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07" r:id="rId4"/>
    <p:sldId id="308" r:id="rId5"/>
    <p:sldId id="258" r:id="rId6"/>
    <p:sldId id="259" r:id="rId7"/>
    <p:sldId id="304" r:id="rId8"/>
    <p:sldId id="305" r:id="rId9"/>
    <p:sldId id="306" r:id="rId10"/>
    <p:sldId id="260" r:id="rId11"/>
    <p:sldId id="261" r:id="rId12"/>
    <p:sldId id="263" r:id="rId13"/>
    <p:sldId id="265" r:id="rId14"/>
    <p:sldId id="266" r:id="rId15"/>
    <p:sldId id="267" r:id="rId16"/>
    <p:sldId id="271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1" r:id="rId38"/>
    <p:sldId id="294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25.0</c:v>
                </c:pt>
                <c:pt idx="2">
                  <c:v>7.0</c:v>
                </c:pt>
                <c:pt idx="3">
                  <c:v>14.0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68895848"/>
        <c:axId val="607059400"/>
        <c:axId val="0"/>
      </c:bar3DChart>
      <c:catAx>
        <c:axId val="68895848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07059400"/>
        <c:crosses val="autoZero"/>
        <c:lblAlgn val="ctr"/>
        <c:lblOffset val="100"/>
        <c:tickLblSkip val="1"/>
        <c:tickMarkSkip val="1"/>
      </c:catAx>
      <c:valAx>
        <c:axId val="60705940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68895848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0.34</c:v>
                </c:pt>
                <c:pt idx="1">
                  <c:v>1.48</c:v>
                </c:pt>
                <c:pt idx="2">
                  <c:v>3.19</c:v>
                </c:pt>
                <c:pt idx="3">
                  <c:v>5.09</c:v>
                </c:pt>
                <c:pt idx="4">
                  <c:v>7.38</c:v>
                </c:pt>
                <c:pt idx="5">
                  <c:v>9.93</c:v>
                </c:pt>
                <c:pt idx="6">
                  <c:v>12.7</c:v>
                </c:pt>
                <c:pt idx="7">
                  <c:v>15.21</c:v>
                </c:pt>
                <c:pt idx="8">
                  <c:v>17.62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>
              <a:solidFill>
                <a:schemeClr val="accent2"/>
              </a:solidFill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0.14</c:v>
                </c:pt>
                <c:pt idx="1">
                  <c:v>0.61</c:v>
                </c:pt>
                <c:pt idx="2">
                  <c:v>1.34</c:v>
                </c:pt>
                <c:pt idx="3">
                  <c:v>2.2</c:v>
                </c:pt>
                <c:pt idx="4">
                  <c:v>3.15</c:v>
                </c:pt>
                <c:pt idx="5">
                  <c:v>4.109999999999999</c:v>
                </c:pt>
                <c:pt idx="6">
                  <c:v>5.149999999999999</c:v>
                </c:pt>
                <c:pt idx="7">
                  <c:v>6.22</c:v>
                </c:pt>
                <c:pt idx="8">
                  <c:v>7.21</c:v>
                </c:pt>
              </c:numCache>
            </c:numRef>
          </c:val>
        </c:ser>
        <c:marker val="1"/>
        <c:axId val="606385848"/>
        <c:axId val="606109144"/>
      </c:lineChart>
      <c:catAx>
        <c:axId val="606385848"/>
        <c:scaling>
          <c:orientation val="minMax"/>
        </c:scaling>
        <c:axPos val="b"/>
        <c:numFmt formatCode="General" sourceLinked="1"/>
        <c:tickLblPos val="nextTo"/>
        <c:crossAx val="606109144"/>
        <c:crosses val="autoZero"/>
        <c:auto val="1"/>
        <c:lblAlgn val="ctr"/>
        <c:lblOffset val="100"/>
      </c:catAx>
      <c:valAx>
        <c:axId val="606109144"/>
        <c:scaling>
          <c:orientation val="minMax"/>
        </c:scaling>
        <c:axPos val="l"/>
        <c:majorGridlines/>
        <c:numFmt formatCode="General" sourceLinked="1"/>
        <c:tickLblPos val="nextTo"/>
        <c:crossAx val="606385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1.08</c:v>
                </c:pt>
                <c:pt idx="1">
                  <c:v>7.649999999999998</c:v>
                </c:pt>
                <c:pt idx="2">
                  <c:v>16.54</c:v>
                </c:pt>
                <c:pt idx="3">
                  <c:v>23.62</c:v>
                </c:pt>
                <c:pt idx="4">
                  <c:v>29.77</c:v>
                </c:pt>
                <c:pt idx="5">
                  <c:v>34.38</c:v>
                </c:pt>
                <c:pt idx="6">
                  <c:v>38.42</c:v>
                </c:pt>
                <c:pt idx="7">
                  <c:v>42.15</c:v>
                </c:pt>
                <c:pt idx="8">
                  <c:v>45.04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0.95</c:v>
                </c:pt>
                <c:pt idx="1">
                  <c:v>4.14</c:v>
                </c:pt>
                <c:pt idx="2">
                  <c:v>7.59</c:v>
                </c:pt>
                <c:pt idx="3">
                  <c:v>10.79</c:v>
                </c:pt>
                <c:pt idx="4">
                  <c:v>13.83</c:v>
                </c:pt>
                <c:pt idx="5">
                  <c:v>16.49</c:v>
                </c:pt>
                <c:pt idx="6">
                  <c:v>18.85</c:v>
                </c:pt>
                <c:pt idx="7">
                  <c:v>21.08</c:v>
                </c:pt>
                <c:pt idx="8">
                  <c:v>22.99</c:v>
                </c:pt>
              </c:numCache>
            </c:numRef>
          </c:val>
        </c:ser>
        <c:marker val="1"/>
        <c:axId val="68793064"/>
        <c:axId val="736352056"/>
      </c:lineChart>
      <c:catAx>
        <c:axId val="68793064"/>
        <c:scaling>
          <c:orientation val="minMax"/>
        </c:scaling>
        <c:axPos val="b"/>
        <c:numFmt formatCode="General" sourceLinked="1"/>
        <c:tickLblPos val="nextTo"/>
        <c:crossAx val="736352056"/>
        <c:crosses val="autoZero"/>
        <c:auto val="1"/>
        <c:lblAlgn val="ctr"/>
        <c:lblOffset val="100"/>
      </c:catAx>
      <c:valAx>
        <c:axId val="736352056"/>
        <c:scaling>
          <c:orientation val="minMax"/>
        </c:scaling>
        <c:axPos val="l"/>
        <c:majorGridlines/>
        <c:numFmt formatCode="General" sourceLinked="1"/>
        <c:tickLblPos val="nextTo"/>
        <c:crossAx val="687930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0.22</c:v>
                </c:pt>
                <c:pt idx="1">
                  <c:v>1.12</c:v>
                </c:pt>
                <c:pt idx="2">
                  <c:v>2.53</c:v>
                </c:pt>
                <c:pt idx="3">
                  <c:v>4.18</c:v>
                </c:pt>
                <c:pt idx="4">
                  <c:v>6.13</c:v>
                </c:pt>
                <c:pt idx="5">
                  <c:v>8.04</c:v>
                </c:pt>
                <c:pt idx="6">
                  <c:v>10.4</c:v>
                </c:pt>
                <c:pt idx="7">
                  <c:v>12.77</c:v>
                </c:pt>
                <c:pt idx="8">
                  <c:v>15.78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Non-OA</c:v>
                </c:pt>
              </c:strCache>
            </c:strRef>
          </c:tx>
          <c:spPr>
            <a:ln w="63500"/>
          </c:spPr>
          <c:cat>
            <c:numRef>
              <c:f>Sheet1!$A$2:$A$10</c:f>
              <c:numCache>
                <c:formatCode>General</c:formatCode>
                <c:ptCount val="9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0.17</c:v>
                </c:pt>
                <c:pt idx="1">
                  <c:v>0.67</c:v>
                </c:pt>
                <c:pt idx="2">
                  <c:v>1.52</c:v>
                </c:pt>
                <c:pt idx="3">
                  <c:v>2.5</c:v>
                </c:pt>
                <c:pt idx="4">
                  <c:v>3.61</c:v>
                </c:pt>
                <c:pt idx="5">
                  <c:v>4.7</c:v>
                </c:pt>
                <c:pt idx="6">
                  <c:v>5.98</c:v>
                </c:pt>
                <c:pt idx="7">
                  <c:v>7.35</c:v>
                </c:pt>
                <c:pt idx="8">
                  <c:v>8.710000000000001</c:v>
                </c:pt>
              </c:numCache>
            </c:numRef>
          </c:val>
        </c:ser>
        <c:marker val="1"/>
        <c:axId val="751097464"/>
        <c:axId val="751100520"/>
      </c:lineChart>
      <c:catAx>
        <c:axId val="751097464"/>
        <c:scaling>
          <c:orientation val="minMax"/>
        </c:scaling>
        <c:axPos val="b"/>
        <c:numFmt formatCode="General" sourceLinked="1"/>
        <c:tickLblPos val="nextTo"/>
        <c:crossAx val="751100520"/>
        <c:crosses val="autoZero"/>
        <c:auto val="1"/>
        <c:lblAlgn val="ctr"/>
        <c:lblOffset val="100"/>
      </c:catAx>
      <c:valAx>
        <c:axId val="751100520"/>
        <c:scaling>
          <c:orientation val="minMax"/>
        </c:scaling>
        <c:axPos val="l"/>
        <c:majorGridlines/>
        <c:numFmt formatCode="General" sourceLinked="1"/>
        <c:tickLblPos val="nextTo"/>
        <c:crossAx val="7510974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0E5B6-FA24-574A-B617-4E9846A727EF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17E0-8C51-D94A-BA74-26EA982DE86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27AE1-155C-8B48-BBD6-3F4FCFD8C2C1}" type="slidenum">
              <a:rPr lang="en-GB"/>
              <a:pPr/>
              <a:t>3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B317B-2831-574B-AE72-48C5488B49CA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6B33F-14A9-C347-BF6A-F600E5EF9328}" type="slidenum">
              <a:rPr lang="en-GB"/>
              <a:pPr/>
              <a:t>4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2341E-0BCC-8440-9C25-4336C4C0BB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20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32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32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33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34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1A5A55-3CD7-9F45-891A-CCBE5C115E05}" type="datetimeFigureOut">
              <a:rPr lang="en-US" smtClean="0"/>
              <a:pPr/>
              <a:t>10/9/10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4315E-DCB5-B347-BB26-6BD0866506D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Access: a new set of</a:t>
            </a:r>
            <a:r>
              <a:rPr lang="en-GB" dirty="0" smtClean="0"/>
              <a:t> ACADEMIC values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07" y="6330074"/>
            <a:ext cx="74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Innovation Driven Entrepreneurship, Vilnius, Lithuania, 14-16 October 2010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c1750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7" y="6309360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267152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October 2010: 1750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209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What’s in it for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77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Author advantages from </a:t>
            </a:r>
            <a:br>
              <a:rPr lang="en-US" sz="4400" dirty="0" smtClean="0"/>
            </a:br>
            <a:r>
              <a:rPr lang="en-US" sz="4400" dirty="0" smtClean="0"/>
              <a:t>Open Access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38269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Visibility</a:t>
            </a:r>
          </a:p>
          <a:p>
            <a:r>
              <a:rPr lang="en-US" sz="3600" dirty="0" smtClean="0"/>
              <a:t>Usage</a:t>
            </a:r>
          </a:p>
          <a:p>
            <a:r>
              <a:rPr lang="en-US" sz="3600" dirty="0" smtClean="0"/>
              <a:t>Impact</a:t>
            </a:r>
          </a:p>
          <a:p>
            <a:r>
              <a:rPr lang="en-US" sz="3600" dirty="0" smtClean="0"/>
              <a:t>Personal profiling and marketing</a:t>
            </a:r>
          </a:p>
          <a:p>
            <a:r>
              <a:rPr lang="en-US" sz="3600" dirty="0" smtClean="0"/>
              <a:t>Research advantages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>An author’s own testimony on open access visibility</a:t>
            </a:r>
            <a: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  <a:t/>
            </a:r>
            <a:br>
              <a:rPr lang="en-US" sz="4400" dirty="0" smtClean="0">
                <a:solidFill>
                  <a:srgbClr val="8EB4E3"/>
                </a:solidFill>
                <a:ea typeface="Times New Roman" pitchFamily="-109" charset="0"/>
                <a:cs typeface="Times New Roman" pitchFamily="-109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FFFFCC"/>
                </a:solidFill>
              </a:rPr>
              <a:t>   </a:t>
            </a:r>
            <a:r>
              <a:rPr lang="en-GB" sz="3600" dirty="0" smtClean="0"/>
              <a:t>“Self-archiving in the </a:t>
            </a:r>
            <a:r>
              <a:rPr lang="en-GB" sz="3600" dirty="0" err="1" smtClean="0"/>
              <a:t>PhilSci</a:t>
            </a:r>
            <a:r>
              <a:rPr lang="en-GB" sz="3600" dirty="0" smtClean="0"/>
              <a:t> Archive has given instant world-wide visibility to my work. As a result, I was invited to submit papers to refereed international conferences/journals and got them accepted.”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2374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Professor Martin </a:t>
            </a:r>
            <a:r>
              <a:rPr lang="en-US" dirty="0" err="1" smtClean="0"/>
              <a:t>Skitmore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667" dirty="0" smtClean="0"/>
              <a:t>School of Urban Design, QUT</a:t>
            </a:r>
            <a:endParaRPr lang="en-US" sz="2667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98081"/>
          </a:xfrm>
        </p:spPr>
        <p:txBody>
          <a:bodyPr>
            <a:noAutofit/>
          </a:bodyPr>
          <a:lstStyle/>
          <a:p>
            <a:pPr marL="184150" indent="-3175">
              <a:buNone/>
            </a:pPr>
            <a:r>
              <a:rPr lang="en-US" sz="3200" dirty="0" smtClean="0"/>
              <a:t>“There is no doubt in my mind that </a:t>
            </a:r>
            <a:r>
              <a:rPr lang="en-US" sz="3200" dirty="0" err="1" smtClean="0"/>
              <a:t>ePrints</a:t>
            </a:r>
            <a:r>
              <a:rPr lang="en-US" sz="3200" dirty="0" smtClean="0"/>
              <a:t> will have improved things – especially in developing countries such as Malaysia … many more access my papers who wouldn’t have thought of contacting me personally in the ‘old’ days.</a:t>
            </a:r>
          </a:p>
          <a:p>
            <a:pPr marL="184150" indent="-3175">
              <a:buNone/>
            </a:pPr>
            <a:endParaRPr lang="en-US" sz="1800" dirty="0" smtClean="0"/>
          </a:p>
          <a:p>
            <a:pPr marL="184150" indent="-3175">
              <a:buNone/>
            </a:pPr>
            <a:r>
              <a:rPr lang="en-US" sz="3200" dirty="0" smtClean="0"/>
              <a:t>While this may … increase … citations, the most important thing … is that at least these people can find out more about what others have done…”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7051" y="633236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23747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SIR statistics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084" r="-16084"/>
          <a:stretch>
            <a:fillRect/>
          </a:stretch>
        </p:blipFill>
        <p:spPr>
          <a:xfrm>
            <a:off x="-659769" y="268098"/>
            <a:ext cx="10557546" cy="6041262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0876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224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Some context</a:t>
            </a:r>
            <a:endParaRPr lang="en-US" sz="5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0355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138159" y="1281983"/>
            <a:ext cx="8785707" cy="502737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Ray Frost's impact Oct 20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87"/>
            <a:ext cx="9144000" cy="394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authors (by download)</a:t>
            </a:r>
            <a:endParaRPr lang="en-US" dirty="0"/>
          </a:p>
        </p:txBody>
      </p:sp>
      <p:pic>
        <p:nvPicPr>
          <p:cNvPr id="4" name="Content Placeholder 3" descr="QUT top authors close up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7119" b="-17119"/>
          <a:stretch>
            <a:fillRect/>
          </a:stretch>
        </p:blipFill>
        <p:spPr>
          <a:xfrm>
            <a:off x="138159" y="1281983"/>
            <a:ext cx="8785707" cy="5027377"/>
          </a:xfr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00442" y="6379001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Martin Skitmore 15 articles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2231" b="-32231"/>
          <a:stretch>
            <a:fillRect/>
          </a:stretch>
        </p:blipFill>
        <p:spPr>
          <a:xfrm>
            <a:off x="0" y="1146601"/>
            <a:ext cx="9144000" cy="5232400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7675" y="4646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Martin </a:t>
            </a:r>
            <a:r>
              <a:rPr lang="en-US" sz="5333" dirty="0" err="1" smtClean="0"/>
              <a:t>Skitmore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(Urban Design)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The early bird …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347787"/>
            <a:ext cx="8651876" cy="496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4233" y="6309360"/>
            <a:ext cx="2732567" cy="36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3484" y="1143000"/>
          <a:ext cx="8229600" cy="47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77138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8EB4E3"/>
                </a:solidFill>
              </a:rPr>
              <a:t>Old paradigms of research dissemination</a:t>
            </a:r>
            <a:endParaRPr lang="en-GB" sz="5400" dirty="0">
              <a:solidFill>
                <a:srgbClr val="8EB4E3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77200" cy="4343400"/>
          </a:xfrm>
        </p:spPr>
        <p:txBody>
          <a:bodyPr>
            <a:normAutofit/>
          </a:bodyPr>
          <a:lstStyle/>
          <a:p>
            <a:pPr marL="449263" indent="-449263"/>
            <a:r>
              <a:rPr lang="en-GB" sz="3200" dirty="0"/>
              <a:t>Use of proxy measures of an individual scholar’s merit is as good as it gets</a:t>
            </a:r>
            <a:endParaRPr lang="en-GB" sz="3200" dirty="0" smtClean="0"/>
          </a:p>
          <a:p>
            <a:pPr marL="449263" indent="-449263"/>
            <a:r>
              <a:rPr lang="en-GB" sz="3200" dirty="0" smtClean="0"/>
              <a:t>The responsibility for disseminating </a:t>
            </a:r>
            <a:r>
              <a:rPr lang="en-GB" sz="3200" dirty="0"/>
              <a:t>your work</a:t>
            </a:r>
            <a:r>
              <a:rPr lang="en-GB" sz="3200" dirty="0" smtClean="0"/>
              <a:t> rests with the publisher</a:t>
            </a:r>
          </a:p>
          <a:p>
            <a:pPr marL="449263" indent="-449263"/>
            <a:r>
              <a:rPr lang="en-GB" sz="3200" dirty="0" smtClean="0"/>
              <a:t>The printed </a:t>
            </a:r>
            <a:r>
              <a:rPr lang="en-GB" sz="3200" dirty="0"/>
              <a:t>article is the format of record</a:t>
            </a:r>
          </a:p>
          <a:p>
            <a:pPr marL="449263" indent="-449263"/>
            <a:r>
              <a:rPr lang="en-GB" sz="3200" dirty="0"/>
              <a:t>Other scholars have time to search out what you want them to know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Clinical medicine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54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Social science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5073" y="1171180"/>
          <a:ext cx="753220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423" y="2109526"/>
            <a:ext cx="615553" cy="2862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Citations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88790" y="6306106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31" y="6306106"/>
            <a:ext cx="437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Gargouri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Harnad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4" name="Picture 3" descr="Swan &amp; Hall article 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1" y="149702"/>
            <a:ext cx="7984252" cy="615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1127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Download </a:t>
            </a:r>
            <a:r>
              <a:rPr lang="en-GB" sz="5400" dirty="0" smtClean="0"/>
              <a:t>timeline</a:t>
            </a:r>
            <a:endParaRPr lang="en-GB" sz="5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4521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6" name="Picture 5" descr="Swan &amp; Hall article downloa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1" y="1027113"/>
            <a:ext cx="8162491" cy="528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an &amp; Hall article dashboar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13"/>
            <a:ext cx="9144000" cy="675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ctrTitle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dirty="0" smtClean="0"/>
              <a:t>Dr </a:t>
            </a:r>
            <a:r>
              <a:rPr lang="en-US" sz="5333" dirty="0" err="1" smtClean="0"/>
              <a:t>Evonne</a:t>
            </a:r>
            <a:r>
              <a:rPr lang="en-US" sz="5333" dirty="0" smtClean="0"/>
              <a:t> Miller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dirty="0" smtClean="0"/>
              <a:t>Senior Lecturer, Design, QUT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218"/>
            <a:ext cx="8229600" cy="4748141"/>
          </a:xfrm>
        </p:spPr>
        <p:txBody>
          <a:bodyPr>
            <a:normAutofit lnSpcReduction="10000"/>
          </a:bodyPr>
          <a:lstStyle/>
          <a:p>
            <a:pPr marL="180975" indent="-44450">
              <a:buNone/>
            </a:pPr>
            <a:r>
              <a:rPr lang="en-US" sz="3600" dirty="0" smtClean="0"/>
              <a:t>“Just last week, the General Manager of Sustainable Development from an Australian rural industry called me – based on reading one of my research papers in </a:t>
            </a:r>
            <a:r>
              <a:rPr lang="en-US" sz="3600" dirty="0" err="1" smtClean="0"/>
              <a:t>ePrints</a:t>
            </a:r>
            <a:r>
              <a:rPr lang="en-US" sz="3600" dirty="0" smtClean="0"/>
              <a:t>.  </a:t>
            </a:r>
          </a:p>
          <a:p>
            <a:pPr marL="180975" indent="-44450">
              <a:buNone/>
            </a:pPr>
            <a:r>
              <a:rPr lang="en-US" sz="3600" dirty="0" smtClean="0"/>
              <a:t>He loved what he read ..... and we are now in discussion about how we can help them measure their industry’s social impacts.”</a:t>
            </a:r>
            <a:endParaRPr lang="en-US" sz="3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8879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833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220"/>
          </a:xfrm>
        </p:spPr>
        <p:txBody>
          <a:bodyPr/>
          <a:lstStyle/>
          <a:p>
            <a:r>
              <a:rPr lang="en-US" dirty="0" smtClean="0"/>
              <a:t>Open Access mandatory policies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58703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Picture 6" descr="Mandates graph Oct 2010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61858"/>
            <a:ext cx="8134350" cy="506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81000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rgbClr val="8EB4E3"/>
                </a:solidFill>
              </a:rPr>
              <a:t>New paradigms of research dissemination</a:t>
            </a:r>
            <a:endParaRPr lang="en-GB" sz="5400" dirty="0">
              <a:solidFill>
                <a:srgbClr val="8EB4E3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077200" cy="4191001"/>
          </a:xfrm>
        </p:spPr>
        <p:txBody>
          <a:bodyPr>
            <a:noAutofit/>
          </a:bodyPr>
          <a:lstStyle/>
          <a:p>
            <a:pPr marL="538163" indent="-538163">
              <a:lnSpc>
                <a:spcPct val="90000"/>
              </a:lnSpc>
            </a:pPr>
            <a:r>
              <a:rPr lang="en-GB" sz="3200" dirty="0"/>
              <a:t>Rich, deep, broad metrics for measuring the contributions of individual scholars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Effective dissemination of your work is now in your hands (at last)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The digital format will be the format of record (is already in many areas)</a:t>
            </a:r>
          </a:p>
          <a:p>
            <a:pPr marL="538163" indent="-538163">
              <a:lnSpc>
                <a:spcPct val="90000"/>
              </a:lnSpc>
            </a:pPr>
            <a:r>
              <a:rPr lang="en-GB" sz="3200" dirty="0"/>
              <a:t>Unless you routinely publish in </a:t>
            </a:r>
            <a:r>
              <a:rPr lang="en-GB" sz="3200" i="1" dirty="0"/>
              <a:t>Nature</a:t>
            </a:r>
            <a:r>
              <a:rPr lang="en-GB" sz="3200" dirty="0"/>
              <a:t> or </a:t>
            </a:r>
            <a:r>
              <a:rPr lang="en-GB" sz="3200" i="1" dirty="0"/>
              <a:t>Science</a:t>
            </a:r>
            <a:r>
              <a:rPr lang="en-GB" sz="3200" dirty="0"/>
              <a:t>, ‘getting it out there’ is up to you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95B3D7"/>
                </a:solidFill>
              </a:rPr>
              <a:t>2.  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47051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484188"/>
            <a:r>
              <a:rPr lang="en-US" sz="3200" dirty="0" smtClean="0"/>
              <a:t>Science moves faster and more efficiently</a:t>
            </a:r>
          </a:p>
          <a:p>
            <a:pPr marL="620713" indent="-484188"/>
            <a:r>
              <a:rPr lang="en-US" sz="3200" dirty="0" smtClean="0"/>
              <a:t>Greater visibility and impact</a:t>
            </a:r>
          </a:p>
          <a:p>
            <a:pPr marL="620713" indent="-484188"/>
            <a:r>
              <a:rPr lang="en-US" sz="3200" dirty="0" smtClean="0"/>
              <a:t>Better monitoring, assessment and evaluation of research</a:t>
            </a:r>
          </a:p>
          <a:p>
            <a:pPr marL="620713" indent="-484188"/>
            <a:r>
              <a:rPr lang="en-US" sz="3200" dirty="0" smtClean="0"/>
              <a:t>Enables new semantic technologies (text-mining and data-mining)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35399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8EB4E3"/>
                </a:solidFill>
                <a:hlinkClick r:id="rId2"/>
              </a:rPr>
              <a:t>www.doaj.org</a:t>
            </a:r>
            <a:r>
              <a:rPr lang="en-US" sz="4400" dirty="0" smtClean="0"/>
              <a:t>) 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 journals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709160"/>
          </a:xfrm>
        </p:spPr>
        <p:txBody>
          <a:bodyPr>
            <a:normAutofit/>
          </a:bodyPr>
          <a:lstStyle/>
          <a:p>
            <a:pPr marL="725488" indent="-588963"/>
            <a:r>
              <a:rPr lang="en-US" sz="3200" dirty="0" smtClean="0"/>
              <a:t>Content available free of charge online</a:t>
            </a:r>
          </a:p>
          <a:p>
            <a:pPr marL="725488" indent="-588963"/>
            <a:r>
              <a:rPr lang="en-US" sz="3200" dirty="0" smtClean="0"/>
              <a:t>In many cases, free of restrictions on use too</a:t>
            </a:r>
          </a:p>
          <a:p>
            <a:pPr marL="725488" indent="-588963"/>
            <a:r>
              <a:rPr lang="en-US" sz="3200" dirty="0" smtClean="0"/>
              <a:t>Some charge at the ‘front end’</a:t>
            </a:r>
          </a:p>
          <a:p>
            <a:pPr marL="725488" indent="-588963"/>
            <a:r>
              <a:rPr lang="en-US" sz="3200" dirty="0" smtClean="0"/>
              <a:t>More than half do not levy a charge at all</a:t>
            </a:r>
          </a:p>
          <a:p>
            <a:pPr marL="725488" indent="-588963"/>
            <a:r>
              <a:rPr lang="en-US" sz="3200" dirty="0" smtClean="0"/>
              <a:t>Around 4700 of them</a:t>
            </a:r>
          </a:p>
          <a:p>
            <a:pPr marL="725488" indent="-588963"/>
            <a:r>
              <a:rPr lang="en-US" sz="3200" dirty="0" smtClean="0"/>
              <a:t>Listed in the Directory of Open Access Journals (DOAJ)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06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DOAJ categories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6" y="1186703"/>
            <a:ext cx="8699709" cy="489172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625</TotalTime>
  <Words>1038</Words>
  <Application>Microsoft Macintosh PowerPoint</Application>
  <PresentationFormat>On-screen Show (4:3)</PresentationFormat>
  <Paragraphs>175</Paragraphs>
  <Slides>41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Open Access: a new set of ACADEMIC values</vt:lpstr>
      <vt:lpstr>Some context</vt:lpstr>
      <vt:lpstr>Old paradigms of research dissemination</vt:lpstr>
      <vt:lpstr>New paradigms of research dissemination</vt:lpstr>
      <vt:lpstr>Open Access</vt:lpstr>
      <vt:lpstr>Open Access – Why?</vt:lpstr>
      <vt:lpstr>Open Access: how</vt:lpstr>
      <vt:lpstr>Open Access journals</vt:lpstr>
      <vt:lpstr>DOAJ categories</vt:lpstr>
      <vt:lpstr>Open Access repositories</vt:lpstr>
      <vt:lpstr>Where repositories are</vt:lpstr>
      <vt:lpstr>How to make your work  Open Access through a repository</vt:lpstr>
      <vt:lpstr>What’s in it for authors?</vt:lpstr>
      <vt:lpstr>Author advantages from  Open Access</vt:lpstr>
      <vt:lpstr>An author’s own testimony on open access visibility </vt:lpstr>
      <vt:lpstr>Professor Martin Skitmore  School of Urban Design, QUT</vt:lpstr>
      <vt:lpstr>A well-filled repository</vt:lpstr>
      <vt:lpstr>And it gets used</vt:lpstr>
      <vt:lpstr>Slide 19</vt:lpstr>
      <vt:lpstr>Impact</vt:lpstr>
      <vt:lpstr>What OA means to a researcher</vt:lpstr>
      <vt:lpstr>Slide 22</vt:lpstr>
      <vt:lpstr>Slide 23</vt:lpstr>
      <vt:lpstr>Top authors (by download)</vt:lpstr>
      <vt:lpstr>Ray Frost’s impact</vt:lpstr>
      <vt:lpstr>Top authors (by download)</vt:lpstr>
      <vt:lpstr>Martin Skitmore (Urban Design)</vt:lpstr>
      <vt:lpstr>The early bird …</vt:lpstr>
      <vt:lpstr>Engineering</vt:lpstr>
      <vt:lpstr>Clinical medicine</vt:lpstr>
      <vt:lpstr>Social science</vt:lpstr>
      <vt:lpstr>Slide 32</vt:lpstr>
      <vt:lpstr>Download timeline</vt:lpstr>
      <vt:lpstr>Slide 34</vt:lpstr>
      <vt:lpstr>EU CIS studies</vt:lpstr>
      <vt:lpstr>Slide 36</vt:lpstr>
      <vt:lpstr>Dr Evonne Miller Senior Lecturer, Design, QUT</vt:lpstr>
      <vt:lpstr>Why an institutional repository?</vt:lpstr>
      <vt:lpstr>Open Access mandatory policies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Access: a new set of values</dc:title>
  <dc:creator>ALMA SWAN</dc:creator>
  <cp:lastModifiedBy>ALMA SWAN</cp:lastModifiedBy>
  <cp:revision>3</cp:revision>
  <dcterms:created xsi:type="dcterms:W3CDTF">2010-10-09T05:23:08Z</dcterms:created>
  <dcterms:modified xsi:type="dcterms:W3CDTF">2010-10-09T05:52:36Z</dcterms:modified>
</cp:coreProperties>
</file>