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charts/chart7.xml" ContentType="application/vnd.openxmlformats-officedocument.drawingml.chart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308" r:id="rId4"/>
    <p:sldId id="309" r:id="rId5"/>
    <p:sldId id="258" r:id="rId6"/>
    <p:sldId id="259" r:id="rId7"/>
    <p:sldId id="304" r:id="rId8"/>
    <p:sldId id="305" r:id="rId9"/>
    <p:sldId id="306" r:id="rId10"/>
    <p:sldId id="260" r:id="rId11"/>
    <p:sldId id="261" r:id="rId12"/>
    <p:sldId id="262" r:id="rId13"/>
    <p:sldId id="265" r:id="rId14"/>
    <p:sldId id="266" r:id="rId15"/>
    <p:sldId id="310" r:id="rId16"/>
    <p:sldId id="267" r:id="rId17"/>
    <p:sldId id="311" r:id="rId18"/>
    <p:sldId id="268" r:id="rId19"/>
    <p:sldId id="269" r:id="rId20"/>
    <p:sldId id="271" r:id="rId21"/>
    <p:sldId id="312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2" r:id="rId32"/>
    <p:sldId id="283" r:id="rId33"/>
    <p:sldId id="313" r:id="rId34"/>
    <p:sldId id="284" r:id="rId35"/>
    <p:sldId id="285" r:id="rId36"/>
    <p:sldId id="315" r:id="rId37"/>
    <p:sldId id="316" r:id="rId38"/>
    <p:sldId id="314" r:id="rId39"/>
    <p:sldId id="287" r:id="rId40"/>
    <p:sldId id="288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89" r:id="rId50"/>
    <p:sldId id="298" r:id="rId51"/>
    <p:sldId id="299" r:id="rId52"/>
    <p:sldId id="301" r:id="rId53"/>
    <p:sldId id="302" r:id="rId54"/>
    <p:sldId id="303" r:id="rId5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61952D"/>
    <a:srgbClr val="608C27"/>
    <a:srgbClr val="5E8727"/>
    <a:srgbClr val="80C53A"/>
    <a:srgbClr val="7DB536"/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viewProps" Target="view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printerSettings" Target="printerSettings/printerSettings1.bin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theme" Target="theme/theme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spPr>
              <a:solidFill>
                <a:srgbClr val="7DB536"/>
              </a:solidFill>
            </c:spPr>
          </c:dPt>
          <c:dPt>
            <c:idx val="1"/>
            <c:spPr>
              <a:solidFill>
                <a:srgbClr val="FF800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tx1"/>
                  </a:solidFill>
                </a:ln>
              </c:spPr>
            </c:leaderLines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25.0</c:v>
                </c:pt>
                <c:pt idx="2">
                  <c:v>7.0</c:v>
                </c:pt>
                <c:pt idx="3">
                  <c:v>14.0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71576728859979"/>
          <c:y val="0.0583654793466053"/>
          <c:w val="0.584452626351932"/>
          <c:h val="0.6504083219416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solidFill>
              <a:srgbClr val="FF8000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solidFill>
              <a:srgbClr val="7DB536"/>
            </a:solidFill>
            <a:ln w="63500"/>
          </c:spPr>
          <c:cat>
            <c:strRef>
              <c:f>Sheet1!$A$2</c:f>
              <c:strCache>
                <c:ptCount val="1"/>
                <c:pt idx="0">
                  <c:v>2003-2007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131.3</c:v>
                </c:pt>
              </c:numCache>
            </c:numRef>
          </c:val>
        </c:ser>
        <c:axId val="388774312"/>
        <c:axId val="351501144"/>
      </c:barChart>
      <c:catAx>
        <c:axId val="388774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1501144"/>
        <c:crosses val="autoZero"/>
        <c:auto val="1"/>
        <c:lblAlgn val="ctr"/>
        <c:lblOffset val="100"/>
      </c:catAx>
      <c:valAx>
        <c:axId val="351501144"/>
        <c:scaling>
          <c:orientation val="minMax"/>
        </c:scaling>
        <c:axPos val="l"/>
        <c:majorGridlines/>
        <c:numFmt formatCode="General" sourceLinked="1"/>
        <c:tickLblPos val="nextTo"/>
        <c:crossAx val="388774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498630605957"/>
          <c:y val="0.826214222255021"/>
          <c:w val="0.737597345186334"/>
          <c:h val="0.099588087662227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gapWidth val="50"/>
        <c:axId val="352101896"/>
        <c:axId val="366860712"/>
      </c:barChart>
      <c:catAx>
        <c:axId val="352101896"/>
        <c:scaling>
          <c:orientation val="maxMin"/>
        </c:scaling>
        <c:axPos val="l"/>
        <c:tickLblPos val="nextTo"/>
        <c:crossAx val="366860712"/>
        <c:crosses val="autoZero"/>
        <c:auto val="1"/>
        <c:lblAlgn val="ctr"/>
        <c:lblOffset val="100"/>
        <c:tickLblSkip val="1"/>
        <c:tickMarkSkip val="1"/>
      </c:catAx>
      <c:valAx>
        <c:axId val="366860712"/>
        <c:scaling>
          <c:orientation val="minMax"/>
        </c:scaling>
        <c:axPos val="t"/>
        <c:majorGridlines/>
        <c:numFmt formatCode="General" sourceLinked="1"/>
        <c:tickLblPos val="nextTo"/>
        <c:crossAx val="3521018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4532480314961"/>
          <c:y val="0.00182984202446393"/>
          <c:w val="0.764214004499438"/>
          <c:h val="0.75109369583519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352153768"/>
        <c:axId val="366709976"/>
        <c:axId val="0"/>
      </c:bar3DChart>
      <c:catAx>
        <c:axId val="352153768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66709976"/>
        <c:crosses val="autoZero"/>
        <c:lblAlgn val="ctr"/>
        <c:lblOffset val="100"/>
        <c:tickLblSkip val="1"/>
        <c:tickMarkSkip val="1"/>
      </c:catAx>
      <c:valAx>
        <c:axId val="36670997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 sz="1800" dirty="0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337328686095175"/>
              <c:y val="0.937736096667162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52153768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300000456"/>
        <c:axId val="293217320"/>
      </c:lineChart>
      <c:catAx>
        <c:axId val="300000456"/>
        <c:scaling>
          <c:orientation val="minMax"/>
        </c:scaling>
        <c:axPos val="b"/>
        <c:numFmt formatCode="General" sourceLinked="1"/>
        <c:tickLblPos val="nextTo"/>
        <c:crossAx val="293217320"/>
        <c:crosses val="autoZero"/>
        <c:auto val="1"/>
        <c:lblAlgn val="ctr"/>
        <c:lblOffset val="100"/>
      </c:catAx>
      <c:valAx>
        <c:axId val="293217320"/>
        <c:scaling>
          <c:orientation val="minMax"/>
        </c:scaling>
        <c:axPos val="l"/>
        <c:majorGridlines/>
        <c:numFmt formatCode="General" sourceLinked="1"/>
        <c:tickLblPos val="nextTo"/>
        <c:crossAx val="3000004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287353912"/>
        <c:axId val="287358664"/>
      </c:lineChart>
      <c:catAx>
        <c:axId val="287353912"/>
        <c:scaling>
          <c:orientation val="minMax"/>
        </c:scaling>
        <c:axPos val="b"/>
        <c:numFmt formatCode="General" sourceLinked="1"/>
        <c:tickLblPos val="nextTo"/>
        <c:crossAx val="287358664"/>
        <c:crosses val="autoZero"/>
        <c:auto val="1"/>
        <c:lblAlgn val="ctr"/>
        <c:lblOffset val="100"/>
      </c:catAx>
      <c:valAx>
        <c:axId val="287358664"/>
        <c:scaling>
          <c:orientation val="minMax"/>
        </c:scaling>
        <c:axPos val="l"/>
        <c:majorGridlines/>
        <c:numFmt formatCode="General" sourceLinked="1"/>
        <c:tickLblPos val="nextTo"/>
        <c:crossAx val="2873539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34683467392955"/>
          <c:y val="0.0671441861410902"/>
          <c:w val="0.728757007662064"/>
          <c:h val="0.78987041904113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>
              <a:solidFill>
                <a:srgbClr val="7DB536"/>
              </a:solidFill>
            </a:ln>
          </c:spPr>
          <c:marker>
            <c:spPr>
              <a:solidFill>
                <a:srgbClr val="7DB536"/>
              </a:solidFill>
              <a:ln>
                <a:solidFill>
                  <a:srgbClr val="7DB536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300919576"/>
        <c:axId val="300924216"/>
      </c:lineChart>
      <c:catAx>
        <c:axId val="300919576"/>
        <c:scaling>
          <c:orientation val="minMax"/>
        </c:scaling>
        <c:axPos val="b"/>
        <c:numFmt formatCode="General" sourceLinked="1"/>
        <c:tickLblPos val="nextTo"/>
        <c:crossAx val="300924216"/>
        <c:crosses val="autoZero"/>
        <c:auto val="1"/>
        <c:lblAlgn val="ctr"/>
        <c:lblOffset val="100"/>
      </c:catAx>
      <c:valAx>
        <c:axId val="300924216"/>
        <c:scaling>
          <c:orientation val="minMax"/>
        </c:scaling>
        <c:axPos val="l"/>
        <c:majorGridlines/>
        <c:numFmt formatCode="General" sourceLinked="1"/>
        <c:tickLblPos val="nextTo"/>
        <c:crossAx val="30091957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ctr">
              <a:defRPr lang="en-AU"/>
            </a:pPr>
            <a:r>
              <a:rPr lang="en-US" sz="2800" dirty="0" smtClean="0"/>
              <a:t>(</a:t>
            </a:r>
            <a:r>
              <a:rPr lang="en-US" sz="2700" dirty="0" smtClean="0">
                <a:solidFill>
                  <a:srgbClr val="7DB536"/>
                </a:solidFill>
              </a:rPr>
              <a:t>increase</a:t>
            </a:r>
            <a:r>
              <a:rPr lang="en-US" sz="2700" baseline="0" dirty="0" smtClean="0">
                <a:solidFill>
                  <a:srgbClr val="7DB536"/>
                </a:solidFill>
              </a:rPr>
              <a:t> of 132%</a:t>
            </a:r>
            <a:r>
              <a:rPr lang="en-US" sz="2800" baseline="0" dirty="0" smtClean="0"/>
              <a:t>)</a:t>
            </a:r>
            <a:endParaRPr lang="en-US" sz="28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1"/>
          <c:order val="1"/>
          <c:tx>
            <c:strRef>
              <c:f>Sheet1!$A$3</c:f>
            </c:strRef>
          </c:tx>
          <c:spPr>
            <a:ln w="63500">
              <a:solidFill>
                <a:srgbClr val="80C53A"/>
              </a:solidFill>
            </a:ln>
          </c:spPr>
          <c:cat>
            <c:multiLvlStrRef>
              <c:f>Sheet1!$B$2:$F$2</c:f>
            </c:multiLvlStrRef>
          </c:cat>
          <c:val>
            <c:numRef>
              <c:f>Sheet1!$B$3:$F$3</c:f>
            </c:numRef>
          </c:val>
        </c:ser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rgbClr val="80C53A"/>
              </a:solidFill>
            </a:ln>
          </c:spPr>
          <c:marker>
            <c:spPr>
              <a:solidFill>
                <a:srgbClr val="80C53A"/>
              </a:solidFill>
              <a:ln>
                <a:solidFill>
                  <a:srgbClr val="80C53A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366362712"/>
        <c:axId val="352039464"/>
      </c:lineChart>
      <c:catAx>
        <c:axId val="36636271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352039464"/>
        <c:crosses val="autoZero"/>
        <c:auto val="1"/>
        <c:lblAlgn val="ctr"/>
        <c:lblOffset val="100"/>
      </c:catAx>
      <c:valAx>
        <c:axId val="352039464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36636271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ctr">
              <a:defRPr lang="en-AU"/>
            </a:pP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8000"/>
                </a:solidFill>
              </a:rPr>
              <a:t>increase</a:t>
            </a:r>
            <a:r>
              <a:rPr lang="en-US" sz="2800" baseline="0" dirty="0" smtClean="0">
                <a:solidFill>
                  <a:srgbClr val="FF8000"/>
                </a:solidFill>
              </a:rPr>
              <a:t> of 68%</a:t>
            </a:r>
            <a:r>
              <a:rPr lang="en-US" sz="2800" baseline="0" dirty="0" smtClean="0"/>
              <a:t>)</a:t>
            </a:r>
            <a:endParaRPr lang="en-US" sz="2800" dirty="0"/>
          </a:p>
        </c:rich>
      </c:tx>
      <c:layout>
        <c:manualLayout>
          <c:xMode val="edge"/>
          <c:yMode val="edge"/>
          <c:x val="0.272149438766963"/>
          <c:y val="0.033206358448923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352002616"/>
        <c:axId val="294621064"/>
      </c:lineChart>
      <c:catAx>
        <c:axId val="35200261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94621064"/>
        <c:crosses val="autoZero"/>
        <c:auto val="1"/>
        <c:lblAlgn val="ctr"/>
        <c:lblOffset val="100"/>
      </c:catAx>
      <c:valAx>
        <c:axId val="294621064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352002616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227829405534167"/>
          <c:y val="0.0499473813639219"/>
          <c:w val="0.67858634896959"/>
          <c:h val="0.6560203872634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All univs</c:v>
                </c:pt>
              </c:strCache>
            </c:strRef>
          </c:tx>
          <c:spPr>
            <a:ln w="63500">
              <a:solidFill>
                <a:srgbClr val="80C53A"/>
              </a:solidFill>
            </a:ln>
          </c:spPr>
          <c:marker>
            <c:spPr>
              <a:solidFill>
                <a:srgbClr val="80C53A"/>
              </a:solidFill>
              <a:ln>
                <a:solidFill>
                  <a:srgbClr val="80C53A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13.9</c:v>
                </c:pt>
                <c:pt idx="2">
                  <c:v>20.9</c:v>
                </c:pt>
                <c:pt idx="3">
                  <c:v>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rgbClr val="FF8000"/>
              </a:solidFill>
            </a:ln>
          </c:spPr>
          <c:marker>
            <c:spPr>
              <a:solidFill>
                <a:srgbClr val="FF8000"/>
              </a:solidFill>
              <a:ln>
                <a:solidFill>
                  <a:srgbClr val="FF8000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17.7</c:v>
                </c:pt>
                <c:pt idx="1">
                  <c:v>29.4</c:v>
                </c:pt>
                <c:pt idx="2">
                  <c:v>21.9</c:v>
                </c:pt>
                <c:pt idx="3">
                  <c:v>24.7</c:v>
                </c:pt>
              </c:numCache>
            </c:numRef>
          </c:val>
        </c:ser>
        <c:marker val="1"/>
        <c:axId val="305510008"/>
        <c:axId val="305539528"/>
      </c:lineChart>
      <c:catAx>
        <c:axId val="305510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05539528"/>
        <c:crosses val="autoZero"/>
        <c:auto val="1"/>
        <c:lblAlgn val="ctr"/>
        <c:lblOffset val="100"/>
      </c:catAx>
      <c:valAx>
        <c:axId val="305539528"/>
        <c:scaling>
          <c:orientation val="minMax"/>
        </c:scaling>
        <c:axPos val="l"/>
        <c:majorGridlines/>
        <c:numFmt formatCode="General" sourceLinked="1"/>
        <c:tickLblPos val="nextTo"/>
        <c:crossAx val="305510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9565217391304"/>
          <c:y val="0.843050418220388"/>
          <c:w val="0.788043478260869"/>
          <c:h val="0.065915695731494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0.38238</cdr:y>
    </cdr:from>
    <cdr:to>
      <cdr:x>0.01034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730626"/>
          <a:ext cx="45719" cy="532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0.22524</cdr:y>
    </cdr:from>
    <cdr:to>
      <cdr:x>0.11957</cdr:x>
      <cdr:y>0.60686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0" y="1019427"/>
          <a:ext cx="558800" cy="172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% increase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F37037-AEB8-7E4E-8CF6-FEDCA00C3072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3C6B7-3CFE-9F4F-909C-38ACB6282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F84C54-903A-EB4A-883E-B8A62CB5C93E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592A1-1518-9F42-B1AC-04EB7A7C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3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44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45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48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4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22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34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34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35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337334-8A5A-D74B-BC81-C8277009C09E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49EBE-6CB3-FC4B-AE94-3224269A4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966B77-9817-C647-98FF-2D3E8BC8AA71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C00843-3E98-EC47-9D45-571729A0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AFD53-7DE4-AD47-8997-5E74489C2E44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352162-DE77-F34A-A7C2-13694BB60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6D5715-AC42-B04E-8E5B-4A4A12C0B80A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25E48-9CB7-FB49-877E-5E780652D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8EF80A-6FE1-2A4A-870C-63FE7A75F57C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28A805-9857-884E-8F0B-559C9E6E3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50CBA-24A2-684F-935B-23EBE6DAA97A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53FF0-E49B-014D-A10F-9E3B94AB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995B7B-A6CA-134B-A291-33B98528CC31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C2E68B-F991-D045-AB85-63B02296F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6D3C23-8E5A-D042-9114-203393F93828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010F5-77DC-264E-9D5E-BBA0F10A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52C59-2D1F-854D-A23F-AB240E100E70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28BF03-FAD6-554D-964E-AF39AE711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DD808F-DAA4-DB41-9856-B25AA9A4BDEC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053A55-519C-914A-A7BF-FA7F3BB7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13227C-96FB-6F47-B745-A0F68948909A}" type="datetime1">
              <a:rPr lang="en-US"/>
              <a:pPr>
                <a:defRPr/>
              </a:pPr>
              <a:t>12/29/10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2CEAD-E39E-FD47-B470-76377617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028" name="Picture 11" descr="EOS-GREEN-45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5494338"/>
            <a:ext cx="19050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1905000" y="5867400"/>
            <a:ext cx="7010400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nabling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pen</a:t>
            </a:r>
            <a:r>
              <a:rPr lang="en-US" sz="4700" dirty="0">
                <a:latin typeface="+mn-lt"/>
                <a:ea typeface="+mn-ea"/>
                <a:cs typeface="+mn-cs"/>
              </a:rPr>
              <a:t> </a:t>
            </a:r>
            <a:r>
              <a:rPr lang="en-US" sz="4700" dirty="0">
                <a:solidFill>
                  <a:srgbClr val="61952D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4700" dirty="0">
                <a:solidFill>
                  <a:schemeClr val="tx1">
                    <a:alpha val="54000"/>
                  </a:schemeClr>
                </a:solidFill>
                <a:latin typeface="+mn-lt"/>
                <a:ea typeface="+mn-ea"/>
                <a:cs typeface="+mn-cs"/>
              </a:rPr>
              <a:t>cholarship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61952D"/>
          </a:solidFill>
          <a:latin typeface="Arial"/>
          <a:ea typeface="ＭＳ Ｐゴシック" pitchFamily="24" charset="-128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61952D"/>
          </a:solidFill>
          <a:latin typeface="Arial" pitchFamily="24" charset="0"/>
          <a:ea typeface="ＭＳ Ｐゴシック" pitchFamily="2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Arial" pitchFamily="24" charset="0"/>
        <a:buChar char="•"/>
        <a:defRPr sz="28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61952D"/>
        </a:buClr>
        <a:buSzPct val="100000"/>
        <a:buFont typeface="Courier New" pitchFamily="24" charset="0"/>
        <a:buChar char="o"/>
        <a:defRPr sz="24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–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24" charset="0"/>
        <a:buChar char="»"/>
        <a:defRPr sz="2000" kern="1200">
          <a:solidFill>
            <a:schemeClr val="tx1"/>
          </a:solidFill>
          <a:latin typeface="Arial"/>
          <a:ea typeface="ＭＳ Ｐゴシック" pitchFamily="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2179637"/>
          </a:xfrm>
        </p:spPr>
        <p:txBody>
          <a:bodyPr/>
          <a:lstStyle/>
          <a:p>
            <a:r>
              <a:rPr lang="en-US" b="1" dirty="0" smtClean="0"/>
              <a:t>The Open Access alternative: scenarios, </a:t>
            </a:r>
            <a:r>
              <a:rPr lang="en-US" b="1" dirty="0" smtClean="0"/>
              <a:t>advantages</a:t>
            </a:r>
            <a:r>
              <a:rPr lang="en-US" b="1" dirty="0" smtClean="0"/>
              <a:t>, costs and benefits</a:t>
            </a:r>
            <a:endParaRPr lang="en-GB" dirty="0">
              <a:latin typeface="Arial" pitchFamily="2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52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Alma Swan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>
                <a:ea typeface="+mn-ea"/>
              </a:rPr>
              <a:t>Convenor</a:t>
            </a:r>
            <a:endParaRPr lang="en-US" sz="2400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Enabling Open Scholarship</a:t>
            </a:r>
            <a:endParaRPr lang="en-US" sz="2400" dirty="0"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00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International Conference: Open Access and Open Knowledge: advantages for Researchers, Torino, </a:t>
            </a:r>
            <a:r>
              <a:rPr lang="en-GB" dirty="0" smtClean="0"/>
              <a:t>I</a:t>
            </a:r>
            <a:r>
              <a:rPr lang="en-GB" dirty="0" smtClean="0"/>
              <a:t>taly, 18 October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Digital collections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Most usually institutional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Sometimes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(subject-based)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Interoperable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Form a network across the world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Create a global database of openly-accessible research</a:t>
            </a:r>
          </a:p>
          <a:p>
            <a:pPr marL="715963" indent="-579438">
              <a:spcAft>
                <a:spcPts val="600"/>
              </a:spcAft>
            </a:pPr>
            <a:r>
              <a:rPr lang="en-US" sz="2400" dirty="0" smtClean="0"/>
              <a:t>Currently c1750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19200" y="1221432"/>
          <a:ext cx="6858000" cy="399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3300" y="521399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October 2010: 1750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43001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Author advantages 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600"/>
              </a:spcAft>
            </a:pPr>
            <a:r>
              <a:rPr lang="en-US" dirty="0" smtClean="0"/>
              <a:t>Visibility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Usage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Impact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Personal profiling and marketing</a:t>
            </a:r>
          </a:p>
          <a:p>
            <a:pPr marL="542925" indent="-542925">
              <a:spcAft>
                <a:spcPts val="600"/>
              </a:spcAft>
            </a:pPr>
            <a:r>
              <a:rPr lang="en-US" dirty="0" smtClean="0"/>
              <a:t>Research advantages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Visibility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Usage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522302" cy="3905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17638"/>
            <a:ext cx="6883440" cy="409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992563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2400" dirty="0" smtClean="0"/>
              <a:t>“There is no doubt in my mind that </a:t>
            </a:r>
            <a:r>
              <a:rPr lang="en-US" sz="2400" dirty="0" err="1" smtClean="0"/>
              <a:t>ePrints</a:t>
            </a:r>
            <a:r>
              <a:rPr lang="en-US" sz="2400" dirty="0" smtClean="0"/>
              <a:t>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2400" dirty="0" smtClean="0"/>
          </a:p>
          <a:p>
            <a:pPr marL="184150" indent="-3175">
              <a:buNone/>
            </a:pPr>
            <a:r>
              <a:rPr lang="en-US" sz="2400" dirty="0" smtClean="0"/>
              <a:t>While this may … increase … citations, the most important thing … is that at least these people can find out more about what others have done…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2954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800350" y="5334000"/>
            <a:ext cx="50990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>
                <a:latin typeface="Arial" pitchFamily="-110" charset="0"/>
              </a:rPr>
              <a:t>Range = 36%-200%</a:t>
            </a:r>
          </a:p>
          <a:p>
            <a:pPr algn="r"/>
            <a:r>
              <a:rPr lang="en-GB" sz="1600" dirty="0">
                <a:latin typeface="Arial" pitchFamily="-110" charset="0"/>
              </a:rPr>
              <a:t>(Data: </a:t>
            </a:r>
            <a:r>
              <a:rPr lang="en-GB" sz="1600" dirty="0" err="1">
                <a:latin typeface="Arial" pitchFamily="-110" charset="0"/>
              </a:rPr>
              <a:t>Stevan</a:t>
            </a:r>
            <a:r>
              <a:rPr lang="en-GB" sz="1600" dirty="0">
                <a:latin typeface="Arial" pitchFamily="-110" charset="0"/>
              </a:rPr>
              <a:t> </a:t>
            </a:r>
            <a:r>
              <a:rPr lang="en-GB" sz="1600" dirty="0" err="1">
                <a:latin typeface="Arial" pitchFamily="-110" charset="0"/>
              </a:rPr>
              <a:t>Harnad</a:t>
            </a:r>
            <a:r>
              <a:rPr lang="en-GB" sz="1600" dirty="0">
                <a:latin typeface="Arial" pitchFamily="-110" charset="0"/>
              </a:rPr>
              <a:t> and co-workers)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6208686" cy="472050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953000" y="1485900"/>
            <a:ext cx="822198" cy="533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8600" y="1676400"/>
            <a:ext cx="19050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74638"/>
            <a:ext cx="6826527" cy="53212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378196" y="1219200"/>
            <a:ext cx="1251204" cy="914400"/>
          </a:xfrm>
          <a:prstGeom prst="leftArrow">
            <a:avLst/>
          </a:prstGeom>
          <a:solidFill>
            <a:srgbClr val="FF8000">
              <a:alpha val="75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199" y="990601"/>
            <a:ext cx="8382001" cy="5105400"/>
          </a:xfrm>
        </p:spPr>
      </p:pic>
      <p:sp>
        <p:nvSpPr>
          <p:cNvPr id="5" name="Rounded Rectangle 4"/>
          <p:cNvSpPr/>
          <p:nvPr/>
        </p:nvSpPr>
        <p:spPr>
          <a:xfrm>
            <a:off x="2590800" y="41148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54587"/>
            <a:ext cx="8686800" cy="394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457200" y="1219200"/>
            <a:ext cx="8229600" cy="4709161"/>
          </a:xfrm>
        </p:spPr>
      </p:pic>
      <p:sp>
        <p:nvSpPr>
          <p:cNvPr id="5" name="Rounded Rectangle 4"/>
          <p:cNvSpPr/>
          <p:nvPr/>
        </p:nvSpPr>
        <p:spPr>
          <a:xfrm>
            <a:off x="2590800" y="4724400"/>
            <a:ext cx="5867400" cy="609600"/>
          </a:xfrm>
          <a:prstGeom prst="roundRect">
            <a:avLst/>
          </a:prstGeom>
          <a:solidFill>
            <a:srgbClr val="FF8000">
              <a:alpha val="30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152400" y="1146601"/>
            <a:ext cx="8763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Old paradigms of research dissemination</a:t>
            </a:r>
            <a:endParaRPr lang="en-GB" sz="54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>
            <a:normAutofit/>
          </a:bodyPr>
          <a:lstStyle/>
          <a:p>
            <a:pPr marL="449263" indent="-449263">
              <a:spcAft>
                <a:spcPts val="600"/>
              </a:spcAft>
            </a:pPr>
            <a:r>
              <a:rPr lang="en-GB" sz="2800" dirty="0"/>
              <a:t>Use of proxy measures of an individual scholar’s merit is as good as it gets</a:t>
            </a:r>
            <a:endParaRPr lang="en-GB" sz="2800" dirty="0" smtClean="0"/>
          </a:p>
          <a:p>
            <a:pPr marL="449263" indent="-449263">
              <a:spcAft>
                <a:spcPts val="600"/>
              </a:spcAft>
            </a:pPr>
            <a:r>
              <a:rPr lang="en-GB" sz="2800" dirty="0" smtClean="0"/>
              <a:t>The responsibility for disseminating </a:t>
            </a:r>
            <a:r>
              <a:rPr lang="en-GB" sz="2800" dirty="0"/>
              <a:t>your work</a:t>
            </a:r>
            <a:r>
              <a:rPr lang="en-GB" sz="2800" dirty="0" smtClean="0"/>
              <a:t> rests with the publisher</a:t>
            </a:r>
          </a:p>
          <a:p>
            <a:pPr marL="449263" indent="-449263">
              <a:spcAft>
                <a:spcPts val="600"/>
              </a:spcAft>
            </a:pPr>
            <a:r>
              <a:rPr lang="en-GB" sz="2800" dirty="0" smtClean="0"/>
              <a:t>The printed </a:t>
            </a:r>
            <a:r>
              <a:rPr lang="en-GB" sz="2800" dirty="0"/>
              <a:t>article is the format of record</a:t>
            </a:r>
          </a:p>
          <a:p>
            <a:pPr marL="449263" indent="-449263">
              <a:spcAft>
                <a:spcPts val="600"/>
              </a:spcAft>
            </a:pPr>
            <a:r>
              <a:rPr lang="en-GB" sz="2800" dirty="0"/>
              <a:t>Other scholars have time to search out what you want them to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1516" y="1143000"/>
          <a:ext cx="7595284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1" y="5257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5963" y="1905000"/>
            <a:ext cx="553998" cy="2726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171180"/>
          <a:ext cx="6924675" cy="401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602" y="1745228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733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7419" y="1295400"/>
          <a:ext cx="7077075" cy="39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421" y="2094280"/>
            <a:ext cx="553998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/>
              <a:t>Citations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1" y="5257800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Data: </a:t>
            </a:r>
            <a:r>
              <a:rPr lang="en-US" sz="2000" dirty="0" err="1" smtClean="0"/>
              <a:t>Gargouri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Harnad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Profiling and marketing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an &amp; Hall article 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9702"/>
            <a:ext cx="7052733" cy="544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1127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Download </a:t>
            </a:r>
            <a:r>
              <a:rPr lang="en-GB" sz="5400" dirty="0" smtClean="0"/>
              <a:t>timeline</a:t>
            </a:r>
            <a:endParaRPr lang="en-GB" sz="5400" dirty="0"/>
          </a:p>
        </p:txBody>
      </p:sp>
      <p:pic>
        <p:nvPicPr>
          <p:cNvPr id="6" name="Picture 5" descr="Swan &amp; Hall article downloads.tiff"/>
          <p:cNvPicPr>
            <a:picLocks noChangeAspect="1"/>
          </p:cNvPicPr>
          <p:nvPr/>
        </p:nvPicPr>
        <p:blipFill>
          <a:blip r:embed="rId3"/>
          <a:srcRect t="8313"/>
          <a:stretch>
            <a:fillRect/>
          </a:stretch>
        </p:blipFill>
        <p:spPr>
          <a:xfrm>
            <a:off x="990600" y="1027113"/>
            <a:ext cx="7422042" cy="440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wan &amp; Hall daily downloads Oct 17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wan &amp; Hall dashboard Oct 17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4278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GB" dirty="0" smtClean="0"/>
              <a:t>Research advantages 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573087"/>
          </a:xfrm>
        </p:spPr>
        <p:txBody>
          <a:bodyPr/>
          <a:lstStyle/>
          <a:p>
            <a:r>
              <a:rPr lang="en-GB" dirty="0"/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914400"/>
            <a:ext cx="8355660" cy="47250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7397" y="2057400"/>
            <a:ext cx="5616575" cy="1524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 w="47625">
            <a:solidFill>
              <a:schemeClr val="accent3">
                <a:lumMod val="75000"/>
              </a:schemeClr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8637588" cy="7620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New paradigms of research dissemination</a:t>
            </a:r>
            <a:endParaRPr lang="en-GB" sz="54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  <a:spcAft>
                <a:spcPts val="600"/>
              </a:spcAft>
            </a:pPr>
            <a:r>
              <a:rPr lang="en-GB" sz="2800" dirty="0"/>
              <a:t>Unless you routinely publish in </a:t>
            </a:r>
            <a:r>
              <a:rPr lang="en-GB" sz="2800" i="1" dirty="0"/>
              <a:t>Nature</a:t>
            </a:r>
            <a:r>
              <a:rPr lang="en-GB" sz="2800" dirty="0"/>
              <a:t> or </a:t>
            </a:r>
            <a:r>
              <a:rPr lang="en-GB" sz="2800" i="1" dirty="0"/>
              <a:t>Science</a:t>
            </a:r>
            <a:r>
              <a:rPr lang="en-GB" sz="2800" dirty="0"/>
              <a:t>, ‘getting it out there’ is up to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8913"/>
            <a:ext cx="7391400" cy="5369105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257800" y="4495800"/>
            <a:ext cx="1559180" cy="7620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For institutions?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Institutional advantages </a:t>
            </a:r>
            <a:br>
              <a:rPr lang="en-US" sz="4400" dirty="0" smtClean="0"/>
            </a:br>
            <a:r>
              <a:rPr lang="en-US" sz="4400" dirty="0" smtClean="0"/>
              <a:t>from 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>
            <a:normAutofit/>
          </a:bodyPr>
          <a:lstStyle/>
          <a:p>
            <a:pPr marL="538163" indent="-538163"/>
            <a:r>
              <a:rPr lang="en-US" sz="3600" dirty="0" smtClean="0"/>
              <a:t>Visibility</a:t>
            </a:r>
          </a:p>
          <a:p>
            <a:pPr marL="538163" indent="-538163"/>
            <a:r>
              <a:rPr lang="en-US" sz="3600" dirty="0" smtClean="0"/>
              <a:t>Usage</a:t>
            </a:r>
          </a:p>
          <a:p>
            <a:pPr marL="538163" indent="-538163"/>
            <a:r>
              <a:rPr lang="en-US" sz="3600" dirty="0" smtClean="0"/>
              <a:t>Impact</a:t>
            </a:r>
          </a:p>
          <a:p>
            <a:pPr marL="538163" indent="-538163"/>
            <a:r>
              <a:rPr lang="en-US" sz="3600" dirty="0" smtClean="0"/>
              <a:t>Institutional profiling and marketing</a:t>
            </a:r>
          </a:p>
          <a:p>
            <a:pPr marL="538163" indent="-538163"/>
            <a:r>
              <a:rPr lang="en-US" sz="3600" dirty="0" smtClean="0"/>
              <a:t>Research advantages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762000"/>
          </a:xfrm>
        </p:spPr>
        <p:txBody>
          <a:bodyPr/>
          <a:lstStyle/>
          <a:p>
            <a:r>
              <a:rPr lang="en-GB" dirty="0"/>
              <a:t>Why an </a:t>
            </a:r>
            <a:r>
              <a:rPr lang="en-GB" b="1" u="sng" dirty="0"/>
              <a:t>institutional</a:t>
            </a:r>
            <a:r>
              <a:rPr lang="en-GB" dirty="0"/>
              <a:t> repository?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95400"/>
            <a:ext cx="8208962" cy="47355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/>
              <a:t>Fulfils a university’s mission to engender, encourage and disseminate scholarly work</a:t>
            </a:r>
            <a:endParaRPr lang="en-GB" sz="2800" dirty="0" smtClean="0"/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Complete </a:t>
            </a:r>
            <a:r>
              <a:rPr lang="en-GB" sz="2800" dirty="0"/>
              <a:t>record of its intellectual effort</a:t>
            </a:r>
            <a:endParaRPr lang="en-GB" sz="2800" dirty="0" smtClean="0"/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Permanent </a:t>
            </a:r>
            <a:r>
              <a:rPr lang="en-GB" sz="2800" dirty="0"/>
              <a:t>record of all digital </a:t>
            </a:r>
            <a:r>
              <a:rPr lang="en-GB" sz="2800" dirty="0" smtClean="0"/>
              <a:t>output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‘</a:t>
            </a:r>
            <a:r>
              <a:rPr lang="en-GB" sz="2800" dirty="0"/>
              <a:t>Marketing’ tool for </a:t>
            </a:r>
            <a:r>
              <a:rPr lang="en-GB" sz="2800" dirty="0" smtClean="0"/>
              <a:t>universities</a:t>
            </a:r>
          </a:p>
          <a:p>
            <a:pPr marL="547688" indent="-547688">
              <a:lnSpc>
                <a:spcPct val="80000"/>
              </a:lnSpc>
              <a:spcAft>
                <a:spcPts val="1200"/>
              </a:spcAft>
            </a:pPr>
            <a:r>
              <a:rPr lang="en-GB" sz="28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U.Southampton</a:t>
            </a:r>
            <a:r>
              <a:rPr lang="en-GB" dirty="0"/>
              <a:t> </a:t>
            </a:r>
            <a:r>
              <a:rPr lang="en-GB" sz="4100" dirty="0"/>
              <a:t>conundrum</a:t>
            </a:r>
            <a:endParaRPr lang="en-GB" dirty="0"/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1600201"/>
            <a:ext cx="9001125" cy="3428999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9556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The G-Factor (</a:t>
            </a:r>
            <a:r>
              <a:rPr lang="en-GB" sz="2400" dirty="0" err="1">
                <a:latin typeface="Arial" pitchFamily="-110" charset="0"/>
                <a:ea typeface="Arial" pitchFamily="-110" charset="0"/>
                <a:cs typeface="Arial" pitchFamily="-110" charset="0"/>
              </a:rPr>
              <a:t>universitymetrics.com</a:t>
            </a:r>
            <a:r>
              <a:rPr lang="en-GB" sz="2400" dirty="0">
                <a:latin typeface="Arial" pitchFamily="-110" charset="0"/>
                <a:ea typeface="Arial" pitchFamily="-110" charset="0"/>
                <a:cs typeface="Arial" pitchFamily="-110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1447800" y="115888"/>
            <a:ext cx="6724413" cy="552291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1" y="3276600"/>
            <a:ext cx="838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50135"/>
            <a:ext cx="990600" cy="101600"/>
          </a:xfrm>
          <a:prstGeom prst="rect">
            <a:avLst/>
          </a:prstGeom>
          <a:solidFill>
            <a:srgbClr val="FF8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352800" y="2590800"/>
            <a:ext cx="1066800" cy="603251"/>
          </a:xfrm>
          <a:prstGeom prst="leftArrow">
            <a:avLst/>
          </a:prstGeom>
          <a:solidFill>
            <a:srgbClr val="FF8000"/>
          </a:solidFill>
          <a:ln>
            <a:solidFill>
              <a:srgbClr val="FF800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506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Webometrics</a:t>
            </a:r>
            <a:endParaRPr lang="en-US" dirty="0"/>
          </a:p>
        </p:txBody>
      </p:sp>
      <p:pic>
        <p:nvPicPr>
          <p:cNvPr id="5" name="Content Placeholder 4" descr="Webometrics top Europ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4793" r="-24793"/>
          <a:stretch>
            <a:fillRect/>
          </a:stretch>
        </p:blipFill>
        <p:spPr>
          <a:xfrm>
            <a:off x="152400" y="745067"/>
            <a:ext cx="8690503" cy="4972899"/>
          </a:xfrm>
        </p:spPr>
      </p:pic>
      <p:sp>
        <p:nvSpPr>
          <p:cNvPr id="6" name="Rounded Rectangle 5"/>
          <p:cNvSpPr/>
          <p:nvPr/>
        </p:nvSpPr>
        <p:spPr>
          <a:xfrm>
            <a:off x="3149600" y="4953000"/>
            <a:ext cx="4673600" cy="265642"/>
          </a:xfrm>
          <a:prstGeom prst="roundRect">
            <a:avLst/>
          </a:prstGeom>
          <a:solidFill>
            <a:srgbClr val="80C53A">
              <a:alpha val="39000"/>
            </a:srgbClr>
          </a:solidFill>
          <a:ln w="15875"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5230" y="4764197"/>
            <a:ext cx="2374370" cy="688337"/>
          </a:xfrm>
          <a:prstGeom prst="rightArrow">
            <a:avLst/>
          </a:prstGeom>
          <a:solidFill>
            <a:srgbClr val="80C53A"/>
          </a:solidFill>
          <a:ln>
            <a:solidFill>
              <a:srgbClr val="80C5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5029200" y="986228"/>
          <a:ext cx="3429000" cy="442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986228"/>
          <a:ext cx="3581400" cy="442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800" y="5557072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61952D"/>
                </a:solidFill>
              </a:rPr>
              <a:t>Data:  </a:t>
            </a:r>
            <a:r>
              <a:rPr lang="en-GB" dirty="0" smtClean="0"/>
              <a:t>Tom Cochrane, Deputy Vice-Chancellor, QUT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185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61952D"/>
                </a:solidFill>
              </a:rPr>
              <a:t>Data:  </a:t>
            </a:r>
            <a:r>
              <a:rPr lang="en-GB" dirty="0" smtClean="0"/>
              <a:t>Tom Cochrane, Deputy Vice-Chancellor, QUT</a:t>
            </a:r>
            <a:endParaRPr lang="en-GB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203200" y="1215773"/>
          <a:ext cx="34205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36717" y="1215771"/>
          <a:ext cx="4128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Graphic spid="1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Senior Lecturer, Design, QUT</a:t>
            </a:r>
            <a:endParaRPr lang="en-US" sz="266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1"/>
          </a:xfrm>
        </p:spPr>
        <p:txBody>
          <a:bodyPr>
            <a:normAutofit/>
          </a:bodyPr>
          <a:lstStyle/>
          <a:p>
            <a:pPr marL="180975" indent="-44450">
              <a:buNone/>
            </a:pPr>
            <a:r>
              <a:rPr lang="en-US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dirty="0" err="1" smtClean="0"/>
              <a:t>ePrints</a:t>
            </a:r>
            <a:r>
              <a:rPr lang="en-US" dirty="0" smtClean="0"/>
              <a:t>.  </a:t>
            </a:r>
          </a:p>
          <a:p>
            <a:pPr marL="180975" indent="-44450">
              <a:buNone/>
            </a:pPr>
            <a:r>
              <a:rPr lang="en-US" dirty="0" smtClean="0"/>
              <a:t>He loved what he read ..... and we are now in discussion about how we can help them measure their industry’s social impacts.”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068762"/>
          </a:xfrm>
        </p:spPr>
        <p:txBody>
          <a:bodyPr>
            <a:noAutofit/>
          </a:bodyPr>
          <a:lstStyle/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Immediate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(to use)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Free (of restrictions)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Access to the peer-reviewed literature (and data)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vanity publishing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Not a ‘stick anything up on the Web’ approach</a:t>
            </a:r>
          </a:p>
          <a:p>
            <a:pPr marL="722313" indent="-627063">
              <a:spcAft>
                <a:spcPts val="600"/>
              </a:spcAft>
            </a:pPr>
            <a:r>
              <a:rPr lang="en-US" sz="2400" dirty="0" smtClean="0"/>
              <a:t>Moving scholarly communication into the Web 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494"/>
            <a:ext cx="8229600" cy="4461865"/>
          </a:xfrm>
        </p:spPr>
        <p:txBody>
          <a:bodyPr>
            <a:normAutofit/>
          </a:bodyPr>
          <a:lstStyle/>
          <a:p>
            <a:pPr marL="547688" indent="-3175">
              <a:buNone/>
            </a:pPr>
            <a:r>
              <a:rPr lang="en-US" sz="4000" dirty="0" smtClean="0"/>
              <a:t>It is one of the noblest duties of a university to advance knowledge and to diffuse it, not merely among those who can attend the daily lectures, but far and wide. 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02" y="2209800"/>
            <a:ext cx="6958493" cy="2971800"/>
          </a:xfrm>
        </p:spPr>
        <p:txBody>
          <a:bodyPr>
            <a:normAutofit/>
          </a:bodyPr>
          <a:lstStyle/>
          <a:p>
            <a:pPr marL="547688" indent="-7938" algn="ctr"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pic>
        <p:nvPicPr>
          <p:cNvPr id="6" name="Picture 5" descr="Oct 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61858"/>
            <a:ext cx="6985000" cy="4339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9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627063" indent="-531813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General, comprehensive resource on Open Access: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sz="2600" dirty="0" smtClean="0">
                <a:hlinkClick r:id="rId2"/>
              </a:rPr>
              <a:t>www.openoasis.org</a:t>
            </a:r>
            <a:endParaRPr lang="en-US" sz="2600" dirty="0" smtClean="0"/>
          </a:p>
          <a:p>
            <a:pPr marL="627063" indent="-531813" algn="ctr">
              <a:buNone/>
            </a:pPr>
            <a:endParaRPr lang="en-US" sz="2600" dirty="0" smtClean="0"/>
          </a:p>
          <a:p>
            <a:pPr marL="627063" indent="-531813" algn="ctr">
              <a:buNone/>
            </a:pPr>
            <a:r>
              <a:rPr lang="en-US" sz="2600" dirty="0" smtClean="0"/>
              <a:t>For policymakers, institutional managers:</a:t>
            </a:r>
          </a:p>
          <a:p>
            <a:pPr marL="627063" indent="-531813" algn="ctr">
              <a:buNone/>
            </a:pPr>
            <a:r>
              <a:rPr lang="en-US" sz="2600" dirty="0" smtClean="0"/>
              <a:t>EOS</a:t>
            </a:r>
          </a:p>
          <a:p>
            <a:pPr marL="627063" indent="-531813" algn="ctr">
              <a:buNone/>
            </a:pPr>
            <a:r>
              <a:rPr lang="en-US" sz="2600" dirty="0" smtClean="0"/>
              <a:t>(Enabling Open Scholarship)</a:t>
            </a:r>
          </a:p>
          <a:p>
            <a:pPr marL="627063" indent="-531813" algn="ctr">
              <a:buNone/>
            </a:pPr>
            <a:r>
              <a:rPr lang="en-US" sz="2600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sz="2600" dirty="0" smtClean="0">
                <a:solidFill>
                  <a:srgbClr val="8EB4E3"/>
                </a:solidFill>
              </a:rPr>
              <a:t> </a:t>
            </a:r>
            <a:endParaRPr lang="en-US" sz="2600" dirty="0">
              <a:solidFill>
                <a:srgbClr val="8EB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9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solidFill>
                  <a:srgbClr val="FF6600"/>
                </a:solidFill>
                <a:hlinkClick r:id="rId2"/>
              </a:rPr>
              <a:t>a</a:t>
            </a:r>
            <a:r>
              <a:rPr lang="en-US" sz="3892" dirty="0" smtClean="0">
                <a:solidFill>
                  <a:srgbClr val="FF6600"/>
                </a:solidFill>
                <a:hlinkClick r:id="rId2"/>
              </a:rPr>
              <a:t>swan@keyperspectives.co.uk</a:t>
            </a: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3"/>
              </a:rPr>
              <a:t>www.keyperspectives.co.uk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 algn="ctr">
              <a:buNone/>
            </a:pPr>
            <a:endParaRPr lang="en-US" sz="3892" dirty="0" smtClean="0">
              <a:solidFill>
                <a:srgbClr val="FF6600"/>
              </a:solidFill>
            </a:endParaRPr>
          </a:p>
          <a:p>
            <a:pPr algn="ctr">
              <a:buNone/>
            </a:pPr>
            <a:r>
              <a:rPr lang="en-US" sz="3892" dirty="0" smtClean="0">
                <a:solidFill>
                  <a:srgbClr val="FF6600"/>
                </a:solidFill>
                <a:hlinkClick r:id="rId4"/>
              </a:rPr>
              <a:t>www.openoasis.org</a:t>
            </a:r>
            <a:r>
              <a:rPr lang="en-US" sz="3892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77500" lnSpcReduction="20000"/>
          </a:bodyPr>
          <a:lstStyle/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Research moves faster and more efficiently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Greater visibility and impact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Better monitoring, assessment and evaluation of research</a:t>
            </a:r>
          </a:p>
          <a:p>
            <a:pPr marL="620713" indent="-484188">
              <a:spcAft>
                <a:spcPts val="1200"/>
              </a:spcAft>
            </a:pPr>
            <a:r>
              <a:rPr lang="en-US" sz="3200" dirty="0" smtClean="0"/>
              <a:t>Enables new semantic technologies (text-mining and data-mining)</a:t>
            </a:r>
          </a:p>
          <a:p>
            <a:pPr marL="620713" indent="-484188">
              <a:spcAft>
                <a:spcPts val="1200"/>
              </a:spcAft>
            </a:pPr>
            <a:r>
              <a:rPr lang="en-GB" dirty="0" smtClean="0"/>
              <a:t>Publicly-funded research should be freely available to the ‘public’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400" dirty="0" smtClean="0"/>
              <a:t>) 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monographs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journals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709160"/>
          </a:xfrm>
        </p:spPr>
        <p:txBody>
          <a:bodyPr>
            <a:normAutofit/>
          </a:bodyPr>
          <a:lstStyle/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Content available free of charge online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In many cases, free of restrictions on use too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Some charge at the ‘front end’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More than half do not levy a charge at all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Around 5500 of them</a:t>
            </a:r>
          </a:p>
          <a:p>
            <a:pPr marL="725488" indent="-588963">
              <a:spcAft>
                <a:spcPts val="600"/>
              </a:spcAft>
            </a:pPr>
            <a:r>
              <a:rPr lang="en-US" sz="2800" dirty="0" smtClean="0"/>
              <a:t>Listed in the Directory of Open Access Journals (DOAJ)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0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DOAJ categories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86703"/>
            <a:ext cx="7782337" cy="4375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-Green white bg">
  <a:themeElements>
    <a:clrScheme name="Custom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EOS-Green white bg.pot</Template>
  <TotalTime>501</TotalTime>
  <Words>1009</Words>
  <Application>Microsoft Macintosh PowerPoint</Application>
  <PresentationFormat>On-screen Show (4:3)</PresentationFormat>
  <Paragraphs>164</Paragraphs>
  <Slides>54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EOS-Green white bg</vt:lpstr>
      <vt:lpstr>The Open Access alternative: scenarios, advantages, costs and benefits</vt:lpstr>
      <vt:lpstr>Some context</vt:lpstr>
      <vt:lpstr>Old paradigms of research dissemination</vt:lpstr>
      <vt:lpstr>New paradigms of research dissemination</vt:lpstr>
      <vt:lpstr>Open Access</vt:lpstr>
      <vt:lpstr>Open Access – Why?</vt:lpstr>
      <vt:lpstr>Open Access: how</vt:lpstr>
      <vt:lpstr>Open Access journals</vt:lpstr>
      <vt:lpstr>DOAJ categories</vt:lpstr>
      <vt:lpstr>Open Access repositories</vt:lpstr>
      <vt:lpstr>Where repositories are</vt:lpstr>
      <vt:lpstr>What they contain</vt:lpstr>
      <vt:lpstr>What’s in it for authors?</vt:lpstr>
      <vt:lpstr>Author advantages from Open Access</vt:lpstr>
      <vt:lpstr>Visibility</vt:lpstr>
      <vt:lpstr>An author’s own testimony on open access visibility </vt:lpstr>
      <vt:lpstr>Usage</vt:lpstr>
      <vt:lpstr>A well-filled repository</vt:lpstr>
      <vt:lpstr>And it gets used</vt:lpstr>
      <vt:lpstr>Professor Martin Skitmore  School of Urban Design, QUT</vt:lpstr>
      <vt:lpstr>Impact</vt:lpstr>
      <vt:lpstr>Impact</vt:lpstr>
      <vt:lpstr>What OA means to a researcher</vt:lpstr>
      <vt:lpstr>Slide 24</vt:lpstr>
      <vt:lpstr>Slide 25</vt:lpstr>
      <vt:lpstr>Top authors (by download)</vt:lpstr>
      <vt:lpstr>Ray Frost’s impact</vt:lpstr>
      <vt:lpstr>Top authors (by download)</vt:lpstr>
      <vt:lpstr>Martin Skitmore (Urban Design)</vt:lpstr>
      <vt:lpstr>Engineering</vt:lpstr>
      <vt:lpstr>Clinical medicine</vt:lpstr>
      <vt:lpstr>Social science</vt:lpstr>
      <vt:lpstr>Profiling and marketing</vt:lpstr>
      <vt:lpstr>Slide 34</vt:lpstr>
      <vt:lpstr>Download timeline</vt:lpstr>
      <vt:lpstr>Slide 36</vt:lpstr>
      <vt:lpstr>Slide 37</vt:lpstr>
      <vt:lpstr>Research advantages </vt:lpstr>
      <vt:lpstr>EU CIS studies</vt:lpstr>
      <vt:lpstr>Slide 40</vt:lpstr>
      <vt:lpstr>For institutions?</vt:lpstr>
      <vt:lpstr>Institutional advantages  from Open Access</vt:lpstr>
      <vt:lpstr>Why an institutional repository?</vt:lpstr>
      <vt:lpstr>The U.Southampton conundrum</vt:lpstr>
      <vt:lpstr>Slide 45</vt:lpstr>
      <vt:lpstr>Webometrics</vt:lpstr>
      <vt:lpstr>Total Research Income: QUT and sector</vt:lpstr>
      <vt:lpstr>Total Research Income: QUT and sector</vt:lpstr>
      <vt:lpstr>Dr Evonne Miller Senior Lecturer, Design, QUT</vt:lpstr>
      <vt:lpstr>Daniel Coit Gilman  First President, Johns Hopkins University</vt:lpstr>
      <vt:lpstr> University of Edinburgh Strategic Plan 2008-12 </vt:lpstr>
      <vt:lpstr>Open Access mandatory policies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Access Advantage</dc:title>
  <dc:creator>ALMA SWAN</dc:creator>
  <cp:lastModifiedBy>ALMA SWAN</cp:lastModifiedBy>
  <cp:revision>12</cp:revision>
  <dcterms:created xsi:type="dcterms:W3CDTF">2010-12-29T07:42:36Z</dcterms:created>
  <dcterms:modified xsi:type="dcterms:W3CDTF">2010-12-29T07:44:58Z</dcterms:modified>
</cp:coreProperties>
</file>