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chart6.xml" ContentType="application/vnd.openxmlformats-officedocument.drawingml.char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charts/chart7.xml" ContentType="application/vnd.openxmlformats-officedocument.drawingml.char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xlsx" ContentType="application/vnd.openxmlformats-officedocument.spreadsheetml.sheet"/>
  <Override PartName="/ppt/notesSlides/notesSlide3.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package" ContentType="application/vnd.openxmlformats-officedocument.package"/>
  <Override PartName="/ppt/drawings/drawing2.xml" ContentType="application/vnd.openxmlformats-officedocument.drawingml.chartshapes+xml"/>
  <Override PartName="/ppt/slides/slide20.xml" ContentType="application/vnd.openxmlformats-officedocument.presentationml.slide+xml"/>
  <Override PartName="/ppt/slides/slide17.xml" ContentType="application/vnd.openxmlformats-officedocument.presentationml.slide+xml"/>
  <Override PartName="/ppt/charts/chart9.xml" ContentType="application/vnd.openxmlformats-officedocument.drawingml.char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charts/chart4.xml" ContentType="application/vnd.openxmlformats-officedocument.drawingml.char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s/slide27.xml" ContentType="application/vnd.openxmlformats-officedocument.presentationml.slide+xml"/>
  <Override PartName="/ppt/slideLayouts/slideLayout11.xml" ContentType="application/vnd.openxmlformats-officedocument.presentationml.slideLayout+xml"/>
  <Override PartName="/ppt/charts/chart5.xml" ContentType="application/vnd.openxmlformats-officedocument.drawingml.chart+xml"/>
  <Override PartName="/docProps/core.xml" ContentType="application/vnd.openxmlformats-package.core-properties+xml"/>
  <Override PartName="/ppt/slides/slide8.xml" ContentType="application/vnd.openxmlformats-officedocument.presentationml.slide+xml"/>
  <Override PartName="/ppt/charts/chart8.xml" ContentType="application/vnd.openxmlformats-officedocument.drawingml.chart+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drawings/drawing3.xml" ContentType="application/vnd.openxmlformats-officedocument.drawingml.chartshapes+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1"/>
  </p:notesMasterIdLst>
  <p:handoutMasterIdLst>
    <p:handoutMasterId r:id="rId32"/>
  </p:handoutMasterIdLst>
  <p:sldIdLst>
    <p:sldId id="286" r:id="rId2"/>
    <p:sldId id="313" r:id="rId3"/>
    <p:sldId id="289" r:id="rId4"/>
    <p:sldId id="290" r:id="rId5"/>
    <p:sldId id="296" r:id="rId6"/>
    <p:sldId id="294" r:id="rId7"/>
    <p:sldId id="295" r:id="rId8"/>
    <p:sldId id="293" r:id="rId9"/>
    <p:sldId id="314" r:id="rId10"/>
    <p:sldId id="276" r:id="rId11"/>
    <p:sldId id="303" r:id="rId12"/>
    <p:sldId id="277" r:id="rId13"/>
    <p:sldId id="322" r:id="rId14"/>
    <p:sldId id="323" r:id="rId15"/>
    <p:sldId id="324" r:id="rId16"/>
    <p:sldId id="316" r:id="rId17"/>
    <p:sldId id="318" r:id="rId18"/>
    <p:sldId id="319" r:id="rId19"/>
    <p:sldId id="320" r:id="rId20"/>
    <p:sldId id="321" r:id="rId21"/>
    <p:sldId id="309" r:id="rId22"/>
    <p:sldId id="325" r:id="rId23"/>
    <p:sldId id="311" r:id="rId24"/>
    <p:sldId id="312" r:id="rId25"/>
    <p:sldId id="308" r:id="rId26"/>
    <p:sldId id="310" r:id="rId27"/>
    <p:sldId id="306" r:id="rId28"/>
    <p:sldId id="298" r:id="rId29"/>
    <p:sldId id="278" r:id="rId30"/>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pitchFamily="46" charset="0"/>
        <a:ea typeface="ＭＳ Ｐゴシック" pitchFamily="46" charset="-128"/>
        <a:cs typeface="ＭＳ Ｐゴシック" pitchFamily="46" charset="-128"/>
      </a:defRPr>
    </a:lvl1pPr>
    <a:lvl2pPr marL="457200" algn="l" defTabSz="457200" rtl="0" fontAlgn="base">
      <a:spcBef>
        <a:spcPct val="0"/>
      </a:spcBef>
      <a:spcAft>
        <a:spcPct val="0"/>
      </a:spcAft>
      <a:defRPr kern="1200">
        <a:solidFill>
          <a:schemeClr val="tx1"/>
        </a:solidFill>
        <a:latin typeface="Arial" pitchFamily="46" charset="0"/>
        <a:ea typeface="ＭＳ Ｐゴシック" pitchFamily="46" charset="-128"/>
        <a:cs typeface="ＭＳ Ｐゴシック" pitchFamily="46" charset="-128"/>
      </a:defRPr>
    </a:lvl2pPr>
    <a:lvl3pPr marL="914400" algn="l" defTabSz="457200" rtl="0" fontAlgn="base">
      <a:spcBef>
        <a:spcPct val="0"/>
      </a:spcBef>
      <a:spcAft>
        <a:spcPct val="0"/>
      </a:spcAft>
      <a:defRPr kern="1200">
        <a:solidFill>
          <a:schemeClr val="tx1"/>
        </a:solidFill>
        <a:latin typeface="Arial" pitchFamily="46" charset="0"/>
        <a:ea typeface="ＭＳ Ｐゴシック" pitchFamily="46" charset="-128"/>
        <a:cs typeface="ＭＳ Ｐゴシック" pitchFamily="46" charset="-128"/>
      </a:defRPr>
    </a:lvl3pPr>
    <a:lvl4pPr marL="1371600" algn="l" defTabSz="457200" rtl="0" fontAlgn="base">
      <a:spcBef>
        <a:spcPct val="0"/>
      </a:spcBef>
      <a:spcAft>
        <a:spcPct val="0"/>
      </a:spcAft>
      <a:defRPr kern="1200">
        <a:solidFill>
          <a:schemeClr val="tx1"/>
        </a:solidFill>
        <a:latin typeface="Arial" pitchFamily="46" charset="0"/>
        <a:ea typeface="ＭＳ Ｐゴシック" pitchFamily="46" charset="-128"/>
        <a:cs typeface="ＭＳ Ｐゴシック" pitchFamily="46" charset="-128"/>
      </a:defRPr>
    </a:lvl4pPr>
    <a:lvl5pPr marL="1828800" algn="l" defTabSz="457200" rtl="0" fontAlgn="base">
      <a:spcBef>
        <a:spcPct val="0"/>
      </a:spcBef>
      <a:spcAft>
        <a:spcPct val="0"/>
      </a:spcAft>
      <a:defRPr kern="1200">
        <a:solidFill>
          <a:schemeClr val="tx1"/>
        </a:solidFill>
        <a:latin typeface="Arial" pitchFamily="46" charset="0"/>
        <a:ea typeface="ＭＳ Ｐゴシック" pitchFamily="46" charset="-128"/>
        <a:cs typeface="ＭＳ Ｐゴシック" pitchFamily="46" charset="-128"/>
      </a:defRPr>
    </a:lvl5pPr>
    <a:lvl6pPr marL="2286000" algn="l" defTabSz="457200" rtl="0" eaLnBrk="1" latinLnBrk="0" hangingPunct="1">
      <a:defRPr kern="1200">
        <a:solidFill>
          <a:schemeClr val="tx1"/>
        </a:solidFill>
        <a:latin typeface="Arial" pitchFamily="46" charset="0"/>
        <a:ea typeface="ＭＳ Ｐゴシック" pitchFamily="46" charset="-128"/>
        <a:cs typeface="ＭＳ Ｐゴシック" pitchFamily="46" charset="-128"/>
      </a:defRPr>
    </a:lvl6pPr>
    <a:lvl7pPr marL="2743200" algn="l" defTabSz="457200" rtl="0" eaLnBrk="1" latinLnBrk="0" hangingPunct="1">
      <a:defRPr kern="1200">
        <a:solidFill>
          <a:schemeClr val="tx1"/>
        </a:solidFill>
        <a:latin typeface="Arial" pitchFamily="46" charset="0"/>
        <a:ea typeface="ＭＳ Ｐゴシック" pitchFamily="46" charset="-128"/>
        <a:cs typeface="ＭＳ Ｐゴシック" pitchFamily="46" charset="-128"/>
      </a:defRPr>
    </a:lvl7pPr>
    <a:lvl8pPr marL="3200400" algn="l" defTabSz="457200" rtl="0" eaLnBrk="1" latinLnBrk="0" hangingPunct="1">
      <a:defRPr kern="1200">
        <a:solidFill>
          <a:schemeClr val="tx1"/>
        </a:solidFill>
        <a:latin typeface="Arial" pitchFamily="46" charset="0"/>
        <a:ea typeface="ＭＳ Ｐゴシック" pitchFamily="46" charset="-128"/>
        <a:cs typeface="ＭＳ Ｐゴシック" pitchFamily="46" charset="-128"/>
      </a:defRPr>
    </a:lvl8pPr>
    <a:lvl9pPr marL="3657600" algn="l" defTabSz="457200" rtl="0" eaLnBrk="1" latinLnBrk="0" hangingPunct="1">
      <a:defRPr kern="1200">
        <a:solidFill>
          <a:schemeClr val="tx1"/>
        </a:solidFill>
        <a:latin typeface="Arial" pitchFamily="46" charset="0"/>
        <a:ea typeface="ＭＳ Ｐゴシック" pitchFamily="46" charset="-128"/>
        <a:cs typeface="ＭＳ Ｐゴシック" pitchFamily="46"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1952D"/>
    <a:srgbClr val="608C27"/>
    <a:srgbClr val="5E8727"/>
    <a:srgbClr val="80C53A"/>
    <a:srgbClr val="7DB536"/>
    <a:srgbClr val="1919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Objects="1">
      <p:cViewPr varScale="1">
        <p:scale>
          <a:sx n="126" d="100"/>
          <a:sy n="126" d="100"/>
        </p:scale>
        <p:origin x="-108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848"/>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handoutMaster" Target="handoutMasters/handout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package5.package"/></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65971879396399"/>
          <c:y val="0.0290409904121077"/>
          <c:w val="0.547626869928937"/>
          <c:h val="0.941918019175785"/>
        </c:manualLayout>
      </c:layout>
      <c:barChart>
        <c:barDir val="col"/>
        <c:grouping val="clustered"/>
        <c:ser>
          <c:idx val="0"/>
          <c:order val="0"/>
          <c:tx>
            <c:strRef>
              <c:f>Sheet1!$B$1</c:f>
              <c:strCache>
                <c:ptCount val="1"/>
                <c:pt idx="0">
                  <c:v>University of Topsham</c:v>
                </c:pt>
              </c:strCache>
            </c:strRef>
          </c:tx>
          <c:spPr>
            <a:solidFill>
              <a:srgbClr val="008000">
                <a:alpha val="90000"/>
              </a:srgbClr>
            </a:solidFill>
          </c:spPr>
          <c:cat>
            <c:strRef>
              <c:f>Sheet1!$A$2</c:f>
              <c:strCache>
                <c:ptCount val="1"/>
                <c:pt idx="0">
                  <c:v> </c:v>
                </c:pt>
              </c:strCache>
            </c:strRef>
          </c:cat>
          <c:val>
            <c:numRef>
              <c:f>Sheet1!$B$2</c:f>
            </c:numRef>
          </c:val>
        </c:ser>
        <c:ser>
          <c:idx val="1"/>
          <c:order val="1"/>
          <c:tx>
            <c:strRef>
              <c:f>Sheet1!$C$1</c:f>
              <c:strCache>
                <c:ptCount val="1"/>
                <c:pt idx="0">
                  <c:v>OA journals</c:v>
                </c:pt>
              </c:strCache>
            </c:strRef>
          </c:tx>
          <c:spPr>
            <a:solidFill>
              <a:schemeClr val="accent6">
                <a:lumMod val="60000"/>
                <a:lumOff val="40000"/>
                <a:alpha val="50000"/>
              </a:schemeClr>
            </a:solidFill>
            <a:ln>
              <a:solidFill>
                <a:schemeClr val="tx1"/>
              </a:solidFill>
            </a:ln>
          </c:spPr>
          <c:dPt>
            <c:idx val="0"/>
            <c:spPr>
              <a:solidFill>
                <a:schemeClr val="accent6">
                  <a:lumMod val="60000"/>
                  <a:lumOff val="40000"/>
                  <a:alpha val="80000"/>
                </a:schemeClr>
              </a:solidFill>
              <a:ln>
                <a:solidFill>
                  <a:schemeClr val="tx1"/>
                </a:solidFill>
              </a:ln>
            </c:spPr>
          </c:dPt>
          <c:cat>
            <c:strRef>
              <c:f>Sheet1!$A$2</c:f>
              <c:strCache>
                <c:ptCount val="1"/>
                <c:pt idx="0">
                  <c:v> </c:v>
                </c:pt>
              </c:strCache>
            </c:strRef>
          </c:cat>
          <c:val>
            <c:numRef>
              <c:f>Sheet1!$C$2</c:f>
              <c:numCache>
                <c:formatCode>#,##0</c:formatCode>
                <c:ptCount val="1"/>
                <c:pt idx="0">
                  <c:v>163655.0</c:v>
                </c:pt>
              </c:numCache>
            </c:numRef>
          </c:val>
        </c:ser>
        <c:ser>
          <c:idx val="2"/>
          <c:order val="2"/>
          <c:tx>
            <c:strRef>
              <c:f>Sheet1!$D$1</c:f>
              <c:strCache>
                <c:ptCount val="1"/>
                <c:pt idx="0">
                  <c:v>OA via repositories</c:v>
                </c:pt>
              </c:strCache>
            </c:strRef>
          </c:tx>
          <c:spPr>
            <a:solidFill>
              <a:schemeClr val="accent3">
                <a:lumMod val="60000"/>
                <a:lumOff val="40000"/>
                <a:alpha val="50000"/>
              </a:schemeClr>
            </a:solidFill>
            <a:ln>
              <a:solidFill>
                <a:schemeClr val="tx1"/>
              </a:solidFill>
            </a:ln>
          </c:spPr>
          <c:cat>
            <c:strRef>
              <c:f>Sheet1!$A$2</c:f>
              <c:strCache>
                <c:ptCount val="1"/>
                <c:pt idx="0">
                  <c:v> </c:v>
                </c:pt>
              </c:strCache>
            </c:strRef>
          </c:cat>
          <c:val>
            <c:numRef>
              <c:f>Sheet1!$D$2</c:f>
              <c:numCache>
                <c:formatCode>#,##0</c:formatCode>
                <c:ptCount val="1"/>
                <c:pt idx="0">
                  <c:v>582660.0</c:v>
                </c:pt>
              </c:numCache>
            </c:numRef>
          </c:val>
        </c:ser>
        <c:ser>
          <c:idx val="3"/>
          <c:order val="3"/>
          <c:tx>
            <c:strRef>
              <c:f>Sheet1!$E$1</c:f>
              <c:strCache>
                <c:ptCount val="1"/>
                <c:pt idx="0">
                  <c:v>Repositories with overlay publishing services</c:v>
                </c:pt>
              </c:strCache>
            </c:strRef>
          </c:tx>
          <c:spPr>
            <a:solidFill>
              <a:schemeClr val="accent1">
                <a:lumMod val="60000"/>
                <a:lumOff val="40000"/>
                <a:alpha val="30000"/>
              </a:schemeClr>
            </a:solidFill>
            <a:ln>
              <a:solidFill>
                <a:schemeClr val="tx1"/>
              </a:solidFill>
            </a:ln>
          </c:spPr>
          <c:dPt>
            <c:idx val="0"/>
            <c:spPr>
              <a:solidFill>
                <a:schemeClr val="accent1">
                  <a:lumMod val="60000"/>
                  <a:lumOff val="40000"/>
                  <a:alpha val="31000"/>
                </a:schemeClr>
              </a:solidFill>
              <a:ln>
                <a:solidFill>
                  <a:schemeClr val="tx1"/>
                </a:solidFill>
              </a:ln>
            </c:spPr>
          </c:dPt>
          <c:cat>
            <c:strRef>
              <c:f>Sheet1!$A$2</c:f>
              <c:strCache>
                <c:ptCount val="1"/>
                <c:pt idx="0">
                  <c:v> </c:v>
                </c:pt>
              </c:strCache>
            </c:strRef>
          </c:cat>
          <c:val>
            <c:numRef>
              <c:f>Sheet1!$E$2</c:f>
              <c:numCache>
                <c:formatCode>#,##0</c:formatCode>
                <c:ptCount val="1"/>
                <c:pt idx="0">
                  <c:v>775662.0</c:v>
                </c:pt>
              </c:numCache>
            </c:numRef>
          </c:val>
        </c:ser>
        <c:axId val="68850216"/>
        <c:axId val="377785624"/>
      </c:barChart>
      <c:catAx>
        <c:axId val="68850216"/>
        <c:scaling>
          <c:orientation val="minMax"/>
        </c:scaling>
        <c:delete val="1"/>
        <c:axPos val="b"/>
        <c:majorTickMark val="none"/>
        <c:tickLblPos val="nextTo"/>
        <c:crossAx val="377785624"/>
        <c:crosses val="autoZero"/>
        <c:auto val="1"/>
        <c:lblAlgn val="ctr"/>
        <c:lblOffset val="100"/>
      </c:catAx>
      <c:valAx>
        <c:axId val="377785624"/>
        <c:scaling>
          <c:orientation val="minMax"/>
        </c:scaling>
        <c:axPos val="l"/>
        <c:majorGridlines/>
        <c:numFmt formatCode="#,##0" sourceLinked="1"/>
        <c:tickLblPos val="nextTo"/>
        <c:txPr>
          <a:bodyPr/>
          <a:lstStyle/>
          <a:p>
            <a:pPr>
              <a:defRPr sz="1600">
                <a:latin typeface="+mj-lt"/>
              </a:defRPr>
            </a:pPr>
            <a:endParaRPr lang="en-US"/>
          </a:p>
        </c:txPr>
        <c:crossAx val="68850216"/>
        <c:crosses val="autoZero"/>
        <c:crossBetween val="between"/>
      </c:valAx>
    </c:plotArea>
    <c:legend>
      <c:legendPos val="r"/>
      <c:layout>
        <c:manualLayout>
          <c:xMode val="edge"/>
          <c:yMode val="edge"/>
          <c:x val="0.690066148446451"/>
          <c:y val="0.129358792674979"/>
          <c:w val="0.308471383942313"/>
          <c:h val="0.74749897434279"/>
        </c:manualLayout>
      </c:layout>
      <c:txPr>
        <a:bodyPr/>
        <a:lstStyle/>
        <a:p>
          <a:pPr>
            <a:defRPr sz="2000">
              <a:latin typeface="+mj-lt"/>
            </a:defRPr>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271576728859979"/>
          <c:y val="0.0583654793466053"/>
          <c:w val="0.584452626351932"/>
          <c:h val="0.650408321941651"/>
        </c:manualLayout>
      </c:layout>
      <c:barChart>
        <c:barDir val="col"/>
        <c:grouping val="clustered"/>
        <c:ser>
          <c:idx val="0"/>
          <c:order val="0"/>
          <c:tx>
            <c:strRef>
              <c:f>Sheet1!$B$1</c:f>
              <c:strCache>
                <c:ptCount val="1"/>
                <c:pt idx="0">
                  <c:v>All univs</c:v>
                </c:pt>
              </c:strCache>
            </c:strRef>
          </c:tx>
          <c:spPr>
            <a:solidFill>
              <a:schemeClr val="accent3">
                <a:lumMod val="60000"/>
                <a:lumOff val="40000"/>
                <a:alpha val="70000"/>
              </a:schemeClr>
            </a:solidFill>
            <a:ln w="19050">
              <a:solidFill>
                <a:schemeClr val="accent3">
                  <a:lumMod val="75000"/>
                </a:schemeClr>
              </a:solidFill>
            </a:ln>
          </c:spPr>
          <c:cat>
            <c:strRef>
              <c:f>Sheet1!$A$2</c:f>
              <c:strCache>
                <c:ptCount val="1"/>
                <c:pt idx="0">
                  <c:v>2003-2007</c:v>
                </c:pt>
              </c:strCache>
            </c:strRef>
          </c:cat>
          <c:val>
            <c:numRef>
              <c:f>Sheet1!$B$2</c:f>
              <c:numCache>
                <c:formatCode>General</c:formatCode>
                <c:ptCount val="1"/>
                <c:pt idx="0">
                  <c:v>68.4</c:v>
                </c:pt>
              </c:numCache>
            </c:numRef>
          </c:val>
        </c:ser>
        <c:ser>
          <c:idx val="1"/>
          <c:order val="1"/>
          <c:tx>
            <c:strRef>
              <c:f>Sheet1!$C$1</c:f>
              <c:strCache>
                <c:ptCount val="1"/>
                <c:pt idx="0">
                  <c:v>QUT</c:v>
                </c:pt>
              </c:strCache>
            </c:strRef>
          </c:tx>
          <c:spPr>
            <a:solidFill>
              <a:schemeClr val="accent6">
                <a:lumMod val="60000"/>
                <a:lumOff val="40000"/>
                <a:alpha val="60000"/>
              </a:schemeClr>
            </a:solidFill>
            <a:ln w="19050">
              <a:solidFill>
                <a:schemeClr val="accent6">
                  <a:lumMod val="75000"/>
                </a:schemeClr>
              </a:solidFill>
            </a:ln>
          </c:spPr>
          <c:cat>
            <c:strRef>
              <c:f>Sheet1!$A$2</c:f>
              <c:strCache>
                <c:ptCount val="1"/>
                <c:pt idx="0">
                  <c:v>2003-2007</c:v>
                </c:pt>
              </c:strCache>
            </c:strRef>
          </c:cat>
          <c:val>
            <c:numRef>
              <c:f>Sheet1!$C$2</c:f>
              <c:numCache>
                <c:formatCode>General</c:formatCode>
                <c:ptCount val="1"/>
                <c:pt idx="0">
                  <c:v>131.3</c:v>
                </c:pt>
              </c:numCache>
            </c:numRef>
          </c:val>
        </c:ser>
        <c:axId val="378303240"/>
        <c:axId val="352551896"/>
      </c:barChart>
      <c:catAx>
        <c:axId val="378303240"/>
        <c:scaling>
          <c:orientation val="minMax"/>
        </c:scaling>
        <c:axPos val="b"/>
        <c:numFmt formatCode="General" sourceLinked="1"/>
        <c:tickLblPos val="nextTo"/>
        <c:txPr>
          <a:bodyPr/>
          <a:lstStyle/>
          <a:p>
            <a:pPr>
              <a:defRPr sz="1400"/>
            </a:pPr>
            <a:endParaRPr lang="en-US"/>
          </a:p>
        </c:txPr>
        <c:crossAx val="352551896"/>
        <c:crosses val="autoZero"/>
        <c:auto val="1"/>
        <c:lblAlgn val="ctr"/>
        <c:lblOffset val="100"/>
      </c:catAx>
      <c:valAx>
        <c:axId val="352551896"/>
        <c:scaling>
          <c:orientation val="minMax"/>
        </c:scaling>
        <c:axPos val="l"/>
        <c:majorGridlines/>
        <c:numFmt formatCode="General" sourceLinked="1"/>
        <c:tickLblPos val="nextTo"/>
        <c:crossAx val="378303240"/>
        <c:crosses val="autoZero"/>
        <c:crossBetween val="between"/>
      </c:valAx>
    </c:plotArea>
    <c:legend>
      <c:legendPos val="r"/>
      <c:layout>
        <c:manualLayout>
          <c:xMode val="edge"/>
          <c:yMode val="edge"/>
          <c:x val="0.136498630605957"/>
          <c:y val="0.798153895646076"/>
          <c:w val="0.719139607833638"/>
          <c:h val="0.110812218305806"/>
        </c:manualLayout>
      </c:layout>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96832245111772"/>
          <c:y val="0.0753976625563314"/>
          <c:w val="0.731700561444948"/>
          <c:h val="0.857861635220126"/>
        </c:manualLayout>
      </c:layout>
      <c:barChart>
        <c:barDir val="col"/>
        <c:grouping val="clustered"/>
        <c:ser>
          <c:idx val="0"/>
          <c:order val="0"/>
          <c:tx>
            <c:strRef>
              <c:f>Sheet1!$B$1</c:f>
              <c:strCache>
                <c:ptCount val="1"/>
                <c:pt idx="0">
                  <c:v>University of Topsham</c:v>
                </c:pt>
              </c:strCache>
            </c:strRef>
          </c:tx>
          <c:spPr>
            <a:solidFill>
              <a:srgbClr val="008000">
                <a:alpha val="90000"/>
              </a:srgbClr>
            </a:solidFill>
          </c:spPr>
          <c:dLbls>
            <c:showCatName val="1"/>
          </c:dLbls>
          <c:cat>
            <c:strRef>
              <c:f>Sheet1!$A$2</c:f>
              <c:strCache>
                <c:ptCount val="1"/>
                <c:pt idx="0">
                  <c:v> </c:v>
                </c:pt>
              </c:strCache>
            </c:strRef>
          </c:cat>
          <c:val>
            <c:numRef>
              <c:f>Sheet1!$B$2</c:f>
            </c:numRef>
          </c:val>
        </c:ser>
        <c:ser>
          <c:idx val="1"/>
          <c:order val="1"/>
          <c:tx>
            <c:strRef>
              <c:f>Sheet1!$C$1</c:f>
              <c:strCache>
                <c:ptCount val="1"/>
                <c:pt idx="0">
                  <c:v>University A</c:v>
                </c:pt>
              </c:strCache>
            </c:strRef>
          </c:tx>
          <c:spPr>
            <a:solidFill>
              <a:schemeClr val="accent3">
                <a:lumMod val="60000"/>
                <a:lumOff val="40000"/>
                <a:alpha val="60000"/>
              </a:schemeClr>
            </a:solidFill>
            <a:ln w="25400">
              <a:solidFill>
                <a:schemeClr val="accent3">
                  <a:lumMod val="75000"/>
                </a:schemeClr>
              </a:solidFill>
            </a:ln>
          </c:spPr>
          <c:dLbls>
            <c:showCatName val="1"/>
          </c:dLbls>
          <c:cat>
            <c:strRef>
              <c:f>Sheet1!$A$2</c:f>
              <c:strCache>
                <c:ptCount val="1"/>
                <c:pt idx="0">
                  <c:v> </c:v>
                </c:pt>
              </c:strCache>
            </c:strRef>
          </c:cat>
          <c:val>
            <c:numRef>
              <c:f>Sheet1!$C$2</c:f>
              <c:numCache>
                <c:formatCode>#,##0</c:formatCode>
                <c:ptCount val="1"/>
                <c:pt idx="0">
                  <c:v>106783.0</c:v>
                </c:pt>
              </c:numCache>
            </c:numRef>
          </c:val>
        </c:ser>
        <c:ser>
          <c:idx val="2"/>
          <c:order val="2"/>
          <c:tx>
            <c:strRef>
              <c:f>Sheet1!$D$1</c:f>
              <c:strCache>
                <c:ptCount val="1"/>
                <c:pt idx="0">
                  <c:v>University B</c:v>
                </c:pt>
              </c:strCache>
            </c:strRef>
          </c:tx>
          <c:spPr>
            <a:solidFill>
              <a:schemeClr val="accent3">
                <a:lumMod val="60000"/>
                <a:lumOff val="40000"/>
                <a:alpha val="60000"/>
              </a:schemeClr>
            </a:solidFill>
            <a:ln w="25400">
              <a:solidFill>
                <a:schemeClr val="accent3">
                  <a:lumMod val="75000"/>
                </a:schemeClr>
              </a:solidFill>
            </a:ln>
          </c:spPr>
          <c:dLbls>
            <c:showCatName val="1"/>
          </c:dLbls>
          <c:cat>
            <c:strRef>
              <c:f>Sheet1!$A$2</c:f>
              <c:strCache>
                <c:ptCount val="1"/>
                <c:pt idx="0">
                  <c:v> </c:v>
                </c:pt>
              </c:strCache>
            </c:strRef>
          </c:cat>
          <c:val>
            <c:numRef>
              <c:f>Sheet1!$D$2</c:f>
              <c:numCache>
                <c:formatCode>#,##0</c:formatCode>
                <c:ptCount val="1"/>
                <c:pt idx="0">
                  <c:v>163765.0</c:v>
                </c:pt>
              </c:numCache>
            </c:numRef>
          </c:val>
        </c:ser>
        <c:ser>
          <c:idx val="3"/>
          <c:order val="3"/>
          <c:tx>
            <c:strRef>
              <c:f>Sheet1!$E$1</c:f>
              <c:strCache>
                <c:ptCount val="1"/>
                <c:pt idx="0">
                  <c:v>University C</c:v>
                </c:pt>
              </c:strCache>
            </c:strRef>
          </c:tx>
          <c:spPr>
            <a:solidFill>
              <a:schemeClr val="accent3">
                <a:lumMod val="60000"/>
                <a:lumOff val="40000"/>
                <a:alpha val="60000"/>
              </a:schemeClr>
            </a:solidFill>
            <a:ln w="25400">
              <a:solidFill>
                <a:schemeClr val="accent3">
                  <a:lumMod val="75000"/>
                </a:schemeClr>
              </a:solidFill>
            </a:ln>
          </c:spPr>
          <c:dLbls>
            <c:showCatName val="1"/>
          </c:dLbls>
          <c:cat>
            <c:strRef>
              <c:f>Sheet1!$A$2</c:f>
              <c:strCache>
                <c:ptCount val="1"/>
                <c:pt idx="0">
                  <c:v> </c:v>
                </c:pt>
              </c:strCache>
            </c:strRef>
          </c:cat>
          <c:val>
            <c:numRef>
              <c:f>Sheet1!$E$2</c:f>
              <c:numCache>
                <c:formatCode>#,##0</c:formatCode>
                <c:ptCount val="1"/>
                <c:pt idx="0">
                  <c:v>822039.0</c:v>
                </c:pt>
              </c:numCache>
            </c:numRef>
          </c:val>
        </c:ser>
        <c:ser>
          <c:idx val="4"/>
          <c:order val="4"/>
          <c:tx>
            <c:strRef>
              <c:f>Sheet1!$F$1</c:f>
              <c:strCache>
                <c:ptCount val="1"/>
                <c:pt idx="0">
                  <c:v>University D</c:v>
                </c:pt>
              </c:strCache>
            </c:strRef>
          </c:tx>
          <c:spPr>
            <a:solidFill>
              <a:schemeClr val="accent3">
                <a:lumMod val="60000"/>
                <a:lumOff val="40000"/>
                <a:alpha val="60000"/>
              </a:schemeClr>
            </a:solidFill>
            <a:ln w="25400">
              <a:solidFill>
                <a:schemeClr val="accent3">
                  <a:lumMod val="75000"/>
                </a:schemeClr>
              </a:solidFill>
            </a:ln>
          </c:spPr>
          <c:dLbls>
            <c:showCatName val="1"/>
          </c:dLbls>
          <c:cat>
            <c:strRef>
              <c:f>Sheet1!$A$2</c:f>
              <c:strCache>
                <c:ptCount val="1"/>
                <c:pt idx="0">
                  <c:v> </c:v>
                </c:pt>
              </c:strCache>
            </c:strRef>
          </c:cat>
          <c:val>
            <c:numRef>
              <c:f>Sheet1!$F$2</c:f>
              <c:numCache>
                <c:formatCode>#,##0</c:formatCode>
                <c:ptCount val="1"/>
                <c:pt idx="0">
                  <c:v>1.317832E6</c:v>
                </c:pt>
              </c:numCache>
            </c:numRef>
          </c:val>
        </c:ser>
        <c:dLbls>
          <c:showCatName val="1"/>
        </c:dLbls>
        <c:axId val="377763672"/>
        <c:axId val="377766728"/>
      </c:barChart>
      <c:catAx>
        <c:axId val="377763672"/>
        <c:scaling>
          <c:orientation val="minMax"/>
        </c:scaling>
        <c:delete val="1"/>
        <c:axPos val="b"/>
        <c:majorTickMark val="none"/>
        <c:tickLblPos val="nextTo"/>
        <c:crossAx val="377766728"/>
        <c:crosses val="autoZero"/>
        <c:auto val="1"/>
        <c:lblAlgn val="ctr"/>
        <c:lblOffset val="100"/>
      </c:catAx>
      <c:valAx>
        <c:axId val="377766728"/>
        <c:scaling>
          <c:orientation val="minMax"/>
        </c:scaling>
        <c:axPos val="l"/>
        <c:majorGridlines/>
        <c:numFmt formatCode="#,##0" sourceLinked="1"/>
        <c:tickLblPos val="nextTo"/>
        <c:txPr>
          <a:bodyPr/>
          <a:lstStyle/>
          <a:p>
            <a:pPr>
              <a:defRPr sz="1600">
                <a:latin typeface="+mj-lt"/>
              </a:defRPr>
            </a:pPr>
            <a:endParaRPr lang="en-US"/>
          </a:p>
        </c:txPr>
        <c:crossAx val="377763672"/>
        <c:crosses val="autoZero"/>
        <c:crossBetween val="between"/>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25821667249577"/>
          <c:y val="0.0290409904121077"/>
          <c:w val="0.665705494796344"/>
          <c:h val="0.941918019175785"/>
        </c:manualLayout>
      </c:layout>
      <c:barChart>
        <c:barDir val="col"/>
        <c:grouping val="clustered"/>
        <c:ser>
          <c:idx val="0"/>
          <c:order val="0"/>
          <c:tx>
            <c:strRef>
              <c:f>Sheet1!$B$1</c:f>
              <c:strCache>
                <c:ptCount val="1"/>
                <c:pt idx="0">
                  <c:v>University of Topsham</c:v>
                </c:pt>
              </c:strCache>
            </c:strRef>
          </c:tx>
          <c:spPr>
            <a:solidFill>
              <a:srgbClr val="008000">
                <a:alpha val="90000"/>
              </a:srgbClr>
            </a:solidFill>
          </c:spPr>
          <c:cat>
            <c:strRef>
              <c:f>Sheet1!$A$2</c:f>
              <c:strCache>
                <c:ptCount val="1"/>
                <c:pt idx="0">
                  <c:v> </c:v>
                </c:pt>
              </c:strCache>
            </c:strRef>
          </c:cat>
          <c:val>
            <c:numRef>
              <c:f>Sheet1!$B$2</c:f>
            </c:numRef>
          </c:val>
        </c:ser>
        <c:ser>
          <c:idx val="1"/>
          <c:order val="1"/>
          <c:tx>
            <c:strRef>
              <c:f>Sheet1!$C$1</c:f>
              <c:strCache>
                <c:ptCount val="1"/>
                <c:pt idx="0">
                  <c:v>University A</c:v>
                </c:pt>
              </c:strCache>
            </c:strRef>
          </c:tx>
          <c:spPr>
            <a:solidFill>
              <a:schemeClr val="accent6">
                <a:lumMod val="60000"/>
                <a:lumOff val="40000"/>
                <a:alpha val="60000"/>
              </a:schemeClr>
            </a:solidFill>
            <a:ln w="25400">
              <a:solidFill>
                <a:schemeClr val="accent6">
                  <a:lumMod val="75000"/>
                </a:schemeClr>
              </a:solidFill>
            </a:ln>
          </c:spPr>
          <c:cat>
            <c:strRef>
              <c:f>Sheet1!$A$2</c:f>
              <c:strCache>
                <c:ptCount val="1"/>
                <c:pt idx="0">
                  <c:v> </c:v>
                </c:pt>
              </c:strCache>
            </c:strRef>
          </c:cat>
          <c:val>
            <c:numRef>
              <c:f>Sheet1!$C$2</c:f>
              <c:numCache>
                <c:formatCode>#,##0</c:formatCode>
                <c:ptCount val="1"/>
                <c:pt idx="0">
                  <c:v>263524.0</c:v>
                </c:pt>
              </c:numCache>
            </c:numRef>
          </c:val>
        </c:ser>
        <c:ser>
          <c:idx val="2"/>
          <c:order val="2"/>
          <c:tx>
            <c:strRef>
              <c:f>Sheet1!$D$1</c:f>
              <c:strCache>
                <c:ptCount val="1"/>
                <c:pt idx="0">
                  <c:v>University B</c:v>
                </c:pt>
              </c:strCache>
            </c:strRef>
          </c:tx>
          <c:spPr>
            <a:solidFill>
              <a:schemeClr val="accent6">
                <a:lumMod val="60000"/>
                <a:lumOff val="40000"/>
                <a:alpha val="60000"/>
              </a:schemeClr>
            </a:solidFill>
            <a:ln w="25400">
              <a:solidFill>
                <a:schemeClr val="accent6">
                  <a:lumMod val="75000"/>
                </a:schemeClr>
              </a:solidFill>
            </a:ln>
          </c:spPr>
          <c:cat>
            <c:strRef>
              <c:f>Sheet1!$A$2</c:f>
              <c:strCache>
                <c:ptCount val="1"/>
                <c:pt idx="0">
                  <c:v> </c:v>
                </c:pt>
              </c:strCache>
            </c:strRef>
          </c:cat>
          <c:val>
            <c:numRef>
              <c:f>Sheet1!$D$2</c:f>
              <c:numCache>
                <c:formatCode>#,##0</c:formatCode>
                <c:ptCount val="1"/>
                <c:pt idx="0">
                  <c:v>1.046449E6</c:v>
                </c:pt>
              </c:numCache>
            </c:numRef>
          </c:val>
        </c:ser>
        <c:ser>
          <c:idx val="3"/>
          <c:order val="3"/>
          <c:tx>
            <c:strRef>
              <c:f>Sheet1!$E$1</c:f>
              <c:strCache>
                <c:ptCount val="1"/>
                <c:pt idx="0">
                  <c:v>University C</c:v>
                </c:pt>
              </c:strCache>
            </c:strRef>
          </c:tx>
          <c:spPr>
            <a:solidFill>
              <a:schemeClr val="accent6">
                <a:lumMod val="60000"/>
                <a:lumOff val="40000"/>
                <a:alpha val="60000"/>
              </a:schemeClr>
            </a:solidFill>
            <a:ln w="25400">
              <a:solidFill>
                <a:schemeClr val="accent6">
                  <a:lumMod val="75000"/>
                </a:schemeClr>
              </a:solidFill>
            </a:ln>
          </c:spPr>
          <c:cat>
            <c:strRef>
              <c:f>Sheet1!$A$2</c:f>
              <c:strCache>
                <c:ptCount val="1"/>
                <c:pt idx="0">
                  <c:v> </c:v>
                </c:pt>
              </c:strCache>
            </c:strRef>
          </c:cat>
          <c:val>
            <c:numRef>
              <c:f>Sheet1!$E$2</c:f>
              <c:numCache>
                <c:formatCode>#,##0</c:formatCode>
                <c:ptCount val="1"/>
                <c:pt idx="0">
                  <c:v>-1.364582E6</c:v>
                </c:pt>
              </c:numCache>
            </c:numRef>
          </c:val>
        </c:ser>
        <c:ser>
          <c:idx val="4"/>
          <c:order val="4"/>
          <c:tx>
            <c:strRef>
              <c:f>Sheet1!$F$1</c:f>
              <c:strCache>
                <c:ptCount val="1"/>
                <c:pt idx="0">
                  <c:v>University D</c:v>
                </c:pt>
              </c:strCache>
            </c:strRef>
          </c:tx>
          <c:spPr>
            <a:solidFill>
              <a:schemeClr val="accent6">
                <a:lumMod val="60000"/>
                <a:lumOff val="40000"/>
                <a:alpha val="60000"/>
              </a:schemeClr>
            </a:solidFill>
            <a:ln w="25400">
              <a:solidFill>
                <a:schemeClr val="accent6">
                  <a:lumMod val="75000"/>
                </a:schemeClr>
              </a:solidFill>
            </a:ln>
          </c:spPr>
          <c:cat>
            <c:strRef>
              <c:f>Sheet1!$A$2</c:f>
              <c:strCache>
                <c:ptCount val="1"/>
                <c:pt idx="0">
                  <c:v> </c:v>
                </c:pt>
              </c:strCache>
            </c:strRef>
          </c:cat>
          <c:val>
            <c:numRef>
              <c:f>Sheet1!$F$2</c:f>
              <c:numCache>
                <c:formatCode>#,##0</c:formatCode>
                <c:ptCount val="1"/>
                <c:pt idx="0">
                  <c:v>-5.25425E6</c:v>
                </c:pt>
              </c:numCache>
            </c:numRef>
          </c:val>
        </c:ser>
        <c:axId val="422973608"/>
        <c:axId val="68855048"/>
      </c:barChart>
      <c:catAx>
        <c:axId val="422973608"/>
        <c:scaling>
          <c:orientation val="minMax"/>
        </c:scaling>
        <c:delete val="1"/>
        <c:axPos val="b"/>
        <c:majorTickMark val="none"/>
        <c:tickLblPos val="nextTo"/>
        <c:crossAx val="68855048"/>
        <c:crosses val="autoZero"/>
        <c:auto val="1"/>
        <c:lblAlgn val="ctr"/>
        <c:lblOffset val="100"/>
      </c:catAx>
      <c:valAx>
        <c:axId val="68855048"/>
        <c:scaling>
          <c:orientation val="minMax"/>
        </c:scaling>
        <c:axPos val="l"/>
        <c:majorGridlines/>
        <c:numFmt formatCode="#,##0" sourceLinked="1"/>
        <c:tickLblPos val="nextTo"/>
        <c:txPr>
          <a:bodyPr/>
          <a:lstStyle/>
          <a:p>
            <a:pPr>
              <a:defRPr sz="1600">
                <a:latin typeface="+mj-lt"/>
              </a:defRPr>
            </a:pPr>
            <a:endParaRPr lang="en-US"/>
          </a:p>
        </c:txPr>
        <c:crossAx val="422973608"/>
        <c:crosses val="autoZero"/>
        <c:crossBetween val="between"/>
      </c:valAx>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02682119537036"/>
          <c:y val="0.0472727272727273"/>
          <c:w val="0.727510386111026"/>
          <c:h val="0.923636363636364"/>
        </c:manualLayout>
      </c:layout>
      <c:barChart>
        <c:barDir val="col"/>
        <c:grouping val="clustered"/>
        <c:ser>
          <c:idx val="0"/>
          <c:order val="0"/>
          <c:tx>
            <c:strRef>
              <c:f>Sheet1!$B$1</c:f>
              <c:strCache>
                <c:ptCount val="1"/>
                <c:pt idx="0">
                  <c:v>University of Topsham</c:v>
                </c:pt>
              </c:strCache>
            </c:strRef>
          </c:tx>
          <c:spPr>
            <a:solidFill>
              <a:srgbClr val="008000">
                <a:alpha val="90000"/>
              </a:srgbClr>
            </a:solidFill>
          </c:spPr>
          <c:cat>
            <c:strRef>
              <c:f>Sheet1!$A$2</c:f>
              <c:strCache>
                <c:ptCount val="1"/>
                <c:pt idx="0">
                  <c:v> </c:v>
                </c:pt>
              </c:strCache>
            </c:strRef>
          </c:cat>
          <c:val>
            <c:numRef>
              <c:f>Sheet1!$B$2</c:f>
            </c:numRef>
          </c:val>
        </c:ser>
        <c:ser>
          <c:idx val="1"/>
          <c:order val="1"/>
          <c:tx>
            <c:strRef>
              <c:f>Sheet1!$C$1</c:f>
              <c:strCache>
                <c:ptCount val="1"/>
                <c:pt idx="0">
                  <c:v>University A</c:v>
                </c:pt>
              </c:strCache>
            </c:strRef>
          </c:tx>
          <c:spPr>
            <a:solidFill>
              <a:schemeClr val="accent1">
                <a:lumMod val="60000"/>
                <a:lumOff val="40000"/>
                <a:alpha val="60000"/>
              </a:schemeClr>
            </a:solidFill>
            <a:ln w="25400">
              <a:solidFill>
                <a:schemeClr val="accent1">
                  <a:lumMod val="75000"/>
                </a:schemeClr>
              </a:solidFill>
            </a:ln>
          </c:spPr>
          <c:cat>
            <c:strRef>
              <c:f>Sheet1!$A$2</c:f>
              <c:strCache>
                <c:ptCount val="1"/>
                <c:pt idx="0">
                  <c:v> </c:v>
                </c:pt>
              </c:strCache>
            </c:strRef>
          </c:cat>
          <c:val>
            <c:numRef>
              <c:f>Sheet1!$C$2</c:f>
              <c:numCache>
                <c:formatCode>#,##0</c:formatCode>
                <c:ptCount val="1"/>
                <c:pt idx="0">
                  <c:v>26380.0</c:v>
                </c:pt>
              </c:numCache>
            </c:numRef>
          </c:val>
        </c:ser>
        <c:ser>
          <c:idx val="2"/>
          <c:order val="2"/>
          <c:tx>
            <c:strRef>
              <c:f>Sheet1!$D$1</c:f>
              <c:strCache>
                <c:ptCount val="1"/>
                <c:pt idx="0">
                  <c:v>University B</c:v>
                </c:pt>
              </c:strCache>
            </c:strRef>
          </c:tx>
          <c:spPr>
            <a:solidFill>
              <a:schemeClr val="accent1">
                <a:lumMod val="60000"/>
                <a:lumOff val="40000"/>
                <a:alpha val="60000"/>
              </a:schemeClr>
            </a:solidFill>
            <a:ln w="25400">
              <a:solidFill>
                <a:schemeClr val="accent1">
                  <a:lumMod val="75000"/>
                </a:schemeClr>
              </a:solidFill>
            </a:ln>
          </c:spPr>
          <c:cat>
            <c:strRef>
              <c:f>Sheet1!$A$2</c:f>
              <c:strCache>
                <c:ptCount val="1"/>
                <c:pt idx="0">
                  <c:v> </c:v>
                </c:pt>
              </c:strCache>
            </c:strRef>
          </c:cat>
          <c:val>
            <c:numRef>
              <c:f>Sheet1!$D$2</c:f>
              <c:numCache>
                <c:formatCode>#,##0</c:formatCode>
                <c:ptCount val="1"/>
                <c:pt idx="0">
                  <c:v>136305.0</c:v>
                </c:pt>
              </c:numCache>
            </c:numRef>
          </c:val>
        </c:ser>
        <c:ser>
          <c:idx val="3"/>
          <c:order val="3"/>
          <c:tx>
            <c:strRef>
              <c:f>Sheet1!$E$1</c:f>
              <c:strCache>
                <c:ptCount val="1"/>
                <c:pt idx="0">
                  <c:v>University C</c:v>
                </c:pt>
              </c:strCache>
            </c:strRef>
          </c:tx>
          <c:spPr>
            <a:solidFill>
              <a:schemeClr val="accent1">
                <a:lumMod val="60000"/>
                <a:lumOff val="40000"/>
                <a:alpha val="60000"/>
              </a:schemeClr>
            </a:solidFill>
            <a:ln w="25400">
              <a:solidFill>
                <a:schemeClr val="accent1">
                  <a:lumMod val="75000"/>
                </a:schemeClr>
              </a:solidFill>
            </a:ln>
          </c:spPr>
          <c:cat>
            <c:strRef>
              <c:f>Sheet1!$A$2</c:f>
              <c:strCache>
                <c:ptCount val="1"/>
                <c:pt idx="0">
                  <c:v> </c:v>
                </c:pt>
              </c:strCache>
            </c:strRef>
          </c:cat>
          <c:val>
            <c:numRef>
              <c:f>Sheet1!$E$2</c:f>
              <c:numCache>
                <c:formatCode>#,##0</c:formatCode>
                <c:ptCount val="1"/>
                <c:pt idx="0">
                  <c:v>1.012824E6</c:v>
                </c:pt>
              </c:numCache>
            </c:numRef>
          </c:val>
        </c:ser>
        <c:ser>
          <c:idx val="4"/>
          <c:order val="4"/>
          <c:tx>
            <c:strRef>
              <c:f>Sheet1!$F$1</c:f>
              <c:strCache>
                <c:ptCount val="1"/>
                <c:pt idx="0">
                  <c:v>University D</c:v>
                </c:pt>
              </c:strCache>
            </c:strRef>
          </c:tx>
          <c:spPr>
            <a:solidFill>
              <a:schemeClr val="accent1">
                <a:lumMod val="60000"/>
                <a:lumOff val="40000"/>
                <a:alpha val="60000"/>
              </a:schemeClr>
            </a:solidFill>
            <a:ln w="25400">
              <a:solidFill>
                <a:schemeClr val="accent1">
                  <a:lumMod val="75000"/>
                </a:schemeClr>
              </a:solidFill>
            </a:ln>
          </c:spPr>
          <c:cat>
            <c:strRef>
              <c:f>Sheet1!$A$2</c:f>
              <c:strCache>
                <c:ptCount val="1"/>
                <c:pt idx="0">
                  <c:v> </c:v>
                </c:pt>
              </c:strCache>
            </c:strRef>
          </c:cat>
          <c:val>
            <c:numRef>
              <c:f>Sheet1!$F$2</c:f>
              <c:numCache>
                <c:formatCode>#,##0</c:formatCode>
                <c:ptCount val="1"/>
                <c:pt idx="0">
                  <c:v>2.836617E6</c:v>
                </c:pt>
              </c:numCache>
            </c:numRef>
          </c:val>
        </c:ser>
        <c:axId val="308367640"/>
        <c:axId val="377747368"/>
      </c:barChart>
      <c:catAx>
        <c:axId val="308367640"/>
        <c:scaling>
          <c:orientation val="minMax"/>
        </c:scaling>
        <c:delete val="1"/>
        <c:axPos val="b"/>
        <c:majorTickMark val="none"/>
        <c:tickLblPos val="nextTo"/>
        <c:crossAx val="377747368"/>
        <c:crosses val="autoZero"/>
        <c:auto val="1"/>
        <c:lblAlgn val="ctr"/>
        <c:lblOffset val="100"/>
      </c:catAx>
      <c:valAx>
        <c:axId val="377747368"/>
        <c:scaling>
          <c:orientation val="minMax"/>
        </c:scaling>
        <c:axPos val="l"/>
        <c:majorGridlines/>
        <c:numFmt formatCode="#,##0" sourceLinked="1"/>
        <c:tickLblPos val="nextTo"/>
        <c:txPr>
          <a:bodyPr/>
          <a:lstStyle/>
          <a:p>
            <a:pPr>
              <a:defRPr sz="1600">
                <a:latin typeface="+mj-lt"/>
              </a:defRPr>
            </a:pPr>
            <a:endParaRPr lang="en-US"/>
          </a:p>
        </c:txPr>
        <c:crossAx val="308367640"/>
        <c:crosses val="autoZero"/>
        <c:crossBetween val="between"/>
      </c:valAx>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0768518518518518"/>
          <c:y val="0.0081190798376184"/>
          <c:w val="0.915740740740741"/>
          <c:h val="0.780162691392856"/>
        </c:manualLayout>
      </c:layout>
      <c:barChart>
        <c:barDir val="bar"/>
        <c:grouping val="clustered"/>
        <c:ser>
          <c:idx val="0"/>
          <c:order val="0"/>
          <c:tx>
            <c:strRef>
              <c:f>Sheet1!$A$2</c:f>
              <c:strCache>
                <c:ptCount val="1"/>
                <c:pt idx="0">
                  <c:v>Biology</c:v>
                </c:pt>
              </c:strCache>
            </c:strRef>
          </c:tx>
          <c:spPr>
            <a:solidFill>
              <a:schemeClr val="accent3">
                <a:lumMod val="60000"/>
                <a:lumOff val="40000"/>
              </a:schemeClr>
            </a:solidFill>
            <a:ln w="12680">
              <a:solidFill>
                <a:schemeClr val="accent3">
                  <a:lumMod val="50000"/>
                </a:schemeClr>
              </a:solidFill>
              <a:prstDash val="solid"/>
            </a:ln>
          </c:spPr>
          <c:dPt>
            <c:idx val="0"/>
            <c:spPr>
              <a:solidFill>
                <a:srgbClr val="9BBB59">
                  <a:lumMod val="60000"/>
                  <a:lumOff val="40000"/>
                  <a:alpha val="60000"/>
                </a:srgbClr>
              </a:solidFill>
              <a:ln w="12680">
                <a:solidFill>
                  <a:schemeClr val="accent3">
                    <a:lumMod val="50000"/>
                  </a:schemeClr>
                </a:solidFill>
                <a:prstDash val="solid"/>
              </a:ln>
            </c:spPr>
          </c:dPt>
          <c:dPt>
            <c:idx val="1"/>
            <c:spPr>
              <a:solidFill>
                <a:srgbClr val="9BBB59">
                  <a:lumMod val="60000"/>
                  <a:lumOff val="40000"/>
                  <a:alpha val="60000"/>
                </a:srgbClr>
              </a:solidFill>
              <a:ln w="12680">
                <a:solidFill>
                  <a:schemeClr val="accent3">
                    <a:lumMod val="50000"/>
                  </a:schemeClr>
                </a:solidFill>
                <a:prstDash val="solid"/>
              </a:ln>
            </c:spPr>
          </c:dPt>
          <c:dPt>
            <c:idx val="2"/>
            <c:spPr>
              <a:solidFill>
                <a:srgbClr val="9BBB59">
                  <a:lumMod val="60000"/>
                  <a:lumOff val="40000"/>
                  <a:alpha val="60000"/>
                </a:srgbClr>
              </a:solidFill>
              <a:ln w="12680">
                <a:solidFill>
                  <a:schemeClr val="accent3">
                    <a:lumMod val="50000"/>
                  </a:schemeClr>
                </a:solidFill>
                <a:prstDash val="solid"/>
              </a:ln>
            </c:spPr>
          </c:dPt>
          <c:dPt>
            <c:idx val="3"/>
            <c:spPr>
              <a:solidFill>
                <a:srgbClr val="9BBB59">
                  <a:lumMod val="60000"/>
                  <a:lumOff val="40000"/>
                  <a:alpha val="60000"/>
                </a:srgbClr>
              </a:solidFill>
              <a:ln w="12680">
                <a:solidFill>
                  <a:schemeClr val="accent3">
                    <a:lumMod val="50000"/>
                  </a:schemeClr>
                </a:solidFill>
                <a:prstDash val="solid"/>
              </a:ln>
            </c:spPr>
          </c:dPt>
          <c:dPt>
            <c:idx val="4"/>
            <c:spPr>
              <a:solidFill>
                <a:srgbClr val="9BBB59">
                  <a:lumMod val="60000"/>
                  <a:lumOff val="40000"/>
                  <a:alpha val="60000"/>
                </a:srgbClr>
              </a:solidFill>
              <a:ln w="12680">
                <a:solidFill>
                  <a:schemeClr val="accent3">
                    <a:lumMod val="50000"/>
                  </a:schemeClr>
                </a:solidFill>
                <a:prstDash val="solid"/>
              </a:ln>
            </c:spPr>
          </c:dPt>
          <c:dPt>
            <c:idx val="5"/>
            <c:spPr>
              <a:solidFill>
                <a:srgbClr val="9BBB59">
                  <a:lumMod val="60000"/>
                  <a:lumOff val="40000"/>
                  <a:alpha val="60000"/>
                </a:srgbClr>
              </a:solidFill>
              <a:ln w="12680">
                <a:solidFill>
                  <a:schemeClr val="accent3">
                    <a:lumMod val="50000"/>
                  </a:schemeClr>
                </a:solidFill>
                <a:prstDash val="solid"/>
              </a:ln>
            </c:spPr>
          </c:dPt>
          <c:dPt>
            <c:idx val="6"/>
            <c:spPr>
              <a:solidFill>
                <a:srgbClr val="9BBB59">
                  <a:lumMod val="60000"/>
                  <a:lumOff val="40000"/>
                  <a:alpha val="60000"/>
                </a:srgbClr>
              </a:solidFill>
              <a:ln w="12680">
                <a:solidFill>
                  <a:schemeClr val="accent3">
                    <a:lumMod val="50000"/>
                  </a:schemeClr>
                </a:solidFill>
                <a:prstDash val="solid"/>
              </a:ln>
            </c:spPr>
          </c:dPt>
          <c:dPt>
            <c:idx val="7"/>
            <c:spPr>
              <a:solidFill>
                <a:srgbClr val="9BBB59">
                  <a:lumMod val="60000"/>
                  <a:lumOff val="40000"/>
                  <a:alpha val="60000"/>
                </a:srgbClr>
              </a:solidFill>
              <a:ln w="12680">
                <a:solidFill>
                  <a:schemeClr val="accent3">
                    <a:lumMod val="50000"/>
                  </a:schemeClr>
                </a:solidFill>
                <a:prstDash val="solid"/>
              </a:ln>
            </c:spPr>
          </c:dPt>
          <c:dPt>
            <c:idx val="8"/>
            <c:spPr>
              <a:solidFill>
                <a:srgbClr val="9BBB59">
                  <a:lumMod val="60000"/>
                  <a:lumOff val="40000"/>
                  <a:alpha val="60000"/>
                </a:srgbClr>
              </a:solidFill>
              <a:ln w="12680">
                <a:solidFill>
                  <a:schemeClr val="accent3">
                    <a:lumMod val="50000"/>
                  </a:schemeClr>
                </a:solidFill>
                <a:prstDash val="solid"/>
              </a:ln>
            </c:spPr>
          </c:dPt>
          <c:dPt>
            <c:idx val="9"/>
            <c:spPr>
              <a:solidFill>
                <a:srgbClr val="9BBB59">
                  <a:lumMod val="60000"/>
                  <a:lumOff val="40000"/>
                  <a:alpha val="62000"/>
                </a:srgbClr>
              </a:solidFill>
              <a:ln w="12680">
                <a:solidFill>
                  <a:schemeClr val="accent3">
                    <a:lumMod val="50000"/>
                  </a:schemeClr>
                </a:solidFill>
                <a:prstDash val="solid"/>
              </a:ln>
            </c:spPr>
          </c:dPt>
          <c:dPt>
            <c:idx val="10"/>
            <c:spPr>
              <a:solidFill>
                <a:srgbClr val="9BBB59">
                  <a:lumMod val="60000"/>
                  <a:lumOff val="40000"/>
                  <a:alpha val="60000"/>
                </a:srgbClr>
              </a:solidFill>
              <a:ln w="12680">
                <a:solidFill>
                  <a:schemeClr val="accent3">
                    <a:lumMod val="50000"/>
                  </a:schemeClr>
                </a:solidFill>
                <a:prstDash val="solid"/>
              </a:ln>
            </c:spPr>
          </c:dPt>
          <c:cat>
            <c:strRef>
              <c:f>Sheet1!$B$1:$L$1</c:f>
              <c:strCache>
                <c:ptCount val="11"/>
                <c:pt idx="0">
                  <c:v>Biology</c:v>
                </c:pt>
                <c:pt idx="1">
                  <c:v>Economics</c:v>
                </c:pt>
                <c:pt idx="2">
                  <c:v>Political Sci</c:v>
                </c:pt>
                <c:pt idx="3">
                  <c:v>Health Sci</c:v>
                </c:pt>
                <c:pt idx="4">
                  <c:v>Business</c:v>
                </c:pt>
                <c:pt idx="5">
                  <c:v>Education</c:v>
                </c:pt>
                <c:pt idx="6">
                  <c:v>Management</c:v>
                </c:pt>
                <c:pt idx="7">
                  <c:v>Law</c:v>
                </c:pt>
                <c:pt idx="8">
                  <c:v>Psychology</c:v>
                </c:pt>
                <c:pt idx="9">
                  <c:v>Sociology</c:v>
                </c:pt>
                <c:pt idx="10">
                  <c:v>Physics</c:v>
                </c:pt>
              </c:strCache>
            </c:strRef>
          </c:cat>
          <c:val>
            <c:numRef>
              <c:f>Sheet1!$B$2:$L$2</c:f>
              <c:numCache>
                <c:formatCode>General</c:formatCode>
                <c:ptCount val="11"/>
                <c:pt idx="0">
                  <c:v>36.0</c:v>
                </c:pt>
                <c:pt idx="1">
                  <c:v>49.0</c:v>
                </c:pt>
                <c:pt idx="2">
                  <c:v>57.0</c:v>
                </c:pt>
                <c:pt idx="3">
                  <c:v>57.0</c:v>
                </c:pt>
                <c:pt idx="4">
                  <c:v>76.0</c:v>
                </c:pt>
                <c:pt idx="5">
                  <c:v>77.0</c:v>
                </c:pt>
                <c:pt idx="6">
                  <c:v>92.0</c:v>
                </c:pt>
                <c:pt idx="7">
                  <c:v>108.0</c:v>
                </c:pt>
                <c:pt idx="8">
                  <c:v>108.0</c:v>
                </c:pt>
                <c:pt idx="9">
                  <c:v>172.0</c:v>
                </c:pt>
                <c:pt idx="10">
                  <c:v>250.0</c:v>
                </c:pt>
              </c:numCache>
            </c:numRef>
          </c:val>
        </c:ser>
        <c:gapWidth val="20"/>
        <c:axId val="309196200"/>
        <c:axId val="352766200"/>
      </c:barChart>
      <c:catAx>
        <c:axId val="309196200"/>
        <c:scaling>
          <c:orientation val="minMax"/>
        </c:scaling>
        <c:axPos val="l"/>
        <c:numFmt formatCode="General" sourceLinked="1"/>
        <c:tickLblPos val="low"/>
        <c:spPr>
          <a:ln w="3170">
            <a:solidFill>
              <a:srgbClr val="000000"/>
            </a:solidFill>
            <a:prstDash val="solid"/>
          </a:ln>
        </c:spPr>
        <c:txPr>
          <a:bodyPr rot="0" vert="horz"/>
          <a:lstStyle/>
          <a:p>
            <a:pPr>
              <a:defRPr sz="1600" b="0" i="0" u="none" strike="noStrike" baseline="0">
                <a:solidFill>
                  <a:schemeClr val="tx1"/>
                </a:solidFill>
                <a:latin typeface="Calibri"/>
                <a:ea typeface="Geneva"/>
                <a:cs typeface="Geneva"/>
              </a:defRPr>
            </a:pPr>
            <a:endParaRPr lang="en-US"/>
          </a:p>
        </c:txPr>
        <c:crossAx val="352766200"/>
        <c:crosses val="autoZero"/>
        <c:lblAlgn val="ctr"/>
        <c:lblOffset val="100"/>
        <c:tickLblSkip val="1"/>
        <c:tickMarkSkip val="1"/>
      </c:catAx>
      <c:valAx>
        <c:axId val="352766200"/>
        <c:scaling>
          <c:orientation val="minMax"/>
          <c:max val="250.0"/>
        </c:scaling>
        <c:axPos val="b"/>
        <c:majorGridlines>
          <c:spPr>
            <a:ln w="12680">
              <a:solidFill>
                <a:schemeClr val="tx1">
                  <a:lumMod val="50000"/>
                  <a:lumOff val="50000"/>
                </a:schemeClr>
              </a:solidFill>
              <a:prstDash val="solid"/>
            </a:ln>
          </c:spPr>
        </c:majorGridlines>
        <c:title>
          <c:tx>
            <c:rich>
              <a:bodyPr/>
              <a:lstStyle/>
              <a:p>
                <a:pPr>
                  <a:defRPr sz="1600" b="0" i="0" u="none" strike="noStrike" baseline="0">
                    <a:solidFill>
                      <a:srgbClr val="000000"/>
                    </a:solidFill>
                    <a:latin typeface="Calibri"/>
                    <a:ea typeface="Geneva"/>
                    <a:cs typeface="Geneva"/>
                  </a:defRPr>
                </a:pPr>
                <a:r>
                  <a:rPr lang="en-US" sz="1600" b="0" i="0">
                    <a:latin typeface="Calibri"/>
                  </a:rPr>
                  <a:t>% increase in citations with Open Access</a:t>
                </a:r>
              </a:p>
            </c:rich>
          </c:tx>
          <c:layout>
            <c:manualLayout>
              <c:xMode val="edge"/>
              <c:yMode val="edge"/>
              <c:x val="0.350252757177566"/>
              <c:y val="0.93546068984371"/>
            </c:manualLayout>
          </c:layout>
          <c:spPr>
            <a:noFill/>
            <a:ln w="25359">
              <a:noFill/>
            </a:ln>
          </c:spPr>
        </c:title>
        <c:numFmt formatCode="General" sourceLinked="1"/>
        <c:tickLblPos val="nextTo"/>
        <c:spPr>
          <a:ln w="3170">
            <a:solidFill>
              <a:schemeClr val="tx1"/>
            </a:solidFill>
            <a:prstDash val="solid"/>
          </a:ln>
        </c:spPr>
        <c:txPr>
          <a:bodyPr rot="0" vert="horz"/>
          <a:lstStyle/>
          <a:p>
            <a:pPr>
              <a:defRPr sz="1600" b="0" i="0" u="none" strike="noStrike" baseline="0">
                <a:solidFill>
                  <a:schemeClr val="tx1"/>
                </a:solidFill>
                <a:latin typeface="Calibri"/>
                <a:ea typeface="Geneva"/>
                <a:cs typeface="Geneva"/>
              </a:defRPr>
            </a:pPr>
            <a:endParaRPr lang="en-US"/>
          </a:p>
        </c:txPr>
        <c:crossAx val="309196200"/>
        <c:crosses val="autoZero"/>
        <c:crossBetween val="between"/>
      </c:valAx>
      <c:spPr>
        <a:noFill/>
        <a:ln w="12700">
          <a:noFill/>
          <a:prstDash val="solid"/>
        </a:ln>
      </c:spPr>
    </c:plotArea>
    <c:plotVisOnly val="1"/>
    <c:dispBlanksAs val="gap"/>
  </c:chart>
  <c:spPr>
    <a:noFill/>
    <a:ln>
      <a:noFill/>
    </a:ln>
  </c:spPr>
  <c:txPr>
    <a:bodyPr/>
    <a:lstStyle/>
    <a:p>
      <a:pPr>
        <a:defRPr sz="998" b="1" i="0" u="none" strike="noStrike" baseline="0">
          <a:solidFill>
            <a:srgbClr val="000000"/>
          </a:solidFill>
          <a:latin typeface="Geneva"/>
          <a:ea typeface="Geneva"/>
          <a:cs typeface="Geneva"/>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Sheet1!$B$1</c:f>
              <c:strCache>
                <c:ptCount val="1"/>
                <c:pt idx="0">
                  <c:v>OA</c:v>
                </c:pt>
              </c:strCache>
            </c:strRef>
          </c:tx>
          <c:spPr>
            <a:ln w="63500">
              <a:solidFill>
                <a:srgbClr val="7DB536"/>
              </a:solidFill>
            </a:ln>
          </c:spPr>
          <c:marker>
            <c:spPr>
              <a:solidFill>
                <a:srgbClr val="7DB536"/>
              </a:solidFill>
              <a:ln>
                <a:solidFill>
                  <a:srgbClr val="7DB536"/>
                </a:solidFill>
              </a:ln>
            </c:spPr>
          </c:marke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Sheet1!$B$2:$B$10</c:f>
              <c:numCache>
                <c:formatCode>General</c:formatCode>
                <c:ptCount val="9"/>
                <c:pt idx="0">
                  <c:v>0.34</c:v>
                </c:pt>
                <c:pt idx="1">
                  <c:v>1.48</c:v>
                </c:pt>
                <c:pt idx="2">
                  <c:v>3.19</c:v>
                </c:pt>
                <c:pt idx="3">
                  <c:v>5.09</c:v>
                </c:pt>
                <c:pt idx="4">
                  <c:v>7.38</c:v>
                </c:pt>
                <c:pt idx="5">
                  <c:v>9.93</c:v>
                </c:pt>
                <c:pt idx="6">
                  <c:v>12.7</c:v>
                </c:pt>
                <c:pt idx="7">
                  <c:v>15.21</c:v>
                </c:pt>
                <c:pt idx="8">
                  <c:v>17.62</c:v>
                </c:pt>
              </c:numCache>
            </c:numRef>
          </c:val>
        </c:ser>
        <c:ser>
          <c:idx val="1"/>
          <c:order val="1"/>
          <c:tx>
            <c:strRef>
              <c:f>Sheet1!$C$1</c:f>
              <c:strCache>
                <c:ptCount val="1"/>
                <c:pt idx="0">
                  <c:v>Non-OA</c:v>
                </c:pt>
              </c:strCache>
            </c:strRef>
          </c:tx>
          <c:spPr>
            <a:ln w="63500">
              <a:solidFill>
                <a:srgbClr val="FF8000"/>
              </a:solidFill>
            </a:ln>
          </c:spPr>
          <c:marker>
            <c:spPr>
              <a:solidFill>
                <a:srgbClr val="FF8000"/>
              </a:solidFill>
              <a:ln>
                <a:solidFill>
                  <a:srgbClr val="FF8000"/>
                </a:solidFill>
              </a:ln>
            </c:spPr>
          </c:marke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Sheet1!$C$2:$C$10</c:f>
              <c:numCache>
                <c:formatCode>General</c:formatCode>
                <c:ptCount val="9"/>
                <c:pt idx="0">
                  <c:v>0.14</c:v>
                </c:pt>
                <c:pt idx="1">
                  <c:v>0.61</c:v>
                </c:pt>
                <c:pt idx="2">
                  <c:v>1.34</c:v>
                </c:pt>
                <c:pt idx="3">
                  <c:v>2.2</c:v>
                </c:pt>
                <c:pt idx="4">
                  <c:v>3.15</c:v>
                </c:pt>
                <c:pt idx="5">
                  <c:v>4.109999999999999</c:v>
                </c:pt>
                <c:pt idx="6">
                  <c:v>5.149999999999999</c:v>
                </c:pt>
                <c:pt idx="7">
                  <c:v>6.22</c:v>
                </c:pt>
                <c:pt idx="8">
                  <c:v>7.21</c:v>
                </c:pt>
              </c:numCache>
            </c:numRef>
          </c:val>
        </c:ser>
        <c:marker val="1"/>
        <c:axId val="320676200"/>
        <c:axId val="428839576"/>
      </c:lineChart>
      <c:catAx>
        <c:axId val="320676200"/>
        <c:scaling>
          <c:orientation val="minMax"/>
        </c:scaling>
        <c:axPos val="b"/>
        <c:numFmt formatCode="General" sourceLinked="1"/>
        <c:tickLblPos val="nextTo"/>
        <c:crossAx val="428839576"/>
        <c:crosses val="autoZero"/>
        <c:auto val="1"/>
        <c:lblAlgn val="ctr"/>
        <c:lblOffset val="100"/>
      </c:catAx>
      <c:valAx>
        <c:axId val="428839576"/>
        <c:scaling>
          <c:orientation val="minMax"/>
        </c:scaling>
        <c:axPos val="l"/>
        <c:majorGridlines/>
        <c:numFmt formatCode="General" sourceLinked="1"/>
        <c:tickLblPos val="nextTo"/>
        <c:crossAx val="320676200"/>
        <c:crosses val="autoZero"/>
        <c:crossBetween val="between"/>
      </c:valAx>
    </c:plotArea>
    <c:legend>
      <c:legendPos val="r"/>
      <c:layout/>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Sheet1!$B$1</c:f>
              <c:strCache>
                <c:ptCount val="1"/>
                <c:pt idx="0">
                  <c:v>OA</c:v>
                </c:pt>
              </c:strCache>
            </c:strRef>
          </c:tx>
          <c:spPr>
            <a:ln w="63500">
              <a:solidFill>
                <a:srgbClr val="7DB536"/>
              </a:solidFill>
            </a:ln>
          </c:spPr>
          <c:marker>
            <c:spPr>
              <a:solidFill>
                <a:srgbClr val="7DB536"/>
              </a:solidFill>
              <a:ln>
                <a:solidFill>
                  <a:srgbClr val="7DB536"/>
                </a:solidFill>
              </a:ln>
            </c:spPr>
          </c:marke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Sheet1!$B$2:$B$10</c:f>
              <c:numCache>
                <c:formatCode>General</c:formatCode>
                <c:ptCount val="9"/>
                <c:pt idx="0">
                  <c:v>1.08</c:v>
                </c:pt>
                <c:pt idx="1">
                  <c:v>7.649999999999998</c:v>
                </c:pt>
                <c:pt idx="2">
                  <c:v>16.54</c:v>
                </c:pt>
                <c:pt idx="3">
                  <c:v>23.62</c:v>
                </c:pt>
                <c:pt idx="4">
                  <c:v>29.77</c:v>
                </c:pt>
                <c:pt idx="5">
                  <c:v>34.38</c:v>
                </c:pt>
                <c:pt idx="6">
                  <c:v>38.42</c:v>
                </c:pt>
                <c:pt idx="7">
                  <c:v>42.15</c:v>
                </c:pt>
                <c:pt idx="8">
                  <c:v>45.04</c:v>
                </c:pt>
              </c:numCache>
            </c:numRef>
          </c:val>
        </c:ser>
        <c:ser>
          <c:idx val="1"/>
          <c:order val="1"/>
          <c:tx>
            <c:strRef>
              <c:f>Sheet1!$C$1</c:f>
              <c:strCache>
                <c:ptCount val="1"/>
                <c:pt idx="0">
                  <c:v>Non-OA</c:v>
                </c:pt>
              </c:strCache>
            </c:strRef>
          </c:tx>
          <c:spPr>
            <a:ln w="63500">
              <a:solidFill>
                <a:srgbClr val="FF8000"/>
              </a:solidFill>
            </a:ln>
          </c:spPr>
          <c:marker>
            <c:spPr>
              <a:solidFill>
                <a:srgbClr val="FF8000"/>
              </a:solidFill>
              <a:ln>
                <a:solidFill>
                  <a:srgbClr val="FF8000"/>
                </a:solidFill>
              </a:ln>
            </c:spPr>
          </c:marke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Sheet1!$C$2:$C$10</c:f>
              <c:numCache>
                <c:formatCode>General</c:formatCode>
                <c:ptCount val="9"/>
                <c:pt idx="0">
                  <c:v>0.95</c:v>
                </c:pt>
                <c:pt idx="1">
                  <c:v>4.14</c:v>
                </c:pt>
                <c:pt idx="2">
                  <c:v>7.59</c:v>
                </c:pt>
                <c:pt idx="3">
                  <c:v>10.79</c:v>
                </c:pt>
                <c:pt idx="4">
                  <c:v>13.83</c:v>
                </c:pt>
                <c:pt idx="5">
                  <c:v>16.49</c:v>
                </c:pt>
                <c:pt idx="6">
                  <c:v>18.85</c:v>
                </c:pt>
                <c:pt idx="7">
                  <c:v>21.08</c:v>
                </c:pt>
                <c:pt idx="8">
                  <c:v>22.99</c:v>
                </c:pt>
              </c:numCache>
            </c:numRef>
          </c:val>
        </c:ser>
        <c:marker val="1"/>
        <c:axId val="329287544"/>
        <c:axId val="308487592"/>
      </c:lineChart>
      <c:catAx>
        <c:axId val="329287544"/>
        <c:scaling>
          <c:orientation val="minMax"/>
        </c:scaling>
        <c:axPos val="b"/>
        <c:numFmt formatCode="General" sourceLinked="1"/>
        <c:tickLblPos val="nextTo"/>
        <c:crossAx val="308487592"/>
        <c:crosses val="autoZero"/>
        <c:auto val="1"/>
        <c:lblAlgn val="ctr"/>
        <c:lblOffset val="100"/>
      </c:catAx>
      <c:valAx>
        <c:axId val="308487592"/>
        <c:scaling>
          <c:orientation val="minMax"/>
        </c:scaling>
        <c:axPos val="l"/>
        <c:majorGridlines/>
        <c:numFmt formatCode="General" sourceLinked="1"/>
        <c:tickLblPos val="nextTo"/>
        <c:crossAx val="329287544"/>
        <c:crosses val="autoZero"/>
        <c:crossBetween val="between"/>
      </c:valAx>
    </c:plotArea>
    <c:legend>
      <c:legendPos val="r"/>
      <c:layout/>
    </c:legend>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734683467392955"/>
          <c:y val="0.0671441861410902"/>
          <c:w val="0.728757007662064"/>
          <c:h val="0.789870419041131"/>
        </c:manualLayout>
      </c:layout>
      <c:lineChart>
        <c:grouping val="standard"/>
        <c:ser>
          <c:idx val="0"/>
          <c:order val="0"/>
          <c:tx>
            <c:strRef>
              <c:f>Sheet1!$B$1</c:f>
              <c:strCache>
                <c:ptCount val="1"/>
                <c:pt idx="0">
                  <c:v>OA</c:v>
                </c:pt>
              </c:strCache>
            </c:strRef>
          </c:tx>
          <c:spPr>
            <a:ln w="63500">
              <a:solidFill>
                <a:srgbClr val="7DB536"/>
              </a:solidFill>
            </a:ln>
          </c:spPr>
          <c:marker>
            <c:spPr>
              <a:solidFill>
                <a:srgbClr val="7DB536"/>
              </a:solidFill>
              <a:ln>
                <a:solidFill>
                  <a:srgbClr val="7DB536"/>
                </a:solidFill>
              </a:ln>
            </c:spPr>
          </c:marke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Sheet1!$B$2:$B$10</c:f>
              <c:numCache>
                <c:formatCode>General</c:formatCode>
                <c:ptCount val="9"/>
                <c:pt idx="0">
                  <c:v>0.22</c:v>
                </c:pt>
                <c:pt idx="1">
                  <c:v>1.12</c:v>
                </c:pt>
                <c:pt idx="2">
                  <c:v>2.53</c:v>
                </c:pt>
                <c:pt idx="3">
                  <c:v>4.18</c:v>
                </c:pt>
                <c:pt idx="4">
                  <c:v>6.13</c:v>
                </c:pt>
                <c:pt idx="5">
                  <c:v>8.04</c:v>
                </c:pt>
                <c:pt idx="6">
                  <c:v>10.4</c:v>
                </c:pt>
                <c:pt idx="7">
                  <c:v>12.77</c:v>
                </c:pt>
                <c:pt idx="8">
                  <c:v>15.78</c:v>
                </c:pt>
              </c:numCache>
            </c:numRef>
          </c:val>
        </c:ser>
        <c:ser>
          <c:idx val="1"/>
          <c:order val="1"/>
          <c:tx>
            <c:strRef>
              <c:f>Sheet1!$C$1</c:f>
              <c:strCache>
                <c:ptCount val="1"/>
                <c:pt idx="0">
                  <c:v>Non-OA</c:v>
                </c:pt>
              </c:strCache>
            </c:strRef>
          </c:tx>
          <c:spPr>
            <a:ln w="63500">
              <a:solidFill>
                <a:srgbClr val="FF8000"/>
              </a:solidFill>
            </a:ln>
          </c:spPr>
          <c:marker>
            <c:spPr>
              <a:solidFill>
                <a:srgbClr val="FF8000"/>
              </a:solidFill>
              <a:ln>
                <a:solidFill>
                  <a:srgbClr val="FF8000"/>
                </a:solidFill>
              </a:ln>
            </c:spPr>
          </c:marke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Sheet1!$C$2:$C$10</c:f>
              <c:numCache>
                <c:formatCode>General</c:formatCode>
                <c:ptCount val="9"/>
                <c:pt idx="0">
                  <c:v>0.17</c:v>
                </c:pt>
                <c:pt idx="1">
                  <c:v>0.67</c:v>
                </c:pt>
                <c:pt idx="2">
                  <c:v>1.52</c:v>
                </c:pt>
                <c:pt idx="3">
                  <c:v>2.5</c:v>
                </c:pt>
                <c:pt idx="4">
                  <c:v>3.61</c:v>
                </c:pt>
                <c:pt idx="5">
                  <c:v>4.7</c:v>
                </c:pt>
                <c:pt idx="6">
                  <c:v>5.98</c:v>
                </c:pt>
                <c:pt idx="7">
                  <c:v>7.35</c:v>
                </c:pt>
                <c:pt idx="8">
                  <c:v>8.710000000000001</c:v>
                </c:pt>
              </c:numCache>
            </c:numRef>
          </c:val>
        </c:ser>
        <c:marker val="1"/>
        <c:axId val="308533656"/>
        <c:axId val="377963512"/>
      </c:lineChart>
      <c:catAx>
        <c:axId val="308533656"/>
        <c:scaling>
          <c:orientation val="minMax"/>
        </c:scaling>
        <c:axPos val="b"/>
        <c:numFmt formatCode="General" sourceLinked="1"/>
        <c:tickLblPos val="nextTo"/>
        <c:crossAx val="377963512"/>
        <c:crosses val="autoZero"/>
        <c:auto val="1"/>
        <c:lblAlgn val="ctr"/>
        <c:lblOffset val="100"/>
      </c:catAx>
      <c:valAx>
        <c:axId val="377963512"/>
        <c:scaling>
          <c:orientation val="minMax"/>
        </c:scaling>
        <c:axPos val="l"/>
        <c:majorGridlines/>
        <c:numFmt formatCode="General" sourceLinked="1"/>
        <c:tickLblPos val="nextTo"/>
        <c:crossAx val="308533656"/>
        <c:crosses val="autoZero"/>
        <c:crossBetween val="between"/>
      </c:valAx>
    </c:plotArea>
    <c:legend>
      <c:legendPos val="r"/>
      <c:layout/>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238968033207806"/>
          <c:y val="0.0443353160421329"/>
          <c:w val="0.67858634896959"/>
          <c:h val="0.65602038726344"/>
        </c:manualLayout>
      </c:layout>
      <c:lineChart>
        <c:grouping val="standard"/>
        <c:ser>
          <c:idx val="0"/>
          <c:order val="0"/>
          <c:tx>
            <c:strRef>
              <c:f>Sheet1!$B$1</c:f>
              <c:strCache>
                <c:ptCount val="1"/>
                <c:pt idx="0">
                  <c:v>All univs</c:v>
                </c:pt>
              </c:strCache>
            </c:strRef>
          </c:tx>
          <c:spPr>
            <a:ln w="63500">
              <a:solidFill>
                <a:schemeClr val="accent3">
                  <a:lumMod val="60000"/>
                  <a:lumOff val="40000"/>
                </a:schemeClr>
              </a:solidFill>
            </a:ln>
          </c:spPr>
          <c:marker>
            <c:spPr>
              <a:solidFill>
                <a:schemeClr val="accent3">
                  <a:lumMod val="60000"/>
                  <a:lumOff val="40000"/>
                </a:schemeClr>
              </a:solidFill>
              <a:ln>
                <a:solidFill>
                  <a:schemeClr val="accent3">
                    <a:lumMod val="75000"/>
                  </a:schemeClr>
                </a:solidFill>
              </a:ln>
            </c:spPr>
          </c:marker>
          <c:cat>
            <c:numRef>
              <c:f>Sheet1!$A$2:$A$5</c:f>
              <c:numCache>
                <c:formatCode>General</c:formatCode>
                <c:ptCount val="4"/>
                <c:pt idx="0">
                  <c:v>2004.0</c:v>
                </c:pt>
                <c:pt idx="1">
                  <c:v>2005.0</c:v>
                </c:pt>
                <c:pt idx="2">
                  <c:v>2006.0</c:v>
                </c:pt>
                <c:pt idx="3">
                  <c:v>2007.0</c:v>
                </c:pt>
              </c:numCache>
            </c:numRef>
          </c:cat>
          <c:val>
            <c:numRef>
              <c:f>Sheet1!$B$2:$B$5</c:f>
              <c:numCache>
                <c:formatCode>General</c:formatCode>
                <c:ptCount val="4"/>
                <c:pt idx="0">
                  <c:v>8.2</c:v>
                </c:pt>
                <c:pt idx="1">
                  <c:v>13.9</c:v>
                </c:pt>
                <c:pt idx="2">
                  <c:v>20.9</c:v>
                </c:pt>
                <c:pt idx="3">
                  <c:v>13.0</c:v>
                </c:pt>
              </c:numCache>
            </c:numRef>
          </c:val>
        </c:ser>
        <c:ser>
          <c:idx val="1"/>
          <c:order val="1"/>
          <c:tx>
            <c:strRef>
              <c:f>Sheet1!$C$1</c:f>
              <c:strCache>
                <c:ptCount val="1"/>
                <c:pt idx="0">
                  <c:v>QUT</c:v>
                </c:pt>
              </c:strCache>
            </c:strRef>
          </c:tx>
          <c:spPr>
            <a:ln w="63500">
              <a:solidFill>
                <a:schemeClr val="accent6">
                  <a:lumMod val="60000"/>
                  <a:lumOff val="40000"/>
                </a:schemeClr>
              </a:solidFill>
            </a:ln>
          </c:spPr>
          <c:marker>
            <c:spPr>
              <a:solidFill>
                <a:schemeClr val="accent6">
                  <a:lumMod val="60000"/>
                  <a:lumOff val="40000"/>
                </a:schemeClr>
              </a:solidFill>
              <a:ln>
                <a:solidFill>
                  <a:schemeClr val="accent6">
                    <a:lumMod val="75000"/>
                  </a:schemeClr>
                </a:solidFill>
              </a:ln>
            </c:spPr>
          </c:marker>
          <c:cat>
            <c:numRef>
              <c:f>Sheet1!$A$2:$A$5</c:f>
              <c:numCache>
                <c:formatCode>General</c:formatCode>
                <c:ptCount val="4"/>
                <c:pt idx="0">
                  <c:v>2004.0</c:v>
                </c:pt>
                <c:pt idx="1">
                  <c:v>2005.0</c:v>
                </c:pt>
                <c:pt idx="2">
                  <c:v>2006.0</c:v>
                </c:pt>
                <c:pt idx="3">
                  <c:v>2007.0</c:v>
                </c:pt>
              </c:numCache>
            </c:numRef>
          </c:cat>
          <c:val>
            <c:numRef>
              <c:f>Sheet1!$C$2:$C$5</c:f>
              <c:numCache>
                <c:formatCode>General</c:formatCode>
                <c:ptCount val="4"/>
                <c:pt idx="0">
                  <c:v>17.7</c:v>
                </c:pt>
                <c:pt idx="1">
                  <c:v>29.4</c:v>
                </c:pt>
                <c:pt idx="2">
                  <c:v>21.9</c:v>
                </c:pt>
                <c:pt idx="3">
                  <c:v>24.7</c:v>
                </c:pt>
              </c:numCache>
            </c:numRef>
          </c:val>
        </c:ser>
        <c:marker val="1"/>
        <c:axId val="309144488"/>
        <c:axId val="348067352"/>
      </c:lineChart>
      <c:catAx>
        <c:axId val="309144488"/>
        <c:scaling>
          <c:orientation val="minMax"/>
        </c:scaling>
        <c:axPos val="b"/>
        <c:numFmt formatCode="General" sourceLinked="1"/>
        <c:tickLblPos val="nextTo"/>
        <c:txPr>
          <a:bodyPr/>
          <a:lstStyle/>
          <a:p>
            <a:pPr>
              <a:defRPr sz="1400"/>
            </a:pPr>
            <a:endParaRPr lang="en-US"/>
          </a:p>
        </c:txPr>
        <c:crossAx val="348067352"/>
        <c:crosses val="autoZero"/>
        <c:auto val="1"/>
        <c:lblAlgn val="ctr"/>
        <c:lblOffset val="100"/>
      </c:catAx>
      <c:valAx>
        <c:axId val="348067352"/>
        <c:scaling>
          <c:orientation val="minMax"/>
        </c:scaling>
        <c:axPos val="l"/>
        <c:majorGridlines/>
        <c:numFmt formatCode="General" sourceLinked="1"/>
        <c:tickLblPos val="nextTo"/>
        <c:crossAx val="309144488"/>
        <c:crosses val="autoZero"/>
        <c:crossBetween val="between"/>
      </c:valAx>
    </c:plotArea>
    <c:legend>
      <c:legendPos val="r"/>
      <c:layout>
        <c:manualLayout>
          <c:xMode val="edge"/>
          <c:yMode val="edge"/>
          <c:x val="0.119565217391304"/>
          <c:y val="0.792541830324287"/>
          <c:w val="0.788043478260869"/>
          <c:h val="0.133260479592962"/>
        </c:manualLayout>
      </c:layout>
    </c:legend>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0.30573</cdr:x>
      <cdr:y>0.77358</cdr:y>
    </cdr:from>
    <cdr:to>
      <cdr:x>0.41794</cdr:x>
      <cdr:y>0.83241</cdr:y>
    </cdr:to>
    <cdr:sp macro="" textlink="">
      <cdr:nvSpPr>
        <cdr:cNvPr id="2" name="TextBox 1"/>
        <cdr:cNvSpPr txBox="1"/>
      </cdr:nvSpPr>
      <cdr:spPr>
        <a:xfrm xmlns:a="http://schemas.openxmlformats.org/drawingml/2006/main">
          <a:off x="2283769" y="3124200"/>
          <a:ext cx="838200" cy="23756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GB" sz="1800" dirty="0" err="1" smtClean="0"/>
            <a:t>Univ</a:t>
          </a:r>
          <a:r>
            <a:rPr lang="en-GB" sz="1800" dirty="0" smtClean="0"/>
            <a:t> A</a:t>
          </a:r>
          <a:endParaRPr lang="en-GB" sz="1800" dirty="0"/>
        </a:p>
      </cdr:txBody>
    </cdr:sp>
  </cdr:relSizeAnchor>
  <cdr:relSizeAnchor xmlns:cdr="http://schemas.openxmlformats.org/drawingml/2006/chartDrawing">
    <cdr:from>
      <cdr:x>0.44389</cdr:x>
      <cdr:y>0.73585</cdr:y>
    </cdr:from>
    <cdr:to>
      <cdr:x>0.55611</cdr:x>
      <cdr:y>0.79467</cdr:y>
    </cdr:to>
    <cdr:sp macro="" textlink="">
      <cdr:nvSpPr>
        <cdr:cNvPr id="3" name="TextBox 2"/>
        <cdr:cNvSpPr txBox="1"/>
      </cdr:nvSpPr>
      <cdr:spPr>
        <a:xfrm xmlns:a="http://schemas.openxmlformats.org/drawingml/2006/main">
          <a:off x="3315816" y="2971800"/>
          <a:ext cx="838200" cy="2375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B</a:t>
          </a:r>
          <a:endParaRPr lang="en-GB" sz="1800" dirty="0"/>
        </a:p>
      </cdr:txBody>
    </cdr:sp>
  </cdr:relSizeAnchor>
  <cdr:relSizeAnchor xmlns:cdr="http://schemas.openxmlformats.org/drawingml/2006/chartDrawing">
    <cdr:from>
      <cdr:x>0.57096</cdr:x>
      <cdr:y>0.33962</cdr:y>
    </cdr:from>
    <cdr:to>
      <cdr:x>0.68317</cdr:x>
      <cdr:y>0.37958</cdr:y>
    </cdr:to>
    <cdr:sp macro="" textlink="">
      <cdr:nvSpPr>
        <cdr:cNvPr id="4" name="TextBox 3"/>
        <cdr:cNvSpPr txBox="1"/>
      </cdr:nvSpPr>
      <cdr:spPr>
        <a:xfrm xmlns:a="http://schemas.openxmlformats.org/drawingml/2006/main">
          <a:off x="4264969" y="1371600"/>
          <a:ext cx="838200" cy="161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C</a:t>
          </a:r>
          <a:endParaRPr lang="en-GB" sz="1800" dirty="0"/>
        </a:p>
      </cdr:txBody>
    </cdr:sp>
  </cdr:relSizeAnchor>
  <cdr:relSizeAnchor xmlns:cdr="http://schemas.openxmlformats.org/drawingml/2006/chartDrawing">
    <cdr:from>
      <cdr:x>0.70357</cdr:x>
      <cdr:y>0.03774</cdr:y>
    </cdr:from>
    <cdr:to>
      <cdr:x>0.81578</cdr:x>
      <cdr:y>0.11469</cdr:y>
    </cdr:to>
    <cdr:sp macro="" textlink="">
      <cdr:nvSpPr>
        <cdr:cNvPr id="5" name="TextBox 4"/>
        <cdr:cNvSpPr txBox="1"/>
      </cdr:nvSpPr>
      <cdr:spPr>
        <a:xfrm xmlns:a="http://schemas.openxmlformats.org/drawingml/2006/main">
          <a:off x="5255569" y="152400"/>
          <a:ext cx="838200" cy="31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D</a:t>
          </a:r>
          <a:endParaRPr lang="en-GB"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0.32575</cdr:y>
    </cdr:from>
    <cdr:to>
      <cdr:x>0.05455</cdr:x>
      <cdr:y>0.67425</cdr:y>
    </cdr:to>
    <cdr:sp macro="" textlink="">
      <cdr:nvSpPr>
        <cdr:cNvPr id="2" name="TextBox 1"/>
        <cdr:cNvSpPr txBox="1"/>
      </cdr:nvSpPr>
      <cdr:spPr>
        <a:xfrm xmlns:a="http://schemas.openxmlformats.org/drawingml/2006/main">
          <a:off x="0" y="1567001"/>
          <a:ext cx="461665" cy="1676440"/>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r>
            <a:rPr lang="en-GB" dirty="0" smtClean="0"/>
            <a:t>GBP per annum</a:t>
          </a:r>
          <a:endParaRPr lang="en-GB" dirty="0"/>
        </a:p>
      </cdr:txBody>
    </cdr:sp>
  </cdr:relSizeAnchor>
  <cdr:relSizeAnchor xmlns:cdr="http://schemas.openxmlformats.org/drawingml/2006/chartDrawing">
    <cdr:from>
      <cdr:x>0.69388</cdr:x>
      <cdr:y>0.16782</cdr:y>
    </cdr:from>
    <cdr:to>
      <cdr:x>0.79292</cdr:x>
      <cdr:y>0.2442</cdr:y>
    </cdr:to>
    <cdr:sp macro="" textlink="">
      <cdr:nvSpPr>
        <cdr:cNvPr id="3" name="TextBox 2"/>
        <cdr:cNvSpPr txBox="1"/>
      </cdr:nvSpPr>
      <cdr:spPr>
        <a:xfrm xmlns:a="http://schemas.openxmlformats.org/drawingml/2006/main">
          <a:off x="5872480" y="682811"/>
          <a:ext cx="838200" cy="31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D</a:t>
          </a:r>
          <a:endParaRPr lang="en-GB" sz="1800" dirty="0"/>
        </a:p>
      </cdr:txBody>
    </cdr:sp>
  </cdr:relSizeAnchor>
  <cdr:relSizeAnchor xmlns:cdr="http://schemas.openxmlformats.org/drawingml/2006/chartDrawing">
    <cdr:from>
      <cdr:x>0.56783</cdr:x>
      <cdr:y>0.16782</cdr:y>
    </cdr:from>
    <cdr:to>
      <cdr:x>0.66687</cdr:x>
      <cdr:y>0.2442</cdr:y>
    </cdr:to>
    <cdr:sp macro="" textlink="">
      <cdr:nvSpPr>
        <cdr:cNvPr id="4" name="TextBox 3"/>
        <cdr:cNvSpPr txBox="1"/>
      </cdr:nvSpPr>
      <cdr:spPr>
        <a:xfrm xmlns:a="http://schemas.openxmlformats.org/drawingml/2006/main">
          <a:off x="4805680" y="682811"/>
          <a:ext cx="838200" cy="31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C</a:t>
          </a:r>
          <a:endParaRPr lang="en-GB" sz="1800" dirty="0"/>
        </a:p>
      </cdr:txBody>
    </cdr:sp>
  </cdr:relSizeAnchor>
  <cdr:relSizeAnchor xmlns:cdr="http://schemas.openxmlformats.org/drawingml/2006/chartDrawing">
    <cdr:from>
      <cdr:x>0.45048</cdr:x>
      <cdr:y>0.05618</cdr:y>
    </cdr:from>
    <cdr:to>
      <cdr:x>0.54952</cdr:x>
      <cdr:y>0.13257</cdr:y>
    </cdr:to>
    <cdr:sp macro="" textlink="">
      <cdr:nvSpPr>
        <cdr:cNvPr id="5" name="TextBox 4"/>
        <cdr:cNvSpPr txBox="1"/>
      </cdr:nvSpPr>
      <cdr:spPr>
        <a:xfrm xmlns:a="http://schemas.openxmlformats.org/drawingml/2006/main">
          <a:off x="3812540" y="228600"/>
          <a:ext cx="838200" cy="31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B</a:t>
          </a:r>
          <a:endParaRPr lang="en-GB" sz="1800" dirty="0"/>
        </a:p>
      </cdr:txBody>
    </cdr:sp>
  </cdr:relSizeAnchor>
  <cdr:relSizeAnchor xmlns:cdr="http://schemas.openxmlformats.org/drawingml/2006/chartDrawing">
    <cdr:from>
      <cdr:x>0.32473</cdr:x>
      <cdr:y>0.12963</cdr:y>
    </cdr:from>
    <cdr:to>
      <cdr:x>0.42377</cdr:x>
      <cdr:y>0.20601</cdr:y>
    </cdr:to>
    <cdr:sp macro="" textlink="">
      <cdr:nvSpPr>
        <cdr:cNvPr id="6" name="TextBox 5"/>
        <cdr:cNvSpPr txBox="1"/>
      </cdr:nvSpPr>
      <cdr:spPr>
        <a:xfrm xmlns:a="http://schemas.openxmlformats.org/drawingml/2006/main">
          <a:off x="2748280" y="527423"/>
          <a:ext cx="838200" cy="31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A</a:t>
          </a:r>
          <a:endParaRPr lang="en-GB"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1.15155E-7</cdr:x>
      <cdr:y>0.19841</cdr:y>
    </cdr:from>
    <cdr:to>
      <cdr:x>0.07923</cdr:x>
      <cdr:y>0.60386</cdr:y>
    </cdr:to>
    <cdr:sp macro="" textlink="">
      <cdr:nvSpPr>
        <cdr:cNvPr id="2" name="TextBox 1"/>
        <cdr:cNvSpPr txBox="1"/>
      </cdr:nvSpPr>
      <cdr:spPr>
        <a:xfrm xmlns:a="http://schemas.openxmlformats.org/drawingml/2006/main">
          <a:off x="1" y="792162"/>
          <a:ext cx="688032" cy="1618786"/>
        </a:xfrm>
        <a:prstGeom xmlns:a="http://schemas.openxmlformats.org/drawingml/2006/main" prst="rect">
          <a:avLst/>
        </a:prstGeom>
      </cdr:spPr>
      <cdr:txBody>
        <a:bodyPr xmlns:a="http://schemas.openxmlformats.org/drawingml/2006/main" vert="vert270" wrap="square" rtlCol="0"/>
        <a:lstStyle xmlns:a="http://schemas.openxmlformats.org/drawingml/2006/main"/>
        <a:p xmlns:a="http://schemas.openxmlformats.org/drawingml/2006/main">
          <a:r>
            <a:rPr lang="en-GB" sz="1800" dirty="0" smtClean="0">
              <a:solidFill>
                <a:schemeClr val="tx1"/>
              </a:solidFill>
            </a:rPr>
            <a:t>GBP per annum</a:t>
          </a:r>
          <a:endParaRPr lang="en-GB" sz="1800" dirty="0">
            <a:solidFill>
              <a:schemeClr val="tx1"/>
            </a:solidFill>
          </a:endParaRPr>
        </a:p>
      </cdr:txBody>
    </cdr:sp>
  </cdr:relSizeAnchor>
  <cdr:relSizeAnchor xmlns:cdr="http://schemas.openxmlformats.org/drawingml/2006/chartDrawing">
    <cdr:from>
      <cdr:x>0.71102</cdr:x>
      <cdr:y>2.38607E-7</cdr:y>
    </cdr:from>
    <cdr:to>
      <cdr:x>0.80754</cdr:x>
      <cdr:y>0.04735</cdr:y>
    </cdr:to>
    <cdr:sp macro="" textlink="">
      <cdr:nvSpPr>
        <cdr:cNvPr id="3" name="TextBox 2"/>
        <cdr:cNvSpPr txBox="1"/>
      </cdr:nvSpPr>
      <cdr:spPr>
        <a:xfrm xmlns:a="http://schemas.openxmlformats.org/drawingml/2006/main">
          <a:off x="6174433" y="1"/>
          <a:ext cx="838200" cy="198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D</a:t>
          </a:r>
          <a:endParaRPr lang="en-GB" sz="1800" dirty="0"/>
        </a:p>
      </cdr:txBody>
    </cdr:sp>
  </cdr:relSizeAnchor>
  <cdr:relSizeAnchor xmlns:cdr="http://schemas.openxmlformats.org/drawingml/2006/chartDrawing">
    <cdr:from>
      <cdr:x>0.57939</cdr:x>
      <cdr:y>0.56364</cdr:y>
    </cdr:from>
    <cdr:to>
      <cdr:x>0.67592</cdr:x>
      <cdr:y>0.63779</cdr:y>
    </cdr:to>
    <cdr:sp macro="" textlink="">
      <cdr:nvSpPr>
        <cdr:cNvPr id="4" name="TextBox 3"/>
        <cdr:cNvSpPr txBox="1"/>
      </cdr:nvSpPr>
      <cdr:spPr>
        <a:xfrm xmlns:a="http://schemas.openxmlformats.org/drawingml/2006/main">
          <a:off x="5031433" y="2362200"/>
          <a:ext cx="838200" cy="31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C</a:t>
          </a:r>
          <a:endParaRPr lang="en-GB" sz="1800" dirty="0"/>
        </a:p>
      </cdr:txBody>
    </cdr:sp>
  </cdr:relSizeAnchor>
  <cdr:relSizeAnchor xmlns:cdr="http://schemas.openxmlformats.org/drawingml/2006/chartDrawing">
    <cdr:from>
      <cdr:x>0.45174</cdr:x>
      <cdr:y>0.83636</cdr:y>
    </cdr:from>
    <cdr:to>
      <cdr:x>0.54826</cdr:x>
      <cdr:y>0.91052</cdr:y>
    </cdr:to>
    <cdr:sp macro="" textlink="">
      <cdr:nvSpPr>
        <cdr:cNvPr id="5" name="TextBox 4"/>
        <cdr:cNvSpPr txBox="1"/>
      </cdr:nvSpPr>
      <cdr:spPr>
        <a:xfrm xmlns:a="http://schemas.openxmlformats.org/drawingml/2006/main">
          <a:off x="3922876" y="3505200"/>
          <a:ext cx="838200" cy="31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B</a:t>
          </a:r>
          <a:endParaRPr lang="en-GB" sz="1800" dirty="0"/>
        </a:p>
      </cdr:txBody>
    </cdr:sp>
  </cdr:relSizeAnchor>
  <cdr:relSizeAnchor xmlns:cdr="http://schemas.openxmlformats.org/drawingml/2006/chartDrawing">
    <cdr:from>
      <cdr:x>0.31615</cdr:x>
      <cdr:y>0.87273</cdr:y>
    </cdr:from>
    <cdr:to>
      <cdr:x>0.41267</cdr:x>
      <cdr:y>0.94688</cdr:y>
    </cdr:to>
    <cdr:sp macro="" textlink="">
      <cdr:nvSpPr>
        <cdr:cNvPr id="6" name="TextBox 5"/>
        <cdr:cNvSpPr txBox="1"/>
      </cdr:nvSpPr>
      <cdr:spPr>
        <a:xfrm xmlns:a="http://schemas.openxmlformats.org/drawingml/2006/main">
          <a:off x="2745433" y="3657600"/>
          <a:ext cx="838200" cy="31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dirty="0" err="1" smtClean="0"/>
            <a:t>Univ</a:t>
          </a:r>
          <a:r>
            <a:rPr lang="en-GB" sz="1800" dirty="0" smtClean="0"/>
            <a:t> A</a:t>
          </a:r>
          <a:endParaRPr lang="en-GB"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0.38238</cdr:y>
    </cdr:from>
    <cdr:to>
      <cdr:x>0.01034</cdr:x>
      <cdr:y>0.5</cdr:y>
    </cdr:to>
    <cdr:sp macro="" textlink="">
      <cdr:nvSpPr>
        <cdr:cNvPr id="2" name="TextBox 1"/>
        <cdr:cNvSpPr txBox="1"/>
      </cdr:nvSpPr>
      <cdr:spPr>
        <a:xfrm xmlns:a="http://schemas.openxmlformats.org/drawingml/2006/main">
          <a:off x="0" y="1730626"/>
          <a:ext cx="45719" cy="53235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0.22524</cdr:y>
    </cdr:from>
    <cdr:to>
      <cdr:x>0.11957</cdr:x>
      <cdr:y>0.60686</cdr:y>
    </cdr:to>
    <cdr:sp macro="" textlink="">
      <cdr:nvSpPr>
        <cdr:cNvPr id="3" name="TextBox 2"/>
        <cdr:cNvSpPr txBox="1"/>
      </cdr:nvSpPr>
      <cdr:spPr>
        <a:xfrm xmlns:a="http://schemas.openxmlformats.org/drawingml/2006/main" flipH="1">
          <a:off x="0" y="1019427"/>
          <a:ext cx="558800" cy="1727200"/>
        </a:xfrm>
        <a:prstGeom xmlns:a="http://schemas.openxmlformats.org/drawingml/2006/main" prst="rect">
          <a:avLst/>
        </a:prstGeom>
      </cdr:spPr>
      <cdr:txBody>
        <a:bodyPr xmlns:a="http://schemas.openxmlformats.org/drawingml/2006/main" vert="vert270" wrap="square" rtlCol="0"/>
        <a:lstStyle xmlns:a="http://schemas.openxmlformats.org/drawingml/2006/main"/>
        <a:p xmlns:a="http://schemas.openxmlformats.org/drawingml/2006/main">
          <a:r>
            <a:rPr lang="en-US" sz="1800" dirty="0" smtClean="0">
              <a:solidFill>
                <a:schemeClr val="tx1"/>
              </a:solidFill>
            </a:rPr>
            <a:t>% increase</a:t>
          </a:r>
          <a:endParaRPr lang="en-US" sz="18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0.38238</cdr:y>
    </cdr:from>
    <cdr:to>
      <cdr:x>0.01034</cdr:x>
      <cdr:y>0.5</cdr:y>
    </cdr:to>
    <cdr:sp macro="" textlink="">
      <cdr:nvSpPr>
        <cdr:cNvPr id="2" name="TextBox 1"/>
        <cdr:cNvSpPr txBox="1"/>
      </cdr:nvSpPr>
      <cdr:spPr>
        <a:xfrm xmlns:a="http://schemas.openxmlformats.org/drawingml/2006/main">
          <a:off x="0" y="1730626"/>
          <a:ext cx="45719" cy="53235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0.22524</cdr:y>
    </cdr:from>
    <cdr:to>
      <cdr:x>0.11957</cdr:x>
      <cdr:y>0.60686</cdr:y>
    </cdr:to>
    <cdr:sp macro="" textlink="">
      <cdr:nvSpPr>
        <cdr:cNvPr id="3" name="TextBox 2"/>
        <cdr:cNvSpPr txBox="1"/>
      </cdr:nvSpPr>
      <cdr:spPr>
        <a:xfrm xmlns:a="http://schemas.openxmlformats.org/drawingml/2006/main" flipH="1">
          <a:off x="0" y="1019427"/>
          <a:ext cx="558800" cy="1727200"/>
        </a:xfrm>
        <a:prstGeom xmlns:a="http://schemas.openxmlformats.org/drawingml/2006/main" prst="rect">
          <a:avLst/>
        </a:prstGeom>
      </cdr:spPr>
      <cdr:txBody>
        <a:bodyPr xmlns:a="http://schemas.openxmlformats.org/drawingml/2006/main" vert="vert270" wrap="square" rtlCol="0"/>
        <a:lstStyle xmlns:a="http://schemas.openxmlformats.org/drawingml/2006/main"/>
        <a:p xmlns:a="http://schemas.openxmlformats.org/drawingml/2006/main">
          <a:r>
            <a:rPr lang="en-US" sz="1800" dirty="0" smtClean="0">
              <a:solidFill>
                <a:schemeClr val="tx1"/>
              </a:solidFill>
            </a:rPr>
            <a:t>% increase</a:t>
          </a:r>
          <a:endParaRPr lang="en-US" sz="18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204A139-7E41-8643-9FE1-51CCBD756F2F}" type="datetime1">
              <a:rPr lang="en-US"/>
              <a:pPr>
                <a:defRPr/>
              </a:pPr>
              <a:t>11/19/10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92998A2-78FF-2F45-BF65-F508E039634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ABCB19D-D880-C24F-ABBC-0918452F3308}" type="datetime1">
              <a:rPr lang="en-US"/>
              <a:pPr>
                <a:defRPr/>
              </a:pPr>
              <a:t>11/19/10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3FC6161-CEDB-BE49-AADF-D48CA1F55B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46" charset="-128"/>
        <a:cs typeface="ＭＳ Ｐゴシック" pitchFamily="46"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46"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46"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46"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4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5E8C4-CEF6-FC4C-B72B-0DC9E0FA821D}" type="slidenum">
              <a:rPr lang="en-GB"/>
              <a:pPr/>
              <a:t>12</a:t>
            </a:fld>
            <a:endParaRPr lang="en-GB"/>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B29E0006-9351-4DBA-AE38-CDDF48BE9F1A}" type="slidenum">
              <a:rPr lang="en-AU" smtClean="0"/>
              <a:pPr/>
              <a:t>28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800DDBA-2FBB-774D-B911-2235E7DA84C1}" type="datetime1">
              <a:rPr lang="en-US"/>
              <a:pPr>
                <a:defRPr/>
              </a:pPr>
              <a:t>11/19/10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3840E2D-A989-954B-A61F-26F9A4DE04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14768E1-FECD-A54A-A2C9-5D690AFD9B4C}" type="datetime1">
              <a:rPr lang="en-US"/>
              <a:pPr>
                <a:defRPr/>
              </a:pPr>
              <a:t>11/19/10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F329355-2EB4-0041-9FDB-E1667F53BB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623143C-ADF6-F34B-BD56-95596E141968}" type="datetime1">
              <a:rPr lang="en-US"/>
              <a:pPr>
                <a:defRPr/>
              </a:pPr>
              <a:t>11/19/10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9C0E9DF-B340-DA45-8194-505124F0C9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1066800" y="1981200"/>
            <a:ext cx="7543800" cy="4114800"/>
          </a:xfrm>
        </p:spPr>
        <p:txBody>
          <a:bodyPr/>
          <a:lstStyle/>
          <a:p>
            <a:endParaRPr lang="en-US"/>
          </a:p>
        </p:txBody>
      </p:sp>
      <p:sp>
        <p:nvSpPr>
          <p:cNvPr id="4" name="Date Placeholder 3"/>
          <p:cNvSpPr>
            <a:spLocks noGrp="1"/>
          </p:cNvSpPr>
          <p:nvPr>
            <p:ph type="dt" sz="half" idx="10"/>
          </p:nvPr>
        </p:nvSpPr>
        <p:spPr>
          <a:xfrm>
            <a:off x="1066800" y="6248400"/>
            <a:ext cx="1905000" cy="45720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3429000" y="6248400"/>
            <a:ext cx="2895600" cy="45720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705600" y="6248400"/>
            <a:ext cx="1905000" cy="457200"/>
          </a:xfrm>
          <a:prstGeom prst="rect">
            <a:avLst/>
          </a:prstGeom>
        </p:spPr>
        <p:txBody>
          <a:bodyPr/>
          <a:lstStyle>
            <a:lvl1pPr>
              <a:defRPr smtClean="0"/>
            </a:lvl1pPr>
          </a:lstStyle>
          <a:p>
            <a:fld id="{5A8238FF-E137-384B-81FC-525A2FDF005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E916440-7DAE-1141-A7A2-77D2F14180CE}" type="datetime1">
              <a:rPr lang="en-US"/>
              <a:pPr>
                <a:defRPr/>
              </a:pPr>
              <a:t>11/19/10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CCD1052-5BD0-5F45-B592-5CE1B2E926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EC29F89-BB89-3745-9F54-C709B8A54275}" type="datetime1">
              <a:rPr lang="en-US"/>
              <a:pPr>
                <a:defRPr/>
              </a:pPr>
              <a:t>11/19/10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9016BD2-0A88-7841-8D05-77ECA28621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EA445E0-B18D-E743-BCC1-EDEB9F87E1CC}" type="datetime1">
              <a:rPr lang="en-US"/>
              <a:pPr>
                <a:defRPr/>
              </a:pPr>
              <a:t>11/19/10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926C25F-15D4-2D46-9F3B-BF7DE7893E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1E86EC9-F640-5147-AD7A-F606D9C82332}" type="datetime1">
              <a:rPr lang="en-US"/>
              <a:pPr>
                <a:defRPr/>
              </a:pPr>
              <a:t>11/19/10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9BF54C6-42C1-1F49-867A-24BEF9500C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0AE7E33-51F1-3642-806C-05683EFE658E}" type="datetime1">
              <a:rPr lang="en-US"/>
              <a:pPr>
                <a:defRPr/>
              </a:pPr>
              <a:t>11/19/10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74E5A70-1BE1-3C41-95C1-5F207B0BA8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555F988-3E8C-F54D-BAD5-D7CEADC277C7}" type="datetime1">
              <a:rPr lang="en-US"/>
              <a:pPr>
                <a:defRPr/>
              </a:pPr>
              <a:t>11/19/10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5880A00-1503-D640-AF6B-E7B9541037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1D86369-D5B5-DF4D-A275-103C7B2B79D9}" type="datetime1">
              <a:rPr lang="en-US"/>
              <a:pPr>
                <a:defRPr/>
              </a:pPr>
              <a:t>11/19/10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47AB7B6-5509-394C-8862-B06A81B893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3E49C6E-AB2D-B74F-BFAE-2AA8F9D8FAD5}" type="datetime1">
              <a:rPr lang="en-US"/>
              <a:pPr>
                <a:defRPr/>
              </a:pPr>
              <a:t>11/19/10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D228EB7-D906-F142-99E3-1F6AC41889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Heading</a:t>
            </a:r>
          </a:p>
        </p:txBody>
      </p:sp>
      <p:sp>
        <p:nvSpPr>
          <p:cNvPr id="1027" name="Text Placeholder 2"/>
          <p:cNvSpPr>
            <a:spLocks noGrp="1"/>
          </p:cNvSpPr>
          <p:nvPr>
            <p:ph type="body" idx="1"/>
          </p:nvPr>
        </p:nvSpPr>
        <p:spPr bwMode="auto">
          <a:xfrm>
            <a:off x="457200" y="1600200"/>
            <a:ext cx="8229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Level</a:t>
            </a:r>
          </a:p>
          <a:p>
            <a:pPr lvl="1"/>
            <a:r>
              <a:rPr lang="en-GB"/>
              <a:t>Second level</a:t>
            </a:r>
          </a:p>
          <a:p>
            <a:pPr lvl="2"/>
            <a:r>
              <a:rPr lang="en-GB"/>
              <a:t>Third level</a:t>
            </a:r>
          </a:p>
        </p:txBody>
      </p:sp>
      <p:pic>
        <p:nvPicPr>
          <p:cNvPr id="1028" name="Picture 11" descr="EOS-GREEN-45.psd"/>
          <p:cNvPicPr>
            <a:picLocks noChangeAspect="1"/>
          </p:cNvPicPr>
          <p:nvPr userDrawn="1"/>
        </p:nvPicPr>
        <p:blipFill>
          <a:blip r:embed="rId14"/>
          <a:srcRect/>
          <a:stretch>
            <a:fillRect/>
          </a:stretch>
        </p:blipFill>
        <p:spPr bwMode="auto">
          <a:xfrm>
            <a:off x="152400" y="5494338"/>
            <a:ext cx="1905000" cy="1363662"/>
          </a:xfrm>
          <a:prstGeom prst="rect">
            <a:avLst/>
          </a:prstGeom>
          <a:noFill/>
          <a:ln w="9525">
            <a:noFill/>
            <a:miter lim="800000"/>
            <a:headEnd/>
            <a:tailEnd/>
          </a:ln>
        </p:spPr>
      </p:pic>
      <p:sp>
        <p:nvSpPr>
          <p:cNvPr id="15" name="TextBox 14"/>
          <p:cNvSpPr txBox="1"/>
          <p:nvPr userDrawn="1"/>
        </p:nvSpPr>
        <p:spPr>
          <a:xfrm>
            <a:off x="1905000" y="5867400"/>
            <a:ext cx="7010400" cy="815608"/>
          </a:xfrm>
          <a:prstGeom prst="rect">
            <a:avLst/>
          </a:prstGeom>
          <a:noFill/>
        </p:spPr>
        <p:txBody>
          <a:bodyPr>
            <a:spAutoFit/>
          </a:bodyPr>
          <a:lstStyle/>
          <a:p>
            <a:pPr fontAlgn="auto">
              <a:spcBef>
                <a:spcPts val="0"/>
              </a:spcBef>
              <a:spcAft>
                <a:spcPts val="0"/>
              </a:spcAft>
              <a:defRPr/>
            </a:pPr>
            <a:r>
              <a:rPr lang="en-US" sz="4700" dirty="0">
                <a:solidFill>
                  <a:srgbClr val="61952D"/>
                </a:solidFill>
                <a:latin typeface="+mn-lt"/>
                <a:ea typeface="+mn-ea"/>
                <a:cs typeface="+mn-cs"/>
              </a:rPr>
              <a:t>E</a:t>
            </a:r>
            <a:r>
              <a:rPr lang="en-US" sz="4700" dirty="0">
                <a:solidFill>
                  <a:schemeClr val="tx1">
                    <a:alpha val="54000"/>
                  </a:schemeClr>
                </a:solidFill>
                <a:latin typeface="+mn-lt"/>
                <a:ea typeface="+mn-ea"/>
                <a:cs typeface="+mn-cs"/>
              </a:rPr>
              <a:t>nabling</a:t>
            </a:r>
            <a:r>
              <a:rPr lang="en-US" sz="4700" dirty="0">
                <a:latin typeface="+mn-lt"/>
                <a:ea typeface="+mn-ea"/>
                <a:cs typeface="+mn-cs"/>
              </a:rPr>
              <a:t> </a:t>
            </a:r>
            <a:r>
              <a:rPr lang="en-US" sz="4700" dirty="0">
                <a:solidFill>
                  <a:srgbClr val="61952D"/>
                </a:solidFill>
                <a:latin typeface="+mn-lt"/>
                <a:ea typeface="+mn-ea"/>
                <a:cs typeface="+mn-cs"/>
              </a:rPr>
              <a:t>O</a:t>
            </a:r>
            <a:r>
              <a:rPr lang="en-US" sz="4700" dirty="0">
                <a:solidFill>
                  <a:schemeClr val="tx1">
                    <a:alpha val="54000"/>
                  </a:schemeClr>
                </a:solidFill>
                <a:latin typeface="+mn-lt"/>
                <a:ea typeface="+mn-ea"/>
                <a:cs typeface="+mn-cs"/>
              </a:rPr>
              <a:t>pen</a:t>
            </a:r>
            <a:r>
              <a:rPr lang="en-US" sz="4700" dirty="0">
                <a:latin typeface="+mn-lt"/>
                <a:ea typeface="+mn-ea"/>
                <a:cs typeface="+mn-cs"/>
              </a:rPr>
              <a:t> </a:t>
            </a:r>
            <a:r>
              <a:rPr lang="en-US" sz="4700" dirty="0">
                <a:solidFill>
                  <a:srgbClr val="61952D"/>
                </a:solidFill>
                <a:latin typeface="+mn-lt"/>
                <a:ea typeface="+mn-ea"/>
                <a:cs typeface="+mn-cs"/>
              </a:rPr>
              <a:t>S</a:t>
            </a:r>
            <a:r>
              <a:rPr lang="en-US" sz="4700" dirty="0">
                <a:solidFill>
                  <a:schemeClr val="tx1">
                    <a:alpha val="54000"/>
                  </a:schemeClr>
                </a:solidFill>
                <a:latin typeface="+mn-lt"/>
                <a:ea typeface="+mn-ea"/>
                <a:cs typeface="+mn-cs"/>
              </a:rPr>
              <a:t>cholarship</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457200" rtl="0" fontAlgn="base">
        <a:spcBef>
          <a:spcPct val="0"/>
        </a:spcBef>
        <a:spcAft>
          <a:spcPct val="0"/>
        </a:spcAft>
        <a:defRPr sz="4400" kern="1200">
          <a:solidFill>
            <a:srgbClr val="61952D"/>
          </a:solidFill>
          <a:latin typeface="Arial"/>
          <a:ea typeface="ＭＳ Ｐゴシック" pitchFamily="46" charset="-128"/>
          <a:cs typeface="Arial"/>
        </a:defRPr>
      </a:lvl1pPr>
      <a:lvl2pPr algn="ctr" defTabSz="457200" rtl="0" fontAlgn="base">
        <a:spcBef>
          <a:spcPct val="0"/>
        </a:spcBef>
        <a:spcAft>
          <a:spcPct val="0"/>
        </a:spcAft>
        <a:defRPr sz="4400">
          <a:solidFill>
            <a:srgbClr val="61952D"/>
          </a:solidFill>
          <a:latin typeface="Arial" pitchFamily="46" charset="0"/>
          <a:ea typeface="ＭＳ Ｐゴシック" pitchFamily="46" charset="-128"/>
        </a:defRPr>
      </a:lvl2pPr>
      <a:lvl3pPr algn="ctr" defTabSz="457200" rtl="0" fontAlgn="base">
        <a:spcBef>
          <a:spcPct val="0"/>
        </a:spcBef>
        <a:spcAft>
          <a:spcPct val="0"/>
        </a:spcAft>
        <a:defRPr sz="4400">
          <a:solidFill>
            <a:srgbClr val="61952D"/>
          </a:solidFill>
          <a:latin typeface="Arial" pitchFamily="46" charset="0"/>
          <a:ea typeface="ＭＳ Ｐゴシック" pitchFamily="46" charset="-128"/>
        </a:defRPr>
      </a:lvl3pPr>
      <a:lvl4pPr algn="ctr" defTabSz="457200" rtl="0" fontAlgn="base">
        <a:spcBef>
          <a:spcPct val="0"/>
        </a:spcBef>
        <a:spcAft>
          <a:spcPct val="0"/>
        </a:spcAft>
        <a:defRPr sz="4400">
          <a:solidFill>
            <a:srgbClr val="61952D"/>
          </a:solidFill>
          <a:latin typeface="Arial" pitchFamily="46" charset="0"/>
          <a:ea typeface="ＭＳ Ｐゴシック" pitchFamily="46" charset="-128"/>
        </a:defRPr>
      </a:lvl4pPr>
      <a:lvl5pPr algn="ctr" defTabSz="457200" rtl="0" fontAlgn="base">
        <a:spcBef>
          <a:spcPct val="0"/>
        </a:spcBef>
        <a:spcAft>
          <a:spcPct val="0"/>
        </a:spcAft>
        <a:defRPr sz="4400">
          <a:solidFill>
            <a:srgbClr val="61952D"/>
          </a:solidFill>
          <a:latin typeface="Arial" pitchFamily="46" charset="0"/>
          <a:ea typeface="ＭＳ Ｐゴシック" pitchFamily="46" charset="-128"/>
        </a:defRPr>
      </a:lvl5pPr>
      <a:lvl6pPr marL="457200" algn="ctr" defTabSz="457200" rtl="0" fontAlgn="base">
        <a:spcBef>
          <a:spcPct val="0"/>
        </a:spcBef>
        <a:spcAft>
          <a:spcPct val="0"/>
        </a:spcAft>
        <a:defRPr sz="4400">
          <a:solidFill>
            <a:srgbClr val="61952D"/>
          </a:solidFill>
          <a:latin typeface="Arial" pitchFamily="46" charset="0"/>
          <a:ea typeface="ＭＳ Ｐゴシック" pitchFamily="46" charset="-128"/>
        </a:defRPr>
      </a:lvl6pPr>
      <a:lvl7pPr marL="914400" algn="ctr" defTabSz="457200" rtl="0" fontAlgn="base">
        <a:spcBef>
          <a:spcPct val="0"/>
        </a:spcBef>
        <a:spcAft>
          <a:spcPct val="0"/>
        </a:spcAft>
        <a:defRPr sz="4400">
          <a:solidFill>
            <a:srgbClr val="61952D"/>
          </a:solidFill>
          <a:latin typeface="Arial" pitchFamily="46" charset="0"/>
          <a:ea typeface="ＭＳ Ｐゴシック" pitchFamily="46" charset="-128"/>
        </a:defRPr>
      </a:lvl7pPr>
      <a:lvl8pPr marL="1371600" algn="ctr" defTabSz="457200" rtl="0" fontAlgn="base">
        <a:spcBef>
          <a:spcPct val="0"/>
        </a:spcBef>
        <a:spcAft>
          <a:spcPct val="0"/>
        </a:spcAft>
        <a:defRPr sz="4400">
          <a:solidFill>
            <a:srgbClr val="61952D"/>
          </a:solidFill>
          <a:latin typeface="Arial" pitchFamily="46" charset="0"/>
          <a:ea typeface="ＭＳ Ｐゴシック" pitchFamily="46" charset="-128"/>
        </a:defRPr>
      </a:lvl8pPr>
      <a:lvl9pPr marL="1828800" algn="ctr" defTabSz="457200" rtl="0" fontAlgn="base">
        <a:spcBef>
          <a:spcPct val="0"/>
        </a:spcBef>
        <a:spcAft>
          <a:spcPct val="0"/>
        </a:spcAft>
        <a:defRPr sz="4400">
          <a:solidFill>
            <a:srgbClr val="61952D"/>
          </a:solidFill>
          <a:latin typeface="Arial" pitchFamily="46" charset="0"/>
          <a:ea typeface="ＭＳ Ｐゴシック" pitchFamily="46" charset="-128"/>
        </a:defRPr>
      </a:lvl9pPr>
    </p:titleStyle>
    <p:bodyStyle>
      <a:lvl1pPr marL="342900" indent="-342900" algn="l" defTabSz="457200" rtl="0" fontAlgn="base">
        <a:spcBef>
          <a:spcPct val="20000"/>
        </a:spcBef>
        <a:spcAft>
          <a:spcPct val="0"/>
        </a:spcAft>
        <a:buSzPct val="100000"/>
        <a:buBlip>
          <a:blip r:embed="rId15"/>
        </a:buBlip>
        <a:defRPr sz="3200" kern="1200">
          <a:solidFill>
            <a:schemeClr val="tx1"/>
          </a:solidFill>
          <a:latin typeface="Arial"/>
          <a:ea typeface="ＭＳ Ｐゴシック" pitchFamily="46" charset="-128"/>
          <a:cs typeface="Arial"/>
        </a:defRPr>
      </a:lvl1pPr>
      <a:lvl2pPr marL="742950" indent="-285750" algn="l" defTabSz="457200" rtl="0" fontAlgn="base">
        <a:spcBef>
          <a:spcPct val="20000"/>
        </a:spcBef>
        <a:spcAft>
          <a:spcPct val="0"/>
        </a:spcAft>
        <a:buClr>
          <a:srgbClr val="61952D"/>
        </a:buClr>
        <a:buSzPct val="100000"/>
        <a:buFont typeface="Arial" pitchFamily="46" charset="0"/>
        <a:buChar char="•"/>
        <a:defRPr sz="2800" kern="1200">
          <a:solidFill>
            <a:schemeClr val="tx1"/>
          </a:solidFill>
          <a:latin typeface="Arial"/>
          <a:ea typeface="ＭＳ Ｐゴシック" pitchFamily="46" charset="-128"/>
          <a:cs typeface="Arial"/>
        </a:defRPr>
      </a:lvl2pPr>
      <a:lvl3pPr marL="1143000" indent="-228600" algn="l" defTabSz="457200" rtl="0" fontAlgn="base">
        <a:spcBef>
          <a:spcPct val="20000"/>
        </a:spcBef>
        <a:spcAft>
          <a:spcPct val="0"/>
        </a:spcAft>
        <a:buClr>
          <a:srgbClr val="61952D"/>
        </a:buClr>
        <a:buSzPct val="100000"/>
        <a:buFont typeface="Courier New" pitchFamily="46" charset="0"/>
        <a:buChar char="o"/>
        <a:defRPr sz="2400" kern="1200">
          <a:solidFill>
            <a:schemeClr val="tx1"/>
          </a:solidFill>
          <a:latin typeface="Arial"/>
          <a:ea typeface="ＭＳ Ｐゴシック" pitchFamily="46" charset="-128"/>
          <a:cs typeface="Arial"/>
        </a:defRPr>
      </a:lvl3pPr>
      <a:lvl4pPr marL="1600200" indent="-228600" algn="l" defTabSz="457200" rtl="0" fontAlgn="base">
        <a:spcBef>
          <a:spcPct val="20000"/>
        </a:spcBef>
        <a:spcAft>
          <a:spcPct val="0"/>
        </a:spcAft>
        <a:buFont typeface="Arial" pitchFamily="46" charset="0"/>
        <a:buChar char="–"/>
        <a:defRPr sz="2000" kern="1200">
          <a:solidFill>
            <a:schemeClr val="tx1"/>
          </a:solidFill>
          <a:latin typeface="Arial"/>
          <a:ea typeface="ＭＳ Ｐゴシック" pitchFamily="46" charset="-128"/>
          <a:cs typeface="Arial"/>
        </a:defRPr>
      </a:lvl4pPr>
      <a:lvl5pPr marL="2057400" indent="-228600" algn="l" defTabSz="457200" rtl="0" fontAlgn="base">
        <a:spcBef>
          <a:spcPct val="20000"/>
        </a:spcBef>
        <a:spcAft>
          <a:spcPct val="0"/>
        </a:spcAft>
        <a:buFont typeface="Arial" pitchFamily="46" charset="0"/>
        <a:buChar char="»"/>
        <a:defRPr sz="2000" kern="1200">
          <a:solidFill>
            <a:schemeClr val="tx1"/>
          </a:solidFill>
          <a:latin typeface="Arial"/>
          <a:ea typeface="ＭＳ Ｐゴシック" pitchFamily="4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chart" Target="../charts/chart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image" Target="../media/image12.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jpeg"/><Relationship Id="rId5"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chart" Target="../charts/chart10.xml"/><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9.xml"/></Relationships>
</file>

<file path=ppt/slides/_rels/slide29.xml.rels><?xml version="1.0" encoding="UTF-8" standalone="yes"?>
<Relationships xmlns="http://schemas.openxmlformats.org/package/2006/relationships"><Relationship Id="rId2" Type="http://schemas.openxmlformats.org/officeDocument/2006/relationships/hyperlink" Target="mailto:aswan@talk21.com" TargetMode="External"/><Relationship Id="rId3" Type="http://schemas.openxmlformats.org/officeDocument/2006/relationships/hyperlink" Target="http://www.openscholarshi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GB" dirty="0" smtClean="0"/>
              <a:t>The ‘why</a:t>
            </a:r>
            <a:r>
              <a:rPr lang="en-GB" cap="none" dirty="0" smtClean="0"/>
              <a:t>s</a:t>
            </a:r>
            <a:r>
              <a:rPr lang="en-GB" dirty="0" smtClean="0"/>
              <a:t>’ of Open Access: efficiency and impact</a:t>
            </a:r>
            <a:endParaRPr lang="en-GB" dirty="0"/>
          </a:p>
        </p:txBody>
      </p:sp>
      <p:sp>
        <p:nvSpPr>
          <p:cNvPr id="3" name="Subtitle 2"/>
          <p:cNvSpPr>
            <a:spLocks noGrp="1"/>
          </p:cNvSpPr>
          <p:nvPr>
            <p:ph type="subTitle" idx="1"/>
          </p:nvPr>
        </p:nvSpPr>
        <p:spPr>
          <a:xfrm>
            <a:off x="1371600" y="2590800"/>
            <a:ext cx="6400800" cy="1752600"/>
          </a:xfrm>
        </p:spPr>
        <p:txBody>
          <a:bodyPr>
            <a:normAutofit fontScale="85000" lnSpcReduction="20000"/>
          </a:bodyPr>
          <a:lstStyle/>
          <a:p>
            <a:r>
              <a:rPr lang="en-GB" dirty="0" smtClean="0"/>
              <a:t>Alma Swan</a:t>
            </a:r>
          </a:p>
          <a:p>
            <a:r>
              <a:rPr lang="en-GB" dirty="0" smtClean="0"/>
              <a:t>Enabling Open Scholarship</a:t>
            </a:r>
          </a:p>
          <a:p>
            <a:r>
              <a:rPr lang="en-GB" dirty="0" smtClean="0"/>
              <a:t>And</a:t>
            </a:r>
          </a:p>
          <a:p>
            <a:r>
              <a:rPr lang="en-GB" dirty="0" smtClean="0"/>
              <a:t>Key Perspectives Ltd</a:t>
            </a:r>
            <a:endParaRPr lang="en-GB" dirty="0"/>
          </a:p>
        </p:txBody>
      </p:sp>
      <p:sp>
        <p:nvSpPr>
          <p:cNvPr id="4" name="TextBox 3"/>
          <p:cNvSpPr txBox="1"/>
          <p:nvPr/>
        </p:nvSpPr>
        <p:spPr>
          <a:xfrm>
            <a:off x="219364" y="5029200"/>
            <a:ext cx="8619836" cy="369332"/>
          </a:xfrm>
          <a:prstGeom prst="rect">
            <a:avLst/>
          </a:prstGeom>
          <a:noFill/>
        </p:spPr>
        <p:txBody>
          <a:bodyPr wrap="square" rtlCol="0">
            <a:spAutoFit/>
          </a:bodyPr>
          <a:lstStyle/>
          <a:p>
            <a:pPr algn="ctr"/>
            <a:r>
              <a:rPr lang="en-GB" dirty="0" smtClean="0">
                <a:solidFill>
                  <a:schemeClr val="bg1">
                    <a:lumMod val="50000"/>
                  </a:schemeClr>
                </a:solidFill>
              </a:rPr>
              <a:t>JISC Conference: The Future of Research? London, UK, 18-19 October 2010</a:t>
            </a:r>
            <a:endParaRPr lang="en-GB"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latin typeface="+mj-lt"/>
              </a:rPr>
              <a:t>Visibility and usage</a:t>
            </a:r>
            <a:endParaRPr lang="en-GB" dirty="0">
              <a:latin typeface="+mj-lt"/>
            </a:endParaRPr>
          </a:p>
        </p:txBody>
      </p:sp>
      <p:sp>
        <p:nvSpPr>
          <p:cNvPr id="3" name="Content Placeholder 2"/>
          <p:cNvSpPr>
            <a:spLocks noGrp="1"/>
          </p:cNvSpPr>
          <p:nvPr>
            <p:ph idx="1"/>
          </p:nvPr>
        </p:nvSpPr>
        <p:spPr>
          <a:xfrm>
            <a:off x="457200" y="1143000"/>
            <a:ext cx="8229600" cy="4267200"/>
          </a:xfrm>
        </p:spPr>
        <p:txBody>
          <a:bodyPr/>
          <a:lstStyle/>
          <a:p>
            <a:pPr marL="442913" indent="-442913"/>
            <a:r>
              <a:rPr lang="en-GB" sz="2800" dirty="0" smtClean="0">
                <a:latin typeface="+mn-lt"/>
              </a:rPr>
              <a:t>Visibility comes through Web search engines</a:t>
            </a:r>
          </a:p>
          <a:p>
            <a:pPr marL="442913" indent="-442913"/>
            <a:r>
              <a:rPr lang="en-GB" sz="2800" dirty="0" smtClean="0">
                <a:latin typeface="+mn-lt"/>
              </a:rPr>
              <a:t>Best evidenced by usage</a:t>
            </a:r>
          </a:p>
          <a:p>
            <a:pPr marL="442913" indent="-442913"/>
            <a:r>
              <a:rPr lang="en-GB" sz="2800" dirty="0" smtClean="0">
                <a:latin typeface="+mn-lt"/>
              </a:rPr>
              <a:t>e-Scholarship (University of California): </a:t>
            </a:r>
            <a:r>
              <a:rPr lang="en-GB" sz="2800" dirty="0" smtClean="0">
                <a:solidFill>
                  <a:srgbClr val="608C27"/>
                </a:solidFill>
                <a:latin typeface="+mn-lt"/>
              </a:rPr>
              <a:t>11.4 million views </a:t>
            </a:r>
            <a:r>
              <a:rPr lang="en-GB" sz="2800" dirty="0" smtClean="0">
                <a:latin typeface="+mn-lt"/>
              </a:rPr>
              <a:t>since 2002 (36,500 items)</a:t>
            </a:r>
          </a:p>
          <a:p>
            <a:pPr marL="442913" indent="-442913"/>
            <a:r>
              <a:rPr lang="en-GB" sz="2800" dirty="0" smtClean="0">
                <a:latin typeface="+mn-lt"/>
              </a:rPr>
              <a:t>School of Electronics &amp; Computer Science (University of Southampton): </a:t>
            </a:r>
            <a:r>
              <a:rPr lang="en-GB" sz="2800" dirty="0" smtClean="0">
                <a:solidFill>
                  <a:srgbClr val="608C27"/>
                </a:solidFill>
                <a:latin typeface="+mn-lt"/>
              </a:rPr>
              <a:t>30,000 downloads per month </a:t>
            </a:r>
            <a:r>
              <a:rPr lang="en-GB" sz="2800" dirty="0" smtClean="0">
                <a:latin typeface="+mn-lt"/>
              </a:rPr>
              <a:t>(5,500 full-text items)</a:t>
            </a:r>
          </a:p>
          <a:p>
            <a:pPr marL="442913" indent="-442913"/>
            <a:r>
              <a:rPr lang="en-GB" sz="2800" dirty="0" err="1" smtClean="0">
                <a:latin typeface="+mn-lt"/>
              </a:rPr>
              <a:t>ORBi</a:t>
            </a:r>
            <a:r>
              <a:rPr lang="en-GB" sz="2800" dirty="0" smtClean="0">
                <a:latin typeface="+mn-lt"/>
              </a:rPr>
              <a:t> (University of Liege): </a:t>
            </a:r>
            <a:r>
              <a:rPr lang="en-GB" sz="2800" dirty="0" smtClean="0">
                <a:solidFill>
                  <a:srgbClr val="608C27"/>
                </a:solidFill>
                <a:latin typeface="+mn-lt"/>
              </a:rPr>
              <a:t>129,000 downloads since September 2009</a:t>
            </a:r>
            <a:r>
              <a:rPr lang="en-GB" sz="2800" dirty="0" smtClean="0">
                <a:latin typeface="+mn-lt"/>
              </a:rPr>
              <a:t> (31,000 full-text items) </a:t>
            </a:r>
            <a:endParaRPr lang="en-GB"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USIR statistics page.tiff"/>
          <p:cNvPicPr>
            <a:picLocks noGrp="1" noChangeAspect="1"/>
          </p:cNvPicPr>
          <p:nvPr>
            <p:ph idx="1"/>
          </p:nvPr>
        </p:nvPicPr>
        <p:blipFill>
          <a:blip r:embed="rId2"/>
          <a:srcRect l="-16084" r="-16084"/>
          <a:stretch>
            <a:fillRect/>
          </a:stretch>
        </p:blipFill>
        <p:spPr>
          <a:xfrm>
            <a:off x="-152400" y="184339"/>
            <a:ext cx="9296400" cy="531960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228600"/>
            <a:ext cx="7912100" cy="762000"/>
          </a:xfrm>
        </p:spPr>
        <p:txBody>
          <a:bodyPr>
            <a:normAutofit fontScale="90000"/>
          </a:bodyPr>
          <a:lstStyle/>
          <a:p>
            <a:r>
              <a:rPr lang="en-GB" sz="5400" dirty="0" smtClean="0">
                <a:latin typeface="+mj-lt"/>
              </a:rPr>
              <a:t>Open Access citation impact</a:t>
            </a:r>
            <a:endParaRPr lang="en-GB" sz="5400" dirty="0">
              <a:solidFill>
                <a:srgbClr val="8EB4E3"/>
              </a:solidFill>
              <a:latin typeface="+mj-lt"/>
            </a:endParaRPr>
          </a:p>
        </p:txBody>
      </p:sp>
      <p:graphicFrame>
        <p:nvGraphicFramePr>
          <p:cNvPr id="6" name="Object 2"/>
          <p:cNvGraphicFramePr>
            <a:graphicFrameLocks noGrp="1" noChangeAspect="1"/>
          </p:cNvGraphicFramePr>
          <p:nvPr>
            <p:ph type="chart" idx="1"/>
          </p:nvPr>
        </p:nvGraphicFramePr>
        <p:xfrm>
          <a:off x="609600" y="1143000"/>
          <a:ext cx="7912100" cy="4075652"/>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 Box 4"/>
          <p:cNvSpPr txBox="1">
            <a:spLocks noChangeArrowheads="1"/>
          </p:cNvSpPr>
          <p:nvPr/>
        </p:nvSpPr>
        <p:spPr bwMode="auto">
          <a:xfrm>
            <a:off x="3733800" y="5218652"/>
            <a:ext cx="4114800" cy="584776"/>
          </a:xfrm>
          <a:prstGeom prst="rect">
            <a:avLst/>
          </a:prstGeom>
          <a:noFill/>
          <a:ln w="9525">
            <a:noFill/>
            <a:miter lim="800000"/>
            <a:headEnd/>
            <a:tailEnd/>
          </a:ln>
          <a:effectLst/>
        </p:spPr>
        <p:txBody>
          <a:bodyPr wrap="square">
            <a:prstTxWarp prst="textNoShape">
              <a:avLst/>
            </a:prstTxWarp>
            <a:spAutoFit/>
          </a:bodyPr>
          <a:lstStyle/>
          <a:p>
            <a:pPr algn="r"/>
            <a:r>
              <a:rPr lang="en-GB" sz="1600" b="1" dirty="0">
                <a:latin typeface="+mn-lt"/>
              </a:rPr>
              <a:t>Range = 36%-200%</a:t>
            </a:r>
          </a:p>
          <a:p>
            <a:pPr algn="r"/>
            <a:r>
              <a:rPr lang="en-GB" sz="1600" dirty="0">
                <a:latin typeface="+mn-lt"/>
              </a:rPr>
              <a:t>(Data: </a:t>
            </a:r>
            <a:r>
              <a:rPr lang="en-GB" sz="1600" dirty="0" err="1">
                <a:latin typeface="+mn-lt"/>
              </a:rPr>
              <a:t>Stevan</a:t>
            </a:r>
            <a:r>
              <a:rPr lang="en-GB" sz="1600" dirty="0">
                <a:latin typeface="+mn-lt"/>
              </a:rPr>
              <a:t> </a:t>
            </a:r>
            <a:r>
              <a:rPr lang="en-GB" sz="1600" dirty="0" err="1">
                <a:latin typeface="+mn-lt"/>
              </a:rPr>
              <a:t>Harnad</a:t>
            </a:r>
            <a:r>
              <a:rPr lang="en-GB" sz="1600" dirty="0">
                <a:latin typeface="+mn-lt"/>
              </a:rPr>
              <a:t> and co-workers)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dirty="0" smtClean="0"/>
              <a:t>Engineering</a:t>
            </a:r>
            <a:endParaRPr lang="en-US" sz="4800" dirty="0"/>
          </a:p>
        </p:txBody>
      </p:sp>
      <p:graphicFrame>
        <p:nvGraphicFramePr>
          <p:cNvPr id="4" name="Content Placeholder 3"/>
          <p:cNvGraphicFramePr>
            <a:graphicFrameLocks noGrp="1"/>
          </p:cNvGraphicFramePr>
          <p:nvPr>
            <p:ph idx="1"/>
          </p:nvPr>
        </p:nvGraphicFramePr>
        <p:xfrm>
          <a:off x="1091516" y="1143000"/>
          <a:ext cx="7595284"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00401" y="5257800"/>
            <a:ext cx="4114800" cy="400110"/>
          </a:xfrm>
          <a:prstGeom prst="rect">
            <a:avLst/>
          </a:prstGeom>
          <a:noFill/>
        </p:spPr>
        <p:txBody>
          <a:bodyPr wrap="square" rtlCol="0">
            <a:spAutoFit/>
          </a:bodyPr>
          <a:lstStyle/>
          <a:p>
            <a:pPr algn="r"/>
            <a:r>
              <a:rPr lang="en-US" sz="2000" dirty="0" smtClean="0"/>
              <a:t>Data: </a:t>
            </a:r>
            <a:r>
              <a:rPr lang="en-US" sz="2000" dirty="0" err="1" smtClean="0"/>
              <a:t>Gargouri</a:t>
            </a:r>
            <a:r>
              <a:rPr lang="en-US" sz="2000" dirty="0" smtClean="0"/>
              <a:t> &amp; </a:t>
            </a:r>
            <a:r>
              <a:rPr lang="en-US" sz="2000" dirty="0" err="1" smtClean="0"/>
              <a:t>Harnad</a:t>
            </a:r>
            <a:r>
              <a:rPr lang="en-US" sz="2000" dirty="0" smtClean="0"/>
              <a:t>, 2010</a:t>
            </a:r>
            <a:endParaRPr lang="en-US" sz="2000" dirty="0"/>
          </a:p>
        </p:txBody>
      </p:sp>
      <p:sp>
        <p:nvSpPr>
          <p:cNvPr id="7" name="TextBox 6"/>
          <p:cNvSpPr txBox="1"/>
          <p:nvPr/>
        </p:nvSpPr>
        <p:spPr>
          <a:xfrm>
            <a:off x="475963" y="1905000"/>
            <a:ext cx="553998" cy="2726561"/>
          </a:xfrm>
          <a:prstGeom prst="rect">
            <a:avLst/>
          </a:prstGeom>
          <a:noFill/>
        </p:spPr>
        <p:txBody>
          <a:bodyPr vert="vert270" wrap="square" rtlCol="0">
            <a:spAutoFit/>
          </a:bodyPr>
          <a:lstStyle/>
          <a:p>
            <a:pPr algn="ctr"/>
            <a:r>
              <a:rPr lang="en-US" sz="2400" dirty="0" smtClean="0"/>
              <a:t>Citations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6542"/>
          </a:xfrm>
        </p:spPr>
        <p:txBody>
          <a:bodyPr>
            <a:normAutofit/>
          </a:bodyPr>
          <a:lstStyle/>
          <a:p>
            <a:r>
              <a:rPr lang="en-US" sz="4800" dirty="0" smtClean="0"/>
              <a:t>Clinical medicine</a:t>
            </a:r>
            <a:endParaRPr lang="en-US" sz="4800" dirty="0"/>
          </a:p>
        </p:txBody>
      </p:sp>
      <p:graphicFrame>
        <p:nvGraphicFramePr>
          <p:cNvPr id="4" name="Content Placeholder 3"/>
          <p:cNvGraphicFramePr>
            <a:graphicFrameLocks noGrp="1"/>
          </p:cNvGraphicFramePr>
          <p:nvPr>
            <p:ph idx="1"/>
          </p:nvPr>
        </p:nvGraphicFramePr>
        <p:xfrm>
          <a:off x="1371600" y="1171180"/>
          <a:ext cx="6924675" cy="40104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17602" y="1745228"/>
            <a:ext cx="553998" cy="2862323"/>
          </a:xfrm>
          <a:prstGeom prst="rect">
            <a:avLst/>
          </a:prstGeom>
          <a:noFill/>
        </p:spPr>
        <p:txBody>
          <a:bodyPr vert="vert270" wrap="square" rtlCol="0">
            <a:spAutoFit/>
          </a:bodyPr>
          <a:lstStyle/>
          <a:p>
            <a:pPr algn="ctr"/>
            <a:r>
              <a:rPr lang="en-US" sz="2400" dirty="0" smtClean="0"/>
              <a:t>Citations</a:t>
            </a:r>
            <a:endParaRPr lang="en-US" sz="2400" dirty="0"/>
          </a:p>
        </p:txBody>
      </p:sp>
      <p:sp>
        <p:nvSpPr>
          <p:cNvPr id="8" name="TextBox 7"/>
          <p:cNvSpPr txBox="1"/>
          <p:nvPr/>
        </p:nvSpPr>
        <p:spPr>
          <a:xfrm>
            <a:off x="3200401" y="5257800"/>
            <a:ext cx="3733799" cy="400110"/>
          </a:xfrm>
          <a:prstGeom prst="rect">
            <a:avLst/>
          </a:prstGeom>
          <a:noFill/>
        </p:spPr>
        <p:txBody>
          <a:bodyPr wrap="square" rtlCol="0">
            <a:spAutoFit/>
          </a:bodyPr>
          <a:lstStyle/>
          <a:p>
            <a:pPr algn="r"/>
            <a:r>
              <a:rPr lang="en-US" sz="2000" dirty="0" smtClean="0"/>
              <a:t>Data: </a:t>
            </a:r>
            <a:r>
              <a:rPr lang="en-US" sz="2000" dirty="0" err="1" smtClean="0"/>
              <a:t>Gargouri</a:t>
            </a:r>
            <a:r>
              <a:rPr lang="en-US" sz="2000" dirty="0" smtClean="0"/>
              <a:t> &amp; </a:t>
            </a:r>
            <a:r>
              <a:rPr lang="en-US" sz="2000" dirty="0" err="1" smtClean="0"/>
              <a:t>Harnad</a:t>
            </a:r>
            <a:r>
              <a:rPr lang="en-US" sz="2000" dirty="0" smtClean="0"/>
              <a:t>, 2010</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6542"/>
          </a:xfrm>
        </p:spPr>
        <p:txBody>
          <a:bodyPr>
            <a:normAutofit/>
          </a:bodyPr>
          <a:lstStyle/>
          <a:p>
            <a:r>
              <a:rPr lang="en-US" sz="4800" dirty="0" smtClean="0"/>
              <a:t>Social science</a:t>
            </a:r>
            <a:endParaRPr lang="en-US" sz="4800" dirty="0"/>
          </a:p>
        </p:txBody>
      </p:sp>
      <p:graphicFrame>
        <p:nvGraphicFramePr>
          <p:cNvPr id="4" name="Content Placeholder 3"/>
          <p:cNvGraphicFramePr>
            <a:graphicFrameLocks noGrp="1"/>
          </p:cNvGraphicFramePr>
          <p:nvPr>
            <p:ph idx="1"/>
          </p:nvPr>
        </p:nvGraphicFramePr>
        <p:xfrm>
          <a:off x="1257419" y="1295400"/>
          <a:ext cx="7077075" cy="39342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03421" y="2094280"/>
            <a:ext cx="553998" cy="2862323"/>
          </a:xfrm>
          <a:prstGeom prst="rect">
            <a:avLst/>
          </a:prstGeom>
          <a:noFill/>
        </p:spPr>
        <p:txBody>
          <a:bodyPr vert="vert270" wrap="square" rtlCol="0">
            <a:spAutoFit/>
          </a:bodyPr>
          <a:lstStyle/>
          <a:p>
            <a:pPr algn="ctr"/>
            <a:r>
              <a:rPr lang="en-US" sz="2400" dirty="0" smtClean="0"/>
              <a:t>Citations</a:t>
            </a:r>
            <a:endParaRPr lang="en-US" sz="2400" dirty="0"/>
          </a:p>
        </p:txBody>
      </p:sp>
      <p:sp>
        <p:nvSpPr>
          <p:cNvPr id="8" name="TextBox 7"/>
          <p:cNvSpPr txBox="1"/>
          <p:nvPr/>
        </p:nvSpPr>
        <p:spPr>
          <a:xfrm>
            <a:off x="3200401" y="5257800"/>
            <a:ext cx="3809999" cy="400110"/>
          </a:xfrm>
          <a:prstGeom prst="rect">
            <a:avLst/>
          </a:prstGeom>
          <a:noFill/>
        </p:spPr>
        <p:txBody>
          <a:bodyPr wrap="square" rtlCol="0">
            <a:spAutoFit/>
          </a:bodyPr>
          <a:lstStyle/>
          <a:p>
            <a:pPr algn="r"/>
            <a:r>
              <a:rPr lang="en-US" sz="2000" dirty="0" smtClean="0"/>
              <a:t>Data: </a:t>
            </a:r>
            <a:r>
              <a:rPr lang="en-US" sz="2000" dirty="0" err="1" smtClean="0"/>
              <a:t>Gargouri</a:t>
            </a:r>
            <a:r>
              <a:rPr lang="en-US" sz="2000" dirty="0" smtClean="0"/>
              <a:t> &amp; </a:t>
            </a:r>
            <a:r>
              <a:rPr lang="en-US" sz="2000" dirty="0" err="1" smtClean="0"/>
              <a:t>Harnad</a:t>
            </a:r>
            <a:r>
              <a:rPr lang="en-US" sz="2000" dirty="0" smtClean="0"/>
              <a:t>, 2010</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35" y="1066799"/>
            <a:ext cx="8726165" cy="4192891"/>
          </a:xfrm>
          <a:prstGeom prst="rect">
            <a:avLst/>
          </a:prstGeom>
        </p:spPr>
      </p:pic>
      <p:sp>
        <p:nvSpPr>
          <p:cNvPr id="3" name="Rounded Rectangle 2"/>
          <p:cNvSpPr/>
          <p:nvPr/>
        </p:nvSpPr>
        <p:spPr>
          <a:xfrm>
            <a:off x="4038600" y="1676400"/>
            <a:ext cx="1905000" cy="609600"/>
          </a:xfrm>
          <a:prstGeom prst="roundRect">
            <a:avLst/>
          </a:prstGeom>
          <a:solidFill>
            <a:srgbClr val="FF8000">
              <a:alpha val="30000"/>
            </a:srgbClr>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47675" y="-1"/>
            <a:ext cx="8229600" cy="1067435"/>
          </a:xfrm>
        </p:spPr>
        <p:txBody>
          <a:bodyPr/>
          <a:lstStyle/>
          <a:p>
            <a:r>
              <a:rPr lang="en-US" dirty="0" smtClean="0"/>
              <a:t>What OA means to a researcher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authors (by download)</a:t>
            </a:r>
            <a:endParaRPr lang="en-US" dirty="0"/>
          </a:p>
        </p:txBody>
      </p:sp>
      <p:pic>
        <p:nvPicPr>
          <p:cNvPr id="4" name="Content Placeholder 3" descr="QUT top authors close up.tiff"/>
          <p:cNvPicPr>
            <a:picLocks noGrp="1" noChangeAspect="1"/>
          </p:cNvPicPr>
          <p:nvPr>
            <p:ph idx="1"/>
          </p:nvPr>
        </p:nvPicPr>
        <p:blipFill>
          <a:blip r:embed="rId2"/>
          <a:srcRect t="-17119" b="-17119"/>
          <a:stretch>
            <a:fillRect/>
          </a:stretch>
        </p:blipFill>
        <p:spPr>
          <a:xfrm>
            <a:off x="457199" y="990601"/>
            <a:ext cx="8382001" cy="5105400"/>
          </a:xfrm>
        </p:spPr>
      </p:pic>
      <p:sp>
        <p:nvSpPr>
          <p:cNvPr id="5" name="Rounded Rectangle 4"/>
          <p:cNvSpPr/>
          <p:nvPr/>
        </p:nvSpPr>
        <p:spPr>
          <a:xfrm>
            <a:off x="2590800" y="4114800"/>
            <a:ext cx="5867400" cy="609600"/>
          </a:xfrm>
          <a:prstGeom prst="roundRect">
            <a:avLst/>
          </a:prstGeom>
          <a:noFill/>
          <a:ln w="381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Frost’s impact</a:t>
            </a:r>
            <a:endParaRPr lang="en-US" dirty="0"/>
          </a:p>
        </p:txBody>
      </p:sp>
      <p:pic>
        <p:nvPicPr>
          <p:cNvPr id="6" name="Picture 5" descr="Ray Frost's impact Oct 2010.tiff"/>
          <p:cNvPicPr>
            <a:picLocks noChangeAspect="1"/>
          </p:cNvPicPr>
          <p:nvPr/>
        </p:nvPicPr>
        <p:blipFill>
          <a:blip r:embed="rId2"/>
          <a:stretch>
            <a:fillRect/>
          </a:stretch>
        </p:blipFill>
        <p:spPr>
          <a:xfrm>
            <a:off x="152400" y="1454587"/>
            <a:ext cx="8686800" cy="394882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authors (by download)</a:t>
            </a:r>
            <a:endParaRPr lang="en-US" dirty="0"/>
          </a:p>
        </p:txBody>
      </p:sp>
      <p:pic>
        <p:nvPicPr>
          <p:cNvPr id="4" name="Content Placeholder 3" descr="QUT top authors close up.tiff"/>
          <p:cNvPicPr>
            <a:picLocks noGrp="1" noChangeAspect="1"/>
          </p:cNvPicPr>
          <p:nvPr>
            <p:ph idx="1"/>
          </p:nvPr>
        </p:nvPicPr>
        <p:blipFill>
          <a:blip r:embed="rId2"/>
          <a:srcRect t="-17119" b="-17119"/>
          <a:stretch>
            <a:fillRect/>
          </a:stretch>
        </p:blipFill>
        <p:spPr>
          <a:xfrm>
            <a:off x="457200" y="1219200"/>
            <a:ext cx="8229600" cy="4709161"/>
          </a:xfrm>
        </p:spPr>
      </p:pic>
      <p:sp>
        <p:nvSpPr>
          <p:cNvPr id="5" name="Rounded Rectangle 4"/>
          <p:cNvSpPr/>
          <p:nvPr/>
        </p:nvSpPr>
        <p:spPr>
          <a:xfrm>
            <a:off x="2590800" y="4724400"/>
            <a:ext cx="5867400" cy="609600"/>
          </a:xfrm>
          <a:prstGeom prst="roundRect">
            <a:avLst/>
          </a:prstGeom>
          <a:noFill/>
          <a:ln w="381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GB" dirty="0" smtClean="0"/>
              <a:t>Efficiencies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Martin Skitmore 15 articles.tiff"/>
          <p:cNvPicPr>
            <a:picLocks noGrp="1" noChangeAspect="1"/>
          </p:cNvPicPr>
          <p:nvPr>
            <p:ph idx="1"/>
          </p:nvPr>
        </p:nvPicPr>
        <p:blipFill>
          <a:blip r:embed="rId2"/>
          <a:srcRect t="-32231" b="-32231"/>
          <a:stretch>
            <a:fillRect/>
          </a:stretch>
        </p:blipFill>
        <p:spPr>
          <a:xfrm>
            <a:off x="152400" y="1146601"/>
            <a:ext cx="8763000" cy="5232400"/>
          </a:xfrm>
        </p:spPr>
      </p:pic>
      <p:sp>
        <p:nvSpPr>
          <p:cNvPr id="8" name="Title 1"/>
          <p:cNvSpPr>
            <a:spLocks noGrp="1"/>
          </p:cNvSpPr>
          <p:nvPr>
            <p:ph type="title"/>
          </p:nvPr>
        </p:nvSpPr>
        <p:spPr>
          <a:xfrm>
            <a:off x="447675" y="464687"/>
            <a:ext cx="8229600" cy="1143000"/>
          </a:xfrm>
        </p:spPr>
        <p:txBody>
          <a:bodyPr>
            <a:normAutofit fontScale="90000"/>
          </a:bodyPr>
          <a:lstStyle/>
          <a:p>
            <a:r>
              <a:rPr lang="en-US" sz="5333" dirty="0" smtClean="0"/>
              <a:t>Martin </a:t>
            </a:r>
            <a:r>
              <a:rPr lang="en-US" sz="5333" dirty="0" err="1" smtClean="0"/>
              <a:t>Skitmore</a:t>
            </a:r>
            <a:r>
              <a:rPr lang="en-US" sz="4800" dirty="0" smtClean="0"/>
              <a:t/>
            </a:r>
            <a:br>
              <a:rPr lang="en-US" sz="4800" dirty="0" smtClean="0"/>
            </a:br>
            <a:r>
              <a:rPr lang="en-US" sz="4800" dirty="0" smtClean="0"/>
              <a:t>(Urban Design)</a:t>
            </a:r>
            <a:endParaRPr lang="en-US"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GB" dirty="0" smtClean="0"/>
              <a:t>Impact:</a:t>
            </a:r>
            <a:br>
              <a:rPr lang="en-GB" dirty="0" smtClean="0"/>
            </a:br>
            <a:r>
              <a:rPr lang="en-GB" dirty="0" smtClean="0"/>
              <a:t>Enabling innovation</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World Bank photo 1.tiff"/>
          <p:cNvPicPr>
            <a:picLocks noChangeAspect="1"/>
          </p:cNvPicPr>
          <p:nvPr/>
        </p:nvPicPr>
        <p:blipFill>
          <a:blip r:embed="rId2"/>
          <a:stretch>
            <a:fillRect/>
          </a:stretch>
        </p:blipFill>
        <p:spPr>
          <a:xfrm>
            <a:off x="0" y="0"/>
            <a:ext cx="4953000" cy="5397880"/>
          </a:xfrm>
          <a:prstGeom prst="rect">
            <a:avLst/>
          </a:prstGeom>
        </p:spPr>
      </p:pic>
      <p:pic>
        <p:nvPicPr>
          <p:cNvPr id="10" name="Picture 9" descr="Haiti UNDP3.jpg"/>
          <p:cNvPicPr>
            <a:picLocks noChangeAspect="1"/>
          </p:cNvPicPr>
          <p:nvPr/>
        </p:nvPicPr>
        <p:blipFill>
          <a:blip r:embed="rId3"/>
          <a:stretch>
            <a:fillRect/>
          </a:stretch>
        </p:blipFill>
        <p:spPr>
          <a:xfrm>
            <a:off x="0" y="1806092"/>
            <a:ext cx="7585447" cy="5051908"/>
          </a:xfrm>
          <a:prstGeom prst="rect">
            <a:avLst/>
          </a:prstGeom>
        </p:spPr>
      </p:pic>
      <p:pic>
        <p:nvPicPr>
          <p:cNvPr id="11" name="Picture 10" descr="Haiti UNDP2.jpg"/>
          <p:cNvPicPr>
            <a:picLocks noChangeAspect="1"/>
          </p:cNvPicPr>
          <p:nvPr/>
        </p:nvPicPr>
        <p:blipFill>
          <a:blip r:embed="rId4"/>
          <a:stretch>
            <a:fillRect/>
          </a:stretch>
        </p:blipFill>
        <p:spPr>
          <a:xfrm>
            <a:off x="3042851" y="0"/>
            <a:ext cx="6101149" cy="4063365"/>
          </a:xfrm>
          <a:prstGeom prst="rect">
            <a:avLst/>
          </a:prstGeom>
        </p:spPr>
      </p:pic>
      <p:pic>
        <p:nvPicPr>
          <p:cNvPr id="12" name="Picture 11" descr="Haiti UNDP4.jpg"/>
          <p:cNvPicPr>
            <a:picLocks noChangeAspect="1"/>
          </p:cNvPicPr>
          <p:nvPr/>
        </p:nvPicPr>
        <p:blipFill>
          <a:blip r:embed="rId5"/>
          <a:stretch>
            <a:fillRect/>
          </a:stretch>
        </p:blipFill>
        <p:spPr>
          <a:xfrm>
            <a:off x="3042851" y="2794635"/>
            <a:ext cx="6101149" cy="4063365"/>
          </a:xfrm>
          <a:prstGeom prst="rect">
            <a:avLst/>
          </a:prstGeom>
        </p:spPr>
      </p:pic>
      <p:pic>
        <p:nvPicPr>
          <p:cNvPr id="13" name="Picture 12" descr="Haiti UNDP1.jpg"/>
          <p:cNvPicPr>
            <a:picLocks noChangeAspect="1"/>
          </p:cNvPicPr>
          <p:nvPr/>
        </p:nvPicPr>
        <p:blipFill>
          <a:blip r:embed="rId6"/>
          <a:stretch>
            <a:fillRect/>
          </a:stretch>
        </p:blipFill>
        <p:spPr>
          <a:xfrm>
            <a:off x="-4577" y="-35091"/>
            <a:ext cx="5529077" cy="3682365"/>
          </a:xfrm>
          <a:prstGeom prst="rect">
            <a:avLst/>
          </a:prstGeom>
        </p:spPr>
      </p:pic>
      <p:sp>
        <p:nvSpPr>
          <p:cNvPr id="14" name="TextBox 13"/>
          <p:cNvSpPr txBox="1"/>
          <p:nvPr/>
        </p:nvSpPr>
        <p:spPr>
          <a:xfrm>
            <a:off x="228600" y="6312932"/>
            <a:ext cx="1752600" cy="369332"/>
          </a:xfrm>
          <a:prstGeom prst="rect">
            <a:avLst/>
          </a:prstGeom>
          <a:noFill/>
        </p:spPr>
        <p:txBody>
          <a:bodyPr wrap="square" rtlCol="0">
            <a:spAutoFit/>
          </a:bodyPr>
          <a:lstStyle/>
          <a:p>
            <a:r>
              <a:rPr lang="en-US" dirty="0" smtClean="0"/>
              <a:t>Photos: UNDP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p:cNvSpPr>
          <p:nvPr>
            <p:ph type="ctrTitle"/>
          </p:nvPr>
        </p:nvSpPr>
        <p:spPr>
          <a:xfrm>
            <a:off x="468312" y="188913"/>
            <a:ext cx="8218487" cy="706057"/>
          </a:xfrm>
        </p:spPr>
        <p:txBody>
          <a:bodyPr/>
          <a:lstStyle/>
          <a:p>
            <a:r>
              <a:rPr lang="en-GB" dirty="0">
                <a:solidFill>
                  <a:srgbClr val="608C27"/>
                </a:solidFill>
              </a:rPr>
              <a:t>EU CIS studies</a:t>
            </a:r>
          </a:p>
        </p:txBody>
      </p:sp>
      <p:pic>
        <p:nvPicPr>
          <p:cNvPr id="33797" name="Picture 5" descr="Eurostat files001"/>
          <p:cNvPicPr>
            <a:picLocks noChangeAspect="1" noChangeArrowheads="1"/>
          </p:cNvPicPr>
          <p:nvPr/>
        </p:nvPicPr>
        <p:blipFill>
          <a:blip r:embed="rId3"/>
          <a:srcRect/>
          <a:stretch>
            <a:fillRect/>
          </a:stretch>
        </p:blipFill>
        <p:spPr bwMode="auto">
          <a:xfrm>
            <a:off x="468311" y="894970"/>
            <a:ext cx="8218487" cy="4647515"/>
          </a:xfrm>
          <a:prstGeom prst="rect">
            <a:avLst/>
          </a:prstGeom>
          <a:noFill/>
        </p:spPr>
      </p:pic>
      <p:sp>
        <p:nvSpPr>
          <p:cNvPr id="5" name="Oval 4"/>
          <p:cNvSpPr/>
          <p:nvPr/>
        </p:nvSpPr>
        <p:spPr>
          <a:xfrm>
            <a:off x="3276600" y="2057400"/>
            <a:ext cx="5616575" cy="1524000"/>
          </a:xfrm>
          <a:prstGeom prst="ellipse">
            <a:avLst/>
          </a:prstGeom>
          <a:noFill/>
          <a:ln w="63500">
            <a:solidFill>
              <a:schemeClr val="accent3">
                <a:lumMod val="75000"/>
              </a:schemeClr>
            </a:solidFill>
          </a:ln>
          <a:effectLst>
            <a:outerShdw blurRad="63500" dist="76200"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p:cNvSpPr>
          <p:nvPr>
            <p:ph type="ctrTitle"/>
          </p:nvPr>
        </p:nvSpPr>
        <p:spPr/>
        <p:txBody>
          <a:bodyPr/>
          <a:lstStyle/>
          <a:p>
            <a:endParaRPr lang="en-GB"/>
          </a:p>
        </p:txBody>
      </p:sp>
      <p:sp>
        <p:nvSpPr>
          <p:cNvPr id="41987" name="Rectangle 3"/>
          <p:cNvSpPr>
            <a:spLocks noGrp="1"/>
          </p:cNvSpPr>
          <p:nvPr>
            <p:ph type="subTitle" idx="1"/>
          </p:nvPr>
        </p:nvSpPr>
        <p:spPr/>
        <p:txBody>
          <a:bodyPr/>
          <a:lstStyle/>
          <a:p>
            <a:endParaRPr lang="en-GB"/>
          </a:p>
        </p:txBody>
      </p:sp>
      <p:pic>
        <p:nvPicPr>
          <p:cNvPr id="41989" name="Picture 5" descr="Eurostat files005"/>
          <p:cNvPicPr>
            <a:picLocks noChangeAspect="1" noChangeArrowheads="1"/>
          </p:cNvPicPr>
          <p:nvPr/>
        </p:nvPicPr>
        <p:blipFill>
          <a:blip r:embed="rId3"/>
          <a:srcRect/>
          <a:stretch>
            <a:fillRect/>
          </a:stretch>
        </p:blipFill>
        <p:spPr bwMode="auto">
          <a:xfrm>
            <a:off x="323850" y="188913"/>
            <a:ext cx="8424863" cy="5449887"/>
          </a:xfrm>
          <a:prstGeom prst="rect">
            <a:avLst/>
          </a:prstGeom>
          <a:noFill/>
        </p:spPr>
      </p:pic>
      <p:sp>
        <p:nvSpPr>
          <p:cNvPr id="6" name="Left Arrow 5"/>
          <p:cNvSpPr/>
          <p:nvPr/>
        </p:nvSpPr>
        <p:spPr>
          <a:xfrm>
            <a:off x="5451220" y="4495800"/>
            <a:ext cx="1559180" cy="762000"/>
          </a:xfrm>
          <a:prstGeom prst="leftArrow">
            <a:avLst/>
          </a:prstGeom>
          <a:solidFill>
            <a:schemeClr val="accent3">
              <a:lumMod val="60000"/>
              <a:lumOff val="40000"/>
            </a:schemeClr>
          </a:solidFill>
          <a:ln>
            <a:solidFill>
              <a:schemeClr val="accent3">
                <a:lumMod val="60000"/>
                <a:lumOff val="40000"/>
              </a:schemeClr>
            </a:solidFill>
          </a:ln>
          <a:effectLst>
            <a:glow rad="101600">
              <a:schemeClr val="accent3">
                <a:lumMod val="75000"/>
                <a:alpha val="75000"/>
              </a:schemeClr>
            </a:glow>
            <a:outerShdw blurRad="63500" dist="25400" dir="5400000" rotWithShape="0">
              <a:schemeClr val="accent3">
                <a:lumMod val="75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28600"/>
            <a:ext cx="8458200" cy="5105400"/>
          </a:xfrm>
        </p:spPr>
        <p:txBody>
          <a:bodyPr/>
          <a:lstStyle/>
          <a:p>
            <a:pPr marL="0" indent="0">
              <a:buNone/>
            </a:pPr>
            <a:r>
              <a:rPr lang="en-GB" sz="2400" dirty="0" smtClean="0"/>
              <a:t>“With a small oncology company … it is imperative that I have access to the literature. But small companies do not have the "deep pockets" necessary... </a:t>
            </a:r>
          </a:p>
          <a:p>
            <a:pPr marL="0" indent="0">
              <a:buNone/>
            </a:pPr>
            <a:endParaRPr lang="en-GB" sz="2400" dirty="0" smtClean="0"/>
          </a:p>
          <a:p>
            <a:pPr marL="0" indent="0">
              <a:buNone/>
            </a:pPr>
            <a:r>
              <a:rPr lang="en-GB" sz="2400" dirty="0" smtClean="0"/>
              <a:t>The for-profit journal publishers have effectively barred access to key scientific information except to those who can afford their outrageous fees. </a:t>
            </a:r>
          </a:p>
          <a:p>
            <a:pPr marL="0" indent="0">
              <a:buNone/>
            </a:pPr>
            <a:endParaRPr lang="en-GB" sz="2400" dirty="0" smtClean="0"/>
          </a:p>
          <a:p>
            <a:pPr marL="0" indent="0">
              <a:buNone/>
            </a:pPr>
            <a:r>
              <a:rPr lang="en-GB" sz="2400" dirty="0" smtClean="0"/>
              <a:t>Much of the most innovative work is being done at companies like mine that cannot afford to pay $30+ per paper or pay per-search charges in abstracts or journal collections.”</a:t>
            </a:r>
          </a:p>
          <a:p>
            <a:pPr>
              <a:buNone/>
            </a:pPr>
            <a:r>
              <a:rPr lang="en-GB" sz="2400" i="1" dirty="0" smtClean="0">
                <a:solidFill>
                  <a:srgbClr val="608C27"/>
                </a:solidFill>
              </a:rPr>
              <a:t>Terence </a:t>
            </a:r>
            <a:r>
              <a:rPr lang="en-GB" sz="2400" i="1" dirty="0" err="1" smtClean="0">
                <a:solidFill>
                  <a:srgbClr val="608C27"/>
                </a:solidFill>
              </a:rPr>
              <a:t>Dolak</a:t>
            </a:r>
            <a:r>
              <a:rPr lang="en-GB" sz="2400" i="1" dirty="0" smtClean="0">
                <a:solidFill>
                  <a:srgbClr val="608C27"/>
                </a:solidFill>
              </a:rPr>
              <a:t>, SDR Pharmaceuticals, Andover, NJ, USA  </a:t>
            </a:r>
            <a:endParaRPr lang="en-GB" sz="2400" dirty="0" smtClean="0">
              <a:solidFill>
                <a:srgbClr val="608C27"/>
              </a:solidFill>
            </a:endParaRP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953000"/>
          </a:xfrm>
        </p:spPr>
        <p:txBody>
          <a:bodyPr/>
          <a:lstStyle/>
          <a:p>
            <a:pPr marL="0" indent="0">
              <a:buNone/>
            </a:pPr>
            <a:r>
              <a:rPr lang="en-GB" sz="2200" dirty="0" smtClean="0"/>
              <a:t>“We submitted a patent application .... the patent authorities that stated that [some of this] was known and published [in] a scientific paper. </a:t>
            </a:r>
          </a:p>
          <a:p>
            <a:pPr marL="0" indent="0">
              <a:buNone/>
            </a:pPr>
            <a:r>
              <a:rPr lang="en-GB" sz="2200" dirty="0" smtClean="0"/>
              <a:t/>
            </a:r>
            <a:br>
              <a:rPr lang="en-GB" sz="2200" dirty="0" smtClean="0"/>
            </a:br>
            <a:r>
              <a:rPr lang="en-GB" sz="2200" dirty="0" smtClean="0"/>
              <a:t>This came approximately at the same time as we were about to close a financing round. As a consequence our closing was delayed .... In this period we were really broke and we could not afford to do any experiments. New experiments were essential .... otherwise we would have to withdraw four other patent applications we had filed. </a:t>
            </a:r>
          </a:p>
          <a:p>
            <a:pPr>
              <a:buNone/>
            </a:pPr>
            <a:r>
              <a:rPr lang="en-GB" sz="2200" dirty="0" smtClean="0"/>
              <a:t> </a:t>
            </a:r>
          </a:p>
          <a:p>
            <a:pPr marL="0" indent="0">
              <a:buNone/>
            </a:pPr>
            <a:r>
              <a:rPr lang="en-GB" sz="2200" dirty="0" smtClean="0"/>
              <a:t>The lesson is that if we had had access to the scientific paper then we would have been in a much better position.”</a:t>
            </a:r>
          </a:p>
          <a:p>
            <a:pPr>
              <a:buNone/>
            </a:pPr>
            <a:r>
              <a:rPr lang="en-GB" sz="2000" i="1" dirty="0" smtClean="0"/>
              <a:t>CEO, small pharmaceutical </a:t>
            </a:r>
            <a:r>
              <a:rPr lang="en-GB" sz="1800" i="1" dirty="0" smtClean="0"/>
              <a:t>company, Denmark</a:t>
            </a:r>
            <a:endParaRPr lang="en-GB" sz="1800" dirty="0" smtClean="0"/>
          </a:p>
          <a:p>
            <a:pPr>
              <a:buNone/>
            </a:pP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Dr </a:t>
            </a:r>
            <a:r>
              <a:rPr lang="en-US" sz="4000" dirty="0" err="1" smtClean="0"/>
              <a:t>Evonne</a:t>
            </a:r>
            <a:r>
              <a:rPr lang="en-US" sz="4000" dirty="0" smtClean="0"/>
              <a:t> Miller</a:t>
            </a:r>
            <a:r>
              <a:rPr lang="en-US" dirty="0" smtClean="0"/>
              <a:t/>
            </a:r>
            <a:br>
              <a:rPr lang="en-US" dirty="0" smtClean="0"/>
            </a:br>
            <a:r>
              <a:rPr lang="en-US" sz="2222" dirty="0" smtClean="0"/>
              <a:t>Senior Lecturer, Design, QUT</a:t>
            </a:r>
            <a:endParaRPr lang="en-US" sz="2222" dirty="0"/>
          </a:p>
        </p:txBody>
      </p:sp>
      <p:sp>
        <p:nvSpPr>
          <p:cNvPr id="3" name="Content Placeholder 2"/>
          <p:cNvSpPr>
            <a:spLocks noGrp="1"/>
          </p:cNvSpPr>
          <p:nvPr>
            <p:ph idx="1"/>
          </p:nvPr>
        </p:nvSpPr>
        <p:spPr>
          <a:xfrm>
            <a:off x="457200" y="1561218"/>
            <a:ext cx="8229600" cy="4748141"/>
          </a:xfrm>
        </p:spPr>
        <p:txBody>
          <a:bodyPr>
            <a:normAutofit/>
          </a:bodyPr>
          <a:lstStyle/>
          <a:p>
            <a:pPr marL="180975" indent="-44450">
              <a:buNone/>
            </a:pPr>
            <a:r>
              <a:rPr lang="en-US" sz="3000" dirty="0" smtClean="0"/>
              <a:t>“Just last week, the General Manager of Sustainable Development from an Australian rural industry called me – based on reading one of my research papers in </a:t>
            </a:r>
            <a:r>
              <a:rPr lang="en-US" sz="3000" dirty="0" err="1" smtClean="0"/>
              <a:t>ePrints</a:t>
            </a:r>
            <a:r>
              <a:rPr lang="en-US" sz="3000" dirty="0" smtClean="0"/>
              <a:t>.  </a:t>
            </a:r>
          </a:p>
          <a:p>
            <a:pPr marL="180975" indent="-44450">
              <a:buNone/>
            </a:pPr>
            <a:r>
              <a:rPr lang="en-US" sz="3000" dirty="0" smtClean="0"/>
              <a:t>He loved what he read ..... and we are now in discussion about how we can help them measure their industry’s social impacts.”</a:t>
            </a:r>
            <a:endParaRPr lang="en-US"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11590"/>
          </a:xfrm>
        </p:spPr>
        <p:txBody>
          <a:bodyPr>
            <a:normAutofit fontScale="90000"/>
          </a:bodyPr>
          <a:lstStyle/>
          <a:p>
            <a:r>
              <a:rPr lang="en-AU" sz="3600" dirty="0" smtClean="0"/>
              <a:t>Total Research Income: QUT and sector</a:t>
            </a:r>
            <a:endParaRPr lang="en-AU" sz="3556" dirty="0"/>
          </a:p>
        </p:txBody>
      </p:sp>
      <p:sp>
        <p:nvSpPr>
          <p:cNvPr id="5" name="TextBox 4"/>
          <p:cNvSpPr txBox="1"/>
          <p:nvPr/>
        </p:nvSpPr>
        <p:spPr>
          <a:xfrm>
            <a:off x="2362200" y="5418570"/>
            <a:ext cx="4419600" cy="307777"/>
          </a:xfrm>
          <a:prstGeom prst="rect">
            <a:avLst/>
          </a:prstGeom>
          <a:noFill/>
        </p:spPr>
        <p:txBody>
          <a:bodyPr wrap="square" rtlCol="0">
            <a:spAutoFit/>
          </a:bodyPr>
          <a:lstStyle/>
          <a:p>
            <a:r>
              <a:rPr lang="en-GB" sz="1400" dirty="0" smtClean="0">
                <a:solidFill>
                  <a:srgbClr val="608C27"/>
                </a:solidFill>
              </a:rPr>
              <a:t>Data:  </a:t>
            </a:r>
            <a:r>
              <a:rPr lang="en-GB" sz="1400" dirty="0" smtClean="0"/>
              <a:t>Tom Cochrane, Deputy Vice-Chancellor, QUT</a:t>
            </a:r>
            <a:endParaRPr lang="en-GB" sz="1400" dirty="0"/>
          </a:p>
        </p:txBody>
      </p:sp>
      <p:graphicFrame>
        <p:nvGraphicFramePr>
          <p:cNvPr id="13" name="Content Placeholder 12"/>
          <p:cNvGraphicFramePr>
            <a:graphicFrameLocks noGrp="1"/>
          </p:cNvGraphicFramePr>
          <p:nvPr>
            <p:ph sz="half" idx="2"/>
          </p:nvPr>
        </p:nvGraphicFramePr>
        <p:xfrm>
          <a:off x="203200" y="1215773"/>
          <a:ext cx="3420533"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2"/>
          <p:cNvGraphicFramePr>
            <a:graphicFrameLocks noGrp="1"/>
          </p:cNvGraphicFramePr>
          <p:nvPr>
            <p:ph sz="half" idx="2"/>
          </p:nvPr>
        </p:nvGraphicFramePr>
        <p:xfrm>
          <a:off x="4236717" y="1215771"/>
          <a:ext cx="412835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a:xfrm>
            <a:off x="457200" y="1905000"/>
            <a:ext cx="8229600" cy="2286000"/>
          </a:xfrm>
        </p:spPr>
        <p:txBody>
          <a:bodyPr/>
          <a:lstStyle/>
          <a:p>
            <a:pPr algn="ctr">
              <a:buNone/>
            </a:pPr>
            <a:r>
              <a:rPr lang="en-GB" dirty="0" smtClean="0">
                <a:hlinkClick r:id="rId2"/>
              </a:rPr>
              <a:t>aswan@talk21.com</a:t>
            </a:r>
            <a:r>
              <a:rPr lang="en-GB" dirty="0" smtClean="0"/>
              <a:t> </a:t>
            </a:r>
          </a:p>
          <a:p>
            <a:pPr algn="ctr">
              <a:buNone/>
            </a:pPr>
            <a:endParaRPr lang="en-GB" dirty="0" smtClean="0"/>
          </a:p>
          <a:p>
            <a:pPr algn="ctr">
              <a:buNone/>
            </a:pPr>
            <a:r>
              <a:rPr lang="en-GB" dirty="0" smtClean="0">
                <a:hlinkClick r:id="rId3"/>
              </a:rPr>
              <a:t>www.openscholarship.org</a:t>
            </a: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GB" dirty="0" smtClean="0"/>
              <a:t>Efficiencies from Open Access</a:t>
            </a:r>
            <a:endParaRPr lang="en-GB" dirty="0"/>
          </a:p>
        </p:txBody>
      </p:sp>
      <p:sp>
        <p:nvSpPr>
          <p:cNvPr id="3" name="Content Placeholder 2"/>
          <p:cNvSpPr>
            <a:spLocks noGrp="1"/>
          </p:cNvSpPr>
          <p:nvPr>
            <p:ph idx="1"/>
          </p:nvPr>
        </p:nvSpPr>
        <p:spPr>
          <a:xfrm>
            <a:off x="457200" y="1219200"/>
            <a:ext cx="8229600" cy="5090160"/>
          </a:xfrm>
        </p:spPr>
        <p:txBody>
          <a:bodyPr>
            <a:normAutofit/>
          </a:bodyPr>
          <a:lstStyle/>
          <a:p>
            <a:r>
              <a:rPr lang="en-GB" sz="2400" dirty="0" smtClean="0"/>
              <a:t>Obvious direct cost savings (subscriptions, ILL, PPV)</a:t>
            </a:r>
          </a:p>
          <a:p>
            <a:r>
              <a:rPr lang="en-GB" sz="2400" dirty="0" smtClean="0"/>
              <a:t>Open Access makes it easier to find and retrieve the material a researcher needs to:</a:t>
            </a:r>
          </a:p>
          <a:p>
            <a:pPr lvl="1"/>
            <a:r>
              <a:rPr lang="en-GB" sz="2400" dirty="0" smtClean="0">
                <a:solidFill>
                  <a:srgbClr val="608C27"/>
                </a:solidFill>
              </a:rPr>
              <a:t>READ</a:t>
            </a:r>
          </a:p>
          <a:p>
            <a:pPr lvl="1"/>
            <a:r>
              <a:rPr lang="en-GB" sz="2400" dirty="0" smtClean="0">
                <a:solidFill>
                  <a:srgbClr val="608C27"/>
                </a:solidFill>
              </a:rPr>
              <a:t>WRITE</a:t>
            </a:r>
            <a:r>
              <a:rPr lang="en-GB" sz="2400" dirty="0" smtClean="0"/>
              <a:t> papers</a:t>
            </a:r>
          </a:p>
          <a:p>
            <a:pPr lvl="1"/>
            <a:r>
              <a:rPr lang="en-GB" sz="2400" dirty="0" smtClean="0"/>
              <a:t>Carry out </a:t>
            </a:r>
            <a:r>
              <a:rPr lang="en-GB" sz="2400" dirty="0" smtClean="0">
                <a:solidFill>
                  <a:srgbClr val="608C27"/>
                </a:solidFill>
              </a:rPr>
              <a:t>PEER REVIEW </a:t>
            </a:r>
            <a:r>
              <a:rPr lang="en-GB" sz="2400" dirty="0" smtClean="0"/>
              <a:t>work </a:t>
            </a:r>
          </a:p>
          <a:p>
            <a:r>
              <a:rPr lang="en-GB" sz="2400" dirty="0" smtClean="0"/>
              <a:t>Open Access obviates the need to spend time seeking permissions or dealing with copyright and licensing issues</a:t>
            </a:r>
          </a:p>
          <a:p>
            <a:r>
              <a:rPr lang="en-GB" sz="2400" dirty="0" smtClean="0"/>
              <a:t>No duplication, blind alleys, etc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 new scholarly communication scenarios</a:t>
            </a:r>
            <a:endParaRPr lang="en-GB" dirty="0"/>
          </a:p>
        </p:txBody>
      </p:sp>
      <p:sp>
        <p:nvSpPr>
          <p:cNvPr id="3" name="Content Placeholder 2"/>
          <p:cNvSpPr>
            <a:spLocks noGrp="1"/>
          </p:cNvSpPr>
          <p:nvPr>
            <p:ph idx="1"/>
          </p:nvPr>
        </p:nvSpPr>
        <p:spPr>
          <a:xfrm>
            <a:off x="680720" y="1600200"/>
            <a:ext cx="7843520" cy="4318448"/>
          </a:xfrm>
        </p:spPr>
        <p:txBody>
          <a:bodyPr>
            <a:normAutofit/>
          </a:bodyPr>
          <a:lstStyle/>
          <a:p>
            <a:pPr marL="628650" indent="-492125">
              <a:spcAft>
                <a:spcPts val="1200"/>
              </a:spcAft>
            </a:pPr>
            <a:r>
              <a:rPr lang="en-GB" sz="2800" dirty="0" smtClean="0"/>
              <a:t>Self-archiving in repositories (‘Green’ Open Access)</a:t>
            </a:r>
          </a:p>
          <a:p>
            <a:pPr marL="948690" lvl="1" indent="-492125"/>
            <a:r>
              <a:rPr lang="en-GB" dirty="0" smtClean="0"/>
              <a:t>In parallel with subscription journals</a:t>
            </a:r>
          </a:p>
          <a:p>
            <a:pPr marL="948690" lvl="1" indent="-492125"/>
            <a:r>
              <a:rPr lang="en-GB" dirty="0" smtClean="0"/>
              <a:t>Instead of subscription journals, via repositories with overlay services </a:t>
            </a:r>
          </a:p>
          <a:p>
            <a:pPr marL="628650" indent="-492125"/>
            <a:r>
              <a:rPr lang="en-GB" sz="2800" dirty="0" smtClean="0"/>
              <a:t>Open Access journals (‘Gold’ Open Access publishing)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4722"/>
          </a:xfrm>
        </p:spPr>
        <p:txBody>
          <a:bodyPr>
            <a:normAutofit fontScale="90000"/>
          </a:bodyPr>
          <a:lstStyle/>
          <a:p>
            <a:r>
              <a:rPr lang="en-GB" dirty="0" smtClean="0"/>
              <a:t>University UK: </a:t>
            </a:r>
            <a:br>
              <a:rPr lang="en-GB" dirty="0" smtClean="0"/>
            </a:br>
            <a:r>
              <a:rPr lang="en-GB" dirty="0" smtClean="0"/>
              <a:t>Annual savings from OA</a:t>
            </a:r>
            <a:endParaRPr lang="en-GB" dirty="0"/>
          </a:p>
        </p:txBody>
      </p:sp>
      <p:graphicFrame>
        <p:nvGraphicFramePr>
          <p:cNvPr id="4" name="C 5"/>
          <p:cNvGraphicFramePr>
            <a:graphicFrameLocks/>
          </p:cNvGraphicFramePr>
          <p:nvPr/>
        </p:nvGraphicFramePr>
        <p:xfrm>
          <a:off x="226367" y="1417638"/>
          <a:ext cx="8647953" cy="39925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6367" y="2362200"/>
            <a:ext cx="461665" cy="2057401"/>
          </a:xfrm>
          <a:prstGeom prst="rect">
            <a:avLst/>
          </a:prstGeom>
          <a:noFill/>
        </p:spPr>
        <p:txBody>
          <a:bodyPr vert="vert270" wrap="square" rtlCol="0">
            <a:spAutoFit/>
          </a:bodyPr>
          <a:lstStyle/>
          <a:p>
            <a:r>
              <a:rPr lang="en-GB" dirty="0" smtClean="0"/>
              <a:t>GBP per annum</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Savings from OA via repositories</a:t>
            </a:r>
            <a:endParaRPr lang="en-GB" dirty="0"/>
          </a:p>
        </p:txBody>
      </p:sp>
      <p:graphicFrame>
        <p:nvGraphicFramePr>
          <p:cNvPr id="4" name="C 5"/>
          <p:cNvGraphicFramePr/>
          <p:nvPr/>
        </p:nvGraphicFramePr>
        <p:xfrm>
          <a:off x="688031" y="1600200"/>
          <a:ext cx="7469833"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6367" y="1905000"/>
            <a:ext cx="461665" cy="2133600"/>
          </a:xfrm>
          <a:prstGeom prst="rect">
            <a:avLst/>
          </a:prstGeom>
          <a:noFill/>
        </p:spPr>
        <p:txBody>
          <a:bodyPr vert="vert270" wrap="square" rtlCol="0">
            <a:spAutoFit/>
          </a:bodyPr>
          <a:lstStyle/>
          <a:p>
            <a:r>
              <a:rPr lang="en-GB" dirty="0" smtClean="0"/>
              <a:t>GBP per annum</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lstStyle/>
          <a:p>
            <a:r>
              <a:rPr lang="en-GB" dirty="0" smtClean="0"/>
              <a:t>Savings from OA via OA journals</a:t>
            </a:r>
            <a:endParaRPr lang="en-GB" dirty="0"/>
          </a:p>
        </p:txBody>
      </p:sp>
      <p:graphicFrame>
        <p:nvGraphicFramePr>
          <p:cNvPr id="4" name="C 5"/>
          <p:cNvGraphicFramePr/>
          <p:nvPr/>
        </p:nvGraphicFramePr>
        <p:xfrm>
          <a:off x="223520" y="1219200"/>
          <a:ext cx="8463280" cy="40687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2057400"/>
            <a:ext cx="454352" cy="1709842"/>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smtClean="0">
                <a:solidFill>
                  <a:schemeClr val="tx1"/>
                </a:solidFill>
              </a:rPr>
              <a:t>GBP per annum</a:t>
            </a:r>
            <a:endParaRPr lang="en-GB" sz="1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Societal value</a:t>
            </a:r>
            <a:endParaRPr lang="en-GB" dirty="0"/>
          </a:p>
        </p:txBody>
      </p:sp>
      <p:graphicFrame>
        <p:nvGraphicFramePr>
          <p:cNvPr id="4" name="C 5"/>
          <p:cNvGraphicFramePr/>
          <p:nvPr/>
        </p:nvGraphicFramePr>
        <p:xfrm>
          <a:off x="226367" y="1219200"/>
          <a:ext cx="8683953" cy="419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GB" dirty="0" smtClean="0"/>
              <a:t>Impact: </a:t>
            </a:r>
            <a:br>
              <a:rPr lang="en-GB" dirty="0" smtClean="0"/>
            </a:br>
            <a:r>
              <a:rPr lang="en-GB" dirty="0" smtClean="0"/>
              <a:t>visibility, usage and academic impact</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OS-Green white bg">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A7A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EOS-Green white bg.pot</Template>
  <TotalTime>4245</TotalTime>
  <Words>725</Words>
  <Application>Microsoft Macintosh PowerPoint</Application>
  <PresentationFormat>On-screen Show (4:3)</PresentationFormat>
  <Paragraphs>93</Paragraphs>
  <Slides>29</Slides>
  <Notes>4</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EOS-Green white bg</vt:lpstr>
      <vt:lpstr>The ‘whys’ of Open Access: efficiency and impact</vt:lpstr>
      <vt:lpstr>Efficiencies</vt:lpstr>
      <vt:lpstr>Efficiencies from Open Access</vt:lpstr>
      <vt:lpstr>Three new scholarly communication scenarios</vt:lpstr>
      <vt:lpstr>University UK:  Annual savings from OA</vt:lpstr>
      <vt:lpstr>Savings from OA via repositories</vt:lpstr>
      <vt:lpstr>Savings from OA via OA journals</vt:lpstr>
      <vt:lpstr>Societal value</vt:lpstr>
      <vt:lpstr>Impact:  visibility, usage and academic impact</vt:lpstr>
      <vt:lpstr>Visibility and usage</vt:lpstr>
      <vt:lpstr>Slide 11</vt:lpstr>
      <vt:lpstr>Open Access citation impact</vt:lpstr>
      <vt:lpstr>Engineering</vt:lpstr>
      <vt:lpstr>Clinical medicine</vt:lpstr>
      <vt:lpstr>Social science</vt:lpstr>
      <vt:lpstr>What OA means to a researcher</vt:lpstr>
      <vt:lpstr>Top authors (by download)</vt:lpstr>
      <vt:lpstr>Ray Frost’s impact</vt:lpstr>
      <vt:lpstr>Top authors (by download)</vt:lpstr>
      <vt:lpstr>Martin Skitmore (Urban Design)</vt:lpstr>
      <vt:lpstr>Impact: Enabling innovation</vt:lpstr>
      <vt:lpstr>Slide 22</vt:lpstr>
      <vt:lpstr>EU CIS studies</vt:lpstr>
      <vt:lpstr>Slide 24</vt:lpstr>
      <vt:lpstr>Slide 25</vt:lpstr>
      <vt:lpstr>Slide 26</vt:lpstr>
      <vt:lpstr>Dr Evonne Miller Senior Lecturer, Design, QUT</vt:lpstr>
      <vt:lpstr>Total Research Income: QUT and sector</vt:lpstr>
      <vt:lpstr>Thank you</vt:lpstr>
    </vt:vector>
  </TitlesOfParts>
  <Company>KEY PERSPECTIVES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 – international developments: Why open scholarship is taking root</dc:title>
  <dc:creator>ALMA SWAN</dc:creator>
  <cp:lastModifiedBy>ALMA SWAN</cp:lastModifiedBy>
  <cp:revision>50</cp:revision>
  <dcterms:created xsi:type="dcterms:W3CDTF">2010-11-19T15:17:02Z</dcterms:created>
  <dcterms:modified xsi:type="dcterms:W3CDTF">2010-11-19T15:18:37Z</dcterms:modified>
</cp:coreProperties>
</file>