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jpeg" ContentType="image/jpeg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xlsx" ContentType="application/vnd.openxmlformats-officedocument.spreadsheetml.sheet"/>
  <Default Extension="bin" ContentType="application/vnd.openxmlformats-officedocument.presentationml.printerSettings"/>
  <Override PartName="/ppt/charts/chart3.xml" ContentType="application/vnd.openxmlformats-officedocument.drawingml.chart+xml"/>
  <Override PartName="/docProps/core.xml" ContentType="application/vnd.openxmlformats-package.core-properties+xml"/>
  <Override PartName="/ppt/slides/slide9.xml" ContentType="application/vnd.openxmlformats-officedocument.presentationml.slide+xml"/>
  <Default Extension="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drawings/drawing2.xml" ContentType="application/vnd.openxmlformats-officedocument.drawingml.chartshapes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9" r:id="rId3"/>
    <p:sldId id="261" r:id="rId4"/>
    <p:sldId id="262" r:id="rId5"/>
    <p:sldId id="264" r:id="rId6"/>
    <p:sldId id="263" r:id="rId7"/>
    <p:sldId id="265" r:id="rId8"/>
    <p:sldId id="266" r:id="rId9"/>
    <p:sldId id="267" r:id="rId10"/>
    <p:sldId id="286" r:id="rId11"/>
    <p:sldId id="268" r:id="rId12"/>
    <p:sldId id="269" r:id="rId13"/>
    <p:sldId id="270" r:id="rId14"/>
    <p:sldId id="28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1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heme" Target="theme/theme1.xml"/><Relationship Id="rId4" Type="http://schemas.openxmlformats.org/officeDocument/2006/relationships/slide" Target="slides/slide3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interSettings" Target="printerSettings/printerSettings1.bin"/><Relationship Id="rId19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26380.0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136305.0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1.012824E6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2.836617E6</c:v>
                </c:pt>
              </c:numCache>
            </c:numRef>
          </c:val>
        </c:ser>
        <c:axId val="360795912"/>
        <c:axId val="361217896"/>
      </c:barChart>
      <c:catAx>
        <c:axId val="360795912"/>
        <c:scaling>
          <c:orientation val="minMax"/>
        </c:scaling>
        <c:delete val="1"/>
        <c:axPos val="b"/>
        <c:majorTickMark val="none"/>
        <c:tickLblPos val="nextTo"/>
        <c:crossAx val="361217896"/>
        <c:crosses val="autoZero"/>
        <c:auto val="1"/>
        <c:lblAlgn val="ctr"/>
        <c:lblOffset val="100"/>
      </c:catAx>
      <c:valAx>
        <c:axId val="36121789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6079591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758289686736"/>
          <c:y val="0.0290409904121077"/>
          <c:w val="0.6382998618256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106783.0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163765.0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822039.0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1.317832E6</c:v>
                </c:pt>
              </c:numCache>
            </c:numRef>
          </c:val>
        </c:ser>
        <c:axId val="348093592"/>
        <c:axId val="348096728"/>
      </c:barChart>
      <c:catAx>
        <c:axId val="348093592"/>
        <c:scaling>
          <c:orientation val="minMax"/>
        </c:scaling>
        <c:delete val="1"/>
        <c:axPos val="b"/>
        <c:majorTickMark val="none"/>
        <c:tickLblPos val="nextTo"/>
        <c:crossAx val="348096728"/>
        <c:crosses val="autoZero"/>
        <c:auto val="1"/>
        <c:lblAlgn val="ctr"/>
        <c:lblOffset val="100"/>
      </c:catAx>
      <c:valAx>
        <c:axId val="34809672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480935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91307861727368"/>
          <c:y val="0.0290409904121077"/>
          <c:w val="0.625189288313751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A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7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263524.0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University B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1.046449E6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University C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-1.364582E6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University D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15000"/>
              </a:schemeClr>
            </a:solidFill>
            <a:ln w="25400"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-5.25425E6</c:v>
                </c:pt>
              </c:numCache>
            </c:numRef>
          </c:val>
        </c:ser>
        <c:axId val="360868616"/>
        <c:axId val="360961000"/>
      </c:barChart>
      <c:catAx>
        <c:axId val="360868616"/>
        <c:scaling>
          <c:orientation val="minMax"/>
        </c:scaling>
        <c:delete val="1"/>
        <c:axPos val="b"/>
        <c:majorTickMark val="none"/>
        <c:tickLblPos val="nextTo"/>
        <c:crossAx val="360961000"/>
        <c:crosses val="autoZero"/>
        <c:auto val="1"/>
        <c:lblAlgn val="ctr"/>
        <c:lblOffset val="100"/>
      </c:catAx>
      <c:valAx>
        <c:axId val="360961000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6086861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165971879396399"/>
          <c:y val="0.0290409904121077"/>
          <c:w val="0.547626869928937"/>
          <c:h val="0.94191801917578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University of Topsham</c:v>
                </c:pt>
              </c:strCache>
            </c:strRef>
          </c:tx>
          <c:spPr>
            <a:solidFill>
              <a:srgbClr val="008000">
                <a:alpha val="90000"/>
              </a:srgbClr>
            </a:solidFill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Sheet1!$B$2</c:f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OA journals</c:v>
                </c:pt>
              </c:strCache>
            </c:strRef>
          </c:tx>
          <c:spPr>
            <a:solidFill>
              <a:srgbClr val="1F497D">
                <a:lumMod val="60000"/>
                <a:lumOff val="40000"/>
                <a:alpha val="50000"/>
              </a:srgbClr>
            </a:solidFill>
            <a:ln>
              <a:solidFill>
                <a:schemeClr val="tx1"/>
              </a:solidFill>
            </a:ln>
          </c:spPr>
          <c:dPt>
            <c:idx val="0"/>
            <c:spPr>
              <a:solidFill>
                <a:srgbClr val="1F497D">
                  <a:lumMod val="60000"/>
                  <a:lumOff val="40000"/>
                  <a:alpha val="80000"/>
                </a:srgb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163655.0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OA via repositories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5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582660.0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Repositories with overlay publishing services</c:v>
                </c:pt>
              </c:strCache>
            </c:strRef>
          </c:tx>
          <c:spPr>
            <a:solidFill>
              <a:schemeClr val="bg2">
                <a:lumMod val="60000"/>
                <a:lumOff val="40000"/>
                <a:alpha val="30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Sheet1!$A$2</c:f>
              <c:strCache>
                <c:ptCount val="1"/>
                <c:pt idx="0">
                  <c:v> 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775662.0</c:v>
                </c:pt>
              </c:numCache>
            </c:numRef>
          </c:val>
        </c:ser>
        <c:axId val="361047896"/>
        <c:axId val="361051032"/>
      </c:barChart>
      <c:catAx>
        <c:axId val="361047896"/>
        <c:scaling>
          <c:orientation val="minMax"/>
        </c:scaling>
        <c:delete val="1"/>
        <c:axPos val="b"/>
        <c:majorTickMark val="none"/>
        <c:tickLblPos val="nextTo"/>
        <c:crossAx val="361051032"/>
        <c:crosses val="autoZero"/>
        <c:auto val="1"/>
        <c:lblAlgn val="ctr"/>
        <c:lblOffset val="100"/>
      </c:catAx>
      <c:valAx>
        <c:axId val="36105103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en-US"/>
          </a:p>
        </c:txPr>
        <c:crossAx val="361047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8327579617255"/>
          <c:y val="0.189796072793311"/>
          <c:w val="0.252897614715326"/>
          <c:h val="0.741851996136738"/>
        </c:manualLayout>
      </c:layout>
      <c:txPr>
        <a:bodyPr/>
        <a:lstStyle/>
        <a:p>
          <a:pPr>
            <a:defRPr sz="2000">
              <a:latin typeface="+mj-lt"/>
            </a:defRPr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1.15155E-7</cdr:x>
      <cdr:y>0.30838</cdr:y>
    </cdr:from>
    <cdr:to>
      <cdr:x>0.02658</cdr:x>
      <cdr:y>0.60386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" y="1483432"/>
          <a:ext cx="230832" cy="1421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n-GB" sz="1400" dirty="0" smtClean="0">
              <a:solidFill>
                <a:schemeClr val="tx1"/>
              </a:solidFill>
            </a:rPr>
            <a:t>GBP per annum</a:t>
          </a:r>
          <a:endParaRPr lang="en-GB" sz="14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0.32575</cdr:y>
    </cdr:from>
    <cdr:to>
      <cdr:x>0.05455</cdr:x>
      <cdr:y>0.67425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567001"/>
          <a:ext cx="461665" cy="167644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="vert270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4572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r>
            <a:rPr lang="en-GB" dirty="0" smtClean="0"/>
            <a:t>GBP per annum</a:t>
          </a:r>
          <a:endParaRPr lang="en-GB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5EDCF-F1A5-6B4C-819B-3861D6479B68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701F4-F6B4-3748-8D58-98085E507E1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D4828-3D0D-DD44-BDAF-84E1C7AFB3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GB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4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43614C7-65F0-4142-9244-E06D00752542}" type="datetimeFigureOut">
              <a:rPr lang="en-US" smtClean="0"/>
              <a:pPr/>
              <a:t>9/22/10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0BD869-884F-2E44-A146-D26F3903108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openoasis.org" TargetMode="External"/><Relationship Id="rId5" Type="http://schemas.openxmlformats.org/officeDocument/2006/relationships/hyperlink" Target="http://www.keyperspectives.co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Economic impacts of Open Access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1820" y="3331698"/>
            <a:ext cx="6816490" cy="17526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Alma Swan</a:t>
            </a:r>
          </a:p>
          <a:p>
            <a:r>
              <a:rPr lang="en-GB" b="1" dirty="0" smtClean="0">
                <a:solidFill>
                  <a:schemeClr val="accent1"/>
                </a:solidFill>
              </a:rPr>
              <a:t>O</a:t>
            </a:r>
            <a:r>
              <a:rPr lang="en-GB" b="1" dirty="0" smtClean="0">
                <a:solidFill>
                  <a:srgbClr val="008000"/>
                </a:solidFill>
              </a:rPr>
              <a:t>A</a:t>
            </a:r>
            <a:r>
              <a:rPr lang="en-GB" b="1" dirty="0" smtClean="0">
                <a:solidFill>
                  <a:srgbClr val="FFFF00"/>
                </a:solidFill>
              </a:rPr>
              <a:t>S</a:t>
            </a:r>
            <a:r>
              <a:rPr lang="en-GB" b="1" dirty="0" smtClean="0">
                <a:solidFill>
                  <a:srgbClr val="FF6600"/>
                </a:solidFill>
              </a:rPr>
              <a:t>I</a:t>
            </a:r>
            <a:r>
              <a:rPr lang="en-GB" b="1" dirty="0" smtClean="0">
                <a:solidFill>
                  <a:srgbClr val="FF0000"/>
                </a:solidFill>
              </a:rPr>
              <a:t>S</a:t>
            </a:r>
            <a:r>
              <a:rPr lang="en-GB" b="1" dirty="0" smtClean="0"/>
              <a:t> </a:t>
            </a:r>
            <a:r>
              <a:rPr lang="en-GB" dirty="0" smtClean="0"/>
              <a:t>(Open Access Scholarly Information Sourcebook)</a:t>
            </a:r>
          </a:p>
          <a:p>
            <a:r>
              <a:rPr lang="en-GB" dirty="0" smtClean="0"/>
              <a:t>and</a:t>
            </a:r>
          </a:p>
          <a:p>
            <a:r>
              <a:rPr lang="en-GB" dirty="0" smtClean="0"/>
              <a:t>Key Perspectives Ltd, Truro, UK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22029" y="6221571"/>
            <a:ext cx="7105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Berlin 8 Open Access conference, Beijing, China, 25/26 October 2010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Societal value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repositories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GBP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Savings from OA via OA journals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3520" y="1417638"/>
          <a:ext cx="8463280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72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University UK: </a:t>
            </a:r>
            <a:br>
              <a:rPr lang="en-GB" dirty="0" smtClean="0"/>
            </a:br>
            <a:r>
              <a:rPr lang="en-GB" dirty="0" smtClean="0"/>
              <a:t>Annual savings from OA</a:t>
            </a:r>
            <a:endParaRPr lang="en-GB" dirty="0"/>
          </a:p>
        </p:txBody>
      </p:sp>
      <p:graphicFrame>
        <p:nvGraphicFramePr>
          <p:cNvPr id="4" name="C 5"/>
          <p:cNvGraphicFramePr/>
          <p:nvPr/>
        </p:nvGraphicFramePr>
        <p:xfrm>
          <a:off x="226367" y="1417638"/>
          <a:ext cx="8683953" cy="4810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367" y="2743201"/>
            <a:ext cx="461665" cy="16764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GB" dirty="0" smtClean="0"/>
              <a:t>£ per annum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a.swan@talk21.com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3"/>
              </a:rPr>
              <a:t>www.openoasis.org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smtClean="0">
                <a:hlinkClick r:id="rId4"/>
              </a:rPr>
              <a:t>www.openscholarship.org</a:t>
            </a:r>
            <a:r>
              <a:rPr lang="en-US" sz="3600" dirty="0" smtClean="0"/>
              <a:t>  </a:t>
            </a:r>
          </a:p>
          <a:p>
            <a:pPr algn="ctr">
              <a:buNone/>
            </a:pPr>
            <a:r>
              <a:rPr lang="en-US" sz="3600" dirty="0" smtClean="0">
                <a:hlinkClick r:id="rId5"/>
              </a:rPr>
              <a:t>www.keyperspectives.co.uk</a:t>
            </a:r>
            <a:r>
              <a:rPr lang="en-US" sz="3600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Economic implications of OA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John Houghton and colleagues (2009)</a:t>
            </a:r>
          </a:p>
          <a:p>
            <a:r>
              <a:rPr lang="en-GB" dirty="0" smtClean="0"/>
              <a:t>Identified the activities in the scholarly communication system</a:t>
            </a:r>
          </a:p>
          <a:p>
            <a:r>
              <a:rPr lang="en-GB" dirty="0" smtClean="0"/>
              <a:t>Attached costs to each, and thus to the system</a:t>
            </a:r>
          </a:p>
          <a:p>
            <a:r>
              <a:rPr lang="en-GB" dirty="0" smtClean="0"/>
              <a:t>Modelled the economic benefits of new, alternative </a:t>
            </a:r>
            <a:r>
              <a:rPr lang="en-GB" dirty="0" err="1" smtClean="0"/>
              <a:t>scholcomm</a:t>
            </a:r>
            <a:r>
              <a:rPr lang="en-GB" dirty="0" smtClean="0"/>
              <a:t> scenarios</a:t>
            </a:r>
          </a:p>
          <a:p>
            <a:r>
              <a:rPr lang="en-GB" dirty="0" smtClean="0"/>
              <a:t>Australia, UK, Netherlands, Denmark and US federal agencies</a:t>
            </a:r>
          </a:p>
          <a:p>
            <a:r>
              <a:rPr lang="en-GB" dirty="0" smtClean="0"/>
              <a:t>Individual universities (Swan, 2010)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scholarly communication process</a:t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 err="1" smtClean="0"/>
              <a:t>Björk</a:t>
            </a:r>
            <a:r>
              <a:rPr lang="en-GB" dirty="0" smtClean="0"/>
              <a:t>, 2007)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4908"/>
            <a:ext cx="8229600" cy="4554451"/>
          </a:xfrm>
        </p:spPr>
        <p:txBody>
          <a:bodyPr/>
          <a:lstStyle/>
          <a:p>
            <a:pPr algn="ctr">
              <a:buNone/>
            </a:pPr>
            <a:r>
              <a:rPr lang="en-GB" dirty="0" smtClean="0"/>
              <a:t>Fund R&amp;D and communication 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Perform research and communicate results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Publish scientific/scholarly works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Facilitate dissemination, retrieval and preservation</a:t>
            </a:r>
          </a:p>
          <a:p>
            <a:pPr algn="ctr">
              <a:buNone/>
            </a:pPr>
            <a:endParaRPr lang="en-GB" sz="1600" dirty="0" smtClean="0"/>
          </a:p>
          <a:p>
            <a:pPr algn="ctr">
              <a:buNone/>
            </a:pPr>
            <a:r>
              <a:rPr lang="en-GB" dirty="0" smtClean="0"/>
              <a:t>Study publications and apply knowledge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8" name="Down Arrow 7"/>
          <p:cNvSpPr/>
          <p:nvPr/>
        </p:nvSpPr>
        <p:spPr>
          <a:xfrm>
            <a:off x="4271957" y="2297546"/>
            <a:ext cx="484632" cy="31172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Down Arrow 8"/>
          <p:cNvSpPr/>
          <p:nvPr/>
        </p:nvSpPr>
        <p:spPr>
          <a:xfrm>
            <a:off x="4271957" y="3175000"/>
            <a:ext cx="484632" cy="26554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>
            <a:off x="4271957" y="3971636"/>
            <a:ext cx="484632" cy="323273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Down Arrow 10"/>
          <p:cNvSpPr/>
          <p:nvPr/>
        </p:nvSpPr>
        <p:spPr>
          <a:xfrm>
            <a:off x="4271957" y="4756727"/>
            <a:ext cx="484632" cy="31172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‘Houghton Model’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4330"/>
            <a:ext cx="8229600" cy="4097350"/>
          </a:xfrm>
        </p:spPr>
        <p:txBody>
          <a:bodyPr/>
          <a:lstStyle/>
          <a:p>
            <a:pPr marL="628650" indent="-492125"/>
            <a:r>
              <a:rPr lang="en-GB" dirty="0" smtClean="0"/>
              <a:t>Available to download online</a:t>
            </a:r>
          </a:p>
          <a:p>
            <a:pPr marL="628650" indent="-492125"/>
            <a:r>
              <a:rPr lang="en-GB" dirty="0" smtClean="0"/>
              <a:t>Anyone can use their own data to populate it</a:t>
            </a:r>
          </a:p>
          <a:p>
            <a:pPr marL="628650" indent="-492125"/>
            <a:r>
              <a:rPr lang="en-GB" dirty="0" smtClean="0"/>
              <a:t>Models three alternative Open Access communication scenarios (plus other scholarly communication-related issues)</a:t>
            </a:r>
          </a:p>
          <a:p>
            <a:pPr marL="628650" indent="-492125"/>
            <a:r>
              <a:rPr lang="en-GB" dirty="0" smtClean="0"/>
              <a:t>Models the end-point (an Open Access world)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Rationales and assumptions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722"/>
          </a:xfrm>
        </p:spPr>
        <p:txBody>
          <a:bodyPr>
            <a:normAutofit/>
          </a:bodyPr>
          <a:lstStyle/>
          <a:p>
            <a:r>
              <a:rPr lang="en-GB" dirty="0" smtClean="0"/>
              <a:t>Obvious direct cost savings (subscriptions, ILL, PPV)</a:t>
            </a:r>
          </a:p>
          <a:p>
            <a:r>
              <a:rPr lang="en-GB" dirty="0" smtClean="0"/>
              <a:t>Open Access makes it easier to find and retrieve the material a researcher needs to:</a:t>
            </a:r>
          </a:p>
          <a:p>
            <a:pPr lvl="1"/>
            <a:r>
              <a:rPr lang="en-GB" sz="2800" dirty="0" smtClean="0">
                <a:solidFill>
                  <a:srgbClr val="4F81BD"/>
                </a:solidFill>
              </a:rPr>
              <a:t>READ</a:t>
            </a:r>
          </a:p>
          <a:p>
            <a:pPr lvl="1"/>
            <a:r>
              <a:rPr lang="en-GB" sz="2800" dirty="0" smtClean="0">
                <a:solidFill>
                  <a:schemeClr val="accent1"/>
                </a:solidFill>
              </a:rPr>
              <a:t>WRITE</a:t>
            </a:r>
            <a:r>
              <a:rPr lang="en-GB" sz="2800" dirty="0" smtClean="0"/>
              <a:t> papers</a:t>
            </a:r>
          </a:p>
          <a:p>
            <a:pPr lvl="1"/>
            <a:r>
              <a:rPr lang="en-GB" sz="2800" dirty="0" smtClean="0"/>
              <a:t>Carry out </a:t>
            </a:r>
            <a:r>
              <a:rPr lang="en-GB" sz="2800" dirty="0" smtClean="0">
                <a:solidFill>
                  <a:srgbClr val="4F81BD"/>
                </a:solidFill>
              </a:rPr>
              <a:t>PEER REVIEW</a:t>
            </a:r>
            <a:r>
              <a:rPr lang="en-GB" sz="2800" dirty="0" smtClean="0"/>
              <a:t> work</a:t>
            </a:r>
            <a:r>
              <a:rPr lang="en-GB" dirty="0" smtClean="0"/>
              <a:t> </a:t>
            </a:r>
          </a:p>
          <a:p>
            <a:r>
              <a:rPr lang="en-GB" dirty="0" smtClean="0"/>
              <a:t>Open Access obviates the need to spend time seeking permissions or dealing with copyright and licensing issues</a:t>
            </a:r>
          </a:p>
          <a:p>
            <a:r>
              <a:rPr lang="en-GB" dirty="0" smtClean="0"/>
              <a:t>etc (no duplication, blind alleys …)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Three scholarly communication scenarios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720" y="1600200"/>
            <a:ext cx="7843520" cy="4318448"/>
          </a:xfrm>
        </p:spPr>
        <p:txBody>
          <a:bodyPr>
            <a:normAutofit/>
          </a:bodyPr>
          <a:lstStyle/>
          <a:p>
            <a:pPr marL="628650" indent="-492125">
              <a:spcAft>
                <a:spcPts val="1200"/>
              </a:spcAft>
            </a:pPr>
            <a:r>
              <a:rPr lang="en-GB" sz="3200" dirty="0" smtClean="0"/>
              <a:t>Self-archiving in repositories (‘Green’ Open Access)</a:t>
            </a:r>
          </a:p>
          <a:p>
            <a:pPr marL="948690" lvl="1" indent="-492125"/>
            <a:r>
              <a:rPr lang="en-GB" sz="3200" dirty="0" smtClean="0"/>
              <a:t>In parallel with subscription journals</a:t>
            </a:r>
          </a:p>
          <a:p>
            <a:pPr marL="948690" lvl="1" indent="-492125"/>
            <a:r>
              <a:rPr lang="en-GB" sz="3200" dirty="0" smtClean="0"/>
              <a:t>Instead of subscription journals, via repositories with overlay services </a:t>
            </a:r>
          </a:p>
          <a:p>
            <a:pPr marL="628650" indent="-492125"/>
            <a:r>
              <a:rPr lang="en-GB" sz="3200" dirty="0" smtClean="0"/>
              <a:t>Open Access journals (‘Gold’ Open Access publishing)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National pictures</a:t>
            </a:r>
            <a:br>
              <a:rPr lang="en-GB" dirty="0" smtClean="0"/>
            </a:br>
            <a:r>
              <a:rPr lang="en-GB" dirty="0" smtClean="0"/>
              <a:t>(Houghton et al, 2009, 2010)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199" y="1732026"/>
          <a:ext cx="8229601" cy="423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969"/>
                <a:gridCol w="1365037"/>
                <a:gridCol w="1805279"/>
                <a:gridCol w="1378112"/>
                <a:gridCol w="1792204"/>
              </a:tblGrid>
              <a:tr h="103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Annual</a:t>
                      </a:r>
                      <a:r>
                        <a:rPr lang="en-US" sz="2000" baseline="0" dirty="0" smtClean="0"/>
                        <a:t>  € s</a:t>
                      </a:r>
                      <a:r>
                        <a:rPr lang="en-US" sz="2000" dirty="0" smtClean="0"/>
                        <a:t>avings from moving to: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Netherlands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Denmark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 federal agencies</a:t>
                      </a:r>
                      <a:endParaRPr lang="en-US" sz="2000" dirty="0"/>
                    </a:p>
                  </a:txBody>
                  <a:tcPr/>
                </a:tc>
              </a:tr>
              <a:tr h="8089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</a:t>
                      </a:r>
                      <a:r>
                        <a:rPr lang="en-US" sz="2000" baseline="0" dirty="0" smtClean="0"/>
                        <a:t> journals (‘Gold’ OA)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480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133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70 million</a:t>
                      </a:r>
                      <a:endParaRPr lang="en-US" sz="2000" dirty="0"/>
                    </a:p>
                  </a:txBody>
                  <a:tcPr>
                    <a:solidFill>
                      <a:srgbClr val="95B3D7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Value of benefit amounts to some 4x to 25x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the cost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35326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 repositories with subscriptions (‘Green’ OA)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125 million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 million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 million</a:t>
                      </a:r>
                      <a:endParaRPr lang="en-US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3854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OA repositories with overlay</a:t>
                      </a:r>
                      <a:r>
                        <a:rPr lang="en-US" sz="2000" baseline="0" dirty="0" smtClean="0"/>
                        <a:t> services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</a:t>
                      </a:r>
                      <a:r>
                        <a:rPr lang="en-US" sz="2000" baseline="0" dirty="0" smtClean="0"/>
                        <a:t> 480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 133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Circa 70 million</a:t>
                      </a:r>
                      <a:endParaRPr lang="en-US" sz="2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universities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reported for 4 institutions with research income varying from 2 million GBP to 200 million GBP p.a. </a:t>
            </a:r>
          </a:p>
          <a:p>
            <a:r>
              <a:rPr lang="en-US" dirty="0" smtClean="0"/>
              <a:t>2 further institutions </a:t>
            </a:r>
            <a:r>
              <a:rPr lang="en-US" dirty="0" err="1" smtClean="0"/>
              <a:t>modelled</a:t>
            </a:r>
            <a:r>
              <a:rPr lang="en-US" dirty="0" smtClean="0"/>
              <a:t> by request</a:t>
            </a:r>
          </a:p>
          <a:p>
            <a:r>
              <a:rPr lang="en-US" dirty="0" smtClean="0"/>
              <a:t>Series of workshops around UK: further c20-25 universities </a:t>
            </a:r>
            <a:r>
              <a:rPr lang="en-US" dirty="0" err="1" smtClean="0"/>
              <a:t>modelled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Universities differ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things differently in libraries</a:t>
            </a:r>
          </a:p>
          <a:p>
            <a:r>
              <a:rPr lang="en-GB" dirty="0" smtClean="0"/>
              <a:t>Buy journals in different ways</a:t>
            </a:r>
          </a:p>
          <a:p>
            <a:r>
              <a:rPr lang="en-GB" dirty="0" smtClean="0"/>
              <a:t>Run more or less elaborate repositories</a:t>
            </a:r>
          </a:p>
          <a:p>
            <a:r>
              <a:rPr lang="en-GB" dirty="0" smtClean="0"/>
              <a:t>Employ different numbers of people</a:t>
            </a:r>
          </a:p>
          <a:p>
            <a:r>
              <a:rPr lang="en-GB" dirty="0" smtClean="0"/>
              <a:t>Pay people different salaries</a:t>
            </a: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282911" y="6309360"/>
            <a:ext cx="240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err="1" smtClean="0">
                <a:latin typeface="Comic Sans MS"/>
                <a:cs typeface="Comic Sans MS"/>
              </a:rPr>
              <a:t>www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solidFill>
                  <a:srgbClr val="FFFFFF"/>
                </a:solidFill>
                <a:latin typeface="Comic Sans MS"/>
                <a:cs typeface="Comic Sans MS"/>
              </a:rPr>
              <a:t>open</a:t>
            </a:r>
            <a:r>
              <a:rPr lang="en-GB" dirty="0" err="1" smtClean="0">
                <a:solidFill>
                  <a:srgbClr val="3366FF"/>
                </a:solidFill>
                <a:latin typeface="Comic Sans MS"/>
                <a:cs typeface="Comic Sans MS"/>
              </a:rPr>
              <a:t>O</a:t>
            </a:r>
            <a:r>
              <a:rPr lang="en-GB" dirty="0" err="1" smtClean="0">
                <a:solidFill>
                  <a:srgbClr val="008000"/>
                </a:solidFill>
                <a:latin typeface="Comic Sans MS"/>
                <a:cs typeface="Comic Sans MS"/>
              </a:rPr>
              <a:t>A</a:t>
            </a:r>
            <a:r>
              <a:rPr lang="en-GB" dirty="0" err="1" smtClean="0">
                <a:solidFill>
                  <a:srgbClr val="FFFF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rgbClr val="FF6600"/>
                </a:solidFill>
                <a:latin typeface="Comic Sans MS"/>
                <a:cs typeface="Comic Sans MS"/>
              </a:rPr>
              <a:t>I</a:t>
            </a:r>
            <a:r>
              <a:rPr lang="en-GB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S</a:t>
            </a:r>
            <a:r>
              <a:rPr lang="en-GB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/>
                <a:cs typeface="Comic Sans MS"/>
              </a:rPr>
              <a:t>.</a:t>
            </a:r>
            <a:r>
              <a:rPr lang="en-GB" dirty="0" err="1" smtClean="0">
                <a:latin typeface="Comic Sans MS"/>
                <a:cs typeface="Comic Sans MS"/>
              </a:rPr>
              <a:t>org</a:t>
            </a:r>
            <a:endParaRPr lang="en-GB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311</TotalTime>
  <Words>553</Words>
  <Application>Microsoft Macintosh PowerPoint</Application>
  <PresentationFormat>On-screen Show (4:3)</PresentationFormat>
  <Paragraphs>99</Paragraphs>
  <Slides>14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Apex</vt:lpstr>
      <vt:lpstr>Economic impacts of Open Access</vt:lpstr>
      <vt:lpstr>Economic implications of OA</vt:lpstr>
      <vt:lpstr>The scholarly communication process (Björk, 2007)</vt:lpstr>
      <vt:lpstr>‘Houghton Model’</vt:lpstr>
      <vt:lpstr>Rationales and assumptions</vt:lpstr>
      <vt:lpstr>Three scholarly communication scenarios</vt:lpstr>
      <vt:lpstr>National pictures (Houghton et al, 2009, 2010)</vt:lpstr>
      <vt:lpstr>Individual universities</vt:lpstr>
      <vt:lpstr>Universities differ</vt:lpstr>
      <vt:lpstr>Societal value</vt:lpstr>
      <vt:lpstr>Savings from OA via repositories</vt:lpstr>
      <vt:lpstr>Savings from OA via OA journals</vt:lpstr>
      <vt:lpstr>University UK:  Annual savings from OA</vt:lpstr>
      <vt:lpstr>Slide 14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impacts of Open Access</dc:title>
  <dc:creator>ALMA SWAN</dc:creator>
  <cp:lastModifiedBy>ALMA SWAN</cp:lastModifiedBy>
  <cp:revision>4</cp:revision>
  <dcterms:created xsi:type="dcterms:W3CDTF">2010-09-22T11:00:45Z</dcterms:created>
  <dcterms:modified xsi:type="dcterms:W3CDTF">2010-09-22T14:48:35Z</dcterms:modified>
</cp:coreProperties>
</file>