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7" r:id="rId9"/>
    <p:sldId id="266" r:id="rId10"/>
    <p:sldId id="269" r:id="rId11"/>
    <p:sldId id="312" r:id="rId12"/>
    <p:sldId id="270" r:id="rId13"/>
    <p:sldId id="271" r:id="rId14"/>
    <p:sldId id="272" r:id="rId15"/>
    <p:sldId id="314" r:id="rId16"/>
    <p:sldId id="273" r:id="rId17"/>
    <p:sldId id="274" r:id="rId18"/>
    <p:sldId id="275" r:id="rId19"/>
    <p:sldId id="276" r:id="rId20"/>
    <p:sldId id="277" r:id="rId21"/>
    <p:sldId id="316" r:id="rId22"/>
    <p:sldId id="278" r:id="rId23"/>
    <p:sldId id="317" r:id="rId24"/>
    <p:sldId id="279" r:id="rId25"/>
    <p:sldId id="285" r:id="rId26"/>
    <p:sldId id="286" r:id="rId27"/>
    <p:sldId id="287" r:id="rId28"/>
    <p:sldId id="288" r:id="rId29"/>
    <p:sldId id="289" r:id="rId30"/>
    <p:sldId id="291" r:id="rId31"/>
    <p:sldId id="290" r:id="rId32"/>
    <p:sldId id="294" r:id="rId33"/>
    <p:sldId id="295" r:id="rId34"/>
    <p:sldId id="297" r:id="rId35"/>
    <p:sldId id="298" r:id="rId36"/>
    <p:sldId id="313" r:id="rId37"/>
    <p:sldId id="299" r:id="rId38"/>
    <p:sldId id="300" r:id="rId39"/>
    <p:sldId id="301" r:id="rId40"/>
    <p:sldId id="311" r:id="rId41"/>
    <p:sldId id="296" r:id="rId42"/>
    <p:sldId id="318" r:id="rId43"/>
    <p:sldId id="305" r:id="rId44"/>
    <p:sldId id="308" r:id="rId45"/>
    <p:sldId id="306" r:id="rId46"/>
    <p:sldId id="307" r:id="rId47"/>
    <p:sldId id="309" r:id="rId48"/>
    <p:sldId id="31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07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interSettings" Target="printerSettings/printerSettings1.bin"/><Relationship Id="rId55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esProps" Target="presProps.xml"/><Relationship Id="rId54" Type="http://schemas.openxmlformats.org/officeDocument/2006/relationships/theme" Target="theme/theme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25.0</c:v>
                </c:pt>
                <c:pt idx="2">
                  <c:v>7.0</c:v>
                </c:pt>
                <c:pt idx="3">
                  <c:v>14.0</c:v>
                </c:pt>
                <c:pt idx="4">
                  <c:v>4.0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71576728859979"/>
          <c:y val="0.0583654793466053"/>
          <c:w val="0.584452626351932"/>
          <c:h val="0.6504083219416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131.3</c:v>
                </c:pt>
              </c:numCache>
            </c:numRef>
          </c:val>
        </c:ser>
        <c:axId val="352228232"/>
        <c:axId val="351541192"/>
      </c:barChart>
      <c:catAx>
        <c:axId val="352228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1541192"/>
        <c:crosses val="autoZero"/>
        <c:auto val="1"/>
        <c:lblAlgn val="ctr"/>
        <c:lblOffset val="100"/>
      </c:catAx>
      <c:valAx>
        <c:axId val="351541192"/>
        <c:scaling>
          <c:orientation val="minMax"/>
        </c:scaling>
        <c:axPos val="l"/>
        <c:majorGridlines/>
        <c:numFmt formatCode="General" sourceLinked="1"/>
        <c:tickLblPos val="nextTo"/>
        <c:crossAx val="352228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498630605957"/>
          <c:y val="0.798153895646076"/>
          <c:w val="0.266925042692601"/>
          <c:h val="0.15570874088011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repositories 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Journal articles</c:v>
                </c:pt>
                <c:pt idx="1">
                  <c:v>Theses &amp; dissertations</c:v>
                </c:pt>
                <c:pt idx="2">
                  <c:v>Unpublished reports and working papers</c:v>
                </c:pt>
                <c:pt idx="3">
                  <c:v>Conference and workshop papers</c:v>
                </c:pt>
                <c:pt idx="4">
                  <c:v>Books, chapters and sections</c:v>
                </c:pt>
                <c:pt idx="5">
                  <c:v>Multimedia and audiovisual material</c:v>
                </c:pt>
                <c:pt idx="6">
                  <c:v>Other special items</c:v>
                </c:pt>
                <c:pt idx="7">
                  <c:v>Learning objects</c:v>
                </c:pt>
                <c:pt idx="8">
                  <c:v>Bibliographic references</c:v>
                </c:pt>
                <c:pt idx="9">
                  <c:v>Datasets</c:v>
                </c:pt>
                <c:pt idx="10">
                  <c:v>Software</c:v>
                </c:pt>
                <c:pt idx="11">
                  <c:v>Patents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61.0</c:v>
                </c:pt>
                <c:pt idx="1">
                  <c:v>50.0</c:v>
                </c:pt>
                <c:pt idx="2">
                  <c:v>45.0</c:v>
                </c:pt>
                <c:pt idx="3">
                  <c:v>36.0</c:v>
                </c:pt>
                <c:pt idx="4">
                  <c:v>30.0</c:v>
                </c:pt>
                <c:pt idx="5">
                  <c:v>23.0</c:v>
                </c:pt>
                <c:pt idx="6">
                  <c:v>16.0</c:v>
                </c:pt>
                <c:pt idx="7">
                  <c:v>14.0</c:v>
                </c:pt>
                <c:pt idx="8">
                  <c:v>14.0</c:v>
                </c:pt>
                <c:pt idx="9">
                  <c:v>5.0</c:v>
                </c:pt>
                <c:pt idx="10">
                  <c:v>5.0</c:v>
                </c:pt>
                <c:pt idx="11">
                  <c:v>2.0</c:v>
                </c:pt>
              </c:numCache>
            </c:numRef>
          </c:val>
        </c:ser>
        <c:axId val="366304776"/>
        <c:axId val="366603000"/>
      </c:barChart>
      <c:catAx>
        <c:axId val="366304776"/>
        <c:scaling>
          <c:orientation val="maxMin"/>
        </c:scaling>
        <c:axPos val="l"/>
        <c:tickLblPos val="nextTo"/>
        <c:crossAx val="366603000"/>
        <c:crosses val="autoZero"/>
        <c:auto val="1"/>
        <c:lblAlgn val="ctr"/>
        <c:lblOffset val="100"/>
        <c:tickLblSkip val="1"/>
        <c:tickMarkSkip val="1"/>
      </c:catAx>
      <c:valAx>
        <c:axId val="366603000"/>
        <c:scaling>
          <c:orientation val="minMax"/>
        </c:scaling>
        <c:axPos val="t"/>
        <c:majorGridlines/>
        <c:numFmt formatCode="General" sourceLinked="1"/>
        <c:tickLblPos val="nextTo"/>
        <c:crossAx val="366304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372303384"/>
        <c:axId val="305544600"/>
        <c:axId val="0"/>
      </c:bar3DChart>
      <c:catAx>
        <c:axId val="372303384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05544600"/>
        <c:crosses val="autoZero"/>
        <c:lblAlgn val="ctr"/>
        <c:lblOffset val="100"/>
        <c:tickLblSkip val="1"/>
        <c:tickMarkSkip val="1"/>
      </c:catAx>
      <c:valAx>
        <c:axId val="305544600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72303384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chemeClr val="accent2"/>
              </a:solidFill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</c:ser>
        <c:marker val="1"/>
        <c:axId val="305643432"/>
        <c:axId val="366376264"/>
      </c:lineChart>
      <c:catAx>
        <c:axId val="305643432"/>
        <c:scaling>
          <c:orientation val="minMax"/>
        </c:scaling>
        <c:axPos val="b"/>
        <c:numFmt formatCode="General" sourceLinked="1"/>
        <c:tickLblPos val="nextTo"/>
        <c:crossAx val="366376264"/>
        <c:crosses val="autoZero"/>
        <c:auto val="1"/>
        <c:lblAlgn val="ctr"/>
        <c:lblOffset val="100"/>
      </c:catAx>
      <c:valAx>
        <c:axId val="366376264"/>
        <c:scaling>
          <c:orientation val="minMax"/>
        </c:scaling>
        <c:axPos val="l"/>
        <c:majorGridlines/>
        <c:numFmt formatCode="General" sourceLinked="1"/>
        <c:tickLblPos val="nextTo"/>
        <c:crossAx val="30564343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</c:v>
                </c:pt>
                <c:pt idx="1">
                  <c:v>7.649999999999998</c:v>
                </c:pt>
                <c:pt idx="2">
                  <c:v>16.54</c:v>
                </c:pt>
                <c:pt idx="3">
                  <c:v>23.62</c:v>
                </c:pt>
                <c:pt idx="4">
                  <c:v>29.77</c:v>
                </c:pt>
                <c:pt idx="5">
                  <c:v>34.38</c:v>
                </c:pt>
                <c:pt idx="6">
                  <c:v>38.42</c:v>
                </c:pt>
                <c:pt idx="7">
                  <c:v>42.15</c:v>
                </c:pt>
                <c:pt idx="8">
                  <c:v>45.04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0.95</c:v>
                </c:pt>
                <c:pt idx="1">
                  <c:v>4.14</c:v>
                </c:pt>
                <c:pt idx="2">
                  <c:v>7.59</c:v>
                </c:pt>
                <c:pt idx="3">
                  <c:v>10.79</c:v>
                </c:pt>
                <c:pt idx="4">
                  <c:v>13.83</c:v>
                </c:pt>
                <c:pt idx="5">
                  <c:v>16.49</c:v>
                </c:pt>
                <c:pt idx="6">
                  <c:v>18.85</c:v>
                </c:pt>
                <c:pt idx="7">
                  <c:v>21.08</c:v>
                </c:pt>
                <c:pt idx="8">
                  <c:v>22.99</c:v>
                </c:pt>
              </c:numCache>
            </c:numRef>
          </c:val>
        </c:ser>
        <c:marker val="1"/>
        <c:axId val="366568424"/>
        <c:axId val="300356584"/>
      </c:lineChart>
      <c:catAx>
        <c:axId val="366568424"/>
        <c:scaling>
          <c:orientation val="minMax"/>
        </c:scaling>
        <c:axPos val="b"/>
        <c:numFmt formatCode="General" sourceLinked="1"/>
        <c:tickLblPos val="nextTo"/>
        <c:crossAx val="300356584"/>
        <c:crosses val="autoZero"/>
        <c:auto val="1"/>
        <c:lblAlgn val="ctr"/>
        <c:lblOffset val="100"/>
      </c:catAx>
      <c:valAx>
        <c:axId val="300356584"/>
        <c:scaling>
          <c:orientation val="minMax"/>
        </c:scaling>
        <c:axPos val="l"/>
        <c:majorGridlines/>
        <c:numFmt formatCode="General" sourceLinked="1"/>
        <c:tickLblPos val="nextTo"/>
        <c:crossAx val="3665684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</c:v>
                </c:pt>
                <c:pt idx="1">
                  <c:v>1.12</c:v>
                </c:pt>
                <c:pt idx="2">
                  <c:v>2.53</c:v>
                </c:pt>
                <c:pt idx="3">
                  <c:v>4.18</c:v>
                </c:pt>
                <c:pt idx="4">
                  <c:v>6.13</c:v>
                </c:pt>
                <c:pt idx="5">
                  <c:v>8.04</c:v>
                </c:pt>
                <c:pt idx="6">
                  <c:v>10.4</c:v>
                </c:pt>
                <c:pt idx="7">
                  <c:v>12.77</c:v>
                </c:pt>
                <c:pt idx="8">
                  <c:v>15.78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0.17</c:v>
                </c:pt>
                <c:pt idx="1">
                  <c:v>0.67</c:v>
                </c:pt>
                <c:pt idx="2">
                  <c:v>1.52</c:v>
                </c:pt>
                <c:pt idx="3">
                  <c:v>2.5</c:v>
                </c:pt>
                <c:pt idx="4">
                  <c:v>3.61</c:v>
                </c:pt>
                <c:pt idx="5">
                  <c:v>4.7</c:v>
                </c:pt>
                <c:pt idx="6">
                  <c:v>5.98</c:v>
                </c:pt>
                <c:pt idx="7">
                  <c:v>7.35</c:v>
                </c:pt>
                <c:pt idx="8">
                  <c:v>8.710000000000001</c:v>
                </c:pt>
              </c:numCache>
            </c:numRef>
          </c:val>
        </c:ser>
        <c:marker val="1"/>
        <c:axId val="300055112"/>
        <c:axId val="326036568"/>
      </c:lineChart>
      <c:catAx>
        <c:axId val="300055112"/>
        <c:scaling>
          <c:orientation val="minMax"/>
        </c:scaling>
        <c:axPos val="b"/>
        <c:numFmt formatCode="General" sourceLinked="1"/>
        <c:tickLblPos val="nextTo"/>
        <c:crossAx val="326036568"/>
        <c:crosses val="autoZero"/>
        <c:auto val="1"/>
        <c:lblAlgn val="ctr"/>
        <c:lblOffset val="100"/>
      </c:catAx>
      <c:valAx>
        <c:axId val="326036568"/>
        <c:scaling>
          <c:orientation val="minMax"/>
        </c:scaling>
        <c:axPos val="l"/>
        <c:majorGridlines/>
        <c:numFmt formatCode="General" sourceLinked="1"/>
        <c:tickLblPos val="nextTo"/>
        <c:crossAx val="30005511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AU"/>
            </a:pPr>
            <a:r>
              <a:rPr lang="en-AU" sz="1600" dirty="0"/>
              <a:t>QUT </a:t>
            </a:r>
            <a:r>
              <a:rPr lang="en-AU" sz="1600" baseline="0" dirty="0" smtClean="0"/>
              <a:t>2003 – 07 </a:t>
            </a:r>
          </a:p>
          <a:p>
            <a:pPr>
              <a:defRPr lang="en-AU"/>
            </a:pPr>
            <a:r>
              <a:rPr lang="en-AU" sz="2800" baseline="0" dirty="0" smtClean="0"/>
              <a:t>(increase of 132%)</a:t>
            </a:r>
            <a:endParaRPr lang="en-AU" sz="2800" dirty="0"/>
          </a:p>
        </c:rich>
      </c:tx>
      <c:layout>
        <c:manualLayout>
          <c:xMode val="edge"/>
          <c:yMode val="edge"/>
          <c:x val="0.351375724260883"/>
          <c:y val="0.0191006740883564"/>
        </c:manualLayout>
      </c:layout>
    </c:title>
    <c:plotArea>
      <c:layout>
        <c:manualLayout>
          <c:layoutTarget val="inner"/>
          <c:xMode val="edge"/>
          <c:yMode val="edge"/>
          <c:x val="0.307320075950185"/>
          <c:y val="0.18338598173184"/>
          <c:w val="0.657750095438428"/>
          <c:h val="0.710874382690505"/>
        </c:manualLayout>
      </c:layout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Sheet1!$B$2:$F$2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Sheet1!$B$3:$F$3</c:f>
              <c:numCache>
                <c:formatCode>"$"#,##0</c:formatCode>
                <c:ptCount val="5"/>
                <c:pt idx="0">
                  <c:v>2.408127302E7</c:v>
                </c:pt>
                <c:pt idx="1">
                  <c:v>2.833780284E7</c:v>
                </c:pt>
                <c:pt idx="2">
                  <c:v>3.6653666E7</c:v>
                </c:pt>
                <c:pt idx="3">
                  <c:v>4.4667772E7</c:v>
                </c:pt>
                <c:pt idx="4">
                  <c:v>5.57E7</c:v>
                </c:pt>
              </c:numCache>
            </c:numRef>
          </c:val>
        </c:ser>
        <c:marker val="1"/>
        <c:axId val="305940920"/>
        <c:axId val="351648104"/>
      </c:lineChart>
      <c:catAx>
        <c:axId val="30594092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351648104"/>
        <c:crosses val="autoZero"/>
        <c:auto val="1"/>
        <c:lblAlgn val="ctr"/>
        <c:lblOffset val="100"/>
      </c:catAx>
      <c:valAx>
        <c:axId val="351648104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305940920"/>
        <c:crosses val="autoZero"/>
        <c:crossBetween val="between"/>
      </c:valAx>
      <c:spPr>
        <a:ln>
          <a:solidFill>
            <a:schemeClr val="accent5">
              <a:lumMod val="60000"/>
              <a:lumOff val="40000"/>
            </a:schemeClr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ctr">
              <a:defRPr lang="en-AU"/>
            </a:pPr>
            <a:r>
              <a:rPr lang="en-US" sz="1600" dirty="0"/>
              <a:t>Sector </a:t>
            </a:r>
            <a:r>
              <a:rPr lang="en-US" sz="1600" dirty="0" smtClean="0"/>
              <a:t>2003 – 07 </a:t>
            </a:r>
          </a:p>
          <a:p>
            <a:pPr algn="ctr">
              <a:defRPr lang="en-AU"/>
            </a:pPr>
            <a:r>
              <a:rPr lang="en-US" sz="2800" dirty="0" smtClean="0"/>
              <a:t>(increase</a:t>
            </a:r>
            <a:r>
              <a:rPr lang="en-US" sz="2800" baseline="0" dirty="0" smtClean="0"/>
              <a:t> of 68%)</a:t>
            </a:r>
            <a:endParaRPr lang="en-US" sz="2800" dirty="0"/>
          </a:p>
        </c:rich>
      </c:tx>
      <c:layout>
        <c:manualLayout>
          <c:xMode val="edge"/>
          <c:yMode val="edge"/>
          <c:x val="0.36882756400733"/>
          <c:y val="0.024594248541380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Sheet2!$A$4</c:f>
              <c:strCache>
                <c:ptCount val="1"/>
                <c:pt idx="0">
                  <c:v>Sector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Sheet2!$B$3:$F$3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Sheet2!$B$4:$F$4</c:f>
              <c:numCache>
                <c:formatCode>"$"#,##0</c:formatCode>
                <c:ptCount val="5"/>
                <c:pt idx="0">
                  <c:v>1.4813666735656E9</c:v>
                </c:pt>
                <c:pt idx="1">
                  <c:v>1.6028166823471E9</c:v>
                </c:pt>
                <c:pt idx="2">
                  <c:v>1.826162725E9</c:v>
                </c:pt>
                <c:pt idx="3">
                  <c:v>2.2071864449977E9</c:v>
                </c:pt>
                <c:pt idx="4" formatCode="&quot;$&quot;#,##0;[Red]\-&quot;$&quot;#,##0">
                  <c:v>2.49470408E9</c:v>
                </c:pt>
              </c:numCache>
            </c:numRef>
          </c:val>
        </c:ser>
        <c:marker val="1"/>
        <c:axId val="68772456"/>
        <c:axId val="300013800"/>
      </c:lineChart>
      <c:catAx>
        <c:axId val="6877245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300013800"/>
        <c:crosses val="autoZero"/>
        <c:auto val="1"/>
        <c:lblAlgn val="ctr"/>
        <c:lblOffset val="100"/>
      </c:catAx>
      <c:valAx>
        <c:axId val="300013800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6877245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38968033207806"/>
          <c:y val="0.0443353160421329"/>
          <c:w val="0.67858634896959"/>
          <c:h val="0.656020387263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ln w="63500"/>
          </c:spP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13.9</c:v>
                </c:pt>
                <c:pt idx="2">
                  <c:v>20.9</c:v>
                </c:pt>
                <c:pt idx="3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ln w="63500"/>
          </c:spP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17.7</c:v>
                </c:pt>
                <c:pt idx="1">
                  <c:v>29.4</c:v>
                </c:pt>
                <c:pt idx="2">
                  <c:v>21.9</c:v>
                </c:pt>
                <c:pt idx="3">
                  <c:v>24.7</c:v>
                </c:pt>
              </c:numCache>
            </c:numRef>
          </c:val>
        </c:ser>
        <c:marker val="1"/>
        <c:axId val="325700840"/>
        <c:axId val="351707272"/>
      </c:lineChart>
      <c:catAx>
        <c:axId val="325700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1707272"/>
        <c:crosses val="autoZero"/>
        <c:auto val="1"/>
        <c:lblAlgn val="ctr"/>
        <c:lblOffset val="100"/>
      </c:catAx>
      <c:valAx>
        <c:axId val="351707272"/>
        <c:scaling>
          <c:orientation val="minMax"/>
        </c:scaling>
        <c:axPos val="l"/>
        <c:majorGridlines/>
        <c:numFmt formatCode="General" sourceLinked="1"/>
        <c:tickLblPos val="nextTo"/>
        <c:crossAx val="325700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565217391304"/>
          <c:y val="0.843050418220388"/>
          <c:w val="0.788043478260869"/>
          <c:h val="0.15570874088011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74831-52C3-7249-95EB-43FE46393F5A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2341E-0BCC-8440-9C25-4336C4C0B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341E-0BCC-8440-9C25-4336C4C0BB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38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39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41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42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317B-2831-574B-AE72-48C5488B49CA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341E-0BCC-8440-9C25-4336C4C0BB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341E-0BCC-8440-9C25-4336C4C0BB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17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29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29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30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31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1E03C3-4988-804C-8D43-132410CED554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11868E-3AA8-F94D-843E-589770DE6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7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now you have </a:t>
            </a:r>
            <a:r>
              <a:rPr lang="en-US" dirty="0" err="1" smtClean="0"/>
              <a:t>TeesRep</a:t>
            </a:r>
            <a:r>
              <a:rPr lang="en-US" dirty="0" smtClean="0"/>
              <a:t> – why should you care?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357902"/>
          </a:xfrm>
        </p:spPr>
        <p:txBody>
          <a:bodyPr>
            <a:normAutofit/>
          </a:bodyPr>
          <a:lstStyle/>
          <a:p>
            <a:r>
              <a:rPr lang="en-US" dirty="0" smtClean="0"/>
              <a:t>Alma Swan</a:t>
            </a:r>
          </a:p>
          <a:p>
            <a:r>
              <a:rPr lang="en-US" dirty="0" smtClean="0">
                <a:solidFill>
                  <a:srgbClr val="95B3D7"/>
                </a:solidFill>
              </a:rPr>
              <a:t>Key Perspectives Ltd,</a:t>
            </a:r>
          </a:p>
          <a:p>
            <a:r>
              <a:rPr lang="en-US" dirty="0" smtClean="0">
                <a:solidFill>
                  <a:srgbClr val="95B3D7"/>
                </a:solidFill>
              </a:rPr>
              <a:t>OASIS,</a:t>
            </a:r>
          </a:p>
          <a:p>
            <a:r>
              <a:rPr lang="en-US" dirty="0" smtClean="0">
                <a:solidFill>
                  <a:srgbClr val="95B3D7"/>
                </a:solidFill>
              </a:rPr>
              <a:t>Enabling Open Scholarship</a:t>
            </a:r>
            <a:endParaRPr lang="en-US" dirty="0">
              <a:solidFill>
                <a:srgbClr val="95B3D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030" y="6278072"/>
            <a:ext cx="790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Teesside University Open Access event, Middlesbrough, UK, 13 October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What’s in it for authors?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7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Author advantages 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38269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Visibility</a:t>
            </a:r>
          </a:p>
          <a:p>
            <a:r>
              <a:rPr lang="en-US" sz="3600" dirty="0" smtClean="0"/>
              <a:t>Usage</a:t>
            </a:r>
          </a:p>
          <a:p>
            <a:r>
              <a:rPr lang="en-US" sz="3600" dirty="0" smtClean="0"/>
              <a:t>Impact</a:t>
            </a:r>
          </a:p>
          <a:p>
            <a:r>
              <a:rPr lang="en-US" sz="3600" dirty="0" smtClean="0"/>
              <a:t>Personal profiling and marketing</a:t>
            </a:r>
          </a:p>
          <a:p>
            <a:r>
              <a:rPr lang="en-US" sz="3600" dirty="0" smtClean="0"/>
              <a:t>Research advantages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FFCC"/>
                </a:solidFill>
              </a:rPr>
              <a:t>   </a:t>
            </a:r>
            <a:r>
              <a:rPr lang="en-GB" sz="3600" dirty="0" smtClean="0"/>
              <a:t>“Self-archiving in the </a:t>
            </a:r>
            <a:r>
              <a:rPr lang="en-GB" sz="3600" dirty="0" err="1" smtClean="0"/>
              <a:t>PhilSci</a:t>
            </a:r>
            <a:r>
              <a:rPr lang="en-GB" sz="3600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74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7" y="1417638"/>
            <a:ext cx="7863005" cy="47085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55" y="1417638"/>
            <a:ext cx="7741385" cy="460216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7087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SIR statistics pag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084" r="-16084"/>
          <a:stretch>
            <a:fillRect/>
          </a:stretch>
        </p:blipFill>
        <p:spPr>
          <a:xfrm>
            <a:off x="-659769" y="268098"/>
            <a:ext cx="10557546" cy="604126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7087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Professor Martin </a:t>
            </a:r>
            <a:r>
              <a:rPr lang="en-US" dirty="0" err="1" smtClean="0"/>
              <a:t>Skitmore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667" dirty="0" smtClean="0"/>
              <a:t>School of Urban Design, QUT</a:t>
            </a:r>
            <a:endParaRPr lang="en-US" sz="2667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98081"/>
          </a:xfrm>
        </p:spPr>
        <p:txBody>
          <a:bodyPr>
            <a:noAutofit/>
          </a:bodyPr>
          <a:lstStyle/>
          <a:p>
            <a:pPr marL="184150" indent="-3175">
              <a:buNone/>
            </a:pPr>
            <a:r>
              <a:rPr lang="en-US" sz="3200" dirty="0" smtClean="0"/>
              <a:t>“There is no doubt in my mind that </a:t>
            </a:r>
            <a:r>
              <a:rPr lang="en-US" sz="3200" dirty="0" err="1" smtClean="0"/>
              <a:t>ePrints</a:t>
            </a:r>
            <a:r>
              <a:rPr lang="en-US" sz="3200" dirty="0" smtClean="0"/>
              <a:t> will have improved things – especially in developing countries such as Malaysia … many more access my papers who wouldn’t have thought of contacting me personally in the ‘old’ days.</a:t>
            </a:r>
          </a:p>
          <a:p>
            <a:pPr marL="184150" indent="-3175">
              <a:buNone/>
            </a:pPr>
            <a:endParaRPr lang="en-US" sz="1800" dirty="0" smtClean="0"/>
          </a:p>
          <a:p>
            <a:pPr marL="184150" indent="-3175">
              <a:buNone/>
            </a:pPr>
            <a:r>
              <a:rPr lang="en-US" sz="3200" dirty="0" smtClean="0"/>
              <a:t>While this may … increase … citations, the most important thing … is that at least these people can find out more about what others have done…”</a:t>
            </a: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7051" y="633236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 OA means to a researcher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7435"/>
            <a:ext cx="6894486" cy="524192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24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Some context</a:t>
            </a:r>
            <a:endParaRPr lang="en-US" sz="5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7035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1300"/>
            <a:ext cx="7783709" cy="606742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138159" y="1281983"/>
            <a:ext cx="8785707" cy="5027377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 descr="Ray Frost's impact Oct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587"/>
            <a:ext cx="9144000" cy="394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138159" y="1281983"/>
            <a:ext cx="8785707" cy="5027377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Martin Skitmore 15 articl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231" b="-32231"/>
          <a:stretch>
            <a:fillRect/>
          </a:stretch>
        </p:blipFill>
        <p:spPr>
          <a:xfrm>
            <a:off x="0" y="1146601"/>
            <a:ext cx="9144000" cy="52324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675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Martin </a:t>
            </a:r>
            <a:r>
              <a:rPr lang="en-US" sz="5333" dirty="0" err="1" smtClean="0"/>
              <a:t>Skitmore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(Urban Design)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The early bird …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1347787"/>
            <a:ext cx="8651876" cy="496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36895" y="2446449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13484" y="1143000"/>
          <a:ext cx="8229600" cy="47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77138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Clinical medicine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5073" y="1171180"/>
          <a:ext cx="753220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88790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science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5073" y="1171180"/>
          <a:ext cx="753220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88790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4" name="Picture 3" descr="Swan &amp; Hall article p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1" y="149702"/>
            <a:ext cx="7984252" cy="615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peer-reviewed literature 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1127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Download </a:t>
            </a:r>
            <a:r>
              <a:rPr lang="en-GB" sz="5400" dirty="0" smtClean="0"/>
              <a:t>timeline</a:t>
            </a:r>
            <a:endParaRPr lang="en-GB" sz="5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 descr="Swan &amp; Hall article download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1" y="1027113"/>
            <a:ext cx="8162491" cy="528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an &amp; Hall article dashboar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13"/>
            <a:ext cx="9144000" cy="675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468312" y="188913"/>
            <a:ext cx="8218487" cy="863600"/>
          </a:xfrm>
        </p:spPr>
        <p:txBody>
          <a:bodyPr/>
          <a:lstStyle/>
          <a:p>
            <a:r>
              <a:rPr lang="en-GB" dirty="0">
                <a:solidFill>
                  <a:srgbClr val="95B3D7"/>
                </a:solidFill>
              </a:rPr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052513"/>
            <a:ext cx="8943975" cy="5057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2286000"/>
            <a:ext cx="5616575" cy="152400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  <a:alpha val="22000"/>
                </a:schemeClr>
              </a:gs>
              <a:gs pos="100000">
                <a:srgbClr val="FFFFFF">
                  <a:alpha val="40000"/>
                </a:srgbClr>
              </a:gs>
            </a:gsLst>
            <a:lin ang="0" scaled="1"/>
            <a:tileRect/>
          </a:gradFill>
          <a:ln w="47625">
            <a:solidFill>
              <a:srgbClr val="4F81BD"/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24863" cy="6119812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451220" y="5105400"/>
            <a:ext cx="1559180" cy="7620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33" dirty="0" smtClean="0"/>
              <a:t>Dr </a:t>
            </a:r>
            <a:r>
              <a:rPr lang="en-US" sz="5333" dirty="0" err="1" smtClean="0"/>
              <a:t>Evonne</a:t>
            </a:r>
            <a:r>
              <a:rPr lang="en-US" sz="5333" dirty="0" smtClean="0"/>
              <a:t> Miller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Senior Lecturer, Design, QUT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218"/>
            <a:ext cx="8229600" cy="4748141"/>
          </a:xfrm>
        </p:spPr>
        <p:txBody>
          <a:bodyPr>
            <a:normAutofit lnSpcReduction="10000"/>
          </a:bodyPr>
          <a:lstStyle/>
          <a:p>
            <a:pPr marL="180975" indent="-44450">
              <a:buNone/>
            </a:pPr>
            <a:r>
              <a:rPr lang="en-US" sz="3600" dirty="0" smtClean="0"/>
              <a:t>“Just last week, the General Manager of Sustainable Development from an Australian rural industry called me – based on reading one of my research papers in </a:t>
            </a:r>
            <a:r>
              <a:rPr lang="en-US" sz="3600" dirty="0" err="1" smtClean="0"/>
              <a:t>ePrints</a:t>
            </a:r>
            <a:r>
              <a:rPr lang="en-US" sz="3600" dirty="0" smtClean="0"/>
              <a:t>.  </a:t>
            </a:r>
          </a:p>
          <a:p>
            <a:pPr marL="180975" indent="-44450">
              <a:buNone/>
            </a:pPr>
            <a:r>
              <a:rPr lang="en-US" sz="3600" dirty="0" smtClean="0"/>
              <a:t>He loved what he read ..... and we are now in discussion about how we can help them measure their industry’s social impacts.”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8879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For institutions?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8702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Institutional advantages </a:t>
            </a:r>
            <a:br>
              <a:rPr lang="en-US" sz="4400" dirty="0" smtClean="0"/>
            </a:br>
            <a:r>
              <a:rPr lang="en-US" sz="4400" dirty="0" smtClean="0"/>
              <a:t>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Visibility</a:t>
            </a:r>
          </a:p>
          <a:p>
            <a:r>
              <a:rPr lang="en-US" sz="3600" dirty="0" smtClean="0"/>
              <a:t>Usage</a:t>
            </a:r>
          </a:p>
          <a:p>
            <a:r>
              <a:rPr lang="en-US" sz="3600" dirty="0" smtClean="0"/>
              <a:t>Impact</a:t>
            </a:r>
          </a:p>
          <a:p>
            <a:r>
              <a:rPr lang="en-US" sz="3600" dirty="0" smtClean="0"/>
              <a:t>Institutional profiling and marketing</a:t>
            </a:r>
          </a:p>
          <a:p>
            <a:r>
              <a:rPr lang="en-US" sz="3600" dirty="0" smtClean="0"/>
              <a:t>Research advantages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/>
              <a:t>Why an </a:t>
            </a:r>
            <a:r>
              <a:rPr lang="en-GB" b="1" u="sng"/>
              <a:t>institutional</a:t>
            </a:r>
            <a:r>
              <a:rPr lang="en-GB"/>
              <a:t> repository?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08962" cy="44307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‘</a:t>
            </a:r>
            <a:r>
              <a:rPr lang="en-GB" sz="3200" dirty="0"/>
              <a:t>Marketing’ tool for </a:t>
            </a:r>
            <a:r>
              <a:rPr lang="en-GB" sz="3200" dirty="0" smtClean="0"/>
              <a:t>universities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EB4E3"/>
                </a:solidFill>
              </a:rPr>
              <a:t>The </a:t>
            </a:r>
            <a:r>
              <a:rPr lang="en-GB" dirty="0" err="1">
                <a:solidFill>
                  <a:srgbClr val="8EB4E3"/>
                </a:solidFill>
              </a:rPr>
              <a:t>U.Southampton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4100" dirty="0">
                <a:solidFill>
                  <a:srgbClr val="8EB4E3"/>
                </a:solidFill>
              </a:rPr>
              <a:t>conundrum</a:t>
            </a:r>
            <a:endParaRPr lang="en-GB" dirty="0">
              <a:solidFill>
                <a:srgbClr val="8EB4E3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9812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3498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150" y="3143251"/>
            <a:ext cx="1098550" cy="101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052234" y="3002535"/>
            <a:ext cx="978408" cy="484632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0713" indent="-484188"/>
            <a:r>
              <a:rPr lang="en-US" sz="3200" dirty="0" smtClean="0"/>
              <a:t>Science moves faster and more efficiently</a:t>
            </a:r>
          </a:p>
          <a:p>
            <a:pPr marL="620713" indent="-484188"/>
            <a:r>
              <a:rPr lang="en-US" sz="3200" dirty="0" smtClean="0"/>
              <a:t>Greater visibility and impact</a:t>
            </a:r>
          </a:p>
          <a:p>
            <a:pPr marL="620713" indent="-484188"/>
            <a:r>
              <a:rPr lang="en-US" sz="3200" dirty="0" smtClean="0"/>
              <a:t>Better monitoring, assessment and evaluation of research</a:t>
            </a:r>
          </a:p>
          <a:p>
            <a:pPr marL="620713" indent="-484188"/>
            <a:r>
              <a:rPr lang="en-US" sz="3200" dirty="0" smtClean="0"/>
              <a:t>Enables new semantic technologies (text-mining and data-mining)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35399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5067"/>
          </a:xfrm>
        </p:spPr>
        <p:txBody>
          <a:bodyPr>
            <a:normAutofit/>
          </a:bodyPr>
          <a:lstStyle/>
          <a:p>
            <a:r>
              <a:rPr lang="en-US" dirty="0" err="1" smtClean="0"/>
              <a:t>Webometrics</a:t>
            </a:r>
            <a:endParaRPr lang="en-US" dirty="0"/>
          </a:p>
        </p:txBody>
      </p:sp>
      <p:pic>
        <p:nvPicPr>
          <p:cNvPr id="5" name="Content Placeholder 4" descr="Webometrics top Europ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4793" r="-24793"/>
          <a:stretch>
            <a:fillRect/>
          </a:stretch>
        </p:blipFill>
        <p:spPr>
          <a:xfrm>
            <a:off x="-257164" y="745068"/>
            <a:ext cx="9722897" cy="5563658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49600" y="5452534"/>
            <a:ext cx="4673600" cy="265642"/>
          </a:xfrm>
          <a:prstGeom prst="roundRect">
            <a:avLst/>
          </a:prstGeom>
          <a:solidFill>
            <a:schemeClr val="accent1">
              <a:lumMod val="75000"/>
              <a:alpha val="39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5230" y="5233543"/>
            <a:ext cx="2374370" cy="68833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724400" y="986228"/>
          <a:ext cx="3733800" cy="47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762000" y="986228"/>
          <a:ext cx="3733800" cy="47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98555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Data:  </a:t>
            </a:r>
            <a:r>
              <a:rPr lang="en-GB" dirty="0" smtClean="0"/>
              <a:t>Tom Cochrane </a:t>
            </a:r>
          </a:p>
          <a:p>
            <a:r>
              <a:rPr lang="en-GB" dirty="0" smtClean="0"/>
              <a:t>           Deputy Vice-Chancellor, QUT</a:t>
            </a: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00442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98555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Data:  </a:t>
            </a:r>
            <a:r>
              <a:rPr lang="en-GB" dirty="0" smtClean="0"/>
              <a:t>Tom Cochrane </a:t>
            </a:r>
          </a:p>
          <a:p>
            <a:r>
              <a:rPr lang="en-GB" dirty="0" smtClean="0"/>
              <a:t>           Deputy Vice-Chancellor, QUT</a:t>
            </a: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00442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203200" y="1215773"/>
          <a:ext cx="342053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236717" y="1215771"/>
          <a:ext cx="41283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  <p:bldGraphic spid="1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494"/>
            <a:ext cx="8229600" cy="4461865"/>
          </a:xfrm>
        </p:spPr>
        <p:txBody>
          <a:bodyPr>
            <a:normAutofit/>
          </a:bodyPr>
          <a:lstStyle/>
          <a:p>
            <a:pPr marL="547688" indent="-3175">
              <a:buNone/>
            </a:pPr>
            <a:r>
              <a:rPr lang="en-US" sz="4000" dirty="0" smtClean="0"/>
              <a:t>It is one of the noblest duties of a university to advance knowledge and to diffuse it, not merely among those who can attend the daily lectures, but far and wide. 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2932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02" y="2743200"/>
            <a:ext cx="6958493" cy="2667000"/>
          </a:xfrm>
        </p:spPr>
        <p:txBody>
          <a:bodyPr>
            <a:normAutofit/>
          </a:bodyPr>
          <a:lstStyle/>
          <a:p>
            <a:pPr marL="547688" indent="-7938"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8" y="274638"/>
            <a:ext cx="8960832" cy="827979"/>
          </a:xfrm>
        </p:spPr>
        <p:txBody>
          <a:bodyPr>
            <a:normAutofit/>
          </a:bodyPr>
          <a:lstStyle/>
          <a:p>
            <a:r>
              <a:rPr lang="en-GB" dirty="0" err="1" smtClean="0"/>
              <a:t>TeesRep</a:t>
            </a:r>
            <a:r>
              <a:rPr lang="en-GB" dirty="0" smtClean="0"/>
              <a:t> policy: Nice, but not enough...</a:t>
            </a:r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 useBgFill="1">
        <p:nvSpPr>
          <p:cNvPr id="6" name="Smiley Face 5"/>
          <p:cNvSpPr/>
          <p:nvPr/>
        </p:nvSpPr>
        <p:spPr>
          <a:xfrm>
            <a:off x="6991708" y="2959712"/>
            <a:ext cx="1695092" cy="1228974"/>
          </a:xfrm>
          <a:prstGeom prst="smileyFace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7199" y="2573297"/>
            <a:ext cx="6320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n-GB" sz="4000" dirty="0" smtClean="0">
                <a:solidFill>
                  <a:srgbClr val="95B3D7"/>
                </a:solidFill>
              </a:rPr>
              <a:t>All research-active staff are actively encouraged to deposit...”</a:t>
            </a:r>
            <a:endParaRPr lang="en-GB" sz="1200" dirty="0" smtClean="0">
              <a:solidFill>
                <a:srgbClr val="95B3D7"/>
              </a:solidFill>
            </a:endParaRPr>
          </a:p>
        </p:txBody>
      </p:sp>
      <p:sp>
        <p:nvSpPr>
          <p:cNvPr id="8" name="Heart 7"/>
          <p:cNvSpPr/>
          <p:nvPr/>
        </p:nvSpPr>
        <p:spPr>
          <a:xfrm>
            <a:off x="6777979" y="4392381"/>
            <a:ext cx="2155642" cy="1916343"/>
          </a:xfrm>
          <a:prstGeom prst="heart">
            <a:avLst/>
          </a:prstGeom>
          <a:solidFill>
            <a:schemeClr val="accent2">
              <a:alpha val="6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57198" y="4392382"/>
            <a:ext cx="63207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“For the benefit of you, the University and research, we require...”</a:t>
            </a:r>
          </a:p>
          <a:p>
            <a:endParaRPr lang="en-GB" dirty="0"/>
          </a:p>
        </p:txBody>
      </p:sp>
      <p:pic>
        <p:nvPicPr>
          <p:cNvPr id="10" name="Picture 9" descr="TeesRep policy cli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8" y="1379434"/>
            <a:ext cx="8960832" cy="1193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220"/>
          </a:xfrm>
        </p:spPr>
        <p:txBody>
          <a:bodyPr/>
          <a:lstStyle/>
          <a:p>
            <a:r>
              <a:rPr lang="en-US" dirty="0" smtClean="0"/>
              <a:t>Open Access mandatory policies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870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Picture 6" descr="Mandates graph Oct 201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1858"/>
            <a:ext cx="8134350" cy="506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775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750"/>
            <a:ext cx="8229600" cy="5381610"/>
          </a:xfrm>
        </p:spPr>
        <p:txBody>
          <a:bodyPr/>
          <a:lstStyle/>
          <a:p>
            <a:pPr marL="627063" indent="-531813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 General, comprehensive resource on Open Access: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dirty="0" smtClean="0">
                <a:hlinkClick r:id="rId2"/>
              </a:rPr>
              <a:t>www.openoasis.org</a:t>
            </a:r>
            <a:endParaRPr lang="en-US" dirty="0" smtClean="0"/>
          </a:p>
          <a:p>
            <a:pPr marL="627063" indent="-531813" algn="ctr">
              <a:buNone/>
            </a:pPr>
            <a:endParaRPr lang="en-US" sz="1100" dirty="0" smtClean="0"/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95B3D7"/>
                </a:solidFill>
              </a:rPr>
              <a:t>2.  Resource for policymakers, institutional managers: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EOS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(Enabling Open Scholarship)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dirty="0" smtClean="0">
                <a:solidFill>
                  <a:srgbClr val="8EB4E3"/>
                </a:solidFill>
              </a:rPr>
              <a:t> </a:t>
            </a:r>
            <a:endParaRPr lang="en-US" dirty="0">
              <a:solidFill>
                <a:srgbClr val="8EB4E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www.openoasis.org</a:t>
            </a:r>
            <a:r>
              <a:rPr lang="en-US" sz="3892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</a:p>
          <a:p>
            <a:pPr marL="715963" indent="-579438"/>
            <a:r>
              <a:rPr lang="en-US" sz="3200" dirty="0" smtClean="0"/>
              <a:t>Currently c1750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747" y="6309360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267152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at October 2010: 1750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8879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your work </a:t>
            </a:r>
            <a:br>
              <a:rPr lang="en-GB" dirty="0" smtClean="0"/>
            </a:br>
            <a:r>
              <a:rPr lang="en-GB" dirty="0" smtClean="0"/>
              <a:t>Open Access through a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Prepare your paper and submit it to your journal of choice for peer review</a:t>
            </a:r>
          </a:p>
          <a:p>
            <a:r>
              <a:rPr lang="en-GB" dirty="0" smtClean="0"/>
              <a:t>Make any changes required as a result of the peer review process</a:t>
            </a:r>
          </a:p>
          <a:p>
            <a:r>
              <a:rPr lang="en-GB" dirty="0" smtClean="0"/>
              <a:t>Submit the final version to the journal</a:t>
            </a:r>
          </a:p>
          <a:p>
            <a:r>
              <a:rPr lang="en-GB" dirty="0" smtClean="0"/>
              <a:t>Deposit that </a:t>
            </a:r>
            <a:r>
              <a:rPr lang="en-GB" u="sng" dirty="0" smtClean="0">
                <a:solidFill>
                  <a:srgbClr val="4F81BD"/>
                </a:solidFill>
              </a:rPr>
              <a:t>same final version</a:t>
            </a:r>
            <a:r>
              <a:rPr lang="en-GB" dirty="0" smtClean="0"/>
              <a:t> to your repository through the normal deposit procedure that applies in your institution</a:t>
            </a:r>
          </a:p>
          <a:p>
            <a:r>
              <a:rPr lang="en-GB" dirty="0" smtClean="0">
                <a:solidFill>
                  <a:srgbClr val="4F81BD"/>
                </a:solidFill>
              </a:rPr>
              <a:t>N.B. Your repository staff may check journal copyright conditions on your behalf, or you may do so yourself using the SHERPA </a:t>
            </a:r>
            <a:r>
              <a:rPr lang="en-GB" dirty="0" err="1" smtClean="0">
                <a:solidFill>
                  <a:srgbClr val="4F81BD"/>
                </a:solidFill>
              </a:rPr>
              <a:t>RoMEO</a:t>
            </a:r>
            <a:r>
              <a:rPr lang="en-GB" dirty="0" smtClean="0">
                <a:solidFill>
                  <a:srgbClr val="4F81BD"/>
                </a:solidFill>
              </a:rPr>
              <a:t> service at </a:t>
            </a:r>
            <a:r>
              <a:rPr lang="en-US" dirty="0" smtClean="0">
                <a:hlinkClick r:id="rId2"/>
              </a:rPr>
              <a:t>http://www.sherpa.ac.uk/romeo/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209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TeesRep front page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14360" r="-14360"/>
          <a:stretch>
            <a:fillRect/>
          </a:stretch>
        </p:blipFill>
        <p:spPr>
          <a:xfrm>
            <a:off x="-753777" y="274638"/>
            <a:ext cx="10546116" cy="6034722"/>
          </a:xfrm>
        </p:spPr>
      </p:pic>
      <p:sp>
        <p:nvSpPr>
          <p:cNvPr id="8" name="Up Arrow 7"/>
          <p:cNvSpPr/>
          <p:nvPr/>
        </p:nvSpPr>
        <p:spPr>
          <a:xfrm>
            <a:off x="1720500" y="1292309"/>
            <a:ext cx="484632" cy="9784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3213</TotalTime>
  <Words>1088</Words>
  <Application>Microsoft Macintosh PowerPoint</Application>
  <PresentationFormat>On-screen Show (4:3)</PresentationFormat>
  <Paragraphs>196</Paragraphs>
  <Slides>48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Apex</vt:lpstr>
      <vt:lpstr>So now you have TeesRep – why should you care?</vt:lpstr>
      <vt:lpstr>Some context</vt:lpstr>
      <vt:lpstr>Open Access</vt:lpstr>
      <vt:lpstr>Open Access – Why?</vt:lpstr>
      <vt:lpstr>Open Access repositories</vt:lpstr>
      <vt:lpstr>Where repositories are</vt:lpstr>
      <vt:lpstr>What they contain</vt:lpstr>
      <vt:lpstr>How to make your work  Open Access through a repository</vt:lpstr>
      <vt:lpstr>Slide 9</vt:lpstr>
      <vt:lpstr>What’s in it for authors?</vt:lpstr>
      <vt:lpstr>Author advantages from Open Access</vt:lpstr>
      <vt:lpstr>An author’s own testimony on open access visibility </vt:lpstr>
      <vt:lpstr>A well-filled repository</vt:lpstr>
      <vt:lpstr>And it gets used</vt:lpstr>
      <vt:lpstr>Slide 15</vt:lpstr>
      <vt:lpstr>Professor Martin Skitmore  School of Urban Design, QUT</vt:lpstr>
      <vt:lpstr>Impact</vt:lpstr>
      <vt:lpstr>What OA means to a researcher</vt:lpstr>
      <vt:lpstr>Slide 19</vt:lpstr>
      <vt:lpstr>Slide 20</vt:lpstr>
      <vt:lpstr>Top authors (by download)</vt:lpstr>
      <vt:lpstr>Ray Frost’s impact</vt:lpstr>
      <vt:lpstr>Top authors (by download)</vt:lpstr>
      <vt:lpstr>Martin Skitmore (Urban Design)</vt:lpstr>
      <vt:lpstr>The early bird …</vt:lpstr>
      <vt:lpstr>Engineering</vt:lpstr>
      <vt:lpstr>Clinical medicine</vt:lpstr>
      <vt:lpstr>Social science</vt:lpstr>
      <vt:lpstr>Slide 29</vt:lpstr>
      <vt:lpstr>Download timeline</vt:lpstr>
      <vt:lpstr>Slide 31</vt:lpstr>
      <vt:lpstr>EU CIS studies</vt:lpstr>
      <vt:lpstr>Slide 33</vt:lpstr>
      <vt:lpstr>Dr Evonne Miller Senior Lecturer, Design, QUT</vt:lpstr>
      <vt:lpstr>For institutions?</vt:lpstr>
      <vt:lpstr>Institutional advantages  from Open Access</vt:lpstr>
      <vt:lpstr>Why an institutional repository?</vt:lpstr>
      <vt:lpstr>The U.Southampton conundrum</vt:lpstr>
      <vt:lpstr>Slide 39</vt:lpstr>
      <vt:lpstr>Webometrics</vt:lpstr>
      <vt:lpstr>Total Research Income: QUT and sector</vt:lpstr>
      <vt:lpstr>Total Research Income: QUT and sector</vt:lpstr>
      <vt:lpstr>Daniel Coit Gilman  First President, Johns Hopkins University</vt:lpstr>
      <vt:lpstr> University of Edinburgh Strategic Plan 2008-12 </vt:lpstr>
      <vt:lpstr>TeesRep policy: Nice, but not enough...</vt:lpstr>
      <vt:lpstr>Open Access mandatory policies</vt:lpstr>
      <vt:lpstr>Resources</vt:lpstr>
      <vt:lpstr>Thank you for listening</vt:lpstr>
    </vt:vector>
  </TitlesOfParts>
  <Company>tabbycat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 Swan</dc:creator>
  <cp:lastModifiedBy>ALMA SWAN</cp:lastModifiedBy>
  <cp:revision>29</cp:revision>
  <dcterms:created xsi:type="dcterms:W3CDTF">2010-12-29T10:38:21Z</dcterms:created>
  <dcterms:modified xsi:type="dcterms:W3CDTF">2010-12-29T10:39:22Z</dcterms:modified>
</cp:coreProperties>
</file>