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xlsx" ContentType="application/vnd.openxmlformats-officedocument.spreadsheetml.sheet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rawings/drawing2.xml" ContentType="application/vnd.openxmlformats-officedocument.drawingml.chartshapes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72" r:id="rId14"/>
    <p:sldId id="265" r:id="rId15"/>
    <p:sldId id="266" r:id="rId16"/>
    <p:sldId id="267" r:id="rId17"/>
    <p:sldId id="268" r:id="rId18"/>
    <p:sldId id="281" r:id="rId19"/>
    <p:sldId id="275" r:id="rId20"/>
    <p:sldId id="282" r:id="rId21"/>
    <p:sldId id="283" r:id="rId22"/>
    <p:sldId id="274" r:id="rId23"/>
    <p:sldId id="284" r:id="rId24"/>
    <p:sldId id="276" r:id="rId25"/>
    <p:sldId id="285" r:id="rId26"/>
    <p:sldId id="286" r:id="rId27"/>
    <p:sldId id="280" r:id="rId28"/>
    <p:sldId id="279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768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6758289686736"/>
          <c:y val="0.0290409904121077"/>
          <c:w val="0.6382998618256"/>
          <c:h val="0.941918019175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Topsham</c:v>
                </c:pt>
              </c:strCache>
            </c:strRef>
          </c:tx>
          <c:spPr>
            <a:solidFill>
              <a:srgbClr val="008000">
                <a:alpha val="90000"/>
              </a:srgbClr>
            </a:solidFill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 A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7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106783.0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University B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163765.0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University C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3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822039.0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University D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15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1.317832E6</c:v>
                </c:pt>
              </c:numCache>
            </c:numRef>
          </c:val>
        </c:ser>
        <c:axId val="305698472"/>
        <c:axId val="68854424"/>
      </c:barChart>
      <c:catAx>
        <c:axId val="305698472"/>
        <c:scaling>
          <c:orientation val="minMax"/>
        </c:scaling>
        <c:delete val="1"/>
        <c:axPos val="b"/>
        <c:majorTickMark val="none"/>
        <c:tickLblPos val="nextTo"/>
        <c:crossAx val="68854424"/>
        <c:crosses val="autoZero"/>
        <c:auto val="1"/>
        <c:lblAlgn val="ctr"/>
        <c:lblOffset val="100"/>
      </c:catAx>
      <c:valAx>
        <c:axId val="6885442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305698472"/>
        <c:crosses val="autoZero"/>
        <c:crossBetween val="between"/>
      </c:valAx>
    </c:plotArea>
    <c:legend>
      <c:legendPos val="r"/>
      <c:txPr>
        <a:bodyPr/>
        <a:lstStyle/>
        <a:p>
          <a:pPr>
            <a:defRPr sz="2000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91307861727368"/>
          <c:y val="0.0290409904121077"/>
          <c:w val="0.625189288313751"/>
          <c:h val="0.941918019175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Topsham</c:v>
                </c:pt>
              </c:strCache>
            </c:strRef>
          </c:tx>
          <c:spPr>
            <a:solidFill>
              <a:srgbClr val="008000">
                <a:alpha val="90000"/>
              </a:srgbClr>
            </a:solidFill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 A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7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263524.0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University B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1.046449E6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University C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3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-1.364582E6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University D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15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-5.25425E6</c:v>
                </c:pt>
              </c:numCache>
            </c:numRef>
          </c:val>
        </c:ser>
        <c:axId val="287877992"/>
        <c:axId val="325848264"/>
      </c:barChart>
      <c:catAx>
        <c:axId val="287877992"/>
        <c:scaling>
          <c:orientation val="minMax"/>
        </c:scaling>
        <c:delete val="1"/>
        <c:axPos val="b"/>
        <c:majorTickMark val="none"/>
        <c:tickLblPos val="nextTo"/>
        <c:crossAx val="325848264"/>
        <c:crosses val="autoZero"/>
        <c:auto val="1"/>
        <c:lblAlgn val="ctr"/>
        <c:lblOffset val="100"/>
      </c:catAx>
      <c:valAx>
        <c:axId val="32584826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287877992"/>
        <c:crosses val="autoZero"/>
        <c:crossBetween val="between"/>
      </c:valAx>
    </c:plotArea>
    <c:legend>
      <c:legendPos val="r"/>
      <c:txPr>
        <a:bodyPr/>
        <a:lstStyle/>
        <a:p>
          <a:pPr>
            <a:defRPr sz="2000">
              <a:latin typeface="+mj-lt"/>
            </a:defRPr>
          </a:pPr>
          <a:endParaRPr lang="en-US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6758289686736"/>
          <c:y val="0.0290409904121077"/>
          <c:w val="0.6382998618256"/>
          <c:h val="0.941918019175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Topsham</c:v>
                </c:pt>
              </c:strCache>
            </c:strRef>
          </c:tx>
          <c:spPr>
            <a:solidFill>
              <a:srgbClr val="008000">
                <a:alpha val="90000"/>
              </a:srgbClr>
            </a:solidFill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 A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7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26380.0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University B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5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136305.0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University C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30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1.012824E6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University D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15000"/>
              </a:schemeClr>
            </a:solidFill>
            <a:ln w="25400"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2.836617E6</c:v>
                </c:pt>
              </c:numCache>
            </c:numRef>
          </c:val>
        </c:ser>
        <c:axId val="305535672"/>
        <c:axId val="372365624"/>
      </c:barChart>
      <c:catAx>
        <c:axId val="305535672"/>
        <c:scaling>
          <c:orientation val="minMax"/>
        </c:scaling>
        <c:delete val="1"/>
        <c:axPos val="b"/>
        <c:majorTickMark val="none"/>
        <c:tickLblPos val="nextTo"/>
        <c:crossAx val="372365624"/>
        <c:crosses val="autoZero"/>
        <c:auto val="1"/>
        <c:lblAlgn val="ctr"/>
        <c:lblOffset val="100"/>
      </c:catAx>
      <c:valAx>
        <c:axId val="37236562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305535672"/>
        <c:crosses val="autoZero"/>
        <c:crossBetween val="between"/>
      </c:valAx>
    </c:plotArea>
    <c:legend>
      <c:legendPos val="r"/>
      <c:txPr>
        <a:bodyPr/>
        <a:lstStyle/>
        <a:p>
          <a:pPr>
            <a:defRPr sz="2000">
              <a:latin typeface="+mj-lt"/>
            </a:defRPr>
          </a:pPr>
          <a:endParaRPr lang="en-US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65971879396399"/>
          <c:y val="0.0290409904121077"/>
          <c:w val="0.547626869928937"/>
          <c:h val="0.941918019175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of Topsham</c:v>
                </c:pt>
              </c:strCache>
            </c:strRef>
          </c:tx>
          <c:spPr>
            <a:solidFill>
              <a:srgbClr val="008000">
                <a:alpha val="90000"/>
              </a:srgbClr>
            </a:solidFill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OA journals</c:v>
                </c:pt>
              </c:strCache>
            </c:strRef>
          </c:tx>
          <c:spPr>
            <a:solidFill>
              <a:srgbClr val="1F497D">
                <a:lumMod val="60000"/>
                <a:lumOff val="40000"/>
                <a:alpha val="50000"/>
              </a:srgbClr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1F497D">
                  <a:lumMod val="60000"/>
                  <a:lumOff val="40000"/>
                  <a:alpha val="80000"/>
                </a:srgb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163655.0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OA via repositories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582660.0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Repositories with overlay publishing services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775662.0</c:v>
                </c:pt>
              </c:numCache>
            </c:numRef>
          </c:val>
        </c:ser>
        <c:axId val="325087624"/>
        <c:axId val="372395608"/>
      </c:barChart>
      <c:catAx>
        <c:axId val="325087624"/>
        <c:scaling>
          <c:orientation val="minMax"/>
        </c:scaling>
        <c:delete val="1"/>
        <c:axPos val="b"/>
        <c:majorTickMark val="none"/>
        <c:tickLblPos val="nextTo"/>
        <c:crossAx val="372395608"/>
        <c:crosses val="autoZero"/>
        <c:auto val="1"/>
        <c:lblAlgn val="ctr"/>
        <c:lblOffset val="100"/>
      </c:catAx>
      <c:valAx>
        <c:axId val="37239560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325087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327579617255"/>
          <c:y val="0.189796072793311"/>
          <c:w val="0.252897614715326"/>
          <c:h val="0.741851996136738"/>
        </c:manualLayout>
      </c:layout>
      <c:txPr>
        <a:bodyPr/>
        <a:lstStyle/>
        <a:p>
          <a:pPr>
            <a:defRPr sz="2000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0.32575</cdr:y>
    </cdr:from>
    <cdr:to>
      <cdr:x>0.05455</cdr:x>
      <cdr:y>0.67425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67001"/>
          <a:ext cx="461665" cy="16764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GB" dirty="0" smtClean="0"/>
            <a:t>GBP per annum</a:t>
          </a:r>
          <a:endParaRPr lang="en-GB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1.15155E-7</cdr:x>
      <cdr:y>0.30838</cdr:y>
    </cdr:from>
    <cdr:to>
      <cdr:x>0.02658</cdr:x>
      <cdr:y>0.60386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1483432"/>
          <a:ext cx="230832" cy="1421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GB" sz="1400" dirty="0" smtClean="0">
              <a:solidFill>
                <a:schemeClr val="tx1"/>
              </a:solidFill>
            </a:rPr>
            <a:t>GBP per annum</a:t>
          </a:r>
          <a:endParaRPr lang="en-GB" sz="14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93800-0795-CC4B-8367-2498BD90984B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57B7E-0D8C-0B4D-8B96-7B2A30950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D4828-3D0D-DD44-BDAF-84E1C7AFB3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EF8-D9AC-9A47-864E-E081630B0E42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9C4-475D-7A46-96EB-6DCB9FA4B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EF8-D9AC-9A47-864E-E081630B0E42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9C4-475D-7A46-96EB-6DCB9FA4B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EF8-D9AC-9A47-864E-E081630B0E42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9C4-475D-7A46-96EB-6DCB9FA4B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EF8-D9AC-9A47-864E-E081630B0E42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9C4-475D-7A46-96EB-6DCB9FA4B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EF8-D9AC-9A47-864E-E081630B0E42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8E49C4-475D-7A46-96EB-6DCB9FA4B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EF8-D9AC-9A47-864E-E081630B0E42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9C4-475D-7A46-96EB-6DCB9FA4B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EF8-D9AC-9A47-864E-E081630B0E42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9C4-475D-7A46-96EB-6DCB9FA4B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EF8-D9AC-9A47-864E-E081630B0E42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9C4-475D-7A46-96EB-6DCB9FA4B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EF8-D9AC-9A47-864E-E081630B0E42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9C4-475D-7A46-96EB-6DCB9FA4B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EF8-D9AC-9A47-864E-E081630B0E42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9C4-475D-7A46-96EB-6DCB9FA4B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EF8-D9AC-9A47-864E-E081630B0E42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9C4-475D-7A46-96EB-6DCB9FA4B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1E7EF8-D9AC-9A47-864E-E081630B0E42}" type="datetimeFigureOut">
              <a:rPr lang="en-US" smtClean="0"/>
              <a:pPr/>
              <a:t>12/29/10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8E49C4-475D-7A46-96EB-6DCB9FA4B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openoasis.org" TargetMode="External"/><Relationship Id="rId5" Type="http://schemas.openxmlformats.org/officeDocument/2006/relationships/hyperlink" Target="http://www.keyperspectives.co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Modelling</a:t>
            </a:r>
            <a:r>
              <a:rPr lang="en-US" dirty="0" smtClean="0"/>
              <a:t> the economic implications of open access for individual institutions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Alma Swan</a:t>
            </a:r>
          </a:p>
          <a:p>
            <a:r>
              <a:rPr lang="en-US" dirty="0" smtClean="0"/>
              <a:t>Key Perspectives Ltd</a:t>
            </a:r>
          </a:p>
          <a:p>
            <a:r>
              <a:rPr lang="en-US" dirty="0" smtClean="0"/>
              <a:t>Truro, UK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030" y="6153641"/>
            <a:ext cx="735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SPARC Digital Repositories Conference, Baltimore, 7-10 November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Universities differ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things differently in libraries</a:t>
            </a:r>
          </a:p>
          <a:p>
            <a:r>
              <a:rPr lang="en-GB" dirty="0" smtClean="0"/>
              <a:t>Buy journals in different ways</a:t>
            </a:r>
          </a:p>
          <a:p>
            <a:r>
              <a:rPr lang="en-GB" dirty="0" smtClean="0"/>
              <a:t>Run more or less elaborate repositories</a:t>
            </a:r>
          </a:p>
          <a:p>
            <a:r>
              <a:rPr lang="en-GB" dirty="0" smtClean="0"/>
              <a:t>Employ different numbers of people</a:t>
            </a:r>
          </a:p>
          <a:p>
            <a:r>
              <a:rPr lang="en-GB" dirty="0" smtClean="0"/>
              <a:t>Pay people different salaries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required: research-related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income per annum (institution)</a:t>
            </a:r>
          </a:p>
          <a:p>
            <a:r>
              <a:rPr lang="en-US" dirty="0" smtClean="0"/>
              <a:t>Number of researchers</a:t>
            </a:r>
          </a:p>
          <a:p>
            <a:r>
              <a:rPr lang="en-US" dirty="0" smtClean="0"/>
              <a:t>Average researcher salary</a:t>
            </a:r>
          </a:p>
          <a:p>
            <a:r>
              <a:rPr lang="en-US" dirty="0" smtClean="0"/>
              <a:t>Publications per annum (institution)</a:t>
            </a:r>
          </a:p>
          <a:p>
            <a:r>
              <a:rPr lang="en-US" dirty="0" smtClean="0"/>
              <a:t>Time spent reading and writing articles</a:t>
            </a:r>
          </a:p>
          <a:p>
            <a:r>
              <a:rPr lang="en-US" dirty="0" smtClean="0"/>
              <a:t>Time spent serving as editors and on editorial boards</a:t>
            </a:r>
          </a:p>
          <a:p>
            <a:r>
              <a:rPr lang="en-US" dirty="0" smtClean="0"/>
              <a:t>Time spent peer reviewing articles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required: library-related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subscriptions:</a:t>
            </a:r>
          </a:p>
          <a:p>
            <a:pPr lvl="1"/>
            <a:r>
              <a:rPr lang="en-US" dirty="0" smtClean="0"/>
              <a:t>Print-only</a:t>
            </a:r>
          </a:p>
          <a:p>
            <a:pPr lvl="1"/>
            <a:r>
              <a:rPr lang="en-US" dirty="0" smtClean="0"/>
              <a:t>Electronic-only</a:t>
            </a:r>
          </a:p>
          <a:p>
            <a:pPr lvl="1"/>
            <a:r>
              <a:rPr lang="en-US" dirty="0" smtClean="0"/>
              <a:t>Dual mode</a:t>
            </a:r>
          </a:p>
          <a:p>
            <a:r>
              <a:rPr lang="en-US" dirty="0" smtClean="0"/>
              <a:t>Cost of subscriptions</a:t>
            </a:r>
          </a:p>
          <a:p>
            <a:r>
              <a:rPr lang="en-US" dirty="0" smtClean="0"/>
              <a:t>Handling time for journals/books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required: Repository-related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cost of repository per annum</a:t>
            </a:r>
          </a:p>
          <a:p>
            <a:r>
              <a:rPr lang="en-US" dirty="0" smtClean="0"/>
              <a:t>Time taken to deposit</a:t>
            </a:r>
          </a:p>
          <a:p>
            <a:r>
              <a:rPr lang="en-US" dirty="0" smtClean="0"/>
              <a:t>Average salary of depositor</a:t>
            </a:r>
          </a:p>
          <a:p>
            <a:r>
              <a:rPr lang="en-US" dirty="0" smtClean="0"/>
              <a:t>Number of items produced by the institution per annum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Savings from OA via repositories</a:t>
            </a:r>
            <a:endParaRPr lang="en-GB" dirty="0"/>
          </a:p>
        </p:txBody>
      </p:sp>
      <p:graphicFrame>
        <p:nvGraphicFramePr>
          <p:cNvPr id="4" name="C 5"/>
          <p:cNvGraphicFramePr/>
          <p:nvPr/>
        </p:nvGraphicFramePr>
        <p:xfrm>
          <a:off x="226367" y="1417638"/>
          <a:ext cx="8683953" cy="481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367" y="2743201"/>
            <a:ext cx="461665" cy="1676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/>
              <a:t>GBP per annum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Savings from OA via OA journals</a:t>
            </a:r>
            <a:endParaRPr lang="en-GB" dirty="0"/>
          </a:p>
        </p:txBody>
      </p:sp>
      <p:graphicFrame>
        <p:nvGraphicFramePr>
          <p:cNvPr id="4" name="C 5"/>
          <p:cNvGraphicFramePr/>
          <p:nvPr/>
        </p:nvGraphicFramePr>
        <p:xfrm>
          <a:off x="223520" y="1417638"/>
          <a:ext cx="8463280" cy="481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Societal value</a:t>
            </a:r>
            <a:endParaRPr lang="en-GB" dirty="0"/>
          </a:p>
        </p:txBody>
      </p:sp>
      <p:graphicFrame>
        <p:nvGraphicFramePr>
          <p:cNvPr id="4" name="C 5"/>
          <p:cNvGraphicFramePr/>
          <p:nvPr/>
        </p:nvGraphicFramePr>
        <p:xfrm>
          <a:off x="226367" y="1417638"/>
          <a:ext cx="8683953" cy="481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7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University UK: </a:t>
            </a:r>
            <a:br>
              <a:rPr lang="en-GB" dirty="0" smtClean="0"/>
            </a:br>
            <a:r>
              <a:rPr lang="en-GB" dirty="0" smtClean="0"/>
              <a:t>Annual savings from OA</a:t>
            </a:r>
            <a:endParaRPr lang="en-GB" dirty="0"/>
          </a:p>
        </p:txBody>
      </p:sp>
      <p:graphicFrame>
        <p:nvGraphicFramePr>
          <p:cNvPr id="4" name="C 5"/>
          <p:cNvGraphicFramePr/>
          <p:nvPr/>
        </p:nvGraphicFramePr>
        <p:xfrm>
          <a:off x="226367" y="1417638"/>
          <a:ext cx="8683953" cy="481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367" y="2743201"/>
            <a:ext cx="461665" cy="1676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/>
              <a:t>£ per annum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  <p:pic>
        <p:nvPicPr>
          <p:cNvPr id="5" name="Picture 4" descr="Minho bottom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794"/>
            <a:ext cx="9144000" cy="36064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  <p:pic>
        <p:nvPicPr>
          <p:cNvPr id="5" name="Picture 4" descr="Minho bottom002.jpg"/>
          <p:cNvPicPr>
            <a:picLocks noChangeAspect="1"/>
          </p:cNvPicPr>
          <p:nvPr/>
        </p:nvPicPr>
        <p:blipFill>
          <a:blip r:embed="rId2"/>
          <a:srcRect r="48086"/>
          <a:stretch>
            <a:fillRect/>
          </a:stretch>
        </p:blipFill>
        <p:spPr>
          <a:xfrm>
            <a:off x="737831" y="207326"/>
            <a:ext cx="7644169" cy="58073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Economic implications of OA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John Houghton and colleagues (2009)</a:t>
            </a:r>
          </a:p>
          <a:p>
            <a:r>
              <a:rPr lang="en-GB" dirty="0" smtClean="0"/>
              <a:t>Identified the activities in the scholarly communication system</a:t>
            </a:r>
          </a:p>
          <a:p>
            <a:r>
              <a:rPr lang="en-GB" dirty="0" smtClean="0"/>
              <a:t>Attached costs to each, and thus to the system</a:t>
            </a:r>
          </a:p>
          <a:p>
            <a:r>
              <a:rPr lang="en-GB" dirty="0" smtClean="0"/>
              <a:t>Modelled the economic benefits of new, alternative </a:t>
            </a:r>
            <a:r>
              <a:rPr lang="en-GB" dirty="0" err="1" smtClean="0"/>
              <a:t>scholcomm</a:t>
            </a:r>
            <a:r>
              <a:rPr lang="en-GB" dirty="0" smtClean="0"/>
              <a:t> scenarios</a:t>
            </a:r>
          </a:p>
          <a:p>
            <a:r>
              <a:rPr lang="en-GB" dirty="0" smtClean="0"/>
              <a:t>Australia, UK, Netherlands, Denmark and US federal agencies</a:t>
            </a:r>
          </a:p>
          <a:p>
            <a:r>
              <a:rPr lang="en-GB" dirty="0" smtClean="0"/>
              <a:t>Individual universities (Swan, 2010)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  <p:pic>
        <p:nvPicPr>
          <p:cNvPr id="5" name="Picture 4" descr="Minho bottom002.jpg"/>
          <p:cNvPicPr>
            <a:picLocks noChangeAspect="1"/>
          </p:cNvPicPr>
          <p:nvPr/>
        </p:nvPicPr>
        <p:blipFill>
          <a:blip r:embed="rId2"/>
          <a:srcRect l="52093"/>
          <a:stretch>
            <a:fillRect/>
          </a:stretch>
        </p:blipFill>
        <p:spPr>
          <a:xfrm>
            <a:off x="1032800" y="269075"/>
            <a:ext cx="7176480" cy="590801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  <p:pic>
        <p:nvPicPr>
          <p:cNvPr id="5" name="Picture 4" descr="Minho bottom001.jpg"/>
          <p:cNvPicPr>
            <a:picLocks noChangeAspect="1"/>
          </p:cNvPicPr>
          <p:nvPr/>
        </p:nvPicPr>
        <p:blipFill>
          <a:blip r:embed="rId2"/>
          <a:srcRect t="26066"/>
          <a:stretch>
            <a:fillRect/>
          </a:stretch>
        </p:blipFill>
        <p:spPr>
          <a:xfrm>
            <a:off x="0" y="1922467"/>
            <a:ext cx="9144000" cy="245683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  <p:pic>
        <p:nvPicPr>
          <p:cNvPr id="5" name="Picture 4" descr="Minho bottom001.jpg"/>
          <p:cNvPicPr>
            <a:picLocks noChangeAspect="1"/>
          </p:cNvPicPr>
          <p:nvPr/>
        </p:nvPicPr>
        <p:blipFill>
          <a:blip r:embed="rId2"/>
          <a:srcRect t="30410" r="51309"/>
          <a:stretch>
            <a:fillRect/>
          </a:stretch>
        </p:blipFill>
        <p:spPr>
          <a:xfrm>
            <a:off x="243839" y="609600"/>
            <a:ext cx="8626715" cy="44809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  <p:pic>
        <p:nvPicPr>
          <p:cNvPr id="5" name="Picture 4" descr="Minho bottom001.jpg"/>
          <p:cNvPicPr>
            <a:picLocks noChangeAspect="1"/>
          </p:cNvPicPr>
          <p:nvPr/>
        </p:nvPicPr>
        <p:blipFill>
          <a:blip r:embed="rId2"/>
          <a:srcRect l="49731"/>
          <a:stretch>
            <a:fillRect/>
          </a:stretch>
        </p:blipFill>
        <p:spPr>
          <a:xfrm>
            <a:off x="548640" y="212405"/>
            <a:ext cx="8138160" cy="588359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  <p:pic>
        <p:nvPicPr>
          <p:cNvPr id="6" name="Picture 5" descr="US talk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" y="405698"/>
            <a:ext cx="8864213" cy="53651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 talk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0" y="667853"/>
            <a:ext cx="8896120" cy="4929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 talk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4" y="406400"/>
            <a:ext cx="8915936" cy="5344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an economic model ...</a:t>
            </a:r>
          </a:p>
          <a:p>
            <a:r>
              <a:rPr lang="en-GB" dirty="0" smtClean="0"/>
              <a:t>Contains an FEC (overhead) element</a:t>
            </a:r>
          </a:p>
          <a:p>
            <a:r>
              <a:rPr lang="en-GB" dirty="0" smtClean="0"/>
              <a:t>Did you estimate anything?</a:t>
            </a:r>
          </a:p>
          <a:p>
            <a:r>
              <a:rPr lang="en-GB" dirty="0" smtClean="0"/>
              <a:t>Did you use default values?</a:t>
            </a:r>
          </a:p>
          <a:p>
            <a:r>
              <a:rPr lang="en-GB" dirty="0" smtClean="0"/>
              <a:t>Co-authorship</a:t>
            </a:r>
          </a:p>
          <a:p>
            <a:r>
              <a:rPr lang="en-GB" dirty="0" smtClean="0"/>
              <a:t>Journal charging policies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for downloading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modelling page:  </a:t>
            </a:r>
          </a:p>
          <a:p>
            <a:pPr lvl="2">
              <a:buNone/>
            </a:pPr>
            <a:r>
              <a:rPr lang="en-US" sz="3200" dirty="0" smtClean="0"/>
              <a:t>http://</a:t>
            </a:r>
            <a:r>
              <a:rPr lang="en-US" sz="3200" dirty="0" err="1" smtClean="0"/>
              <a:t>www.cfses.com</a:t>
            </a:r>
            <a:r>
              <a:rPr lang="en-US" sz="3200" dirty="0" smtClean="0"/>
              <a:t>/EI-ASPM/</a:t>
            </a:r>
            <a:endParaRPr lang="en-GB" sz="3200" dirty="0" smtClean="0"/>
          </a:p>
          <a:p>
            <a:r>
              <a:rPr lang="en-GB" dirty="0" smtClean="0"/>
              <a:t>US institutional model:</a:t>
            </a:r>
          </a:p>
          <a:p>
            <a:pPr lvl="1">
              <a:buNone/>
            </a:pPr>
            <a:r>
              <a:rPr lang="en-US" sz="2800" dirty="0" smtClean="0"/>
              <a:t>http://www.cfses.com/EI-ASPM/Institutional%20EI-ASPM%20Cost%20Model%20%28USA%29.exe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a.swan@talk21.com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>
                <a:hlinkClick r:id="rId3"/>
              </a:rPr>
              <a:t>www.openoasis.org</a:t>
            </a:r>
            <a:endParaRPr lang="en-US" sz="3600" dirty="0" smtClean="0"/>
          </a:p>
          <a:p>
            <a:pPr algn="ctr">
              <a:buNone/>
            </a:pPr>
            <a:r>
              <a:rPr lang="en-US" sz="3600" dirty="0" smtClean="0">
                <a:hlinkClick r:id="rId4"/>
              </a:rPr>
              <a:t>www.openscholarship.org</a:t>
            </a:r>
            <a:r>
              <a:rPr lang="en-US" sz="3600" dirty="0" smtClean="0"/>
              <a:t>  </a:t>
            </a:r>
          </a:p>
          <a:p>
            <a:pPr algn="ctr">
              <a:buNone/>
            </a:pPr>
            <a:r>
              <a:rPr lang="en-US" sz="3600" dirty="0" smtClean="0">
                <a:hlinkClick r:id="rId5"/>
              </a:rPr>
              <a:t>www.keyperspectives.co.uk</a:t>
            </a:r>
            <a:r>
              <a:rPr lang="en-US" sz="36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82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Scholarly communication process</a:t>
            </a:r>
            <a:endParaRPr lang="en-GB" dirty="0"/>
          </a:p>
        </p:txBody>
      </p:sp>
      <p:pic>
        <p:nvPicPr>
          <p:cNvPr id="4" name="Picture 3" descr="Model diagram.tiff"/>
          <p:cNvPicPr/>
          <p:nvPr/>
        </p:nvPicPr>
        <p:blipFill>
          <a:blip r:embed="rId2"/>
          <a:stretch>
            <a:fillRect/>
          </a:stretch>
        </p:blipFill>
        <p:spPr>
          <a:xfrm>
            <a:off x="152523" y="995967"/>
            <a:ext cx="8842911" cy="5207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scholarly communication process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Björk</a:t>
            </a:r>
            <a:r>
              <a:rPr lang="en-GB" dirty="0" smtClean="0"/>
              <a:t>, 2007)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4908"/>
            <a:ext cx="8229600" cy="4554451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Fund R&amp;D and communication </a:t>
            </a:r>
          </a:p>
          <a:p>
            <a:pPr algn="ctr">
              <a:buNone/>
            </a:pPr>
            <a:endParaRPr lang="en-GB" sz="1600" dirty="0" smtClean="0"/>
          </a:p>
          <a:p>
            <a:pPr algn="ctr">
              <a:buNone/>
            </a:pPr>
            <a:r>
              <a:rPr lang="en-GB" dirty="0" smtClean="0"/>
              <a:t>Perform research and communicate results</a:t>
            </a:r>
          </a:p>
          <a:p>
            <a:pPr algn="ctr">
              <a:buNone/>
            </a:pPr>
            <a:endParaRPr lang="en-GB" sz="1600" dirty="0" smtClean="0"/>
          </a:p>
          <a:p>
            <a:pPr algn="ctr">
              <a:buNone/>
            </a:pPr>
            <a:r>
              <a:rPr lang="en-GB" dirty="0" smtClean="0"/>
              <a:t>Publish scientific/scholarly works</a:t>
            </a:r>
          </a:p>
          <a:p>
            <a:pPr algn="ctr">
              <a:buNone/>
            </a:pPr>
            <a:endParaRPr lang="en-GB" sz="1600" dirty="0" smtClean="0"/>
          </a:p>
          <a:p>
            <a:pPr algn="ctr">
              <a:buNone/>
            </a:pPr>
            <a:r>
              <a:rPr lang="en-GB" dirty="0" smtClean="0"/>
              <a:t>Facilitate dissemination, retrieval and preservation</a:t>
            </a:r>
          </a:p>
          <a:p>
            <a:pPr algn="ctr">
              <a:buNone/>
            </a:pPr>
            <a:endParaRPr lang="en-GB" sz="1600" dirty="0" smtClean="0"/>
          </a:p>
          <a:p>
            <a:pPr algn="ctr">
              <a:buNone/>
            </a:pPr>
            <a:r>
              <a:rPr lang="en-GB" dirty="0" smtClean="0"/>
              <a:t>Study publications and apply knowledge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4271957" y="2297546"/>
            <a:ext cx="484632" cy="3117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4271957" y="3175000"/>
            <a:ext cx="484632" cy="2655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4271957" y="3971636"/>
            <a:ext cx="484632" cy="32327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4271957" y="4756727"/>
            <a:ext cx="484632" cy="3117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‘Houghton Model’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330"/>
            <a:ext cx="8229600" cy="4097350"/>
          </a:xfrm>
        </p:spPr>
        <p:txBody>
          <a:bodyPr/>
          <a:lstStyle/>
          <a:p>
            <a:pPr marL="628650" indent="-492125"/>
            <a:r>
              <a:rPr lang="en-GB" dirty="0" smtClean="0"/>
              <a:t>Available to download online</a:t>
            </a:r>
          </a:p>
          <a:p>
            <a:pPr marL="628650" indent="-492125"/>
            <a:r>
              <a:rPr lang="en-GB" dirty="0" smtClean="0"/>
              <a:t>Anyone can use their own data to populate it</a:t>
            </a:r>
          </a:p>
          <a:p>
            <a:pPr marL="628650" indent="-492125"/>
            <a:r>
              <a:rPr lang="en-GB" dirty="0" smtClean="0"/>
              <a:t>Models three alternative Open Access communication scenarios (plus other scholarly communication-related issues)</a:t>
            </a:r>
          </a:p>
          <a:p>
            <a:pPr marL="628650" indent="-492125"/>
            <a:r>
              <a:rPr lang="en-GB" dirty="0" smtClean="0"/>
              <a:t>Models the end-point (an Open Access world)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Rationales and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r>
              <a:rPr lang="en-GB" dirty="0" smtClean="0"/>
              <a:t>Obvious direct cost savings (subscriptions, ILL, PPV)</a:t>
            </a:r>
          </a:p>
          <a:p>
            <a:r>
              <a:rPr lang="en-GB" dirty="0" smtClean="0"/>
              <a:t>Open Access makes it easier to find and retrieve the material a researcher needs to:</a:t>
            </a:r>
          </a:p>
          <a:p>
            <a:pPr lvl="1"/>
            <a:r>
              <a:rPr lang="en-GB" sz="2800" dirty="0" smtClean="0">
                <a:solidFill>
                  <a:srgbClr val="4F81BD"/>
                </a:solidFill>
              </a:rPr>
              <a:t>READ</a:t>
            </a:r>
          </a:p>
          <a:p>
            <a:pPr lvl="1"/>
            <a:r>
              <a:rPr lang="en-GB" sz="2800" dirty="0" smtClean="0">
                <a:solidFill>
                  <a:schemeClr val="accent1"/>
                </a:solidFill>
              </a:rPr>
              <a:t>WRITE</a:t>
            </a:r>
            <a:r>
              <a:rPr lang="en-GB" sz="2800" dirty="0" smtClean="0"/>
              <a:t> papers</a:t>
            </a:r>
          </a:p>
          <a:p>
            <a:pPr lvl="1"/>
            <a:r>
              <a:rPr lang="en-GB" sz="2800" dirty="0" smtClean="0"/>
              <a:t>Carry out </a:t>
            </a:r>
            <a:r>
              <a:rPr lang="en-GB" sz="2800" dirty="0" smtClean="0">
                <a:solidFill>
                  <a:srgbClr val="4F81BD"/>
                </a:solidFill>
              </a:rPr>
              <a:t>PEER REVIEW</a:t>
            </a:r>
            <a:r>
              <a:rPr lang="en-GB" sz="2800" dirty="0" smtClean="0"/>
              <a:t> work</a:t>
            </a:r>
            <a:r>
              <a:rPr lang="en-GB" dirty="0" smtClean="0"/>
              <a:t> </a:t>
            </a:r>
          </a:p>
          <a:p>
            <a:r>
              <a:rPr lang="en-GB" dirty="0" smtClean="0"/>
              <a:t>Open Access obviates the need to spend time seeking permissions or dealing with copyright and licensing issues</a:t>
            </a:r>
          </a:p>
          <a:p>
            <a:r>
              <a:rPr lang="en-GB" dirty="0" smtClean="0"/>
              <a:t>etc (no duplication, blind alleys …)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Three scholarly communication scenarios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720" y="1600200"/>
            <a:ext cx="7843520" cy="4318448"/>
          </a:xfrm>
        </p:spPr>
        <p:txBody>
          <a:bodyPr>
            <a:normAutofit/>
          </a:bodyPr>
          <a:lstStyle/>
          <a:p>
            <a:pPr marL="628650" indent="-492125">
              <a:spcAft>
                <a:spcPts val="1200"/>
              </a:spcAft>
            </a:pPr>
            <a:r>
              <a:rPr lang="en-GB" sz="3200" dirty="0" smtClean="0"/>
              <a:t>Self-archiving in repositories (‘Green’ Open Access)</a:t>
            </a:r>
          </a:p>
          <a:p>
            <a:pPr marL="948690" lvl="1" indent="-492125"/>
            <a:r>
              <a:rPr lang="en-GB" sz="3200" dirty="0" smtClean="0"/>
              <a:t>In parallel with subscription journals</a:t>
            </a:r>
          </a:p>
          <a:p>
            <a:pPr marL="948690" lvl="1" indent="-492125"/>
            <a:r>
              <a:rPr lang="en-GB" sz="3200" dirty="0" smtClean="0"/>
              <a:t>Instead of subscription journals, via repositories with overlay services </a:t>
            </a:r>
          </a:p>
          <a:p>
            <a:pPr marL="628650" indent="-492125"/>
            <a:r>
              <a:rPr lang="en-GB" sz="3200" dirty="0" smtClean="0"/>
              <a:t>Open Access journals (‘Gold’ Open Access publishing)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National pictures</a:t>
            </a:r>
            <a:br>
              <a:rPr lang="en-GB" dirty="0" smtClean="0"/>
            </a:br>
            <a:r>
              <a:rPr lang="en-GB" dirty="0" smtClean="0"/>
              <a:t>(Houghton et al, 2009, 2010)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199" y="1732026"/>
          <a:ext cx="8229601" cy="423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969"/>
                <a:gridCol w="1365037"/>
                <a:gridCol w="1805279"/>
                <a:gridCol w="1378112"/>
                <a:gridCol w="1792204"/>
              </a:tblGrid>
              <a:tr h="10385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Annual</a:t>
                      </a:r>
                      <a:r>
                        <a:rPr lang="en-US" sz="2000" baseline="0" dirty="0" smtClean="0"/>
                        <a:t>  € s</a:t>
                      </a:r>
                      <a:r>
                        <a:rPr lang="en-US" sz="2000" dirty="0" smtClean="0"/>
                        <a:t>avings from moving to: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Netherlands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Denmark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US federal agencies</a:t>
                      </a:r>
                      <a:endParaRPr lang="en-US" sz="2000" dirty="0"/>
                    </a:p>
                  </a:txBody>
                  <a:tcPr/>
                </a:tc>
              </a:tr>
              <a:tr h="8089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OA</a:t>
                      </a:r>
                      <a:r>
                        <a:rPr lang="en-US" sz="2000" baseline="0" dirty="0" smtClean="0"/>
                        <a:t> journals (‘Gold’ OA)</a:t>
                      </a:r>
                      <a:endParaRPr lang="en-US" sz="2000" dirty="0"/>
                    </a:p>
                  </a:txBody>
                  <a:tcP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480 million</a:t>
                      </a:r>
                      <a:endParaRPr lang="en-US" sz="2000" dirty="0"/>
                    </a:p>
                  </a:txBody>
                  <a:tcP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133 million</a:t>
                      </a:r>
                      <a:endParaRPr lang="en-US" sz="2000" dirty="0"/>
                    </a:p>
                  </a:txBody>
                  <a:tcP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 million</a:t>
                      </a:r>
                      <a:endParaRPr lang="en-US" sz="2000" dirty="0"/>
                    </a:p>
                  </a:txBody>
                  <a:tcPr>
                    <a:solidFill>
                      <a:srgbClr val="95B3D7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Value of benefit amounts to some 4x to 25x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the cost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5326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OA repositories with subscriptions (‘Green’ OA)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125 million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 million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 million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385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OA repositories with overlay</a:t>
                      </a:r>
                      <a:r>
                        <a:rPr lang="en-US" sz="2000" baseline="0" dirty="0" smtClean="0"/>
                        <a:t> services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Circa</a:t>
                      </a:r>
                      <a:r>
                        <a:rPr lang="en-US" sz="2000" baseline="0" dirty="0" smtClean="0"/>
                        <a:t> 480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Circa 133 million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Circa 70 million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reported for 4 institutions with research income varying from 2 million GBP to 200 million GBP p.a. </a:t>
            </a:r>
          </a:p>
          <a:p>
            <a:r>
              <a:rPr lang="en-US" dirty="0" smtClean="0"/>
              <a:t>2 further institutions </a:t>
            </a:r>
            <a:r>
              <a:rPr lang="en-US" dirty="0" err="1" smtClean="0"/>
              <a:t>modelled</a:t>
            </a:r>
            <a:r>
              <a:rPr lang="en-US" dirty="0" smtClean="0"/>
              <a:t> by request</a:t>
            </a:r>
          </a:p>
          <a:p>
            <a:r>
              <a:rPr lang="en-US" dirty="0" smtClean="0"/>
              <a:t>Series of workshops around UK: further c20-25 universities </a:t>
            </a:r>
            <a:r>
              <a:rPr lang="en-US" dirty="0" err="1" smtClean="0"/>
              <a:t>modelled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83</TotalTime>
  <Words>758</Words>
  <Application>Microsoft Macintosh PowerPoint</Application>
  <PresentationFormat>On-screen Show (4:3)</PresentationFormat>
  <Paragraphs>146</Paragraphs>
  <Slides>29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Modelling the economic implications of open access for individual institutions</vt:lpstr>
      <vt:lpstr>Economic implications of OA</vt:lpstr>
      <vt:lpstr>Scholarly communication process</vt:lpstr>
      <vt:lpstr>The scholarly communication process (Björk, 2007)</vt:lpstr>
      <vt:lpstr>‘Houghton Model’</vt:lpstr>
      <vt:lpstr>Rationales and assumptions</vt:lpstr>
      <vt:lpstr>Three scholarly communication scenarios</vt:lpstr>
      <vt:lpstr>National pictures (Houghton et al, 2009, 2010)</vt:lpstr>
      <vt:lpstr>Individual universities</vt:lpstr>
      <vt:lpstr>Universities differ</vt:lpstr>
      <vt:lpstr>Data required: research-related</vt:lpstr>
      <vt:lpstr>Data required: library-related</vt:lpstr>
      <vt:lpstr>Data required: Repository-related data</vt:lpstr>
      <vt:lpstr>Savings from OA via repositories</vt:lpstr>
      <vt:lpstr>Savings from OA via OA journals</vt:lpstr>
      <vt:lpstr>Societal value</vt:lpstr>
      <vt:lpstr>University UK:  Annual savings from OA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Caveats</vt:lpstr>
      <vt:lpstr>Models for downloading</vt:lpstr>
      <vt:lpstr>Slide 29</vt:lpstr>
    </vt:vector>
  </TitlesOfParts>
  <Company>tabbycat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Alma Swan</dc:creator>
  <cp:lastModifiedBy>ALMA SWAN</cp:lastModifiedBy>
  <cp:revision>9</cp:revision>
  <dcterms:created xsi:type="dcterms:W3CDTF">2010-12-29T10:44:48Z</dcterms:created>
  <dcterms:modified xsi:type="dcterms:W3CDTF">2010-12-29T10:45:02Z</dcterms:modified>
</cp:coreProperties>
</file>