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0" r:id="rId4"/>
    <p:sldId id="261" r:id="rId5"/>
    <p:sldId id="265" r:id="rId6"/>
    <p:sldId id="266" r:id="rId7"/>
    <p:sldId id="310" r:id="rId8"/>
    <p:sldId id="267" r:id="rId9"/>
    <p:sldId id="311" r:id="rId10"/>
    <p:sldId id="268" r:id="rId11"/>
    <p:sldId id="269" r:id="rId12"/>
    <p:sldId id="271" r:id="rId13"/>
    <p:sldId id="312" r:id="rId14"/>
    <p:sldId id="272" r:id="rId15"/>
    <p:sldId id="281" r:id="rId16"/>
    <p:sldId id="282" r:id="rId17"/>
    <p:sldId id="28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3" r:id="rId26"/>
    <p:sldId id="284" r:id="rId27"/>
    <p:sldId id="315" r:id="rId28"/>
    <p:sldId id="316" r:id="rId29"/>
    <p:sldId id="314" r:id="rId30"/>
    <p:sldId id="287" r:id="rId31"/>
    <p:sldId id="288" r:id="rId32"/>
    <p:sldId id="290" r:id="rId33"/>
    <p:sldId id="293" r:id="rId34"/>
    <p:sldId id="294" r:id="rId35"/>
    <p:sldId id="295" r:id="rId36"/>
    <p:sldId id="297" r:id="rId37"/>
    <p:sldId id="289" r:id="rId38"/>
    <p:sldId id="302" r:id="rId39"/>
    <p:sldId id="303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8000"/>
    <a:srgbClr val="61952D"/>
    <a:srgbClr val="608C27"/>
    <a:srgbClr val="5E8727"/>
    <a:srgbClr val="80C53A"/>
    <a:srgbClr val="7DB536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24" d="100"/>
          <a:sy n="124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solidFill>
                <a:srgbClr val="7DB536"/>
              </a:solidFill>
            </c:spPr>
          </c:dPt>
          <c:dPt>
            <c:idx val="1"/>
            <c:spPr>
              <a:solidFill>
                <a:srgbClr val="FF80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25.0</c:v>
                </c:pt>
                <c:pt idx="2">
                  <c:v>7.0</c:v>
                </c:pt>
                <c:pt idx="3">
                  <c:v>14.0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axId val="366052696"/>
        <c:axId val="305938824"/>
      </c:barChart>
      <c:catAx>
        <c:axId val="36605269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05938824"/>
        <c:crosses val="autoZero"/>
        <c:lblAlgn val="ctr"/>
        <c:lblOffset val="100"/>
        <c:tickLblSkip val="1"/>
        <c:tickMarkSkip val="1"/>
      </c:catAx>
      <c:valAx>
        <c:axId val="305938824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66052696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366200536"/>
        <c:axId val="325249288"/>
      </c:lineChart>
      <c:catAx>
        <c:axId val="366200536"/>
        <c:scaling>
          <c:orientation val="minMax"/>
        </c:scaling>
        <c:axPos val="b"/>
        <c:numFmt formatCode="General" sourceLinked="1"/>
        <c:tickLblPos val="nextTo"/>
        <c:crossAx val="325249288"/>
        <c:crosses val="autoZero"/>
        <c:auto val="1"/>
        <c:lblAlgn val="ctr"/>
        <c:lblOffset val="100"/>
      </c:catAx>
      <c:valAx>
        <c:axId val="325249288"/>
        <c:scaling>
          <c:orientation val="minMax"/>
        </c:scaling>
        <c:axPos val="l"/>
        <c:majorGridlines/>
        <c:numFmt formatCode="General" sourceLinked="1"/>
        <c:tickLblPos val="nextTo"/>
        <c:crossAx val="3662005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351927384"/>
        <c:axId val="294474680"/>
      </c:lineChart>
      <c:catAx>
        <c:axId val="351927384"/>
        <c:scaling>
          <c:orientation val="minMax"/>
        </c:scaling>
        <c:axPos val="b"/>
        <c:numFmt formatCode="General" sourceLinked="1"/>
        <c:tickLblPos val="nextTo"/>
        <c:crossAx val="294474680"/>
        <c:crosses val="autoZero"/>
        <c:auto val="1"/>
        <c:lblAlgn val="ctr"/>
        <c:lblOffset val="100"/>
      </c:catAx>
      <c:valAx>
        <c:axId val="294474680"/>
        <c:scaling>
          <c:orientation val="minMax"/>
        </c:scaling>
        <c:axPos val="l"/>
        <c:majorGridlines/>
        <c:numFmt formatCode="General" sourceLinked="1"/>
        <c:tickLblPos val="nextTo"/>
        <c:crossAx val="3519273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34683467392955"/>
          <c:y val="0.0671441861410902"/>
          <c:w val="0.728757007662064"/>
          <c:h val="0.7898704190411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306104008"/>
        <c:axId val="372714856"/>
      </c:lineChart>
      <c:catAx>
        <c:axId val="306104008"/>
        <c:scaling>
          <c:orientation val="minMax"/>
        </c:scaling>
        <c:axPos val="b"/>
        <c:numFmt formatCode="General" sourceLinked="1"/>
        <c:tickLblPos val="nextTo"/>
        <c:crossAx val="372714856"/>
        <c:crosses val="autoZero"/>
        <c:auto val="1"/>
        <c:lblAlgn val="ctr"/>
        <c:lblOffset val="100"/>
      </c:catAx>
      <c:valAx>
        <c:axId val="372714856"/>
        <c:scaling>
          <c:orientation val="minMax"/>
        </c:scaling>
        <c:axPos val="l"/>
        <c:majorGridlines/>
        <c:numFmt formatCode="General" sourceLinked="1"/>
        <c:tickLblPos val="nextTo"/>
        <c:crossAx val="30610400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329816184294531"/>
          <c:y val="0.0499473813639219"/>
          <c:w val="0.6211539689295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372670312"/>
        <c:axId val="366657096"/>
      </c:lineChart>
      <c:catAx>
        <c:axId val="372670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6657096"/>
        <c:crosses val="autoZero"/>
        <c:auto val="1"/>
        <c:lblAlgn val="ctr"/>
        <c:lblOffset val="100"/>
      </c:catAx>
      <c:valAx>
        <c:axId val="366657096"/>
        <c:scaling>
          <c:orientation val="minMax"/>
        </c:scaling>
        <c:axPos val="l"/>
        <c:majorGridlines/>
        <c:numFmt formatCode="General" sourceLinked="1"/>
        <c:tickLblPos val="nextTo"/>
        <c:crossAx val="372670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06591569573149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7DB536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325635272"/>
        <c:axId val="388768104"/>
      </c:barChart>
      <c:catAx>
        <c:axId val="325635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8768104"/>
        <c:crosses val="autoZero"/>
        <c:auto val="1"/>
        <c:lblAlgn val="ctr"/>
        <c:lblOffset val="100"/>
      </c:catAx>
      <c:valAx>
        <c:axId val="388768104"/>
        <c:scaling>
          <c:orientation val="minMax"/>
        </c:scaling>
        <c:axPos val="l"/>
        <c:majorGridlines/>
        <c:numFmt formatCode="General" sourceLinked="1"/>
        <c:tickLblPos val="nextTo"/>
        <c:crossAx val="325635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826214222255021"/>
          <c:w val="0.737597345186334"/>
          <c:h val="0.09958808766222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0.06757</cdr:x>
      <cdr:y>0.22524</cdr:y>
    </cdr:from>
    <cdr:to>
      <cdr:x>0.16892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254000" y="1019428"/>
          <a:ext cx="381000" cy="1727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26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26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34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2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tiff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4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tiff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6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5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610600" cy="2179637"/>
          </a:xfrm>
        </p:spPr>
        <p:txBody>
          <a:bodyPr/>
          <a:lstStyle/>
          <a:p>
            <a:r>
              <a:rPr lang="en-GB" sz="4000" b="1" dirty="0" smtClean="0"/>
              <a:t>Visibility, usage, impact,</a:t>
            </a:r>
            <a:r>
              <a:rPr lang="en-GB" sz="4000" b="1" dirty="0" smtClean="0"/>
              <a:t> </a:t>
            </a:r>
            <a:br>
              <a:rPr lang="en-GB" sz="4000" b="1" dirty="0" smtClean="0"/>
            </a:br>
            <a:r>
              <a:rPr lang="en-GB" sz="4000" b="1" dirty="0" smtClean="0"/>
              <a:t>economic </a:t>
            </a:r>
            <a:r>
              <a:rPr lang="en-GB" sz="4000" b="1" dirty="0" smtClean="0"/>
              <a:t>benefits – </a:t>
            </a:r>
            <a:br>
              <a:rPr lang="en-GB" sz="4000" b="1" dirty="0" smtClean="0"/>
            </a:br>
            <a:r>
              <a:rPr lang="en-GB" sz="4000" b="1" dirty="0" smtClean="0"/>
              <a:t>the significance of open archives for research and elsewhere</a:t>
            </a:r>
            <a:r>
              <a:rPr lang="en-GB" sz="4000" dirty="0" smtClean="0"/>
              <a:t> </a:t>
            </a:r>
            <a:endParaRPr lang="en-GB" sz="4000" dirty="0">
              <a:latin typeface="Arial" pitchFamily="2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82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ea typeface="+mn-ea"/>
              </a:rPr>
              <a:t>Convenor</a:t>
            </a:r>
            <a:endParaRPr lang="en-US" sz="24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Enabling Open Scholarship</a:t>
            </a:r>
            <a:endParaRPr lang="en-US" sz="2400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95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The Significance of Open Archives for Research Conference </a:t>
            </a:r>
          </a:p>
          <a:p>
            <a:pPr algn="r"/>
            <a:r>
              <a:rPr lang="en-GB" dirty="0" smtClean="0"/>
              <a:t>Uppsala, Sweden, 16/17 November 2010</a:t>
            </a:r>
            <a:endParaRPr lang="en-GB" dirty="0"/>
          </a:p>
        </p:txBody>
      </p:sp>
    </p:spTree>
  </p:cSld>
  <p:clrMapOvr>
    <a:masterClrMapping/>
  </p:clrMapOvr>
  <p:transition advTm="279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22302" cy="3905685"/>
          </a:xfrm>
        </p:spPr>
      </p:pic>
    </p:spTree>
  </p:cSld>
  <p:clrMapOvr>
    <a:masterClrMapping/>
  </p:clrMapOvr>
  <p:transition advTm="469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  <p:custDataLst>
      <p:tags r:id="rId1"/>
    </p:custDataLst>
  </p:cSld>
  <p:clrMapOvr>
    <a:masterClrMapping/>
  </p:clrMapOvr>
  <p:transition advTm="166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992563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2400" dirty="0" smtClean="0"/>
              <a:t>“There is no doubt in my mind that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2400" dirty="0" smtClean="0"/>
          </a:p>
          <a:p>
            <a:pPr marL="184150" indent="-3175">
              <a:buNone/>
            </a:pPr>
            <a:r>
              <a:rPr lang="en-US" sz="2400" dirty="0" smtClean="0"/>
              <a:t>While this may … increase … citations, the most important thing … is that at least these people can find out more about what others have done…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advTm="5338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</p:spTree>
  </p:cSld>
  <p:clrMapOvr>
    <a:masterClrMapping/>
  </p:clrMapOvr>
  <p:transition advTm="1794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ransition advTm="7398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1" y="525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</p:spTree>
  </p:cSld>
  <p:clrMapOvr>
    <a:masterClrMapping/>
  </p:clrMapOvr>
  <p:transition advTm="6731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71180"/>
          <a:ext cx="6924675" cy="401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79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7419" y="1295400"/>
          <a:ext cx="7077075" cy="39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ransition advTm="2319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6208686" cy="47205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953000" y="1485900"/>
            <a:ext cx="822198" cy="533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759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676400"/>
            <a:ext cx="19050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97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77500" lnSpcReduction="20000"/>
          </a:bodyPr>
          <a:lstStyle/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Research moves faster and more efficiently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Greater visibility and impact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Better monitoring, assessment and evaluation of research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Enables new semantic technologies (text-mining and data-mining)</a:t>
            </a:r>
          </a:p>
          <a:p>
            <a:pPr marL="620713" indent="-484188">
              <a:spcAft>
                <a:spcPts val="1200"/>
              </a:spcAft>
            </a:pPr>
            <a:r>
              <a:rPr lang="en-GB" dirty="0" smtClean="0"/>
              <a:t>Publicly-funded research should be freely available to the ‘public’</a:t>
            </a:r>
          </a:p>
        </p:txBody>
      </p:sp>
    </p:spTree>
    <p:custDataLst>
      <p:tags r:id="rId1"/>
    </p:custDataLst>
  </p:cSld>
  <p:clrMapOvr>
    <a:masterClrMapping/>
  </p:clrMapOvr>
  <p:transition advTm="734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4638"/>
            <a:ext cx="6826527" cy="53212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378196" y="1219200"/>
            <a:ext cx="1251204" cy="914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185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199" y="990601"/>
            <a:ext cx="8382001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119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</p:cSld>
  <p:clrMapOvr>
    <a:masterClrMapping/>
  </p:clrMapOvr>
  <p:transition advTm="8913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200" y="1219200"/>
            <a:ext cx="8229600" cy="4709161"/>
          </a:xfrm>
        </p:spPr>
      </p:pic>
      <p:sp>
        <p:nvSpPr>
          <p:cNvPr id="5" name="Rounded Rectangle 4"/>
          <p:cNvSpPr/>
          <p:nvPr/>
        </p:nvSpPr>
        <p:spPr>
          <a:xfrm>
            <a:off x="2590800" y="47244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118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152400" y="1146601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ransition advTm="3525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Profiling and marketing</a:t>
            </a:r>
            <a:endParaRPr lang="en-GB" dirty="0"/>
          </a:p>
        </p:txBody>
      </p:sp>
    </p:spTree>
  </p:cSld>
  <p:clrMapOvr>
    <a:masterClrMapping/>
  </p:clrMapOvr>
  <p:transition advTm="172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an &amp; Hall artic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9702"/>
            <a:ext cx="7052733" cy="5440453"/>
          </a:xfrm>
          <a:prstGeom prst="rect">
            <a:avLst/>
          </a:prstGeom>
        </p:spPr>
      </p:pic>
    </p:spTree>
  </p:cSld>
  <p:clrMapOvr>
    <a:masterClrMapping/>
  </p:clrMapOvr>
  <p:transition advTm="3601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Download timeline</a:t>
            </a:r>
            <a:endParaRPr lang="en-US" dirty="0"/>
          </a:p>
        </p:txBody>
      </p:sp>
      <p:pic>
        <p:nvPicPr>
          <p:cNvPr id="3" name="Picture 2" descr="Swan &amp; Hall daily downloads Oct 17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7928215" cy="4668838"/>
          </a:xfrm>
          <a:prstGeom prst="rect">
            <a:avLst/>
          </a:prstGeom>
        </p:spPr>
      </p:pic>
    </p:spTree>
  </p:cSld>
  <p:clrMapOvr>
    <a:masterClrMapping/>
  </p:clrMapOvr>
  <p:transition advTm="5073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wan &amp; Hall dashboard Oct 17 201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9144000" cy="54278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58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Research advantages </a:t>
            </a:r>
            <a:endParaRPr lang="en-GB" dirty="0"/>
          </a:p>
        </p:txBody>
      </p:sp>
    </p:spTree>
  </p:cSld>
  <p:clrMapOvr>
    <a:masterClrMapping/>
  </p:clrMapOvr>
  <p:transition advTm="33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Digital collections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Most usually institutional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Sometimes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(subject-based)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Interoperable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Form a network across the world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Create a global database of openly-accessible research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Currently c1750</a:t>
            </a:r>
            <a:endParaRPr lang="en-US" sz="2400" dirty="0"/>
          </a:p>
        </p:txBody>
      </p:sp>
    </p:spTree>
  </p:cSld>
  <p:clrMapOvr>
    <a:masterClrMapping/>
  </p:clrMapOvr>
  <p:transition advTm="4526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47625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45899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ransition advTm="6343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U.Southampton</a:t>
            </a:r>
            <a:r>
              <a:rPr lang="en-GB" dirty="0"/>
              <a:t> </a:t>
            </a:r>
            <a:r>
              <a:rPr lang="en-GB" sz="4100" dirty="0"/>
              <a:t>conundrum</a:t>
            </a:r>
            <a:endParaRPr lang="en-GB" dirty="0"/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1600201"/>
            <a:ext cx="9001125" cy="3428999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9556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</p:spTree>
  </p:cSld>
  <p:clrMapOvr>
    <a:masterClrMapping/>
  </p:clrMapOvr>
  <p:transition advTm="6556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1447800" y="115888"/>
            <a:ext cx="6724413" cy="552291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1" y="3276600"/>
            <a:ext cx="838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50135"/>
            <a:ext cx="990600" cy="101600"/>
          </a:xfrm>
          <a:prstGeom prst="rect">
            <a:avLst/>
          </a:prstGeom>
          <a:solidFill>
            <a:srgbClr val="FF8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590800"/>
            <a:ext cx="1066800" cy="603251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664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507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85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759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 advTm="7498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Senior Lecturer, Design, QUT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1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dirty="0" err="1" smtClean="0"/>
              <a:t>ePrints</a:t>
            </a:r>
            <a:r>
              <a:rPr lang="en-US" dirty="0" smtClean="0"/>
              <a:t>.  </a:t>
            </a:r>
          </a:p>
          <a:p>
            <a:pPr marL="180975" indent="-44450">
              <a:buNone/>
            </a:pPr>
            <a:r>
              <a:rPr lang="en-US" dirty="0" smtClean="0"/>
              <a:t>He loved what he read ..... and we are now in discussion about how we can help them measure their industry’s social impacts.”</a:t>
            </a:r>
            <a:endParaRPr lang="en-US" dirty="0"/>
          </a:p>
        </p:txBody>
      </p:sp>
    </p:spTree>
  </p:cSld>
  <p:clrMapOvr>
    <a:masterClrMapping/>
  </p:clrMapOvr>
  <p:transition advTm="5441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9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627063" indent="-531813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General, comprehensive resource on Open Access: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sz="2600" dirty="0" smtClean="0">
                <a:hlinkClick r:id="rId2"/>
              </a:rPr>
              <a:t>www.openoasis.org</a:t>
            </a:r>
            <a:endParaRPr lang="en-US" sz="2600" dirty="0" smtClean="0"/>
          </a:p>
          <a:p>
            <a:pPr marL="627063" indent="-531813" algn="ctr">
              <a:buNone/>
            </a:pPr>
            <a:endParaRPr lang="en-US" sz="2600" dirty="0" smtClean="0"/>
          </a:p>
          <a:p>
            <a:pPr marL="627063" indent="-531813" algn="ctr">
              <a:buNone/>
            </a:pPr>
            <a:r>
              <a:rPr lang="en-US" sz="2600" dirty="0" smtClean="0"/>
              <a:t>For policymakers, institutional managers:</a:t>
            </a:r>
          </a:p>
          <a:p>
            <a:pPr marL="627063" indent="-531813" algn="ctr">
              <a:buNone/>
            </a:pPr>
            <a:r>
              <a:rPr lang="en-US" sz="2600" dirty="0" smtClean="0"/>
              <a:t>EOS</a:t>
            </a:r>
          </a:p>
          <a:p>
            <a:pPr marL="627063" indent="-531813" algn="ctr">
              <a:buNone/>
            </a:pPr>
            <a:r>
              <a:rPr lang="en-US" sz="2600" dirty="0" smtClean="0"/>
              <a:t>(Enabling Open Scholarship)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sz="2600" dirty="0" smtClean="0">
                <a:solidFill>
                  <a:srgbClr val="8EB4E3"/>
                </a:solidFill>
              </a:rPr>
              <a:t> </a:t>
            </a:r>
            <a:endParaRPr lang="en-US" sz="2600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ransition advTm="906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9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solidFill>
                  <a:srgbClr val="FF6600"/>
                </a:solidFill>
                <a:hlinkClick r:id="rId2"/>
              </a:rPr>
              <a:t>a</a:t>
            </a: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swan@keyperspectives.co.uk</a:t>
            </a: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www.keyperspectives.co.uk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www.openoasis.org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Tm="303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19200" y="1221432"/>
          <a:ext cx="68580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3300" y="521399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October 2010: 1750</a:t>
            </a:r>
            <a:endParaRPr lang="en-GB" sz="2400" dirty="0"/>
          </a:p>
        </p:txBody>
      </p:sp>
    </p:spTree>
  </p:cSld>
  <p:clrMapOvr>
    <a:masterClrMapping/>
  </p:clrMapOvr>
  <p:transition advTm="287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</p:spTree>
    <p:custDataLst>
      <p:tags r:id="rId1"/>
    </p:custDataLst>
  </p:cSld>
  <p:clrMapOvr>
    <a:masterClrMapping/>
  </p:clrMapOvr>
  <p:transition advTm="121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Personal profiling and marketing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Research advantages</a:t>
            </a:r>
            <a:endParaRPr lang="en-US" dirty="0"/>
          </a:p>
        </p:txBody>
      </p:sp>
    </p:spTree>
  </p:cSld>
  <p:clrMapOvr>
    <a:masterClrMapping/>
  </p:clrMapOvr>
  <p:transition advTm="420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</p:spTree>
  </p:cSld>
  <p:clrMapOvr>
    <a:masterClrMapping/>
  </p:clrMapOvr>
  <p:transition advTm="25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</p:spTree>
  </p:cSld>
  <p:clrMapOvr>
    <a:masterClrMapping/>
  </p:clrMapOvr>
  <p:transition advTm="4113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  <p:transition advTm="288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2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1.: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2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3.8"/>
</p:tagLst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910</TotalTime>
  <Words>591</Words>
  <Application>Microsoft Macintosh PowerPoint</Application>
  <PresentationFormat>On-screen Show (4:3)</PresentationFormat>
  <Paragraphs>101</Paragraphs>
  <Slides>39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EOS-Green white bg</vt:lpstr>
      <vt:lpstr>Visibility, usage, impact,  economic benefits –  the significance of open archives for research and elsewhere </vt:lpstr>
      <vt:lpstr>Open Access – Why?</vt:lpstr>
      <vt:lpstr>Open Access repositories</vt:lpstr>
      <vt:lpstr>Where repositories are</vt:lpstr>
      <vt:lpstr>What’s in it for authors?</vt:lpstr>
      <vt:lpstr>Author advantages from Open Access</vt:lpstr>
      <vt:lpstr>Visibility</vt:lpstr>
      <vt:lpstr>An author’s own testimony on open access visibility </vt:lpstr>
      <vt:lpstr>Usage</vt:lpstr>
      <vt:lpstr>A well-filled repository</vt:lpstr>
      <vt:lpstr>And it gets used</vt:lpstr>
      <vt:lpstr>Professor Martin Skitmore  School of Urban Design, QUT</vt:lpstr>
      <vt:lpstr>Impact</vt:lpstr>
      <vt:lpstr>Impact</vt:lpstr>
      <vt:lpstr>Engineering</vt:lpstr>
      <vt:lpstr>Clinical medicine</vt:lpstr>
      <vt:lpstr>Social science</vt:lpstr>
      <vt:lpstr>What OA means to a researcher</vt:lpstr>
      <vt:lpstr>Slide 19</vt:lpstr>
      <vt:lpstr>Slide 20</vt:lpstr>
      <vt:lpstr>Top authors (by download)</vt:lpstr>
      <vt:lpstr>Ray Frost’s impact</vt:lpstr>
      <vt:lpstr>Top authors (by download)</vt:lpstr>
      <vt:lpstr>Martin Skitmore (Urban Design)</vt:lpstr>
      <vt:lpstr>Profiling and marketing</vt:lpstr>
      <vt:lpstr>Slide 26</vt:lpstr>
      <vt:lpstr>Download timeline</vt:lpstr>
      <vt:lpstr>Slide 28</vt:lpstr>
      <vt:lpstr>Research advantages </vt:lpstr>
      <vt:lpstr>EU CIS studies</vt:lpstr>
      <vt:lpstr>Slide 31</vt:lpstr>
      <vt:lpstr>For institutions?</vt:lpstr>
      <vt:lpstr>The U.Southampton conundrum</vt:lpstr>
      <vt:lpstr>Slide 34</vt:lpstr>
      <vt:lpstr>Webometrics</vt:lpstr>
      <vt:lpstr>Total Research Income: QUT and sector</vt:lpstr>
      <vt:lpstr>Dr Evonne Miller Senior Lecturer, Design, QUT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ALMA SWAN</cp:lastModifiedBy>
  <cp:revision>24</cp:revision>
  <dcterms:created xsi:type="dcterms:W3CDTF">2010-12-29T10:48:02Z</dcterms:created>
  <dcterms:modified xsi:type="dcterms:W3CDTF">2010-12-29T10:49:38Z</dcterms:modified>
</cp:coreProperties>
</file>