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drawings/drawing3.xml" ContentType="application/vnd.openxmlformats-officedocument.drawingml.chartshape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304" r:id="rId6"/>
    <p:sldId id="305" r:id="rId7"/>
    <p:sldId id="306" r:id="rId8"/>
    <p:sldId id="260" r:id="rId9"/>
    <p:sldId id="261" r:id="rId10"/>
    <p:sldId id="262" r:id="rId11"/>
    <p:sldId id="265" r:id="rId12"/>
    <p:sldId id="266" r:id="rId13"/>
    <p:sldId id="310" r:id="rId14"/>
    <p:sldId id="267" r:id="rId15"/>
    <p:sldId id="271" r:id="rId16"/>
    <p:sldId id="311" r:id="rId17"/>
    <p:sldId id="268" r:id="rId18"/>
    <p:sldId id="269" r:id="rId19"/>
    <p:sldId id="312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313" r:id="rId32"/>
    <p:sldId id="324" r:id="rId33"/>
    <p:sldId id="284" r:id="rId34"/>
    <p:sldId id="285" r:id="rId35"/>
    <p:sldId id="316" r:id="rId36"/>
    <p:sldId id="290" r:id="rId37"/>
    <p:sldId id="292" r:id="rId38"/>
    <p:sldId id="291" r:id="rId39"/>
    <p:sldId id="326" r:id="rId40"/>
    <p:sldId id="318" r:id="rId41"/>
    <p:sldId id="319" r:id="rId42"/>
    <p:sldId id="327" r:id="rId43"/>
    <p:sldId id="293" r:id="rId44"/>
    <p:sldId id="294" r:id="rId45"/>
    <p:sldId id="295" r:id="rId46"/>
    <p:sldId id="314" r:id="rId47"/>
    <p:sldId id="287" r:id="rId48"/>
    <p:sldId id="288" r:id="rId49"/>
    <p:sldId id="297" r:id="rId50"/>
    <p:sldId id="317" r:id="rId51"/>
    <p:sldId id="325" r:id="rId52"/>
    <p:sldId id="320" r:id="rId53"/>
    <p:sldId id="321" r:id="rId54"/>
    <p:sldId id="323" r:id="rId55"/>
    <p:sldId id="322" r:id="rId56"/>
    <p:sldId id="298" r:id="rId57"/>
    <p:sldId id="299" r:id="rId58"/>
    <p:sldId id="301" r:id="rId59"/>
    <p:sldId id="302" r:id="rId60"/>
    <p:sldId id="303" r:id="rId6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61952D"/>
    <a:srgbClr val="608C27"/>
    <a:srgbClr val="5E8727"/>
    <a:srgbClr val="80C53A"/>
    <a:srgbClr val="7DB536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ableStyles" Target="tableStyle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solidFill>
                <a:srgbClr val="7DB536"/>
              </a:solidFill>
            </c:spPr>
          </c:dPt>
          <c:dPt>
            <c:idx val="1"/>
            <c:spPr>
              <a:solidFill>
                <a:srgbClr val="FF80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25.0</c:v>
                </c:pt>
                <c:pt idx="2">
                  <c:v>7.0</c:v>
                </c:pt>
                <c:pt idx="3">
                  <c:v>14.0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758289686736"/>
          <c:y val="0.0290409904121077"/>
          <c:w val="0.6382998618256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accent3">
                <a:lumMod val="75000"/>
                <a:alpha val="9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26380.0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136305.0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1.012824E6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accent3">
                <a:lumMod val="75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2.836617E6</c:v>
                </c:pt>
              </c:numCache>
            </c:numRef>
          </c:val>
        </c:ser>
        <c:axId val="737283848"/>
        <c:axId val="575083368"/>
      </c:barChart>
      <c:catAx>
        <c:axId val="737283848"/>
        <c:scaling>
          <c:orientation val="minMax"/>
        </c:scaling>
        <c:delete val="1"/>
        <c:axPos val="b"/>
        <c:majorTickMark val="none"/>
        <c:tickLblPos val="nextTo"/>
        <c:crossAx val="575083368"/>
        <c:crosses val="autoZero"/>
        <c:auto val="1"/>
        <c:lblAlgn val="ctr"/>
        <c:lblOffset val="100"/>
      </c:catAx>
      <c:valAx>
        <c:axId val="57508336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737283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gapWidth val="50"/>
        <c:axId val="747863336"/>
        <c:axId val="649519912"/>
      </c:barChart>
      <c:catAx>
        <c:axId val="747863336"/>
        <c:scaling>
          <c:orientation val="maxMin"/>
        </c:scaling>
        <c:axPos val="l"/>
        <c:tickLblPos val="nextTo"/>
        <c:crossAx val="649519912"/>
        <c:crosses val="autoZero"/>
        <c:auto val="1"/>
        <c:lblAlgn val="ctr"/>
        <c:lblOffset val="100"/>
        <c:tickLblSkip val="1"/>
        <c:tickMarkSkip val="1"/>
      </c:catAx>
      <c:valAx>
        <c:axId val="649519912"/>
        <c:scaling>
          <c:orientation val="minMax"/>
        </c:scaling>
        <c:axPos val="t"/>
        <c:majorGridlines/>
        <c:numFmt formatCode="General" sourceLinked="1"/>
        <c:tickLblPos val="nextTo"/>
        <c:crossAx val="747863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575638216"/>
        <c:axId val="752151816"/>
        <c:axId val="0"/>
      </c:bar3DChart>
      <c:catAx>
        <c:axId val="57563821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752151816"/>
        <c:crosses val="autoZero"/>
        <c:lblAlgn val="ctr"/>
        <c:lblOffset val="100"/>
        <c:tickLblSkip val="1"/>
        <c:tickMarkSkip val="1"/>
      </c:catAx>
      <c:valAx>
        <c:axId val="75215181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57563821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576055336"/>
        <c:axId val="773163112"/>
      </c:lineChart>
      <c:catAx>
        <c:axId val="576055336"/>
        <c:scaling>
          <c:orientation val="minMax"/>
        </c:scaling>
        <c:axPos val="b"/>
        <c:numFmt formatCode="General" sourceLinked="1"/>
        <c:tickLblPos val="nextTo"/>
        <c:crossAx val="773163112"/>
        <c:crosses val="autoZero"/>
        <c:auto val="1"/>
        <c:lblAlgn val="ctr"/>
        <c:lblOffset val="100"/>
      </c:catAx>
      <c:valAx>
        <c:axId val="773163112"/>
        <c:scaling>
          <c:orientation val="minMax"/>
        </c:scaling>
        <c:axPos val="l"/>
        <c:majorGridlines/>
        <c:numFmt formatCode="General" sourceLinked="1"/>
        <c:tickLblPos val="nextTo"/>
        <c:crossAx val="576055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746791128"/>
        <c:axId val="746796072"/>
      </c:lineChart>
      <c:catAx>
        <c:axId val="746791128"/>
        <c:scaling>
          <c:orientation val="minMax"/>
        </c:scaling>
        <c:axPos val="b"/>
        <c:numFmt formatCode="General" sourceLinked="1"/>
        <c:tickLblPos val="nextTo"/>
        <c:crossAx val="746796072"/>
        <c:crosses val="autoZero"/>
        <c:auto val="1"/>
        <c:lblAlgn val="ctr"/>
        <c:lblOffset val="100"/>
      </c:catAx>
      <c:valAx>
        <c:axId val="746796072"/>
        <c:scaling>
          <c:orientation val="minMax"/>
        </c:scaling>
        <c:axPos val="l"/>
        <c:majorGridlines/>
        <c:numFmt formatCode="General" sourceLinked="1"/>
        <c:tickLblPos val="nextTo"/>
        <c:crossAx val="746791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34683467392955"/>
          <c:y val="0.0671441861410902"/>
          <c:w val="0.728757007662064"/>
          <c:h val="0.7898704190411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746695416"/>
        <c:axId val="746700360"/>
      </c:lineChart>
      <c:catAx>
        <c:axId val="746695416"/>
        <c:scaling>
          <c:orientation val="minMax"/>
        </c:scaling>
        <c:axPos val="b"/>
        <c:numFmt formatCode="General" sourceLinked="1"/>
        <c:tickLblPos val="nextTo"/>
        <c:crossAx val="746700360"/>
        <c:crosses val="autoZero"/>
        <c:auto val="1"/>
        <c:lblAlgn val="ctr"/>
        <c:lblOffset val="100"/>
      </c:catAx>
      <c:valAx>
        <c:axId val="746700360"/>
        <c:scaling>
          <c:orientation val="minMax"/>
        </c:scaling>
        <c:axPos val="l"/>
        <c:majorGridlines/>
        <c:numFmt formatCode="General" sourceLinked="1"/>
        <c:tickLblPos val="nextTo"/>
        <c:crossAx val="746695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27829405534167"/>
          <c:y val="0.0499473813639219"/>
          <c:w val="0.678586348969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>
              <a:solidFill>
                <a:srgbClr val="80C53A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767876792"/>
        <c:axId val="769577432"/>
      </c:lineChart>
      <c:catAx>
        <c:axId val="767876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9577432"/>
        <c:crosses val="autoZero"/>
        <c:auto val="1"/>
        <c:lblAlgn val="ctr"/>
        <c:lblOffset val="100"/>
      </c:catAx>
      <c:valAx>
        <c:axId val="769577432"/>
        <c:scaling>
          <c:orientation val="minMax"/>
        </c:scaling>
        <c:axPos val="l"/>
        <c:majorGridlines/>
        <c:numFmt formatCode="General" sourceLinked="1"/>
        <c:tickLblPos val="nextTo"/>
        <c:crossAx val="767876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06591569573149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7DB536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769053160"/>
        <c:axId val="769401912"/>
      </c:barChart>
      <c:catAx>
        <c:axId val="769053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9401912"/>
        <c:crosses val="autoZero"/>
        <c:auto val="1"/>
        <c:lblAlgn val="ctr"/>
        <c:lblOffset val="100"/>
      </c:catAx>
      <c:valAx>
        <c:axId val="769401912"/>
        <c:scaling>
          <c:orientation val="minMax"/>
        </c:scaling>
        <c:axPos val="l"/>
        <c:majorGridlines/>
        <c:numFmt formatCode="General" sourceLinked="1"/>
        <c:tickLblPos val="nextTo"/>
        <c:crossAx val="769053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826214222255021"/>
          <c:w val="0.737597345186334"/>
          <c:h val="0.09958808766222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5971879396399"/>
          <c:y val="0.0290409904121077"/>
          <c:w val="0.547626869928937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3">
                  <a:lumMod val="75000"/>
                  <a:alpha val="7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via repositories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582660.0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Repositories with overlay publishing services</c:v>
                </c:pt>
              </c:strCache>
            </c:strRef>
          </c:tx>
          <c:spPr>
            <a:solidFill>
              <a:schemeClr val="accent3">
                <a:lumMod val="75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775662.0</c:v>
                </c:pt>
              </c:numCache>
            </c:numRef>
          </c:val>
        </c:ser>
        <c:axId val="575642536"/>
        <c:axId val="578779400"/>
      </c:barChart>
      <c:catAx>
        <c:axId val="575642536"/>
        <c:scaling>
          <c:orientation val="minMax"/>
        </c:scaling>
        <c:delete val="1"/>
        <c:axPos val="b"/>
        <c:majorTickMark val="none"/>
        <c:tickLblPos val="nextTo"/>
        <c:crossAx val="578779400"/>
        <c:crosses val="autoZero"/>
        <c:auto val="1"/>
        <c:lblAlgn val="ctr"/>
        <c:lblOffset val="100"/>
      </c:catAx>
      <c:valAx>
        <c:axId val="5787794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575642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327579617255"/>
          <c:y val="0.189796072793311"/>
          <c:w val="0.252897614715326"/>
          <c:h val="0.74185199613673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1.15155E-7</cdr:x>
      <cdr:y>0.30838</cdr:y>
    </cdr:from>
    <cdr:to>
      <cdr:x>0.02658</cdr:x>
      <cdr:y>0.60386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483432"/>
          <a:ext cx="230832" cy="1421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GB" sz="1400" dirty="0" smtClean="0">
              <a:solidFill>
                <a:schemeClr val="tx1"/>
              </a:solidFill>
            </a:rPr>
            <a:t>GBP per annum</a:t>
          </a:r>
          <a:endParaRPr lang="en-GB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20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33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33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34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43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2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.swan@talk21.com" TargetMode="External"/><Relationship Id="rId3" Type="http://schemas.openxmlformats.org/officeDocument/2006/relationships/hyperlink" Target="http://www.keyperspectives.co.u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/>
          <a:lstStyle/>
          <a:p>
            <a:r>
              <a:rPr lang="en-GB" dirty="0" smtClean="0">
                <a:latin typeface="Arial" pitchFamily="24" charset="0"/>
              </a:rPr>
              <a:t>The Benefits of Open Access – to authors, institutions and nations</a:t>
            </a:r>
            <a:endParaRPr lang="en-GB" dirty="0">
              <a:latin typeface="Arial" pitchFamily="2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20954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Convenor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Enabling Open Scholarship</a:t>
            </a:r>
            <a:endParaRPr lang="en-US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445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Mötesplats</a:t>
            </a:r>
            <a:r>
              <a:rPr lang="en-US" dirty="0" smtClean="0"/>
              <a:t> Open Access / Meeting Place Open Access, Lund, 24-25 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Personal profiling and </a:t>
            </a:r>
            <a:r>
              <a:rPr lang="en-US" dirty="0" smtClean="0"/>
              <a:t>marketing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6600"/>
                </a:solidFill>
              </a:rPr>
              <a:t>   </a:t>
            </a:r>
            <a:r>
              <a:rPr lang="en-GB" sz="3600" dirty="0" smtClean="0">
                <a:solidFill>
                  <a:srgbClr val="FF6600"/>
                </a:solidFill>
              </a:rPr>
              <a:t>“Self-archiving in the </a:t>
            </a:r>
            <a:r>
              <a:rPr lang="en-GB" sz="3600" dirty="0" err="1" smtClean="0">
                <a:solidFill>
                  <a:srgbClr val="FF6600"/>
                </a:solidFill>
              </a:rPr>
              <a:t>PhilSci</a:t>
            </a:r>
            <a:r>
              <a:rPr lang="en-GB" sz="3600" dirty="0" smtClean="0">
                <a:solidFill>
                  <a:srgbClr val="FF6600"/>
                </a:solidFill>
              </a:rPr>
              <a:t> Archive has given instant world-wide visibility to my work. </a:t>
            </a:r>
            <a:r>
              <a:rPr lang="en-GB" sz="3600" dirty="0" smtClean="0"/>
              <a:t>As a result, I was invited to submit papers to refereed international conferences/journals and got them accepted.”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992563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2400" dirty="0" smtClean="0"/>
              <a:t>“There is no doubt in my mind that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[his university repository] </a:t>
            </a:r>
            <a:r>
              <a:rPr lang="en-US" sz="2400" dirty="0" smtClean="0"/>
              <a:t>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600" dirty="0" smtClean="0"/>
          </a:p>
          <a:p>
            <a:pPr marL="184150" indent="-3175">
              <a:buNone/>
            </a:pPr>
            <a:r>
              <a:rPr lang="en-US" u="sng" dirty="0" smtClean="0">
                <a:solidFill>
                  <a:srgbClr val="FF6600"/>
                </a:solidFill>
              </a:rPr>
              <a:t>While this may … increase … citations, the most important thing … is that at least these people can find out more about what others have done…”</a:t>
            </a:r>
            <a:endParaRPr lang="en-US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22302" cy="3905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6208686" cy="47205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953000" y="1485900"/>
            <a:ext cx="822198" cy="533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676400"/>
            <a:ext cx="19050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4638"/>
            <a:ext cx="6826527" cy="53212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378196" y="1219200"/>
            <a:ext cx="1251204" cy="914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199" y="990601"/>
            <a:ext cx="8382001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200" y="1219200"/>
            <a:ext cx="8229600" cy="4709161"/>
          </a:xfrm>
        </p:spPr>
      </p:pic>
      <p:sp>
        <p:nvSpPr>
          <p:cNvPr id="5" name="Rounded Rectangle 4"/>
          <p:cNvSpPr/>
          <p:nvPr/>
        </p:nvSpPr>
        <p:spPr>
          <a:xfrm>
            <a:off x="2590800" y="47244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152400" y="1146601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1" y="525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71180"/>
          <a:ext cx="6924675" cy="401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68762"/>
          </a:xfrm>
        </p:spPr>
        <p:txBody>
          <a:bodyPr>
            <a:noAutofit/>
          </a:bodyPr>
          <a:lstStyle/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Immediate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(to use)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(of restrictions)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Access to the peer-reviewed literature (and data)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vanity publishing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a ‘stick anything up on the Web’ approach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Moving scholarly communication into the Web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7419" y="1295400"/>
          <a:ext cx="7077075" cy="39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Profiling and marketing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 deta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3854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3710"/>
            <a:ext cx="7634939" cy="530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127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Download </a:t>
            </a:r>
            <a:r>
              <a:rPr lang="en-GB" sz="5400" dirty="0" smtClean="0"/>
              <a:t>timeline</a:t>
            </a:r>
            <a:endParaRPr lang="en-GB" sz="5400" dirty="0"/>
          </a:p>
        </p:txBody>
      </p:sp>
      <p:pic>
        <p:nvPicPr>
          <p:cNvPr id="4" name="Picture 3" descr="Daily stats shot.tiff"/>
          <p:cNvPicPr>
            <a:picLocks noChangeAspect="1"/>
          </p:cNvPicPr>
          <p:nvPr/>
        </p:nvPicPr>
        <p:blipFill>
          <a:blip r:embed="rId3"/>
          <a:srcRect b="50518"/>
          <a:stretch>
            <a:fillRect/>
          </a:stretch>
        </p:blipFill>
        <p:spPr>
          <a:xfrm>
            <a:off x="685800" y="836548"/>
            <a:ext cx="7696200" cy="462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ts 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23"/>
            <a:ext cx="9144000" cy="676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762000"/>
          </a:xfrm>
        </p:spPr>
        <p:txBody>
          <a:bodyPr/>
          <a:lstStyle/>
          <a:p>
            <a:r>
              <a:rPr lang="en-GB" dirty="0"/>
              <a:t>Why an </a:t>
            </a:r>
            <a:r>
              <a:rPr lang="en-GB" b="1" u="sng" dirty="0"/>
              <a:t>institutional</a:t>
            </a:r>
            <a:r>
              <a:rPr lang="en-GB" dirty="0"/>
              <a:t> repository?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95400"/>
            <a:ext cx="8208962" cy="47355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/>
              <a:t>Fulfils a university’s mission to engender, encourage and disseminate scholarly work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Complete </a:t>
            </a:r>
            <a:r>
              <a:rPr lang="en-GB" sz="2800" dirty="0"/>
              <a:t>record of its intellectual effort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Permanent </a:t>
            </a:r>
            <a:r>
              <a:rPr lang="en-GB" sz="2800" dirty="0"/>
              <a:t>record of all digital </a:t>
            </a:r>
            <a:r>
              <a:rPr lang="en-GB" sz="2800" dirty="0" smtClean="0"/>
              <a:t>output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‘</a:t>
            </a:r>
            <a:r>
              <a:rPr lang="en-GB" sz="2800" dirty="0"/>
              <a:t>Marketing’ tool for </a:t>
            </a:r>
            <a:r>
              <a:rPr lang="en-GB" sz="2800" dirty="0" smtClean="0"/>
              <a:t>universities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Institutional advantages </a:t>
            </a:r>
            <a:br>
              <a:rPr lang="en-US" sz="4400" dirty="0" smtClean="0"/>
            </a:br>
            <a:r>
              <a:rPr lang="en-US" sz="4400" dirty="0" smtClean="0"/>
              <a:t>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/>
          </a:bodyPr>
          <a:lstStyle/>
          <a:p>
            <a:pPr marL="538163" indent="-538163"/>
            <a:r>
              <a:rPr lang="en-US" sz="3600" dirty="0" smtClean="0"/>
              <a:t>Visibility</a:t>
            </a:r>
          </a:p>
          <a:p>
            <a:pPr marL="538163" indent="-538163"/>
            <a:r>
              <a:rPr lang="en-US" sz="3600" dirty="0" smtClean="0"/>
              <a:t>Usage</a:t>
            </a:r>
          </a:p>
          <a:p>
            <a:pPr marL="538163" indent="-538163"/>
            <a:r>
              <a:rPr lang="en-US" sz="3600" dirty="0" smtClean="0"/>
              <a:t>Impact</a:t>
            </a:r>
          </a:p>
          <a:p>
            <a:pPr marL="538163" indent="-538163"/>
            <a:r>
              <a:rPr lang="en-US" sz="3600" dirty="0" smtClean="0"/>
              <a:t>Institutional profiling and marketing</a:t>
            </a:r>
          </a:p>
          <a:p>
            <a:pPr marL="538163" indent="-538163"/>
            <a:r>
              <a:rPr lang="en-US" sz="3600" dirty="0" smtClean="0"/>
              <a:t>Research advantages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77500" lnSpcReduction="20000"/>
          </a:bodyPr>
          <a:lstStyle/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Research moves faster and more efficiently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Greater visibility and impact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Better monitoring, assessment and evaluation of research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Enables new semantic technologies (text-mining and data-mining)</a:t>
            </a:r>
          </a:p>
          <a:p>
            <a:pPr marL="620713" indent="-484188">
              <a:spcAft>
                <a:spcPts val="1200"/>
              </a:spcAft>
            </a:pPr>
            <a:r>
              <a:rPr lang="en-GB" dirty="0" smtClean="0"/>
              <a:t>Publicly-funded research should be freely available to the ‘public’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501"/>
          </a:xfrm>
        </p:spPr>
        <p:txBody>
          <a:bodyPr/>
          <a:lstStyle/>
          <a:p>
            <a:r>
              <a:rPr lang="en-US" dirty="0" err="1" smtClean="0"/>
              <a:t>ORBi</a:t>
            </a:r>
            <a:r>
              <a:rPr lang="en-US" dirty="0" smtClean="0"/>
              <a:t>: </a:t>
            </a:r>
            <a:r>
              <a:rPr lang="en-US" dirty="0" err="1" smtClean="0"/>
              <a:t>Université</a:t>
            </a:r>
            <a:r>
              <a:rPr lang="en-US" dirty="0" smtClean="0"/>
              <a:t> de </a:t>
            </a:r>
            <a:r>
              <a:rPr lang="en-US" dirty="0" err="1" smtClean="0"/>
              <a:t>Liège</a:t>
            </a:r>
            <a:endParaRPr lang="en-US" dirty="0"/>
          </a:p>
        </p:txBody>
      </p:sp>
      <p:pic>
        <p:nvPicPr>
          <p:cNvPr id="4" name="Content Placeholder 3" descr="all-series-month-ul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84" b="-108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Down Arrow 4"/>
          <p:cNvSpPr/>
          <p:nvPr/>
        </p:nvSpPr>
        <p:spPr>
          <a:xfrm>
            <a:off x="1689570" y="2593915"/>
            <a:ext cx="1580861" cy="158066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6195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35381" y="1197139"/>
            <a:ext cx="1580861" cy="132867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6195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Prints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88" y="6231435"/>
            <a:ext cx="1138667" cy="39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363"/>
          </a:xfrm>
        </p:spPr>
        <p:txBody>
          <a:bodyPr>
            <a:normAutofit/>
          </a:bodyPr>
          <a:lstStyle/>
          <a:p>
            <a:r>
              <a:rPr lang="en-US" dirty="0" smtClean="0"/>
              <a:t>Downloads from </a:t>
            </a:r>
            <a:r>
              <a:rPr lang="en-US" dirty="0" err="1" smtClean="0"/>
              <a:t>ORBi</a:t>
            </a:r>
            <a:endParaRPr lang="en-US" dirty="0"/>
          </a:p>
        </p:txBody>
      </p:sp>
      <p:pic>
        <p:nvPicPr>
          <p:cNvPr id="4" name="Content Placeholder 3" descr="access-downloads-series-country-month-ul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521" r="-66521"/>
          <a:stretch>
            <a:fillRect/>
          </a:stretch>
        </p:blipFill>
        <p:spPr>
          <a:xfrm>
            <a:off x="-1203771" y="851363"/>
            <a:ext cx="11587851" cy="5457997"/>
          </a:xfrm>
        </p:spPr>
      </p:pic>
      <p:pic>
        <p:nvPicPr>
          <p:cNvPr id="5" name="Picture 4" descr="EPrints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88" y="6231435"/>
            <a:ext cx="1138667" cy="398896"/>
          </a:xfrm>
          <a:prstGeom prst="rect">
            <a:avLst/>
          </a:prstGeom>
        </p:spPr>
      </p:pic>
      <p:pic>
        <p:nvPicPr>
          <p:cNvPr id="6" name="Picture 5" descr="ORBi downloads bottom axi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059"/>
            <a:ext cx="9144000" cy="3047999"/>
          </a:xfrm>
          <a:prstGeom prst="rect">
            <a:avLst/>
          </a:prstGeom>
        </p:spPr>
      </p:pic>
      <p:sp>
        <p:nvSpPr>
          <p:cNvPr id="7" name="Diagonal Stripe 6"/>
          <p:cNvSpPr/>
          <p:nvPr/>
        </p:nvSpPr>
        <p:spPr>
          <a:xfrm>
            <a:off x="1909482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2794000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457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4162611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>
            <a:off x="504712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>
            <a:off x="6553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 and profiling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U.Southampton</a:t>
            </a:r>
            <a:r>
              <a:rPr lang="en-GB" dirty="0"/>
              <a:t> </a:t>
            </a:r>
            <a:r>
              <a:rPr lang="en-GB" sz="4100" dirty="0"/>
              <a:t>conundrum</a:t>
            </a:r>
            <a:endParaRPr lang="en-GB" dirty="0"/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1600201"/>
            <a:ext cx="9001125" cy="3428999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9556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1447800" y="115888"/>
            <a:ext cx="6724413" cy="552291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1" y="3276600"/>
            <a:ext cx="838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50135"/>
            <a:ext cx="990600" cy="101600"/>
          </a:xfrm>
          <a:prstGeom prst="rect">
            <a:avLst/>
          </a:prstGeom>
          <a:solidFill>
            <a:srgbClr val="FF8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590800"/>
            <a:ext cx="1066800" cy="603251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Research advantages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85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4205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000" dirty="0" smtClean="0"/>
              <a:t>Open Access journals (</a:t>
            </a:r>
            <a:r>
              <a:rPr lang="en-US" sz="40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000" dirty="0" smtClean="0"/>
              <a:t>) </a:t>
            </a:r>
          </a:p>
          <a:p>
            <a:pPr marL="892175" indent="-755650"/>
            <a:r>
              <a:rPr lang="en-US" sz="4000" dirty="0" smtClean="0"/>
              <a:t>Open Access repositories</a:t>
            </a:r>
          </a:p>
          <a:p>
            <a:pPr marL="892175" indent="-755650"/>
            <a:r>
              <a:rPr lang="en-US" sz="4000" dirty="0" smtClean="0"/>
              <a:t>Open Access monographs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Senior Lecturer, Design, QUT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1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dirty="0" err="1" smtClean="0"/>
              <a:t>ePrints</a:t>
            </a:r>
            <a:r>
              <a:rPr lang="en-US" dirty="0" smtClean="0"/>
              <a:t>.  </a:t>
            </a:r>
          </a:p>
          <a:p>
            <a:pPr marL="180975" indent="-44450">
              <a:buNone/>
            </a:pPr>
            <a:r>
              <a:rPr lang="en-US" dirty="0" smtClean="0"/>
              <a:t>He loved what he read ..... and we are now in discussion about how we can help them measure their industry’s social impacts.”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Economic </a:t>
            </a:r>
            <a:r>
              <a:rPr lang="en-GB" dirty="0" smtClean="0"/>
              <a:t>advantages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GB" dirty="0" smtClean="0"/>
              <a:t>Rationales and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362"/>
            <a:ext cx="8915400" cy="5440998"/>
          </a:xfrm>
        </p:spPr>
        <p:txBody>
          <a:bodyPr>
            <a:normAutofit/>
          </a:bodyPr>
          <a:lstStyle/>
          <a:p>
            <a:pPr marL="452438" indent="-452438"/>
            <a:r>
              <a:rPr lang="en-GB" sz="2700" dirty="0" smtClean="0"/>
              <a:t>Obvious direct cost savings (subscriptions, ILL, PPV)</a:t>
            </a:r>
          </a:p>
          <a:p>
            <a:pPr marL="452438" indent="-452438"/>
            <a:r>
              <a:rPr lang="en-GB" sz="2700" dirty="0" smtClean="0"/>
              <a:t>Open Access makes it easier to find and retrieve the material a researcher needs to:</a:t>
            </a:r>
          </a:p>
          <a:p>
            <a:pPr marL="890588" lvl="1" indent="-438150"/>
            <a:r>
              <a:rPr lang="en-GB" sz="2400" dirty="0" smtClean="0">
                <a:solidFill>
                  <a:srgbClr val="FF6600"/>
                </a:solidFill>
              </a:rPr>
              <a:t>READ</a:t>
            </a:r>
          </a:p>
          <a:p>
            <a:pPr marL="890588" lvl="1" indent="-438150"/>
            <a:r>
              <a:rPr lang="en-GB" sz="2400" dirty="0" smtClean="0">
                <a:solidFill>
                  <a:srgbClr val="FF6600"/>
                </a:solidFill>
              </a:rPr>
              <a:t>WRITE </a:t>
            </a:r>
            <a:r>
              <a:rPr lang="en-GB" sz="2400" dirty="0" smtClean="0"/>
              <a:t>papers</a:t>
            </a:r>
          </a:p>
          <a:p>
            <a:pPr marL="890588" lvl="1" indent="-438150"/>
            <a:r>
              <a:rPr lang="en-GB" sz="2400" dirty="0" smtClean="0"/>
              <a:t>Carry out </a:t>
            </a:r>
            <a:r>
              <a:rPr lang="en-GB" sz="2400" dirty="0" smtClean="0">
                <a:solidFill>
                  <a:srgbClr val="FF6600"/>
                </a:solidFill>
              </a:rPr>
              <a:t>PEER REVIEW </a:t>
            </a:r>
            <a:r>
              <a:rPr lang="en-GB" sz="2400" dirty="0" smtClean="0"/>
              <a:t>work </a:t>
            </a:r>
          </a:p>
          <a:p>
            <a:pPr marL="452438" indent="-452438"/>
            <a:r>
              <a:rPr lang="en-GB" sz="2700" dirty="0" smtClean="0"/>
              <a:t>Open Access obviates the need to spend time seeking permissions or dealing with copyright and licensing issues</a:t>
            </a:r>
            <a:endParaRPr lang="en-GB" sz="2700" dirty="0" smtClean="0"/>
          </a:p>
          <a:p>
            <a:pPr marL="452438" indent="-452438"/>
            <a:r>
              <a:rPr lang="en-GB" sz="2700" dirty="0" smtClean="0"/>
              <a:t>N</a:t>
            </a:r>
            <a:r>
              <a:rPr lang="en-GB" sz="2700" dirty="0" smtClean="0"/>
              <a:t>o </a:t>
            </a:r>
            <a:r>
              <a:rPr lang="en-GB" sz="2700" dirty="0" smtClean="0"/>
              <a:t>duplication, blind </a:t>
            </a:r>
            <a:r>
              <a:rPr lang="en-GB" sz="2700" dirty="0" smtClean="0"/>
              <a:t>alleys, etc …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295400"/>
          </a:xfrm>
        </p:spPr>
        <p:txBody>
          <a:bodyPr>
            <a:normAutofit/>
          </a:bodyPr>
          <a:lstStyle/>
          <a:p>
            <a:r>
              <a:rPr lang="en-GB" dirty="0" smtClean="0"/>
              <a:t>National pictures</a:t>
            </a:r>
            <a:br>
              <a:rPr lang="en-GB" dirty="0" smtClean="0"/>
            </a:br>
            <a:r>
              <a:rPr lang="en-GB" sz="2222" dirty="0" smtClean="0"/>
              <a:t>(Houghton et al, 2009, 2010)</a:t>
            </a:r>
            <a:endParaRPr lang="en-GB" sz="2222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198" y="1295400"/>
          <a:ext cx="845820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/>
                <a:gridCol w="1371600"/>
                <a:gridCol w="1676400"/>
                <a:gridCol w="1447800"/>
                <a:gridCol w="2133601"/>
              </a:tblGrid>
              <a:tr h="1045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Annual</a:t>
                      </a:r>
                      <a:r>
                        <a:rPr lang="en-US" sz="2000" baseline="0" dirty="0" smtClean="0"/>
                        <a:t>  € s</a:t>
                      </a:r>
                      <a:r>
                        <a:rPr lang="en-US" sz="2000" dirty="0" smtClean="0"/>
                        <a:t>avings from moving to: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Netherlands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Denmark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 federal agencies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14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</a:t>
                      </a:r>
                      <a:r>
                        <a:rPr lang="en-US" sz="2000" baseline="0" dirty="0" smtClean="0"/>
                        <a:t> journals (‘Gold’ OA)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Value of benefit over 30 years amounts to some $1 billion,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 times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the cost of archiving the material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62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subscriptions (‘Green’ OA)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125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million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53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overlay</a:t>
                      </a:r>
                      <a:r>
                        <a:rPr lang="en-US" sz="2000" baseline="0" dirty="0" smtClean="0"/>
                        <a:t> services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</a:t>
                      </a:r>
                      <a:r>
                        <a:rPr lang="en-US" sz="2000" baseline="0" dirty="0" smtClean="0"/>
                        <a:t> 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 </a:t>
            </a:r>
            <a:br>
              <a:rPr lang="en-GB" dirty="0" smtClean="0"/>
            </a:br>
            <a:r>
              <a:rPr lang="en-GB" dirty="0" smtClean="0"/>
              <a:t>Annual savings from OA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600200"/>
          <a:ext cx="868395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67" y="2438400"/>
            <a:ext cx="461665" cy="19812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GBP</a:t>
            </a:r>
            <a:r>
              <a:rPr lang="en-GB" dirty="0" smtClean="0"/>
              <a:t> </a:t>
            </a:r>
            <a:r>
              <a:rPr lang="en-GB" dirty="0" smtClean="0"/>
              <a:t>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Societal value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209800"/>
            <a:ext cx="6958493" cy="2971800"/>
          </a:xfrm>
        </p:spPr>
        <p:txBody>
          <a:bodyPr>
            <a:normAutofit/>
          </a:bodyPr>
          <a:lstStyle/>
          <a:p>
            <a:pPr marL="547688" indent="-7938" algn="ctr">
              <a:buNone/>
            </a:pPr>
            <a:r>
              <a:rPr lang="en-US" sz="4000" dirty="0" smtClean="0"/>
              <a:t>“The mission of our University is the creation, </a:t>
            </a:r>
            <a:r>
              <a:rPr lang="en-US" sz="4000" dirty="0" smtClean="0">
                <a:solidFill>
                  <a:srgbClr val="FF6600"/>
                </a:solidFill>
              </a:rPr>
              <a:t>dissemination and </a:t>
            </a:r>
            <a:r>
              <a:rPr lang="en-US" sz="4000" dirty="0" err="1" smtClean="0">
                <a:solidFill>
                  <a:srgbClr val="FF6600"/>
                </a:solidFill>
              </a:rPr>
              <a:t>curation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 smtClean="0"/>
              <a:t>of knowledge.”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pic>
        <p:nvPicPr>
          <p:cNvPr id="6" name="Picture 5" descr="Oct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61858"/>
            <a:ext cx="6985000" cy="433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9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627063" indent="-531813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General, comprehensive resource on Open Access: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sz="2600" dirty="0" smtClean="0">
                <a:hlinkClick r:id="rId2"/>
              </a:rPr>
              <a:t>www.openoasis.org</a:t>
            </a:r>
            <a:endParaRPr lang="en-US" sz="2600" dirty="0" smtClean="0"/>
          </a:p>
          <a:p>
            <a:pPr marL="627063" indent="-531813" algn="ctr">
              <a:buNone/>
            </a:pPr>
            <a:endParaRPr lang="en-US" sz="2600" dirty="0" smtClean="0"/>
          </a:p>
          <a:p>
            <a:pPr marL="627063" indent="-531813" algn="ctr">
              <a:buNone/>
            </a:pPr>
            <a:r>
              <a:rPr lang="en-US" sz="2600" dirty="0" smtClean="0"/>
              <a:t>For policymakers, institutional managers:</a:t>
            </a:r>
          </a:p>
          <a:p>
            <a:pPr marL="627063" indent="-531813" algn="ctr">
              <a:buNone/>
            </a:pPr>
            <a:r>
              <a:rPr lang="en-US" sz="2600" dirty="0" smtClean="0"/>
              <a:t>EOS</a:t>
            </a:r>
          </a:p>
          <a:p>
            <a:pPr marL="627063" indent="-531813" algn="ctr">
              <a:buNone/>
            </a:pPr>
            <a:r>
              <a:rPr lang="en-US" sz="2600" dirty="0" smtClean="0"/>
              <a:t>(Enabling Open Scholarship)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sz="2600" dirty="0" smtClean="0">
                <a:solidFill>
                  <a:srgbClr val="8EB4E3"/>
                </a:solidFill>
              </a:rPr>
              <a:t> </a:t>
            </a:r>
            <a:endParaRPr lang="en-US" sz="2600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Content available free of charge online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In many cases, free of restrictions on use too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Some charge at the ‘front end’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More than half do not levy a charge at all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Around </a:t>
            </a:r>
            <a:r>
              <a:rPr lang="en-US" sz="2800" dirty="0" smtClean="0"/>
              <a:t>5750 </a:t>
            </a:r>
            <a:r>
              <a:rPr lang="en-US" sz="2800" dirty="0" smtClean="0"/>
              <a:t>of them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Listed in the Directory of Open Access Journals (DOAJ)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9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a.swan@talk21.com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www.openscholarship.org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</a:t>
            </a: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.keyperspectives.co.uk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www.openoasis.org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6703"/>
            <a:ext cx="7782337" cy="437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Digital collections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Most usually institutional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Sometimes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(subject-based)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Interoperable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Form a network across the world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Create a global database of openly-accessible research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Currently c1750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19200" y="1221432"/>
          <a:ext cx="68580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3300" y="521399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October 2010: 1750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772</TotalTime>
  <Words>1037</Words>
  <Application>Microsoft Macintosh PowerPoint</Application>
  <PresentationFormat>On-screen Show (4:3)</PresentationFormat>
  <Paragraphs>182</Paragraphs>
  <Slides>60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EOS-Green white bg</vt:lpstr>
      <vt:lpstr>The Benefits of Open Access – to authors, institutions and nations</vt:lpstr>
      <vt:lpstr>Some context</vt:lpstr>
      <vt:lpstr>Open Access</vt:lpstr>
      <vt:lpstr>Open Access – Why?</vt:lpstr>
      <vt:lpstr>Open Access: how</vt:lpstr>
      <vt:lpstr>Open Access journals</vt:lpstr>
      <vt:lpstr>DOAJ categories</vt:lpstr>
      <vt:lpstr>Open Access repositories</vt:lpstr>
      <vt:lpstr>Where repositories are</vt:lpstr>
      <vt:lpstr>What they contain</vt:lpstr>
      <vt:lpstr>What’s in it for authors?</vt:lpstr>
      <vt:lpstr>Author advantages from Open Access</vt:lpstr>
      <vt:lpstr>Visibility</vt:lpstr>
      <vt:lpstr>An author’s own testimony on open access visibility </vt:lpstr>
      <vt:lpstr>Professor Martin Skitmore  School of Urban Design, QUT</vt:lpstr>
      <vt:lpstr>Usage</vt:lpstr>
      <vt:lpstr>A well-filled repository</vt:lpstr>
      <vt:lpstr>And it gets used</vt:lpstr>
      <vt:lpstr>Impact</vt:lpstr>
      <vt:lpstr>Impact</vt:lpstr>
      <vt:lpstr>What OA means to a researcher</vt:lpstr>
      <vt:lpstr>Slide 22</vt:lpstr>
      <vt:lpstr>Slide 23</vt:lpstr>
      <vt:lpstr>Top authors (by download)</vt:lpstr>
      <vt:lpstr>Ray Frost’s impact</vt:lpstr>
      <vt:lpstr>Top authors (by download)</vt:lpstr>
      <vt:lpstr>Martin Skitmore (Urban Design)</vt:lpstr>
      <vt:lpstr>Engineering</vt:lpstr>
      <vt:lpstr>Clinical medicine</vt:lpstr>
      <vt:lpstr>Social science</vt:lpstr>
      <vt:lpstr>Profiling and marketing</vt:lpstr>
      <vt:lpstr>Slide 32</vt:lpstr>
      <vt:lpstr>Slide 33</vt:lpstr>
      <vt:lpstr>Download timeline</vt:lpstr>
      <vt:lpstr>Slide 35</vt:lpstr>
      <vt:lpstr>For institutions?</vt:lpstr>
      <vt:lpstr>Why an institutional repository?</vt:lpstr>
      <vt:lpstr>Institutional advantages  from Open Access</vt:lpstr>
      <vt:lpstr>Usage</vt:lpstr>
      <vt:lpstr>ORBi: Université de Liège</vt:lpstr>
      <vt:lpstr>Downloads from ORBi</vt:lpstr>
      <vt:lpstr>Impact and profiling</vt:lpstr>
      <vt:lpstr>The U.Southampton conundrum</vt:lpstr>
      <vt:lpstr>Slide 44</vt:lpstr>
      <vt:lpstr>Webometrics</vt:lpstr>
      <vt:lpstr>Research advantages </vt:lpstr>
      <vt:lpstr>EU CIS studies</vt:lpstr>
      <vt:lpstr>Slide 48</vt:lpstr>
      <vt:lpstr>Total Research Income: QUT and sector</vt:lpstr>
      <vt:lpstr>Dr Evonne Miller Senior Lecturer, Design, QUT</vt:lpstr>
      <vt:lpstr>Economic advantages </vt:lpstr>
      <vt:lpstr>Rationales and assumptions</vt:lpstr>
      <vt:lpstr>National pictures (Houghton et al, 2009, 2010)</vt:lpstr>
      <vt:lpstr>University UK:  Annual savings from OA</vt:lpstr>
      <vt:lpstr>Societal value</vt:lpstr>
      <vt:lpstr>Daniel Coit Gilman  First President, Johns Hopkins University</vt:lpstr>
      <vt:lpstr> University of Edinburgh Strategic Plan 2008-12 </vt:lpstr>
      <vt:lpstr>Open Access mandatory policies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Alma Swan</cp:lastModifiedBy>
  <cp:revision>29</cp:revision>
  <dcterms:created xsi:type="dcterms:W3CDTF">2010-11-24T04:35:01Z</dcterms:created>
  <dcterms:modified xsi:type="dcterms:W3CDTF">2010-11-24T07:59:41Z</dcterms:modified>
</cp:coreProperties>
</file>