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charts/chart4.xml" ContentType="application/vnd.openxmlformats-officedocument.drawingml.chart+xml"/>
  <Override PartName="/ppt/presProps.xml" ContentType="application/vnd.openxmlformats-officedocument.presentationml.presProps+xml"/>
  <Default Extension="jpeg" ContentType="image/jpeg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2.xml" ContentType="application/vnd.openxmlformats-officedocument.drawingml.char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xlsx" ContentType="application/vnd.openxmlformats-officedocument.spreadsheetml.sheet"/>
  <Default Extension="bin" ContentType="application/vnd.openxmlformats-officedocument.presentationml.printerSettings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9.xml" ContentType="application/vnd.openxmlformats-officedocument.presentationml.slide+xml"/>
  <Override PartName="/docProps/core.xml" ContentType="application/vnd.openxmlformats-package.core-properties+xml"/>
  <Default Extension="rels" ContentType="application/vnd.openxmlformats-package.relationships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drawings/drawing2.xml" ContentType="application/vnd.openxmlformats-officedocument.drawingml.chartshapes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notesMasterIdLst>
    <p:notesMasterId r:id="rId15"/>
  </p:notesMasterIdLst>
  <p:sldIdLst>
    <p:sldId id="256" r:id="rId2"/>
    <p:sldId id="273" r:id="rId3"/>
    <p:sldId id="276" r:id="rId4"/>
    <p:sldId id="275" r:id="rId5"/>
    <p:sldId id="277" r:id="rId6"/>
    <p:sldId id="278" r:id="rId7"/>
    <p:sldId id="279" r:id="rId8"/>
    <p:sldId id="266" r:id="rId9"/>
    <p:sldId id="267" r:id="rId10"/>
    <p:sldId id="268" r:id="rId11"/>
    <p:sldId id="271" r:id="rId12"/>
    <p:sldId id="272" r:id="rId13"/>
    <p:sldId id="280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26" d="100"/>
          <a:sy n="126" d="100"/>
        </p:scale>
        <p:origin x="-10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20" Type="http://schemas.openxmlformats.org/officeDocument/2006/relationships/tableStyles" Target="tableStyle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printerSettings" Target="printerSettings/printerSettings1.bin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19" Type="http://schemas.openxmlformats.org/officeDocument/2006/relationships/theme" Target="theme/theme1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0.16758289686736"/>
          <c:y val="0.0290409904121077"/>
          <c:w val="0.6382998618256"/>
          <c:h val="0.94191801917578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University of Topsham</c:v>
                </c:pt>
              </c:strCache>
            </c:strRef>
          </c:tx>
          <c:spPr>
            <a:solidFill>
              <a:srgbClr val="008000">
                <a:alpha val="90000"/>
              </a:srgbClr>
            </a:solidFill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Sheet1!$B$2</c:f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University A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70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106783.0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University B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50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Sheet1!$D$2</c:f>
              <c:numCache>
                <c:formatCode>#,##0</c:formatCode>
                <c:ptCount val="1"/>
                <c:pt idx="0">
                  <c:v>163765.0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University C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30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Sheet1!$E$2</c:f>
              <c:numCache>
                <c:formatCode>#,##0</c:formatCode>
                <c:ptCount val="1"/>
                <c:pt idx="0">
                  <c:v>822039.0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University D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15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Sheet1!$F$2</c:f>
              <c:numCache>
                <c:formatCode>#,##0</c:formatCode>
                <c:ptCount val="1"/>
                <c:pt idx="0">
                  <c:v>1.317832E6</c:v>
                </c:pt>
              </c:numCache>
            </c:numRef>
          </c:val>
        </c:ser>
        <c:axId val="347587144"/>
        <c:axId val="347590136"/>
      </c:barChart>
      <c:catAx>
        <c:axId val="347587144"/>
        <c:scaling>
          <c:orientation val="minMax"/>
        </c:scaling>
        <c:delete val="1"/>
        <c:axPos val="b"/>
        <c:majorTickMark val="none"/>
        <c:tickLblPos val="nextTo"/>
        <c:crossAx val="347590136"/>
        <c:crosses val="autoZero"/>
        <c:auto val="1"/>
        <c:lblAlgn val="ctr"/>
        <c:lblOffset val="100"/>
      </c:catAx>
      <c:valAx>
        <c:axId val="347590136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sz="1600">
                <a:latin typeface="+mj-lt"/>
              </a:defRPr>
            </a:pPr>
            <a:endParaRPr lang="en-US"/>
          </a:p>
        </c:txPr>
        <c:crossAx val="347587144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2000">
              <a:latin typeface="+mj-lt"/>
            </a:defRPr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0.191307861727368"/>
          <c:y val="0.0290409904121077"/>
          <c:w val="0.625189288313751"/>
          <c:h val="0.94191801917578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University of Topsham</c:v>
                </c:pt>
              </c:strCache>
            </c:strRef>
          </c:tx>
          <c:spPr>
            <a:solidFill>
              <a:srgbClr val="008000">
                <a:alpha val="90000"/>
              </a:srgbClr>
            </a:solidFill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Sheet1!$B$2</c:f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University A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70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263524.0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University B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50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Sheet1!$D$2</c:f>
              <c:numCache>
                <c:formatCode>#,##0</c:formatCode>
                <c:ptCount val="1"/>
                <c:pt idx="0">
                  <c:v>1.046449E6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University C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30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Sheet1!$E$2</c:f>
              <c:numCache>
                <c:formatCode>#,##0</c:formatCode>
                <c:ptCount val="1"/>
                <c:pt idx="0">
                  <c:v>-1.364582E6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University D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15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Sheet1!$F$2</c:f>
              <c:numCache>
                <c:formatCode>#,##0</c:formatCode>
                <c:ptCount val="1"/>
                <c:pt idx="0">
                  <c:v>-5.25425E6</c:v>
                </c:pt>
              </c:numCache>
            </c:numRef>
          </c:val>
        </c:ser>
        <c:axId val="347671224"/>
        <c:axId val="347674216"/>
      </c:barChart>
      <c:catAx>
        <c:axId val="347671224"/>
        <c:scaling>
          <c:orientation val="minMax"/>
        </c:scaling>
        <c:delete val="1"/>
        <c:axPos val="b"/>
        <c:majorTickMark val="none"/>
        <c:tickLblPos val="nextTo"/>
        <c:crossAx val="347674216"/>
        <c:crosses val="autoZero"/>
        <c:auto val="1"/>
        <c:lblAlgn val="ctr"/>
        <c:lblOffset val="100"/>
      </c:catAx>
      <c:valAx>
        <c:axId val="347674216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sz="1600">
                <a:latin typeface="+mj-lt"/>
              </a:defRPr>
            </a:pPr>
            <a:endParaRPr lang="en-US"/>
          </a:p>
        </c:txPr>
        <c:crossAx val="347671224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2000">
              <a:latin typeface="+mj-lt"/>
            </a:defRPr>
          </a:pPr>
          <a:endParaRPr lang="en-US"/>
        </a:p>
      </c:txPr>
    </c:legend>
    <c:plotVisOnly val="1"/>
  </c:chart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0.165971879396399"/>
          <c:y val="0.0290409904121077"/>
          <c:w val="0.49205310070195"/>
          <c:h val="0.94191801917578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University of Topsham</c:v>
                </c:pt>
              </c:strCache>
            </c:strRef>
          </c:tx>
          <c:spPr>
            <a:solidFill>
              <a:srgbClr val="008000">
                <a:alpha val="90000"/>
              </a:srgbClr>
            </a:solidFill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Sheet1!$B$2</c:f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OA via repositories</c:v>
                </c:pt>
              </c:strCache>
            </c:strRef>
          </c:tx>
          <c:spPr>
            <a:solidFill>
              <a:schemeClr val="accent3">
                <a:lumMod val="75000"/>
                <a:alpha val="50000"/>
              </a:schemeClr>
            </a:solidFill>
            <a:ln>
              <a:solidFill>
                <a:schemeClr val="tx1"/>
              </a:solidFill>
            </a:ln>
          </c:spPr>
          <c:dPt>
            <c:idx val="0"/>
            <c:spPr>
              <a:solidFill>
                <a:schemeClr val="accent3">
                  <a:lumMod val="75000"/>
                  <a:alpha val="80000"/>
                </a:schemeClr>
              </a:solidFill>
              <a:ln>
                <a:solidFill>
                  <a:schemeClr val="tx1"/>
                </a:solidFill>
              </a:ln>
            </c:spPr>
          </c:dPt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724104.0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OA journals (APC at half current average)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Sheet1!$D$2</c:f>
              <c:numCache>
                <c:formatCode>#,##0</c:formatCode>
                <c:ptCount val="1"/>
                <c:pt idx="0">
                  <c:v>163049.0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OA journals (APC at current average)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Sheet1!$E$2</c:f>
              <c:numCache>
                <c:formatCode>#,##0</c:formatCode>
                <c:ptCount val="1"/>
                <c:pt idx="0">
                  <c:v>-1.190017E6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OA journals (APC at double current average)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Sheet1!$F$2</c:f>
              <c:numCache>
                <c:formatCode>#,##0</c:formatCode>
                <c:ptCount val="1"/>
                <c:pt idx="0">
                  <c:v>-3.896149E6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OA via repositories with overlay services (APC at half current average)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Sheet1!$G$2</c:f>
              <c:numCache>
                <c:formatCode>#,##0</c:formatCode>
                <c:ptCount val="1"/>
                <c:pt idx="0">
                  <c:v>458352.0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OA via repositories with overlay services (APC at current average)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Sheet1!$H$2</c:f>
              <c:numCache>
                <c:formatCode>#,##0</c:formatCode>
                <c:ptCount val="1"/>
                <c:pt idx="0">
                  <c:v>-566698.0</c:v>
                </c:pt>
              </c:numCache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OA via repositories with overlay services (APC at double current average)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Sheet1!$I$2</c:f>
              <c:numCache>
                <c:formatCode>#,##0</c:formatCode>
                <c:ptCount val="1"/>
                <c:pt idx="0">
                  <c:v>-2.616798E6</c:v>
                </c:pt>
              </c:numCache>
            </c:numRef>
          </c:val>
        </c:ser>
        <c:axId val="347784392"/>
        <c:axId val="347788216"/>
      </c:barChart>
      <c:catAx>
        <c:axId val="347784392"/>
        <c:scaling>
          <c:orientation val="minMax"/>
        </c:scaling>
        <c:delete val="1"/>
        <c:axPos val="b"/>
        <c:majorTickMark val="none"/>
        <c:tickLblPos val="nextTo"/>
        <c:crossAx val="347788216"/>
        <c:crosses val="autoZero"/>
        <c:auto val="1"/>
        <c:lblAlgn val="ctr"/>
        <c:lblOffset val="100"/>
      </c:catAx>
      <c:valAx>
        <c:axId val="347788216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sz="1400">
                <a:latin typeface="+mj-lt"/>
              </a:defRPr>
            </a:pPr>
            <a:endParaRPr lang="en-US"/>
          </a:p>
        </c:txPr>
        <c:crossAx val="3477843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97378486502633"/>
          <c:y val="0.0"/>
          <c:w val="0.261672420382745"/>
          <c:h val="0.999061001047305"/>
        </c:manualLayout>
      </c:layout>
      <c:txPr>
        <a:bodyPr/>
        <a:lstStyle/>
        <a:p>
          <a:pPr>
            <a:defRPr sz="1500">
              <a:latin typeface="+mj-lt"/>
            </a:defRPr>
          </a:pPr>
          <a:endParaRPr lang="en-US"/>
        </a:p>
      </c:tx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0.16758289686736"/>
          <c:y val="0.0290409904121077"/>
          <c:w val="0.6382998618256"/>
          <c:h val="0.94191801917578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University of Topsham</c:v>
                </c:pt>
              </c:strCache>
            </c:strRef>
          </c:tx>
          <c:spPr>
            <a:solidFill>
              <a:srgbClr val="008000">
                <a:alpha val="90000"/>
              </a:srgbClr>
            </a:solidFill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Sheet1!$B$2</c:f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University A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70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26380.0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University B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50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Sheet1!$D$2</c:f>
              <c:numCache>
                <c:formatCode>#,##0</c:formatCode>
                <c:ptCount val="1"/>
                <c:pt idx="0">
                  <c:v>136305.0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University C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30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Sheet1!$E$2</c:f>
              <c:numCache>
                <c:formatCode>#,##0</c:formatCode>
                <c:ptCount val="1"/>
                <c:pt idx="0">
                  <c:v>1.012824E6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University D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15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Sheet1!$F$2</c:f>
              <c:numCache>
                <c:formatCode>#,##0</c:formatCode>
                <c:ptCount val="1"/>
                <c:pt idx="0">
                  <c:v>2.836617E6</c:v>
                </c:pt>
              </c:numCache>
            </c:numRef>
          </c:val>
        </c:ser>
        <c:axId val="347857544"/>
        <c:axId val="347860600"/>
      </c:barChart>
      <c:catAx>
        <c:axId val="347857544"/>
        <c:scaling>
          <c:orientation val="minMax"/>
        </c:scaling>
        <c:delete val="1"/>
        <c:axPos val="b"/>
        <c:majorTickMark val="none"/>
        <c:tickLblPos val="nextTo"/>
        <c:crossAx val="347860600"/>
        <c:crosses val="autoZero"/>
        <c:auto val="1"/>
        <c:lblAlgn val="ctr"/>
        <c:lblOffset val="100"/>
      </c:catAx>
      <c:valAx>
        <c:axId val="347860600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sz="1600">
                <a:latin typeface="+mj-lt"/>
              </a:defRPr>
            </a:pPr>
            <a:endParaRPr lang="en-US"/>
          </a:p>
        </c:txPr>
        <c:crossAx val="347857544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2000">
              <a:latin typeface="+mj-lt"/>
            </a:defRPr>
          </a:pPr>
          <a:endParaRPr lang="en-US"/>
        </a:p>
      </c:txPr>
    </c:legend>
    <c:plotVisOnly val="1"/>
  </c:chart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0.165971879396399"/>
          <c:y val="0.0290409904121077"/>
          <c:w val="0.547626869928937"/>
          <c:h val="0.94191801917578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University of Topsham</c:v>
                </c:pt>
              </c:strCache>
            </c:strRef>
          </c:tx>
          <c:spPr>
            <a:solidFill>
              <a:srgbClr val="008000">
                <a:alpha val="90000"/>
              </a:srgbClr>
            </a:solidFill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Sheet1!$B$2</c:f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Savings for library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c:spPr>
          <c:dPt>
            <c:idx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c:spPr>
          </c:dPt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24111.0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Savings for research</c:v>
                </c:pt>
              </c:strCache>
            </c:strRef>
          </c:tx>
          <c:spPr>
            <a:solidFill>
              <a:srgbClr val="4F81BD">
                <a:lumMod val="60000"/>
                <a:lumOff val="40000"/>
              </a:srgbClr>
            </a:solidFill>
            <a:ln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Sheet1!$D$2</c:f>
              <c:numCache>
                <c:formatCode>#,##0</c:formatCode>
                <c:ptCount val="1"/>
                <c:pt idx="0">
                  <c:v>755568.0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Savings for society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Sheet1!$E$2</c:f>
              <c:numCache>
                <c:formatCode>#,##0</c:formatCode>
                <c:ptCount val="1"/>
                <c:pt idx="0">
                  <c:v>272347.0</c:v>
                </c:pt>
              </c:numCache>
            </c:numRef>
          </c:val>
        </c:ser>
        <c:axId val="347727176"/>
        <c:axId val="347706184"/>
      </c:barChart>
      <c:catAx>
        <c:axId val="347727176"/>
        <c:scaling>
          <c:orientation val="minMax"/>
        </c:scaling>
        <c:delete val="1"/>
        <c:axPos val="b"/>
        <c:majorTickMark val="none"/>
        <c:tickLblPos val="nextTo"/>
        <c:crossAx val="347706184"/>
        <c:crosses val="autoZero"/>
        <c:auto val="1"/>
        <c:lblAlgn val="ctr"/>
        <c:lblOffset val="100"/>
      </c:catAx>
      <c:valAx>
        <c:axId val="347706184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sz="1600">
                <a:latin typeface="+mj-lt"/>
              </a:defRPr>
            </a:pPr>
            <a:endParaRPr lang="en-US"/>
          </a:p>
        </c:txPr>
        <c:crossAx val="3477271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45639917673437"/>
          <c:y val="0.131435925196127"/>
          <c:w val="0.252897614715326"/>
          <c:h val="0.741851996136738"/>
        </c:manualLayout>
      </c:layout>
      <c:txPr>
        <a:bodyPr/>
        <a:lstStyle/>
        <a:p>
          <a:pPr>
            <a:defRPr sz="2000">
              <a:latin typeface="+mj-lt"/>
            </a:defRPr>
          </a:pPr>
          <a:endParaRPr lang="en-US"/>
        </a:p>
      </c:txPr>
    </c:legend>
    <c:plotVisOnly val="1"/>
  </c:chart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0.32575</cdr:y>
    </cdr:from>
    <cdr:to>
      <cdr:x>0.05455</cdr:x>
      <cdr:y>0.67425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1567001"/>
          <a:ext cx="461665" cy="167644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="vert270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1pPr>
          <a:lvl2pPr marL="45720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2pPr>
          <a:lvl3pPr marL="91440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3pPr>
          <a:lvl4pPr marL="137160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4pPr>
          <a:lvl5pPr marL="182880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5pPr>
          <a:lvl6pPr marL="228600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6pPr>
          <a:lvl7pPr marL="274320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7pPr>
          <a:lvl8pPr marL="320040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8pPr>
          <a:lvl9pPr marL="365760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r>
            <a:rPr lang="en-GB" dirty="0" smtClean="0"/>
            <a:t>GBP per annum</a:t>
          </a:r>
          <a:endParaRPr lang="en-GB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1.15155E-7</cdr:x>
      <cdr:y>0.30838</cdr:y>
    </cdr:from>
    <cdr:to>
      <cdr:x>0.02658</cdr:x>
      <cdr:y>0.60386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" y="1483432"/>
          <a:ext cx="230832" cy="14214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square" rtlCol="0"/>
        <a:lstStyle xmlns:a="http://schemas.openxmlformats.org/drawingml/2006/main"/>
        <a:p xmlns:a="http://schemas.openxmlformats.org/drawingml/2006/main">
          <a:r>
            <a:rPr lang="en-GB" sz="1400" dirty="0" smtClean="0">
              <a:solidFill>
                <a:schemeClr val="tx1"/>
              </a:solidFill>
            </a:rPr>
            <a:t>GBP per annum</a:t>
          </a:r>
          <a:endParaRPr lang="en-GB" sz="1400" dirty="0">
            <a:solidFill>
              <a:schemeClr val="tx1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15B3FA-7DC9-F24B-9502-46636E873747}" type="datetimeFigureOut">
              <a:rPr lang="en-US" smtClean="0"/>
              <a:pPr/>
              <a:t>11/2/10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0576B2-C0E3-DA47-A55C-CA92C57F91D9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9D4828-3D0D-DD44-BDAF-84E1C7AFB32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84174-03AE-AA48-9B1C-3F46206B605F}" type="datetimeFigureOut">
              <a:rPr lang="en-US" smtClean="0"/>
              <a:pPr/>
              <a:t>11/2/10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D06B-1541-974A-AA48-D2236CBB2A4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GB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84174-03AE-AA48-9B1C-3F46206B605F}" type="datetimeFigureOut">
              <a:rPr lang="en-US" smtClean="0"/>
              <a:pPr/>
              <a:t>11/2/10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D06B-1541-974A-AA48-D2236CBB2A4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84174-03AE-AA48-9B1C-3F46206B605F}" type="datetimeFigureOut">
              <a:rPr lang="en-US" smtClean="0"/>
              <a:pPr/>
              <a:t>11/2/10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D06B-1541-974A-AA48-D2236CBB2A4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84174-03AE-AA48-9B1C-3F46206B605F}" type="datetimeFigureOut">
              <a:rPr lang="en-US" smtClean="0"/>
              <a:pPr/>
              <a:t>11/2/10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D06B-1541-974A-AA48-D2236CBB2A4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84174-03AE-AA48-9B1C-3F46206B605F}" type="datetimeFigureOut">
              <a:rPr lang="en-US" smtClean="0"/>
              <a:pPr/>
              <a:t>11/2/10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3C2D06B-1541-974A-AA48-D2236CBB2A4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84174-03AE-AA48-9B1C-3F46206B605F}" type="datetimeFigureOut">
              <a:rPr lang="en-US" smtClean="0"/>
              <a:pPr/>
              <a:t>11/2/10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D06B-1541-974A-AA48-D2236CBB2A4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84174-03AE-AA48-9B1C-3F46206B605F}" type="datetimeFigureOut">
              <a:rPr lang="en-US" smtClean="0"/>
              <a:pPr/>
              <a:t>11/2/10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D06B-1541-974A-AA48-D2236CBB2A4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84174-03AE-AA48-9B1C-3F46206B605F}" type="datetimeFigureOut">
              <a:rPr lang="en-US" smtClean="0"/>
              <a:pPr/>
              <a:t>11/2/10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D06B-1541-974A-AA48-D2236CBB2A4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84174-03AE-AA48-9B1C-3F46206B605F}" type="datetimeFigureOut">
              <a:rPr lang="en-US" smtClean="0"/>
              <a:pPr/>
              <a:t>11/2/10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D06B-1541-974A-AA48-D2236CBB2A4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84174-03AE-AA48-9B1C-3F46206B605F}" type="datetimeFigureOut">
              <a:rPr lang="en-US" smtClean="0"/>
              <a:pPr/>
              <a:t>11/2/10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D06B-1541-974A-AA48-D2236CBB2A4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GB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84174-03AE-AA48-9B1C-3F46206B605F}" type="datetimeFigureOut">
              <a:rPr lang="en-US" smtClean="0"/>
              <a:pPr/>
              <a:t>11/2/10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D06B-1541-974A-AA48-D2236CBB2A4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13">
            <a:duotone>
              <a:schemeClr val="bg2">
                <a:shade val="3000"/>
                <a:satMod val="110000"/>
              </a:schemeClr>
              <a:schemeClr val="bg2">
                <a:tint val="60000"/>
                <a:satMod val="425000"/>
              </a:schemeClr>
            </a:duotone>
            <a:lum bright="-44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GB" smtClean="0"/>
              <a:t>Click to edit Master text styles</a:t>
            </a:r>
          </a:p>
          <a:p>
            <a:pPr lvl="1" eaLnBrk="1" latinLnBrk="0" hangingPunct="1"/>
            <a:r>
              <a:rPr kumimoji="0" lang="en-GB" smtClean="0"/>
              <a:t>Second level</a:t>
            </a:r>
          </a:p>
          <a:p>
            <a:pPr lvl="2" eaLnBrk="1" latinLnBrk="0" hangingPunct="1"/>
            <a:r>
              <a:rPr kumimoji="0" lang="en-GB" smtClean="0"/>
              <a:t>Third level</a:t>
            </a:r>
          </a:p>
          <a:p>
            <a:pPr lvl="3" eaLnBrk="1" latinLnBrk="0" hangingPunct="1"/>
            <a:r>
              <a:rPr kumimoji="0" lang="en-GB" smtClean="0"/>
              <a:t>Fourth level</a:t>
            </a:r>
          </a:p>
          <a:p>
            <a:pPr lvl="4" eaLnBrk="1" latinLnBrk="0" hangingPunct="1"/>
            <a:r>
              <a:rPr kumimoji="0" lang="en-GB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6984174-03AE-AA48-9B1C-3F46206B605F}" type="datetimeFigureOut">
              <a:rPr lang="en-US" smtClean="0"/>
              <a:pPr/>
              <a:t>11/2/10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3C2D06B-1541-974A-AA48-D2236CBB2A46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hyperlink" Target="http://www.openscholarship.org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www.openoasis.org" TargetMode="External"/><Relationship Id="rId5" Type="http://schemas.openxmlformats.org/officeDocument/2006/relationships/hyperlink" Target="http://www.keyperspectives.co.uk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Economic modelling of Open Access for universities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Alma Swan</a:t>
            </a:r>
          </a:p>
          <a:p>
            <a:r>
              <a:rPr lang="en-GB" dirty="0" smtClean="0"/>
              <a:t>Key Perspectives Ltd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279651" y="6161568"/>
            <a:ext cx="85410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4</a:t>
            </a:r>
            <a:r>
              <a:rPr lang="en-GB" baseline="30000" dirty="0" smtClean="0"/>
              <a:t>th</a:t>
            </a:r>
            <a:r>
              <a:rPr lang="en-GB" dirty="0" smtClean="0"/>
              <a:t> Portuguese Conference on Open Access to Knowledge, Braga, 25/26 November 2010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543" y="131037"/>
            <a:ext cx="8229600" cy="602299"/>
          </a:xfrm>
        </p:spPr>
        <p:txBody>
          <a:bodyPr>
            <a:noAutofit/>
          </a:bodyPr>
          <a:lstStyle/>
          <a:p>
            <a:r>
              <a:rPr lang="en-GB" sz="3200" dirty="0" smtClean="0"/>
              <a:t>University of Minho:</a:t>
            </a:r>
            <a:r>
              <a:rPr lang="en-GB" sz="3200" dirty="0" smtClean="0"/>
              <a:t> Annual </a:t>
            </a:r>
            <a:r>
              <a:rPr lang="en-GB" sz="3200" dirty="0" smtClean="0"/>
              <a:t>savings from OA</a:t>
            </a:r>
            <a:endParaRPr lang="en-GB" sz="3200" dirty="0"/>
          </a:p>
        </p:txBody>
      </p:sp>
      <p:graphicFrame>
        <p:nvGraphicFramePr>
          <p:cNvPr id="4" name="C 5"/>
          <p:cNvGraphicFramePr/>
          <p:nvPr/>
        </p:nvGraphicFramePr>
        <p:xfrm>
          <a:off x="226367" y="876937"/>
          <a:ext cx="8683953" cy="53511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6367" y="2743201"/>
            <a:ext cx="461665" cy="16764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GB" dirty="0" smtClean="0"/>
              <a:t>€</a:t>
            </a:r>
            <a:r>
              <a:rPr lang="en-GB" dirty="0" smtClean="0"/>
              <a:t> </a:t>
            </a:r>
            <a:r>
              <a:rPr lang="en-GB" dirty="0" smtClean="0"/>
              <a:t>per annum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Societal </a:t>
            </a:r>
            <a:r>
              <a:rPr lang="en-GB" dirty="0" smtClean="0"/>
              <a:t>value: sample UK universities</a:t>
            </a:r>
            <a:endParaRPr lang="en-GB" dirty="0"/>
          </a:p>
        </p:txBody>
      </p:sp>
      <p:graphicFrame>
        <p:nvGraphicFramePr>
          <p:cNvPr id="4" name="C 5"/>
          <p:cNvGraphicFramePr/>
          <p:nvPr/>
        </p:nvGraphicFramePr>
        <p:xfrm>
          <a:off x="226367" y="1417638"/>
          <a:ext cx="8683953" cy="48104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33184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University of Minho: </a:t>
            </a:r>
            <a:br>
              <a:rPr lang="en-GB" dirty="0" smtClean="0"/>
            </a:br>
            <a:r>
              <a:rPr lang="en-GB" dirty="0" smtClean="0"/>
              <a:t>Savings for the library, for research, and for </a:t>
            </a:r>
            <a:r>
              <a:rPr lang="en-GB" dirty="0" smtClean="0"/>
              <a:t>society from OA</a:t>
            </a:r>
            <a:endParaRPr lang="en-GB" dirty="0"/>
          </a:p>
        </p:txBody>
      </p:sp>
      <p:graphicFrame>
        <p:nvGraphicFramePr>
          <p:cNvPr id="4" name="C 5"/>
          <p:cNvGraphicFramePr/>
          <p:nvPr/>
        </p:nvGraphicFramePr>
        <p:xfrm>
          <a:off x="226367" y="1875792"/>
          <a:ext cx="8683953" cy="435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6367" y="2743201"/>
            <a:ext cx="461665" cy="16764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GB" dirty="0" smtClean="0"/>
              <a:t>€</a:t>
            </a:r>
            <a:r>
              <a:rPr lang="en-GB" dirty="0" smtClean="0"/>
              <a:t> </a:t>
            </a:r>
            <a:r>
              <a:rPr lang="en-GB" dirty="0" smtClean="0"/>
              <a:t>per annum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3281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600" dirty="0" smtClean="0"/>
              <a:t>a.swan@talk21.com</a:t>
            </a:r>
          </a:p>
          <a:p>
            <a:pPr algn="ctr">
              <a:buNone/>
            </a:pPr>
            <a:endParaRPr lang="en-US" sz="3600" dirty="0" smtClean="0"/>
          </a:p>
          <a:p>
            <a:pPr algn="ctr">
              <a:buNone/>
            </a:pPr>
            <a:r>
              <a:rPr lang="en-US" sz="3600" dirty="0" smtClean="0">
                <a:hlinkClick r:id="rId3"/>
              </a:rPr>
              <a:t>www.openoasis.org</a:t>
            </a:r>
            <a:endParaRPr lang="en-US" sz="3600" dirty="0" smtClean="0"/>
          </a:p>
          <a:p>
            <a:pPr algn="ctr">
              <a:buNone/>
            </a:pPr>
            <a:r>
              <a:rPr lang="en-US" sz="3600" dirty="0" smtClean="0">
                <a:hlinkClick r:id="rId4"/>
              </a:rPr>
              <a:t>www.openscholarship.org</a:t>
            </a:r>
            <a:r>
              <a:rPr lang="en-US" sz="3600" dirty="0" smtClean="0"/>
              <a:t>  </a:t>
            </a:r>
          </a:p>
          <a:p>
            <a:pPr algn="ctr">
              <a:buNone/>
            </a:pPr>
            <a:r>
              <a:rPr lang="en-US" sz="3600" dirty="0" smtClean="0">
                <a:hlinkClick r:id="rId5"/>
              </a:rPr>
              <a:t>www.keyperspectives.co.uk</a:t>
            </a:r>
            <a:r>
              <a:rPr lang="en-US" sz="3600" dirty="0" smtClean="0"/>
              <a:t>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Economic implications of OA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John Houghton and colleagues (2009)</a:t>
            </a:r>
          </a:p>
          <a:p>
            <a:r>
              <a:rPr lang="en-GB" dirty="0" smtClean="0"/>
              <a:t>Identified the activities in the scholarly communication system</a:t>
            </a:r>
          </a:p>
          <a:p>
            <a:r>
              <a:rPr lang="en-GB" dirty="0" smtClean="0"/>
              <a:t>Attached costs to each, and thus to the system</a:t>
            </a:r>
          </a:p>
          <a:p>
            <a:r>
              <a:rPr lang="en-GB" dirty="0" smtClean="0"/>
              <a:t>Modelled the economic benefits of new, alternative </a:t>
            </a:r>
            <a:r>
              <a:rPr lang="en-GB" dirty="0" err="1" smtClean="0"/>
              <a:t>scholcomm</a:t>
            </a:r>
            <a:r>
              <a:rPr lang="en-GB" dirty="0" smtClean="0"/>
              <a:t> scenarios</a:t>
            </a:r>
          </a:p>
          <a:p>
            <a:r>
              <a:rPr lang="en-GB" dirty="0" smtClean="0"/>
              <a:t>Australia, UK, Netherlands, Denmark and US federal agencies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Rationales and assumptions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91722"/>
          </a:xfrm>
        </p:spPr>
        <p:txBody>
          <a:bodyPr>
            <a:normAutofit/>
          </a:bodyPr>
          <a:lstStyle/>
          <a:p>
            <a:r>
              <a:rPr lang="en-GB" dirty="0" smtClean="0"/>
              <a:t>Obvious direct cost savings (subscriptions, ILL, PPV)</a:t>
            </a:r>
          </a:p>
          <a:p>
            <a:r>
              <a:rPr lang="en-GB" dirty="0" smtClean="0"/>
              <a:t>Open Access makes it easier to find and retrieve the material a researcher needs to:</a:t>
            </a:r>
          </a:p>
          <a:p>
            <a:pPr lvl="1"/>
            <a:r>
              <a:rPr lang="en-GB" sz="2800" dirty="0" smtClean="0">
                <a:solidFill>
                  <a:srgbClr val="4F81BD"/>
                </a:solidFill>
              </a:rPr>
              <a:t>READ</a:t>
            </a:r>
          </a:p>
          <a:p>
            <a:pPr lvl="1"/>
            <a:r>
              <a:rPr lang="en-GB" sz="2800" dirty="0" smtClean="0">
                <a:solidFill>
                  <a:schemeClr val="accent1"/>
                </a:solidFill>
              </a:rPr>
              <a:t>WRITE</a:t>
            </a:r>
            <a:r>
              <a:rPr lang="en-GB" sz="2800" dirty="0" smtClean="0"/>
              <a:t> papers</a:t>
            </a:r>
          </a:p>
          <a:p>
            <a:pPr lvl="1"/>
            <a:r>
              <a:rPr lang="en-GB" sz="2800" dirty="0" smtClean="0"/>
              <a:t>Carry out </a:t>
            </a:r>
            <a:r>
              <a:rPr lang="en-GB" sz="2800" dirty="0" smtClean="0">
                <a:solidFill>
                  <a:srgbClr val="4F81BD"/>
                </a:solidFill>
              </a:rPr>
              <a:t>PEER REVIEW</a:t>
            </a:r>
            <a:r>
              <a:rPr lang="en-GB" sz="2800" dirty="0" smtClean="0"/>
              <a:t> work</a:t>
            </a:r>
            <a:r>
              <a:rPr lang="en-GB" dirty="0" smtClean="0"/>
              <a:t> </a:t>
            </a:r>
          </a:p>
          <a:p>
            <a:r>
              <a:rPr lang="en-GB" dirty="0" smtClean="0"/>
              <a:t>Open Access obviates the need to spend time seeking permissions or dealing with copyright and licensing issues</a:t>
            </a:r>
          </a:p>
          <a:p>
            <a:r>
              <a:rPr lang="en-GB" dirty="0" smtClean="0"/>
              <a:t>etc (no duplication, blind alleys …)</a:t>
            </a:r>
          </a:p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‘Houghton Model’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4330"/>
            <a:ext cx="8229600" cy="4097350"/>
          </a:xfrm>
        </p:spPr>
        <p:txBody>
          <a:bodyPr/>
          <a:lstStyle/>
          <a:p>
            <a:pPr marL="628650" indent="-492125"/>
            <a:r>
              <a:rPr lang="en-GB" dirty="0" smtClean="0"/>
              <a:t>Available to download online</a:t>
            </a:r>
          </a:p>
          <a:p>
            <a:pPr marL="628650" indent="-492125"/>
            <a:r>
              <a:rPr lang="en-GB" dirty="0" smtClean="0"/>
              <a:t>Anyone can use their own data to populate it</a:t>
            </a:r>
          </a:p>
          <a:p>
            <a:pPr marL="628650" indent="-492125"/>
            <a:r>
              <a:rPr lang="en-GB" dirty="0" smtClean="0"/>
              <a:t>Models three alternative Open Access communication scenarios (plus other scholarly communication-related issues)</a:t>
            </a:r>
          </a:p>
          <a:p>
            <a:pPr marL="628650" indent="-492125"/>
            <a:r>
              <a:rPr lang="en-GB" dirty="0" smtClean="0"/>
              <a:t>Models the end-point (an Open Access world)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Three scholarly communication scenarios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720" y="1600200"/>
            <a:ext cx="7843520" cy="4318448"/>
          </a:xfrm>
        </p:spPr>
        <p:txBody>
          <a:bodyPr>
            <a:normAutofit/>
          </a:bodyPr>
          <a:lstStyle/>
          <a:p>
            <a:pPr marL="628650" indent="-492125">
              <a:spcAft>
                <a:spcPts val="1200"/>
              </a:spcAft>
            </a:pPr>
            <a:r>
              <a:rPr lang="en-GB" sz="3200" dirty="0" smtClean="0"/>
              <a:t>Self-archiving in repositories (‘Green’ Open Access)</a:t>
            </a:r>
          </a:p>
          <a:p>
            <a:pPr marL="948690" lvl="1" indent="-492125"/>
            <a:r>
              <a:rPr lang="en-GB" sz="3200" dirty="0" smtClean="0"/>
              <a:t>In parallel with subscription journals</a:t>
            </a:r>
          </a:p>
          <a:p>
            <a:pPr marL="948690" lvl="1" indent="-492125"/>
            <a:r>
              <a:rPr lang="en-GB" sz="3200" dirty="0" smtClean="0"/>
              <a:t>Instead of subscription journals, via repositories with overlay services </a:t>
            </a:r>
          </a:p>
          <a:p>
            <a:pPr marL="628650" indent="-492125"/>
            <a:r>
              <a:rPr lang="en-GB" sz="3200" dirty="0" smtClean="0"/>
              <a:t>Open Access journals (‘Gold’ Open Access publishing)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National pictures</a:t>
            </a:r>
            <a:br>
              <a:rPr lang="en-GB" dirty="0" smtClean="0"/>
            </a:br>
            <a:r>
              <a:rPr lang="en-GB" dirty="0" smtClean="0"/>
              <a:t>(Houghton et al, 2009, 2010)</a:t>
            </a:r>
            <a:endParaRPr lang="en-GB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199" y="1732026"/>
          <a:ext cx="8229601" cy="4239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8969"/>
                <a:gridCol w="1365037"/>
                <a:gridCol w="1805279"/>
                <a:gridCol w="1378112"/>
                <a:gridCol w="1792204"/>
              </a:tblGrid>
              <a:tr h="103854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Annual</a:t>
                      </a:r>
                      <a:r>
                        <a:rPr lang="en-US" sz="2000" baseline="0" dirty="0" smtClean="0"/>
                        <a:t>  € s</a:t>
                      </a:r>
                      <a:r>
                        <a:rPr lang="en-US" sz="2000" dirty="0" smtClean="0"/>
                        <a:t>avings from moving to: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UK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Netherlands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Denmark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US federal agencies</a:t>
                      </a:r>
                      <a:endParaRPr lang="en-US" sz="2000" dirty="0"/>
                    </a:p>
                  </a:txBody>
                  <a:tcPr/>
                </a:tc>
              </a:tr>
              <a:tr h="808981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OA</a:t>
                      </a:r>
                      <a:r>
                        <a:rPr lang="en-US" sz="2000" baseline="0" dirty="0" smtClean="0"/>
                        <a:t> journals (‘Gold’ OA)</a:t>
                      </a:r>
                      <a:endParaRPr lang="en-US" sz="2000" dirty="0"/>
                    </a:p>
                  </a:txBody>
                  <a:tcPr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480 million</a:t>
                      </a:r>
                      <a:endParaRPr lang="en-US" sz="2000" dirty="0"/>
                    </a:p>
                  </a:txBody>
                  <a:tcPr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133 million</a:t>
                      </a:r>
                      <a:endParaRPr lang="en-US" sz="2000" dirty="0"/>
                    </a:p>
                  </a:txBody>
                  <a:tcPr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70 million</a:t>
                      </a:r>
                      <a:endParaRPr lang="en-US" sz="2000" dirty="0"/>
                    </a:p>
                  </a:txBody>
                  <a:tcPr>
                    <a:solidFill>
                      <a:srgbClr val="95B3D7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20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20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Value of benefit amounts to some 4x to 25x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 the cost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353261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OA repositories with subscriptions (‘Green’ OA)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125 million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50 million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30 million</a:t>
                      </a:r>
                      <a:endParaRPr lang="en-US" sz="2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038549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OA repositories with overlay</a:t>
                      </a:r>
                      <a:r>
                        <a:rPr lang="en-US" sz="2000" baseline="0" dirty="0" smtClean="0"/>
                        <a:t> services</a:t>
                      </a:r>
                      <a:endParaRPr lang="en-US" sz="2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Circa</a:t>
                      </a:r>
                      <a:r>
                        <a:rPr lang="en-US" sz="2000" baseline="0" dirty="0" smtClean="0"/>
                        <a:t> 480 million</a:t>
                      </a:r>
                      <a:endParaRPr lang="en-US" sz="2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Circa 133 million</a:t>
                      </a:r>
                      <a:endParaRPr lang="en-US" sz="2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Circa 70 million</a:t>
                      </a:r>
                      <a:endParaRPr lang="en-US" sz="2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 universities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Results reported for 4 institutions with research income varying from 2 million GBP to 200 million GBP p.a. </a:t>
            </a:r>
          </a:p>
          <a:p>
            <a:r>
              <a:rPr lang="en-US" dirty="0" smtClean="0"/>
              <a:t>2 further institutions </a:t>
            </a:r>
            <a:r>
              <a:rPr lang="en-US" dirty="0" err="1" smtClean="0"/>
              <a:t>modelled</a:t>
            </a:r>
            <a:r>
              <a:rPr lang="en-US" dirty="0" smtClean="0"/>
              <a:t> by request</a:t>
            </a:r>
          </a:p>
          <a:p>
            <a:r>
              <a:rPr lang="en-US" dirty="0" smtClean="0"/>
              <a:t>Series of workshops around UK: further c20-25 universities </a:t>
            </a:r>
            <a:r>
              <a:rPr lang="en-US" dirty="0" err="1" smtClean="0"/>
              <a:t>modelled</a:t>
            </a:r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Savings from OA via </a:t>
            </a:r>
            <a:r>
              <a:rPr lang="en-GB" dirty="0" smtClean="0"/>
              <a:t>repositories: sample UK universities</a:t>
            </a:r>
            <a:endParaRPr lang="en-GB" dirty="0"/>
          </a:p>
        </p:txBody>
      </p:sp>
      <p:graphicFrame>
        <p:nvGraphicFramePr>
          <p:cNvPr id="4" name="C 5"/>
          <p:cNvGraphicFramePr/>
          <p:nvPr/>
        </p:nvGraphicFramePr>
        <p:xfrm>
          <a:off x="226367" y="1417638"/>
          <a:ext cx="8683953" cy="48104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6367" y="2743201"/>
            <a:ext cx="461665" cy="16764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GB" dirty="0" smtClean="0"/>
              <a:t>GBP per annum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Savings from OA via OA </a:t>
            </a:r>
            <a:r>
              <a:rPr lang="en-GB" dirty="0" smtClean="0"/>
              <a:t>journals: sample UK universities</a:t>
            </a:r>
            <a:endParaRPr lang="en-GB" dirty="0"/>
          </a:p>
        </p:txBody>
      </p:sp>
      <p:graphicFrame>
        <p:nvGraphicFramePr>
          <p:cNvPr id="4" name="C 5"/>
          <p:cNvGraphicFramePr/>
          <p:nvPr/>
        </p:nvGraphicFramePr>
        <p:xfrm>
          <a:off x="223520" y="1417638"/>
          <a:ext cx="8463280" cy="48104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ustom 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Apex.thmx</Template>
  <TotalTime>258</TotalTime>
  <Words>500</Words>
  <Application>Microsoft Macintosh PowerPoint</Application>
  <PresentationFormat>On-screen Show (4:3)</PresentationFormat>
  <Paragraphs>81</Paragraphs>
  <Slides>13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Apex</vt:lpstr>
      <vt:lpstr>Economic modelling of Open Access for universities</vt:lpstr>
      <vt:lpstr>Economic implications of OA</vt:lpstr>
      <vt:lpstr>Rationales and assumptions</vt:lpstr>
      <vt:lpstr>‘Houghton Model’</vt:lpstr>
      <vt:lpstr>Three scholarly communication scenarios</vt:lpstr>
      <vt:lpstr>National pictures (Houghton et al, 2009, 2010)</vt:lpstr>
      <vt:lpstr>Individual universities</vt:lpstr>
      <vt:lpstr>Savings from OA via repositories: sample UK universities</vt:lpstr>
      <vt:lpstr>Savings from OA via OA journals: sample UK universities</vt:lpstr>
      <vt:lpstr>University of Minho: Annual savings from OA</vt:lpstr>
      <vt:lpstr>Societal value: sample UK universities</vt:lpstr>
      <vt:lpstr>University of Minho:  Savings for the library, for research, and for society from OA</vt:lpstr>
      <vt:lpstr>Slide 13</vt:lpstr>
    </vt:vector>
  </TitlesOfParts>
  <Company>KEY PERSPECTIVES LTD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Economic modelling of Open Access for universities</dc:title>
  <dc:creator>ALMA SWAN</dc:creator>
  <cp:lastModifiedBy>ALMA SWAN</cp:lastModifiedBy>
  <cp:revision>6</cp:revision>
  <dcterms:created xsi:type="dcterms:W3CDTF">2010-11-02T13:47:49Z</dcterms:created>
  <dcterms:modified xsi:type="dcterms:W3CDTF">2010-11-02T14:58:37Z</dcterms:modified>
</cp:coreProperties>
</file>