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drawings/drawing4.xml" ContentType="application/vnd.openxmlformats-officedocument.drawingml.chartshapes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drawings/drawing3.xml" ContentType="application/vnd.openxmlformats-officedocument.drawingml.chartshape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328" r:id="rId4"/>
    <p:sldId id="329" r:id="rId5"/>
    <p:sldId id="330" r:id="rId6"/>
    <p:sldId id="332" r:id="rId7"/>
    <p:sldId id="331" r:id="rId8"/>
    <p:sldId id="258" r:id="rId9"/>
    <p:sldId id="259" r:id="rId10"/>
    <p:sldId id="304" r:id="rId11"/>
    <p:sldId id="305" r:id="rId12"/>
    <p:sldId id="306" r:id="rId13"/>
    <p:sldId id="260" r:id="rId14"/>
    <p:sldId id="335" r:id="rId15"/>
    <p:sldId id="265" r:id="rId16"/>
    <p:sldId id="266" r:id="rId17"/>
    <p:sldId id="310" r:id="rId18"/>
    <p:sldId id="267" r:id="rId19"/>
    <p:sldId id="311" r:id="rId20"/>
    <p:sldId id="268" r:id="rId21"/>
    <p:sldId id="269" r:id="rId22"/>
    <p:sldId id="312" r:id="rId23"/>
    <p:sldId id="272" r:id="rId24"/>
    <p:sldId id="274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313" r:id="rId33"/>
    <p:sldId id="324" r:id="rId34"/>
    <p:sldId id="284" r:id="rId35"/>
    <p:sldId id="285" r:id="rId36"/>
    <p:sldId id="316" r:id="rId37"/>
    <p:sldId id="338" r:id="rId38"/>
    <p:sldId id="336" r:id="rId39"/>
    <p:sldId id="290" r:id="rId40"/>
    <p:sldId id="292" r:id="rId41"/>
    <p:sldId id="291" r:id="rId42"/>
    <p:sldId id="326" r:id="rId43"/>
    <p:sldId id="337" r:id="rId44"/>
    <p:sldId id="327" r:id="rId45"/>
    <p:sldId id="293" r:id="rId46"/>
    <p:sldId id="294" r:id="rId47"/>
    <p:sldId id="295" r:id="rId48"/>
    <p:sldId id="314" r:id="rId49"/>
    <p:sldId id="287" r:id="rId50"/>
    <p:sldId id="288" r:id="rId51"/>
    <p:sldId id="297" r:id="rId52"/>
    <p:sldId id="317" r:id="rId53"/>
    <p:sldId id="325" r:id="rId54"/>
    <p:sldId id="323" r:id="rId55"/>
    <p:sldId id="322" r:id="rId56"/>
    <p:sldId id="298" r:id="rId57"/>
    <p:sldId id="299" r:id="rId58"/>
    <p:sldId id="301" r:id="rId59"/>
    <p:sldId id="302" r:id="rId60"/>
    <p:sldId id="303" r:id="rId61"/>
    <p:sldId id="333" r:id="rId62"/>
    <p:sldId id="334" r:id="rId6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61952D"/>
    <a:srgbClr val="608C27"/>
    <a:srgbClr val="5E8727"/>
    <a:srgbClr val="80C53A"/>
    <a:srgbClr val="7DB536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25" autoAdjust="0"/>
    <p:restoredTop sz="94660"/>
  </p:normalViewPr>
  <p:slideViewPr>
    <p:cSldViewPr snapToObjects="1">
      <p:cViewPr varScale="1">
        <p:scale>
          <a:sx n="94" d="100"/>
          <a:sy n="94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theme" Target="theme/theme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printerSettings" Target="printerSettings/printerSettings1.bin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viewProps" Target="viewProp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6249821045097"/>
          <c:y val="0.0464705882352941"/>
          <c:w val="0.587968623240277"/>
          <c:h val="0.7647461787864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4.21</c:v>
                </c:pt>
                <c:pt idx="1">
                  <c:v>7.35</c:v>
                </c:pt>
                <c:pt idx="2">
                  <c:v>10.56</c:v>
                </c:pt>
                <c:pt idx="3">
                  <c:v>13.39</c:v>
                </c:pt>
                <c:pt idx="4">
                  <c:v>16.6</c:v>
                </c:pt>
                <c:pt idx="5">
                  <c:v>20.05</c:v>
                </c:pt>
                <c:pt idx="6">
                  <c:v>22.8</c:v>
                </c:pt>
                <c:pt idx="7">
                  <c:v>24.71</c:v>
                </c:pt>
                <c:pt idx="8">
                  <c:v>27.47</c:v>
                </c:pt>
                <c:pt idx="9">
                  <c:v>31.75</c:v>
                </c:pt>
                <c:pt idx="10">
                  <c:v>35.5</c:v>
                </c:pt>
                <c:pt idx="11">
                  <c:v>37.64</c:v>
                </c:pt>
                <c:pt idx="12">
                  <c:v>40.78</c:v>
                </c:pt>
                <c:pt idx="13">
                  <c:v>44.53</c:v>
                </c:pt>
                <c:pt idx="14">
                  <c:v>49.43</c:v>
                </c:pt>
                <c:pt idx="15">
                  <c:v>54.25</c:v>
                </c:pt>
                <c:pt idx="16">
                  <c:v>58.64</c:v>
                </c:pt>
                <c:pt idx="17">
                  <c:v>64.73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serials average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9.729999999999998</c:v>
                </c:pt>
                <c:pt idx="1">
                  <c:v>14.06</c:v>
                </c:pt>
                <c:pt idx="2">
                  <c:v>27.45</c:v>
                </c:pt>
                <c:pt idx="3">
                  <c:v>26.38</c:v>
                </c:pt>
                <c:pt idx="4">
                  <c:v>36.07</c:v>
                </c:pt>
                <c:pt idx="5">
                  <c:v>47.26</c:v>
                </c:pt>
                <c:pt idx="6">
                  <c:v>57.07</c:v>
                </c:pt>
                <c:pt idx="7">
                  <c:v>61.4</c:v>
                </c:pt>
                <c:pt idx="8">
                  <c:v>76.34</c:v>
                </c:pt>
                <c:pt idx="9">
                  <c:v>91.79</c:v>
                </c:pt>
                <c:pt idx="10">
                  <c:v>100.7</c:v>
                </c:pt>
                <c:pt idx="11">
                  <c:v>116.39</c:v>
                </c:pt>
                <c:pt idx="12">
                  <c:v>133.29</c:v>
                </c:pt>
                <c:pt idx="13">
                  <c:v>142.56</c:v>
                </c:pt>
                <c:pt idx="14">
                  <c:v>156.68</c:v>
                </c:pt>
                <c:pt idx="15">
                  <c:v>174.77</c:v>
                </c:pt>
              </c:numCache>
            </c:numRef>
          </c:val>
        </c:ser>
        <c:marker val="1"/>
        <c:axId val="601294536"/>
        <c:axId val="601473752"/>
      </c:lineChart>
      <c:catAx>
        <c:axId val="601294536"/>
        <c:scaling>
          <c:orientation val="minMax"/>
        </c:scaling>
        <c:axPos val="b"/>
        <c:numFmt formatCode="General" sourceLinked="1"/>
        <c:tickLblPos val="nextTo"/>
        <c:crossAx val="601473752"/>
        <c:crosses val="autoZero"/>
        <c:auto val="1"/>
        <c:lblAlgn val="ctr"/>
        <c:lblOffset val="100"/>
      </c:catAx>
      <c:valAx>
        <c:axId val="601473752"/>
        <c:scaling>
          <c:orientation val="minMax"/>
        </c:scaling>
        <c:axPos val="l"/>
        <c:majorGridlines/>
        <c:numFmt formatCode="General" sourceLinked="1"/>
        <c:tickLblPos val="nextTo"/>
        <c:crossAx val="601294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679193509902"/>
          <c:y val="0.353690134321445"/>
          <c:w val="0.265229897399189"/>
          <c:h val="0.22791384900416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601082040"/>
        <c:axId val="601254520"/>
        <c:axId val="0"/>
      </c:bar3DChart>
      <c:catAx>
        <c:axId val="60108204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01254520"/>
        <c:crosses val="autoZero"/>
        <c:lblAlgn val="ctr"/>
        <c:lblOffset val="100"/>
        <c:tickLblSkip val="1"/>
        <c:tickMarkSkip val="1"/>
      </c:catAx>
      <c:valAx>
        <c:axId val="60125452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01082040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683061320"/>
        <c:axId val="561430584"/>
      </c:lineChart>
      <c:catAx>
        <c:axId val="683061320"/>
        <c:scaling>
          <c:orientation val="minMax"/>
        </c:scaling>
        <c:axPos val="b"/>
        <c:numFmt formatCode="General" sourceLinked="1"/>
        <c:tickLblPos val="nextTo"/>
        <c:crossAx val="561430584"/>
        <c:crosses val="autoZero"/>
        <c:auto val="1"/>
        <c:lblAlgn val="ctr"/>
        <c:lblOffset val="100"/>
      </c:catAx>
      <c:valAx>
        <c:axId val="561430584"/>
        <c:scaling>
          <c:orientation val="minMax"/>
        </c:scaling>
        <c:axPos val="l"/>
        <c:majorGridlines/>
        <c:numFmt formatCode="General" sourceLinked="1"/>
        <c:tickLblPos val="nextTo"/>
        <c:crossAx val="6830613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561788440"/>
        <c:axId val="561793192"/>
      </c:lineChart>
      <c:catAx>
        <c:axId val="561788440"/>
        <c:scaling>
          <c:orientation val="minMax"/>
        </c:scaling>
        <c:axPos val="b"/>
        <c:numFmt formatCode="General" sourceLinked="1"/>
        <c:tickLblPos val="nextTo"/>
        <c:crossAx val="561793192"/>
        <c:crosses val="autoZero"/>
        <c:auto val="1"/>
        <c:lblAlgn val="ctr"/>
        <c:lblOffset val="100"/>
      </c:catAx>
      <c:valAx>
        <c:axId val="561793192"/>
        <c:scaling>
          <c:orientation val="minMax"/>
        </c:scaling>
        <c:axPos val="l"/>
        <c:majorGridlines/>
        <c:numFmt formatCode="General" sourceLinked="1"/>
        <c:tickLblPos val="nextTo"/>
        <c:crossAx val="561788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34683467392955"/>
          <c:y val="0.0671441861410902"/>
          <c:w val="0.728757007662064"/>
          <c:h val="0.7898704190411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580033848"/>
        <c:axId val="515602056"/>
      </c:lineChart>
      <c:catAx>
        <c:axId val="580033848"/>
        <c:scaling>
          <c:orientation val="minMax"/>
        </c:scaling>
        <c:axPos val="b"/>
        <c:numFmt formatCode="General" sourceLinked="1"/>
        <c:tickLblPos val="nextTo"/>
        <c:crossAx val="515602056"/>
        <c:crosses val="autoZero"/>
        <c:auto val="1"/>
        <c:lblAlgn val="ctr"/>
        <c:lblOffset val="100"/>
      </c:catAx>
      <c:valAx>
        <c:axId val="515602056"/>
        <c:scaling>
          <c:orientation val="minMax"/>
        </c:scaling>
        <c:axPos val="l"/>
        <c:majorGridlines/>
        <c:numFmt formatCode="General" sourceLinked="1"/>
        <c:tickLblPos val="nextTo"/>
        <c:crossAx val="580033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27829405534167"/>
          <c:y val="0.0499473813639219"/>
          <c:w val="0.678586348969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>
              <a:solidFill>
                <a:srgbClr val="80C53A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692497384"/>
        <c:axId val="692502200"/>
      </c:lineChart>
      <c:catAx>
        <c:axId val="692497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2502200"/>
        <c:crosses val="autoZero"/>
        <c:auto val="1"/>
        <c:lblAlgn val="ctr"/>
        <c:lblOffset val="100"/>
      </c:catAx>
      <c:valAx>
        <c:axId val="692502200"/>
        <c:scaling>
          <c:orientation val="minMax"/>
        </c:scaling>
        <c:axPos val="l"/>
        <c:majorGridlines/>
        <c:numFmt formatCode="General" sourceLinked="1"/>
        <c:tickLblPos val="nextTo"/>
        <c:crossAx val="692497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06591569573149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7DB536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692565256"/>
        <c:axId val="500452312"/>
      </c:barChart>
      <c:catAx>
        <c:axId val="692565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0452312"/>
        <c:crosses val="autoZero"/>
        <c:auto val="1"/>
        <c:lblAlgn val="ctr"/>
        <c:lblOffset val="100"/>
      </c:catAx>
      <c:valAx>
        <c:axId val="500452312"/>
        <c:scaling>
          <c:orientation val="minMax"/>
        </c:scaling>
        <c:axPos val="l"/>
        <c:majorGridlines/>
        <c:numFmt formatCode="General" sourceLinked="1"/>
        <c:tickLblPos val="nextTo"/>
        <c:crossAx val="692565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826214222255021"/>
          <c:w val="0.737597345186334"/>
          <c:h val="0.09958808766222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5971879396399"/>
          <c:y val="0.0290409904121077"/>
          <c:w val="0.547626869928937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via repositories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582660.0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Repositories with overlay publishing services</c:v>
                </c:pt>
              </c:strCache>
            </c:strRef>
          </c:tx>
          <c:spPr>
            <a:solidFill>
              <a:schemeClr val="accent3">
                <a:lumMod val="75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775662.0</c:v>
                </c:pt>
              </c:numCache>
            </c:numRef>
          </c:val>
        </c:ser>
        <c:axId val="692388824"/>
        <c:axId val="692589000"/>
      </c:barChart>
      <c:catAx>
        <c:axId val="692388824"/>
        <c:scaling>
          <c:orientation val="minMax"/>
        </c:scaling>
        <c:delete val="1"/>
        <c:axPos val="b"/>
        <c:majorTickMark val="none"/>
        <c:tickLblPos val="nextTo"/>
        <c:crossAx val="692589000"/>
        <c:crosses val="autoZero"/>
        <c:auto val="1"/>
        <c:lblAlgn val="ctr"/>
        <c:lblOffset val="100"/>
      </c:catAx>
      <c:valAx>
        <c:axId val="69258900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692388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327579617255"/>
          <c:y val="0.189796072793311"/>
          <c:w val="0.252897614715326"/>
          <c:h val="0.74185199613673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758289686736"/>
          <c:y val="0.0290409904121077"/>
          <c:w val="0.6382998618256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accent3">
                <a:lumMod val="75000"/>
                <a:alpha val="9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26380.0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136305.0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accent3">
                <a:lumMod val="75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1.012824E6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accent3">
                <a:lumMod val="75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2.836617E6</c:v>
                </c:pt>
              </c:numCache>
            </c:numRef>
          </c:val>
        </c:ser>
        <c:axId val="692514424"/>
        <c:axId val="692517560"/>
      </c:barChart>
      <c:catAx>
        <c:axId val="692514424"/>
        <c:scaling>
          <c:orientation val="minMax"/>
        </c:scaling>
        <c:delete val="1"/>
        <c:axPos val="b"/>
        <c:majorTickMark val="none"/>
        <c:tickLblPos val="nextTo"/>
        <c:crossAx val="692517560"/>
        <c:crosses val="autoZero"/>
        <c:auto val="1"/>
        <c:lblAlgn val="ctr"/>
        <c:lblOffset val="100"/>
      </c:catAx>
      <c:valAx>
        <c:axId val="69251756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692514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0.17647</cdr:y>
    </cdr:from>
    <cdr:to>
      <cdr:x>0.03738</cdr:x>
      <cdr:y>0.72353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62000"/>
          <a:ext cx="313346" cy="23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Percentage increase</a:t>
          </a:r>
          <a:endParaRPr lang="en-GB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1.15155E-7</cdr:x>
      <cdr:y>0.30838</cdr:y>
    </cdr:from>
    <cdr:to>
      <cdr:x>0.02658</cdr:x>
      <cdr:y>0.60386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483432"/>
          <a:ext cx="230832" cy="1421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GB" sz="1400" dirty="0" smtClean="0">
              <a:solidFill>
                <a:schemeClr val="tx1"/>
              </a:solidFill>
            </a:rPr>
            <a:t>GBP per annum</a:t>
          </a:r>
          <a:endParaRPr lang="en-GB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3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62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4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34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34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35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45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46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2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.swan@talk21.com" TargetMode="External"/><Relationship Id="rId3" Type="http://schemas.openxmlformats.org/officeDocument/2006/relationships/hyperlink" Target="http://www.keyperspectives.co.uk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/>
          <a:lstStyle/>
          <a:p>
            <a:r>
              <a:rPr lang="en-GB" dirty="0" smtClean="0">
                <a:latin typeface="Arial" pitchFamily="24" charset="0"/>
              </a:rPr>
              <a:t>Well, what are the opportunities offered by the new scholarly communication landscape?</a:t>
            </a:r>
            <a:endParaRPr lang="en-GB" dirty="0">
              <a:latin typeface="Arial" pitchFamily="2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4859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Convenor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Enabling Open Scholarship</a:t>
            </a:r>
            <a:endParaRPr lang="en-US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445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Scholarly Communication Landscape:  Opportunities and challenges</a:t>
            </a:r>
            <a:r>
              <a:rPr lang="en-US" dirty="0" smtClean="0"/>
              <a:t> Manchester, UK, 30 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000" dirty="0" smtClean="0"/>
              <a:t>Open Access journals (</a:t>
            </a:r>
            <a:r>
              <a:rPr lang="en-US" sz="40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000" dirty="0" smtClean="0"/>
              <a:t>) </a:t>
            </a:r>
          </a:p>
          <a:p>
            <a:pPr marL="892175" indent="-755650"/>
            <a:r>
              <a:rPr lang="en-US" sz="4000" dirty="0" smtClean="0"/>
              <a:t>Open Access repositories</a:t>
            </a:r>
          </a:p>
          <a:p>
            <a:pPr marL="892175" indent="-755650"/>
            <a:r>
              <a:rPr lang="en-US" sz="4000" dirty="0" smtClean="0"/>
              <a:t>Open Access monographs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Content available free of charge online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In many cases, free of restrictions on use too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Some charge at the ‘front end’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More than half do not levy a charge at all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Around 5750 of them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Listed in the Directory of Open Access Journals (DOAJ)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6703"/>
            <a:ext cx="7782337" cy="437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Digital collections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Most usually institutional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Sometimes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(subject-based)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Interoperable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Form a network across the world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Create a global database of openly-accessible research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Currently c1750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/>
              <a:t>Prepare your paper and submit it to your journal of choice for peer review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Make any changes required as a result of the peer review process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Submit the final version to the journal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Deposit that </a:t>
            </a:r>
            <a:r>
              <a:rPr lang="en-GB" sz="2200" u="sng" dirty="0" smtClean="0">
                <a:solidFill>
                  <a:srgbClr val="FF8000"/>
                </a:solidFill>
              </a:rPr>
              <a:t>same final version</a:t>
            </a:r>
            <a:r>
              <a:rPr lang="en-GB" sz="2200" dirty="0" smtClean="0">
                <a:solidFill>
                  <a:srgbClr val="FF8000"/>
                </a:solidFill>
              </a:rPr>
              <a:t> </a:t>
            </a:r>
            <a:r>
              <a:rPr lang="en-GB" sz="2200" dirty="0" smtClean="0"/>
              <a:t>to your repository through the normal deposit procedure that applies in your institution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N.B. Your repository staff may check journal copyright conditions on your behalf, or you may do so yourself using the SHERPA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RoMEO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 service at </a:t>
            </a:r>
            <a:r>
              <a:rPr lang="en-US" sz="2200" dirty="0" smtClean="0">
                <a:hlinkClick r:id="rId2"/>
              </a:rPr>
              <a:t>http://www.sherpa.ac.uk/romeo/</a:t>
            </a:r>
            <a:r>
              <a:rPr lang="en-US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Personal profiling and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6600"/>
                </a:solidFill>
              </a:rPr>
              <a:t>   </a:t>
            </a:r>
            <a:r>
              <a:rPr lang="en-GB" sz="3600" dirty="0" smtClean="0">
                <a:solidFill>
                  <a:srgbClr val="FF6600"/>
                </a:solidFill>
              </a:rPr>
              <a:t>“Self-archiving in the </a:t>
            </a:r>
            <a:r>
              <a:rPr lang="en-GB" sz="3600" dirty="0" err="1" smtClean="0">
                <a:solidFill>
                  <a:srgbClr val="FF6600"/>
                </a:solidFill>
              </a:rPr>
              <a:t>PhilSci</a:t>
            </a:r>
            <a:r>
              <a:rPr lang="en-GB" sz="3600" dirty="0" smtClean="0">
                <a:solidFill>
                  <a:srgbClr val="FF6600"/>
                </a:solidFill>
              </a:rPr>
              <a:t> Archive has given instant world-wide visibility to my work. </a:t>
            </a:r>
            <a:r>
              <a:rPr lang="en-GB" sz="3600" dirty="0" smtClean="0"/>
              <a:t>As a result, I was invited to submit papers to refereed international conferences/journals and got them accepted.”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22302" cy="3905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676400"/>
            <a:ext cx="19050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235" y="152400"/>
            <a:ext cx="872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1952D"/>
                </a:solidFill>
              </a:rPr>
              <a:t>What OA means to a researcher</a:t>
            </a:r>
            <a:endParaRPr lang="en-GB" sz="4400" dirty="0">
              <a:solidFill>
                <a:srgbClr val="6195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199" y="990601"/>
            <a:ext cx="8382001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200" y="1219200"/>
            <a:ext cx="8229600" cy="4709161"/>
          </a:xfrm>
        </p:spPr>
      </p:pic>
      <p:sp>
        <p:nvSpPr>
          <p:cNvPr id="5" name="Rounded Rectangle 4"/>
          <p:cNvSpPr/>
          <p:nvPr/>
        </p:nvSpPr>
        <p:spPr>
          <a:xfrm>
            <a:off x="2590800" y="47244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152400" y="1146601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1" y="525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Old paradigms of research dissemination</a:t>
            </a:r>
            <a:endParaRPr lang="en-GB" sz="54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>
            <a:normAutofit/>
          </a:bodyPr>
          <a:lstStyle/>
          <a:p>
            <a:pPr marL="449263" indent="-449263">
              <a:spcAft>
                <a:spcPts val="600"/>
              </a:spcAft>
            </a:pPr>
            <a:r>
              <a:rPr lang="en-GB" sz="2800" dirty="0"/>
              <a:t>Use of proxy measures of an individual scholar’s merit is as good as it gets</a:t>
            </a:r>
            <a:endParaRPr lang="en-GB" sz="2800" dirty="0" smtClean="0"/>
          </a:p>
          <a:p>
            <a:pPr marL="449263" indent="-449263">
              <a:spcAft>
                <a:spcPts val="600"/>
              </a:spcAft>
            </a:pPr>
            <a:r>
              <a:rPr lang="en-GB" sz="2800" dirty="0" smtClean="0"/>
              <a:t>The responsibility for disseminating </a:t>
            </a:r>
            <a:r>
              <a:rPr lang="en-GB" sz="2800" dirty="0"/>
              <a:t>your work</a:t>
            </a:r>
            <a:r>
              <a:rPr lang="en-GB" sz="2800" dirty="0" smtClean="0"/>
              <a:t> rests with the publisher</a:t>
            </a:r>
          </a:p>
          <a:p>
            <a:pPr marL="449263" indent="-449263">
              <a:spcAft>
                <a:spcPts val="600"/>
              </a:spcAft>
            </a:pPr>
            <a:r>
              <a:rPr lang="en-GB" sz="2800" dirty="0" smtClean="0"/>
              <a:t>The printed </a:t>
            </a:r>
            <a:r>
              <a:rPr lang="en-GB" sz="2800" dirty="0"/>
              <a:t>article is the format of record</a:t>
            </a:r>
          </a:p>
          <a:p>
            <a:pPr marL="449263" indent="-449263">
              <a:spcAft>
                <a:spcPts val="600"/>
              </a:spcAft>
            </a:pPr>
            <a:r>
              <a:rPr lang="en-GB" sz="2800" dirty="0"/>
              <a:t>Other scholars have time to search out what you want them to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71180"/>
          <a:ext cx="6924675" cy="401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7419" y="1295400"/>
          <a:ext cx="7077075" cy="39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Profiling and marketing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 deta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3854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3710"/>
            <a:ext cx="7634939" cy="530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127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Download </a:t>
            </a:r>
            <a:r>
              <a:rPr lang="en-GB" sz="5400" dirty="0" smtClean="0"/>
              <a:t>timeline</a:t>
            </a:r>
            <a:endParaRPr lang="en-GB" sz="5400" dirty="0"/>
          </a:p>
        </p:txBody>
      </p:sp>
      <p:pic>
        <p:nvPicPr>
          <p:cNvPr id="4" name="Picture 3" descr="Daily stats shot.tiff"/>
          <p:cNvPicPr>
            <a:picLocks noChangeAspect="1"/>
          </p:cNvPicPr>
          <p:nvPr/>
        </p:nvPicPr>
        <p:blipFill>
          <a:blip r:embed="rId3"/>
          <a:srcRect b="50518"/>
          <a:stretch>
            <a:fillRect/>
          </a:stretch>
        </p:blipFill>
        <p:spPr>
          <a:xfrm>
            <a:off x="685800" y="836548"/>
            <a:ext cx="7696200" cy="462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ts sh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676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ats shot.tiff"/>
          <p:cNvPicPr>
            <a:picLocks noChangeAspect="1"/>
          </p:cNvPicPr>
          <p:nvPr/>
        </p:nvPicPr>
        <p:blipFill>
          <a:blip r:embed="rId2"/>
          <a:srcRect l="48470" t="55382" b="6781"/>
          <a:stretch>
            <a:fillRect/>
          </a:stretch>
        </p:blipFill>
        <p:spPr>
          <a:xfrm>
            <a:off x="457200" y="274638"/>
            <a:ext cx="8735898" cy="474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/>
              <a:t>Prepare your paper and submit it to your journal of choice for peer review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Make any changes required as a result of the peer review process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Submit the final version to the journal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Deposit that </a:t>
            </a:r>
            <a:r>
              <a:rPr lang="en-GB" sz="2200" u="sng" dirty="0" smtClean="0">
                <a:solidFill>
                  <a:srgbClr val="FF8000"/>
                </a:solidFill>
              </a:rPr>
              <a:t>same final version</a:t>
            </a:r>
            <a:r>
              <a:rPr lang="en-GB" sz="2200" dirty="0" smtClean="0">
                <a:solidFill>
                  <a:srgbClr val="FF8000"/>
                </a:solidFill>
              </a:rPr>
              <a:t> </a:t>
            </a:r>
            <a:r>
              <a:rPr lang="en-GB" sz="2200" dirty="0" smtClean="0"/>
              <a:t>to your repository through the normal deposit procedure that applies in your institution</a:t>
            </a: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N.B. Your repository staff may check journal copyright conditions on your behalf, or you may do so yourself using the SHERPA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RoMEO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 service at </a:t>
            </a:r>
            <a:r>
              <a:rPr lang="en-US" sz="2200" dirty="0" smtClean="0">
                <a:hlinkClick r:id="rId2"/>
              </a:rPr>
              <a:t>http://www.sherpa.ac.uk/romeo/</a:t>
            </a:r>
            <a:r>
              <a:rPr lang="en-US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620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New paradigms of research dissemination</a:t>
            </a:r>
            <a:endParaRPr lang="en-GB" sz="54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Unless you routinely publish in </a:t>
            </a:r>
            <a:r>
              <a:rPr lang="en-GB" sz="2800" i="1" dirty="0"/>
              <a:t>Nature</a:t>
            </a:r>
            <a:r>
              <a:rPr lang="en-GB" sz="2800" dirty="0"/>
              <a:t> or </a:t>
            </a:r>
            <a:r>
              <a:rPr lang="en-GB" sz="2800" i="1" dirty="0"/>
              <a:t>Science</a:t>
            </a:r>
            <a:r>
              <a:rPr lang="en-GB" sz="2800" dirty="0"/>
              <a:t>, ‘getting it out there’ is up to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762000"/>
          </a:xfrm>
        </p:spPr>
        <p:txBody>
          <a:bodyPr/>
          <a:lstStyle/>
          <a:p>
            <a:r>
              <a:rPr lang="en-GB" dirty="0"/>
              <a:t>Why an </a:t>
            </a:r>
            <a:r>
              <a:rPr lang="en-GB" b="1" u="sng" dirty="0"/>
              <a:t>institutional</a:t>
            </a:r>
            <a:r>
              <a:rPr lang="en-GB" dirty="0"/>
              <a:t> repository?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95400"/>
            <a:ext cx="8208962" cy="47355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/>
              <a:t>Fulfils a university’s mission to engender, encourage and disseminate scholarly work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Complete </a:t>
            </a:r>
            <a:r>
              <a:rPr lang="en-GB" sz="2800" dirty="0"/>
              <a:t>record of its intellectual effort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Permanent </a:t>
            </a:r>
            <a:r>
              <a:rPr lang="en-GB" sz="2800" dirty="0"/>
              <a:t>record of all digital </a:t>
            </a:r>
            <a:r>
              <a:rPr lang="en-GB" sz="2800" dirty="0" smtClean="0"/>
              <a:t>output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‘</a:t>
            </a:r>
            <a:r>
              <a:rPr lang="en-GB" sz="2800" dirty="0"/>
              <a:t>Marketing’ tool for </a:t>
            </a:r>
            <a:r>
              <a:rPr lang="en-GB" sz="2800" dirty="0" smtClean="0"/>
              <a:t>universities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Institutional advantages </a:t>
            </a:r>
            <a:br>
              <a:rPr lang="en-US" sz="4400" dirty="0" smtClean="0"/>
            </a:br>
            <a:r>
              <a:rPr lang="en-US" sz="4400" dirty="0" smtClean="0"/>
              <a:t>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/>
          </a:bodyPr>
          <a:lstStyle/>
          <a:p>
            <a:pPr marL="538163" indent="-538163"/>
            <a:r>
              <a:rPr lang="en-US" sz="3600" dirty="0" smtClean="0"/>
              <a:t>Visibility</a:t>
            </a:r>
          </a:p>
          <a:p>
            <a:pPr marL="538163" indent="-538163"/>
            <a:r>
              <a:rPr lang="en-US" sz="3600" dirty="0" smtClean="0"/>
              <a:t>Usage</a:t>
            </a:r>
          </a:p>
          <a:p>
            <a:pPr marL="538163" indent="-538163"/>
            <a:r>
              <a:rPr lang="en-US" sz="3600" dirty="0" smtClean="0"/>
              <a:t>Impact</a:t>
            </a:r>
          </a:p>
          <a:p>
            <a:pPr marL="538163" indent="-538163"/>
            <a:r>
              <a:rPr lang="en-US" sz="3600" dirty="0" smtClean="0"/>
              <a:t>Institutional profiling and marketing</a:t>
            </a:r>
          </a:p>
          <a:p>
            <a:pPr marL="538163" indent="-538163"/>
            <a:r>
              <a:rPr lang="en-US" sz="3600" dirty="0" smtClean="0"/>
              <a:t>Research advantages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7"/>
            <a:ext cx="9144000" cy="5301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09600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8000"/>
                </a:solidFill>
              </a:rPr>
              <a:t>2173 deposits to date</a:t>
            </a:r>
            <a:endParaRPr lang="en-GB" sz="32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 and profiling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U.Southampton</a:t>
            </a:r>
            <a:r>
              <a:rPr lang="en-GB" dirty="0"/>
              <a:t> </a:t>
            </a:r>
            <a:r>
              <a:rPr lang="en-GB" sz="4100" dirty="0"/>
              <a:t>conundrum</a:t>
            </a:r>
            <a:endParaRPr lang="en-GB" dirty="0"/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1600201"/>
            <a:ext cx="9001125" cy="3428999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9556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1447800" y="115888"/>
            <a:ext cx="6724413" cy="552291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1" y="3276600"/>
            <a:ext cx="838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50135"/>
            <a:ext cx="990600" cy="101600"/>
          </a:xfrm>
          <a:prstGeom prst="rect">
            <a:avLst/>
          </a:prstGeom>
          <a:solidFill>
            <a:srgbClr val="FF8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590800"/>
            <a:ext cx="1066800" cy="603251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Research advantages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/>
          <p:nvPr/>
        </p:nvGraphicFramePr>
        <p:xfrm>
          <a:off x="533400" y="11430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dirty="0" smtClean="0"/>
              <a:t>Unaffordable system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0" y="5407223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Data: Lee Van </a:t>
            </a:r>
            <a:r>
              <a:rPr lang="en-GB" sz="1400" dirty="0" err="1" smtClean="0"/>
              <a:t>Orsdel</a:t>
            </a:r>
            <a:r>
              <a:rPr lang="en-GB" sz="1400" dirty="0" smtClean="0"/>
              <a:t>; Bill Hooker; American Research Libraries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85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4205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Senior Lecturer, Design, QUT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1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dirty="0" err="1" smtClean="0"/>
              <a:t>ePrints</a:t>
            </a:r>
            <a:r>
              <a:rPr lang="en-US" dirty="0" smtClean="0"/>
              <a:t>.  </a:t>
            </a:r>
          </a:p>
          <a:p>
            <a:pPr marL="180975" indent="-44450">
              <a:buNone/>
            </a:pPr>
            <a:r>
              <a:rPr lang="en-US" dirty="0" smtClean="0"/>
              <a:t>He loved what he read ..... and we are now in discussion about how we can help them measure their industry’s social impacts.”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Economic advantages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 </a:t>
            </a:r>
            <a:br>
              <a:rPr lang="en-GB" dirty="0" smtClean="0"/>
            </a:br>
            <a:r>
              <a:rPr lang="en-GB" dirty="0" smtClean="0"/>
              <a:t>Annual savings from OA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600200"/>
          <a:ext cx="868395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67" y="2438400"/>
            <a:ext cx="461665" cy="19812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GBP per annum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Societal value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209800"/>
            <a:ext cx="6958493" cy="2971800"/>
          </a:xfrm>
        </p:spPr>
        <p:txBody>
          <a:bodyPr>
            <a:normAutofit/>
          </a:bodyPr>
          <a:lstStyle/>
          <a:p>
            <a:pPr marL="547688" indent="-7938" algn="ctr">
              <a:buNone/>
            </a:pPr>
            <a:r>
              <a:rPr lang="en-US" sz="4000" dirty="0" smtClean="0"/>
              <a:t>“The mission of our University is the creation, </a:t>
            </a:r>
            <a:r>
              <a:rPr lang="en-US" sz="4000" dirty="0" smtClean="0">
                <a:solidFill>
                  <a:srgbClr val="FF6600"/>
                </a:solidFill>
              </a:rPr>
              <a:t>dissemination and </a:t>
            </a:r>
            <a:r>
              <a:rPr lang="en-US" sz="4000" dirty="0" err="1" smtClean="0">
                <a:solidFill>
                  <a:srgbClr val="FF6600"/>
                </a:solidFill>
              </a:rPr>
              <a:t>curation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 smtClean="0"/>
              <a:t>of knowledge.”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pic>
        <p:nvPicPr>
          <p:cNvPr id="6" name="Picture 5" descr="Oct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61858"/>
            <a:ext cx="6985000" cy="433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9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627063" indent="-531813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General, comprehensive resource on Open Access: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sz="2600" dirty="0" smtClean="0">
                <a:hlinkClick r:id="rId2"/>
              </a:rPr>
              <a:t>www.openoasis.org</a:t>
            </a:r>
            <a:endParaRPr lang="en-US" sz="2600" dirty="0" smtClean="0"/>
          </a:p>
          <a:p>
            <a:pPr marL="627063" indent="-531813" algn="ctr">
              <a:buNone/>
            </a:pPr>
            <a:endParaRPr lang="en-US" sz="2600" dirty="0" smtClean="0"/>
          </a:p>
          <a:p>
            <a:pPr marL="627063" indent="-531813" algn="ctr">
              <a:buNone/>
            </a:pPr>
            <a:r>
              <a:rPr lang="en-US" sz="2600" dirty="0" smtClean="0"/>
              <a:t>For policymakers, institutional managers:</a:t>
            </a:r>
          </a:p>
          <a:p>
            <a:pPr marL="627063" indent="-531813" algn="ctr">
              <a:buNone/>
            </a:pPr>
            <a:r>
              <a:rPr lang="en-US" sz="2600" dirty="0" smtClean="0"/>
              <a:t>EOS</a:t>
            </a:r>
          </a:p>
          <a:p>
            <a:pPr marL="627063" indent="-531813" algn="ctr">
              <a:buNone/>
            </a:pPr>
            <a:r>
              <a:rPr lang="en-US" sz="2600" dirty="0" smtClean="0"/>
              <a:t>(Enabling Open Scholarship)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sz="2600" dirty="0" smtClean="0">
                <a:solidFill>
                  <a:srgbClr val="8EB4E3"/>
                </a:solidFill>
              </a:rPr>
              <a:t> </a:t>
            </a:r>
            <a:endParaRPr lang="en-US" sz="2600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marL="447675" indent="-447675"/>
            <a:r>
              <a:rPr lang="en-GB" dirty="0" smtClean="0"/>
              <a:t>The value of peer review in UK: £165million </a:t>
            </a:r>
            <a:r>
              <a:rPr lang="en-GB" i="1" dirty="0" smtClean="0"/>
              <a:t>per annum</a:t>
            </a:r>
          </a:p>
          <a:p>
            <a:pPr marL="447675" indent="-447675"/>
            <a:r>
              <a:rPr lang="en-GB" dirty="0" smtClean="0"/>
              <a:t>The value of editor duties: £55 million </a:t>
            </a:r>
            <a:r>
              <a:rPr lang="en-GB" i="1" dirty="0" smtClean="0"/>
              <a:t>per annum</a:t>
            </a:r>
          </a:p>
          <a:p>
            <a:pPr marL="447675" indent="-447675"/>
            <a:r>
              <a:rPr lang="en-GB" dirty="0" smtClean="0"/>
              <a:t>The value of editorial board duties: £6 million </a:t>
            </a:r>
            <a:r>
              <a:rPr lang="en-GB" i="1" dirty="0" smtClean="0"/>
              <a:t>per annum</a:t>
            </a:r>
          </a:p>
          <a:p>
            <a:pPr marL="447675" indent="-447675">
              <a:buNone/>
            </a:pPr>
            <a:endParaRPr lang="en-GB" i="1" dirty="0" smtClean="0"/>
          </a:p>
          <a:p>
            <a:pPr marL="447675" indent="-447675" algn="r">
              <a:buNone/>
            </a:pPr>
            <a:r>
              <a:rPr lang="en-GB" sz="2000" dirty="0" smtClean="0"/>
              <a:t>Data: JISC, 2010; Houghton et al, 2009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9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a.swan@talk21.com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www.openscholarship.org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www.keyperspectives.co.uk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www.openoasis.org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3840162"/>
          </a:xfrm>
        </p:spPr>
        <p:txBody>
          <a:bodyPr>
            <a:normAutofit fontScale="92500"/>
          </a:bodyPr>
          <a:lstStyle/>
          <a:p>
            <a:pPr marL="455613" indent="-455613"/>
            <a:r>
              <a:rPr lang="en-GB" sz="3027" dirty="0" smtClean="0"/>
              <a:t>Say, Open Access brings 50% more citations</a:t>
            </a:r>
          </a:p>
          <a:p>
            <a:pPr marL="455613" indent="-455613"/>
            <a:r>
              <a:rPr lang="en-GB" sz="3027" dirty="0" smtClean="0"/>
              <a:t>Only </a:t>
            </a:r>
            <a:r>
              <a:rPr lang="en-GB" sz="3027" dirty="0"/>
              <a:t>around 15% of research is Open </a:t>
            </a:r>
            <a:r>
              <a:rPr lang="en-GB" sz="3027" dirty="0" smtClean="0"/>
              <a:t>Access</a:t>
            </a:r>
          </a:p>
          <a:p>
            <a:pPr marL="455613" indent="-455613"/>
            <a:r>
              <a:rPr lang="en-GB" sz="3027" dirty="0"/>
              <a:t>….. so 85% is not</a:t>
            </a:r>
            <a:endParaRPr lang="en-GB" sz="3027" dirty="0" smtClean="0"/>
          </a:p>
          <a:p>
            <a:pPr marL="455613" indent="-455613"/>
            <a:r>
              <a:rPr lang="en-GB" sz="3027" dirty="0" smtClean="0"/>
              <a:t>University of Manchester is therefore </a:t>
            </a:r>
            <a:r>
              <a:rPr lang="en-GB" sz="3027" dirty="0"/>
              <a:t>losing 85% of the 50% increase in citations (conservative end of the range) that Open Access brings </a:t>
            </a:r>
            <a:r>
              <a:rPr lang="en-GB" sz="3459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= 42.5%)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What</a:t>
            </a:r>
            <a:r>
              <a:rPr lang="en-GB" sz="4800" dirty="0" smtClean="0"/>
              <a:t> lack of Open Access </a:t>
            </a:r>
            <a:r>
              <a:rPr lang="en-GB" sz="4800" dirty="0"/>
              <a:t>means to</a:t>
            </a:r>
            <a:r>
              <a:rPr lang="en-GB" sz="4800" dirty="0" smtClean="0"/>
              <a:t> the University of Manchester</a:t>
            </a:r>
            <a:endParaRPr lang="en-GB" sz="48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600201"/>
            <a:ext cx="8286750" cy="3962399"/>
          </a:xfrm>
        </p:spPr>
        <p:txBody>
          <a:bodyPr/>
          <a:lstStyle/>
          <a:p>
            <a:pPr marL="569913" indent="-569913"/>
            <a:r>
              <a:rPr lang="en-GB" sz="2800" dirty="0" smtClean="0"/>
              <a:t>Articles: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rgbClr val="FF8000"/>
                </a:solidFill>
              </a:rPr>
              <a:t>5535 articles 2009</a:t>
            </a:r>
          </a:p>
          <a:p>
            <a:pPr marL="569913" indent="-569913"/>
            <a:r>
              <a:rPr lang="en-GB" sz="2800" dirty="0"/>
              <a:t>Number of citations</a:t>
            </a:r>
            <a:r>
              <a:rPr lang="en-GB" sz="2800" dirty="0" smtClean="0"/>
              <a:t>: </a:t>
            </a:r>
            <a:r>
              <a:rPr lang="en-GB" sz="2800" dirty="0" smtClean="0">
                <a:solidFill>
                  <a:srgbClr val="FF8000"/>
                </a:solidFill>
              </a:rPr>
              <a:t>14,868</a:t>
            </a:r>
          </a:p>
          <a:p>
            <a:pPr marL="569913" indent="-569913"/>
            <a:r>
              <a:rPr lang="en-GB" sz="2800" dirty="0"/>
              <a:t>If all had been OA, there would have been (42.5% more)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8000"/>
                </a:solidFill>
              </a:rPr>
              <a:t>22,106 citations</a:t>
            </a:r>
            <a:r>
              <a:rPr lang="en-GB" sz="2800" dirty="0" smtClean="0"/>
              <a:t>, and ...</a:t>
            </a:r>
          </a:p>
          <a:p>
            <a:pPr marL="569913" indent="-569913"/>
            <a:r>
              <a:rPr lang="en-GB" sz="2800" dirty="0" smtClean="0"/>
              <a:t>Say, the University invests </a:t>
            </a:r>
            <a:r>
              <a:rPr lang="en-GB" sz="2800" dirty="0" smtClean="0">
                <a:solidFill>
                  <a:srgbClr val="FF8000"/>
                </a:solidFill>
              </a:rPr>
              <a:t>£100m </a:t>
            </a:r>
            <a:r>
              <a:rPr lang="en-GB" sz="2800" dirty="0"/>
              <a:t>in research</a:t>
            </a:r>
            <a:r>
              <a:rPr lang="en-GB" sz="2800" dirty="0" smtClean="0"/>
              <a:t> </a:t>
            </a:r>
            <a:r>
              <a:rPr lang="en-GB" sz="2800" i="1" dirty="0" smtClean="0"/>
              <a:t>per annum ...</a:t>
            </a:r>
            <a:endParaRPr lang="en-GB" sz="2800" dirty="0" smtClean="0"/>
          </a:p>
          <a:p>
            <a:pPr marL="569913" indent="-569913"/>
            <a:r>
              <a:rPr lang="en-GB" sz="2800" dirty="0" smtClean="0"/>
              <a:t>…this </a:t>
            </a:r>
            <a:r>
              <a:rPr lang="en-GB" sz="2800" dirty="0"/>
              <a:t>means lost impact </a:t>
            </a:r>
            <a:r>
              <a:rPr lang="en-GB" sz="2800" dirty="0" smtClean="0"/>
              <a:t>worth</a:t>
            </a:r>
            <a:r>
              <a:rPr lang="en-GB" sz="2800" dirty="0" smtClean="0">
                <a:solidFill>
                  <a:srgbClr val="8EB4E3"/>
                </a:solidFill>
              </a:rPr>
              <a:t> </a:t>
            </a:r>
            <a:r>
              <a:rPr lang="en-GB" sz="2800" dirty="0" smtClean="0">
                <a:solidFill>
                  <a:srgbClr val="FF8000"/>
                </a:solidFill>
              </a:rPr>
              <a:t>£42.5m </a:t>
            </a:r>
            <a:r>
              <a:rPr lang="en-GB" sz="2800" dirty="0"/>
              <a:t>to the</a:t>
            </a:r>
            <a:r>
              <a:rPr lang="en-GB" sz="2800" dirty="0" smtClean="0"/>
              <a:t> university in that period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dirty="0" smtClean="0"/>
              <a:t>Ineffective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3048000"/>
          </a:xfrm>
        </p:spPr>
        <p:txBody>
          <a:bodyPr/>
          <a:lstStyle/>
          <a:p>
            <a:pPr marL="447675" indent="-447675"/>
            <a:r>
              <a:rPr lang="en-GB" sz="2800" dirty="0" smtClean="0"/>
              <a:t>“</a:t>
            </a:r>
            <a:r>
              <a:rPr lang="en-US" sz="2800" dirty="0" smtClean="0"/>
              <a:t>Access is still a major concern for researchers” (Research Information Network, UK, 2009)</a:t>
            </a:r>
            <a:endParaRPr lang="en-GB" sz="2800" dirty="0" smtClean="0"/>
          </a:p>
          <a:p>
            <a:pPr marL="447675" indent="-447675"/>
            <a:r>
              <a:rPr lang="en-GB" sz="2800" dirty="0" smtClean="0"/>
              <a:t>WHO survey (2000)</a:t>
            </a:r>
          </a:p>
          <a:p>
            <a:pPr marL="847725" lvl="1" indent="-447675"/>
            <a:r>
              <a:rPr lang="en-GB" sz="2400" dirty="0" smtClean="0"/>
              <a:t>56% of research-based institutions in lower-income countries had NO current subscriptions to research journals</a:t>
            </a:r>
          </a:p>
          <a:p>
            <a:pPr marL="847725" lvl="1" indent="-447675"/>
            <a:r>
              <a:rPr lang="en-GB" sz="2400" dirty="0" smtClean="0"/>
              <a:t>Nor had they for the previous 5 years</a:t>
            </a:r>
          </a:p>
          <a:p>
            <a:pPr marL="847725" lvl="1" indent="-447675"/>
            <a:r>
              <a:rPr lang="en-GB" sz="2400" dirty="0" smtClean="0"/>
              <a:t>We will never close the “10/90 gap” unless we change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68762"/>
          </a:xfrm>
        </p:spPr>
        <p:txBody>
          <a:bodyPr>
            <a:noAutofit/>
          </a:bodyPr>
          <a:lstStyle/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Immediate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(to use)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(of restrictions)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Access to the peer-reviewed literature (and data)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vanity publishing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a ‘stick anything up on the Web’ approach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Moving scholarly communication into the Web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77500" lnSpcReduction="20000"/>
          </a:bodyPr>
          <a:lstStyle/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Research moves faster and more efficiently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Greater visibility and impact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Better monitoring, assessment and evaluation of research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Enables new semantic technologies (text-mining and data-mining)</a:t>
            </a:r>
          </a:p>
          <a:p>
            <a:pPr marL="620713" indent="-484188">
              <a:spcAft>
                <a:spcPts val="1200"/>
              </a:spcAft>
            </a:pPr>
            <a:r>
              <a:rPr lang="en-GB" dirty="0" smtClean="0"/>
              <a:t>Publicly-funded research should be freely available to the ‘public’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1080</TotalTime>
  <Words>1352</Words>
  <Application>Microsoft Macintosh PowerPoint</Application>
  <PresentationFormat>On-screen Show (4:3)</PresentationFormat>
  <Paragraphs>189</Paragraphs>
  <Slides>62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EOS-Green white bg</vt:lpstr>
      <vt:lpstr>Well, what are the opportunities offered by the new scholarly communication landscape?</vt:lpstr>
      <vt:lpstr>Some context</vt:lpstr>
      <vt:lpstr>Old paradigms of research dissemination</vt:lpstr>
      <vt:lpstr>New paradigms of research dissemination</vt:lpstr>
      <vt:lpstr>Unaffordable system</vt:lpstr>
      <vt:lpstr>Some figures</vt:lpstr>
      <vt:lpstr>Ineffective system</vt:lpstr>
      <vt:lpstr>Open Access</vt:lpstr>
      <vt:lpstr>Open Access – Why?</vt:lpstr>
      <vt:lpstr>Open Access: how</vt:lpstr>
      <vt:lpstr>Open Access journals</vt:lpstr>
      <vt:lpstr>DOAJ categories</vt:lpstr>
      <vt:lpstr>Open Access repositories</vt:lpstr>
      <vt:lpstr>How to make your work  Open Access through a repository</vt:lpstr>
      <vt:lpstr>What’s in it for authors?</vt:lpstr>
      <vt:lpstr>Author advantages from Open Access</vt:lpstr>
      <vt:lpstr>Visibility</vt:lpstr>
      <vt:lpstr>An author’s own testimony on open access visibility </vt:lpstr>
      <vt:lpstr>Usage</vt:lpstr>
      <vt:lpstr>A well-filled repository</vt:lpstr>
      <vt:lpstr>And it gets used</vt:lpstr>
      <vt:lpstr>Impact</vt:lpstr>
      <vt:lpstr>Impact</vt:lpstr>
      <vt:lpstr>Slide 24</vt:lpstr>
      <vt:lpstr>Top authors (by download)</vt:lpstr>
      <vt:lpstr>Ray Frost’s impact</vt:lpstr>
      <vt:lpstr>Top authors (by download)</vt:lpstr>
      <vt:lpstr>Martin Skitmore (Urban Design)</vt:lpstr>
      <vt:lpstr>Engineering</vt:lpstr>
      <vt:lpstr>Clinical medicine</vt:lpstr>
      <vt:lpstr>Social science</vt:lpstr>
      <vt:lpstr>Profiling and marketing</vt:lpstr>
      <vt:lpstr>Slide 33</vt:lpstr>
      <vt:lpstr>Slide 34</vt:lpstr>
      <vt:lpstr>Download timeline</vt:lpstr>
      <vt:lpstr>Slide 36</vt:lpstr>
      <vt:lpstr>Slide 37</vt:lpstr>
      <vt:lpstr>How to make your work  Open Access through a repository</vt:lpstr>
      <vt:lpstr>For institutions?</vt:lpstr>
      <vt:lpstr>Why an institutional repository?</vt:lpstr>
      <vt:lpstr>Institutional advantages  from Open Access</vt:lpstr>
      <vt:lpstr>Usage</vt:lpstr>
      <vt:lpstr>Slide 43</vt:lpstr>
      <vt:lpstr>Impact and profiling</vt:lpstr>
      <vt:lpstr>The U.Southampton conundrum</vt:lpstr>
      <vt:lpstr>Slide 46</vt:lpstr>
      <vt:lpstr>Webometrics</vt:lpstr>
      <vt:lpstr>Research advantages </vt:lpstr>
      <vt:lpstr>EU CIS studies</vt:lpstr>
      <vt:lpstr>Slide 50</vt:lpstr>
      <vt:lpstr>Total Research Income: QUT and sector</vt:lpstr>
      <vt:lpstr>Dr Evonne Miller Senior Lecturer, Design, QUT</vt:lpstr>
      <vt:lpstr>Economic advantages </vt:lpstr>
      <vt:lpstr>University UK:  Annual savings from OA</vt:lpstr>
      <vt:lpstr>Societal value</vt:lpstr>
      <vt:lpstr>Daniel Coit Gilman  First President, Johns Hopkins University</vt:lpstr>
      <vt:lpstr> University of Edinburgh Strategic Plan 2008-12 </vt:lpstr>
      <vt:lpstr>Open Access mandatory policies</vt:lpstr>
      <vt:lpstr>Resources</vt:lpstr>
      <vt:lpstr>Thank you for listening</vt:lpstr>
      <vt:lpstr>Lost citations, lost impact</vt:lpstr>
      <vt:lpstr>What lack of Open Access means to the University of Manchester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Alma Swan</cp:lastModifiedBy>
  <cp:revision>43</cp:revision>
  <dcterms:created xsi:type="dcterms:W3CDTF">2010-11-30T06:56:14Z</dcterms:created>
  <dcterms:modified xsi:type="dcterms:W3CDTF">2010-11-30T08:06:50Z</dcterms:modified>
</cp:coreProperties>
</file>