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chart6.xml" ContentType="application/vnd.openxmlformats-officedocument.drawingml.char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xlsx" ContentType="application/vnd.openxmlformats-officedocument.spreadsheetml.sheet"/>
  <Override PartName="/ppt/drawings/drawing4.xml" ContentType="application/vnd.openxmlformats-officedocument.drawingml.chartshapes+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drawings/drawing2.xml" ContentType="application/vnd.openxmlformats-officedocument.drawingml.chartshapes+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charts/chart4.xml" ContentType="application/vnd.openxmlformats-officedocument.drawingml.char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charts/chart5.xml" ContentType="application/vnd.openxmlformats-officedocument.drawingml.char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rawings/drawing3.xml" ContentType="application/vnd.openxmlformats-officedocument.drawingml.chartshapes+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4"/>
  </p:notesMasterIdLst>
  <p:sldIdLst>
    <p:sldId id="256" r:id="rId2"/>
    <p:sldId id="258" r:id="rId3"/>
    <p:sldId id="261" r:id="rId4"/>
    <p:sldId id="260" r:id="rId5"/>
    <p:sldId id="262" r:id="rId6"/>
    <p:sldId id="280" r:id="rId7"/>
    <p:sldId id="264" r:id="rId8"/>
    <p:sldId id="265" r:id="rId9"/>
    <p:sldId id="269" r:id="rId10"/>
    <p:sldId id="267" r:id="rId11"/>
    <p:sldId id="268" r:id="rId12"/>
    <p:sldId id="266" r:id="rId13"/>
    <p:sldId id="278" r:id="rId14"/>
    <p:sldId id="279" r:id="rId15"/>
    <p:sldId id="276" r:id="rId16"/>
    <p:sldId id="277" r:id="rId17"/>
    <p:sldId id="271" r:id="rId18"/>
    <p:sldId id="272" r:id="rId19"/>
    <p:sldId id="273" r:id="rId20"/>
    <p:sldId id="274" r:id="rId21"/>
    <p:sldId id="275"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064"/>
    </p:cViewPr>
  </p:sorter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65971879396399"/>
          <c:y val="0.0290409904121077"/>
          <c:w val="0.547626869928937"/>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OA journals</c:v>
                </c:pt>
              </c:strCache>
            </c:strRef>
          </c:tx>
          <c:spPr>
            <a:solidFill>
              <a:srgbClr val="1F497D">
                <a:lumMod val="60000"/>
                <a:lumOff val="40000"/>
                <a:alpha val="50000"/>
              </a:srgbClr>
            </a:solidFill>
            <a:ln>
              <a:solidFill>
                <a:schemeClr val="tx1"/>
              </a:solidFill>
            </a:ln>
          </c:spPr>
          <c:dPt>
            <c:idx val="0"/>
            <c:spPr>
              <a:solidFill>
                <a:srgbClr val="1F497D">
                  <a:lumMod val="60000"/>
                  <a:lumOff val="40000"/>
                  <a:alpha val="80000"/>
                </a:srgbClr>
              </a:solidFill>
              <a:ln>
                <a:solidFill>
                  <a:schemeClr val="tx1"/>
                </a:solidFill>
              </a:ln>
            </c:spPr>
          </c:dPt>
          <c:cat>
            <c:strRef>
              <c:f>Sheet1!$A$2</c:f>
              <c:strCache>
                <c:ptCount val="1"/>
                <c:pt idx="0">
                  <c:v> </c:v>
                </c:pt>
              </c:strCache>
            </c:strRef>
          </c:cat>
          <c:val>
            <c:numRef>
              <c:f>Sheet1!$C$2</c:f>
              <c:numCache>
                <c:formatCode>#,##0</c:formatCode>
                <c:ptCount val="1"/>
                <c:pt idx="0">
                  <c:v>163655.0</c:v>
                </c:pt>
              </c:numCache>
            </c:numRef>
          </c:val>
        </c:ser>
        <c:ser>
          <c:idx val="2"/>
          <c:order val="2"/>
          <c:tx>
            <c:strRef>
              <c:f>Sheet1!$D$1</c:f>
              <c:strCache>
                <c:ptCount val="1"/>
                <c:pt idx="0">
                  <c:v>OA via repositories</c:v>
                </c:pt>
              </c:strCache>
            </c:strRef>
          </c:tx>
          <c:spPr>
            <a:solidFill>
              <a:schemeClr val="bg2">
                <a:lumMod val="60000"/>
                <a:lumOff val="40000"/>
                <a:alpha val="50000"/>
              </a:schemeClr>
            </a:solidFill>
            <a:ln>
              <a:solidFill>
                <a:schemeClr val="tx1"/>
              </a:solidFill>
            </a:ln>
          </c:spPr>
          <c:cat>
            <c:strRef>
              <c:f>Sheet1!$A$2</c:f>
              <c:strCache>
                <c:ptCount val="1"/>
                <c:pt idx="0">
                  <c:v> </c:v>
                </c:pt>
              </c:strCache>
            </c:strRef>
          </c:cat>
          <c:val>
            <c:numRef>
              <c:f>Sheet1!$D$2</c:f>
              <c:numCache>
                <c:formatCode>#,##0</c:formatCode>
                <c:ptCount val="1"/>
                <c:pt idx="0">
                  <c:v>582660.0</c:v>
                </c:pt>
              </c:numCache>
            </c:numRef>
          </c:val>
        </c:ser>
        <c:ser>
          <c:idx val="3"/>
          <c:order val="3"/>
          <c:tx>
            <c:strRef>
              <c:f>Sheet1!$E$1</c:f>
              <c:strCache>
                <c:ptCount val="1"/>
                <c:pt idx="0">
                  <c:v>Repositories with overlay publishing services</c:v>
                </c:pt>
              </c:strCache>
            </c:strRef>
          </c:tx>
          <c:spPr>
            <a:solidFill>
              <a:schemeClr val="bg2">
                <a:lumMod val="60000"/>
                <a:lumOff val="40000"/>
                <a:alpha val="30000"/>
              </a:schemeClr>
            </a:solidFill>
            <a:ln>
              <a:solidFill>
                <a:schemeClr val="tx1"/>
              </a:solidFill>
            </a:ln>
          </c:spPr>
          <c:cat>
            <c:strRef>
              <c:f>Sheet1!$A$2</c:f>
              <c:strCache>
                <c:ptCount val="1"/>
                <c:pt idx="0">
                  <c:v> </c:v>
                </c:pt>
              </c:strCache>
            </c:strRef>
          </c:cat>
          <c:val>
            <c:numRef>
              <c:f>Sheet1!$E$2</c:f>
              <c:numCache>
                <c:formatCode>#,##0</c:formatCode>
                <c:ptCount val="1"/>
                <c:pt idx="0">
                  <c:v>775662.0</c:v>
                </c:pt>
              </c:numCache>
            </c:numRef>
          </c:val>
        </c:ser>
        <c:axId val="692497560"/>
        <c:axId val="683170760"/>
      </c:barChart>
      <c:catAx>
        <c:axId val="692497560"/>
        <c:scaling>
          <c:orientation val="minMax"/>
        </c:scaling>
        <c:delete val="1"/>
        <c:axPos val="b"/>
        <c:majorTickMark val="none"/>
        <c:tickLblPos val="nextTo"/>
        <c:crossAx val="683170760"/>
        <c:crosses val="autoZero"/>
        <c:auto val="1"/>
        <c:lblAlgn val="ctr"/>
        <c:lblOffset val="100"/>
      </c:catAx>
      <c:valAx>
        <c:axId val="683170760"/>
        <c:scaling>
          <c:orientation val="minMax"/>
        </c:scaling>
        <c:axPos val="l"/>
        <c:majorGridlines/>
        <c:numFmt formatCode="#,##0" sourceLinked="1"/>
        <c:tickLblPos val="nextTo"/>
        <c:txPr>
          <a:bodyPr/>
          <a:lstStyle/>
          <a:p>
            <a:pPr>
              <a:defRPr sz="1600">
                <a:latin typeface="+mj-lt"/>
              </a:defRPr>
            </a:pPr>
            <a:endParaRPr lang="en-US"/>
          </a:p>
        </c:txPr>
        <c:crossAx val="692497560"/>
        <c:crosses val="autoZero"/>
        <c:crossBetween val="between"/>
      </c:valAx>
    </c:plotArea>
    <c:legend>
      <c:legendPos val="r"/>
      <c:layout>
        <c:manualLayout>
          <c:xMode val="edge"/>
          <c:yMode val="edge"/>
          <c:x val="0.738327579617255"/>
          <c:y val="0.189796072793311"/>
          <c:w val="0.252897614715326"/>
          <c:h val="0.741851996136738"/>
        </c:manualLayout>
      </c:layout>
      <c:txPr>
        <a:bodyPr/>
        <a:lstStyle/>
        <a:p>
          <a:pPr>
            <a:defRPr sz="2000">
              <a:latin typeface="+mj-lt"/>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6758289686736"/>
          <c:y val="0.0290409904121077"/>
          <c:w val="0.6382998618256"/>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bg2">
                <a:lumMod val="60000"/>
                <a:lumOff val="40000"/>
                <a:alpha val="70000"/>
              </a:schemeClr>
            </a:solidFill>
            <a:ln w="25400">
              <a:solidFill>
                <a:schemeClr val="tx1"/>
              </a:solidFill>
            </a:ln>
          </c:spPr>
          <c:cat>
            <c:strRef>
              <c:f>Sheet1!$A$2</c:f>
              <c:strCache>
                <c:ptCount val="1"/>
                <c:pt idx="0">
                  <c:v> </c:v>
                </c:pt>
              </c:strCache>
            </c:strRef>
          </c:cat>
          <c:val>
            <c:numRef>
              <c:f>Sheet1!$C$2</c:f>
              <c:numCache>
                <c:formatCode>#,##0</c:formatCode>
                <c:ptCount val="1"/>
                <c:pt idx="0">
                  <c:v>106783.0</c:v>
                </c:pt>
              </c:numCache>
            </c:numRef>
          </c:val>
        </c:ser>
        <c:ser>
          <c:idx val="2"/>
          <c:order val="2"/>
          <c:tx>
            <c:strRef>
              <c:f>Sheet1!$D$1</c:f>
              <c:strCache>
                <c:ptCount val="1"/>
                <c:pt idx="0">
                  <c:v>University B</c:v>
                </c:pt>
              </c:strCache>
            </c:strRef>
          </c:tx>
          <c:spPr>
            <a:solidFill>
              <a:schemeClr val="bg2">
                <a:lumMod val="60000"/>
                <a:lumOff val="40000"/>
                <a:alpha val="50000"/>
              </a:schemeClr>
            </a:solidFill>
            <a:ln w="25400">
              <a:solidFill>
                <a:schemeClr val="tx1"/>
              </a:solidFill>
            </a:ln>
          </c:spPr>
          <c:cat>
            <c:strRef>
              <c:f>Sheet1!$A$2</c:f>
              <c:strCache>
                <c:ptCount val="1"/>
                <c:pt idx="0">
                  <c:v> </c:v>
                </c:pt>
              </c:strCache>
            </c:strRef>
          </c:cat>
          <c:val>
            <c:numRef>
              <c:f>Sheet1!$D$2</c:f>
              <c:numCache>
                <c:formatCode>#,##0</c:formatCode>
                <c:ptCount val="1"/>
                <c:pt idx="0">
                  <c:v>163765.0</c:v>
                </c:pt>
              </c:numCache>
            </c:numRef>
          </c:val>
        </c:ser>
        <c:ser>
          <c:idx val="3"/>
          <c:order val="3"/>
          <c:tx>
            <c:strRef>
              <c:f>Sheet1!$E$1</c:f>
              <c:strCache>
                <c:ptCount val="1"/>
                <c:pt idx="0">
                  <c:v>University C</c:v>
                </c:pt>
              </c:strCache>
            </c:strRef>
          </c:tx>
          <c:spPr>
            <a:solidFill>
              <a:schemeClr val="bg2">
                <a:lumMod val="60000"/>
                <a:lumOff val="40000"/>
                <a:alpha val="30000"/>
              </a:schemeClr>
            </a:solidFill>
            <a:ln w="25400">
              <a:solidFill>
                <a:schemeClr val="tx1"/>
              </a:solidFill>
            </a:ln>
          </c:spPr>
          <c:cat>
            <c:strRef>
              <c:f>Sheet1!$A$2</c:f>
              <c:strCache>
                <c:ptCount val="1"/>
                <c:pt idx="0">
                  <c:v> </c:v>
                </c:pt>
              </c:strCache>
            </c:strRef>
          </c:cat>
          <c:val>
            <c:numRef>
              <c:f>Sheet1!$E$2</c:f>
              <c:numCache>
                <c:formatCode>#,##0</c:formatCode>
                <c:ptCount val="1"/>
                <c:pt idx="0">
                  <c:v>822039.0</c:v>
                </c:pt>
              </c:numCache>
            </c:numRef>
          </c:val>
        </c:ser>
        <c:ser>
          <c:idx val="4"/>
          <c:order val="4"/>
          <c:tx>
            <c:strRef>
              <c:f>Sheet1!$F$1</c:f>
              <c:strCache>
                <c:ptCount val="1"/>
                <c:pt idx="0">
                  <c:v>University D</c:v>
                </c:pt>
              </c:strCache>
            </c:strRef>
          </c:tx>
          <c:spPr>
            <a:solidFill>
              <a:schemeClr val="bg2">
                <a:lumMod val="60000"/>
                <a:lumOff val="40000"/>
                <a:alpha val="15000"/>
              </a:schemeClr>
            </a:solidFill>
            <a:ln w="25400">
              <a:solidFill>
                <a:schemeClr val="tx1"/>
              </a:solidFill>
            </a:ln>
          </c:spPr>
          <c:cat>
            <c:strRef>
              <c:f>Sheet1!$A$2</c:f>
              <c:strCache>
                <c:ptCount val="1"/>
                <c:pt idx="0">
                  <c:v> </c:v>
                </c:pt>
              </c:strCache>
            </c:strRef>
          </c:cat>
          <c:val>
            <c:numRef>
              <c:f>Sheet1!$F$2</c:f>
              <c:numCache>
                <c:formatCode>#,##0</c:formatCode>
                <c:ptCount val="1"/>
                <c:pt idx="0">
                  <c:v>1.317832E6</c:v>
                </c:pt>
              </c:numCache>
            </c:numRef>
          </c:val>
        </c:ser>
        <c:axId val="561889336"/>
        <c:axId val="693576808"/>
      </c:barChart>
      <c:catAx>
        <c:axId val="561889336"/>
        <c:scaling>
          <c:orientation val="minMax"/>
        </c:scaling>
        <c:delete val="1"/>
        <c:axPos val="b"/>
        <c:majorTickMark val="none"/>
        <c:tickLblPos val="nextTo"/>
        <c:crossAx val="693576808"/>
        <c:crosses val="autoZero"/>
        <c:auto val="1"/>
        <c:lblAlgn val="ctr"/>
        <c:lblOffset val="100"/>
      </c:catAx>
      <c:valAx>
        <c:axId val="693576808"/>
        <c:scaling>
          <c:orientation val="minMax"/>
        </c:scaling>
        <c:axPos val="l"/>
        <c:majorGridlines/>
        <c:numFmt formatCode="#,##0" sourceLinked="1"/>
        <c:tickLblPos val="nextTo"/>
        <c:txPr>
          <a:bodyPr/>
          <a:lstStyle/>
          <a:p>
            <a:pPr>
              <a:defRPr sz="1600">
                <a:latin typeface="+mj-lt"/>
              </a:defRPr>
            </a:pPr>
            <a:endParaRPr lang="en-US"/>
          </a:p>
        </c:txPr>
        <c:crossAx val="561889336"/>
        <c:crosses val="autoZero"/>
        <c:crossBetween val="between"/>
      </c:valAx>
    </c:plotArea>
    <c:legend>
      <c:legendPos val="r"/>
      <c:layout/>
      <c:txPr>
        <a:bodyPr/>
        <a:lstStyle/>
        <a:p>
          <a:pPr>
            <a:defRPr sz="2000">
              <a:latin typeface="+mj-lt"/>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91307861727368"/>
          <c:y val="0.0290409904121077"/>
          <c:w val="0.625189288313751"/>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bg2">
                <a:lumMod val="60000"/>
                <a:lumOff val="40000"/>
                <a:alpha val="70000"/>
              </a:schemeClr>
            </a:solidFill>
            <a:ln w="25400">
              <a:solidFill>
                <a:schemeClr val="tx1"/>
              </a:solidFill>
            </a:ln>
          </c:spPr>
          <c:cat>
            <c:strRef>
              <c:f>Sheet1!$A$2</c:f>
              <c:strCache>
                <c:ptCount val="1"/>
                <c:pt idx="0">
                  <c:v> </c:v>
                </c:pt>
              </c:strCache>
            </c:strRef>
          </c:cat>
          <c:val>
            <c:numRef>
              <c:f>Sheet1!$C$2</c:f>
              <c:numCache>
                <c:formatCode>#,##0</c:formatCode>
                <c:ptCount val="1"/>
                <c:pt idx="0">
                  <c:v>263524.0</c:v>
                </c:pt>
              </c:numCache>
            </c:numRef>
          </c:val>
        </c:ser>
        <c:ser>
          <c:idx val="2"/>
          <c:order val="2"/>
          <c:tx>
            <c:strRef>
              <c:f>Sheet1!$D$1</c:f>
              <c:strCache>
                <c:ptCount val="1"/>
                <c:pt idx="0">
                  <c:v>University B</c:v>
                </c:pt>
              </c:strCache>
            </c:strRef>
          </c:tx>
          <c:spPr>
            <a:solidFill>
              <a:schemeClr val="bg2">
                <a:lumMod val="60000"/>
                <a:lumOff val="40000"/>
                <a:alpha val="50000"/>
              </a:schemeClr>
            </a:solidFill>
            <a:ln w="25400">
              <a:solidFill>
                <a:schemeClr val="tx1"/>
              </a:solidFill>
            </a:ln>
          </c:spPr>
          <c:cat>
            <c:strRef>
              <c:f>Sheet1!$A$2</c:f>
              <c:strCache>
                <c:ptCount val="1"/>
                <c:pt idx="0">
                  <c:v> </c:v>
                </c:pt>
              </c:strCache>
            </c:strRef>
          </c:cat>
          <c:val>
            <c:numRef>
              <c:f>Sheet1!$D$2</c:f>
              <c:numCache>
                <c:formatCode>#,##0</c:formatCode>
                <c:ptCount val="1"/>
                <c:pt idx="0">
                  <c:v>1.046449E6</c:v>
                </c:pt>
              </c:numCache>
            </c:numRef>
          </c:val>
        </c:ser>
        <c:ser>
          <c:idx val="3"/>
          <c:order val="3"/>
          <c:tx>
            <c:strRef>
              <c:f>Sheet1!$E$1</c:f>
              <c:strCache>
                <c:ptCount val="1"/>
                <c:pt idx="0">
                  <c:v>University C</c:v>
                </c:pt>
              </c:strCache>
            </c:strRef>
          </c:tx>
          <c:spPr>
            <a:solidFill>
              <a:schemeClr val="bg2">
                <a:lumMod val="60000"/>
                <a:lumOff val="40000"/>
                <a:alpha val="30000"/>
              </a:schemeClr>
            </a:solidFill>
            <a:ln w="25400">
              <a:solidFill>
                <a:schemeClr val="tx1"/>
              </a:solidFill>
            </a:ln>
          </c:spPr>
          <c:cat>
            <c:strRef>
              <c:f>Sheet1!$A$2</c:f>
              <c:strCache>
                <c:ptCount val="1"/>
                <c:pt idx="0">
                  <c:v> </c:v>
                </c:pt>
              </c:strCache>
            </c:strRef>
          </c:cat>
          <c:val>
            <c:numRef>
              <c:f>Sheet1!$E$2</c:f>
              <c:numCache>
                <c:formatCode>#,##0</c:formatCode>
                <c:ptCount val="1"/>
                <c:pt idx="0">
                  <c:v>-1.364582E6</c:v>
                </c:pt>
              </c:numCache>
            </c:numRef>
          </c:val>
        </c:ser>
        <c:ser>
          <c:idx val="4"/>
          <c:order val="4"/>
          <c:tx>
            <c:strRef>
              <c:f>Sheet1!$F$1</c:f>
              <c:strCache>
                <c:ptCount val="1"/>
                <c:pt idx="0">
                  <c:v>University D</c:v>
                </c:pt>
              </c:strCache>
            </c:strRef>
          </c:tx>
          <c:spPr>
            <a:solidFill>
              <a:schemeClr val="bg2">
                <a:lumMod val="60000"/>
                <a:lumOff val="40000"/>
                <a:alpha val="15000"/>
              </a:schemeClr>
            </a:solidFill>
            <a:ln w="25400">
              <a:solidFill>
                <a:schemeClr val="tx1"/>
              </a:solidFill>
            </a:ln>
          </c:spPr>
          <c:cat>
            <c:strRef>
              <c:f>Sheet1!$A$2</c:f>
              <c:strCache>
                <c:ptCount val="1"/>
                <c:pt idx="0">
                  <c:v> </c:v>
                </c:pt>
              </c:strCache>
            </c:strRef>
          </c:cat>
          <c:val>
            <c:numRef>
              <c:f>Sheet1!$F$2</c:f>
              <c:numCache>
                <c:formatCode>#,##0</c:formatCode>
                <c:ptCount val="1"/>
                <c:pt idx="0">
                  <c:v>-5.25425E6</c:v>
                </c:pt>
              </c:numCache>
            </c:numRef>
          </c:val>
        </c:ser>
        <c:axId val="561597992"/>
        <c:axId val="580513336"/>
      </c:barChart>
      <c:catAx>
        <c:axId val="561597992"/>
        <c:scaling>
          <c:orientation val="minMax"/>
        </c:scaling>
        <c:delete val="1"/>
        <c:axPos val="b"/>
        <c:majorTickMark val="none"/>
        <c:tickLblPos val="nextTo"/>
        <c:crossAx val="580513336"/>
        <c:crosses val="autoZero"/>
        <c:auto val="1"/>
        <c:lblAlgn val="ctr"/>
        <c:lblOffset val="100"/>
      </c:catAx>
      <c:valAx>
        <c:axId val="580513336"/>
        <c:scaling>
          <c:orientation val="minMax"/>
        </c:scaling>
        <c:axPos val="l"/>
        <c:majorGridlines/>
        <c:numFmt formatCode="#,##0" sourceLinked="1"/>
        <c:tickLblPos val="nextTo"/>
        <c:txPr>
          <a:bodyPr/>
          <a:lstStyle/>
          <a:p>
            <a:pPr>
              <a:defRPr sz="1600">
                <a:latin typeface="+mj-lt"/>
              </a:defRPr>
            </a:pPr>
            <a:endParaRPr lang="en-US"/>
          </a:p>
        </c:txPr>
        <c:crossAx val="561597992"/>
        <c:crosses val="autoZero"/>
        <c:crossBetween val="between"/>
      </c:valAx>
    </c:plotArea>
    <c:legend>
      <c:legendPos val="r"/>
      <c:layout/>
      <c:txPr>
        <a:bodyPr/>
        <a:lstStyle/>
        <a:p>
          <a:pPr>
            <a:defRPr sz="2000">
              <a:latin typeface="+mj-lt"/>
            </a:defRPr>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6758289686736"/>
          <c:y val="0.0290409904121077"/>
          <c:w val="0.6382998618256"/>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bg2">
                <a:lumMod val="60000"/>
                <a:lumOff val="40000"/>
                <a:alpha val="70000"/>
              </a:schemeClr>
            </a:solidFill>
            <a:ln w="25400">
              <a:solidFill>
                <a:schemeClr val="tx1"/>
              </a:solidFill>
            </a:ln>
          </c:spPr>
          <c:cat>
            <c:strRef>
              <c:f>Sheet1!$A$2</c:f>
              <c:strCache>
                <c:ptCount val="1"/>
                <c:pt idx="0">
                  <c:v> </c:v>
                </c:pt>
              </c:strCache>
            </c:strRef>
          </c:cat>
          <c:val>
            <c:numRef>
              <c:f>Sheet1!$C$2</c:f>
              <c:numCache>
                <c:formatCode>#,##0</c:formatCode>
                <c:ptCount val="1"/>
                <c:pt idx="0">
                  <c:v>26380.0</c:v>
                </c:pt>
              </c:numCache>
            </c:numRef>
          </c:val>
        </c:ser>
        <c:ser>
          <c:idx val="2"/>
          <c:order val="2"/>
          <c:tx>
            <c:strRef>
              <c:f>Sheet1!$D$1</c:f>
              <c:strCache>
                <c:ptCount val="1"/>
                <c:pt idx="0">
                  <c:v>University B</c:v>
                </c:pt>
              </c:strCache>
            </c:strRef>
          </c:tx>
          <c:spPr>
            <a:solidFill>
              <a:schemeClr val="bg2">
                <a:lumMod val="60000"/>
                <a:lumOff val="40000"/>
                <a:alpha val="50000"/>
              </a:schemeClr>
            </a:solidFill>
            <a:ln w="25400">
              <a:solidFill>
                <a:schemeClr val="tx1"/>
              </a:solidFill>
            </a:ln>
          </c:spPr>
          <c:cat>
            <c:strRef>
              <c:f>Sheet1!$A$2</c:f>
              <c:strCache>
                <c:ptCount val="1"/>
                <c:pt idx="0">
                  <c:v> </c:v>
                </c:pt>
              </c:strCache>
            </c:strRef>
          </c:cat>
          <c:val>
            <c:numRef>
              <c:f>Sheet1!$D$2</c:f>
              <c:numCache>
                <c:formatCode>#,##0</c:formatCode>
                <c:ptCount val="1"/>
                <c:pt idx="0">
                  <c:v>136305.0</c:v>
                </c:pt>
              </c:numCache>
            </c:numRef>
          </c:val>
        </c:ser>
        <c:ser>
          <c:idx val="3"/>
          <c:order val="3"/>
          <c:tx>
            <c:strRef>
              <c:f>Sheet1!$E$1</c:f>
              <c:strCache>
                <c:ptCount val="1"/>
                <c:pt idx="0">
                  <c:v>University C</c:v>
                </c:pt>
              </c:strCache>
            </c:strRef>
          </c:tx>
          <c:spPr>
            <a:solidFill>
              <a:schemeClr val="bg2">
                <a:lumMod val="60000"/>
                <a:lumOff val="40000"/>
                <a:alpha val="30000"/>
              </a:schemeClr>
            </a:solidFill>
            <a:ln w="25400">
              <a:solidFill>
                <a:schemeClr val="tx1"/>
              </a:solidFill>
            </a:ln>
          </c:spPr>
          <c:cat>
            <c:strRef>
              <c:f>Sheet1!$A$2</c:f>
              <c:strCache>
                <c:ptCount val="1"/>
                <c:pt idx="0">
                  <c:v> </c:v>
                </c:pt>
              </c:strCache>
            </c:strRef>
          </c:cat>
          <c:val>
            <c:numRef>
              <c:f>Sheet1!$E$2</c:f>
              <c:numCache>
                <c:formatCode>#,##0</c:formatCode>
                <c:ptCount val="1"/>
                <c:pt idx="0">
                  <c:v>1.012824E6</c:v>
                </c:pt>
              </c:numCache>
            </c:numRef>
          </c:val>
        </c:ser>
        <c:ser>
          <c:idx val="4"/>
          <c:order val="4"/>
          <c:tx>
            <c:strRef>
              <c:f>Sheet1!$F$1</c:f>
              <c:strCache>
                <c:ptCount val="1"/>
                <c:pt idx="0">
                  <c:v>University D</c:v>
                </c:pt>
              </c:strCache>
            </c:strRef>
          </c:tx>
          <c:spPr>
            <a:solidFill>
              <a:schemeClr val="bg2">
                <a:lumMod val="60000"/>
                <a:lumOff val="40000"/>
                <a:alpha val="15000"/>
              </a:schemeClr>
            </a:solidFill>
            <a:ln w="25400">
              <a:solidFill>
                <a:schemeClr val="tx1"/>
              </a:solidFill>
            </a:ln>
          </c:spPr>
          <c:cat>
            <c:strRef>
              <c:f>Sheet1!$A$2</c:f>
              <c:strCache>
                <c:ptCount val="1"/>
                <c:pt idx="0">
                  <c:v> </c:v>
                </c:pt>
              </c:strCache>
            </c:strRef>
          </c:cat>
          <c:val>
            <c:numRef>
              <c:f>Sheet1!$F$2</c:f>
              <c:numCache>
                <c:formatCode>#,##0</c:formatCode>
                <c:ptCount val="1"/>
                <c:pt idx="0">
                  <c:v>2.836617E6</c:v>
                </c:pt>
              </c:numCache>
            </c:numRef>
          </c:val>
        </c:ser>
        <c:axId val="693692920"/>
        <c:axId val="500823496"/>
      </c:barChart>
      <c:catAx>
        <c:axId val="693692920"/>
        <c:scaling>
          <c:orientation val="minMax"/>
        </c:scaling>
        <c:delete val="1"/>
        <c:axPos val="b"/>
        <c:majorTickMark val="none"/>
        <c:tickLblPos val="nextTo"/>
        <c:crossAx val="500823496"/>
        <c:crosses val="autoZero"/>
        <c:auto val="1"/>
        <c:lblAlgn val="ctr"/>
        <c:lblOffset val="100"/>
      </c:catAx>
      <c:valAx>
        <c:axId val="500823496"/>
        <c:scaling>
          <c:orientation val="minMax"/>
        </c:scaling>
        <c:axPos val="l"/>
        <c:majorGridlines/>
        <c:numFmt formatCode="#,##0" sourceLinked="1"/>
        <c:tickLblPos val="nextTo"/>
        <c:txPr>
          <a:bodyPr/>
          <a:lstStyle/>
          <a:p>
            <a:pPr>
              <a:defRPr sz="1600">
                <a:latin typeface="+mj-lt"/>
              </a:defRPr>
            </a:pPr>
            <a:endParaRPr lang="en-US"/>
          </a:p>
        </c:txPr>
        <c:crossAx val="693692920"/>
        <c:crosses val="autoZero"/>
        <c:crossBetween val="between"/>
      </c:valAx>
    </c:plotArea>
    <c:legend>
      <c:legendPos val="r"/>
      <c:layout/>
      <c:txPr>
        <a:bodyPr/>
        <a:lstStyle/>
        <a:p>
          <a:pPr>
            <a:defRPr sz="2000">
              <a:latin typeface="+mj-lt"/>
            </a:defRPr>
          </a:pPr>
          <a:endParaRPr lang="en-US"/>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27829405534167"/>
          <c:y val="0.0499473813639219"/>
          <c:w val="0.67858634896959"/>
          <c:h val="0.65602038726344"/>
        </c:manualLayout>
      </c:layout>
      <c:lineChart>
        <c:grouping val="standard"/>
        <c:ser>
          <c:idx val="0"/>
          <c:order val="0"/>
          <c:tx>
            <c:strRef>
              <c:f>Sheet1!$B$1</c:f>
              <c:strCache>
                <c:ptCount val="1"/>
                <c:pt idx="0">
                  <c:v>All univs</c:v>
                </c:pt>
              </c:strCache>
            </c:strRef>
          </c:tx>
          <c:spPr>
            <a:ln w="63500">
              <a:solidFill>
                <a:schemeClr val="accent1"/>
              </a:solidFill>
            </a:ln>
          </c:spPr>
          <c:marker>
            <c:spPr>
              <a:solidFill>
                <a:schemeClr val="accent1"/>
              </a:solidFill>
              <a:ln>
                <a:solidFill>
                  <a:schemeClr val="accent1"/>
                </a:solidFill>
              </a:ln>
            </c:spPr>
          </c:marker>
          <c:cat>
            <c:numRef>
              <c:f>Sheet1!$A$2:$A$5</c:f>
              <c:numCache>
                <c:formatCode>General</c:formatCode>
                <c:ptCount val="4"/>
                <c:pt idx="0">
                  <c:v>2004.0</c:v>
                </c:pt>
                <c:pt idx="1">
                  <c:v>2005.0</c:v>
                </c:pt>
                <c:pt idx="2">
                  <c:v>2006.0</c:v>
                </c:pt>
                <c:pt idx="3">
                  <c:v>2007.0</c:v>
                </c:pt>
              </c:numCache>
            </c:numRef>
          </c:cat>
          <c:val>
            <c:numRef>
              <c:f>Sheet1!$B$2:$B$5</c:f>
              <c:numCache>
                <c:formatCode>General</c:formatCode>
                <c:ptCount val="4"/>
                <c:pt idx="0">
                  <c:v>8.2</c:v>
                </c:pt>
                <c:pt idx="1">
                  <c:v>13.9</c:v>
                </c:pt>
                <c:pt idx="2">
                  <c:v>20.9</c:v>
                </c:pt>
                <c:pt idx="3">
                  <c:v>13.0</c:v>
                </c:pt>
              </c:numCache>
            </c:numRef>
          </c:val>
        </c:ser>
        <c:ser>
          <c:idx val="1"/>
          <c:order val="1"/>
          <c:tx>
            <c:strRef>
              <c:f>Sheet1!$C$1</c:f>
              <c:strCache>
                <c:ptCount val="1"/>
                <c:pt idx="0">
                  <c:v>QUT</c:v>
                </c:pt>
              </c:strCache>
            </c:strRef>
          </c:tx>
          <c:spPr>
            <a:ln w="63500">
              <a:solidFill>
                <a:schemeClr val="tx1"/>
              </a:solidFill>
            </a:ln>
          </c:spPr>
          <c:marker>
            <c:spPr>
              <a:solidFill>
                <a:schemeClr val="tx1"/>
              </a:solidFill>
              <a:ln>
                <a:solidFill>
                  <a:schemeClr val="tx1"/>
                </a:solidFill>
              </a:ln>
            </c:spPr>
          </c:marker>
          <c:cat>
            <c:numRef>
              <c:f>Sheet1!$A$2:$A$5</c:f>
              <c:numCache>
                <c:formatCode>General</c:formatCode>
                <c:ptCount val="4"/>
                <c:pt idx="0">
                  <c:v>2004.0</c:v>
                </c:pt>
                <c:pt idx="1">
                  <c:v>2005.0</c:v>
                </c:pt>
                <c:pt idx="2">
                  <c:v>2006.0</c:v>
                </c:pt>
                <c:pt idx="3">
                  <c:v>2007.0</c:v>
                </c:pt>
              </c:numCache>
            </c:numRef>
          </c:cat>
          <c:val>
            <c:numRef>
              <c:f>Sheet1!$C$2:$C$5</c:f>
              <c:numCache>
                <c:formatCode>General</c:formatCode>
                <c:ptCount val="4"/>
                <c:pt idx="0">
                  <c:v>17.7</c:v>
                </c:pt>
                <c:pt idx="1">
                  <c:v>29.4</c:v>
                </c:pt>
                <c:pt idx="2">
                  <c:v>21.9</c:v>
                </c:pt>
                <c:pt idx="3">
                  <c:v>24.7</c:v>
                </c:pt>
              </c:numCache>
            </c:numRef>
          </c:val>
        </c:ser>
        <c:marker val="1"/>
        <c:axId val="692937688"/>
        <c:axId val="561583048"/>
      </c:lineChart>
      <c:catAx>
        <c:axId val="692937688"/>
        <c:scaling>
          <c:orientation val="minMax"/>
        </c:scaling>
        <c:axPos val="b"/>
        <c:numFmt formatCode="General" sourceLinked="1"/>
        <c:tickLblPos val="nextTo"/>
        <c:txPr>
          <a:bodyPr/>
          <a:lstStyle/>
          <a:p>
            <a:pPr>
              <a:defRPr sz="1400"/>
            </a:pPr>
            <a:endParaRPr lang="en-US"/>
          </a:p>
        </c:txPr>
        <c:crossAx val="561583048"/>
        <c:crosses val="autoZero"/>
        <c:auto val="1"/>
        <c:lblAlgn val="ctr"/>
        <c:lblOffset val="100"/>
      </c:catAx>
      <c:valAx>
        <c:axId val="561583048"/>
        <c:scaling>
          <c:orientation val="minMax"/>
        </c:scaling>
        <c:axPos val="l"/>
        <c:majorGridlines/>
        <c:numFmt formatCode="General" sourceLinked="1"/>
        <c:tickLblPos val="nextTo"/>
        <c:crossAx val="692937688"/>
        <c:crosses val="autoZero"/>
        <c:crossBetween val="between"/>
      </c:valAx>
    </c:plotArea>
    <c:legend>
      <c:legendPos val="r"/>
      <c:layout>
        <c:manualLayout>
          <c:xMode val="edge"/>
          <c:yMode val="edge"/>
          <c:x val="0.119565217391304"/>
          <c:y val="0.843050418220388"/>
          <c:w val="0.788043478260869"/>
          <c:h val="0.065915695731494"/>
        </c:manualLayout>
      </c:layout>
    </c:legend>
    <c:plotVisOnly val="1"/>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71576728859979"/>
          <c:y val="0.0583654793466053"/>
          <c:w val="0.584452626351932"/>
          <c:h val="0.650408321941651"/>
        </c:manualLayout>
      </c:layout>
      <c:barChart>
        <c:barDir val="col"/>
        <c:grouping val="clustered"/>
        <c:ser>
          <c:idx val="0"/>
          <c:order val="0"/>
          <c:tx>
            <c:strRef>
              <c:f>Sheet1!$B$1</c:f>
              <c:strCache>
                <c:ptCount val="1"/>
                <c:pt idx="0">
                  <c:v>All univs</c:v>
                </c:pt>
              </c:strCache>
            </c:strRef>
          </c:tx>
          <c:spPr>
            <a:solidFill>
              <a:schemeClr val="accent1"/>
            </a:solidFill>
            <a:ln w="63500">
              <a:solidFill>
                <a:schemeClr val="accent1"/>
              </a:solidFill>
            </a:ln>
          </c:spPr>
          <c:cat>
            <c:strRef>
              <c:f>Sheet1!$A$2</c:f>
              <c:strCache>
                <c:ptCount val="1"/>
                <c:pt idx="0">
                  <c:v>2003-2007</c:v>
                </c:pt>
              </c:strCache>
            </c:strRef>
          </c:cat>
          <c:val>
            <c:numRef>
              <c:f>Sheet1!$B$2</c:f>
              <c:numCache>
                <c:formatCode>General</c:formatCode>
                <c:ptCount val="1"/>
                <c:pt idx="0">
                  <c:v>68.4</c:v>
                </c:pt>
              </c:numCache>
            </c:numRef>
          </c:val>
        </c:ser>
        <c:ser>
          <c:idx val="1"/>
          <c:order val="1"/>
          <c:tx>
            <c:strRef>
              <c:f>Sheet1!$C$1</c:f>
              <c:strCache>
                <c:ptCount val="1"/>
                <c:pt idx="0">
                  <c:v>QUT</c:v>
                </c:pt>
              </c:strCache>
            </c:strRef>
          </c:tx>
          <c:spPr>
            <a:solidFill>
              <a:schemeClr val="tx1"/>
            </a:solidFill>
            <a:ln w="63500">
              <a:solidFill>
                <a:schemeClr val="tx1"/>
              </a:solidFill>
            </a:ln>
          </c:spPr>
          <c:cat>
            <c:strRef>
              <c:f>Sheet1!$A$2</c:f>
              <c:strCache>
                <c:ptCount val="1"/>
                <c:pt idx="0">
                  <c:v>2003-2007</c:v>
                </c:pt>
              </c:strCache>
            </c:strRef>
          </c:cat>
          <c:val>
            <c:numRef>
              <c:f>Sheet1!$C$2</c:f>
              <c:numCache>
                <c:formatCode>General</c:formatCode>
                <c:ptCount val="1"/>
                <c:pt idx="0">
                  <c:v>131.3</c:v>
                </c:pt>
              </c:numCache>
            </c:numRef>
          </c:val>
        </c:ser>
        <c:axId val="693288776"/>
        <c:axId val="515446424"/>
      </c:barChart>
      <c:catAx>
        <c:axId val="693288776"/>
        <c:scaling>
          <c:orientation val="minMax"/>
        </c:scaling>
        <c:axPos val="b"/>
        <c:numFmt formatCode="General" sourceLinked="1"/>
        <c:tickLblPos val="nextTo"/>
        <c:txPr>
          <a:bodyPr/>
          <a:lstStyle/>
          <a:p>
            <a:pPr>
              <a:defRPr sz="1400"/>
            </a:pPr>
            <a:endParaRPr lang="en-US"/>
          </a:p>
        </c:txPr>
        <c:crossAx val="515446424"/>
        <c:crosses val="autoZero"/>
        <c:auto val="1"/>
        <c:lblAlgn val="ctr"/>
        <c:lblOffset val="100"/>
      </c:catAx>
      <c:valAx>
        <c:axId val="515446424"/>
        <c:scaling>
          <c:orientation val="minMax"/>
        </c:scaling>
        <c:axPos val="l"/>
        <c:majorGridlines/>
        <c:numFmt formatCode="General" sourceLinked="1"/>
        <c:tickLblPos val="nextTo"/>
        <c:crossAx val="693288776"/>
        <c:crosses val="autoZero"/>
        <c:crossBetween val="between"/>
      </c:valAx>
    </c:plotArea>
    <c:legend>
      <c:legendPos val="r"/>
      <c:layout>
        <c:manualLayout>
          <c:xMode val="edge"/>
          <c:yMode val="edge"/>
          <c:x val="0.136498630605957"/>
          <c:y val="0.826214222255021"/>
          <c:w val="0.737597345186334"/>
          <c:h val="0.0995880876622279"/>
        </c:manualLayout>
      </c:layout>
    </c:legend>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0.32575</cdr:y>
    </cdr:from>
    <cdr:to>
      <cdr:x>0.05455</cdr:x>
      <cdr:y>0.67425</cdr:y>
    </cdr:to>
    <cdr:sp macro="" textlink="">
      <cdr:nvSpPr>
        <cdr:cNvPr id="2" name="TextBox 1"/>
        <cdr:cNvSpPr txBox="1"/>
      </cdr:nvSpPr>
      <cdr:spPr>
        <a:xfrm xmlns:a="http://schemas.openxmlformats.org/drawingml/2006/main">
          <a:off x="0" y="1567001"/>
          <a:ext cx="461665" cy="167644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r>
            <a:rPr lang="en-GB" dirty="0" smtClean="0"/>
            <a:t>GBP per annum</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1.15155E-7</cdr:x>
      <cdr:y>0.30838</cdr:y>
    </cdr:from>
    <cdr:to>
      <cdr:x>0.02658</cdr:x>
      <cdr:y>0.60386</cdr:y>
    </cdr:to>
    <cdr:sp macro="" textlink="">
      <cdr:nvSpPr>
        <cdr:cNvPr id="2" name="TextBox 1"/>
        <cdr:cNvSpPr txBox="1"/>
      </cdr:nvSpPr>
      <cdr:spPr>
        <a:xfrm xmlns:a="http://schemas.openxmlformats.org/drawingml/2006/main">
          <a:off x="1" y="1483432"/>
          <a:ext cx="230832" cy="1421408"/>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GB" sz="1400" dirty="0" smtClean="0">
              <a:solidFill>
                <a:schemeClr val="tx1"/>
              </a:solidFill>
            </a:rPr>
            <a:t>GBP per annum</a:t>
          </a:r>
          <a:endParaRPr lang="en-GB" sz="14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0.38238</cdr:y>
    </cdr:from>
    <cdr:to>
      <cdr:x>0.01034</cdr:x>
      <cdr:y>0.5</cdr:y>
    </cdr:to>
    <cdr:sp macro="" textlink="">
      <cdr:nvSpPr>
        <cdr:cNvPr id="2" name="TextBox 1"/>
        <cdr:cNvSpPr txBox="1"/>
      </cdr:nvSpPr>
      <cdr:spPr>
        <a:xfrm xmlns:a="http://schemas.openxmlformats.org/drawingml/2006/main">
          <a:off x="0" y="1730626"/>
          <a:ext cx="45719" cy="5323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0.22524</cdr:y>
    </cdr:from>
    <cdr:to>
      <cdr:x>0.11957</cdr:x>
      <cdr:y>0.60686</cdr:y>
    </cdr:to>
    <cdr:sp macro="" textlink="">
      <cdr:nvSpPr>
        <cdr:cNvPr id="3" name="TextBox 2"/>
        <cdr:cNvSpPr txBox="1"/>
      </cdr:nvSpPr>
      <cdr:spPr>
        <a:xfrm xmlns:a="http://schemas.openxmlformats.org/drawingml/2006/main" flipH="1">
          <a:off x="0" y="1019427"/>
          <a:ext cx="558800" cy="1727200"/>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US" sz="1800" dirty="0" smtClean="0">
              <a:solidFill>
                <a:schemeClr val="tx1"/>
              </a:solidFill>
            </a:rPr>
            <a:t>% increase</a:t>
          </a:r>
          <a:endParaRPr lang="en-US" sz="18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0.38238</cdr:y>
    </cdr:from>
    <cdr:to>
      <cdr:x>0.01034</cdr:x>
      <cdr:y>0.5</cdr:y>
    </cdr:to>
    <cdr:sp macro="" textlink="">
      <cdr:nvSpPr>
        <cdr:cNvPr id="2" name="TextBox 1"/>
        <cdr:cNvSpPr txBox="1"/>
      </cdr:nvSpPr>
      <cdr:spPr>
        <a:xfrm xmlns:a="http://schemas.openxmlformats.org/drawingml/2006/main">
          <a:off x="0" y="1730626"/>
          <a:ext cx="45719" cy="5323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0.22524</cdr:y>
    </cdr:from>
    <cdr:to>
      <cdr:x>0.11957</cdr:x>
      <cdr:y>0.60686</cdr:y>
    </cdr:to>
    <cdr:sp macro="" textlink="">
      <cdr:nvSpPr>
        <cdr:cNvPr id="3" name="TextBox 2"/>
        <cdr:cNvSpPr txBox="1"/>
      </cdr:nvSpPr>
      <cdr:spPr>
        <a:xfrm xmlns:a="http://schemas.openxmlformats.org/drawingml/2006/main" flipH="1">
          <a:off x="0" y="1019427"/>
          <a:ext cx="558800" cy="1727200"/>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US" sz="1800" dirty="0" smtClean="0">
              <a:solidFill>
                <a:schemeClr val="tx1"/>
              </a:solidFill>
            </a:rPr>
            <a:t>% increase</a:t>
          </a:r>
          <a:endParaRPr lang="en-US"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E2ACB-6D71-EB43-873F-DC16DA8459E1}" type="datetimeFigureOut">
              <a:rPr lang="en-US" smtClean="0"/>
              <a:pPr/>
              <a:t>12/10/10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7A9FC-CD00-B24A-8DB3-DA73DCF191E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29E0006-9351-4DBA-AE38-CDDF48BE9F1A}" type="slidenum">
              <a:rPr lang="en-AU" smtClean="0"/>
              <a:pPr/>
              <a:t>19</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D4828-3D0D-DD44-BDAF-84E1C7AFB32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GB" smtClean="0"/>
              <a:t>Click to edit Master title style</a:t>
            </a:r>
            <a:endParaRPr kumimoji="0" lang="en-US"/>
          </a:p>
        </p:txBody>
      </p:sp>
      <p:sp>
        <p:nvSpPr>
          <p:cNvPr id="28" name="Date Placeholder 27"/>
          <p:cNvSpPr>
            <a:spLocks noGrp="1"/>
          </p:cNvSpPr>
          <p:nvPr>
            <p:ph type="dt" sz="half" idx="10"/>
          </p:nvPr>
        </p:nvSpPr>
        <p:spPr/>
        <p:txBody>
          <a:bodyPr/>
          <a:lstStyle/>
          <a:p>
            <a:fld id="{B9F7BBF4-BA73-8341-A1C9-16ECA137B2B8}" type="datetimeFigureOut">
              <a:rPr lang="en-US" smtClean="0"/>
              <a:pPr/>
              <a:t>12/10/10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B8636818-3E80-4D4C-A279-FE2A4B5E88B1}"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9F7BBF4-BA73-8341-A1C9-16ECA137B2B8}" type="datetimeFigureOut">
              <a:rPr lang="en-US" smtClean="0"/>
              <a:pPr/>
              <a:t>12/10/10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9F7BBF4-BA73-8341-A1C9-16ECA137B2B8}" type="datetimeFigureOut">
              <a:rPr lang="en-US" smtClean="0"/>
              <a:pPr/>
              <a:t>12/10/10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9F7BBF4-BA73-8341-A1C9-16ECA137B2B8}" type="datetimeFigureOut">
              <a:rPr lang="en-US" smtClean="0"/>
              <a:pPr/>
              <a:t>12/10/10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B9F7BBF4-BA73-8341-A1C9-16ECA137B2B8}" type="datetimeFigureOut">
              <a:rPr lang="en-US" smtClean="0"/>
              <a:pPr/>
              <a:t>12/10/10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B8636818-3E80-4D4C-A279-FE2A4B5E88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9F7BBF4-BA73-8341-A1C9-16ECA137B2B8}" type="datetimeFigureOut">
              <a:rPr lang="en-US" smtClean="0"/>
              <a:pPr/>
              <a:t>12/10/10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B9F7BBF4-BA73-8341-A1C9-16ECA137B2B8}" type="datetimeFigureOut">
              <a:rPr lang="en-US" smtClean="0"/>
              <a:pPr/>
              <a:t>12/10/10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B9F7BBF4-BA73-8341-A1C9-16ECA137B2B8}" type="datetimeFigureOut">
              <a:rPr lang="en-US" smtClean="0"/>
              <a:pPr/>
              <a:t>12/10/10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7BBF4-BA73-8341-A1C9-16ECA137B2B8}" type="datetimeFigureOut">
              <a:rPr lang="en-US" smtClean="0"/>
              <a:pPr/>
              <a:t>12/10/10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9F7BBF4-BA73-8341-A1C9-16ECA137B2B8}" type="datetimeFigureOut">
              <a:rPr lang="en-US" smtClean="0"/>
              <a:pPr/>
              <a:t>12/10/10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GB"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B9F7BBF4-BA73-8341-A1C9-16ECA137B2B8}" type="datetimeFigureOut">
              <a:rPr lang="en-US" smtClean="0"/>
              <a:pPr/>
              <a:t>12/10/10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36818-3E80-4D4C-A279-FE2A4B5E88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duotone>
              <a:schemeClr val="bg2">
                <a:shade val="3000"/>
                <a:satMod val="110000"/>
              </a:schemeClr>
              <a:schemeClr val="bg2">
                <a:tint val="60000"/>
                <a:satMod val="425000"/>
              </a:schemeClr>
            </a:duotone>
            <a:lum bright="-44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F7BBF4-BA73-8341-A1C9-16ECA137B2B8}" type="datetimeFigureOut">
              <a:rPr lang="en-US" smtClean="0"/>
              <a:pPr/>
              <a:t>12/10/10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636818-3E80-4D4C-A279-FE2A4B5E88B1}"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jpeg"/><Relationship Id="rId5"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chart" Target="../charts/chart6.xml"/><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penoasis.org" TargetMode="External"/><Relationship Id="rId3" Type="http://schemas.openxmlformats.org/officeDocument/2006/relationships/hyperlink" Target="http://www.openscholarship.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hyperlink" Target="http://www.openscholarship.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openoasis.org" TargetMode="External"/><Relationship Id="rId5" Type="http://schemas.openxmlformats.org/officeDocument/2006/relationships/hyperlink" Target="http://www.keyperspectives.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economic case for</a:t>
            </a:r>
            <a:br>
              <a:rPr lang="en-GB" dirty="0" smtClean="0"/>
            </a:br>
            <a:r>
              <a:rPr lang="en-GB" dirty="0" smtClean="0"/>
              <a:t>Open Access</a:t>
            </a:r>
            <a:endParaRPr lang="en-GB" dirty="0"/>
          </a:p>
        </p:txBody>
      </p:sp>
      <p:sp>
        <p:nvSpPr>
          <p:cNvPr id="3" name="Subtitle 2"/>
          <p:cNvSpPr>
            <a:spLocks noGrp="1"/>
          </p:cNvSpPr>
          <p:nvPr>
            <p:ph type="subTitle" idx="1"/>
          </p:nvPr>
        </p:nvSpPr>
        <p:spPr/>
        <p:txBody>
          <a:bodyPr/>
          <a:lstStyle/>
          <a:p>
            <a:r>
              <a:rPr lang="en-GB" dirty="0" smtClean="0"/>
              <a:t>Alma Swan</a:t>
            </a:r>
          </a:p>
          <a:p>
            <a:r>
              <a:rPr lang="en-GB" dirty="0" smtClean="0"/>
              <a:t>Key Perspectives Ltd</a:t>
            </a:r>
          </a:p>
          <a:p>
            <a:r>
              <a:rPr lang="en-GB" dirty="0" smtClean="0"/>
              <a:t>Truro, UK</a:t>
            </a:r>
            <a:endParaRPr lang="en-GB" dirty="0"/>
          </a:p>
        </p:txBody>
      </p:sp>
      <p:sp>
        <p:nvSpPr>
          <p:cNvPr id="4" name="TextBox 3"/>
          <p:cNvSpPr txBox="1"/>
          <p:nvPr/>
        </p:nvSpPr>
        <p:spPr>
          <a:xfrm>
            <a:off x="161261" y="5918648"/>
            <a:ext cx="7861471" cy="646331"/>
          </a:xfrm>
          <a:prstGeom prst="rect">
            <a:avLst/>
          </a:prstGeom>
          <a:noFill/>
        </p:spPr>
        <p:txBody>
          <a:bodyPr wrap="square" rtlCol="0">
            <a:spAutoFit/>
          </a:bodyPr>
          <a:lstStyle/>
          <a:p>
            <a:r>
              <a:rPr lang="en-GB" dirty="0" smtClean="0"/>
              <a:t>Repositories Support Project: Open Access – the impact for libraries and librarians 10 December 2010, London, UK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Savings from OA via repositories</a:t>
            </a:r>
            <a:endParaRPr lang="en-GB" dirty="0"/>
          </a:p>
        </p:txBody>
      </p:sp>
      <p:graphicFrame>
        <p:nvGraphicFramePr>
          <p:cNvPr id="4" name="C 5"/>
          <p:cNvGraphicFramePr/>
          <p:nvPr/>
        </p:nvGraphicFramePr>
        <p:xfrm>
          <a:off x="226367" y="1417638"/>
          <a:ext cx="8683953" cy="4810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6367" y="2743201"/>
            <a:ext cx="461665" cy="1676400"/>
          </a:xfrm>
          <a:prstGeom prst="rect">
            <a:avLst/>
          </a:prstGeom>
          <a:noFill/>
        </p:spPr>
        <p:txBody>
          <a:bodyPr vert="vert270" wrap="square" rtlCol="0">
            <a:spAutoFit/>
          </a:bodyPr>
          <a:lstStyle/>
          <a:p>
            <a:r>
              <a:rPr lang="en-GB" dirty="0" smtClean="0"/>
              <a:t>GBP per annum</a:t>
            </a:r>
            <a:endParaRPr lang="en-GB" dirty="0"/>
          </a:p>
        </p:txBody>
      </p:sp>
      <p:sp>
        <p:nvSpPr>
          <p:cNvPr id="6" name="TextBox 5"/>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Savings from OA via OA journals</a:t>
            </a:r>
            <a:endParaRPr lang="en-GB" dirty="0"/>
          </a:p>
        </p:txBody>
      </p:sp>
      <p:graphicFrame>
        <p:nvGraphicFramePr>
          <p:cNvPr id="4" name="C 5"/>
          <p:cNvGraphicFramePr/>
          <p:nvPr/>
        </p:nvGraphicFramePr>
        <p:xfrm>
          <a:off x="223520" y="1417638"/>
          <a:ext cx="8463280" cy="4810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Societal value</a:t>
            </a:r>
            <a:endParaRPr lang="en-GB" dirty="0"/>
          </a:p>
        </p:txBody>
      </p:sp>
      <p:graphicFrame>
        <p:nvGraphicFramePr>
          <p:cNvPr id="4" name="C 5"/>
          <p:cNvGraphicFramePr/>
          <p:nvPr/>
        </p:nvGraphicFramePr>
        <p:xfrm>
          <a:off x="226367" y="1417638"/>
          <a:ext cx="8683953" cy="4810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World Bank photo 1.tiff"/>
          <p:cNvPicPr>
            <a:picLocks noChangeAspect="1"/>
          </p:cNvPicPr>
          <p:nvPr/>
        </p:nvPicPr>
        <p:blipFill>
          <a:blip r:embed="rId2"/>
          <a:stretch>
            <a:fillRect/>
          </a:stretch>
        </p:blipFill>
        <p:spPr>
          <a:xfrm>
            <a:off x="0" y="0"/>
            <a:ext cx="4953000" cy="5397880"/>
          </a:xfrm>
          <a:prstGeom prst="rect">
            <a:avLst/>
          </a:prstGeom>
        </p:spPr>
      </p:pic>
      <p:pic>
        <p:nvPicPr>
          <p:cNvPr id="10" name="Picture 9" descr="Haiti UNDP3.jpg"/>
          <p:cNvPicPr>
            <a:picLocks noChangeAspect="1"/>
          </p:cNvPicPr>
          <p:nvPr/>
        </p:nvPicPr>
        <p:blipFill>
          <a:blip r:embed="rId3"/>
          <a:stretch>
            <a:fillRect/>
          </a:stretch>
        </p:blipFill>
        <p:spPr>
          <a:xfrm>
            <a:off x="0" y="1806092"/>
            <a:ext cx="7585447" cy="5051908"/>
          </a:xfrm>
          <a:prstGeom prst="rect">
            <a:avLst/>
          </a:prstGeom>
        </p:spPr>
      </p:pic>
      <p:pic>
        <p:nvPicPr>
          <p:cNvPr id="11" name="Picture 10" descr="Haiti UNDP2.jpg"/>
          <p:cNvPicPr>
            <a:picLocks noChangeAspect="1"/>
          </p:cNvPicPr>
          <p:nvPr/>
        </p:nvPicPr>
        <p:blipFill>
          <a:blip r:embed="rId4"/>
          <a:stretch>
            <a:fillRect/>
          </a:stretch>
        </p:blipFill>
        <p:spPr>
          <a:xfrm>
            <a:off x="3042851" y="0"/>
            <a:ext cx="6101149" cy="4063365"/>
          </a:xfrm>
          <a:prstGeom prst="rect">
            <a:avLst/>
          </a:prstGeom>
        </p:spPr>
      </p:pic>
      <p:pic>
        <p:nvPicPr>
          <p:cNvPr id="12" name="Picture 11" descr="Haiti UNDP4.jpg"/>
          <p:cNvPicPr>
            <a:picLocks noChangeAspect="1"/>
          </p:cNvPicPr>
          <p:nvPr/>
        </p:nvPicPr>
        <p:blipFill>
          <a:blip r:embed="rId5"/>
          <a:stretch>
            <a:fillRect/>
          </a:stretch>
        </p:blipFill>
        <p:spPr>
          <a:xfrm>
            <a:off x="3042851" y="2794635"/>
            <a:ext cx="6101149" cy="4063365"/>
          </a:xfrm>
          <a:prstGeom prst="rect">
            <a:avLst/>
          </a:prstGeom>
        </p:spPr>
      </p:pic>
      <p:pic>
        <p:nvPicPr>
          <p:cNvPr id="13" name="Picture 12" descr="Haiti UNDP1.jpg"/>
          <p:cNvPicPr>
            <a:picLocks noChangeAspect="1"/>
          </p:cNvPicPr>
          <p:nvPr/>
        </p:nvPicPr>
        <p:blipFill>
          <a:blip r:embed="rId6"/>
          <a:stretch>
            <a:fillRect/>
          </a:stretch>
        </p:blipFill>
        <p:spPr>
          <a:xfrm>
            <a:off x="-4577" y="-35091"/>
            <a:ext cx="5529077" cy="3682365"/>
          </a:xfrm>
          <a:prstGeom prst="rect">
            <a:avLst/>
          </a:prstGeom>
        </p:spPr>
      </p:pic>
      <p:sp>
        <p:nvSpPr>
          <p:cNvPr id="14" name="TextBox 13"/>
          <p:cNvSpPr txBox="1"/>
          <p:nvPr/>
        </p:nvSpPr>
        <p:spPr>
          <a:xfrm>
            <a:off x="228600" y="6312932"/>
            <a:ext cx="1752600" cy="369332"/>
          </a:xfrm>
          <a:prstGeom prst="rect">
            <a:avLst/>
          </a:prstGeom>
          <a:noFill/>
        </p:spPr>
        <p:txBody>
          <a:bodyPr wrap="square" rtlCol="0">
            <a:spAutoFit/>
          </a:bodyPr>
          <a:lstStyle/>
          <a:p>
            <a:r>
              <a:rPr lang="en-US" dirty="0" smtClean="0"/>
              <a:t>Photos: UNDP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5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5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5000"/>
                            </p:stCondLst>
                            <p:childTnLst>
                              <p:par>
                                <p:cTn id="17" presetID="1" presetClass="entr" presetSubtype="0" fill="hold" nodeType="afterEffect">
                                  <p:stCondLst>
                                    <p:cond delay="50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r>
              <a:rPr lang="en-GB" sz="4400" dirty="0" smtClean="0"/>
              <a:t>Enabling </a:t>
            </a:r>
            <a:r>
              <a:rPr lang="en-GB" sz="4400" dirty="0" smtClean="0"/>
              <a:t>innovation</a:t>
            </a:r>
            <a:endParaRPr lang="en-GB" sz="4400" dirty="0"/>
          </a:p>
        </p:txBody>
      </p:sp>
      <p:sp>
        <p:nvSpPr>
          <p:cNvPr id="3" name="TextBox 2"/>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0233" y="283710"/>
            <a:ext cx="8645167" cy="6394982"/>
          </a:xfrm>
        </p:spPr>
        <p:txBody>
          <a:bodyPr>
            <a:normAutofit/>
          </a:bodyPr>
          <a:lstStyle/>
          <a:p>
            <a:pPr marL="0" indent="0">
              <a:buNone/>
            </a:pPr>
            <a:r>
              <a:rPr lang="en-GB" dirty="0" smtClean="0">
                <a:solidFill>
                  <a:schemeClr val="accent1"/>
                </a:solidFill>
              </a:rPr>
              <a:t>“With a small oncology company … it is imperative that I have access to the literature. But small companies do not have the "deep pockets" necessary... </a:t>
            </a:r>
          </a:p>
          <a:p>
            <a:pPr marL="0" indent="0">
              <a:buNone/>
            </a:pPr>
            <a:endParaRPr lang="en-GB" sz="1200" dirty="0" smtClean="0">
              <a:solidFill>
                <a:schemeClr val="accent1"/>
              </a:solidFill>
            </a:endParaRPr>
          </a:p>
          <a:p>
            <a:pPr marL="0" indent="0">
              <a:buNone/>
            </a:pPr>
            <a:r>
              <a:rPr lang="en-GB" dirty="0" smtClean="0">
                <a:solidFill>
                  <a:schemeClr val="accent1"/>
                </a:solidFill>
              </a:rPr>
              <a:t>The for-profit journal publishers have effectively barred access to key scientific information except to those who can afford their outrageous fees. </a:t>
            </a:r>
          </a:p>
          <a:p>
            <a:pPr marL="0" indent="0">
              <a:buNone/>
            </a:pPr>
            <a:endParaRPr lang="en-GB" sz="1200" dirty="0" smtClean="0"/>
          </a:p>
          <a:p>
            <a:pPr marL="0" indent="0">
              <a:buNone/>
            </a:pPr>
            <a:r>
              <a:rPr lang="en-GB" sz="3400" dirty="0" smtClean="0"/>
              <a:t>Much of the most innovative work is being done at companies like mine that cannot afford to pay $30+ per paper or pay per-search charges in abstracts or journal collections.”</a:t>
            </a:r>
            <a:endParaRPr lang="en-GB" sz="3400" dirty="0" smtClean="0"/>
          </a:p>
          <a:p>
            <a:pPr marL="0" indent="0">
              <a:buNone/>
            </a:pPr>
            <a:r>
              <a:rPr lang="en-GB" sz="2400" i="1" dirty="0" smtClean="0">
                <a:solidFill>
                  <a:schemeClr val="accent1"/>
                </a:solidFill>
              </a:rPr>
              <a:t>Terence </a:t>
            </a:r>
            <a:r>
              <a:rPr lang="en-GB" sz="2400" i="1" dirty="0" err="1" smtClean="0">
                <a:solidFill>
                  <a:schemeClr val="accent1"/>
                </a:solidFill>
              </a:rPr>
              <a:t>Dolak</a:t>
            </a:r>
            <a:r>
              <a:rPr lang="en-GB" sz="2400" i="1" dirty="0" smtClean="0">
                <a:solidFill>
                  <a:schemeClr val="accent1"/>
                </a:solidFill>
              </a:rPr>
              <a:t>, SDR Pharmaceuticals, Andover, NJ, USA  </a:t>
            </a:r>
            <a:endParaRPr lang="en-GB" sz="2400" dirty="0" smtClean="0">
              <a:solidFill>
                <a:schemeClr val="accent1"/>
              </a:solidFill>
            </a:endParaRPr>
          </a:p>
          <a:p>
            <a:endParaRPr lang="en-GB" dirty="0"/>
          </a:p>
        </p:txBody>
      </p:sp>
      <p:sp>
        <p:nvSpPr>
          <p:cNvPr id="3" name="TextBox 2"/>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47" y="314574"/>
            <a:ext cx="8713897" cy="5994786"/>
          </a:xfrm>
        </p:spPr>
        <p:txBody>
          <a:bodyPr>
            <a:normAutofit/>
          </a:bodyPr>
          <a:lstStyle/>
          <a:p>
            <a:pPr marL="0" indent="0">
              <a:buNone/>
            </a:pPr>
            <a:r>
              <a:rPr lang="en-GB" sz="2400" dirty="0" smtClean="0">
                <a:solidFill>
                  <a:srgbClr val="4F81BD"/>
                </a:solidFill>
              </a:rPr>
              <a:t>“We submitted a patent application .... the patent authorities that stated that [some of this] was known and published [in] a scientific paper. </a:t>
            </a:r>
            <a:endParaRPr lang="en-GB" sz="2400" dirty="0" smtClean="0">
              <a:solidFill>
                <a:srgbClr val="4F81BD"/>
              </a:solidFill>
            </a:endParaRPr>
          </a:p>
          <a:p>
            <a:pPr marL="0" indent="0">
              <a:buNone/>
            </a:pPr>
            <a:r>
              <a:rPr lang="en-GB" sz="2400" dirty="0" smtClean="0">
                <a:solidFill>
                  <a:srgbClr val="4F81BD"/>
                </a:solidFill>
              </a:rPr>
              <a:t/>
            </a:r>
            <a:br>
              <a:rPr lang="en-GB" sz="2400" dirty="0" smtClean="0">
                <a:solidFill>
                  <a:srgbClr val="4F81BD"/>
                </a:solidFill>
              </a:rPr>
            </a:br>
            <a:r>
              <a:rPr lang="en-GB" sz="2400" dirty="0" smtClean="0">
                <a:solidFill>
                  <a:srgbClr val="4F81BD"/>
                </a:solidFill>
              </a:rPr>
              <a:t>This came approximately at the same time as we were about to close a financing round. As a consequence our closing was delayed .... In this period we were really broke and we could not afford to do any experiments. New experiments were essential .... otherwise we would have to withdraw four other patent applications we had filed.</a:t>
            </a:r>
            <a:r>
              <a:rPr lang="en-GB" sz="2400" dirty="0" smtClean="0">
                <a:solidFill>
                  <a:srgbClr val="4F81BD"/>
                </a:solidFill>
              </a:rPr>
              <a:t> </a:t>
            </a:r>
            <a:endParaRPr lang="en-GB" sz="1200" dirty="0" smtClean="0">
              <a:solidFill>
                <a:srgbClr val="4F81BD"/>
              </a:solidFill>
            </a:endParaRPr>
          </a:p>
          <a:p>
            <a:pPr marL="0" indent="0">
              <a:buNone/>
            </a:pPr>
            <a:r>
              <a:rPr lang="en-GB" sz="2400" dirty="0" smtClean="0">
                <a:solidFill>
                  <a:srgbClr val="4F81BD"/>
                </a:solidFill>
              </a:rPr>
              <a:t> </a:t>
            </a:r>
            <a:endParaRPr lang="en-GB" sz="2400" dirty="0" smtClean="0">
              <a:solidFill>
                <a:srgbClr val="4F81BD"/>
              </a:solidFill>
            </a:endParaRPr>
          </a:p>
          <a:p>
            <a:pPr marL="0" indent="0">
              <a:buNone/>
            </a:pPr>
            <a:r>
              <a:rPr lang="en-GB" sz="3400" dirty="0" smtClean="0"/>
              <a:t>The lesson is that if we had had access to the scientific paper then we would have been in a much better position.”</a:t>
            </a:r>
          </a:p>
          <a:p>
            <a:pPr marL="0" indent="0">
              <a:buNone/>
            </a:pPr>
            <a:r>
              <a:rPr lang="en-GB" sz="2400" i="1" dirty="0" smtClean="0">
                <a:solidFill>
                  <a:srgbClr val="4F81BD"/>
                </a:solidFill>
              </a:rPr>
              <a:t>CEO, small pharmaceutical company, Denmark</a:t>
            </a:r>
            <a:endParaRPr lang="en-GB" sz="2400" dirty="0" smtClean="0">
              <a:solidFill>
                <a:srgbClr val="4F81BD"/>
              </a:solidFill>
            </a:endParaRPr>
          </a:p>
          <a:p>
            <a:pPr>
              <a:buNone/>
            </a:pPr>
            <a:endParaRPr lang="en-GB"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468312" y="188913"/>
            <a:ext cx="8218487" cy="573087"/>
          </a:xfrm>
        </p:spPr>
        <p:txBody>
          <a:bodyPr>
            <a:normAutofit fontScale="90000"/>
          </a:bodyPr>
          <a:lstStyle/>
          <a:p>
            <a:r>
              <a:rPr lang="en-GB" dirty="0"/>
              <a:t>EU CIS studies</a:t>
            </a:r>
          </a:p>
        </p:txBody>
      </p:sp>
      <p:pic>
        <p:nvPicPr>
          <p:cNvPr id="33797" name="Picture 5" descr="Eurostat files001"/>
          <p:cNvPicPr>
            <a:picLocks noChangeAspect="1" noChangeArrowheads="1"/>
          </p:cNvPicPr>
          <p:nvPr/>
        </p:nvPicPr>
        <p:blipFill>
          <a:blip r:embed="rId3"/>
          <a:srcRect/>
          <a:stretch>
            <a:fillRect/>
          </a:stretch>
        </p:blipFill>
        <p:spPr bwMode="auto">
          <a:xfrm>
            <a:off x="72478" y="1019562"/>
            <a:ext cx="9060512" cy="5123676"/>
          </a:xfrm>
          <a:prstGeom prst="rect">
            <a:avLst/>
          </a:prstGeom>
          <a:noFill/>
        </p:spPr>
      </p:pic>
      <p:sp>
        <p:nvSpPr>
          <p:cNvPr id="5" name="Oval 4"/>
          <p:cNvSpPr/>
          <p:nvPr/>
        </p:nvSpPr>
        <p:spPr>
          <a:xfrm>
            <a:off x="3207397" y="2258792"/>
            <a:ext cx="5616575" cy="1524000"/>
          </a:xfrm>
          <a:prstGeom prst="ellipse">
            <a:avLst/>
          </a:prstGeom>
          <a:noFill/>
          <a:ln w="88900">
            <a:solidFill>
              <a:schemeClr val="accent1"/>
            </a:solidFill>
          </a:ln>
          <a:effectLst>
            <a:outerShdw blurRad="63500" dist="76200"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Grp="1"/>
          </p:cNvSpPr>
          <p:nvPr>
            <p:ph type="subTitle" idx="1"/>
          </p:nvPr>
        </p:nvSpPr>
        <p:spPr/>
        <p:txBody>
          <a:bodyPr/>
          <a:lstStyle/>
          <a:p>
            <a:endParaRPr lang="en-GB"/>
          </a:p>
        </p:txBody>
      </p:sp>
      <p:pic>
        <p:nvPicPr>
          <p:cNvPr id="41989" name="Picture 5" descr="Eurostat files005"/>
          <p:cNvPicPr>
            <a:picLocks noChangeAspect="1" noChangeArrowheads="1"/>
          </p:cNvPicPr>
          <p:nvPr/>
        </p:nvPicPr>
        <p:blipFill>
          <a:blip r:embed="rId3"/>
          <a:srcRect/>
          <a:stretch>
            <a:fillRect/>
          </a:stretch>
        </p:blipFill>
        <p:spPr bwMode="auto">
          <a:xfrm>
            <a:off x="524345" y="188913"/>
            <a:ext cx="8130436" cy="5787989"/>
          </a:xfrm>
          <a:prstGeom prst="rect">
            <a:avLst/>
          </a:prstGeom>
          <a:noFill/>
        </p:spPr>
      </p:pic>
      <p:sp>
        <p:nvSpPr>
          <p:cNvPr id="6" name="Left Arrow 5"/>
          <p:cNvSpPr/>
          <p:nvPr/>
        </p:nvSpPr>
        <p:spPr>
          <a:xfrm>
            <a:off x="5257800" y="4495800"/>
            <a:ext cx="1559180" cy="762000"/>
          </a:xfrm>
          <a:prstGeom prst="leftArrow">
            <a:avLst/>
          </a:prstGeom>
          <a:solidFill>
            <a:schemeClr val="accent1"/>
          </a:solidFill>
          <a:ln>
            <a:solidFill>
              <a:schemeClr val="accent1">
                <a:lumMod val="60000"/>
                <a:lumOff val="40000"/>
              </a:schemeClr>
            </a:solidFill>
          </a:ln>
          <a:effectLst>
            <a:outerShdw blurRad="63500" dist="25400" dir="5400000"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1590"/>
          </a:xfrm>
        </p:spPr>
        <p:txBody>
          <a:bodyPr>
            <a:normAutofit/>
          </a:bodyPr>
          <a:lstStyle/>
          <a:p>
            <a:r>
              <a:rPr lang="en-AU" sz="3600" dirty="0" smtClean="0"/>
              <a:t>Total Research Income: QUT and sector</a:t>
            </a:r>
            <a:endParaRPr lang="en-AU" sz="3556" dirty="0"/>
          </a:p>
        </p:txBody>
      </p:sp>
      <p:sp>
        <p:nvSpPr>
          <p:cNvPr id="5" name="TextBox 4"/>
          <p:cNvSpPr txBox="1"/>
          <p:nvPr/>
        </p:nvSpPr>
        <p:spPr>
          <a:xfrm>
            <a:off x="2133600" y="5418568"/>
            <a:ext cx="5715000" cy="369332"/>
          </a:xfrm>
          <a:prstGeom prst="rect">
            <a:avLst/>
          </a:prstGeom>
          <a:noFill/>
        </p:spPr>
        <p:txBody>
          <a:bodyPr wrap="square" rtlCol="0">
            <a:spAutoFit/>
          </a:bodyPr>
          <a:lstStyle/>
          <a:p>
            <a:pPr algn="r"/>
            <a:r>
              <a:rPr lang="en-GB" dirty="0" smtClean="0">
                <a:solidFill>
                  <a:srgbClr val="95B3D7"/>
                </a:solidFill>
              </a:rPr>
              <a:t>Data:  </a:t>
            </a:r>
            <a:r>
              <a:rPr lang="en-GB" dirty="0" smtClean="0"/>
              <a:t>Tom Cochrane, Deputy Vice-Chancellor, QUT</a:t>
            </a:r>
            <a:endParaRPr lang="en-GB" dirty="0"/>
          </a:p>
        </p:txBody>
      </p:sp>
      <p:graphicFrame>
        <p:nvGraphicFramePr>
          <p:cNvPr id="13" name="Content Placeholder 12"/>
          <p:cNvGraphicFramePr>
            <a:graphicFrameLocks noGrp="1"/>
          </p:cNvGraphicFramePr>
          <p:nvPr>
            <p:ph sz="half" idx="2"/>
          </p:nvPr>
        </p:nvGraphicFramePr>
        <p:xfrm>
          <a:off x="203200" y="1215773"/>
          <a:ext cx="3420533"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2"/>
          <p:cNvGraphicFramePr>
            <a:graphicFrameLocks noGrp="1"/>
          </p:cNvGraphicFramePr>
          <p:nvPr>
            <p:ph sz="half" idx="2"/>
          </p:nvPr>
        </p:nvGraphicFramePr>
        <p:xfrm>
          <a:off x="4236717" y="1215771"/>
          <a:ext cx="412835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3" grpId="0">
        <p:bldAsOne/>
      </p:bldGraphic>
      <p:bldGraphic spid="14" grpId="0">
        <p:bldAsOne/>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Economic</a:t>
            </a:r>
            <a:r>
              <a:rPr lang="en-GB" dirty="0" smtClean="0"/>
              <a:t> modelling </a:t>
            </a:r>
            <a:r>
              <a:rPr lang="en-GB" dirty="0" smtClean="0"/>
              <a:t>of OA</a:t>
            </a:r>
            <a:endParaRPr lang="en-GB" dirty="0"/>
          </a:p>
        </p:txBody>
      </p:sp>
      <p:sp>
        <p:nvSpPr>
          <p:cNvPr id="3" name="Content Placeholder 2"/>
          <p:cNvSpPr>
            <a:spLocks noGrp="1"/>
          </p:cNvSpPr>
          <p:nvPr>
            <p:ph idx="1"/>
          </p:nvPr>
        </p:nvSpPr>
        <p:spPr/>
        <p:txBody>
          <a:bodyPr/>
          <a:lstStyle/>
          <a:p>
            <a:r>
              <a:rPr lang="en-GB" dirty="0" smtClean="0"/>
              <a:t>John Houghton and colleagues (2009)</a:t>
            </a:r>
          </a:p>
          <a:p>
            <a:r>
              <a:rPr lang="en-GB" dirty="0" smtClean="0"/>
              <a:t>Identified the activities in the scholarly communication system</a:t>
            </a:r>
          </a:p>
          <a:p>
            <a:r>
              <a:rPr lang="en-GB" dirty="0" smtClean="0"/>
              <a:t>Attached costs to each, and thus to the system</a:t>
            </a:r>
          </a:p>
          <a:p>
            <a:r>
              <a:rPr lang="en-GB" dirty="0" smtClean="0"/>
              <a:t>Modelled the economic benefits of new, alternative </a:t>
            </a:r>
            <a:r>
              <a:rPr lang="en-GB" dirty="0" err="1" smtClean="0"/>
              <a:t>scholcomm</a:t>
            </a:r>
            <a:r>
              <a:rPr lang="en-GB" dirty="0" smtClean="0"/>
              <a:t> scenarios</a:t>
            </a:r>
          </a:p>
          <a:p>
            <a:r>
              <a:rPr lang="en-GB" dirty="0" smtClean="0"/>
              <a:t>Australia, UK, Netherlands, Denmark and US federal agencies</a:t>
            </a:r>
          </a:p>
          <a:p>
            <a:r>
              <a:rPr lang="en-GB" dirty="0" smtClean="0"/>
              <a:t>Individual universities (Swan, 2010)</a:t>
            </a:r>
          </a:p>
          <a:p>
            <a:endParaRPr lang="en-GB"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5333" dirty="0" smtClean="0"/>
              <a:t>Dr </a:t>
            </a:r>
            <a:r>
              <a:rPr lang="en-US" sz="5333" dirty="0" err="1" smtClean="0"/>
              <a:t>Evonne</a:t>
            </a:r>
            <a:r>
              <a:rPr lang="en-US" sz="5333" dirty="0" smtClean="0"/>
              <a:t> Miller</a:t>
            </a:r>
            <a:r>
              <a:rPr lang="en-US" dirty="0" smtClean="0"/>
              <a:t/>
            </a:r>
            <a:br>
              <a:rPr lang="en-US" dirty="0" smtClean="0"/>
            </a:br>
            <a:r>
              <a:rPr lang="en-US" sz="2667" dirty="0" smtClean="0"/>
              <a:t>Senior Lecturer, Design, QUT</a:t>
            </a:r>
            <a:endParaRPr lang="en-US" sz="2667" dirty="0"/>
          </a:p>
        </p:txBody>
      </p:sp>
      <p:sp>
        <p:nvSpPr>
          <p:cNvPr id="3" name="Content Placeholder 2"/>
          <p:cNvSpPr>
            <a:spLocks noGrp="1"/>
          </p:cNvSpPr>
          <p:nvPr>
            <p:ph idx="1"/>
          </p:nvPr>
        </p:nvSpPr>
        <p:spPr>
          <a:xfrm>
            <a:off x="256721" y="1417638"/>
            <a:ext cx="8713523" cy="4891721"/>
          </a:xfrm>
        </p:spPr>
        <p:txBody>
          <a:bodyPr>
            <a:normAutofit/>
          </a:bodyPr>
          <a:lstStyle/>
          <a:p>
            <a:pPr marL="180975" indent="-44450">
              <a:buNone/>
            </a:pPr>
            <a:r>
              <a:rPr lang="en-US" sz="3600" dirty="0" smtClean="0">
                <a:solidFill>
                  <a:srgbClr val="4F81BD"/>
                </a:solidFill>
              </a:rPr>
              <a:t>“Just last week, the General Manager of Sustainable Development from an Australian rural industry called me – based on reading one of my research papers in </a:t>
            </a:r>
            <a:r>
              <a:rPr lang="en-US" sz="3600" dirty="0" err="1" smtClean="0">
                <a:solidFill>
                  <a:srgbClr val="4F81BD"/>
                </a:solidFill>
              </a:rPr>
              <a:t>ePrints</a:t>
            </a:r>
            <a:r>
              <a:rPr lang="en-US" sz="3600" dirty="0" smtClean="0">
                <a:solidFill>
                  <a:srgbClr val="4F81BD"/>
                </a:solidFill>
              </a:rPr>
              <a:t>.  </a:t>
            </a:r>
          </a:p>
          <a:p>
            <a:pPr marL="180975" indent="-44450">
              <a:buNone/>
            </a:pPr>
            <a:r>
              <a:rPr lang="en-US" sz="4000" dirty="0" smtClean="0"/>
              <a:t>He loved what he read ..... and we are now in discussion about how we can help them measure their industry’s social impacts.”</a:t>
            </a:r>
            <a:endParaRPr lang="en-US" sz="4000"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99150"/>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457200" y="1143000"/>
            <a:ext cx="8229600" cy="5166360"/>
          </a:xfrm>
        </p:spPr>
        <p:txBody>
          <a:bodyPr/>
          <a:lstStyle/>
          <a:p>
            <a:pPr marL="627063" indent="-531813">
              <a:buNone/>
            </a:pPr>
            <a:r>
              <a:rPr lang="en-US" sz="2600" dirty="0" smtClean="0">
                <a:solidFill>
                  <a:schemeClr val="accent1">
                    <a:lumMod val="60000"/>
                    <a:lumOff val="40000"/>
                  </a:schemeClr>
                </a:solidFill>
              </a:rPr>
              <a:t>General, comprehensive resource on Open Access:</a:t>
            </a:r>
          </a:p>
          <a:p>
            <a:pPr marL="627063" indent="-531813" algn="ctr">
              <a:buNone/>
            </a:pPr>
            <a:r>
              <a:rPr lang="en-US" sz="2600" dirty="0" smtClean="0">
                <a:solidFill>
                  <a:schemeClr val="accent1">
                    <a:lumMod val="60000"/>
                    <a:lumOff val="40000"/>
                  </a:schemeClr>
                </a:solidFill>
              </a:rPr>
              <a:t>OASIS </a:t>
            </a:r>
          </a:p>
          <a:p>
            <a:pPr marL="627063" indent="-531813" algn="ctr">
              <a:buNone/>
            </a:pPr>
            <a:r>
              <a:rPr lang="en-US" sz="2600" dirty="0" smtClean="0">
                <a:solidFill>
                  <a:schemeClr val="accent1">
                    <a:lumMod val="60000"/>
                    <a:lumOff val="40000"/>
                  </a:schemeClr>
                </a:solidFill>
              </a:rPr>
              <a:t>(Open Access Scholarly Information Sourcebook)</a:t>
            </a:r>
          </a:p>
          <a:p>
            <a:pPr marL="627063" indent="-531813" algn="ctr">
              <a:buNone/>
            </a:pPr>
            <a:r>
              <a:rPr lang="en-US" sz="2600" dirty="0" smtClean="0">
                <a:hlinkClick r:id="rId2"/>
              </a:rPr>
              <a:t>www.openoasis.org</a:t>
            </a:r>
            <a:endParaRPr lang="en-US" sz="2600" dirty="0" smtClean="0"/>
          </a:p>
          <a:p>
            <a:pPr marL="627063" indent="-531813" algn="ctr">
              <a:buNone/>
            </a:pPr>
            <a:endParaRPr lang="en-US" sz="2600" dirty="0" smtClean="0"/>
          </a:p>
          <a:p>
            <a:pPr marL="627063" indent="-531813" algn="ctr">
              <a:buNone/>
            </a:pPr>
            <a:r>
              <a:rPr lang="en-US" sz="2600" dirty="0" smtClean="0">
                <a:solidFill>
                  <a:srgbClr val="95B3D7"/>
                </a:solidFill>
              </a:rPr>
              <a:t>For policymakers, institutional managers:</a:t>
            </a:r>
          </a:p>
          <a:p>
            <a:pPr marL="627063" indent="-531813" algn="ctr">
              <a:buNone/>
            </a:pPr>
            <a:r>
              <a:rPr lang="en-US" sz="2600" dirty="0" smtClean="0">
                <a:solidFill>
                  <a:srgbClr val="95B3D7"/>
                </a:solidFill>
              </a:rPr>
              <a:t>EOS</a:t>
            </a:r>
          </a:p>
          <a:p>
            <a:pPr marL="627063" indent="-531813" algn="ctr">
              <a:buNone/>
            </a:pPr>
            <a:r>
              <a:rPr lang="en-US" sz="2600" dirty="0" smtClean="0"/>
              <a:t>(Enabling Open Scholarship)</a:t>
            </a:r>
          </a:p>
          <a:p>
            <a:pPr marL="627063" indent="-531813" algn="ctr">
              <a:buNone/>
            </a:pPr>
            <a:r>
              <a:rPr lang="en-US" sz="2600" dirty="0" smtClean="0">
                <a:solidFill>
                  <a:srgbClr val="8EB4E3"/>
                </a:solidFill>
                <a:hlinkClick r:id="rId3"/>
              </a:rPr>
              <a:t>www.openscholarship.org</a:t>
            </a:r>
            <a:r>
              <a:rPr lang="en-US" sz="2600" dirty="0" smtClean="0">
                <a:solidFill>
                  <a:srgbClr val="8EB4E3"/>
                </a:solidFill>
              </a:rPr>
              <a:t> </a:t>
            </a:r>
            <a:endParaRPr lang="en-US" sz="2600" dirty="0">
              <a:solidFill>
                <a:srgbClr val="8EB4E3"/>
              </a:solidFill>
            </a:endParaRPr>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328160"/>
          </a:xfrm>
        </p:spPr>
        <p:txBody>
          <a:bodyPr>
            <a:normAutofit/>
          </a:bodyPr>
          <a:lstStyle/>
          <a:p>
            <a:pPr algn="ctr">
              <a:buNone/>
            </a:pPr>
            <a:r>
              <a:rPr lang="en-US" sz="3600" dirty="0" smtClean="0"/>
              <a:t>a.swan@talk21.com</a:t>
            </a:r>
          </a:p>
          <a:p>
            <a:pPr algn="ctr">
              <a:buNone/>
            </a:pPr>
            <a:endParaRPr lang="en-US" sz="3600" dirty="0" smtClean="0"/>
          </a:p>
          <a:p>
            <a:pPr algn="ctr">
              <a:buNone/>
            </a:pPr>
            <a:r>
              <a:rPr lang="en-US" sz="3600" dirty="0" smtClean="0">
                <a:hlinkClick r:id="rId3"/>
              </a:rPr>
              <a:t>www.openoasis.org</a:t>
            </a:r>
            <a:endParaRPr lang="en-US" sz="3600" dirty="0" smtClean="0"/>
          </a:p>
          <a:p>
            <a:pPr algn="ctr">
              <a:buNone/>
            </a:pPr>
            <a:r>
              <a:rPr lang="en-US" sz="3600" dirty="0" smtClean="0">
                <a:hlinkClick r:id="rId4"/>
              </a:rPr>
              <a:t>www.openscholarship.org</a:t>
            </a:r>
            <a:r>
              <a:rPr lang="en-US" sz="3600" dirty="0" smtClean="0"/>
              <a:t>  </a:t>
            </a:r>
          </a:p>
          <a:p>
            <a:pPr algn="ctr">
              <a:buNone/>
            </a:pPr>
            <a:r>
              <a:rPr lang="en-US" sz="3600" dirty="0" smtClean="0">
                <a:hlinkClick r:id="rId5"/>
              </a:rPr>
              <a:t>www.keyperspectives.co.uk</a:t>
            </a:r>
            <a:r>
              <a:rPr lang="en-US" sz="3600" dirty="0" smtClean="0"/>
              <a:t> </a:t>
            </a:r>
          </a:p>
          <a:p>
            <a:pPr>
              <a:buNone/>
            </a:pPr>
            <a:endParaRPr lang="en-US"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Rationales and assumptions</a:t>
            </a:r>
            <a:endParaRPr lang="en-GB" dirty="0"/>
          </a:p>
        </p:txBody>
      </p:sp>
      <p:sp>
        <p:nvSpPr>
          <p:cNvPr id="3" name="Content Placeholder 2"/>
          <p:cNvSpPr>
            <a:spLocks noGrp="1"/>
          </p:cNvSpPr>
          <p:nvPr>
            <p:ph idx="1"/>
          </p:nvPr>
        </p:nvSpPr>
        <p:spPr>
          <a:xfrm>
            <a:off x="457200" y="1417638"/>
            <a:ext cx="8229600" cy="4891722"/>
          </a:xfrm>
        </p:spPr>
        <p:txBody>
          <a:bodyPr>
            <a:normAutofit/>
          </a:bodyPr>
          <a:lstStyle/>
          <a:p>
            <a:r>
              <a:rPr lang="en-GB" dirty="0" smtClean="0"/>
              <a:t>Obvious direct cost savings (subscriptions, ILL, PPV)</a:t>
            </a:r>
          </a:p>
          <a:p>
            <a:r>
              <a:rPr lang="en-GB" dirty="0" smtClean="0"/>
              <a:t>Open Access makes it easier to find and retrieve the material a researcher needs to:</a:t>
            </a:r>
          </a:p>
          <a:p>
            <a:pPr lvl="1"/>
            <a:r>
              <a:rPr lang="en-GB" sz="2800" dirty="0" smtClean="0">
                <a:solidFill>
                  <a:srgbClr val="4F81BD"/>
                </a:solidFill>
              </a:rPr>
              <a:t>READ</a:t>
            </a:r>
          </a:p>
          <a:p>
            <a:pPr lvl="1"/>
            <a:r>
              <a:rPr lang="en-GB" sz="2800" dirty="0" smtClean="0">
                <a:solidFill>
                  <a:schemeClr val="accent1"/>
                </a:solidFill>
              </a:rPr>
              <a:t>WRITE</a:t>
            </a:r>
            <a:r>
              <a:rPr lang="en-GB" sz="2800" dirty="0" smtClean="0"/>
              <a:t> papers</a:t>
            </a:r>
          </a:p>
          <a:p>
            <a:pPr lvl="1"/>
            <a:r>
              <a:rPr lang="en-GB" sz="2800" dirty="0" smtClean="0"/>
              <a:t>Carry out </a:t>
            </a:r>
            <a:r>
              <a:rPr lang="en-GB" sz="2800" dirty="0" smtClean="0">
                <a:solidFill>
                  <a:srgbClr val="4F81BD"/>
                </a:solidFill>
              </a:rPr>
              <a:t>PEER REVIEW</a:t>
            </a:r>
            <a:r>
              <a:rPr lang="en-GB" sz="2800" dirty="0" smtClean="0"/>
              <a:t> work</a:t>
            </a:r>
            <a:r>
              <a:rPr lang="en-GB" dirty="0" smtClean="0"/>
              <a:t> </a:t>
            </a:r>
          </a:p>
          <a:p>
            <a:r>
              <a:rPr lang="en-GB" dirty="0" smtClean="0"/>
              <a:t>Open Access obviates the need to spend time seeking permissions or dealing with copyright and licensing issues</a:t>
            </a:r>
          </a:p>
          <a:p>
            <a:r>
              <a:rPr lang="en-GB" dirty="0" smtClean="0"/>
              <a:t>etc (no duplication, blind alleys …)</a:t>
            </a:r>
          </a:p>
          <a:p>
            <a:endParaRPr lang="en-GB"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‘Houghton Model’</a:t>
            </a:r>
            <a:endParaRPr lang="en-GB" dirty="0"/>
          </a:p>
        </p:txBody>
      </p:sp>
      <p:sp>
        <p:nvSpPr>
          <p:cNvPr id="3" name="Content Placeholder 2"/>
          <p:cNvSpPr>
            <a:spLocks noGrp="1"/>
          </p:cNvSpPr>
          <p:nvPr>
            <p:ph idx="1"/>
          </p:nvPr>
        </p:nvSpPr>
        <p:spPr>
          <a:xfrm>
            <a:off x="457200" y="1724330"/>
            <a:ext cx="8229600" cy="4097350"/>
          </a:xfrm>
        </p:spPr>
        <p:txBody>
          <a:bodyPr/>
          <a:lstStyle/>
          <a:p>
            <a:pPr marL="628650" indent="-492125"/>
            <a:r>
              <a:rPr lang="en-GB" dirty="0" smtClean="0"/>
              <a:t>Available to download online</a:t>
            </a:r>
          </a:p>
          <a:p>
            <a:pPr marL="628650" indent="-492125"/>
            <a:r>
              <a:rPr lang="en-GB" dirty="0" smtClean="0"/>
              <a:t>Anyone can use their own data to populate it</a:t>
            </a:r>
          </a:p>
          <a:p>
            <a:pPr marL="628650" indent="-492125"/>
            <a:r>
              <a:rPr lang="en-GB" dirty="0" smtClean="0"/>
              <a:t>Models three alternative Open Access communication scenarios (plus other scholarly communication-related issues)</a:t>
            </a:r>
          </a:p>
          <a:p>
            <a:pPr marL="628650" indent="-492125"/>
            <a:r>
              <a:rPr lang="en-GB" dirty="0" smtClean="0"/>
              <a:t>Models the end-point (an Open Access world)</a:t>
            </a:r>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scholarly communication scenarios</a:t>
            </a:r>
            <a:endParaRPr lang="en-GB" dirty="0"/>
          </a:p>
        </p:txBody>
      </p:sp>
      <p:sp>
        <p:nvSpPr>
          <p:cNvPr id="3" name="Content Placeholder 2"/>
          <p:cNvSpPr>
            <a:spLocks noGrp="1"/>
          </p:cNvSpPr>
          <p:nvPr>
            <p:ph idx="1"/>
          </p:nvPr>
        </p:nvSpPr>
        <p:spPr>
          <a:xfrm>
            <a:off x="680720" y="1600200"/>
            <a:ext cx="7843520" cy="4318448"/>
          </a:xfrm>
        </p:spPr>
        <p:txBody>
          <a:bodyPr>
            <a:normAutofit/>
          </a:bodyPr>
          <a:lstStyle/>
          <a:p>
            <a:pPr marL="628650" indent="-492125">
              <a:spcAft>
                <a:spcPts val="1200"/>
              </a:spcAft>
            </a:pPr>
            <a:r>
              <a:rPr lang="en-GB" sz="3200" dirty="0" smtClean="0"/>
              <a:t>Self-archiving in repositories (‘Green’ Open Access)</a:t>
            </a:r>
          </a:p>
          <a:p>
            <a:pPr marL="948690" lvl="1" indent="-492125"/>
            <a:r>
              <a:rPr lang="en-GB" sz="3200" dirty="0" smtClean="0"/>
              <a:t>In parallel with subscription journals</a:t>
            </a:r>
          </a:p>
          <a:p>
            <a:pPr marL="948690" lvl="1" indent="-492125"/>
            <a:r>
              <a:rPr lang="en-GB" sz="3200" dirty="0" smtClean="0"/>
              <a:t>Instead of subscription journals, via repositories with overlay services </a:t>
            </a:r>
          </a:p>
          <a:p>
            <a:pPr marL="628650" indent="-492125"/>
            <a:r>
              <a:rPr lang="en-GB" sz="3200" dirty="0" smtClean="0"/>
              <a:t>Open Access journals (‘Gold’ Open Access publishing)</a:t>
            </a:r>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pictures</a:t>
            </a:r>
            <a:br>
              <a:rPr lang="en-GB" dirty="0" smtClean="0"/>
            </a:br>
            <a:r>
              <a:rPr lang="en-GB" dirty="0" smtClean="0"/>
              <a:t>(Houghton et al, 2009, 2010)</a:t>
            </a:r>
            <a:endParaRPr lang="en-GB" dirty="0"/>
          </a:p>
        </p:txBody>
      </p:sp>
      <p:graphicFrame>
        <p:nvGraphicFramePr>
          <p:cNvPr id="7" name="Content Placeholder 6"/>
          <p:cNvGraphicFramePr>
            <a:graphicFrameLocks noGrp="1"/>
          </p:cNvGraphicFramePr>
          <p:nvPr>
            <p:ph idx="1"/>
          </p:nvPr>
        </p:nvGraphicFramePr>
        <p:xfrm>
          <a:off x="457199" y="1732026"/>
          <a:ext cx="8229601" cy="4239340"/>
        </p:xfrm>
        <a:graphic>
          <a:graphicData uri="http://schemas.openxmlformats.org/drawingml/2006/table">
            <a:tbl>
              <a:tblPr firstRow="1" bandRow="1">
                <a:tableStyleId>{5C22544A-7EE6-4342-B048-85BDC9FD1C3A}</a:tableStyleId>
              </a:tblPr>
              <a:tblGrid>
                <a:gridCol w="1888969"/>
                <a:gridCol w="1365037"/>
                <a:gridCol w="1805279"/>
                <a:gridCol w="1378112"/>
                <a:gridCol w="1792204"/>
              </a:tblGrid>
              <a:tr h="1038549">
                <a:tc>
                  <a:txBody>
                    <a:bodyPr/>
                    <a:lstStyle/>
                    <a:p>
                      <a:pPr algn="ctr"/>
                      <a:r>
                        <a:rPr lang="en-US" sz="2000" dirty="0" smtClean="0"/>
                        <a:t>Annual</a:t>
                      </a:r>
                      <a:r>
                        <a:rPr lang="en-US" sz="2000" baseline="0" dirty="0" smtClean="0"/>
                        <a:t>  € s</a:t>
                      </a:r>
                      <a:r>
                        <a:rPr lang="en-US" sz="2000" dirty="0" smtClean="0"/>
                        <a:t>avings from moving to:</a:t>
                      </a:r>
                      <a:endParaRPr lang="en-US" sz="2000" dirty="0"/>
                    </a:p>
                  </a:txBody>
                  <a:tcPr/>
                </a:tc>
                <a:tc>
                  <a:txBody>
                    <a:bodyPr/>
                    <a:lstStyle/>
                    <a:p>
                      <a:pPr algn="ctr"/>
                      <a:r>
                        <a:rPr lang="en-US" sz="2000" dirty="0" smtClean="0"/>
                        <a:t>UK</a:t>
                      </a:r>
                      <a:endParaRPr lang="en-US" sz="2000" dirty="0"/>
                    </a:p>
                  </a:txBody>
                  <a:tcPr/>
                </a:tc>
                <a:tc>
                  <a:txBody>
                    <a:bodyPr/>
                    <a:lstStyle/>
                    <a:p>
                      <a:pPr algn="ctr"/>
                      <a:r>
                        <a:rPr lang="en-US" sz="2000" dirty="0" smtClean="0"/>
                        <a:t>Netherlands</a:t>
                      </a:r>
                      <a:endParaRPr lang="en-US" sz="2000" dirty="0"/>
                    </a:p>
                  </a:txBody>
                  <a:tcPr/>
                </a:tc>
                <a:tc>
                  <a:txBody>
                    <a:bodyPr/>
                    <a:lstStyle/>
                    <a:p>
                      <a:pPr algn="ctr"/>
                      <a:r>
                        <a:rPr lang="en-US" sz="2000" dirty="0" smtClean="0"/>
                        <a:t>Denmark</a:t>
                      </a:r>
                      <a:endParaRPr lang="en-US" sz="2000" dirty="0"/>
                    </a:p>
                  </a:txBody>
                  <a:tcPr/>
                </a:tc>
                <a:tc>
                  <a:txBody>
                    <a:bodyPr/>
                    <a:lstStyle/>
                    <a:p>
                      <a:pPr algn="ctr"/>
                      <a:r>
                        <a:rPr lang="en-US" sz="2000" dirty="0" smtClean="0"/>
                        <a:t>US federal agencies</a:t>
                      </a:r>
                      <a:endParaRPr lang="en-US" sz="2000" dirty="0"/>
                    </a:p>
                  </a:txBody>
                  <a:tcPr/>
                </a:tc>
              </a:tr>
              <a:tr h="808981">
                <a:tc>
                  <a:txBody>
                    <a:bodyPr/>
                    <a:lstStyle/>
                    <a:p>
                      <a:r>
                        <a:rPr lang="en-US" sz="2000" dirty="0" smtClean="0"/>
                        <a:t>OA</a:t>
                      </a:r>
                      <a:r>
                        <a:rPr lang="en-US" sz="2000" baseline="0" dirty="0" smtClean="0"/>
                        <a:t> journals (‘Gold’ OA)</a:t>
                      </a:r>
                      <a:endParaRPr lang="en-US" sz="2000" dirty="0"/>
                    </a:p>
                  </a:txBody>
                  <a:tcPr>
                    <a:solidFill>
                      <a:srgbClr val="95B3D7"/>
                    </a:solidFill>
                  </a:tcPr>
                </a:tc>
                <a:tc>
                  <a:txBody>
                    <a:bodyPr/>
                    <a:lstStyle/>
                    <a:p>
                      <a:pPr algn="ctr"/>
                      <a:r>
                        <a:rPr lang="en-US" sz="2000" dirty="0" smtClean="0"/>
                        <a:t>480 million</a:t>
                      </a:r>
                      <a:endParaRPr lang="en-US" sz="2000" dirty="0"/>
                    </a:p>
                  </a:txBody>
                  <a:tcPr>
                    <a:solidFill>
                      <a:srgbClr val="95B3D7"/>
                    </a:solidFill>
                  </a:tcPr>
                </a:tc>
                <a:tc>
                  <a:txBody>
                    <a:bodyPr/>
                    <a:lstStyle/>
                    <a:p>
                      <a:pPr algn="ctr"/>
                      <a:r>
                        <a:rPr lang="en-US" sz="2000" dirty="0" smtClean="0"/>
                        <a:t>133 million</a:t>
                      </a:r>
                      <a:endParaRPr lang="en-US" sz="2000" dirty="0"/>
                    </a:p>
                  </a:txBody>
                  <a:tcPr>
                    <a:solidFill>
                      <a:srgbClr val="95B3D7"/>
                    </a:solidFill>
                  </a:tcPr>
                </a:tc>
                <a:tc>
                  <a:txBody>
                    <a:bodyPr/>
                    <a:lstStyle/>
                    <a:p>
                      <a:pPr algn="ctr"/>
                      <a:r>
                        <a:rPr lang="en-US" sz="2000" dirty="0" smtClean="0"/>
                        <a:t>70 million</a:t>
                      </a:r>
                      <a:endParaRPr lang="en-US" sz="2000" dirty="0"/>
                    </a:p>
                  </a:txBody>
                  <a:tcPr>
                    <a:solidFill>
                      <a:srgbClr val="95B3D7"/>
                    </a:solidFill>
                  </a:tcPr>
                </a:tc>
                <a:tc rowSpan="3">
                  <a:txBody>
                    <a:bodyPr/>
                    <a:lstStyle/>
                    <a:p>
                      <a:pPr algn="ctr"/>
                      <a:endParaRPr lang="en-US" sz="2000" dirty="0" smtClean="0">
                        <a:solidFill>
                          <a:schemeClr val="tx1"/>
                        </a:solidFill>
                      </a:endParaRPr>
                    </a:p>
                    <a:p>
                      <a:pPr algn="ctr"/>
                      <a:r>
                        <a:rPr lang="en-US" sz="2000" dirty="0" smtClean="0">
                          <a:solidFill>
                            <a:schemeClr val="tx1"/>
                          </a:solidFill>
                        </a:rPr>
                        <a:t>Value of benefit over 30 years amounts to some $1 billion, 6x </a:t>
                      </a:r>
                      <a:r>
                        <a:rPr lang="en-US" sz="2000" baseline="0" dirty="0" smtClean="0">
                          <a:solidFill>
                            <a:schemeClr val="tx1"/>
                          </a:solidFill>
                        </a:rPr>
                        <a:t>the cost of archiving the material</a:t>
                      </a:r>
                      <a:endParaRPr lang="en-US" sz="2000" dirty="0">
                        <a:solidFill>
                          <a:schemeClr val="tx1"/>
                        </a:solidFill>
                      </a:endParaRPr>
                    </a:p>
                  </a:txBody>
                  <a:tcPr>
                    <a:solidFill>
                      <a:schemeClr val="accent1">
                        <a:lumMod val="75000"/>
                      </a:schemeClr>
                    </a:solidFill>
                  </a:tcPr>
                </a:tc>
              </a:tr>
              <a:tr h="1353261">
                <a:tc>
                  <a:txBody>
                    <a:bodyPr/>
                    <a:lstStyle/>
                    <a:p>
                      <a:r>
                        <a:rPr lang="en-US" sz="2000" dirty="0" smtClean="0"/>
                        <a:t>OA repositories with subscriptions (‘Green’ OA)</a:t>
                      </a:r>
                      <a:endParaRPr lang="en-US" sz="2000" dirty="0"/>
                    </a:p>
                  </a:txBody>
                  <a:tcPr/>
                </a:tc>
                <a:tc>
                  <a:txBody>
                    <a:bodyPr/>
                    <a:lstStyle/>
                    <a:p>
                      <a:pPr algn="ctr"/>
                      <a:r>
                        <a:rPr lang="en-US" sz="2000" dirty="0" smtClean="0"/>
                        <a:t>125 million</a:t>
                      </a:r>
                      <a:endParaRPr lang="en-US" sz="2000" dirty="0"/>
                    </a:p>
                  </a:txBody>
                  <a:tcPr/>
                </a:tc>
                <a:tc>
                  <a:txBody>
                    <a:bodyPr/>
                    <a:lstStyle/>
                    <a:p>
                      <a:pPr algn="ctr"/>
                      <a:r>
                        <a:rPr lang="en-US" sz="2000" dirty="0" smtClean="0"/>
                        <a:t>50 million</a:t>
                      </a:r>
                      <a:endParaRPr lang="en-US" sz="2000" dirty="0"/>
                    </a:p>
                  </a:txBody>
                  <a:tcPr/>
                </a:tc>
                <a:tc>
                  <a:txBody>
                    <a:bodyPr/>
                    <a:lstStyle/>
                    <a:p>
                      <a:pPr algn="ctr"/>
                      <a:r>
                        <a:rPr lang="en-US" sz="2000" dirty="0" smtClean="0"/>
                        <a:t>30 million</a:t>
                      </a:r>
                      <a:endParaRPr lang="en-US" sz="2000" dirty="0"/>
                    </a:p>
                  </a:txBody>
                  <a:tcPr/>
                </a:tc>
                <a:tc vMerge="1">
                  <a:txBody>
                    <a:bodyPr/>
                    <a:lstStyle/>
                    <a:p>
                      <a:endParaRPr lang="en-US" dirty="0">
                        <a:solidFill>
                          <a:schemeClr val="accent1">
                            <a:lumMod val="75000"/>
                          </a:schemeClr>
                        </a:solidFill>
                      </a:endParaRPr>
                    </a:p>
                  </a:txBody>
                  <a:tcPr/>
                </a:tc>
              </a:tr>
              <a:tr h="1038549">
                <a:tc>
                  <a:txBody>
                    <a:bodyPr/>
                    <a:lstStyle/>
                    <a:p>
                      <a:r>
                        <a:rPr lang="en-US" sz="2000" dirty="0" smtClean="0"/>
                        <a:t>OA repositories with overlay</a:t>
                      </a:r>
                      <a:r>
                        <a:rPr lang="en-US" sz="2000" baseline="0" dirty="0" smtClean="0"/>
                        <a:t> services</a:t>
                      </a:r>
                      <a:endParaRPr lang="en-US" sz="2000" dirty="0"/>
                    </a:p>
                  </a:txBody>
                  <a:tcPr>
                    <a:solidFill>
                      <a:schemeClr val="accent1">
                        <a:lumMod val="60000"/>
                        <a:lumOff val="40000"/>
                      </a:schemeClr>
                    </a:solidFill>
                  </a:tcPr>
                </a:tc>
                <a:tc>
                  <a:txBody>
                    <a:bodyPr/>
                    <a:lstStyle/>
                    <a:p>
                      <a:pPr algn="ctr"/>
                      <a:r>
                        <a:rPr lang="en-US" sz="2000" dirty="0" smtClean="0"/>
                        <a:t>Circa</a:t>
                      </a:r>
                      <a:r>
                        <a:rPr lang="en-US" sz="2000" baseline="0" dirty="0" smtClean="0"/>
                        <a:t> 480 million</a:t>
                      </a:r>
                      <a:endParaRPr lang="en-US" sz="2000" dirty="0"/>
                    </a:p>
                  </a:txBody>
                  <a:tcPr>
                    <a:solidFill>
                      <a:schemeClr val="accent1">
                        <a:lumMod val="60000"/>
                        <a:lumOff val="40000"/>
                      </a:schemeClr>
                    </a:solidFill>
                  </a:tcPr>
                </a:tc>
                <a:tc>
                  <a:txBody>
                    <a:bodyPr/>
                    <a:lstStyle/>
                    <a:p>
                      <a:pPr algn="ctr"/>
                      <a:r>
                        <a:rPr lang="en-US" sz="2000" dirty="0" smtClean="0"/>
                        <a:t>Circa 133 million</a:t>
                      </a:r>
                      <a:endParaRPr lang="en-US" sz="2000" dirty="0"/>
                    </a:p>
                  </a:txBody>
                  <a:tcPr>
                    <a:solidFill>
                      <a:schemeClr val="accent1">
                        <a:lumMod val="60000"/>
                        <a:lumOff val="40000"/>
                      </a:schemeClr>
                    </a:solidFill>
                  </a:tcPr>
                </a:tc>
                <a:tc>
                  <a:txBody>
                    <a:bodyPr/>
                    <a:lstStyle/>
                    <a:p>
                      <a:pPr algn="ctr"/>
                      <a:r>
                        <a:rPr lang="en-US" sz="2000" dirty="0" smtClean="0"/>
                        <a:t>Circa 70 million</a:t>
                      </a:r>
                      <a:endParaRPr lang="en-US" sz="2000" dirty="0"/>
                    </a:p>
                  </a:txBody>
                  <a:tcPr>
                    <a:solidFill>
                      <a:schemeClr val="accent1">
                        <a:lumMod val="60000"/>
                        <a:lumOff val="40000"/>
                      </a:schemeClr>
                    </a:solidFill>
                  </a:tcPr>
                </a:tc>
                <a:tc vMerge="1">
                  <a:txBody>
                    <a:bodyPr/>
                    <a:lstStyle/>
                    <a:p>
                      <a:endParaRPr lang="en-US" dirty="0"/>
                    </a:p>
                  </a:txBody>
                  <a:tcPr/>
                </a:tc>
              </a:tr>
            </a:tbl>
          </a:graphicData>
        </a:graphic>
      </p:graphicFrame>
      <p:sp>
        <p:nvSpPr>
          <p:cNvPr id="6" name="TextBox 5"/>
          <p:cNvSpPr txBox="1"/>
          <p:nvPr/>
        </p:nvSpPr>
        <p:spPr>
          <a:xfrm>
            <a:off x="5954233" y="6309360"/>
            <a:ext cx="2732567" cy="366595"/>
          </a:xfrm>
          <a:prstGeom prst="rect">
            <a:avLst/>
          </a:prstGeom>
          <a:noFill/>
        </p:spPr>
        <p:txBody>
          <a:bodyPr wrap="square" rtlCol="0">
            <a:spAutoFit/>
          </a:bodyPr>
          <a:lstStyle/>
          <a:p>
            <a:pPr algn="r"/>
            <a:r>
              <a:rPr lang="en-GB" dirty="0" smtClean="0">
                <a:solidFill>
                  <a:schemeClr val="accent1">
                    <a:lumMod val="60000"/>
                    <a:lumOff val="40000"/>
                  </a:schemeClr>
                </a:solidFill>
                <a:latin typeface="Lucida Handwriting"/>
                <a:cs typeface="Lucida Handwriting"/>
              </a:rPr>
              <a:t>Key Perspectives Ltd</a:t>
            </a:r>
            <a:endParaRPr lang="en-GB" dirty="0">
              <a:solidFill>
                <a:schemeClr val="accent1">
                  <a:lumMod val="60000"/>
                  <a:lumOff val="40000"/>
                </a:schemeClr>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universities</a:t>
            </a:r>
            <a:endParaRPr lang="en-US" dirty="0"/>
          </a:p>
        </p:txBody>
      </p:sp>
      <p:sp>
        <p:nvSpPr>
          <p:cNvPr id="3" name="Content Placeholder 2"/>
          <p:cNvSpPr>
            <a:spLocks noGrp="1"/>
          </p:cNvSpPr>
          <p:nvPr>
            <p:ph idx="1"/>
          </p:nvPr>
        </p:nvSpPr>
        <p:spPr/>
        <p:txBody>
          <a:bodyPr/>
          <a:lstStyle/>
          <a:p>
            <a:r>
              <a:rPr lang="en-US" dirty="0" smtClean="0"/>
              <a:t>Results reported for 4 institutions with research income varying from 2 million GBP to 200 million GBP p.a. </a:t>
            </a:r>
          </a:p>
          <a:p>
            <a:r>
              <a:rPr lang="en-US" dirty="0" smtClean="0"/>
              <a:t>2 further institutions </a:t>
            </a:r>
            <a:r>
              <a:rPr lang="en-US" dirty="0" err="1" smtClean="0"/>
              <a:t>modelled</a:t>
            </a:r>
            <a:r>
              <a:rPr lang="en-US" dirty="0" smtClean="0"/>
              <a:t> by request</a:t>
            </a:r>
          </a:p>
          <a:p>
            <a:r>
              <a:rPr lang="en-US" dirty="0" smtClean="0"/>
              <a:t>Series of workshops around UK: further c20-25 universities </a:t>
            </a:r>
            <a:r>
              <a:rPr lang="en-US" dirty="0" err="1" smtClean="0"/>
              <a:t>modelled</a:t>
            </a:r>
            <a:endParaRPr lang="en-US" dirty="0" smtClean="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Universities differ</a:t>
            </a:r>
            <a:endParaRPr lang="en-GB" dirty="0"/>
          </a:p>
        </p:txBody>
      </p:sp>
      <p:sp>
        <p:nvSpPr>
          <p:cNvPr id="3" name="Content Placeholder 2"/>
          <p:cNvSpPr>
            <a:spLocks noGrp="1"/>
          </p:cNvSpPr>
          <p:nvPr>
            <p:ph idx="1"/>
          </p:nvPr>
        </p:nvSpPr>
        <p:spPr/>
        <p:txBody>
          <a:bodyPr/>
          <a:lstStyle/>
          <a:p>
            <a:r>
              <a:rPr lang="en-GB" dirty="0" smtClean="0"/>
              <a:t>Do things differently in libraries</a:t>
            </a:r>
          </a:p>
          <a:p>
            <a:r>
              <a:rPr lang="en-GB" dirty="0" smtClean="0"/>
              <a:t>Buy journals in different ways</a:t>
            </a:r>
          </a:p>
          <a:p>
            <a:r>
              <a:rPr lang="en-GB" dirty="0" smtClean="0"/>
              <a:t>Run more or less elaborate repositories</a:t>
            </a:r>
          </a:p>
          <a:p>
            <a:r>
              <a:rPr lang="en-GB" dirty="0" smtClean="0"/>
              <a:t>Employ different numbers of people</a:t>
            </a:r>
          </a:p>
          <a:p>
            <a:r>
              <a:rPr lang="en-GB" dirty="0" smtClean="0"/>
              <a:t>Pay people different salaries</a:t>
            </a:r>
          </a:p>
          <a:p>
            <a:endParaRPr lang="en-GB" dirty="0"/>
          </a:p>
        </p:txBody>
      </p:sp>
      <p:sp>
        <p:nvSpPr>
          <p:cNvPr id="4" name="TextBox 3"/>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4722"/>
          </a:xfrm>
        </p:spPr>
        <p:txBody>
          <a:bodyPr>
            <a:normAutofit fontScale="90000"/>
          </a:bodyPr>
          <a:lstStyle/>
          <a:p>
            <a:r>
              <a:rPr lang="en-GB" dirty="0" smtClean="0"/>
              <a:t>University UK: </a:t>
            </a:r>
            <a:br>
              <a:rPr lang="en-GB" dirty="0" smtClean="0"/>
            </a:br>
            <a:r>
              <a:rPr lang="en-GB" dirty="0" smtClean="0"/>
              <a:t>Annual savings from OA</a:t>
            </a:r>
            <a:endParaRPr lang="en-GB" dirty="0"/>
          </a:p>
        </p:txBody>
      </p:sp>
      <p:graphicFrame>
        <p:nvGraphicFramePr>
          <p:cNvPr id="4" name="C 5"/>
          <p:cNvGraphicFramePr/>
          <p:nvPr/>
        </p:nvGraphicFramePr>
        <p:xfrm>
          <a:off x="226367" y="1417638"/>
          <a:ext cx="8683953" cy="48104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6367" y="2743201"/>
            <a:ext cx="461665" cy="1676400"/>
          </a:xfrm>
          <a:prstGeom prst="rect">
            <a:avLst/>
          </a:prstGeom>
          <a:noFill/>
        </p:spPr>
        <p:txBody>
          <a:bodyPr vert="vert270" wrap="square" rtlCol="0">
            <a:spAutoFit/>
          </a:bodyPr>
          <a:lstStyle/>
          <a:p>
            <a:r>
              <a:rPr lang="en-GB" dirty="0" smtClean="0"/>
              <a:t>£ per annum</a:t>
            </a:r>
            <a:endParaRPr lang="en-GB" dirty="0"/>
          </a:p>
        </p:txBody>
      </p:sp>
      <p:sp>
        <p:nvSpPr>
          <p:cNvPr id="6" name="TextBox 5"/>
          <p:cNvSpPr txBox="1"/>
          <p:nvPr/>
        </p:nvSpPr>
        <p:spPr>
          <a:xfrm>
            <a:off x="6150167" y="6309360"/>
            <a:ext cx="2820077" cy="369332"/>
          </a:xfrm>
          <a:prstGeom prst="rect">
            <a:avLst/>
          </a:prstGeom>
          <a:noFill/>
        </p:spPr>
        <p:txBody>
          <a:bodyPr wrap="square" rtlCol="0">
            <a:spAutoFit/>
          </a:bodyPr>
          <a:lstStyle/>
          <a:p>
            <a:pPr algn="r"/>
            <a:r>
              <a:rPr lang="en-GB" dirty="0" smtClean="0">
                <a:solidFill>
                  <a:schemeClr val="accent1"/>
                </a:solidFill>
                <a:latin typeface="Lucida Handwriting"/>
                <a:cs typeface="Lucida Handwriting"/>
              </a:rPr>
              <a:t>Key Perspectives Ltd</a:t>
            </a:r>
            <a:endParaRPr lang="en-GB" dirty="0">
              <a:solidFill>
                <a:schemeClr val="accent1"/>
              </a:solidFill>
              <a:latin typeface="Lucida Handwriting"/>
              <a:cs typeface="Lucida Handwriting"/>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188</TotalTime>
  <Words>893</Words>
  <Application>Microsoft Macintosh PowerPoint</Application>
  <PresentationFormat>On-screen Show (4:3)</PresentationFormat>
  <Paragraphs>126</Paragraphs>
  <Slides>22</Slides>
  <Notes>4</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Apex</vt:lpstr>
      <vt:lpstr>The economic case for Open Access</vt:lpstr>
      <vt:lpstr>Economic modelling of OA</vt:lpstr>
      <vt:lpstr>Rationales and assumptions</vt:lpstr>
      <vt:lpstr>‘Houghton Model’</vt:lpstr>
      <vt:lpstr>Three scholarly communication scenarios</vt:lpstr>
      <vt:lpstr>National pictures (Houghton et al, 2009, 2010)</vt:lpstr>
      <vt:lpstr>Individual universities</vt:lpstr>
      <vt:lpstr>Universities differ</vt:lpstr>
      <vt:lpstr>University UK:  Annual savings from OA</vt:lpstr>
      <vt:lpstr>Savings from OA via repositories</vt:lpstr>
      <vt:lpstr>Savings from OA via OA journals</vt:lpstr>
      <vt:lpstr>Societal value</vt:lpstr>
      <vt:lpstr>Slide 13</vt:lpstr>
      <vt:lpstr>Enabling innovation</vt:lpstr>
      <vt:lpstr>Slide 15</vt:lpstr>
      <vt:lpstr>Slide 16</vt:lpstr>
      <vt:lpstr>EU CIS studies</vt:lpstr>
      <vt:lpstr>Slide 18</vt:lpstr>
      <vt:lpstr>Total Research Income: QUT and sector</vt:lpstr>
      <vt:lpstr>Dr Evonne Miller Senior Lecturer, Design, QUT</vt:lpstr>
      <vt:lpstr>Resources</vt:lpstr>
      <vt:lpstr>Slide 22</vt:lpstr>
    </vt:vector>
  </TitlesOfParts>
  <Company>KEY PERSPECTIVES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aspects of  Open Access</dc:title>
  <dc:creator>ALMA SWAN</dc:creator>
  <cp:lastModifiedBy>Alma Swan</cp:lastModifiedBy>
  <cp:revision>12</cp:revision>
  <dcterms:created xsi:type="dcterms:W3CDTF">2010-12-10T07:19:14Z</dcterms:created>
  <dcterms:modified xsi:type="dcterms:W3CDTF">2010-12-10T07:35:37Z</dcterms:modified>
</cp:coreProperties>
</file>