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6" r:id="rId4"/>
    <p:sldId id="310" r:id="rId5"/>
    <p:sldId id="267" r:id="rId6"/>
    <p:sldId id="271" r:id="rId7"/>
    <p:sldId id="318" r:id="rId8"/>
    <p:sldId id="319" r:id="rId9"/>
    <p:sldId id="311" r:id="rId10"/>
    <p:sldId id="268" r:id="rId11"/>
    <p:sldId id="269" r:id="rId12"/>
    <p:sldId id="328" r:id="rId13"/>
    <p:sldId id="312" r:id="rId14"/>
    <p:sldId id="272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293" r:id="rId24"/>
    <p:sldId id="294" r:id="rId25"/>
    <p:sldId id="295" r:id="rId26"/>
    <p:sldId id="313" r:id="rId27"/>
    <p:sldId id="316" r:id="rId28"/>
    <p:sldId id="338" r:id="rId29"/>
    <p:sldId id="325" r:id="rId30"/>
    <p:sldId id="321" r:id="rId31"/>
    <p:sldId id="323" r:id="rId32"/>
    <p:sldId id="314" r:id="rId33"/>
    <p:sldId id="287" r:id="rId34"/>
    <p:sldId id="288" r:id="rId35"/>
    <p:sldId id="297" r:id="rId36"/>
    <p:sldId id="317" r:id="rId37"/>
    <p:sldId id="340" r:id="rId38"/>
    <p:sldId id="339" r:id="rId39"/>
    <p:sldId id="302" r:id="rId40"/>
    <p:sldId id="303" r:id="rId4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61952D"/>
    <a:srgbClr val="608C27"/>
    <a:srgbClr val="5E8727"/>
    <a:srgbClr val="80C53A"/>
    <a:srgbClr val="7DB536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561366584"/>
        <c:axId val="692271304"/>
        <c:axId val="0"/>
      </c:bar3DChart>
      <c:catAx>
        <c:axId val="561366584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92271304"/>
        <c:crosses val="autoZero"/>
        <c:lblAlgn val="ctr"/>
        <c:lblOffset val="100"/>
        <c:tickLblSkip val="1"/>
        <c:tickMarkSkip val="1"/>
      </c:catAx>
      <c:valAx>
        <c:axId val="692271304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561366584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500888328"/>
        <c:axId val="693460296"/>
      </c:lineChart>
      <c:catAx>
        <c:axId val="500888328"/>
        <c:scaling>
          <c:orientation val="minMax"/>
        </c:scaling>
        <c:axPos val="b"/>
        <c:numFmt formatCode="General" sourceLinked="1"/>
        <c:tickLblPos val="nextTo"/>
        <c:crossAx val="693460296"/>
        <c:crosses val="autoZero"/>
        <c:auto val="1"/>
        <c:lblAlgn val="ctr"/>
        <c:lblOffset val="100"/>
      </c:catAx>
      <c:valAx>
        <c:axId val="693460296"/>
        <c:scaling>
          <c:orientation val="minMax"/>
        </c:scaling>
        <c:axPos val="l"/>
        <c:majorGridlines/>
        <c:numFmt formatCode="General" sourceLinked="1"/>
        <c:tickLblPos val="nextTo"/>
        <c:crossAx val="500888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588846360"/>
        <c:axId val="692374232"/>
      </c:lineChart>
      <c:catAx>
        <c:axId val="588846360"/>
        <c:scaling>
          <c:orientation val="minMax"/>
        </c:scaling>
        <c:axPos val="b"/>
        <c:numFmt formatCode="General" sourceLinked="1"/>
        <c:tickLblPos val="nextTo"/>
        <c:crossAx val="692374232"/>
        <c:crosses val="autoZero"/>
        <c:auto val="1"/>
        <c:lblAlgn val="ctr"/>
        <c:lblOffset val="100"/>
      </c:catAx>
      <c:valAx>
        <c:axId val="692374232"/>
        <c:scaling>
          <c:orientation val="minMax"/>
        </c:scaling>
        <c:axPos val="l"/>
        <c:majorGridlines/>
        <c:numFmt formatCode="General" sourceLinked="1"/>
        <c:tickLblPos val="nextTo"/>
        <c:crossAx val="588846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34683467392955"/>
          <c:y val="0.0671441861410902"/>
          <c:w val="0.728757007662064"/>
          <c:h val="0.7898704190411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515549768"/>
        <c:axId val="693700248"/>
      </c:lineChart>
      <c:catAx>
        <c:axId val="515549768"/>
        <c:scaling>
          <c:orientation val="minMax"/>
        </c:scaling>
        <c:axPos val="b"/>
        <c:numFmt formatCode="General" sourceLinked="1"/>
        <c:tickLblPos val="nextTo"/>
        <c:crossAx val="693700248"/>
        <c:crosses val="autoZero"/>
        <c:auto val="1"/>
        <c:lblAlgn val="ctr"/>
        <c:lblOffset val="100"/>
      </c:catAx>
      <c:valAx>
        <c:axId val="693700248"/>
        <c:scaling>
          <c:orientation val="minMax"/>
        </c:scaling>
        <c:axPos val="l"/>
        <c:majorGridlines/>
        <c:numFmt formatCode="General" sourceLinked="1"/>
        <c:tickLblPos val="nextTo"/>
        <c:crossAx val="515549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5971879396399"/>
          <c:y val="0.0290409904121077"/>
          <c:w val="0.547626869928937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via repositories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582660.0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Repositories with overlay publishing services</c:v>
                </c:pt>
              </c:strCache>
            </c:strRef>
          </c:tx>
          <c:spPr>
            <a:solidFill>
              <a:schemeClr val="accent3">
                <a:lumMod val="75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775662.0</c:v>
                </c:pt>
              </c:numCache>
            </c:numRef>
          </c:val>
        </c:ser>
        <c:axId val="599115704"/>
        <c:axId val="577489880"/>
      </c:barChart>
      <c:catAx>
        <c:axId val="599115704"/>
        <c:scaling>
          <c:orientation val="minMax"/>
        </c:scaling>
        <c:delete val="1"/>
        <c:axPos val="b"/>
        <c:majorTickMark val="none"/>
        <c:tickLblPos val="nextTo"/>
        <c:crossAx val="577489880"/>
        <c:crosses val="autoZero"/>
        <c:auto val="1"/>
        <c:lblAlgn val="ctr"/>
        <c:lblOffset val="100"/>
      </c:catAx>
      <c:valAx>
        <c:axId val="5774898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599115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327579617255"/>
          <c:y val="0.189796072793311"/>
          <c:w val="0.252897614715326"/>
          <c:h val="0.74185199613673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27829405534167"/>
          <c:y val="0.0499473813639219"/>
          <c:w val="0.678586348969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>
              <a:solidFill>
                <a:srgbClr val="80C53A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601177896"/>
        <c:axId val="693259064"/>
      </c:lineChart>
      <c:catAx>
        <c:axId val="601177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3259064"/>
        <c:crosses val="autoZero"/>
        <c:auto val="1"/>
        <c:lblAlgn val="ctr"/>
        <c:lblOffset val="100"/>
      </c:catAx>
      <c:valAx>
        <c:axId val="693259064"/>
        <c:scaling>
          <c:orientation val="minMax"/>
        </c:scaling>
        <c:axPos val="l"/>
        <c:majorGridlines/>
        <c:numFmt formatCode="General" sourceLinked="1"/>
        <c:tickLblPos val="nextTo"/>
        <c:crossAx val="601177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06591569573149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7DB536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580070232"/>
        <c:axId val="693815720"/>
      </c:barChart>
      <c:catAx>
        <c:axId val="580070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3815720"/>
        <c:crosses val="autoZero"/>
        <c:auto val="1"/>
        <c:lblAlgn val="ctr"/>
        <c:lblOffset val="100"/>
      </c:catAx>
      <c:valAx>
        <c:axId val="693815720"/>
        <c:scaling>
          <c:orientation val="minMax"/>
        </c:scaling>
        <c:axPos val="l"/>
        <c:majorGridlines/>
        <c:numFmt formatCode="General" sourceLinked="1"/>
        <c:tickLblPos val="nextTo"/>
        <c:crossAx val="580070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826214222255021"/>
          <c:w val="0.737597345186334"/>
          <c:h val="0.09958808766222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23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24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12/12/10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2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.swan@talk21.com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/>
          <a:lstStyle/>
          <a:p>
            <a:r>
              <a:rPr lang="en-GB" dirty="0" smtClean="0">
                <a:latin typeface="Arial" pitchFamily="24" charset="0"/>
              </a:rPr>
              <a:t>The Open Access advantage</a:t>
            </a:r>
            <a:endParaRPr lang="en-GB" dirty="0">
              <a:latin typeface="Arial" pitchFamily="2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20954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Convenor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Enabling Open Scholarship</a:t>
            </a:r>
            <a:endParaRPr lang="en-US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445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Access, Open Data: Cologne, Germany, 13/14 December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22302" cy="3905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7"/>
            <a:ext cx="9144000" cy="5301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09600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8000"/>
                </a:solidFill>
              </a:rPr>
              <a:t>2173 deposits to date</a:t>
            </a:r>
            <a:endParaRPr lang="en-GB" sz="32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676400"/>
            <a:ext cx="19050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235" y="152400"/>
            <a:ext cx="872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1952D"/>
                </a:solidFill>
              </a:rPr>
              <a:t>What OA means to a researcher</a:t>
            </a:r>
            <a:endParaRPr lang="en-GB" sz="4400" dirty="0">
              <a:solidFill>
                <a:srgbClr val="6195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199" y="990601"/>
            <a:ext cx="8382001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200" y="1219200"/>
            <a:ext cx="8229600" cy="4709161"/>
          </a:xfrm>
        </p:spPr>
      </p:pic>
      <p:sp>
        <p:nvSpPr>
          <p:cNvPr id="5" name="Rounded Rectangle 4"/>
          <p:cNvSpPr/>
          <p:nvPr/>
        </p:nvSpPr>
        <p:spPr>
          <a:xfrm>
            <a:off x="2590800" y="47244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152400" y="1146601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68762"/>
          </a:xfrm>
        </p:spPr>
        <p:txBody>
          <a:bodyPr>
            <a:noAutofit/>
          </a:bodyPr>
          <a:lstStyle/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Immediate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(to use)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(of restrictions)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Access to the peer-reviewed literature (and data)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vanity publishing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a ‘stick anything up on the Web’ approach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Moving scholarly communication into the Web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1" y="525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71180"/>
          <a:ext cx="6924675" cy="401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7419" y="1295400"/>
          <a:ext cx="7077075" cy="39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U.Southampton</a:t>
            </a:r>
            <a:r>
              <a:rPr lang="en-GB" dirty="0"/>
              <a:t> </a:t>
            </a:r>
            <a:r>
              <a:rPr lang="en-GB" sz="4100" dirty="0"/>
              <a:t>conundrum</a:t>
            </a:r>
            <a:endParaRPr lang="en-GB" dirty="0"/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1600201"/>
            <a:ext cx="9001125" cy="3428999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9556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1447800" y="115888"/>
            <a:ext cx="6724413" cy="552291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1" y="3276600"/>
            <a:ext cx="838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50135"/>
            <a:ext cx="990600" cy="101600"/>
          </a:xfrm>
          <a:prstGeom prst="rect">
            <a:avLst/>
          </a:prstGeom>
          <a:solidFill>
            <a:srgbClr val="FF8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590800"/>
            <a:ext cx="1066800" cy="603251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Profiling and marketing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erners-Lee dashboard.tiff"/>
          <p:cNvPicPr>
            <a:picLocks noChangeAspect="1"/>
          </p:cNvPicPr>
          <p:nvPr/>
        </p:nvPicPr>
        <p:blipFill>
          <a:blip r:embed="rId2"/>
          <a:srcRect b="1761"/>
          <a:stretch>
            <a:fillRect/>
          </a:stretch>
        </p:blipFill>
        <p:spPr>
          <a:xfrm>
            <a:off x="124949" y="138678"/>
            <a:ext cx="8714251" cy="660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ners-Lee academi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3212"/>
            <a:ext cx="6477000" cy="554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Economic </a:t>
            </a:r>
            <a:r>
              <a:rPr lang="en-GB" dirty="0" smtClean="0"/>
              <a:t>advantages I:</a:t>
            </a:r>
            <a:br>
              <a:rPr lang="en-GB" dirty="0" smtClean="0"/>
            </a:br>
            <a:r>
              <a:rPr lang="en-GB" dirty="0" smtClean="0"/>
              <a:t>Open Access offers savings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Profiling and marketing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Economic 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295400"/>
          </a:xfrm>
        </p:spPr>
        <p:txBody>
          <a:bodyPr>
            <a:normAutofit/>
          </a:bodyPr>
          <a:lstStyle/>
          <a:p>
            <a:r>
              <a:rPr lang="en-GB" dirty="0" smtClean="0"/>
              <a:t>National pictures</a:t>
            </a:r>
            <a:br>
              <a:rPr lang="en-GB" dirty="0" smtClean="0"/>
            </a:br>
            <a:r>
              <a:rPr lang="en-GB" sz="2222" dirty="0" smtClean="0"/>
              <a:t>(Houghton et al, 2009, 2010)</a:t>
            </a:r>
            <a:endParaRPr lang="en-GB" sz="2222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198" y="1295400"/>
          <a:ext cx="845820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/>
                <a:gridCol w="1371600"/>
                <a:gridCol w="1676400"/>
                <a:gridCol w="1447800"/>
                <a:gridCol w="2133601"/>
              </a:tblGrid>
              <a:tr h="1045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Annual</a:t>
                      </a:r>
                      <a:r>
                        <a:rPr lang="en-US" sz="2000" baseline="0" dirty="0" smtClean="0"/>
                        <a:t>  € s</a:t>
                      </a:r>
                      <a:r>
                        <a:rPr lang="en-US" sz="2000" dirty="0" smtClean="0"/>
                        <a:t>avings from moving to: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Netherlands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Denmark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 federal agencies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14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</a:t>
                      </a:r>
                      <a:r>
                        <a:rPr lang="en-US" sz="2000" baseline="0" dirty="0" smtClean="0"/>
                        <a:t> journals (‘Gold’ OA)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Value of benefit over 30 years amounts to some $1 billion,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 times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the cost of archiving the material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62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subscriptions (‘Green’ OA)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125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million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53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overlay</a:t>
                      </a:r>
                      <a:r>
                        <a:rPr lang="en-US" sz="2000" baseline="0" dirty="0" smtClean="0"/>
                        <a:t> services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</a:t>
                      </a:r>
                      <a:r>
                        <a:rPr lang="en-US" sz="2000" baseline="0" dirty="0" smtClean="0"/>
                        <a:t> 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 </a:t>
            </a:r>
            <a:br>
              <a:rPr lang="en-GB" dirty="0" smtClean="0"/>
            </a:br>
            <a:r>
              <a:rPr lang="en-GB" dirty="0" smtClean="0"/>
              <a:t>Annual savings from OA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600200"/>
          <a:ext cx="868395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67" y="2438400"/>
            <a:ext cx="461665" cy="19812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GBP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Economic </a:t>
            </a:r>
            <a:r>
              <a:rPr lang="en-GB" dirty="0" smtClean="0"/>
              <a:t>advantages II:</a:t>
            </a:r>
            <a:br>
              <a:rPr lang="en-GB" dirty="0" smtClean="0"/>
            </a:br>
            <a:r>
              <a:rPr lang="en-GB" dirty="0" smtClean="0"/>
              <a:t>knowledge transfer and collaborations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85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4205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Senior Lecturer, Design, QUT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1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dirty="0" err="1" smtClean="0"/>
              <a:t>ePrints</a:t>
            </a:r>
            <a:r>
              <a:rPr lang="en-US" dirty="0" smtClean="0"/>
              <a:t>.  </a:t>
            </a:r>
          </a:p>
          <a:p>
            <a:pPr marL="180975" indent="-44450">
              <a:buNone/>
            </a:pPr>
            <a:r>
              <a:rPr lang="en-US" dirty="0" smtClean="0"/>
              <a:t>He loved what he read ..... and we are now in discussion about how we can help them measure their industry’s social impacts.”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Economic </a:t>
            </a:r>
            <a:r>
              <a:rPr lang="en-GB" dirty="0" smtClean="0"/>
              <a:t>advantages III:</a:t>
            </a:r>
            <a:br>
              <a:rPr lang="en-GB" dirty="0" smtClean="0"/>
            </a:br>
            <a:r>
              <a:rPr lang="en-GB" dirty="0" smtClean="0"/>
              <a:t>better outreach, better sales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363"/>
          </a:xfrm>
        </p:spPr>
        <p:txBody>
          <a:bodyPr>
            <a:normAutofit/>
          </a:bodyPr>
          <a:lstStyle/>
          <a:p>
            <a:r>
              <a:rPr lang="en-US" dirty="0" smtClean="0"/>
              <a:t>Downloads from </a:t>
            </a:r>
            <a:r>
              <a:rPr lang="en-US" dirty="0" err="1" smtClean="0"/>
              <a:t>ORBi</a:t>
            </a:r>
            <a:endParaRPr lang="en-US" dirty="0"/>
          </a:p>
        </p:txBody>
      </p:sp>
      <p:pic>
        <p:nvPicPr>
          <p:cNvPr id="4" name="Content Placeholder 3" descr="access-downloads-series-country-month-ul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521" r="-66521"/>
          <a:stretch>
            <a:fillRect/>
          </a:stretch>
        </p:blipFill>
        <p:spPr>
          <a:xfrm>
            <a:off x="-1203771" y="851363"/>
            <a:ext cx="11587851" cy="5457997"/>
          </a:xfrm>
        </p:spPr>
      </p:pic>
      <p:pic>
        <p:nvPicPr>
          <p:cNvPr id="5" name="Picture 4" descr="EPrints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88" y="6231435"/>
            <a:ext cx="1138667" cy="398896"/>
          </a:xfrm>
          <a:prstGeom prst="rect">
            <a:avLst/>
          </a:prstGeom>
        </p:spPr>
      </p:pic>
      <p:pic>
        <p:nvPicPr>
          <p:cNvPr id="6" name="Picture 5" descr="ORBi downloads bottom axi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059"/>
            <a:ext cx="9144000" cy="3047999"/>
          </a:xfrm>
          <a:prstGeom prst="rect">
            <a:avLst/>
          </a:prstGeom>
        </p:spPr>
      </p:pic>
      <p:sp>
        <p:nvSpPr>
          <p:cNvPr id="7" name="Diagonal Stripe 6"/>
          <p:cNvSpPr/>
          <p:nvPr/>
        </p:nvSpPr>
        <p:spPr>
          <a:xfrm>
            <a:off x="1909482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2794000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457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4162611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>
            <a:off x="504712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>
            <a:off x="6553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9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627063" indent="-531813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General, comprehensive resource on Open Access: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sz="2600" dirty="0" smtClean="0">
                <a:hlinkClick r:id="rId2"/>
              </a:rPr>
              <a:t>www.openoasis.org</a:t>
            </a:r>
            <a:endParaRPr lang="en-US" sz="2600" dirty="0" smtClean="0"/>
          </a:p>
          <a:p>
            <a:pPr marL="627063" indent="-531813" algn="ctr">
              <a:buNone/>
            </a:pPr>
            <a:endParaRPr lang="en-US" sz="2600" dirty="0" smtClean="0"/>
          </a:p>
          <a:p>
            <a:pPr marL="627063" indent="-531813" algn="ctr">
              <a:buNone/>
            </a:pPr>
            <a:r>
              <a:rPr lang="en-US" sz="2600" dirty="0" smtClean="0"/>
              <a:t>For policymakers, institutional managers:</a:t>
            </a:r>
          </a:p>
          <a:p>
            <a:pPr marL="627063" indent="-531813" algn="ctr">
              <a:buNone/>
            </a:pPr>
            <a:r>
              <a:rPr lang="en-US" sz="2600" dirty="0" smtClean="0"/>
              <a:t>EOS</a:t>
            </a:r>
          </a:p>
          <a:p>
            <a:pPr marL="627063" indent="-531813" algn="ctr">
              <a:buNone/>
            </a:pPr>
            <a:r>
              <a:rPr lang="en-US" sz="2600" dirty="0" smtClean="0"/>
              <a:t>(Enabling Open Scholarship)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sz="2600" dirty="0" smtClean="0">
                <a:solidFill>
                  <a:srgbClr val="8EB4E3"/>
                </a:solidFill>
              </a:rPr>
              <a:t> </a:t>
            </a:r>
            <a:endParaRPr lang="en-US" sz="2600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9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a.swan@talk21.com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www.openscholarship.org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www.keyperspectives.co.uk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www.openoasis.org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6600"/>
                </a:solidFill>
              </a:rPr>
              <a:t>   </a:t>
            </a:r>
            <a:r>
              <a:rPr lang="en-GB" sz="3600" dirty="0" smtClean="0">
                <a:solidFill>
                  <a:srgbClr val="FF6600"/>
                </a:solidFill>
              </a:rPr>
              <a:t>“Self-archiving in the </a:t>
            </a:r>
            <a:r>
              <a:rPr lang="en-GB" sz="3600" dirty="0" err="1" smtClean="0">
                <a:solidFill>
                  <a:srgbClr val="FF6600"/>
                </a:solidFill>
              </a:rPr>
              <a:t>PhilSci</a:t>
            </a:r>
            <a:r>
              <a:rPr lang="en-GB" sz="3600" dirty="0" smtClean="0">
                <a:solidFill>
                  <a:srgbClr val="FF6600"/>
                </a:solidFill>
              </a:rPr>
              <a:t> Archive has given instant world-wide visibility to my work. </a:t>
            </a:r>
            <a:r>
              <a:rPr lang="en-GB" sz="3600" dirty="0" smtClean="0"/>
              <a:t>As a result, I was invited to submit papers to refereed international conferences/journals and got them accepted.”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992563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2400" dirty="0" smtClean="0"/>
              <a:t>“There is no doubt in my mind that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[his university repository]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600" dirty="0" smtClean="0"/>
          </a:p>
          <a:p>
            <a:pPr marL="184150" indent="-3175">
              <a:buNone/>
            </a:pPr>
            <a:r>
              <a:rPr lang="en-US" u="sng" dirty="0" smtClean="0">
                <a:solidFill>
                  <a:srgbClr val="FF6600"/>
                </a:solidFill>
              </a:rPr>
              <a:t>While this may … increase … citations, the most important thing … is that at least these people can find out more about what others have done…”</a:t>
            </a:r>
            <a:endParaRPr lang="en-US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501"/>
          </a:xfrm>
        </p:spPr>
        <p:txBody>
          <a:bodyPr/>
          <a:lstStyle/>
          <a:p>
            <a:r>
              <a:rPr lang="en-US" dirty="0" err="1" smtClean="0"/>
              <a:t>ORBi</a:t>
            </a:r>
            <a:r>
              <a:rPr lang="en-US" dirty="0" smtClean="0"/>
              <a:t>: </a:t>
            </a:r>
            <a:r>
              <a:rPr lang="en-US" dirty="0" err="1" smtClean="0"/>
              <a:t>Université</a:t>
            </a:r>
            <a:r>
              <a:rPr lang="en-US" dirty="0" smtClean="0"/>
              <a:t> de </a:t>
            </a:r>
            <a:r>
              <a:rPr lang="en-US" dirty="0" err="1" smtClean="0"/>
              <a:t>Liège</a:t>
            </a:r>
            <a:endParaRPr lang="en-US" dirty="0"/>
          </a:p>
        </p:txBody>
      </p:sp>
      <p:pic>
        <p:nvPicPr>
          <p:cNvPr id="4" name="Content Placeholder 3" descr="all-series-month-ul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84" b="-108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Down Arrow 4"/>
          <p:cNvSpPr/>
          <p:nvPr/>
        </p:nvSpPr>
        <p:spPr>
          <a:xfrm>
            <a:off x="1689570" y="2593915"/>
            <a:ext cx="1580861" cy="158066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6195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35381" y="1197139"/>
            <a:ext cx="1580861" cy="132867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6195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Prints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88" y="6231435"/>
            <a:ext cx="1138667" cy="39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363"/>
          </a:xfrm>
        </p:spPr>
        <p:txBody>
          <a:bodyPr>
            <a:normAutofit/>
          </a:bodyPr>
          <a:lstStyle/>
          <a:p>
            <a:r>
              <a:rPr lang="en-US" dirty="0" smtClean="0"/>
              <a:t>Downloads from </a:t>
            </a:r>
            <a:r>
              <a:rPr lang="en-US" dirty="0" err="1" smtClean="0"/>
              <a:t>ORBi</a:t>
            </a:r>
            <a:endParaRPr lang="en-US" dirty="0"/>
          </a:p>
        </p:txBody>
      </p:sp>
      <p:pic>
        <p:nvPicPr>
          <p:cNvPr id="4" name="Content Placeholder 3" descr="access-downloads-series-country-month-ul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521" r="-66521"/>
          <a:stretch>
            <a:fillRect/>
          </a:stretch>
        </p:blipFill>
        <p:spPr>
          <a:xfrm>
            <a:off x="-1203771" y="851363"/>
            <a:ext cx="11587851" cy="5457997"/>
          </a:xfrm>
        </p:spPr>
      </p:pic>
      <p:pic>
        <p:nvPicPr>
          <p:cNvPr id="5" name="Picture 4" descr="EPrints log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88" y="6231435"/>
            <a:ext cx="1138667" cy="398896"/>
          </a:xfrm>
          <a:prstGeom prst="rect">
            <a:avLst/>
          </a:prstGeom>
        </p:spPr>
      </p:pic>
      <p:pic>
        <p:nvPicPr>
          <p:cNvPr id="6" name="Picture 5" descr="ORBi downloads bottom axi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059"/>
            <a:ext cx="9144000" cy="3047999"/>
          </a:xfrm>
          <a:prstGeom prst="rect">
            <a:avLst/>
          </a:prstGeom>
        </p:spPr>
      </p:pic>
      <p:sp>
        <p:nvSpPr>
          <p:cNvPr id="7" name="Diagonal Stripe 6"/>
          <p:cNvSpPr/>
          <p:nvPr/>
        </p:nvSpPr>
        <p:spPr>
          <a:xfrm>
            <a:off x="1909482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2794000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457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>
            <a:off x="4162611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>
            <a:off x="504712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>
            <a:off x="6553199" y="2796988"/>
            <a:ext cx="1769036" cy="1807883"/>
          </a:xfrm>
          <a:prstGeom prst="diagStripe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835</TotalTime>
  <Words>642</Words>
  <Application>Microsoft Macintosh PowerPoint</Application>
  <PresentationFormat>On-screen Show (4:3)</PresentationFormat>
  <Paragraphs>110</Paragraphs>
  <Slides>40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EOS-Green white bg</vt:lpstr>
      <vt:lpstr>The Open Access advantage</vt:lpstr>
      <vt:lpstr>Open Access</vt:lpstr>
      <vt:lpstr>Advantages from Open Access</vt:lpstr>
      <vt:lpstr>Visibility</vt:lpstr>
      <vt:lpstr>An author’s own testimony on open access visibility </vt:lpstr>
      <vt:lpstr>Professor Martin Skitmore  School of Urban Design, QUT</vt:lpstr>
      <vt:lpstr>ORBi: Université de Liège</vt:lpstr>
      <vt:lpstr>Downloads from ORBi</vt:lpstr>
      <vt:lpstr>Usage</vt:lpstr>
      <vt:lpstr>A well-filled repository</vt:lpstr>
      <vt:lpstr>And it gets used</vt:lpstr>
      <vt:lpstr>Slide 12</vt:lpstr>
      <vt:lpstr>Impact</vt:lpstr>
      <vt:lpstr>Impact</vt:lpstr>
      <vt:lpstr>Slide 15</vt:lpstr>
      <vt:lpstr>Top authors (by download)</vt:lpstr>
      <vt:lpstr>Ray Frost’s impact</vt:lpstr>
      <vt:lpstr>Top authors (by download)</vt:lpstr>
      <vt:lpstr>Martin Skitmore (Urban Design)</vt:lpstr>
      <vt:lpstr>Engineering</vt:lpstr>
      <vt:lpstr>Clinical medicine</vt:lpstr>
      <vt:lpstr>Social science</vt:lpstr>
      <vt:lpstr>The U.Southampton conundrum</vt:lpstr>
      <vt:lpstr>Slide 24</vt:lpstr>
      <vt:lpstr>Webometrics</vt:lpstr>
      <vt:lpstr>Profiling and marketing</vt:lpstr>
      <vt:lpstr>Slide 27</vt:lpstr>
      <vt:lpstr>Slide 28</vt:lpstr>
      <vt:lpstr>Economic advantages I: Open Access offers savings </vt:lpstr>
      <vt:lpstr>National pictures (Houghton et al, 2009, 2010)</vt:lpstr>
      <vt:lpstr>University UK:  Annual savings from OA</vt:lpstr>
      <vt:lpstr>Economic advantages II: knowledge transfer and collaborations </vt:lpstr>
      <vt:lpstr>EU CIS studies</vt:lpstr>
      <vt:lpstr>Slide 34</vt:lpstr>
      <vt:lpstr>Total Research Income: QUT and sector</vt:lpstr>
      <vt:lpstr>Dr Evonne Miller Senior Lecturer, Design, QUT</vt:lpstr>
      <vt:lpstr>Economic advantages III: better outreach, better sales</vt:lpstr>
      <vt:lpstr>Downloads from ORBi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Alma Swan</cp:lastModifiedBy>
  <cp:revision>37</cp:revision>
  <dcterms:created xsi:type="dcterms:W3CDTF">2010-12-12T18:08:27Z</dcterms:created>
  <dcterms:modified xsi:type="dcterms:W3CDTF">2010-12-12T18:16:59Z</dcterms:modified>
</cp:coreProperties>
</file>