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0" r:id="rId5"/>
    <p:sldId id="341" r:id="rId6"/>
    <p:sldId id="310" r:id="rId7"/>
    <p:sldId id="342" r:id="rId8"/>
    <p:sldId id="347" r:id="rId9"/>
    <p:sldId id="343" r:id="rId10"/>
    <p:sldId id="346" r:id="rId11"/>
    <p:sldId id="344" r:id="rId12"/>
    <p:sldId id="339" r:id="rId13"/>
    <p:sldId id="345" r:id="rId14"/>
    <p:sldId id="348" r:id="rId15"/>
  </p:sldIdLst>
  <p:sldSz cx="9144000" cy="6858000" type="screen4x3"/>
  <p:notesSz cx="9874250" cy="6797675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D3F49"/>
    <a:srgbClr val="B2D5D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3882" autoAdjust="0"/>
  </p:normalViewPr>
  <p:slideViewPr>
    <p:cSldViewPr>
      <p:cViewPr varScale="1">
        <p:scale>
          <a:sx n="106" d="100"/>
          <a:sy n="106" d="100"/>
        </p:scale>
        <p:origin x="-10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678" y="-90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23D43"/>
                </a:solidFill>
              </a:defRPr>
            </a:lvl1pPr>
          </a:lstStyle>
          <a:p>
            <a:endParaRPr lang="en-GB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23D43"/>
                </a:solidFill>
              </a:defRPr>
            </a:lvl1pPr>
          </a:lstStyle>
          <a:p>
            <a:endParaRPr lang="en-GB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23D43"/>
                </a:solidFill>
              </a:defRPr>
            </a:lvl1pPr>
          </a:lstStyle>
          <a:p>
            <a:endParaRPr lang="en-GB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23D43"/>
                </a:solidFill>
              </a:defRPr>
            </a:lvl1pPr>
          </a:lstStyle>
          <a:p>
            <a:fld id="{E8D67D7C-6D7C-467D-A17D-E7CDFE0F554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9874250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9874250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94350" y="0"/>
            <a:ext cx="42751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6913" y="509588"/>
            <a:ext cx="3397250" cy="2547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316038" y="3228975"/>
            <a:ext cx="7237412" cy="305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MY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6457950"/>
            <a:ext cx="42751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594350" y="6457950"/>
            <a:ext cx="42751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B2347C2-F2BE-41F4-BA6F-849DD111670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723BCF-84D4-409E-B3C7-50FA643856F9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646238" y="509588"/>
            <a:ext cx="6581775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pitchFamily="34" charset="0"/>
                <a:ea typeface="ＭＳ Ｐゴシック" pitchFamily="34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BB786-1B5D-47CA-92C9-B89F5EBA95E7}" type="slidenum">
              <a:rPr lang="en-GB"/>
              <a:pPr/>
              <a:t>2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646238" y="509588"/>
            <a:ext cx="6581775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16038" y="3228975"/>
            <a:ext cx="7239000" cy="3059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Noise threshold, Protection,</a:t>
            </a:r>
            <a:r>
              <a:rPr lang="en-GB" baseline="0" dirty="0" smtClean="0"/>
              <a:t> conventional PD detection (IEC 60270) AND the use of HFCTs Bandwidths!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Continuity</a:t>
            </a:r>
            <a:r>
              <a:rPr lang="en-GB" baseline="0" dirty="0" smtClean="0"/>
              <a:t> in construction, noise level, PD source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Blah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Mechanical electrical water thermal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2347C2-F2BE-41F4-BA6F-849DD111670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09D589-D72C-455B-9E5A-7814DAEACE08}" type="slidenum">
              <a:rPr lang="en-GB"/>
              <a:pPr/>
              <a:t>4</a:t>
            </a:fld>
            <a:endParaRPr lang="en-GB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646238" y="509588"/>
            <a:ext cx="6581775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04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2175" cy="3059113"/>
          </a:xfrm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pitchFamily="34" charset="0"/>
                <a:ea typeface="ＭＳ Ｐゴシック" pitchFamily="34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 m cable</a:t>
            </a:r>
            <a:r>
              <a:rPr lang="en-GB" baseline="0" dirty="0" smtClean="0"/>
              <a:t> lengths were terminated and connected in a loop to allow current induction via current transformers</a:t>
            </a:r>
          </a:p>
          <a:p>
            <a:r>
              <a:rPr lang="en-GB" baseline="0" dirty="0" smtClean="0"/>
              <a:t>Look at two of these defect examples in more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2347C2-F2BE-41F4-BA6F-849DD111670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Straight lead joint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2347C2-F2BE-41F4-BA6F-849DD111670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</a:t>
            </a:r>
            <a:r>
              <a:rPr lang="en-GB" dirty="0" err="1" smtClean="0"/>
              <a:t>nC</a:t>
            </a:r>
            <a:r>
              <a:rPr lang="en-GB" dirty="0" smtClean="0"/>
              <a:t> of PD produced by virgin sample</a:t>
            </a:r>
          </a:p>
          <a:p>
            <a:r>
              <a:rPr lang="en-GB" dirty="0" smtClean="0"/>
              <a:t>2. Phenomena</a:t>
            </a:r>
            <a:r>
              <a:rPr lang="en-GB" baseline="0" dirty="0" smtClean="0"/>
              <a:t> dominated by a single or pair of voltages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2347C2-F2BE-41F4-BA6F-849DD111670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5373EE-C151-4741-8144-7217C2D1D8BF}" type="slidenum">
              <a:rPr lang="en-GB"/>
              <a:pPr/>
              <a:t>10</a:t>
            </a:fld>
            <a:endParaRPr lang="en-GB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1646238" y="509588"/>
            <a:ext cx="6581775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256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2175" cy="3059113"/>
          </a:xfrm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pitchFamily="34" charset="0"/>
                <a:ea typeface="ＭＳ Ｐゴシック" pitchFamily="34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42933-933D-41B0-AB31-892AF42FB924}" type="slidenum">
              <a:rPr lang="en-GB"/>
              <a:pPr/>
              <a:t>12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645709" y="509826"/>
            <a:ext cx="6582833" cy="2549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>
                <a:srgbClr val="E00F5A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  <a:ea typeface="ＭＳ Ｐゴシック" pitchFamily="16" charset="-128"/>
              </a:rPr>
              <a:t>You can use a full-bleed image to create impact on a page. Caption the image as shown.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4CD213-D38F-41A9-953B-6639A50B5C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784DB-43B5-4030-938C-DD3E1D0205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4F426-A14E-4CAA-A417-4DE21C7583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272B7A-B32D-4407-B8D0-D693D59929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700213"/>
            <a:ext cx="417036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32225"/>
            <a:ext cx="417036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6D5F57-3DD6-4C61-91DE-6AB2DCCED4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417036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700213"/>
            <a:ext cx="417036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832225"/>
            <a:ext cx="4170363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32225"/>
            <a:ext cx="417036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A5B147-3DDF-48A3-A396-B26168B940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3EC660-A9B8-425C-9C9C-C41FC31F5B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2639D2-2DFE-46DB-BB4D-5B245BCA59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9FFA01-DC4C-4DD8-9531-666F5B8D82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50FF68-5058-43B3-B4F3-2FAE90BC49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F4BB12-3AD7-41F2-9115-E6771C1A72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2635F7-B07F-46B8-A608-CF32435488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30BCA7-C915-4309-90F4-C627AEF9B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288BB7-A032-4E0D-BCB1-D790E9B4F3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9E841C-0CD2-4315-A873-6C268472B2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01A19C-7FE3-4ECB-88DA-9B1466D839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BB7E81-A863-4045-B67E-69E3ABD3FC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B32F892A-FCD4-40E6-80F5-4B0A5EF6C2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978F7E-54DD-4BCF-895D-8E0859E338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4B57D5-4D03-43C0-8A4D-A765D0A84C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9011D5-6998-4C5C-B060-2F2B876A0E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7036AC-C077-4D7B-8218-28EDBCABB3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5B75A4-7CDB-43EB-919F-991018E024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5D946-20DD-4EFA-B13D-374A4568A4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F5F696-2FD2-4060-8EF8-5A7AFD15A9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5146D3-9E9B-48F6-9A41-771C73A936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212A4F-AC33-4A4D-AE50-5FA91DFB2E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E29555-4806-40C5-B65C-589ABE7C1C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7AA69A-1495-4E89-B1EC-E85BEC034C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64E7D-291E-452B-922D-5D25AA9E20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E295E2-A653-494A-82C0-115F4E1E49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D07D5-E6F0-4EE3-90AB-E565C9FF21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3115B2-214D-4EF1-B090-3196A058B6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A69E9A-6D58-4026-B91B-C8A120F691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E0BB81-7CA4-460F-B070-191392E85E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98" r:id="rId12"/>
    <p:sldLayoutId id="2147483699" r:id="rId13"/>
    <p:sldLayoutId id="2147483701" r:id="rId14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B308383-DF12-41CB-A966-F18F3AC218C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508000"/>
            <a:ext cx="4608513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395288"/>
            <a:ext cx="5148263" cy="1044575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7504" y="1628800"/>
            <a:ext cx="8712968" cy="1943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dirty="0" smtClean="0">
                <a:solidFill>
                  <a:schemeClr val="accent3"/>
                </a:solidFill>
              </a:rPr>
              <a:t>Partial discharge analysis of defective three-phase cables</a:t>
            </a:r>
            <a:r>
              <a:rPr lang="en-GB" sz="6600" b="1" dirty="0" smtClean="0"/>
              <a:t> 	</a:t>
            </a:r>
            <a:br>
              <a:rPr lang="en-GB" sz="6600" b="1" dirty="0" smtClean="0"/>
            </a:br>
            <a:r>
              <a:rPr lang="en-GB" sz="6300" dirty="0" smtClean="0">
                <a:solidFill>
                  <a:srgbClr val="FFFFFF"/>
                </a:solidFill>
              </a:rPr>
              <a:t> </a:t>
            </a:r>
            <a:endParaRPr lang="en-GB" sz="6300" dirty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8520" y="3573016"/>
            <a:ext cx="9144000" cy="2185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B2D5D5"/>
                </a:solidFill>
              </a:rPr>
              <a:t>An overview of an ongoing project involving the generation and analysis of PD within distribution cables</a:t>
            </a:r>
          </a:p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100" b="1" dirty="0">
              <a:solidFill>
                <a:srgbClr val="979E45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5805264"/>
            <a:ext cx="8280920" cy="876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ts val="2375"/>
              </a:lnSpc>
              <a:buClr>
                <a:srgbClr val="B2D5D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u="sng" dirty="0" smtClean="0">
              <a:latin typeface="+mn-lt"/>
            </a:endParaRPr>
          </a:p>
          <a:p>
            <a:pPr>
              <a:lnSpc>
                <a:spcPts val="2375"/>
              </a:lnSpc>
              <a:buClr>
                <a:srgbClr val="B2D5D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u="sng" dirty="0" smtClean="0">
              <a:latin typeface="+mn-lt"/>
            </a:endParaRPr>
          </a:p>
          <a:p>
            <a:pPr>
              <a:lnSpc>
                <a:spcPts val="2375"/>
              </a:lnSpc>
              <a:buClr>
                <a:srgbClr val="B2D5D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u="sng" dirty="0" smtClean="0">
              <a:latin typeface="+mn-lt"/>
            </a:endParaRPr>
          </a:p>
          <a:p>
            <a:pPr>
              <a:lnSpc>
                <a:spcPts val="2375"/>
              </a:lnSpc>
              <a:buClr>
                <a:srgbClr val="B2D5D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u="sng" dirty="0" smtClean="0">
              <a:latin typeface="+mn-lt"/>
            </a:endParaRPr>
          </a:p>
          <a:p>
            <a:pPr>
              <a:lnSpc>
                <a:spcPts val="2375"/>
              </a:lnSpc>
              <a:buClr>
                <a:srgbClr val="B2D5D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u="sng" dirty="0" smtClean="0">
                <a:solidFill>
                  <a:srgbClr val="B2D5D5"/>
                </a:solidFill>
                <a:latin typeface="+mn-lt"/>
              </a:rPr>
              <a:t>J. A. Hunter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, L. </a:t>
            </a:r>
            <a:r>
              <a:rPr lang="en-GB" sz="2000" dirty="0" err="1" smtClean="0">
                <a:solidFill>
                  <a:srgbClr val="B2D5D5"/>
                </a:solidFill>
                <a:latin typeface="+mn-lt"/>
              </a:rPr>
              <a:t>Hao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, D. J. </a:t>
            </a:r>
            <a:r>
              <a:rPr lang="en-GB" sz="2000" dirty="0" err="1" smtClean="0">
                <a:solidFill>
                  <a:srgbClr val="B2D5D5"/>
                </a:solidFill>
                <a:latin typeface="+mn-lt"/>
              </a:rPr>
              <a:t>Swaffield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, P. L. </a:t>
            </a:r>
            <a:r>
              <a:rPr lang="en-GB" sz="2000" dirty="0" err="1" smtClean="0">
                <a:solidFill>
                  <a:srgbClr val="B2D5D5"/>
                </a:solidFill>
                <a:latin typeface="+mn-lt"/>
              </a:rPr>
              <a:t>Lewin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, N. Cornish, 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C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. 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Walton, </a:t>
            </a:r>
            <a:r>
              <a:rPr lang="en-GB" sz="2000" dirty="0" smtClean="0">
                <a:solidFill>
                  <a:srgbClr val="B2D5D5"/>
                </a:solidFill>
                <a:latin typeface="+mn-lt"/>
              </a:rPr>
              <a:t>M. Michel 	</a:t>
            </a:r>
          </a:p>
          <a:p>
            <a:pPr>
              <a:lnSpc>
                <a:spcPts val="2375"/>
              </a:lnSpc>
              <a:buClr>
                <a:srgbClr val="B2D5D5"/>
              </a:buClr>
              <a:buFont typeface="Georg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B2D5D5"/>
                </a:solidFill>
                <a:latin typeface="Georgia" pitchFamily="18" charset="0"/>
              </a:rPr>
              <a:t>19 </a:t>
            </a:r>
            <a:r>
              <a:rPr lang="en-GB" sz="2000" dirty="0">
                <a:solidFill>
                  <a:srgbClr val="B2D5D5"/>
                </a:solidFill>
                <a:latin typeface="Georgia" pitchFamily="18" charset="0"/>
              </a:rPr>
              <a:t>January </a:t>
            </a:r>
            <a:r>
              <a:rPr lang="en-GB" sz="2000" dirty="0" smtClean="0">
                <a:solidFill>
                  <a:srgbClr val="B2D5D5"/>
                </a:solidFill>
                <a:latin typeface="Georgia" pitchFamily="18" charset="0"/>
              </a:rPr>
              <a:t>2011 </a:t>
            </a:r>
            <a:endParaRPr lang="en-GB" sz="2000" dirty="0">
              <a:solidFill>
                <a:srgbClr val="B2D5D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832"/>
            <a:ext cx="8496622" cy="396044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Full recovery of failed cable sample after removal of pressure and 1.5 hrs of heating at rated temperature (65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Strong temperature relationship with PD activity for these types of cable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 peak apparent charge is in the range of </a:t>
            </a:r>
            <a:r>
              <a:rPr lang="en-GB" dirty="0" err="1" smtClean="0"/>
              <a:t>nC</a:t>
            </a:r>
            <a:r>
              <a:rPr lang="en-GB" dirty="0" smtClean="0"/>
              <a:t> - common in PILC cable samples at room temperature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Adding stress relief tape to sample terminations reduces the magnitude of PD produced by the cable itself</a:t>
            </a:r>
          </a:p>
          <a:p>
            <a:pPr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493125" cy="6461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842" y="1549623"/>
            <a:ext cx="8568630" cy="4111625"/>
          </a:xfrm>
        </p:spPr>
        <p:txBody>
          <a:bodyPr/>
          <a:lstStyle/>
          <a:p>
            <a:r>
              <a:rPr lang="en-GB" sz="2400" dirty="0" smtClean="0"/>
              <a:t>Thoroughly characterise the PD signals produced by different sources</a:t>
            </a:r>
          </a:p>
          <a:p>
            <a:r>
              <a:rPr lang="en-GB" sz="2400" dirty="0" smtClean="0"/>
              <a:t>Classification of PD signals produced by different defects using a novel feature vector and machine learning technique</a:t>
            </a:r>
          </a:p>
          <a:p>
            <a:r>
              <a:rPr lang="en-GB" sz="2400" dirty="0" smtClean="0"/>
              <a:t>Development of the crushing experiment is required </a:t>
            </a:r>
          </a:p>
          <a:p>
            <a:r>
              <a:rPr lang="en-GB" sz="2400" dirty="0" smtClean="0"/>
              <a:t>Continue to record PD activity from a range of sources</a:t>
            </a:r>
          </a:p>
          <a:p>
            <a:r>
              <a:rPr lang="en-GB" sz="2400" dirty="0" smtClean="0"/>
              <a:t>Further investigate the relationship between the various failure mechanisms that effect these types of asset and the associated PD activity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288" y="1773238"/>
            <a:ext cx="802005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5496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11379" name="Rectangle 115"/>
          <p:cNvSpPr>
            <a:spLocks noChangeArrowheads="1"/>
          </p:cNvSpPr>
          <p:nvPr/>
        </p:nvSpPr>
        <p:spPr bwMode="auto">
          <a:xfrm>
            <a:off x="251520" y="1412776"/>
            <a:ext cx="8568952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90000" bIns="46800"/>
          <a:lstStyle/>
          <a:p>
            <a:pPr marL="342000" indent="-339725" eaLnBrk="1" hangingPunct="1">
              <a:lnSpc>
                <a:spcPct val="100000"/>
              </a:lnSpc>
              <a:spcAft>
                <a:spcPts val="1200"/>
              </a:spcAft>
              <a:buFont typeface="Georgia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38 000 km of 6.6 kV and 11 kV medium voltage (MV) cables supplying London with an estimated replacement cost of   £4 Billion [1]</a:t>
            </a:r>
            <a:endParaRPr lang="en-US" dirty="0">
              <a:solidFill>
                <a:srgbClr val="323D43"/>
              </a:solidFill>
              <a:latin typeface="Georgia" pitchFamily="18" charset="0"/>
            </a:endParaRPr>
          </a:p>
          <a:p>
            <a:pPr marL="342000" indent="-339725" eaLnBrk="1" hangingPunct="1">
              <a:lnSpc>
                <a:spcPct val="100000"/>
              </a:lnSpc>
              <a:spcAft>
                <a:spcPts val="1200"/>
              </a:spcAft>
              <a:buFont typeface="Georgia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The majority of which is of paper insulated lead covered (PILC) construction and was laid in the 60’s &amp; 70’s</a:t>
            </a:r>
          </a:p>
          <a:p>
            <a:pPr marL="342000" indent="-339725" eaLnBrk="1" hangingPunct="1">
              <a:lnSpc>
                <a:spcPct val="100000"/>
              </a:lnSpc>
              <a:spcAft>
                <a:spcPts val="1200"/>
              </a:spcAft>
              <a:buFont typeface="Georgia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Shift in condition monitoring philosophy for these assets</a:t>
            </a:r>
          </a:p>
          <a:p>
            <a:pPr marL="342000" indent="-339725" eaLnBrk="1" hangingPunct="1">
              <a:lnSpc>
                <a:spcPct val="100000"/>
              </a:lnSpc>
              <a:spcAft>
                <a:spcPts val="1200"/>
              </a:spcAft>
              <a:buFont typeface="Georgia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323D43"/>
                </a:solidFill>
                <a:latin typeface="Georgia" pitchFamily="18" charset="0"/>
              </a:rPr>
              <a:t>Our objective - replicate “in service” conditions for a range of defective cable samples and collect PD data</a:t>
            </a:r>
            <a:endParaRPr lang="en-MY" dirty="0">
              <a:solidFill>
                <a:srgbClr val="323D43"/>
              </a:solidFill>
              <a:latin typeface="Georgia" pitchFamily="18" charset="0"/>
            </a:endParaRPr>
          </a:p>
          <a:p>
            <a:pPr marL="342000" indent="-339725" eaLnBrk="1" hangingPunct="1">
              <a:lnSpc>
                <a:spcPct val="100000"/>
              </a:lnSpc>
              <a:spcAft>
                <a:spcPts val="1200"/>
              </a:spcAft>
              <a:buFont typeface="Georgia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>
                <a:solidFill>
                  <a:srgbClr val="323D43"/>
                </a:solidFill>
                <a:latin typeface="Georgia" pitchFamily="18" charset="0"/>
              </a:rPr>
              <a:t>Through </a:t>
            </a: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analysis of this data, develop a </a:t>
            </a:r>
            <a:r>
              <a:rPr lang="en-US" dirty="0">
                <a:solidFill>
                  <a:srgbClr val="323D43"/>
                </a:solidFill>
                <a:latin typeface="Georgia" pitchFamily="18" charset="0"/>
              </a:rPr>
              <a:t>better understanding </a:t>
            </a: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of the </a:t>
            </a:r>
            <a:r>
              <a:rPr lang="en-US" dirty="0">
                <a:solidFill>
                  <a:srgbClr val="323D43"/>
                </a:solidFill>
                <a:latin typeface="Georgia" pitchFamily="18" charset="0"/>
              </a:rPr>
              <a:t>PD phenomena </a:t>
            </a:r>
            <a:r>
              <a:rPr lang="en-US" dirty="0" smtClean="0">
                <a:solidFill>
                  <a:srgbClr val="323D43"/>
                </a:solidFill>
                <a:latin typeface="Georgia" pitchFamily="18" charset="0"/>
              </a:rPr>
              <a:t>associated with the failure mechanisms that effect this type of hardware </a:t>
            </a:r>
            <a:endParaRPr lang="en-US" dirty="0">
              <a:solidFill>
                <a:srgbClr val="323D43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568952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rgbClr val="2D3F49"/>
                </a:solidFill>
                <a:latin typeface="+mn-lt"/>
              </a:rPr>
              <a:t>[1] </a:t>
            </a:r>
            <a:r>
              <a:rPr lang="en-GB" sz="1200" dirty="0" err="1" smtClean="0">
                <a:solidFill>
                  <a:srgbClr val="2D3F49"/>
                </a:solidFill>
                <a:latin typeface="+mn-lt"/>
              </a:rPr>
              <a:t>Matthieu</a:t>
            </a:r>
            <a:r>
              <a:rPr lang="en-GB" sz="1200" dirty="0" smtClean="0">
                <a:solidFill>
                  <a:srgbClr val="2D3F49"/>
                </a:solidFill>
                <a:latin typeface="+mn-lt"/>
              </a:rPr>
              <a:t> Michel. ‘</a:t>
            </a:r>
            <a:r>
              <a:rPr lang="en-GB" sz="1200" i="1" dirty="0" smtClean="0">
                <a:solidFill>
                  <a:srgbClr val="2D3F49"/>
                </a:solidFill>
                <a:latin typeface="+mn-lt"/>
              </a:rPr>
              <a:t>Comparison of off-line and on-line partial discharge MV cable mapping techniques. In Electricity Distribution’</a:t>
            </a:r>
            <a:r>
              <a:rPr lang="en-GB" sz="1200" dirty="0" smtClean="0">
                <a:solidFill>
                  <a:srgbClr val="2D3F49"/>
                </a:solidFill>
                <a:latin typeface="+mn-lt"/>
              </a:rPr>
              <a:t> CIRED 2005. 18th International Conference and Exhibition on, </a:t>
            </a:r>
            <a:r>
              <a:rPr lang="fr-FR" sz="1200" dirty="0" smtClean="0">
                <a:solidFill>
                  <a:srgbClr val="2D3F49"/>
                </a:solidFill>
                <a:latin typeface="+mn-lt"/>
              </a:rPr>
              <a:t>page 1</a:t>
            </a:r>
            <a:endParaRPr lang="en-GB" sz="1200" dirty="0">
              <a:solidFill>
                <a:srgbClr val="2D3F49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6197"/>
            <a:ext cx="8493125" cy="4969147"/>
          </a:xfrm>
        </p:spPr>
        <p:txBody>
          <a:bodyPr/>
          <a:lstStyle/>
          <a:p>
            <a:r>
              <a:rPr lang="en-GB" dirty="0" smtClean="0"/>
              <a:t>Design an experiment that allows for safe rated voltage, current and temperature control over a three-phase cable</a:t>
            </a:r>
          </a:p>
          <a:p>
            <a:r>
              <a:rPr lang="en-GB" dirty="0" smtClean="0"/>
              <a:t>Fabricate a number of defective cable samples</a:t>
            </a:r>
          </a:p>
          <a:p>
            <a:r>
              <a:rPr lang="en-GB" dirty="0" smtClean="0"/>
              <a:t>Increase the functionality of the experiment to allow for mechanical damage to the samples</a:t>
            </a:r>
          </a:p>
          <a:p>
            <a:r>
              <a:rPr lang="en-GB" dirty="0" smtClean="0"/>
              <a:t>Capture PD data from a range of cable samples under rated conditions, over an extended period</a:t>
            </a:r>
          </a:p>
          <a:p>
            <a:r>
              <a:rPr lang="en-GB" dirty="0" smtClean="0"/>
              <a:t>Analyse the PD data looking for source specific characteristics and trends in activity over 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Experiment design</a:t>
            </a:r>
            <a:endParaRPr lang="en-GB" dirty="0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MY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9647" name="Rectangle 207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9650" name="Rectangle 210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9651" name="Rectangle 211"/>
          <p:cNvSpPr>
            <a:spLocks noChangeArrowheads="1"/>
          </p:cNvSpPr>
          <p:nvPr/>
        </p:nvSpPr>
        <p:spPr bwMode="auto">
          <a:xfrm>
            <a:off x="0" y="3414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MY">
              <a:solidFill>
                <a:srgbClr val="323D43"/>
              </a:solidFill>
            </a:endParaRPr>
          </a:p>
        </p:txBody>
      </p:sp>
      <p:sp>
        <p:nvSpPr>
          <p:cNvPr id="189661" name="Rectangle 22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9700" name="Rectangle 260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9704" name="Object 264"/>
          <p:cNvGraphicFramePr>
            <a:graphicFrameLocks noChangeAspect="1"/>
          </p:cNvGraphicFramePr>
          <p:nvPr/>
        </p:nvGraphicFramePr>
        <p:xfrm>
          <a:off x="862440" y="1556792"/>
          <a:ext cx="7525984" cy="5205761"/>
        </p:xfrm>
        <a:graphic>
          <a:graphicData uri="http://schemas.openxmlformats.org/presentationml/2006/ole">
            <p:oleObj spid="_x0000_s189704" name="Visio" r:id="rId4" imgW="10700292" imgH="7401195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Cable sample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65647"/>
            <a:ext cx="4248150" cy="4111625"/>
          </a:xfrm>
        </p:spPr>
        <p:txBody>
          <a:bodyPr/>
          <a:lstStyle/>
          <a:p>
            <a:r>
              <a:rPr lang="en-GB" sz="2400" dirty="0" smtClean="0">
                <a:solidFill>
                  <a:srgbClr val="2D3F49"/>
                </a:solidFill>
              </a:rPr>
              <a:t>Noise reduction of “virgin” samples</a:t>
            </a:r>
          </a:p>
          <a:p>
            <a:r>
              <a:rPr lang="en-GB" sz="2400" dirty="0" smtClean="0">
                <a:solidFill>
                  <a:srgbClr val="2D3F49"/>
                </a:solidFill>
              </a:rPr>
              <a:t>Ensure that fabrication process is the same for all samples</a:t>
            </a:r>
          </a:p>
          <a:p>
            <a:r>
              <a:rPr lang="en-GB" sz="2400" dirty="0" smtClean="0">
                <a:solidFill>
                  <a:srgbClr val="2D3F49"/>
                </a:solidFill>
              </a:rPr>
              <a:t>Representative of identified “life reducing” defects</a:t>
            </a:r>
          </a:p>
          <a:p>
            <a:r>
              <a:rPr lang="en-GB" sz="2400" dirty="0" smtClean="0">
                <a:solidFill>
                  <a:srgbClr val="2D3F49"/>
                </a:solidFill>
              </a:rPr>
              <a:t>Significant PD activity</a:t>
            </a:r>
          </a:p>
        </p:txBody>
      </p:sp>
      <p:pic>
        <p:nvPicPr>
          <p:cNvPr id="10" name="Content Placeholder 9" descr="Spike on ferrule_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307115"/>
            <a:ext cx="4508258" cy="4498149"/>
          </a:xfrm>
        </p:spPr>
      </p:pic>
      <p:sp>
        <p:nvSpPr>
          <p:cNvPr id="11" name="TextBox 10"/>
          <p:cNvSpPr txBox="1"/>
          <p:nvPr/>
        </p:nvSpPr>
        <p:spPr>
          <a:xfrm>
            <a:off x="4706763" y="5877272"/>
            <a:ext cx="4176464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2D3F49"/>
                </a:solidFill>
                <a:latin typeface="+mn-lt"/>
              </a:rPr>
              <a:t>Straight lead joints containing fabrication defects that exaggerate the electrical stress within the joint</a:t>
            </a:r>
            <a:endParaRPr lang="en-GB" sz="1400" dirty="0">
              <a:solidFill>
                <a:srgbClr val="2D3F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“Spike on the Ferrule” defect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132856"/>
            <a:ext cx="4170363" cy="4111625"/>
          </a:xfrm>
        </p:spPr>
        <p:txBody>
          <a:bodyPr/>
          <a:lstStyle/>
          <a:p>
            <a:r>
              <a:rPr lang="en-GB" sz="2400" dirty="0" smtClean="0">
                <a:solidFill>
                  <a:srgbClr val="2D3F49"/>
                </a:solidFill>
              </a:rPr>
              <a:t>Representative of poor joint construction</a:t>
            </a:r>
          </a:p>
          <a:p>
            <a:r>
              <a:rPr lang="en-GB" sz="2400" dirty="0" smtClean="0">
                <a:solidFill>
                  <a:srgbClr val="2D3F49"/>
                </a:solidFill>
              </a:rPr>
              <a:t>Asymmetric geometry – should produce identifiable PD signals</a:t>
            </a:r>
          </a:p>
          <a:p>
            <a:r>
              <a:rPr lang="en-GB" sz="2400" dirty="0" smtClean="0">
                <a:solidFill>
                  <a:srgbClr val="2D3F49"/>
                </a:solidFill>
              </a:rPr>
              <a:t>Not too severe a defect as to fail immediately </a:t>
            </a:r>
          </a:p>
          <a:p>
            <a:endParaRPr lang="en-GB" sz="2400" dirty="0"/>
          </a:p>
        </p:txBody>
      </p:sp>
      <p:pic>
        <p:nvPicPr>
          <p:cNvPr id="238594" name="Picture 2" descr="C:\Users\Jack_Work_PC\Pictures\PDP2\Sample 1\Spike on ferru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170362" cy="3127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5589240"/>
            <a:ext cx="43204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2D3F49"/>
                </a:solidFill>
                <a:latin typeface="+mn-lt"/>
              </a:rPr>
              <a:t>14 mm metal spike introduced during the joint fabrication process (on phase 2 pointing at phase 1)</a:t>
            </a:r>
            <a:endParaRPr lang="en-GB" sz="1400" dirty="0">
              <a:solidFill>
                <a:srgbClr val="2D3F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stress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0040" y="2132856"/>
            <a:ext cx="4860032" cy="4132435"/>
          </a:xfrm>
        </p:spPr>
        <p:txBody>
          <a:bodyPr/>
          <a:lstStyle/>
          <a:p>
            <a:r>
              <a:rPr lang="en-GB" sz="2400" dirty="0" smtClean="0"/>
              <a:t>Two mechanical tests </a:t>
            </a:r>
          </a:p>
          <a:p>
            <a:r>
              <a:rPr lang="en-GB" sz="2400" dirty="0" smtClean="0"/>
              <a:t>Test 1: Mechanical limit</a:t>
            </a:r>
          </a:p>
          <a:p>
            <a:r>
              <a:rPr lang="en-GB" sz="2400" dirty="0" smtClean="0"/>
              <a:t>Fast evolution of PD activity </a:t>
            </a:r>
          </a:p>
          <a:p>
            <a:r>
              <a:rPr lang="en-GB" sz="2400" dirty="0" smtClean="0"/>
              <a:t>Test 2: “Root compression”</a:t>
            </a:r>
          </a:p>
          <a:p>
            <a:r>
              <a:rPr lang="en-GB" sz="2400" dirty="0" smtClean="0"/>
              <a:t> Sustained pressure</a:t>
            </a:r>
            <a:endParaRPr lang="en-GB" sz="2400" dirty="0"/>
          </a:p>
        </p:txBody>
      </p:sp>
      <p:pic>
        <p:nvPicPr>
          <p:cNvPr id="260098" name="Picture 2" descr="C:\Users\Jack_Work_PC\Documents\PDP2\Experiments\Simulated Faults\Mechanical crushing rig_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210" y="1340768"/>
            <a:ext cx="4383730" cy="43276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5877272"/>
            <a:ext cx="396044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2D3F49"/>
                </a:solidFill>
                <a:latin typeface="+mn-lt"/>
              </a:rPr>
              <a:t>Mechanical crushing rig for use on joints and cable sections</a:t>
            </a:r>
            <a:endParaRPr lang="en-GB" sz="1400" dirty="0">
              <a:solidFill>
                <a:srgbClr val="2D3F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crushing test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213"/>
            <a:ext cx="4608512" cy="4111625"/>
          </a:xfrm>
        </p:spPr>
        <p:txBody>
          <a:bodyPr/>
          <a:lstStyle/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Repeated crushing using sharp bar-plane configuration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40×3000 lb crushes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limited PD activity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err="1" smtClean="0"/>
              <a:t>Mtronix</a:t>
            </a:r>
            <a:r>
              <a:rPr lang="en-GB" sz="2400" dirty="0" smtClean="0"/>
              <a:t>- slow evolution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Protection activation– experiment isolated.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Max. voltage = 3.5 kV after tripping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A fault occurred before a large dataset could be amassed</a:t>
            </a:r>
          </a:p>
          <a:p>
            <a:pPr marL="360000">
              <a:lnSpc>
                <a:spcPct val="100000"/>
              </a:lnSpc>
              <a:spcAft>
                <a:spcPts val="1200"/>
              </a:spcAft>
            </a:pP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4032448" cy="38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940152" y="5885547"/>
            <a:ext cx="2448272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23D43"/>
                </a:solidFill>
                <a:latin typeface="+mn-lt"/>
              </a:rPr>
              <a:t>Cable crushing </a:t>
            </a:r>
            <a:r>
              <a:rPr lang="en-GB" sz="1400" dirty="0" smtClean="0">
                <a:solidFill>
                  <a:srgbClr val="323D43"/>
                </a:solidFill>
                <a:latin typeface="+mn-lt"/>
              </a:rPr>
              <a:t>in progress</a:t>
            </a:r>
            <a:endParaRPr lang="en-GB" sz="1400" dirty="0">
              <a:solidFill>
                <a:srgbClr val="323D4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04456" cy="4680520"/>
          </a:xfrm>
        </p:spPr>
        <p:txBody>
          <a:bodyPr/>
          <a:lstStyle/>
          <a:p>
            <a:r>
              <a:rPr lang="en-GB" sz="2400" dirty="0" smtClean="0"/>
              <a:t>Significant PD produced by defect - isolated by increasing temperature</a:t>
            </a:r>
          </a:p>
          <a:p>
            <a:r>
              <a:rPr lang="en-GB" sz="2400" dirty="0" smtClean="0"/>
              <a:t>PD activity occurs at a specific phase angles</a:t>
            </a:r>
          </a:p>
          <a:p>
            <a:r>
              <a:rPr lang="en-GB" sz="2400" dirty="0" smtClean="0"/>
              <a:t>Cross talk is observed on the other phases</a:t>
            </a:r>
          </a:p>
          <a:p>
            <a:r>
              <a:rPr lang="en-GB" sz="2400" dirty="0" smtClean="0"/>
              <a:t>Detailed analysis of these PD pulses is required to extensively characterise them</a:t>
            </a:r>
            <a:endParaRPr lang="en-GB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80" y="1556792"/>
            <a:ext cx="48581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64496" y="5517232"/>
            <a:ext cx="4644008" cy="368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algn="ctr" eaLnBrk="0" hangingPunct="0">
              <a:buClr>
                <a:srgbClr val="323D43"/>
              </a:buClr>
              <a:buSzPct val="100000"/>
              <a:buFont typeface="Lucida San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CN" sz="1200" dirty="0" smtClean="0">
                <a:solidFill>
                  <a:srgbClr val="323D43"/>
                </a:solidFill>
                <a:latin typeface="+mn-lt"/>
                <a:cs typeface="ＭＳ Ｐゴシック"/>
              </a:rPr>
              <a:t>Three-phase phase resolved PD plot produced by “Spike” sample at rated temperature</a:t>
            </a:r>
            <a:endParaRPr lang="en-GB" altLang="zh-CN" sz="1200" dirty="0">
              <a:solidFill>
                <a:srgbClr val="323D43"/>
              </a:solidFill>
              <a:latin typeface="+mn-lt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36640</TotalTime>
  <Words>859</Words>
  <Application>Microsoft Office PowerPoint</Application>
  <PresentationFormat>On-screen Show (4:3)</PresentationFormat>
  <Paragraphs>88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Default Design</vt:lpstr>
      <vt:lpstr>Default Design</vt:lpstr>
      <vt:lpstr>Default Design</vt:lpstr>
      <vt:lpstr>Visio</vt:lpstr>
      <vt:lpstr>Partial discharge analysis of defective three-phase cables    </vt:lpstr>
      <vt:lpstr>Introduction</vt:lpstr>
      <vt:lpstr>Research plan</vt:lpstr>
      <vt:lpstr>Experiment design</vt:lpstr>
      <vt:lpstr>Cable sample design</vt:lpstr>
      <vt:lpstr>“Spike on the Ferrule” defect</vt:lpstr>
      <vt:lpstr>Mechanical stress</vt:lpstr>
      <vt:lpstr>Mechanical crushing test #1</vt:lpstr>
      <vt:lpstr>Initial results</vt:lpstr>
      <vt:lpstr>Conclusions</vt:lpstr>
      <vt:lpstr>Future work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Jack_Work_PC</cp:lastModifiedBy>
  <cp:revision>800</cp:revision>
  <dcterms:modified xsi:type="dcterms:W3CDTF">2011-01-14T16:51:13Z</dcterms:modified>
</cp:coreProperties>
</file>