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29883100" cy="42484675"/>
  <p:notesSz cx="6870700" cy="9653588"/>
  <p:defaultTextStyle>
    <a:defPPr>
      <a:defRPr lang="en-GB"/>
    </a:defPPr>
    <a:lvl1pPr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1pPr>
    <a:lvl2pPr marL="4572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2pPr>
    <a:lvl3pPr marL="9144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3pPr>
    <a:lvl4pPr marL="13716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4pPr>
    <a:lvl5pPr marL="1828800" algn="l" rtl="0" eaLnBrk="0" fontAlgn="base" hangingPunct="0">
      <a:spcBef>
        <a:spcPct val="50000"/>
      </a:spcBef>
      <a:spcAft>
        <a:spcPct val="0"/>
      </a:spcAft>
      <a:buFont typeface="Times New Roman" pitchFamily="18" charset="0"/>
      <a:defRPr sz="2600" kern="1200">
        <a:solidFill>
          <a:schemeClr val="tx1"/>
        </a:solidFill>
        <a:latin typeface="Times New Roman" pitchFamily="18" charset="0"/>
        <a:ea typeface="宋体" pitchFamily="2" charset="-122"/>
        <a:cs typeface="+mn-cs"/>
      </a:defRPr>
    </a:lvl5pPr>
    <a:lvl6pPr marL="2286000" algn="l" defTabSz="914400" rtl="0" eaLnBrk="1" latinLnBrk="0" hangingPunct="1">
      <a:defRPr sz="2600" kern="1200">
        <a:solidFill>
          <a:schemeClr val="tx1"/>
        </a:solidFill>
        <a:latin typeface="Times New Roman" pitchFamily="18" charset="0"/>
        <a:ea typeface="宋体" pitchFamily="2" charset="-122"/>
        <a:cs typeface="+mn-cs"/>
      </a:defRPr>
    </a:lvl6pPr>
    <a:lvl7pPr marL="2743200" algn="l" defTabSz="914400" rtl="0" eaLnBrk="1" latinLnBrk="0" hangingPunct="1">
      <a:defRPr sz="2600" kern="1200">
        <a:solidFill>
          <a:schemeClr val="tx1"/>
        </a:solidFill>
        <a:latin typeface="Times New Roman" pitchFamily="18" charset="0"/>
        <a:ea typeface="宋体" pitchFamily="2" charset="-122"/>
        <a:cs typeface="+mn-cs"/>
      </a:defRPr>
    </a:lvl7pPr>
    <a:lvl8pPr marL="3200400" algn="l" defTabSz="914400" rtl="0" eaLnBrk="1" latinLnBrk="0" hangingPunct="1">
      <a:defRPr sz="2600" kern="1200">
        <a:solidFill>
          <a:schemeClr val="tx1"/>
        </a:solidFill>
        <a:latin typeface="Times New Roman" pitchFamily="18" charset="0"/>
        <a:ea typeface="宋体" pitchFamily="2" charset="-122"/>
        <a:cs typeface="+mn-cs"/>
      </a:defRPr>
    </a:lvl8pPr>
    <a:lvl9pPr marL="3657600" algn="l" defTabSz="914400" rtl="0" eaLnBrk="1" latinLnBrk="0" hangingPunct="1">
      <a:defRPr sz="26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a:srgbClr val="014359"/>
    <a:srgbClr val="CCDAEA"/>
    <a:srgbClr val="5E9EFF"/>
    <a:srgbClr val="9999A6"/>
    <a:srgbClr val="0A96A9"/>
    <a:srgbClr val="0072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99757" autoAdjust="0"/>
  </p:normalViewPr>
  <p:slideViewPr>
    <p:cSldViewPr snapToGrid="0">
      <p:cViewPr>
        <p:scale>
          <a:sx n="40" d="100"/>
          <a:sy n="40" d="100"/>
        </p:scale>
        <p:origin x="-642" y="-72"/>
      </p:cViewPr>
      <p:guideLst>
        <p:guide orient="horz" pos="13381"/>
        <p:guide pos="94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1026"/>
          <p:cNvSpPr>
            <a:spLocks noGrp="1" noChangeArrowheads="1"/>
          </p:cNvSpPr>
          <p:nvPr>
            <p:ph type="hdr" sz="quarter"/>
          </p:nvPr>
        </p:nvSpPr>
        <p:spPr bwMode="auto">
          <a:xfrm>
            <a:off x="0" y="0"/>
            <a:ext cx="2977992" cy="48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endParaRPr lang="en-US"/>
          </a:p>
        </p:txBody>
      </p:sp>
      <p:sp>
        <p:nvSpPr>
          <p:cNvPr id="19459" name="Rectangle 1027"/>
          <p:cNvSpPr>
            <a:spLocks noGrp="1" noChangeArrowheads="1"/>
          </p:cNvSpPr>
          <p:nvPr>
            <p:ph type="dt" sz="quarter" idx="1"/>
          </p:nvPr>
        </p:nvSpPr>
        <p:spPr bwMode="auto">
          <a:xfrm>
            <a:off x="3892708" y="0"/>
            <a:ext cx="2977992" cy="48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en-US"/>
          </a:p>
        </p:txBody>
      </p:sp>
      <p:sp>
        <p:nvSpPr>
          <p:cNvPr id="19460" name="Rectangle 1028"/>
          <p:cNvSpPr>
            <a:spLocks noGrp="1" noChangeArrowheads="1"/>
          </p:cNvSpPr>
          <p:nvPr>
            <p:ph type="ftr" sz="quarter" idx="2"/>
          </p:nvPr>
        </p:nvSpPr>
        <p:spPr bwMode="auto">
          <a:xfrm>
            <a:off x="0" y="9171066"/>
            <a:ext cx="2977992" cy="48252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endParaRPr lang="en-US"/>
          </a:p>
        </p:txBody>
      </p:sp>
      <p:sp>
        <p:nvSpPr>
          <p:cNvPr id="19461" name="Rectangle 1029"/>
          <p:cNvSpPr>
            <a:spLocks noGrp="1" noChangeArrowheads="1"/>
          </p:cNvSpPr>
          <p:nvPr>
            <p:ph type="sldNum" sz="quarter" idx="3"/>
          </p:nvPr>
        </p:nvSpPr>
        <p:spPr bwMode="auto">
          <a:xfrm>
            <a:off x="3892708" y="9171066"/>
            <a:ext cx="2977992" cy="48252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C2A87A72-57B7-4038-BFD5-2CBFD64C4150}" type="slidenum">
              <a:rPr lang="en-GB"/>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550" y="13198475"/>
            <a:ext cx="25400000" cy="9105900"/>
          </a:xfrm>
        </p:spPr>
        <p:txBody>
          <a:bodyPr/>
          <a:lstStyle/>
          <a:p>
            <a:r>
              <a:rPr lang="en-US" smtClean="0"/>
              <a:t>Click to edit Master title style</a:t>
            </a:r>
            <a:endParaRPr lang="en-GB"/>
          </a:p>
        </p:txBody>
      </p:sp>
      <p:sp>
        <p:nvSpPr>
          <p:cNvPr id="3" name="Subtitle 2"/>
          <p:cNvSpPr>
            <a:spLocks noGrp="1"/>
          </p:cNvSpPr>
          <p:nvPr>
            <p:ph type="subTitle" idx="1"/>
          </p:nvPr>
        </p:nvSpPr>
        <p:spPr>
          <a:xfrm>
            <a:off x="4483100" y="24074438"/>
            <a:ext cx="20916900" cy="108569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F8F52E-F99C-47C4-B61E-82C23F37C81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E0E5C81-9765-4B71-AF36-06D31BE280E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91550" y="3773488"/>
            <a:ext cx="6350000" cy="33993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41550" y="3773488"/>
            <a:ext cx="18897600" cy="33993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028ADED-9046-4011-BAA9-BF956D1D811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lightning_vec2.png"/>
          <p:cNvPicPr>
            <a:picLocks noChangeAspect="1"/>
          </p:cNvPicPr>
          <p:nvPr userDrawn="1"/>
        </p:nvPicPr>
        <p:blipFill>
          <a:blip r:embed="rId2" cstate="print">
            <a:lum bright="100000"/>
          </a:blip>
          <a:srcRect t="2216"/>
          <a:stretch>
            <a:fillRect/>
          </a:stretch>
        </p:blipFill>
        <p:spPr bwMode="auto">
          <a:xfrm>
            <a:off x="114300" y="0"/>
            <a:ext cx="29275088" cy="419862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23D42010-4C48-400B-A692-576CDC5442B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60613" y="27300238"/>
            <a:ext cx="25400000" cy="843756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2360613" y="18007013"/>
            <a:ext cx="25400000" cy="9293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0B7D0ED-2D71-4187-AC57-3791AD56D0A0}"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41550" y="12274550"/>
            <a:ext cx="12623800" cy="2549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017750" y="12274550"/>
            <a:ext cx="12623800" cy="2549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A28D038-AF6D-480D-B40B-750191D047F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3838" y="1701800"/>
            <a:ext cx="26895425" cy="7080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493838" y="9509125"/>
            <a:ext cx="13203237"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93838" y="13473113"/>
            <a:ext cx="13203237"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179675" y="9509125"/>
            <a:ext cx="13209588"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179675" y="13473113"/>
            <a:ext cx="13209588"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A162A35-963A-4EE9-96FF-446B3B47A12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32C94D1-832D-4D70-9F11-EEB9B880A52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F64057-0B3E-4DAA-B397-EC1BE038904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838" y="1692275"/>
            <a:ext cx="9831387" cy="71977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684000" y="1692275"/>
            <a:ext cx="16705263" cy="36258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493838" y="8890000"/>
            <a:ext cx="9831387" cy="2906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94C295B-ECAA-4C0C-BDFF-35B8996D917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7875" y="29738638"/>
            <a:ext cx="17929225" cy="35115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857875" y="3795713"/>
            <a:ext cx="17929225" cy="25490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857875" y="33250188"/>
            <a:ext cx="17929225" cy="49863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4EF3858-BD08-4066-907C-30AE0FF4113F}"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D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41550" y="3773488"/>
            <a:ext cx="25400000" cy="7085012"/>
          </a:xfrm>
          <a:prstGeom prst="rect">
            <a:avLst/>
          </a:prstGeom>
          <a:noFill/>
          <a:ln w="9525">
            <a:noFill/>
            <a:miter lim="800000"/>
            <a:headEnd/>
            <a:tailEnd/>
          </a:ln>
        </p:spPr>
        <p:txBody>
          <a:bodyPr vert="horz" wrap="square" lIns="413035" tIns="206516" rIns="413035" bIns="20651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41550" y="12274550"/>
            <a:ext cx="25400000" cy="25492075"/>
          </a:xfrm>
          <a:prstGeom prst="rect">
            <a:avLst/>
          </a:prstGeom>
          <a:noFill/>
          <a:ln w="9525">
            <a:noFill/>
            <a:miter lim="800000"/>
            <a:headEnd/>
            <a:tailEnd/>
          </a:ln>
        </p:spPr>
        <p:txBody>
          <a:bodyPr vert="horz" wrap="square" lIns="413035" tIns="206516" rIns="413035" bIns="2065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41550" y="38711188"/>
            <a:ext cx="62261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eaLnBrk="1" hangingPunct="1">
              <a:spcBef>
                <a:spcPct val="0"/>
              </a:spcBef>
              <a:buFontTx/>
              <a:buNone/>
              <a:defRPr sz="6600"/>
            </a:lvl1pPr>
          </a:lstStyle>
          <a:p>
            <a:endParaRPr lang="en-US"/>
          </a:p>
        </p:txBody>
      </p:sp>
      <p:sp>
        <p:nvSpPr>
          <p:cNvPr id="1029" name="Rectangle 5"/>
          <p:cNvSpPr>
            <a:spLocks noGrp="1" noChangeArrowheads="1"/>
          </p:cNvSpPr>
          <p:nvPr>
            <p:ph type="ftr" sz="quarter" idx="3"/>
          </p:nvPr>
        </p:nvSpPr>
        <p:spPr bwMode="auto">
          <a:xfrm>
            <a:off x="10209213" y="38711188"/>
            <a:ext cx="94646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algn="ctr" eaLnBrk="1" hangingPunct="1">
              <a:spcBef>
                <a:spcPct val="0"/>
              </a:spcBef>
              <a:buFontTx/>
              <a:buNone/>
              <a:defRPr sz="6600"/>
            </a:lvl1pPr>
          </a:lstStyle>
          <a:p>
            <a:endParaRPr lang="en-US"/>
          </a:p>
        </p:txBody>
      </p:sp>
      <p:sp>
        <p:nvSpPr>
          <p:cNvPr id="1030" name="Rectangle 6"/>
          <p:cNvSpPr>
            <a:spLocks noGrp="1" noChangeArrowheads="1"/>
          </p:cNvSpPr>
          <p:nvPr>
            <p:ph type="sldNum" sz="quarter" idx="4"/>
          </p:nvPr>
        </p:nvSpPr>
        <p:spPr bwMode="auto">
          <a:xfrm>
            <a:off x="21415375" y="38711188"/>
            <a:ext cx="6226175" cy="2827337"/>
          </a:xfrm>
          <a:prstGeom prst="rect">
            <a:avLst/>
          </a:prstGeom>
          <a:noFill/>
          <a:ln w="9525">
            <a:noFill/>
            <a:miter lim="800000"/>
            <a:headEnd/>
            <a:tailEnd/>
          </a:ln>
          <a:effectLst/>
        </p:spPr>
        <p:txBody>
          <a:bodyPr vert="horz" wrap="square" lIns="413035" tIns="206516" rIns="413035" bIns="206516" numCol="1" anchor="t" anchorCtr="0" compatLnSpc="1">
            <a:prstTxWarp prst="textNoShape">
              <a:avLst/>
            </a:prstTxWarp>
          </a:bodyPr>
          <a:lstStyle>
            <a:lvl1pPr algn="r" eaLnBrk="1" hangingPunct="1">
              <a:spcBef>
                <a:spcPct val="0"/>
              </a:spcBef>
              <a:buFontTx/>
              <a:buNone/>
              <a:defRPr sz="6600"/>
            </a:lvl1pPr>
          </a:lstStyle>
          <a:p>
            <a:fld id="{4E4EDB9D-66C9-4AA3-9B27-45BBFFEAFE8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130675" rtl="0" eaLnBrk="0" fontAlgn="base" hangingPunct="0">
        <a:spcBef>
          <a:spcPct val="0"/>
        </a:spcBef>
        <a:spcAft>
          <a:spcPct val="0"/>
        </a:spcAft>
        <a:defRPr sz="19800">
          <a:solidFill>
            <a:schemeClr val="tx2"/>
          </a:solidFill>
          <a:latin typeface="+mj-lt"/>
          <a:ea typeface="+mj-ea"/>
          <a:cs typeface="+mj-cs"/>
        </a:defRPr>
      </a:lvl1pPr>
      <a:lvl2pPr algn="ctr" defTabSz="4130675" rtl="0" eaLnBrk="0" fontAlgn="base" hangingPunct="0">
        <a:spcBef>
          <a:spcPct val="0"/>
        </a:spcBef>
        <a:spcAft>
          <a:spcPct val="0"/>
        </a:spcAft>
        <a:defRPr sz="19800">
          <a:solidFill>
            <a:schemeClr val="tx2"/>
          </a:solidFill>
          <a:latin typeface="Garamond" pitchFamily="18" charset="0"/>
        </a:defRPr>
      </a:lvl2pPr>
      <a:lvl3pPr algn="ctr" defTabSz="4130675" rtl="0" eaLnBrk="0" fontAlgn="base" hangingPunct="0">
        <a:spcBef>
          <a:spcPct val="0"/>
        </a:spcBef>
        <a:spcAft>
          <a:spcPct val="0"/>
        </a:spcAft>
        <a:defRPr sz="19800">
          <a:solidFill>
            <a:schemeClr val="tx2"/>
          </a:solidFill>
          <a:latin typeface="Garamond" pitchFamily="18" charset="0"/>
        </a:defRPr>
      </a:lvl3pPr>
      <a:lvl4pPr algn="ctr" defTabSz="4130675" rtl="0" eaLnBrk="0" fontAlgn="base" hangingPunct="0">
        <a:spcBef>
          <a:spcPct val="0"/>
        </a:spcBef>
        <a:spcAft>
          <a:spcPct val="0"/>
        </a:spcAft>
        <a:defRPr sz="19800">
          <a:solidFill>
            <a:schemeClr val="tx2"/>
          </a:solidFill>
          <a:latin typeface="Garamond" pitchFamily="18" charset="0"/>
        </a:defRPr>
      </a:lvl4pPr>
      <a:lvl5pPr algn="ctr" defTabSz="4130675" rtl="0" eaLnBrk="0" fontAlgn="base" hangingPunct="0">
        <a:spcBef>
          <a:spcPct val="0"/>
        </a:spcBef>
        <a:spcAft>
          <a:spcPct val="0"/>
        </a:spcAft>
        <a:defRPr sz="19800">
          <a:solidFill>
            <a:schemeClr val="tx2"/>
          </a:solidFill>
          <a:latin typeface="Garamond" pitchFamily="18" charset="0"/>
        </a:defRPr>
      </a:lvl5pPr>
      <a:lvl6pPr marL="457200" algn="ctr" defTabSz="4130675" rtl="0" fontAlgn="base">
        <a:spcBef>
          <a:spcPct val="0"/>
        </a:spcBef>
        <a:spcAft>
          <a:spcPct val="0"/>
        </a:spcAft>
        <a:defRPr sz="19800">
          <a:solidFill>
            <a:schemeClr val="tx2"/>
          </a:solidFill>
          <a:latin typeface="Garamond" pitchFamily="18" charset="0"/>
        </a:defRPr>
      </a:lvl6pPr>
      <a:lvl7pPr marL="914400" algn="ctr" defTabSz="4130675" rtl="0" fontAlgn="base">
        <a:spcBef>
          <a:spcPct val="0"/>
        </a:spcBef>
        <a:spcAft>
          <a:spcPct val="0"/>
        </a:spcAft>
        <a:defRPr sz="19800">
          <a:solidFill>
            <a:schemeClr val="tx2"/>
          </a:solidFill>
          <a:latin typeface="Garamond" pitchFamily="18" charset="0"/>
        </a:defRPr>
      </a:lvl7pPr>
      <a:lvl8pPr marL="1371600" algn="ctr" defTabSz="4130675" rtl="0" fontAlgn="base">
        <a:spcBef>
          <a:spcPct val="0"/>
        </a:spcBef>
        <a:spcAft>
          <a:spcPct val="0"/>
        </a:spcAft>
        <a:defRPr sz="19800">
          <a:solidFill>
            <a:schemeClr val="tx2"/>
          </a:solidFill>
          <a:latin typeface="Garamond" pitchFamily="18" charset="0"/>
        </a:defRPr>
      </a:lvl8pPr>
      <a:lvl9pPr marL="1828800" algn="ctr" defTabSz="4130675" rtl="0" fontAlgn="base">
        <a:spcBef>
          <a:spcPct val="0"/>
        </a:spcBef>
        <a:spcAft>
          <a:spcPct val="0"/>
        </a:spcAft>
        <a:defRPr sz="19800">
          <a:solidFill>
            <a:schemeClr val="tx2"/>
          </a:solidFill>
          <a:latin typeface="Garamond" pitchFamily="18" charset="0"/>
        </a:defRPr>
      </a:lvl9pPr>
    </p:titleStyle>
    <p:bodyStyle>
      <a:lvl1pPr marL="1554163" indent="-1554163" algn="l" defTabSz="4130675" rtl="0" eaLnBrk="0" fontAlgn="base" hangingPunct="0">
        <a:spcBef>
          <a:spcPct val="20000"/>
        </a:spcBef>
        <a:spcAft>
          <a:spcPct val="0"/>
        </a:spcAft>
        <a:buChar char="•"/>
        <a:defRPr sz="14200">
          <a:solidFill>
            <a:schemeClr val="tx1"/>
          </a:solidFill>
          <a:latin typeface="+mn-lt"/>
          <a:ea typeface="+mn-ea"/>
          <a:cs typeface="+mn-cs"/>
        </a:defRPr>
      </a:lvl1pPr>
      <a:lvl2pPr marL="3355975" indent="-1293813" algn="l" defTabSz="4130675" rtl="0" eaLnBrk="0" fontAlgn="base" hangingPunct="0">
        <a:spcBef>
          <a:spcPct val="20000"/>
        </a:spcBef>
        <a:spcAft>
          <a:spcPct val="0"/>
        </a:spcAft>
        <a:buChar char="–"/>
        <a:defRPr sz="12500">
          <a:solidFill>
            <a:schemeClr val="tx1"/>
          </a:solidFill>
          <a:latin typeface="+mn-lt"/>
        </a:defRPr>
      </a:lvl2pPr>
      <a:lvl3pPr marL="5167313" indent="-1036638" algn="l" defTabSz="4130675" rtl="0" eaLnBrk="0" fontAlgn="base" hangingPunct="0">
        <a:spcBef>
          <a:spcPct val="20000"/>
        </a:spcBef>
        <a:spcAft>
          <a:spcPct val="0"/>
        </a:spcAft>
        <a:buChar char="•"/>
        <a:defRPr sz="10900">
          <a:solidFill>
            <a:schemeClr val="tx1"/>
          </a:solidFill>
          <a:latin typeface="+mn-lt"/>
        </a:defRPr>
      </a:lvl3pPr>
      <a:lvl4pPr marL="7229475" indent="-1025525" algn="l" defTabSz="4130675" rtl="0" eaLnBrk="0" fontAlgn="base" hangingPunct="0">
        <a:spcBef>
          <a:spcPct val="20000"/>
        </a:spcBef>
        <a:spcAft>
          <a:spcPct val="0"/>
        </a:spcAft>
        <a:buChar char="–"/>
        <a:defRPr sz="8900">
          <a:solidFill>
            <a:schemeClr val="tx1"/>
          </a:solidFill>
          <a:latin typeface="+mn-lt"/>
        </a:defRPr>
      </a:lvl4pPr>
      <a:lvl5pPr marL="9291638" indent="-1020763" algn="l" defTabSz="4130675" rtl="0" eaLnBrk="0" fontAlgn="base" hangingPunct="0">
        <a:spcBef>
          <a:spcPct val="20000"/>
        </a:spcBef>
        <a:spcAft>
          <a:spcPct val="0"/>
        </a:spcAft>
        <a:buChar char="»"/>
        <a:defRPr sz="8900">
          <a:solidFill>
            <a:schemeClr val="tx1"/>
          </a:solidFill>
          <a:latin typeface="+mn-lt"/>
        </a:defRPr>
      </a:lvl5pPr>
      <a:lvl6pPr marL="9748838" indent="-1020763" algn="l" defTabSz="4130675" rtl="0" fontAlgn="base">
        <a:spcBef>
          <a:spcPct val="20000"/>
        </a:spcBef>
        <a:spcAft>
          <a:spcPct val="0"/>
        </a:spcAft>
        <a:buChar char="»"/>
        <a:defRPr sz="8900">
          <a:solidFill>
            <a:schemeClr val="tx1"/>
          </a:solidFill>
          <a:latin typeface="+mn-lt"/>
        </a:defRPr>
      </a:lvl6pPr>
      <a:lvl7pPr marL="10206038" indent="-1020763" algn="l" defTabSz="4130675" rtl="0" fontAlgn="base">
        <a:spcBef>
          <a:spcPct val="20000"/>
        </a:spcBef>
        <a:spcAft>
          <a:spcPct val="0"/>
        </a:spcAft>
        <a:buChar char="»"/>
        <a:defRPr sz="8900">
          <a:solidFill>
            <a:schemeClr val="tx1"/>
          </a:solidFill>
          <a:latin typeface="+mn-lt"/>
        </a:defRPr>
      </a:lvl7pPr>
      <a:lvl8pPr marL="10663238" indent="-1020763" algn="l" defTabSz="4130675" rtl="0" fontAlgn="base">
        <a:spcBef>
          <a:spcPct val="20000"/>
        </a:spcBef>
        <a:spcAft>
          <a:spcPct val="0"/>
        </a:spcAft>
        <a:buChar char="»"/>
        <a:defRPr sz="8900">
          <a:solidFill>
            <a:schemeClr val="tx1"/>
          </a:solidFill>
          <a:latin typeface="+mn-lt"/>
        </a:defRPr>
      </a:lvl8pPr>
      <a:lvl9pPr marL="11120438" indent="-1020763" algn="l" defTabSz="4130675"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oleObject" Target="../embeddings/oleObject1.bin"/><Relationship Id="rId12" Type="http://schemas.openxmlformats.org/officeDocument/2006/relationships/image" Target="../media/image12.png"/><Relationship Id="rId17" Type="http://schemas.openxmlformats.org/officeDocument/2006/relationships/oleObject" Target="../embeddings/oleObject2.bin"/><Relationship Id="rId2" Type="http://schemas.openxmlformats.org/officeDocument/2006/relationships/vmlDrawing" Target="../drawings/vmlDrawing1.v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CCECFF"/>
            </a:gs>
          </a:gsLst>
          <a:lin ang="5400000" scaled="1"/>
        </a:gradFill>
        <a:effectLst/>
      </p:bgPr>
    </p:bg>
    <p:spTree>
      <p:nvGrpSpPr>
        <p:cNvPr id="1" name=""/>
        <p:cNvGrpSpPr/>
        <p:nvPr/>
      </p:nvGrpSpPr>
      <p:grpSpPr>
        <a:xfrm>
          <a:off x="0" y="0"/>
          <a:ext cx="0" cy="0"/>
          <a:chOff x="0" y="0"/>
          <a:chExt cx="0" cy="0"/>
        </a:xfrm>
      </p:grpSpPr>
      <p:sp>
        <p:nvSpPr>
          <p:cNvPr id="3074" name="Rectangle 15926"/>
          <p:cNvSpPr>
            <a:spLocks noChangeArrowheads="1"/>
          </p:cNvSpPr>
          <p:nvPr/>
        </p:nvSpPr>
        <p:spPr bwMode="auto">
          <a:xfrm>
            <a:off x="15095538" y="8323385"/>
            <a:ext cx="14148000" cy="10584000"/>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75" name="Rectangle 2"/>
          <p:cNvSpPr>
            <a:spLocks noGrp="1" noChangeArrowheads="1"/>
          </p:cNvSpPr>
          <p:nvPr>
            <p:ph type="title"/>
          </p:nvPr>
        </p:nvSpPr>
        <p:spPr>
          <a:xfrm>
            <a:off x="0" y="3447047"/>
            <a:ext cx="29883100" cy="3889131"/>
          </a:xfrm>
          <a:solidFill>
            <a:srgbClr val="CCDAEA">
              <a:alpha val="79999"/>
            </a:srgbClr>
          </a:solidFill>
          <a:ln w="19050">
            <a:solidFill>
              <a:srgbClr val="014359"/>
            </a:solidFill>
          </a:ln>
        </p:spPr>
        <p:txBody>
          <a:bodyPr/>
          <a:lstStyle/>
          <a:p>
            <a:pPr eaLnBrk="1" hangingPunct="1"/>
            <a:r>
              <a:rPr lang="en-US" sz="6000" b="1" dirty="0" smtClean="0">
                <a:solidFill>
                  <a:srgbClr val="014359"/>
                </a:solidFill>
              </a:rPr>
              <a:t>A New Method to Improve the Sensitivity of Leak Detection in Self-Contained Fluid-Filled Cables</a:t>
            </a:r>
            <a:r>
              <a:rPr lang="en-US" sz="9600" dirty="0" smtClean="0"/>
              <a:t/>
            </a:r>
            <a:br>
              <a:rPr lang="en-US" sz="9600" dirty="0" smtClean="0"/>
            </a:br>
            <a:r>
              <a:rPr lang="en-GB" sz="4300" b="1" dirty="0" smtClean="0">
                <a:solidFill>
                  <a:srgbClr val="007275"/>
                </a:solidFill>
              </a:rPr>
              <a:t>L. Hao</a:t>
            </a:r>
            <a:r>
              <a:rPr lang="en-GB" sz="4300" b="1" baseline="30000" dirty="0" smtClean="0">
                <a:solidFill>
                  <a:srgbClr val="007275"/>
                </a:solidFill>
                <a:latin typeface="Calibri"/>
                <a:cs typeface="Calibri"/>
              </a:rPr>
              <a:t>1</a:t>
            </a:r>
            <a:r>
              <a:rPr lang="en-GB" sz="4300" b="1" dirty="0" smtClean="0">
                <a:solidFill>
                  <a:srgbClr val="007275"/>
                </a:solidFill>
              </a:rPr>
              <a:t>, P. L. Lewin</a:t>
            </a:r>
            <a:r>
              <a:rPr lang="en-GB" sz="4300" b="1" baseline="30000" dirty="0" smtClean="0">
                <a:solidFill>
                  <a:srgbClr val="007275"/>
                </a:solidFill>
                <a:latin typeface="Calibri"/>
                <a:cs typeface="Calibri"/>
              </a:rPr>
              <a:t>1</a:t>
            </a:r>
            <a:r>
              <a:rPr lang="en-GB" sz="4300" b="1" dirty="0" smtClean="0">
                <a:solidFill>
                  <a:srgbClr val="007275"/>
                </a:solidFill>
              </a:rPr>
              <a:t>, S. G. Swingler</a:t>
            </a:r>
            <a:r>
              <a:rPr lang="en-GB" sz="4300" b="1" baseline="30000" dirty="0" smtClean="0">
                <a:solidFill>
                  <a:srgbClr val="007275"/>
                </a:solidFill>
                <a:latin typeface="Calibri"/>
                <a:cs typeface="Calibri"/>
              </a:rPr>
              <a:t>1</a:t>
            </a:r>
            <a:r>
              <a:rPr lang="en-GB" sz="4300" b="1" dirty="0" smtClean="0">
                <a:solidFill>
                  <a:srgbClr val="007275"/>
                </a:solidFill>
              </a:rPr>
              <a:t> and C. Bradley</a:t>
            </a:r>
            <a:r>
              <a:rPr lang="en-GB" sz="4300" b="1" baseline="30000" dirty="0" smtClean="0">
                <a:solidFill>
                  <a:srgbClr val="007275"/>
                </a:solidFill>
                <a:latin typeface="Calibri"/>
                <a:cs typeface="Calibri"/>
              </a:rPr>
              <a:t>2</a:t>
            </a:r>
            <a:r>
              <a:rPr lang="en-GB" sz="2600" b="1" baseline="30000" dirty="0" smtClean="0">
                <a:solidFill>
                  <a:srgbClr val="007275"/>
                </a:solidFill>
              </a:rPr>
              <a:t/>
            </a:r>
            <a:br>
              <a:rPr lang="en-GB" sz="2600" b="1" baseline="30000" dirty="0" smtClean="0">
                <a:solidFill>
                  <a:srgbClr val="007275"/>
                </a:solidFill>
              </a:rPr>
            </a:br>
            <a:r>
              <a:rPr lang="en-GB" sz="4300" b="1" baseline="30000" dirty="0" smtClean="0">
                <a:solidFill>
                  <a:srgbClr val="007275"/>
                </a:solidFill>
                <a:latin typeface="Calibri"/>
                <a:cs typeface="Calibri"/>
              </a:rPr>
              <a:t>1</a:t>
            </a:r>
            <a:r>
              <a:rPr lang="en-GB" sz="4300" dirty="0" smtClean="0">
                <a:solidFill>
                  <a:srgbClr val="007275"/>
                </a:solidFill>
              </a:rPr>
              <a:t>University of Southampton, Southampton, UK</a:t>
            </a:r>
            <a:br>
              <a:rPr lang="en-GB" sz="4300" dirty="0" smtClean="0">
                <a:solidFill>
                  <a:srgbClr val="007275"/>
                </a:solidFill>
              </a:rPr>
            </a:br>
            <a:r>
              <a:rPr lang="en-GB" sz="4300" b="1" dirty="0" smtClean="0">
                <a:solidFill>
                  <a:srgbClr val="007275"/>
                </a:solidFill>
                <a:latin typeface="Calibri"/>
                <a:cs typeface="Calibri"/>
              </a:rPr>
              <a:t> </a:t>
            </a:r>
            <a:r>
              <a:rPr lang="en-GB" sz="4300" b="1" baseline="30000" dirty="0" smtClean="0">
                <a:solidFill>
                  <a:srgbClr val="007275"/>
                </a:solidFill>
                <a:latin typeface="Calibri"/>
                <a:cs typeface="Calibri"/>
              </a:rPr>
              <a:t>2</a:t>
            </a:r>
            <a:r>
              <a:rPr lang="en-GB" sz="4300" dirty="0" smtClean="0">
                <a:solidFill>
                  <a:srgbClr val="007275"/>
                </a:solidFill>
              </a:rPr>
              <a:t>National Grid, UK</a:t>
            </a:r>
            <a:endParaRPr lang="en-GB" sz="4300" dirty="0" smtClean="0">
              <a:solidFill>
                <a:srgbClr val="660066"/>
              </a:solidFill>
            </a:endParaRPr>
          </a:p>
        </p:txBody>
      </p:sp>
      <p:sp>
        <p:nvSpPr>
          <p:cNvPr id="3076" name="Text Box 5855"/>
          <p:cNvSpPr txBox="1">
            <a:spLocks noChangeArrowheads="1"/>
          </p:cNvSpPr>
          <p:nvPr/>
        </p:nvSpPr>
        <p:spPr bwMode="auto">
          <a:xfrm>
            <a:off x="735013" y="26419094"/>
            <a:ext cx="13223875" cy="595312"/>
          </a:xfrm>
          <a:prstGeom prst="rect">
            <a:avLst/>
          </a:prstGeom>
          <a:noFill/>
          <a:ln w="9525">
            <a:noFill/>
            <a:miter lim="800000"/>
            <a:headEnd/>
            <a:tailEnd/>
          </a:ln>
        </p:spPr>
        <p:txBody>
          <a:bodyPr lIns="91304" tIns="45651" rIns="91304" bIns="45651">
            <a:spAutoFit/>
          </a:bodyPr>
          <a:lstStyle/>
          <a:p>
            <a:pPr defTabSz="911225" eaLnBrk="1" hangingPunct="1"/>
            <a:r>
              <a:rPr lang="en-GB" sz="3300" b="1" dirty="0" smtClean="0">
                <a:solidFill>
                  <a:srgbClr val="014359"/>
                </a:solidFill>
                <a:latin typeface="Arial" charset="0"/>
              </a:rPr>
              <a:t>Cable Monitoring System (</a:t>
            </a:r>
            <a:r>
              <a:rPr lang="en-GB" sz="3300" b="1" dirty="0" err="1" smtClean="0">
                <a:solidFill>
                  <a:srgbClr val="014359"/>
                </a:solidFill>
                <a:latin typeface="Arial" charset="0"/>
              </a:rPr>
              <a:t>Drallim</a:t>
            </a:r>
            <a:r>
              <a:rPr lang="en-GB" sz="3300" b="1" dirty="0" smtClean="0">
                <a:solidFill>
                  <a:srgbClr val="014359"/>
                </a:solidFill>
                <a:latin typeface="Arial" charset="0"/>
              </a:rPr>
              <a:t>)</a:t>
            </a:r>
            <a:endParaRPr lang="en-GB" sz="3300" b="1" dirty="0">
              <a:solidFill>
                <a:srgbClr val="014359"/>
              </a:solidFill>
              <a:latin typeface="Arial" charset="0"/>
            </a:endParaRPr>
          </a:p>
        </p:txBody>
      </p:sp>
      <p:sp>
        <p:nvSpPr>
          <p:cNvPr id="3077" name="Text Box 5859"/>
          <p:cNvSpPr txBox="1">
            <a:spLocks noChangeArrowheads="1"/>
          </p:cNvSpPr>
          <p:nvPr/>
        </p:nvSpPr>
        <p:spPr bwMode="auto">
          <a:xfrm>
            <a:off x="15233650" y="7714758"/>
            <a:ext cx="10201108" cy="600025"/>
          </a:xfrm>
          <a:prstGeom prst="rect">
            <a:avLst/>
          </a:prstGeom>
          <a:noFill/>
          <a:ln w="9525">
            <a:noFill/>
            <a:miter lim="800000"/>
            <a:headEnd/>
            <a:tailEnd/>
          </a:ln>
        </p:spPr>
        <p:txBody>
          <a:bodyPr wrap="square" lIns="91304" tIns="45651" rIns="91304" bIns="45651">
            <a:spAutoFit/>
          </a:bodyPr>
          <a:lstStyle/>
          <a:p>
            <a:pPr defTabSz="911225" eaLnBrk="1" hangingPunct="1"/>
            <a:r>
              <a:rPr lang="en-GB" sz="3300" b="1" dirty="0" smtClean="0">
                <a:solidFill>
                  <a:srgbClr val="014359"/>
                </a:solidFill>
                <a:latin typeface="Arial" charset="0"/>
              </a:rPr>
              <a:t>Raw Data and Data Pre-processing</a:t>
            </a:r>
            <a:endParaRPr lang="en-GB" sz="3300" b="1" dirty="0">
              <a:solidFill>
                <a:srgbClr val="014359"/>
              </a:solidFill>
              <a:latin typeface="Arial" charset="0"/>
            </a:endParaRPr>
          </a:p>
        </p:txBody>
      </p:sp>
      <p:sp>
        <p:nvSpPr>
          <p:cNvPr id="3078" name="Text Box 26"/>
          <p:cNvSpPr txBox="1">
            <a:spLocks noChangeArrowheads="1"/>
          </p:cNvSpPr>
          <p:nvPr/>
        </p:nvSpPr>
        <p:spPr bwMode="auto">
          <a:xfrm>
            <a:off x="642938" y="7708775"/>
            <a:ext cx="9294812" cy="595312"/>
          </a:xfrm>
          <a:prstGeom prst="rect">
            <a:avLst/>
          </a:prstGeom>
          <a:noFill/>
          <a:ln w="9525">
            <a:noFill/>
            <a:miter lim="800000"/>
            <a:headEnd/>
            <a:tailEnd/>
          </a:ln>
        </p:spPr>
        <p:txBody>
          <a:bodyPr lIns="91304" tIns="45651" rIns="91304" bIns="45651">
            <a:spAutoFit/>
          </a:bodyPr>
          <a:lstStyle/>
          <a:p>
            <a:pPr defTabSz="911225" eaLnBrk="1" hangingPunct="1"/>
            <a:r>
              <a:rPr lang="en-GB" sz="3300" b="1" dirty="0" smtClean="0">
                <a:solidFill>
                  <a:srgbClr val="014359"/>
                </a:solidFill>
                <a:latin typeface="Arial" charset="0"/>
              </a:rPr>
              <a:t>Introduction</a:t>
            </a:r>
            <a:endParaRPr lang="en-GB" sz="3300" b="1" dirty="0">
              <a:solidFill>
                <a:srgbClr val="014359"/>
              </a:solidFill>
              <a:latin typeface="Arial" charset="0"/>
            </a:endParaRPr>
          </a:p>
        </p:txBody>
      </p:sp>
      <p:sp>
        <p:nvSpPr>
          <p:cNvPr id="3079" name="Rectangle 15923"/>
          <p:cNvSpPr>
            <a:spLocks noChangeArrowheads="1"/>
          </p:cNvSpPr>
          <p:nvPr/>
        </p:nvSpPr>
        <p:spPr bwMode="auto">
          <a:xfrm>
            <a:off x="561975" y="8327777"/>
            <a:ext cx="13896000" cy="10096502"/>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0" name="Rectangle 15930"/>
          <p:cNvSpPr>
            <a:spLocks noChangeArrowheads="1"/>
          </p:cNvSpPr>
          <p:nvPr/>
        </p:nvSpPr>
        <p:spPr bwMode="auto">
          <a:xfrm>
            <a:off x="594000" y="19337947"/>
            <a:ext cx="13896000" cy="6640392"/>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1" name="Text Box 31"/>
          <p:cNvSpPr txBox="1">
            <a:spLocks noChangeArrowheads="1"/>
          </p:cNvSpPr>
          <p:nvPr/>
        </p:nvSpPr>
        <p:spPr bwMode="auto">
          <a:xfrm>
            <a:off x="711200" y="18742390"/>
            <a:ext cx="13598525" cy="595312"/>
          </a:xfrm>
          <a:prstGeom prst="rect">
            <a:avLst/>
          </a:prstGeom>
          <a:noFill/>
          <a:ln w="9525">
            <a:noFill/>
            <a:miter lim="800000"/>
            <a:headEnd/>
            <a:tailEnd/>
          </a:ln>
        </p:spPr>
        <p:txBody>
          <a:bodyPr lIns="91304" tIns="45651" rIns="91304" bIns="45651">
            <a:spAutoFit/>
          </a:bodyPr>
          <a:lstStyle/>
          <a:p>
            <a:pPr defTabSz="911225" eaLnBrk="1" hangingPunct="1"/>
            <a:r>
              <a:rPr lang="en-GB" sz="3300" b="1" dirty="0" smtClean="0">
                <a:solidFill>
                  <a:srgbClr val="014359"/>
                </a:solidFill>
                <a:latin typeface="Arial" charset="0"/>
              </a:rPr>
              <a:t>Cable and Cable Route</a:t>
            </a:r>
            <a:endParaRPr lang="en-GB" sz="3300" b="1" dirty="0">
              <a:solidFill>
                <a:srgbClr val="014359"/>
              </a:solidFill>
              <a:latin typeface="Arial" charset="0"/>
            </a:endParaRPr>
          </a:p>
        </p:txBody>
      </p:sp>
      <p:sp>
        <p:nvSpPr>
          <p:cNvPr id="3082" name="Rectangle 15944"/>
          <p:cNvSpPr>
            <a:spLocks noChangeArrowheads="1"/>
          </p:cNvSpPr>
          <p:nvPr/>
        </p:nvSpPr>
        <p:spPr bwMode="auto">
          <a:xfrm>
            <a:off x="594000" y="27022926"/>
            <a:ext cx="13896000" cy="14223500"/>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3" name="Text Box 5854"/>
          <p:cNvSpPr txBox="1">
            <a:spLocks noChangeArrowheads="1"/>
          </p:cNvSpPr>
          <p:nvPr/>
        </p:nvSpPr>
        <p:spPr bwMode="auto">
          <a:xfrm>
            <a:off x="15155863" y="30693308"/>
            <a:ext cx="9863137" cy="595312"/>
          </a:xfrm>
          <a:prstGeom prst="rect">
            <a:avLst/>
          </a:prstGeom>
          <a:noFill/>
          <a:ln w="9525">
            <a:noFill/>
            <a:miter lim="800000"/>
            <a:headEnd/>
            <a:tailEnd/>
          </a:ln>
        </p:spPr>
        <p:txBody>
          <a:bodyPr lIns="91304" tIns="45651" rIns="91304" bIns="45651">
            <a:spAutoFit/>
          </a:bodyPr>
          <a:lstStyle/>
          <a:p>
            <a:pPr defTabSz="911225" eaLnBrk="1" hangingPunct="1"/>
            <a:r>
              <a:rPr lang="en-GB" sz="3300" b="1" dirty="0" smtClean="0">
                <a:solidFill>
                  <a:srgbClr val="014359"/>
                </a:solidFill>
                <a:latin typeface="Arial" charset="0"/>
              </a:rPr>
              <a:t>Results</a:t>
            </a:r>
            <a:endParaRPr lang="en-GB" sz="3300" b="1" dirty="0">
              <a:solidFill>
                <a:srgbClr val="014359"/>
              </a:solidFill>
              <a:latin typeface="Arial" charset="0"/>
            </a:endParaRPr>
          </a:p>
        </p:txBody>
      </p:sp>
      <p:sp>
        <p:nvSpPr>
          <p:cNvPr id="3084" name="Rectangle 15945"/>
          <p:cNvSpPr>
            <a:spLocks noChangeArrowheads="1"/>
          </p:cNvSpPr>
          <p:nvPr/>
        </p:nvSpPr>
        <p:spPr bwMode="auto">
          <a:xfrm>
            <a:off x="15094799" y="31330233"/>
            <a:ext cx="14148000" cy="6906127"/>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5" name="Text Box 16068"/>
          <p:cNvSpPr txBox="1">
            <a:spLocks noChangeArrowheads="1"/>
          </p:cNvSpPr>
          <p:nvPr/>
        </p:nvSpPr>
        <p:spPr bwMode="auto">
          <a:xfrm>
            <a:off x="15162213" y="38534200"/>
            <a:ext cx="4732337" cy="595312"/>
          </a:xfrm>
          <a:prstGeom prst="rect">
            <a:avLst/>
          </a:prstGeom>
          <a:noFill/>
          <a:ln w="9525">
            <a:noFill/>
            <a:miter lim="800000"/>
            <a:headEnd/>
            <a:tailEnd/>
          </a:ln>
        </p:spPr>
        <p:txBody>
          <a:bodyPr lIns="91304" tIns="45651" rIns="91304" bIns="45651">
            <a:spAutoFit/>
          </a:bodyPr>
          <a:lstStyle/>
          <a:p>
            <a:pPr defTabSz="911225" eaLnBrk="1" hangingPunct="1">
              <a:buFontTx/>
              <a:buNone/>
            </a:pPr>
            <a:r>
              <a:rPr lang="en-GB" sz="3300" b="1" dirty="0">
                <a:solidFill>
                  <a:srgbClr val="014359"/>
                </a:solidFill>
                <a:latin typeface="Arial" charset="0"/>
              </a:rPr>
              <a:t>Conclusions</a:t>
            </a:r>
          </a:p>
        </p:txBody>
      </p:sp>
      <p:sp>
        <p:nvSpPr>
          <p:cNvPr id="3086" name="Rectangle 16067"/>
          <p:cNvSpPr>
            <a:spLocks noChangeArrowheads="1"/>
          </p:cNvSpPr>
          <p:nvPr/>
        </p:nvSpPr>
        <p:spPr bwMode="auto">
          <a:xfrm>
            <a:off x="15094800" y="39150758"/>
            <a:ext cx="14148000" cy="1666115"/>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7" name="Text Box 16203"/>
          <p:cNvSpPr txBox="1">
            <a:spLocks noChangeArrowheads="1"/>
          </p:cNvSpPr>
          <p:nvPr/>
        </p:nvSpPr>
        <p:spPr bwMode="auto">
          <a:xfrm>
            <a:off x="592137" y="8475782"/>
            <a:ext cx="13817545" cy="9890254"/>
          </a:xfrm>
          <a:prstGeom prst="rect">
            <a:avLst/>
          </a:prstGeom>
          <a:noFill/>
          <a:ln w="9525">
            <a:noFill/>
            <a:miter lim="800000"/>
            <a:headEnd/>
            <a:tailEnd/>
          </a:ln>
        </p:spPr>
        <p:txBody>
          <a:bodyPr wrap="square" lIns="86718" tIns="43362" rIns="86718" bIns="43362">
            <a:spAutoFit/>
          </a:bodyPr>
          <a:lstStyle/>
          <a:p>
            <a:pPr algn="just" defTabSz="868363"/>
            <a:r>
              <a:rPr lang="en-GB" altLang="zh-CN" dirty="0" smtClean="0">
                <a:latin typeface="Arial" charset="0"/>
                <a:ea typeface="Arial Unicode MS" pitchFamily="34" charset="-122"/>
                <a:cs typeface="Arial Unicode MS" pitchFamily="34" charset="-122"/>
              </a:rPr>
              <a:t>Fluid-filled cables are the most widely used type of transmission cable in power networks due to their outstanding performance and long service history. As a fluid filled system, the cable circuit may have the potential to leak due to damage caused by unforeseen circumstances such as environmental effects, manual intrusions, installation problems or manufacturing defects. Leakage from a fluid-filled cable may have great impact on the reliability of network operation and cause environment contamination. Therefore, detection and location of leaks along the cable route is of interest to system operators.</a:t>
            </a:r>
          </a:p>
          <a:p>
            <a:pPr algn="just" defTabSz="868363"/>
            <a:r>
              <a:rPr lang="en-GB" altLang="zh-CN" dirty="0" smtClean="0">
                <a:latin typeface="Arial" charset="0"/>
                <a:ea typeface="Arial Unicode MS" pitchFamily="34" charset="-122"/>
                <a:cs typeface="Arial Unicode MS" pitchFamily="34" charset="-122"/>
              </a:rPr>
              <a:t>Research to date has considered the detection of leakage from high pressure fluid-filled (pipe type) cables. Many methods have been investigated. However, due to the sensitivity or feasibility of these proposed methods, they have not been widely applied in the field. System operators need to be convinced that reliable detection or location of leak is readily achievable.</a:t>
            </a:r>
          </a:p>
          <a:p>
            <a:pPr algn="just" defTabSz="868363"/>
            <a:r>
              <a:rPr lang="en-GB" altLang="zh-CN" dirty="0" smtClean="0">
                <a:latin typeface="Arial" charset="0"/>
                <a:ea typeface="Arial Unicode MS" pitchFamily="34" charset="-122"/>
                <a:cs typeface="Arial Unicode MS" pitchFamily="34" charset="-122"/>
              </a:rPr>
              <a:t>Moreover, there is little published research on detection of leaks for low pressure (self-contained) fluid-filled cables, due to the difficulties in measurement compared with pipe type cables. Proposed methods to date require rearrangement of the cable circuit and additional equipment whilst taking the circuit out of service.</a:t>
            </a:r>
          </a:p>
          <a:p>
            <a:pPr algn="just" defTabSz="868363"/>
            <a:r>
              <a:rPr lang="en-GB" altLang="zh-CN" dirty="0" smtClean="0">
                <a:latin typeface="Arial" charset="0"/>
                <a:ea typeface="Arial Unicode MS" pitchFamily="34" charset="-122"/>
                <a:cs typeface="Arial Unicode MS" pitchFamily="34" charset="-122"/>
              </a:rPr>
              <a:t>A method of real-time detection of leaks for self-contained fluid-filled cables without taking them out of service has been assessed and a novel machine learning technique has been employed. This approach is based on the analysis of the measureable physical parameters of a 400 kV oil-filled cable system, in terms of pressure, temperature and load current, obtained from sensors of the existing condition monitoring system. A regression analysis based on the use of the Support Vector Machine technique is employed to predict future oil pressure trends in the cable system.</a:t>
            </a:r>
          </a:p>
        </p:txBody>
      </p:sp>
      <p:grpSp>
        <p:nvGrpSpPr>
          <p:cNvPr id="58" name="Group 57"/>
          <p:cNvGrpSpPr/>
          <p:nvPr/>
        </p:nvGrpSpPr>
        <p:grpSpPr>
          <a:xfrm>
            <a:off x="15926950" y="41081319"/>
            <a:ext cx="12405163" cy="1062038"/>
            <a:chOff x="15926950" y="40190988"/>
            <a:chExt cx="12405163" cy="1062038"/>
          </a:xfrm>
        </p:grpSpPr>
        <p:sp>
          <p:nvSpPr>
            <p:cNvPr id="3088" name="Rectangle 16206"/>
            <p:cNvSpPr>
              <a:spLocks noChangeArrowheads="1"/>
            </p:cNvSpPr>
            <p:nvPr/>
          </p:nvSpPr>
          <p:spPr bwMode="auto">
            <a:xfrm>
              <a:off x="15926950" y="40190988"/>
              <a:ext cx="12387262" cy="1062038"/>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3089" name="Text Box 16207"/>
            <p:cNvSpPr txBox="1">
              <a:spLocks noChangeArrowheads="1"/>
            </p:cNvSpPr>
            <p:nvPr/>
          </p:nvSpPr>
          <p:spPr bwMode="auto">
            <a:xfrm>
              <a:off x="19123025" y="40217725"/>
              <a:ext cx="9209088" cy="963613"/>
            </a:xfrm>
            <a:prstGeom prst="rect">
              <a:avLst/>
            </a:prstGeom>
            <a:noFill/>
            <a:ln w="9525">
              <a:noFill/>
              <a:miter lim="800000"/>
              <a:headEnd/>
              <a:tailEnd/>
            </a:ln>
          </p:spPr>
          <p:txBody>
            <a:bodyPr lIns="86718" tIns="43362" rIns="86718" bIns="43362">
              <a:spAutoFit/>
            </a:bodyPr>
            <a:lstStyle/>
            <a:p>
              <a:pPr defTabSz="868363"/>
              <a:r>
                <a:rPr lang="en-GB" sz="2300" dirty="0" smtClean="0">
                  <a:latin typeface="Arial" charset="0"/>
                </a:rPr>
                <a:t>lh3@ecs.soton.ac.uk</a:t>
              </a:r>
              <a:endParaRPr lang="en-GB" sz="2300" dirty="0">
                <a:latin typeface="Arial" charset="0"/>
              </a:endParaRPr>
            </a:p>
            <a:p>
              <a:pPr defTabSz="868363"/>
              <a:r>
                <a:rPr lang="en-GB" sz="2300" dirty="0">
                  <a:latin typeface="Arial" charset="0"/>
                </a:rPr>
                <a:t>University of Southampton, </a:t>
              </a:r>
              <a:r>
                <a:rPr lang="en-GB" sz="2300" dirty="0" err="1">
                  <a:latin typeface="Arial" charset="0"/>
                </a:rPr>
                <a:t>Highfield</a:t>
              </a:r>
              <a:r>
                <a:rPr lang="en-GB" sz="2300" dirty="0">
                  <a:latin typeface="Arial" charset="0"/>
                </a:rPr>
                <a:t>, Southampton, SO17 1BJ, UK</a:t>
              </a:r>
            </a:p>
          </p:txBody>
        </p:sp>
        <p:sp>
          <p:nvSpPr>
            <p:cNvPr id="3090" name="Text Box 16208"/>
            <p:cNvSpPr txBox="1">
              <a:spLocks noChangeArrowheads="1"/>
            </p:cNvSpPr>
            <p:nvPr/>
          </p:nvSpPr>
          <p:spPr bwMode="auto">
            <a:xfrm>
              <a:off x="16113125" y="40460613"/>
              <a:ext cx="2563813" cy="476250"/>
            </a:xfrm>
            <a:prstGeom prst="rect">
              <a:avLst/>
            </a:prstGeom>
            <a:noFill/>
            <a:ln w="9525">
              <a:noFill/>
              <a:miter lim="800000"/>
              <a:headEnd/>
              <a:tailEnd/>
            </a:ln>
          </p:spPr>
          <p:txBody>
            <a:bodyPr lIns="79034" tIns="39517" rIns="79034" bIns="39517">
              <a:spAutoFit/>
            </a:bodyPr>
            <a:lstStyle/>
            <a:p>
              <a:pPr defTabSz="790575">
                <a:spcBef>
                  <a:spcPct val="0"/>
                </a:spcBef>
                <a:buFontTx/>
                <a:buNone/>
              </a:pPr>
              <a:r>
                <a:rPr lang="en-GB" dirty="0">
                  <a:solidFill>
                    <a:srgbClr val="AB1210"/>
                  </a:solidFill>
                  <a:latin typeface="Arial" charset="0"/>
                </a:rPr>
                <a:t>Contact details :</a:t>
              </a:r>
            </a:p>
          </p:txBody>
        </p:sp>
      </p:grpSp>
      <p:pic>
        <p:nvPicPr>
          <p:cNvPr id="3091" name="Picture 16432" descr="top_banner"/>
          <p:cNvPicPr>
            <a:picLocks noChangeAspect="1" noChangeArrowheads="1"/>
          </p:cNvPicPr>
          <p:nvPr/>
        </p:nvPicPr>
        <p:blipFill>
          <a:blip r:embed="rId4" cstate="print"/>
          <a:srcRect/>
          <a:stretch>
            <a:fillRect/>
          </a:stretch>
        </p:blipFill>
        <p:spPr bwMode="auto">
          <a:xfrm>
            <a:off x="18773775" y="4763"/>
            <a:ext cx="11080750" cy="2670175"/>
          </a:xfrm>
          <a:prstGeom prst="rect">
            <a:avLst/>
          </a:prstGeom>
          <a:noFill/>
          <a:ln w="19050">
            <a:solidFill>
              <a:srgbClr val="FFFFFF"/>
            </a:solidFill>
            <a:miter lim="800000"/>
            <a:headEnd/>
            <a:tailEnd/>
          </a:ln>
        </p:spPr>
      </p:pic>
      <p:sp>
        <p:nvSpPr>
          <p:cNvPr id="3093" name="Text Box 16459"/>
          <p:cNvSpPr txBox="1">
            <a:spLocks noChangeArrowheads="1"/>
          </p:cNvSpPr>
          <p:nvPr/>
        </p:nvSpPr>
        <p:spPr bwMode="auto">
          <a:xfrm>
            <a:off x="2539434" y="35982512"/>
            <a:ext cx="9858899" cy="456903"/>
          </a:xfrm>
          <a:prstGeom prst="rect">
            <a:avLst/>
          </a:prstGeom>
          <a:noFill/>
          <a:ln w="9525">
            <a:noFill/>
            <a:miter lim="800000"/>
            <a:headEnd/>
            <a:tailEnd/>
          </a:ln>
        </p:spPr>
        <p:txBody>
          <a:bodyPr wrap="square" lIns="86718" tIns="43362" rIns="86718" bIns="43362">
            <a:spAutoFit/>
          </a:bodyPr>
          <a:lstStyle/>
          <a:p>
            <a:pPr defTabSz="868363"/>
            <a:r>
              <a:rPr lang="en-GB" altLang="zh-CN" sz="2400" dirty="0" smtClean="0">
                <a:solidFill>
                  <a:srgbClr val="323D43"/>
                </a:solidFill>
                <a:latin typeface="Lucida Sans" pitchFamily="16" charset="0"/>
              </a:rPr>
              <a:t>Figure 2  Schematic diagram of </a:t>
            </a:r>
            <a:r>
              <a:rPr lang="en-GB" altLang="zh-CN" sz="2400" dirty="0" err="1" smtClean="0">
                <a:solidFill>
                  <a:srgbClr val="323D43"/>
                </a:solidFill>
                <a:latin typeface="Lucida Sans" pitchFamily="16" charset="0"/>
              </a:rPr>
              <a:t>Drallim</a:t>
            </a:r>
            <a:r>
              <a:rPr lang="en-GB" altLang="zh-CN" sz="2400" dirty="0" smtClean="0">
                <a:solidFill>
                  <a:srgbClr val="323D43"/>
                </a:solidFill>
                <a:latin typeface="Lucida Sans" pitchFamily="16" charset="0"/>
              </a:rPr>
              <a:t> cable  monitoring system</a:t>
            </a:r>
            <a:endParaRPr lang="en-GB" altLang="zh-CN" sz="2400" dirty="0">
              <a:solidFill>
                <a:srgbClr val="323D43"/>
              </a:solidFill>
              <a:latin typeface="Lucida Sans" pitchFamily="16" charset="0"/>
            </a:endParaRPr>
          </a:p>
        </p:txBody>
      </p:sp>
      <p:sp>
        <p:nvSpPr>
          <p:cNvPr id="3094" name="Text Box 16460"/>
          <p:cNvSpPr txBox="1">
            <a:spLocks noChangeArrowheads="1"/>
          </p:cNvSpPr>
          <p:nvPr/>
        </p:nvSpPr>
        <p:spPr bwMode="auto">
          <a:xfrm>
            <a:off x="596900" y="19483997"/>
            <a:ext cx="7461250" cy="2888338"/>
          </a:xfrm>
          <a:prstGeom prst="rect">
            <a:avLst/>
          </a:prstGeom>
          <a:noFill/>
          <a:ln w="9525">
            <a:noFill/>
            <a:miter lim="800000"/>
            <a:headEnd/>
            <a:tailEnd/>
          </a:ln>
        </p:spPr>
        <p:txBody>
          <a:bodyPr wrap="square" lIns="86718" tIns="43362" rIns="86718" bIns="43362">
            <a:spAutoFit/>
          </a:bodyPr>
          <a:lstStyle/>
          <a:p>
            <a:pPr defTabSz="868363">
              <a:buClr>
                <a:schemeClr val="tx1"/>
              </a:buClr>
              <a:buFont typeface="Arial" pitchFamily="34" charset="0"/>
              <a:buChar char="•"/>
            </a:pPr>
            <a:r>
              <a:rPr lang="en-GB" dirty="0" smtClean="0">
                <a:latin typeface="Arial" charset="0"/>
              </a:rPr>
              <a:t>  400 kV</a:t>
            </a:r>
          </a:p>
          <a:p>
            <a:pPr defTabSz="868363">
              <a:buClr>
                <a:schemeClr val="tx1"/>
              </a:buClr>
              <a:buFont typeface="Arial" pitchFamily="34" charset="0"/>
              <a:buChar char="•"/>
            </a:pPr>
            <a:r>
              <a:rPr lang="en-GB" dirty="0" smtClean="0">
                <a:latin typeface="Arial" charset="0"/>
              </a:rPr>
              <a:t>  2000 mm</a:t>
            </a:r>
            <a:r>
              <a:rPr lang="en-GB" baseline="30000" dirty="0" smtClean="0">
                <a:latin typeface="Arial" charset="0"/>
              </a:rPr>
              <a:t>2 </a:t>
            </a:r>
            <a:r>
              <a:rPr lang="en-GB" dirty="0" smtClean="0">
                <a:latin typeface="Arial" charset="0"/>
              </a:rPr>
              <a:t> copper conductor</a:t>
            </a:r>
            <a:endParaRPr lang="en-GB" baseline="30000" dirty="0" smtClean="0">
              <a:latin typeface="Arial" charset="0"/>
            </a:endParaRPr>
          </a:p>
          <a:p>
            <a:pPr defTabSz="868363">
              <a:buClr>
                <a:schemeClr val="tx1"/>
              </a:buClr>
              <a:buFont typeface="Arial" pitchFamily="34" charset="0"/>
              <a:buChar char="•"/>
            </a:pPr>
            <a:r>
              <a:rPr lang="en-GB" baseline="30000" dirty="0" smtClean="0">
                <a:latin typeface="Arial" charset="0"/>
              </a:rPr>
              <a:t> </a:t>
            </a:r>
            <a:r>
              <a:rPr lang="en-GB" dirty="0" smtClean="0">
                <a:latin typeface="Arial" charset="0"/>
              </a:rPr>
              <a:t> Polypropylene paper laminate (PPL) insulation</a:t>
            </a:r>
          </a:p>
          <a:p>
            <a:pPr defTabSz="868363">
              <a:buClr>
                <a:schemeClr val="tx1"/>
              </a:buClr>
              <a:buFont typeface="Arial" pitchFamily="34" charset="0"/>
              <a:buChar char="•"/>
            </a:pPr>
            <a:r>
              <a:rPr lang="en-GB" dirty="0" smtClean="0">
                <a:latin typeface="Arial" charset="0"/>
              </a:rPr>
              <a:t>  Corrugated seamless aluminium (CSA) sheath</a:t>
            </a:r>
          </a:p>
          <a:p>
            <a:pPr defTabSz="868363">
              <a:buClr>
                <a:schemeClr val="tx1"/>
              </a:buClr>
              <a:buFont typeface="Arial" pitchFamily="34" charset="0"/>
              <a:buChar char="•"/>
            </a:pPr>
            <a:r>
              <a:rPr lang="en-GB" dirty="0" smtClean="0">
                <a:latin typeface="Arial" charset="0"/>
              </a:rPr>
              <a:t>  PVC anti-corrosion over sheath</a:t>
            </a:r>
          </a:p>
        </p:txBody>
      </p:sp>
      <p:sp>
        <p:nvSpPr>
          <p:cNvPr id="3098" name="Rectangle 16472"/>
          <p:cNvSpPr>
            <a:spLocks noChangeArrowheads="1"/>
          </p:cNvSpPr>
          <p:nvPr/>
        </p:nvSpPr>
        <p:spPr bwMode="auto">
          <a:xfrm>
            <a:off x="-142875" y="-242888"/>
            <a:ext cx="29883100" cy="0"/>
          </a:xfrm>
          <a:prstGeom prst="rect">
            <a:avLst/>
          </a:prstGeom>
          <a:noFill/>
          <a:ln w="9525">
            <a:noFill/>
            <a:miter lim="800000"/>
            <a:headEnd/>
            <a:tailEnd/>
          </a:ln>
        </p:spPr>
        <p:txBody>
          <a:bodyPr wrap="none" anchor="ctr">
            <a:spAutoFit/>
          </a:bodyPr>
          <a:lstStyle/>
          <a:p>
            <a:endParaRPr lang="en-US"/>
          </a:p>
        </p:txBody>
      </p:sp>
      <p:grpSp>
        <p:nvGrpSpPr>
          <p:cNvPr id="3099" name="Group 61"/>
          <p:cNvGrpSpPr>
            <a:grpSpLocks/>
          </p:cNvGrpSpPr>
          <p:nvPr/>
        </p:nvGrpSpPr>
        <p:grpSpPr bwMode="auto">
          <a:xfrm>
            <a:off x="12417425" y="7938"/>
            <a:ext cx="6350000" cy="2679700"/>
            <a:chOff x="12417425" y="7938"/>
            <a:chExt cx="6350000" cy="2679700"/>
          </a:xfrm>
        </p:grpSpPr>
        <p:pic>
          <p:nvPicPr>
            <p:cNvPr id="3104" name="Picture 58" descr="electronics_computer_science_black.png"/>
            <p:cNvPicPr>
              <a:picLocks noChangeAspect="1"/>
            </p:cNvPicPr>
            <p:nvPr/>
          </p:nvPicPr>
          <p:blipFill>
            <a:blip r:embed="rId5" cstate="print"/>
            <a:srcRect/>
            <a:stretch>
              <a:fillRect/>
            </a:stretch>
          </p:blipFill>
          <p:spPr bwMode="auto">
            <a:xfrm>
              <a:off x="12943681" y="296863"/>
              <a:ext cx="5297488" cy="2103437"/>
            </a:xfrm>
            <a:prstGeom prst="rect">
              <a:avLst/>
            </a:prstGeom>
            <a:noFill/>
            <a:ln w="9525">
              <a:noFill/>
              <a:miter lim="800000"/>
              <a:headEnd/>
              <a:tailEnd/>
            </a:ln>
          </p:spPr>
        </p:pic>
        <p:sp>
          <p:nvSpPr>
            <p:cNvPr id="3105" name="Rectangle 59"/>
            <p:cNvSpPr>
              <a:spLocks noChangeArrowheads="1"/>
            </p:cNvSpPr>
            <p:nvPr/>
          </p:nvSpPr>
          <p:spPr bwMode="auto">
            <a:xfrm>
              <a:off x="12417425" y="7938"/>
              <a:ext cx="6350000" cy="2679700"/>
            </a:xfrm>
            <a:prstGeom prst="rect">
              <a:avLst/>
            </a:prstGeom>
            <a:noFill/>
            <a:ln w="19050" algn="ctr">
              <a:solidFill>
                <a:srgbClr val="FFFFFF"/>
              </a:solidFill>
              <a:round/>
              <a:headEnd/>
              <a:tailEnd/>
            </a:ln>
          </p:spPr>
          <p:txBody>
            <a:bodyPr lIns="20106" tIns="10053" rIns="20106" bIns="10053">
              <a:spAutoFit/>
            </a:bodyPr>
            <a:lstStyle/>
            <a:p>
              <a:pPr defTabSz="868363"/>
              <a:endParaRPr lang="en-US"/>
            </a:p>
          </p:txBody>
        </p:sp>
      </p:grpSp>
      <p:sp>
        <p:nvSpPr>
          <p:cNvPr id="3101" name="Text Box 16459"/>
          <p:cNvSpPr txBox="1">
            <a:spLocks noChangeArrowheads="1"/>
          </p:cNvSpPr>
          <p:nvPr/>
        </p:nvSpPr>
        <p:spPr bwMode="auto">
          <a:xfrm>
            <a:off x="15186025" y="39231948"/>
            <a:ext cx="13980182" cy="1487954"/>
          </a:xfrm>
          <a:prstGeom prst="rect">
            <a:avLst/>
          </a:prstGeom>
          <a:noFill/>
          <a:ln w="9525">
            <a:noFill/>
            <a:miter lim="800000"/>
            <a:headEnd/>
            <a:tailEnd/>
          </a:ln>
        </p:spPr>
        <p:txBody>
          <a:bodyPr wrap="square" lIns="86718" tIns="43362" rIns="86718" bIns="43362">
            <a:spAutoFit/>
          </a:bodyPr>
          <a:lstStyle/>
          <a:p>
            <a:pPr defTabSz="652314">
              <a:buFont typeface="Arial" pitchFamily="34" charset="0"/>
              <a:buChar char="•"/>
            </a:pPr>
            <a:r>
              <a:rPr lang="en-GB" altLang="zh-CN" dirty="0" smtClean="0">
                <a:latin typeface="Arial" charset="0"/>
              </a:rPr>
              <a:t> </a:t>
            </a:r>
            <a:r>
              <a:rPr lang="en-GB" dirty="0" smtClean="0">
                <a:latin typeface="Arial" charset="0"/>
              </a:rPr>
              <a:t>Improved sensitivity compared to the existing pressure falling and low alarm system</a:t>
            </a:r>
          </a:p>
          <a:p>
            <a:pPr defTabSz="652314">
              <a:buFont typeface="Arial" pitchFamily="34" charset="0"/>
              <a:buChar char="•"/>
            </a:pPr>
            <a:r>
              <a:rPr lang="en-GB" dirty="0" smtClean="0">
                <a:latin typeface="Arial" charset="0"/>
              </a:rPr>
              <a:t>The use of DTS and RTTR system  may provide improved detection sensitivity and feasibility of locating leaks</a:t>
            </a:r>
            <a:endParaRPr lang="en-GB" dirty="0">
              <a:latin typeface="Arial" charset="0"/>
            </a:endParaRPr>
          </a:p>
        </p:txBody>
      </p:sp>
      <p:pic>
        <p:nvPicPr>
          <p:cNvPr id="34" name="Picture 34"/>
          <p:cNvPicPr>
            <a:picLocks noChangeAspect="1" noChangeArrowheads="1"/>
          </p:cNvPicPr>
          <p:nvPr/>
        </p:nvPicPr>
        <p:blipFill>
          <a:blip r:embed="rId6" cstate="print"/>
          <a:srcRect/>
          <a:stretch>
            <a:fillRect/>
          </a:stretch>
        </p:blipFill>
        <p:spPr bwMode="auto">
          <a:xfrm>
            <a:off x="48126" y="24063"/>
            <a:ext cx="8564563" cy="1846263"/>
          </a:xfrm>
          <a:prstGeom prst="rect">
            <a:avLst/>
          </a:prstGeom>
          <a:noFill/>
          <a:ln w="9525">
            <a:noFill/>
            <a:miter lim="800000"/>
            <a:headEnd/>
            <a:tailEnd/>
          </a:ln>
        </p:spPr>
      </p:pic>
      <p:sp>
        <p:nvSpPr>
          <p:cNvPr id="32" name="Text Box 16460"/>
          <p:cNvSpPr txBox="1">
            <a:spLocks noChangeArrowheads="1"/>
          </p:cNvSpPr>
          <p:nvPr/>
        </p:nvSpPr>
        <p:spPr bwMode="auto">
          <a:xfrm>
            <a:off x="8178800" y="19516968"/>
            <a:ext cx="6076462" cy="2288173"/>
          </a:xfrm>
          <a:prstGeom prst="rect">
            <a:avLst/>
          </a:prstGeom>
          <a:noFill/>
          <a:ln w="9525">
            <a:noFill/>
            <a:miter lim="800000"/>
            <a:headEnd/>
            <a:tailEnd/>
          </a:ln>
        </p:spPr>
        <p:txBody>
          <a:bodyPr wrap="square" lIns="86718" tIns="43362" rIns="86718" bIns="43362">
            <a:spAutoFit/>
          </a:bodyPr>
          <a:lstStyle/>
          <a:p>
            <a:pPr defTabSz="868363">
              <a:buClr>
                <a:schemeClr val="tx1"/>
              </a:buClr>
              <a:buFont typeface="Arial" pitchFamily="34" charset="0"/>
              <a:buChar char="•"/>
            </a:pPr>
            <a:r>
              <a:rPr lang="en-GB" dirty="0" smtClean="0">
                <a:latin typeface="Arial" charset="0"/>
              </a:rPr>
              <a:t>  5.7 km total length</a:t>
            </a:r>
          </a:p>
          <a:p>
            <a:pPr defTabSz="868363">
              <a:buClr>
                <a:schemeClr val="tx1"/>
              </a:buClr>
              <a:buFont typeface="Arial" pitchFamily="34" charset="0"/>
              <a:buChar char="•"/>
            </a:pPr>
            <a:r>
              <a:rPr lang="en-GB" dirty="0" smtClean="0">
                <a:latin typeface="Arial" charset="0"/>
              </a:rPr>
              <a:t>  Double circuits</a:t>
            </a:r>
            <a:endParaRPr lang="en-GB" baseline="30000" dirty="0" smtClean="0">
              <a:latin typeface="Arial" charset="0"/>
            </a:endParaRPr>
          </a:p>
          <a:p>
            <a:pPr defTabSz="868363">
              <a:buClr>
                <a:schemeClr val="tx1"/>
              </a:buClr>
              <a:buFont typeface="Arial" pitchFamily="34" charset="0"/>
              <a:buChar char="•"/>
            </a:pPr>
            <a:r>
              <a:rPr lang="en-GB" baseline="30000" dirty="0" smtClean="0">
                <a:latin typeface="Arial" charset="0"/>
              </a:rPr>
              <a:t> </a:t>
            </a:r>
            <a:r>
              <a:rPr lang="en-GB" dirty="0" smtClean="0">
                <a:latin typeface="Arial" charset="0"/>
              </a:rPr>
              <a:t> Two cables per phase</a:t>
            </a:r>
          </a:p>
          <a:p>
            <a:pPr defTabSz="868363">
              <a:buClr>
                <a:schemeClr val="tx1"/>
              </a:buClr>
              <a:buFont typeface="Arial" pitchFamily="34" charset="0"/>
              <a:buChar char="•"/>
            </a:pPr>
            <a:r>
              <a:rPr lang="en-GB" dirty="0" smtClean="0">
                <a:latin typeface="Arial" charset="0"/>
              </a:rPr>
              <a:t>  10 straights and 1 stop joint per cable</a:t>
            </a:r>
          </a:p>
        </p:txBody>
      </p:sp>
      <p:graphicFrame>
        <p:nvGraphicFramePr>
          <p:cNvPr id="1026" name="Object 2"/>
          <p:cNvGraphicFramePr>
            <a:graphicFrameLocks noChangeAspect="1"/>
          </p:cNvGraphicFramePr>
          <p:nvPr/>
        </p:nvGraphicFramePr>
        <p:xfrm>
          <a:off x="1722075" y="22666080"/>
          <a:ext cx="11801055" cy="2540000"/>
        </p:xfrm>
        <a:graphic>
          <a:graphicData uri="http://schemas.openxmlformats.org/presentationml/2006/ole">
            <p:oleObj spid="_x0000_s1026" name="Visio" r:id="rId7" imgW="12683406" imgH="2746830" progId="Visio.Drawing.11">
              <p:embed/>
            </p:oleObj>
          </a:graphicData>
        </a:graphic>
      </p:graphicFrame>
      <p:sp>
        <p:nvSpPr>
          <p:cNvPr id="36" name="Text Box 16459"/>
          <p:cNvSpPr txBox="1">
            <a:spLocks noChangeArrowheads="1"/>
          </p:cNvSpPr>
          <p:nvPr/>
        </p:nvSpPr>
        <p:spPr bwMode="auto">
          <a:xfrm>
            <a:off x="2281245" y="25239166"/>
            <a:ext cx="10431570" cy="460286"/>
          </a:xfrm>
          <a:prstGeom prst="rect">
            <a:avLst/>
          </a:prstGeom>
          <a:noFill/>
          <a:ln w="9525">
            <a:noFill/>
            <a:miter lim="800000"/>
            <a:headEnd/>
            <a:tailEnd/>
          </a:ln>
        </p:spPr>
        <p:txBody>
          <a:bodyPr wrap="square" lIns="86718" tIns="43362" rIns="86718" bIns="43362">
            <a:spAutoFit/>
          </a:bodyPr>
          <a:lstStyle/>
          <a:p>
            <a:pPr defTabSz="868363"/>
            <a:r>
              <a:rPr lang="en-GB" altLang="zh-CN" sz="2400" dirty="0" smtClean="0">
                <a:solidFill>
                  <a:srgbClr val="323D43"/>
                </a:solidFill>
                <a:latin typeface="Lucida Sans" pitchFamily="16" charset="0"/>
              </a:rPr>
              <a:t>Figure 1  </a:t>
            </a:r>
            <a:r>
              <a:rPr lang="en-GB" sz="2400" dirty="0" smtClean="0">
                <a:solidFill>
                  <a:srgbClr val="323D43"/>
                </a:solidFill>
                <a:latin typeface="Lucida Sans" pitchFamily="16" charset="0"/>
              </a:rPr>
              <a:t>Schematic diagram of the arrangement of the cable circuits</a:t>
            </a:r>
          </a:p>
        </p:txBody>
      </p:sp>
      <p:pic>
        <p:nvPicPr>
          <p:cNvPr id="1028" name="Picture 4"/>
          <p:cNvPicPr>
            <a:picLocks noGrp="1" noChangeAspect="1" noChangeArrowheads="1"/>
          </p:cNvPicPr>
          <p:nvPr>
            <p:ph/>
          </p:nvPr>
        </p:nvPicPr>
        <p:blipFill>
          <a:blip r:embed="rId8" cstate="print"/>
          <a:srcRect/>
          <a:stretch>
            <a:fillRect/>
          </a:stretch>
        </p:blipFill>
        <p:spPr bwMode="auto">
          <a:xfrm>
            <a:off x="1312806" y="27167307"/>
            <a:ext cx="12540854" cy="8682130"/>
          </a:xfrm>
          <a:prstGeom prst="rect">
            <a:avLst/>
          </a:prstGeom>
          <a:noFill/>
          <a:ln w="9525">
            <a:noFill/>
            <a:miter lim="800000"/>
            <a:headEnd/>
            <a:tailEnd/>
          </a:ln>
        </p:spPr>
      </p:pic>
      <p:sp>
        <p:nvSpPr>
          <p:cNvPr id="39" name="Text Box 16438"/>
          <p:cNvSpPr txBox="1">
            <a:spLocks noChangeArrowheads="1"/>
          </p:cNvSpPr>
          <p:nvPr/>
        </p:nvSpPr>
        <p:spPr bwMode="auto">
          <a:xfrm>
            <a:off x="754185" y="36565266"/>
            <a:ext cx="13383846" cy="4688831"/>
          </a:xfrm>
          <a:prstGeom prst="rect">
            <a:avLst/>
          </a:prstGeom>
          <a:solidFill>
            <a:srgbClr val="CCDAEA">
              <a:alpha val="79999"/>
            </a:srgbClr>
          </a:solidFill>
          <a:ln w="9525">
            <a:noFill/>
            <a:miter lim="800000"/>
            <a:headEnd/>
            <a:tailEnd/>
          </a:ln>
        </p:spPr>
        <p:txBody>
          <a:bodyPr wrap="square" lIns="86718" tIns="43362" rIns="86718" bIns="43362">
            <a:spAutoFit/>
          </a:bodyPr>
          <a:lstStyle/>
          <a:p>
            <a:pPr defTabSz="868363">
              <a:buFont typeface="Arial" pitchFamily="34" charset="0"/>
              <a:buChar char="•"/>
            </a:pPr>
            <a:r>
              <a:rPr lang="en-GB" altLang="zh-CN" dirty="0" smtClean="0">
                <a:latin typeface="Arial" charset="0"/>
              </a:rPr>
              <a:t>  Pressure Remote Digital Transducers (RDT)</a:t>
            </a:r>
          </a:p>
          <a:p>
            <a:pPr lvl="1" defTabSz="868363">
              <a:buFont typeface="Wingdings" pitchFamily="2" charset="2"/>
              <a:buChar char="ü"/>
            </a:pPr>
            <a:r>
              <a:rPr lang="en-GB" altLang="zh-CN" dirty="0" smtClean="0">
                <a:latin typeface="Arial" pitchFamily="34" charset="0"/>
                <a:cs typeface="Arial" pitchFamily="34" charset="0"/>
              </a:rPr>
              <a:t>  4 pressure RDTs/ cable × 12 cables = 48 pressure RDTs</a:t>
            </a:r>
          </a:p>
          <a:p>
            <a:pPr defTabSz="868363">
              <a:buFont typeface="Arial" pitchFamily="34" charset="0"/>
              <a:buChar char="•"/>
            </a:pPr>
            <a:r>
              <a:rPr lang="en-GB" altLang="zh-CN" dirty="0" smtClean="0">
                <a:latin typeface="Arial" pitchFamily="34" charset="0"/>
                <a:cs typeface="Arial" pitchFamily="34" charset="0"/>
              </a:rPr>
              <a:t>  Temperature RDTs</a:t>
            </a:r>
          </a:p>
          <a:p>
            <a:pPr lvl="1" defTabSz="652314">
              <a:buFont typeface="Wingdings" pitchFamily="2" charset="2"/>
              <a:buChar char="ü"/>
            </a:pPr>
            <a:r>
              <a:rPr lang="en-GB" altLang="zh-CN" dirty="0" smtClean="0">
                <a:latin typeface="Arial" pitchFamily="34" charset="0"/>
                <a:cs typeface="Arial" pitchFamily="34" charset="0"/>
              </a:rPr>
              <a:t>  4 oil tank temperature RDTs </a:t>
            </a:r>
          </a:p>
          <a:p>
            <a:pPr lvl="1" defTabSz="652314">
              <a:buFont typeface="Wingdings" pitchFamily="2" charset="2"/>
              <a:buChar char="ü"/>
            </a:pPr>
            <a:r>
              <a:rPr lang="en-GB" altLang="zh-CN" dirty="0" smtClean="0">
                <a:latin typeface="Arial" pitchFamily="34" charset="0"/>
                <a:cs typeface="Arial" pitchFamily="34" charset="0"/>
              </a:rPr>
              <a:t>  2 ambient temperature RDTs</a:t>
            </a:r>
          </a:p>
          <a:p>
            <a:pPr lvl="1" defTabSz="652314">
              <a:buFont typeface="Wingdings" pitchFamily="2" charset="2"/>
              <a:buChar char="ü"/>
            </a:pPr>
            <a:r>
              <a:rPr lang="en-GB" altLang="zh-CN" dirty="0" smtClean="0">
                <a:latin typeface="Arial" pitchFamily="34" charset="0"/>
                <a:cs typeface="Arial" pitchFamily="34" charset="0"/>
              </a:rPr>
              <a:t>  1 ground temperature RDT</a:t>
            </a:r>
          </a:p>
          <a:p>
            <a:pPr defTabSz="652314">
              <a:buFont typeface="Arial" pitchFamily="34" charset="0"/>
              <a:buChar char="•"/>
            </a:pPr>
            <a:r>
              <a:rPr lang="en-GB" altLang="zh-CN" dirty="0" smtClean="0">
                <a:latin typeface="Arial" pitchFamily="34" charset="0"/>
                <a:cs typeface="Arial" pitchFamily="34" charset="0"/>
              </a:rPr>
              <a:t>  Current RDTs</a:t>
            </a:r>
          </a:p>
          <a:p>
            <a:pPr lvl="1" defTabSz="652314">
              <a:buFont typeface="Wingdings" pitchFamily="2" charset="2"/>
              <a:buChar char="ü"/>
            </a:pPr>
            <a:r>
              <a:rPr lang="en-GB" altLang="zh-CN" dirty="0" smtClean="0">
                <a:latin typeface="Arial" pitchFamily="34" charset="0"/>
                <a:cs typeface="Arial" pitchFamily="34" charset="0"/>
              </a:rPr>
              <a:t>  1 current RDTs/cable × 12 cables = 12 current RDTs</a:t>
            </a:r>
          </a:p>
        </p:txBody>
      </p:sp>
      <p:pic>
        <p:nvPicPr>
          <p:cNvPr id="35" name="Picture 21"/>
          <p:cNvPicPr>
            <a:picLocks noChangeAspect="1" noChangeArrowheads="1"/>
          </p:cNvPicPr>
          <p:nvPr/>
        </p:nvPicPr>
        <p:blipFill>
          <a:blip r:embed="rId9" cstate="print"/>
          <a:stretch>
            <a:fillRect/>
          </a:stretch>
        </p:blipFill>
        <p:spPr bwMode="auto">
          <a:xfrm>
            <a:off x="15322885" y="8547430"/>
            <a:ext cx="6701202" cy="4100571"/>
          </a:xfrm>
          <a:prstGeom prst="rect">
            <a:avLst/>
          </a:prstGeom>
          <a:noFill/>
          <a:ln w="9525">
            <a:noFill/>
            <a:miter lim="800000"/>
            <a:headEnd/>
            <a:tailEnd/>
          </a:ln>
        </p:spPr>
      </p:pic>
      <p:pic>
        <p:nvPicPr>
          <p:cNvPr id="37" name="Picture 21"/>
          <p:cNvPicPr>
            <a:picLocks noChangeAspect="1" noChangeArrowheads="1"/>
          </p:cNvPicPr>
          <p:nvPr/>
        </p:nvPicPr>
        <p:blipFill>
          <a:blip r:embed="rId10" cstate="print"/>
          <a:srcRect/>
          <a:stretch>
            <a:fillRect/>
          </a:stretch>
        </p:blipFill>
        <p:spPr bwMode="auto">
          <a:xfrm>
            <a:off x="22263555" y="8547423"/>
            <a:ext cx="6701202" cy="4100571"/>
          </a:xfrm>
          <a:prstGeom prst="rect">
            <a:avLst/>
          </a:prstGeom>
          <a:noFill/>
          <a:ln w="9525">
            <a:noFill/>
            <a:miter lim="800000"/>
            <a:headEnd/>
            <a:tailEnd/>
          </a:ln>
        </p:spPr>
      </p:pic>
      <p:pic>
        <p:nvPicPr>
          <p:cNvPr id="38" name="Picture 9"/>
          <p:cNvPicPr>
            <a:picLocks noGrp="1" noChangeAspect="1" noChangeArrowheads="1"/>
          </p:cNvPicPr>
          <p:nvPr>
            <p:ph idx="1"/>
          </p:nvPr>
        </p:nvPicPr>
        <p:blipFill>
          <a:blip r:embed="rId11" cstate="print"/>
          <a:srcRect/>
          <a:stretch>
            <a:fillRect/>
          </a:stretch>
        </p:blipFill>
        <p:spPr>
          <a:xfrm>
            <a:off x="15324797" y="13743402"/>
            <a:ext cx="6701202" cy="4100571"/>
          </a:xfrm>
          <a:noFill/>
        </p:spPr>
      </p:pic>
      <p:sp>
        <p:nvSpPr>
          <p:cNvPr id="40" name="Text Box 16459"/>
          <p:cNvSpPr txBox="1">
            <a:spLocks noChangeArrowheads="1"/>
          </p:cNvSpPr>
          <p:nvPr/>
        </p:nvSpPr>
        <p:spPr bwMode="auto">
          <a:xfrm>
            <a:off x="15230399" y="12697398"/>
            <a:ext cx="6842985" cy="826235"/>
          </a:xfrm>
          <a:prstGeom prst="rect">
            <a:avLst/>
          </a:prstGeom>
          <a:noFill/>
          <a:ln w="9525">
            <a:noFill/>
            <a:miter lim="800000"/>
            <a:headEnd/>
            <a:tailEnd/>
          </a:ln>
        </p:spPr>
        <p:txBody>
          <a:bodyPr wrap="square" lIns="86718" tIns="43362" rIns="86718" bIns="43362">
            <a:spAutoFit/>
          </a:bodyPr>
          <a:lstStyle/>
          <a:p>
            <a:pPr algn="ctr" defTabSz="868363"/>
            <a:r>
              <a:rPr lang="en-GB" altLang="zh-CN" sz="2400" dirty="0" smtClean="0">
                <a:solidFill>
                  <a:srgbClr val="323D43"/>
                </a:solidFill>
                <a:latin typeface="Lucida Sans" pitchFamily="16" charset="0"/>
              </a:rPr>
              <a:t>Figure 3  Load current in cables of circuit 1 group A</a:t>
            </a:r>
          </a:p>
        </p:txBody>
      </p:sp>
      <p:sp>
        <p:nvSpPr>
          <p:cNvPr id="41" name="Text Box 16459"/>
          <p:cNvSpPr txBox="1">
            <a:spLocks noChangeArrowheads="1"/>
          </p:cNvSpPr>
          <p:nvPr/>
        </p:nvSpPr>
        <p:spPr bwMode="auto">
          <a:xfrm>
            <a:off x="22064845" y="12705420"/>
            <a:ext cx="6842985" cy="826235"/>
          </a:xfrm>
          <a:prstGeom prst="rect">
            <a:avLst/>
          </a:prstGeom>
          <a:noFill/>
          <a:ln w="9525">
            <a:noFill/>
            <a:miter lim="800000"/>
            <a:headEnd/>
            <a:tailEnd/>
          </a:ln>
        </p:spPr>
        <p:txBody>
          <a:bodyPr wrap="square" lIns="86718" tIns="43362" rIns="86718" bIns="43362">
            <a:spAutoFit/>
          </a:bodyPr>
          <a:lstStyle/>
          <a:p>
            <a:pPr algn="ctr" defTabSz="652314"/>
            <a:r>
              <a:rPr lang="en-GB" altLang="zh-CN" sz="2400" dirty="0" smtClean="0">
                <a:solidFill>
                  <a:srgbClr val="323D43"/>
                </a:solidFill>
                <a:latin typeface="Lucida Sans" pitchFamily="16" charset="0"/>
              </a:rPr>
              <a:t>Figure 4  Pressure in cables of circuit 1 at north compound</a:t>
            </a:r>
            <a:endParaRPr lang="en-GB" sz="2400" dirty="0" smtClean="0">
              <a:solidFill>
                <a:srgbClr val="323D43"/>
              </a:solidFill>
              <a:latin typeface="Lucida Sans" pitchFamily="16" charset="0"/>
            </a:endParaRPr>
          </a:p>
        </p:txBody>
      </p:sp>
      <p:sp>
        <p:nvSpPr>
          <p:cNvPr id="42" name="Text Box 16459"/>
          <p:cNvSpPr txBox="1">
            <a:spLocks noChangeArrowheads="1"/>
          </p:cNvSpPr>
          <p:nvPr/>
        </p:nvSpPr>
        <p:spPr bwMode="auto">
          <a:xfrm>
            <a:off x="15246397" y="17887020"/>
            <a:ext cx="6842985" cy="826235"/>
          </a:xfrm>
          <a:prstGeom prst="rect">
            <a:avLst/>
          </a:prstGeom>
          <a:noFill/>
          <a:ln w="9525">
            <a:noFill/>
            <a:miter lim="800000"/>
            <a:headEnd/>
            <a:tailEnd/>
          </a:ln>
        </p:spPr>
        <p:txBody>
          <a:bodyPr wrap="square" lIns="86718" tIns="43362" rIns="86718" bIns="43362">
            <a:spAutoFit/>
          </a:bodyPr>
          <a:lstStyle/>
          <a:p>
            <a:pPr algn="ctr" defTabSz="652314"/>
            <a:r>
              <a:rPr lang="en-GB" altLang="zh-CN" sz="2400" dirty="0" smtClean="0">
                <a:solidFill>
                  <a:srgbClr val="323D43"/>
                </a:solidFill>
                <a:latin typeface="Lucida Sans" pitchFamily="16" charset="0"/>
              </a:rPr>
              <a:t>Figure 5 Temperature of cables of circuit 1 at north compound</a:t>
            </a:r>
            <a:endParaRPr lang="en-GB" sz="2400" dirty="0" smtClean="0">
              <a:solidFill>
                <a:srgbClr val="323D43"/>
              </a:solidFill>
              <a:latin typeface="Lucida Sans" pitchFamily="16" charset="0"/>
            </a:endParaRPr>
          </a:p>
        </p:txBody>
      </p:sp>
      <p:sp>
        <p:nvSpPr>
          <p:cNvPr id="43" name="Text Box 16460"/>
          <p:cNvSpPr txBox="1">
            <a:spLocks noChangeArrowheads="1"/>
          </p:cNvSpPr>
          <p:nvPr/>
        </p:nvSpPr>
        <p:spPr bwMode="auto">
          <a:xfrm>
            <a:off x="22432210" y="13605456"/>
            <a:ext cx="6544811" cy="4688831"/>
          </a:xfrm>
          <a:prstGeom prst="rect">
            <a:avLst/>
          </a:prstGeom>
          <a:noFill/>
          <a:ln w="9525">
            <a:noFill/>
            <a:miter lim="800000"/>
            <a:headEnd/>
            <a:tailEnd/>
          </a:ln>
        </p:spPr>
        <p:txBody>
          <a:bodyPr wrap="square" lIns="86718" tIns="43362" rIns="86718" bIns="43362">
            <a:spAutoFit/>
          </a:bodyPr>
          <a:lstStyle/>
          <a:p>
            <a:pPr defTabSz="652314">
              <a:buFont typeface="Arial" pitchFamily="34" charset="0"/>
              <a:buChar char="•"/>
            </a:pPr>
            <a:r>
              <a:rPr lang="en-GB" dirty="0" smtClean="0">
                <a:latin typeface="Arial" charset="0"/>
              </a:rPr>
              <a:t> Load current</a:t>
            </a:r>
          </a:p>
          <a:p>
            <a:pPr lvl="1" defTabSz="652314">
              <a:buFont typeface="Wingdings" pitchFamily="2" charset="2"/>
              <a:buChar char="ü"/>
            </a:pPr>
            <a:r>
              <a:rPr lang="en-GB" dirty="0" smtClean="0">
                <a:latin typeface="Arial" charset="0"/>
              </a:rPr>
              <a:t>  1 A CT resolution</a:t>
            </a:r>
          </a:p>
          <a:p>
            <a:pPr defTabSz="652314">
              <a:buFont typeface="Arial" pitchFamily="34" charset="0"/>
              <a:buChar char="•"/>
            </a:pPr>
            <a:r>
              <a:rPr lang="en-GB" dirty="0" smtClean="0">
                <a:latin typeface="Arial" charset="0"/>
              </a:rPr>
              <a:t>  Pressure</a:t>
            </a:r>
          </a:p>
          <a:p>
            <a:pPr lvl="1" defTabSz="652314">
              <a:buFont typeface="Wingdings" pitchFamily="2" charset="2"/>
              <a:buChar char="ü"/>
            </a:pPr>
            <a:r>
              <a:rPr lang="en-GB" dirty="0" smtClean="0">
                <a:latin typeface="Arial" charset="0"/>
              </a:rPr>
              <a:t>  0.1 </a:t>
            </a:r>
            <a:r>
              <a:rPr lang="en-GB" dirty="0" err="1" smtClean="0">
                <a:latin typeface="Arial" charset="0"/>
              </a:rPr>
              <a:t>kPa</a:t>
            </a:r>
            <a:r>
              <a:rPr lang="en-GB" dirty="0" smtClean="0">
                <a:latin typeface="Arial" charset="0"/>
              </a:rPr>
              <a:t> pressure RDT sensitivity</a:t>
            </a:r>
          </a:p>
          <a:p>
            <a:pPr defTabSz="652314">
              <a:buFont typeface="Arial" pitchFamily="34" charset="0"/>
              <a:buChar char="•"/>
            </a:pPr>
            <a:r>
              <a:rPr lang="en-GB" dirty="0" smtClean="0">
                <a:latin typeface="Arial" charset="0"/>
              </a:rPr>
              <a:t>  </a:t>
            </a:r>
            <a:r>
              <a:rPr lang="en-GB" dirty="0" err="1" smtClean="0">
                <a:latin typeface="Arial" charset="0"/>
              </a:rPr>
              <a:t>Temperatuer</a:t>
            </a:r>
            <a:endParaRPr lang="en-GB" dirty="0" smtClean="0">
              <a:latin typeface="Arial" charset="0"/>
            </a:endParaRPr>
          </a:p>
          <a:p>
            <a:pPr lvl="1" defTabSz="652314">
              <a:buFont typeface="Wingdings" pitchFamily="2" charset="2"/>
              <a:buChar char="ü"/>
            </a:pPr>
            <a:r>
              <a:rPr lang="en-GB" dirty="0" smtClean="0">
                <a:latin typeface="Arial" charset="0"/>
              </a:rPr>
              <a:t>  0.1 °C (K) temperature sensitivity</a:t>
            </a:r>
          </a:p>
          <a:p>
            <a:pPr defTabSz="652314">
              <a:buFont typeface="Arial" pitchFamily="34" charset="0"/>
              <a:buChar char="•"/>
            </a:pPr>
            <a:r>
              <a:rPr lang="en-GB" dirty="0" smtClean="0">
                <a:latin typeface="Arial" charset="0"/>
              </a:rPr>
              <a:t>  Sampling interval</a:t>
            </a:r>
          </a:p>
          <a:p>
            <a:pPr lvl="1" defTabSz="652314">
              <a:buFont typeface="Wingdings" pitchFamily="2" charset="2"/>
              <a:buChar char="ü"/>
            </a:pPr>
            <a:r>
              <a:rPr lang="en-GB" dirty="0" smtClean="0">
                <a:latin typeface="Arial" charset="0"/>
              </a:rPr>
              <a:t>  2 hours (nominal)</a:t>
            </a:r>
          </a:p>
        </p:txBody>
      </p:sp>
      <p:sp>
        <p:nvSpPr>
          <p:cNvPr id="44" name="Rectangle 15926"/>
          <p:cNvSpPr>
            <a:spLocks noChangeArrowheads="1"/>
          </p:cNvSpPr>
          <p:nvPr/>
        </p:nvSpPr>
        <p:spPr bwMode="auto">
          <a:xfrm>
            <a:off x="15094800" y="19809458"/>
            <a:ext cx="14148000" cy="10582310"/>
          </a:xfrm>
          <a:prstGeom prst="rect">
            <a:avLst/>
          </a:prstGeom>
          <a:solidFill>
            <a:srgbClr val="CCDAEA">
              <a:alpha val="90195"/>
            </a:srgbClr>
          </a:solidFill>
          <a:ln w="9525">
            <a:solidFill>
              <a:srgbClr val="014359"/>
            </a:solidFill>
            <a:miter lim="800000"/>
            <a:headEnd/>
            <a:tailEnd/>
          </a:ln>
        </p:spPr>
        <p:txBody>
          <a:bodyPr wrap="none" lIns="394480" tIns="197233" rIns="394480" bIns="197233" anchor="ctr"/>
          <a:lstStyle/>
          <a:p>
            <a:pPr algn="ctr" defTabSz="868363"/>
            <a:endParaRPr lang="en-US">
              <a:latin typeface="Arial" charset="0"/>
            </a:endParaRPr>
          </a:p>
        </p:txBody>
      </p:sp>
      <p:sp>
        <p:nvSpPr>
          <p:cNvPr id="45" name="Text Box 5859"/>
          <p:cNvSpPr txBox="1">
            <a:spLocks noChangeArrowheads="1"/>
          </p:cNvSpPr>
          <p:nvPr/>
        </p:nvSpPr>
        <p:spPr bwMode="auto">
          <a:xfrm>
            <a:off x="15241671" y="19200831"/>
            <a:ext cx="11925633" cy="600025"/>
          </a:xfrm>
          <a:prstGeom prst="rect">
            <a:avLst/>
          </a:prstGeom>
          <a:noFill/>
          <a:ln w="9525">
            <a:noFill/>
            <a:miter lim="800000"/>
            <a:headEnd/>
            <a:tailEnd/>
          </a:ln>
        </p:spPr>
        <p:txBody>
          <a:bodyPr wrap="square" lIns="91304" tIns="45651" rIns="91304" bIns="45651">
            <a:spAutoFit/>
          </a:bodyPr>
          <a:lstStyle/>
          <a:p>
            <a:pPr defTabSz="911225" eaLnBrk="1" hangingPunct="1"/>
            <a:r>
              <a:rPr lang="en-GB" sz="3300" b="1" dirty="0" smtClean="0">
                <a:solidFill>
                  <a:srgbClr val="014359"/>
                </a:solidFill>
                <a:latin typeface="Arial" charset="0"/>
              </a:rPr>
              <a:t>Support Vector Machine Regression for Data Analysis</a:t>
            </a:r>
            <a:endParaRPr lang="en-GB" sz="3300" b="1" dirty="0">
              <a:solidFill>
                <a:srgbClr val="014359"/>
              </a:solidFill>
              <a:latin typeface="Arial" charset="0"/>
            </a:endParaRPr>
          </a:p>
        </p:txBody>
      </p:sp>
      <p:sp>
        <p:nvSpPr>
          <p:cNvPr id="46" name="Text Box 16438"/>
          <p:cNvSpPr txBox="1">
            <a:spLocks noChangeArrowheads="1"/>
          </p:cNvSpPr>
          <p:nvPr/>
        </p:nvSpPr>
        <p:spPr bwMode="auto">
          <a:xfrm>
            <a:off x="15231126" y="19938097"/>
            <a:ext cx="13745896" cy="1666222"/>
          </a:xfrm>
          <a:prstGeom prst="rect">
            <a:avLst/>
          </a:prstGeom>
          <a:solidFill>
            <a:srgbClr val="CCDAEA">
              <a:alpha val="79999"/>
            </a:srgbClr>
          </a:solidFill>
          <a:ln w="9525">
            <a:noFill/>
            <a:miter lim="800000"/>
            <a:headEnd/>
            <a:tailEnd/>
          </a:ln>
        </p:spPr>
        <p:txBody>
          <a:bodyPr wrap="square" lIns="65143" tIns="32574" rIns="65143" bIns="32574">
            <a:spAutoFit/>
          </a:bodyPr>
          <a:lstStyle/>
          <a:p>
            <a:pPr algn="just" defTabSz="652314"/>
            <a:r>
              <a:rPr lang="en-GB" altLang="zh-CN" dirty="0" smtClean="0">
                <a:latin typeface="Arial" charset="0"/>
                <a:ea typeface="Arial Unicode MS" pitchFamily="34" charset="-122"/>
                <a:cs typeface="Arial Unicode MS" pitchFamily="34" charset="-122"/>
              </a:rPr>
              <a:t>The Support Vector Machine (SVM) is a method for finding functions from a set of labelled training data. The function can be either a classification function or a regression function. This learning machine uses a central concept of linear function (classification SVC and regression SVR) and kernel mapping for a number of learning tasks.</a:t>
            </a:r>
            <a:endParaRPr lang="en-US" altLang="zh-CN" dirty="0" smtClean="0">
              <a:latin typeface="Arial" charset="0"/>
              <a:ea typeface="Arial Unicode MS" pitchFamily="34" charset="-122"/>
              <a:cs typeface="Arial Unicode MS" pitchFamily="34" charset="-122"/>
            </a:endParaRPr>
          </a:p>
        </p:txBody>
      </p:sp>
      <p:pic>
        <p:nvPicPr>
          <p:cNvPr id="47" name="Picture 16"/>
          <p:cNvPicPr>
            <a:picLocks noChangeAspect="1" noChangeArrowheads="1"/>
          </p:cNvPicPr>
          <p:nvPr/>
        </p:nvPicPr>
        <p:blipFill>
          <a:blip r:embed="rId12" cstate="print"/>
          <a:srcRect/>
          <a:stretch>
            <a:fillRect/>
          </a:stretch>
        </p:blipFill>
        <p:spPr bwMode="auto">
          <a:xfrm>
            <a:off x="15761367" y="21705752"/>
            <a:ext cx="3617897" cy="3584628"/>
          </a:xfrm>
          <a:prstGeom prst="rect">
            <a:avLst/>
          </a:prstGeom>
          <a:noFill/>
          <a:ln w="9525">
            <a:noFill/>
            <a:miter lim="800000"/>
            <a:headEnd/>
            <a:tailEnd/>
          </a:ln>
        </p:spPr>
      </p:pic>
      <p:pic>
        <p:nvPicPr>
          <p:cNvPr id="48" name="Picture 9" descr="E:\TopCat\1_1_R_A_NC 5fold RBF 4days train accuracies factor1000.jpg"/>
          <p:cNvPicPr>
            <a:picLocks noChangeAspect="1" noChangeArrowheads="1"/>
          </p:cNvPicPr>
          <p:nvPr/>
        </p:nvPicPr>
        <p:blipFill>
          <a:blip r:embed="rId13" cstate="print"/>
          <a:srcRect/>
          <a:stretch>
            <a:fillRect/>
          </a:stretch>
        </p:blipFill>
        <p:spPr bwMode="auto">
          <a:xfrm>
            <a:off x="15566724" y="25877426"/>
            <a:ext cx="6404610" cy="3604260"/>
          </a:xfrm>
          <a:prstGeom prst="rect">
            <a:avLst/>
          </a:prstGeom>
          <a:noFill/>
        </p:spPr>
      </p:pic>
      <p:sp>
        <p:nvSpPr>
          <p:cNvPr id="51" name="Text Box 16438"/>
          <p:cNvSpPr txBox="1">
            <a:spLocks noChangeArrowheads="1"/>
          </p:cNvSpPr>
          <p:nvPr/>
        </p:nvSpPr>
        <p:spPr bwMode="auto">
          <a:xfrm>
            <a:off x="19772803" y="21956628"/>
            <a:ext cx="9078924" cy="2866551"/>
          </a:xfrm>
          <a:prstGeom prst="rect">
            <a:avLst/>
          </a:prstGeom>
          <a:solidFill>
            <a:srgbClr val="CCDAEA">
              <a:alpha val="79999"/>
            </a:srgbClr>
          </a:solidFill>
          <a:ln w="9525">
            <a:noFill/>
            <a:miter lim="800000"/>
            <a:headEnd/>
            <a:tailEnd/>
          </a:ln>
        </p:spPr>
        <p:txBody>
          <a:bodyPr wrap="square" lIns="65143" tIns="32574" rIns="65143" bIns="32574">
            <a:spAutoFit/>
          </a:bodyPr>
          <a:lstStyle/>
          <a:p>
            <a:pPr defTabSz="652314"/>
            <a:r>
              <a:rPr lang="en-GB" altLang="zh-CN" b="1" dirty="0" smtClean="0">
                <a:latin typeface="Arial" charset="0"/>
                <a:ea typeface="Arial Unicode MS" pitchFamily="34" charset="-122"/>
                <a:cs typeface="Arial Unicode MS" pitchFamily="34" charset="-122"/>
              </a:rPr>
              <a:t>SVR Training</a:t>
            </a:r>
          </a:p>
          <a:p>
            <a:pPr defTabSz="652314">
              <a:buFont typeface="Arial" pitchFamily="34" charset="0"/>
              <a:buChar char="•"/>
            </a:pPr>
            <a:r>
              <a:rPr lang="en-GB" altLang="zh-CN" dirty="0" smtClean="0">
                <a:latin typeface="Arial" charset="0"/>
                <a:ea typeface="Arial Unicode MS" pitchFamily="34" charset="-122"/>
                <a:cs typeface="Arial Unicode MS" pitchFamily="34" charset="-122"/>
              </a:rPr>
              <a:t>  </a:t>
            </a:r>
            <a:r>
              <a:rPr lang="en-GB" altLang="zh-CN" dirty="0" smtClean="0">
                <a:latin typeface="Arial" pitchFamily="34" charset="0"/>
                <a:cs typeface="Arial" pitchFamily="34" charset="0"/>
              </a:rPr>
              <a:t>Gaussian Radial Basis Function: </a:t>
            </a:r>
            <a:r>
              <a:rPr lang="en-GB" altLang="zh-CN" i="1" dirty="0" smtClean="0">
                <a:latin typeface="Arial" pitchFamily="34" charset="0"/>
                <a:cs typeface="Arial" pitchFamily="34" charset="0"/>
              </a:rPr>
              <a:t>K(x</a:t>
            </a:r>
            <a:r>
              <a:rPr lang="en-GB" altLang="zh-CN" i="1" baseline="-25000" dirty="0" smtClean="0">
                <a:latin typeface="Arial" pitchFamily="34" charset="0"/>
                <a:cs typeface="Arial" pitchFamily="34" charset="0"/>
              </a:rPr>
              <a:t>i</a:t>
            </a:r>
            <a:r>
              <a:rPr lang="en-GB" altLang="zh-CN" i="1" dirty="0" smtClean="0">
                <a:latin typeface="Arial" pitchFamily="34" charset="0"/>
                <a:cs typeface="Arial" pitchFamily="34" charset="0"/>
              </a:rPr>
              <a:t>, </a:t>
            </a:r>
            <a:r>
              <a:rPr lang="en-GB" altLang="zh-CN" i="1" dirty="0" err="1" smtClean="0">
                <a:latin typeface="Arial" pitchFamily="34" charset="0"/>
                <a:cs typeface="Arial" pitchFamily="34" charset="0"/>
              </a:rPr>
              <a:t>x</a:t>
            </a:r>
            <a:r>
              <a:rPr lang="en-GB" altLang="zh-CN" i="1" baseline="-25000" dirty="0" err="1" smtClean="0">
                <a:latin typeface="Arial" pitchFamily="34" charset="0"/>
                <a:cs typeface="Arial" pitchFamily="34" charset="0"/>
              </a:rPr>
              <a:t>j</a:t>
            </a:r>
            <a:r>
              <a:rPr lang="en-GB" altLang="zh-CN" i="1" dirty="0" smtClean="0">
                <a:latin typeface="Arial" pitchFamily="34" charset="0"/>
                <a:cs typeface="Arial" pitchFamily="34" charset="0"/>
              </a:rPr>
              <a:t>) = exp(-</a:t>
            </a:r>
            <a:r>
              <a:rPr lang="el-GR" altLang="zh-CN" i="1" dirty="0" smtClean="0">
                <a:latin typeface="Arial" pitchFamily="34" charset="0"/>
                <a:cs typeface="Arial" pitchFamily="34" charset="0"/>
              </a:rPr>
              <a:t>γ</a:t>
            </a:r>
            <a:r>
              <a:rPr lang="en-GB" altLang="zh-CN" i="1" dirty="0" smtClean="0">
                <a:latin typeface="Arial" pitchFamily="34" charset="0"/>
                <a:cs typeface="Arial" pitchFamily="34" charset="0"/>
              </a:rPr>
              <a:t>||x</a:t>
            </a:r>
            <a:r>
              <a:rPr lang="en-GB" altLang="zh-CN" i="1" baseline="-25000" dirty="0" smtClean="0">
                <a:latin typeface="Arial" pitchFamily="34" charset="0"/>
                <a:cs typeface="Arial" pitchFamily="34" charset="0"/>
              </a:rPr>
              <a:t>i</a:t>
            </a:r>
            <a:r>
              <a:rPr lang="en-GB" altLang="zh-CN" i="1" dirty="0" smtClean="0">
                <a:latin typeface="Arial" pitchFamily="34" charset="0"/>
                <a:cs typeface="Arial" pitchFamily="34" charset="0"/>
              </a:rPr>
              <a:t>-</a:t>
            </a:r>
            <a:r>
              <a:rPr lang="en-GB" altLang="zh-CN" i="1" dirty="0" err="1" smtClean="0">
                <a:latin typeface="Arial" pitchFamily="34" charset="0"/>
                <a:cs typeface="Arial" pitchFamily="34" charset="0"/>
              </a:rPr>
              <a:t>x</a:t>
            </a:r>
            <a:r>
              <a:rPr lang="en-GB" altLang="zh-CN" i="1" baseline="-25000" dirty="0" err="1" smtClean="0">
                <a:latin typeface="Arial" pitchFamily="34" charset="0"/>
                <a:cs typeface="Arial" pitchFamily="34" charset="0"/>
              </a:rPr>
              <a:t>j</a:t>
            </a:r>
            <a:r>
              <a:rPr lang="en-GB" altLang="zh-CN" i="1" dirty="0" smtClean="0">
                <a:latin typeface="Arial" pitchFamily="34" charset="0"/>
                <a:cs typeface="Arial" pitchFamily="34" charset="0"/>
              </a:rPr>
              <a:t>||</a:t>
            </a:r>
            <a:r>
              <a:rPr lang="en-GB" altLang="zh-CN" i="1" baseline="30000" dirty="0" smtClean="0">
                <a:latin typeface="Arial" pitchFamily="34" charset="0"/>
                <a:cs typeface="Arial" pitchFamily="34" charset="0"/>
              </a:rPr>
              <a:t>2</a:t>
            </a:r>
            <a:r>
              <a:rPr lang="en-GB" altLang="zh-CN" i="1" dirty="0" smtClean="0">
                <a:latin typeface="Arial" pitchFamily="34" charset="0"/>
                <a:cs typeface="Arial" pitchFamily="34" charset="0"/>
              </a:rPr>
              <a:t>)</a:t>
            </a:r>
          </a:p>
          <a:p>
            <a:pPr defTabSz="652314">
              <a:buFont typeface="Arial" pitchFamily="34" charset="0"/>
              <a:buChar char="•"/>
            </a:pPr>
            <a:r>
              <a:rPr lang="en-GB" altLang="zh-CN" dirty="0" smtClean="0">
                <a:latin typeface="Arial" pitchFamily="34" charset="0"/>
                <a:cs typeface="Arial" pitchFamily="34" charset="0"/>
              </a:rPr>
              <a:t>  Cross-Validation: 5-fold cross-validation</a:t>
            </a:r>
          </a:p>
          <a:p>
            <a:pPr defTabSz="652314">
              <a:buFont typeface="Arial" pitchFamily="34" charset="0"/>
              <a:buChar char="•"/>
            </a:pPr>
            <a:r>
              <a:rPr lang="en-GB" altLang="zh-CN" dirty="0" smtClean="0">
                <a:latin typeface="Arial" pitchFamily="34" charset="0"/>
                <a:cs typeface="Arial" pitchFamily="34" charset="0"/>
              </a:rPr>
              <a:t>  Grid-search : </a:t>
            </a:r>
            <a:r>
              <a:rPr lang="el-GR" altLang="zh-CN" i="1" dirty="0" smtClean="0">
                <a:latin typeface="Arial" pitchFamily="34" charset="0"/>
                <a:cs typeface="Arial" pitchFamily="34" charset="0"/>
              </a:rPr>
              <a:t>γ</a:t>
            </a:r>
            <a:r>
              <a:rPr lang="en-GB" altLang="zh-CN" i="1" dirty="0" smtClean="0">
                <a:latin typeface="Arial" pitchFamily="34" charset="0"/>
                <a:cs typeface="Arial" pitchFamily="34" charset="0"/>
              </a:rPr>
              <a:t> </a:t>
            </a:r>
            <a:r>
              <a:rPr lang="en-GB" altLang="zh-CN" dirty="0" smtClean="0">
                <a:latin typeface="Arial" pitchFamily="34" charset="0"/>
                <a:cs typeface="Arial" pitchFamily="34" charset="0"/>
              </a:rPr>
              <a:t>and  </a:t>
            </a:r>
            <a:r>
              <a:rPr lang="en-GB" altLang="zh-CN" i="1" dirty="0" smtClean="0">
                <a:latin typeface="Arial" pitchFamily="34" charset="0"/>
                <a:cs typeface="Arial" pitchFamily="34" charset="0"/>
              </a:rPr>
              <a:t>C </a:t>
            </a:r>
          </a:p>
          <a:p>
            <a:pPr defTabSz="652314">
              <a:buFont typeface="Arial" pitchFamily="34" charset="0"/>
              <a:buChar char="•"/>
            </a:pPr>
            <a:r>
              <a:rPr lang="en-GB" altLang="zh-CN" dirty="0" smtClean="0">
                <a:latin typeface="Arial" pitchFamily="34" charset="0"/>
                <a:cs typeface="Arial" pitchFamily="34" charset="0"/>
              </a:rPr>
              <a:t>  Training data: 4 days </a:t>
            </a:r>
          </a:p>
        </p:txBody>
      </p:sp>
      <p:sp>
        <p:nvSpPr>
          <p:cNvPr id="52" name="Text Box 16459"/>
          <p:cNvSpPr txBox="1">
            <a:spLocks noChangeArrowheads="1"/>
          </p:cNvSpPr>
          <p:nvPr/>
        </p:nvSpPr>
        <p:spPr bwMode="auto">
          <a:xfrm>
            <a:off x="15690837" y="25296738"/>
            <a:ext cx="3944700" cy="435116"/>
          </a:xfrm>
          <a:prstGeom prst="rect">
            <a:avLst/>
          </a:prstGeom>
          <a:noFill/>
          <a:ln w="9525">
            <a:noFill/>
            <a:miter lim="800000"/>
            <a:headEnd/>
            <a:tailEnd/>
          </a:ln>
        </p:spPr>
        <p:txBody>
          <a:bodyPr wrap="square" lIns="65143" tIns="32574" rIns="65143" bIns="32574">
            <a:spAutoFit/>
          </a:bodyPr>
          <a:lstStyle/>
          <a:p>
            <a:pPr defTabSz="868363"/>
            <a:r>
              <a:rPr lang="en-GB" altLang="zh-CN" sz="2400" dirty="0" smtClean="0">
                <a:solidFill>
                  <a:srgbClr val="323D43"/>
                </a:solidFill>
                <a:latin typeface="Lucida Sans" pitchFamily="16" charset="0"/>
              </a:rPr>
              <a:t>Figure 6  SVM regression</a:t>
            </a:r>
          </a:p>
        </p:txBody>
      </p:sp>
      <p:sp>
        <p:nvSpPr>
          <p:cNvPr id="53" name="Text Box 16459"/>
          <p:cNvSpPr txBox="1">
            <a:spLocks noChangeArrowheads="1"/>
          </p:cNvSpPr>
          <p:nvPr/>
        </p:nvSpPr>
        <p:spPr bwMode="auto">
          <a:xfrm>
            <a:off x="15473614" y="29484277"/>
            <a:ext cx="6568240" cy="804448"/>
          </a:xfrm>
          <a:prstGeom prst="rect">
            <a:avLst/>
          </a:prstGeom>
          <a:noFill/>
          <a:ln w="9525">
            <a:noFill/>
            <a:miter lim="800000"/>
            <a:headEnd/>
            <a:tailEnd/>
          </a:ln>
        </p:spPr>
        <p:txBody>
          <a:bodyPr wrap="square" lIns="65143" tIns="32574" rIns="65143" bIns="32574">
            <a:spAutoFit/>
          </a:bodyPr>
          <a:lstStyle/>
          <a:p>
            <a:pPr algn="ctr" defTabSz="652314"/>
            <a:r>
              <a:rPr lang="en-GB" altLang="zh-CN" sz="2400" dirty="0" smtClean="0">
                <a:solidFill>
                  <a:srgbClr val="323D43"/>
                </a:solidFill>
                <a:latin typeface="Lucida Sans" pitchFamily="16" charset="0"/>
              </a:rPr>
              <a:t>Figure 7 Training accuracies for cable 1_1_R_A_NC</a:t>
            </a:r>
          </a:p>
        </p:txBody>
      </p:sp>
      <p:pic>
        <p:nvPicPr>
          <p:cNvPr id="54" name="Picture 10" descr="E:\TopCat\trainingpressurecompare1_1_R_A_NC.jpg"/>
          <p:cNvPicPr>
            <a:picLocks noChangeAspect="1" noChangeArrowheads="1"/>
          </p:cNvPicPr>
          <p:nvPr/>
        </p:nvPicPr>
        <p:blipFill>
          <a:blip r:embed="rId14" cstate="print"/>
          <a:srcRect/>
          <a:stretch>
            <a:fillRect/>
          </a:stretch>
        </p:blipFill>
        <p:spPr bwMode="auto">
          <a:xfrm>
            <a:off x="22433572" y="25859678"/>
            <a:ext cx="6404610" cy="3617691"/>
          </a:xfrm>
          <a:prstGeom prst="rect">
            <a:avLst/>
          </a:prstGeom>
          <a:noFill/>
        </p:spPr>
      </p:pic>
      <p:sp>
        <p:nvSpPr>
          <p:cNvPr id="55" name="Text Box 16459"/>
          <p:cNvSpPr txBox="1">
            <a:spLocks noChangeArrowheads="1"/>
          </p:cNvSpPr>
          <p:nvPr/>
        </p:nvSpPr>
        <p:spPr bwMode="auto">
          <a:xfrm>
            <a:off x="22271697" y="29492299"/>
            <a:ext cx="6649411" cy="804448"/>
          </a:xfrm>
          <a:prstGeom prst="rect">
            <a:avLst/>
          </a:prstGeom>
          <a:noFill/>
          <a:ln w="9525">
            <a:noFill/>
            <a:miter lim="800000"/>
            <a:headEnd/>
            <a:tailEnd/>
          </a:ln>
        </p:spPr>
        <p:txBody>
          <a:bodyPr wrap="square" lIns="65143" tIns="32574" rIns="65143" bIns="32574">
            <a:spAutoFit/>
          </a:bodyPr>
          <a:lstStyle/>
          <a:p>
            <a:pPr algn="ctr" defTabSz="652314"/>
            <a:r>
              <a:rPr lang="en-GB" altLang="zh-CN" sz="2400" dirty="0" smtClean="0">
                <a:solidFill>
                  <a:srgbClr val="323D43"/>
                </a:solidFill>
                <a:latin typeface="Lucida Sans" pitchFamily="16" charset="0"/>
              </a:rPr>
              <a:t>Figure 8 Predicted and measured pressure for cable 1_1_R_A_NC (4 days training data)</a:t>
            </a:r>
          </a:p>
        </p:txBody>
      </p:sp>
      <p:pic>
        <p:nvPicPr>
          <p:cNvPr id="57" name="Picture 2"/>
          <p:cNvPicPr>
            <a:picLocks noChangeAspect="1" noChangeArrowheads="1"/>
          </p:cNvPicPr>
          <p:nvPr/>
        </p:nvPicPr>
        <p:blipFill>
          <a:blip r:embed="rId15" cstate="print"/>
          <a:srcRect/>
          <a:stretch>
            <a:fillRect/>
          </a:stretch>
        </p:blipFill>
        <p:spPr bwMode="auto">
          <a:xfrm>
            <a:off x="15387956" y="31528317"/>
            <a:ext cx="6644572" cy="4059429"/>
          </a:xfrm>
          <a:prstGeom prst="rect">
            <a:avLst/>
          </a:prstGeom>
          <a:noFill/>
          <a:ln w="9525">
            <a:noFill/>
            <a:miter lim="800000"/>
            <a:headEnd/>
            <a:tailEnd/>
          </a:ln>
        </p:spPr>
      </p:pic>
      <p:pic>
        <p:nvPicPr>
          <p:cNvPr id="59" name="Picture 6"/>
          <p:cNvPicPr>
            <a:picLocks noChangeAspect="1" noChangeArrowheads="1"/>
          </p:cNvPicPr>
          <p:nvPr/>
        </p:nvPicPr>
        <p:blipFill>
          <a:blip r:embed="rId16" cstate="print"/>
          <a:srcRect/>
          <a:stretch>
            <a:fillRect/>
          </a:stretch>
        </p:blipFill>
        <p:spPr bwMode="auto">
          <a:xfrm>
            <a:off x="22297087" y="31528684"/>
            <a:ext cx="6644572" cy="4059429"/>
          </a:xfrm>
          <a:prstGeom prst="rect">
            <a:avLst/>
          </a:prstGeom>
          <a:noFill/>
          <a:ln w="9525">
            <a:noFill/>
            <a:miter lim="800000"/>
            <a:headEnd/>
            <a:tailEnd/>
          </a:ln>
        </p:spPr>
      </p:pic>
      <p:sp>
        <p:nvSpPr>
          <p:cNvPr id="60" name="Text Box 16459"/>
          <p:cNvSpPr txBox="1">
            <a:spLocks noChangeArrowheads="1"/>
          </p:cNvSpPr>
          <p:nvPr/>
        </p:nvSpPr>
        <p:spPr bwMode="auto">
          <a:xfrm>
            <a:off x="15228637" y="35628137"/>
            <a:ext cx="6813215" cy="804448"/>
          </a:xfrm>
          <a:prstGeom prst="rect">
            <a:avLst/>
          </a:prstGeom>
          <a:noFill/>
          <a:ln w="9525">
            <a:noFill/>
            <a:miter lim="800000"/>
            <a:headEnd/>
            <a:tailEnd/>
          </a:ln>
        </p:spPr>
        <p:txBody>
          <a:bodyPr wrap="square" lIns="65143" tIns="32574" rIns="65143" bIns="32574">
            <a:spAutoFit/>
          </a:bodyPr>
          <a:lstStyle/>
          <a:p>
            <a:pPr algn="ctr" defTabSz="652314"/>
            <a:r>
              <a:rPr lang="en-GB" altLang="zh-CN" sz="2400" dirty="0" smtClean="0">
                <a:solidFill>
                  <a:srgbClr val="323D43"/>
                </a:solidFill>
                <a:latin typeface="Lucida Sans" pitchFamily="16" charset="0"/>
              </a:rPr>
              <a:t>Figure 9  Prediction error rates for cables 1_1_RYB_AB_NC</a:t>
            </a:r>
          </a:p>
        </p:txBody>
      </p:sp>
      <p:sp>
        <p:nvSpPr>
          <p:cNvPr id="61" name="Text Box 16459"/>
          <p:cNvSpPr txBox="1">
            <a:spLocks noChangeArrowheads="1"/>
          </p:cNvSpPr>
          <p:nvPr/>
        </p:nvSpPr>
        <p:spPr bwMode="auto">
          <a:xfrm>
            <a:off x="22196675" y="35636159"/>
            <a:ext cx="6813215" cy="804448"/>
          </a:xfrm>
          <a:prstGeom prst="rect">
            <a:avLst/>
          </a:prstGeom>
          <a:noFill/>
          <a:ln w="9525">
            <a:noFill/>
            <a:miter lim="800000"/>
            <a:headEnd/>
            <a:tailEnd/>
          </a:ln>
        </p:spPr>
        <p:txBody>
          <a:bodyPr wrap="square" lIns="65143" tIns="32574" rIns="65143" bIns="32574">
            <a:spAutoFit/>
          </a:bodyPr>
          <a:lstStyle/>
          <a:p>
            <a:pPr algn="ctr" defTabSz="652314"/>
            <a:r>
              <a:rPr lang="en-GB" altLang="zh-CN" sz="2400" dirty="0" smtClean="0">
                <a:solidFill>
                  <a:srgbClr val="323D43"/>
                </a:solidFill>
                <a:latin typeface="Lucida Sans" pitchFamily="16" charset="0"/>
              </a:rPr>
              <a:t>Figure 10 Adjusted prediction error rates for cables 1_1_RYB_AB_NC</a:t>
            </a:r>
          </a:p>
        </p:txBody>
      </p:sp>
      <p:sp>
        <p:nvSpPr>
          <p:cNvPr id="62" name="Text Box 16470"/>
          <p:cNvSpPr txBox="1">
            <a:spLocks noChangeArrowheads="1"/>
          </p:cNvSpPr>
          <p:nvPr/>
        </p:nvSpPr>
        <p:spPr bwMode="auto">
          <a:xfrm>
            <a:off x="15803242" y="36473255"/>
            <a:ext cx="2171937" cy="872768"/>
          </a:xfrm>
          <a:prstGeom prst="rect">
            <a:avLst/>
          </a:prstGeom>
          <a:noFill/>
          <a:ln w="9525">
            <a:noFill/>
            <a:miter lim="800000"/>
            <a:headEnd/>
            <a:tailEnd/>
          </a:ln>
        </p:spPr>
        <p:txBody>
          <a:bodyPr wrap="square" lIns="65143" tIns="32574" rIns="65143" bIns="32574">
            <a:spAutoFit/>
          </a:bodyPr>
          <a:lstStyle/>
          <a:p>
            <a:pPr defTabSz="652314"/>
            <a:r>
              <a:rPr lang="en-GB" dirty="0" smtClean="0">
                <a:latin typeface="Arial" charset="0"/>
              </a:rPr>
              <a:t>Error rate is calculated:</a:t>
            </a:r>
            <a:endParaRPr lang="en-GB" dirty="0">
              <a:latin typeface="Arial" charset="0"/>
            </a:endParaRPr>
          </a:p>
        </p:txBody>
      </p:sp>
      <p:graphicFrame>
        <p:nvGraphicFramePr>
          <p:cNvPr id="63" name="Object 62"/>
          <p:cNvGraphicFramePr>
            <a:graphicFrameLocks noChangeAspect="1"/>
          </p:cNvGraphicFramePr>
          <p:nvPr/>
        </p:nvGraphicFramePr>
        <p:xfrm>
          <a:off x="17896741" y="36445195"/>
          <a:ext cx="2879725" cy="1039813"/>
        </p:xfrm>
        <a:graphic>
          <a:graphicData uri="http://schemas.openxmlformats.org/presentationml/2006/ole">
            <p:oleObj spid="_x0000_s1027" name="Equation" r:id="rId17" imgW="1371600" imgH="495000" progId="Equation.3">
              <p:embed/>
            </p:oleObj>
          </a:graphicData>
        </a:graphic>
      </p:graphicFrame>
      <p:sp>
        <p:nvSpPr>
          <p:cNvPr id="64" name="Text Box 16470"/>
          <p:cNvSpPr txBox="1">
            <a:spLocks noChangeArrowheads="1"/>
          </p:cNvSpPr>
          <p:nvPr/>
        </p:nvSpPr>
        <p:spPr bwMode="auto">
          <a:xfrm>
            <a:off x="15400422" y="37634780"/>
            <a:ext cx="13523494" cy="465894"/>
          </a:xfrm>
          <a:prstGeom prst="rect">
            <a:avLst/>
          </a:prstGeom>
          <a:noFill/>
          <a:ln w="9525">
            <a:noFill/>
            <a:miter lim="800000"/>
            <a:headEnd/>
            <a:tailEnd/>
          </a:ln>
        </p:spPr>
        <p:txBody>
          <a:bodyPr wrap="square" lIns="65143" tIns="32574" rIns="65143" bIns="32574">
            <a:spAutoFit/>
          </a:bodyPr>
          <a:lstStyle/>
          <a:p>
            <a:pPr defTabSz="652314"/>
            <a:r>
              <a:rPr lang="en-GB" i="1" dirty="0" smtClean="0">
                <a:latin typeface="Arial" charset="0"/>
              </a:rPr>
              <a:t>P</a:t>
            </a:r>
            <a:r>
              <a:rPr lang="en-GB" i="1" baseline="-25000" dirty="0" smtClean="0">
                <a:latin typeface="Arial" charset="0"/>
              </a:rPr>
              <a:t>p</a:t>
            </a:r>
            <a:r>
              <a:rPr lang="en-GB" dirty="0" smtClean="0">
                <a:latin typeface="Arial" charset="0"/>
              </a:rPr>
              <a:t> – predicted pressure	</a:t>
            </a:r>
            <a:r>
              <a:rPr lang="en-GB" i="1" dirty="0" smtClean="0">
                <a:latin typeface="Arial" charset="0"/>
              </a:rPr>
              <a:t>P</a:t>
            </a:r>
            <a:r>
              <a:rPr lang="en-GB" i="1" baseline="-25000" dirty="0" smtClean="0">
                <a:latin typeface="Arial" charset="0"/>
              </a:rPr>
              <a:t>m</a:t>
            </a:r>
            <a:r>
              <a:rPr lang="en-GB" dirty="0" smtClean="0">
                <a:latin typeface="Arial" charset="0"/>
              </a:rPr>
              <a:t> – measured pressure	</a:t>
            </a:r>
            <a:r>
              <a:rPr lang="en-GB" i="1" dirty="0" smtClean="0">
                <a:latin typeface="Arial" charset="0"/>
              </a:rPr>
              <a:t>P</a:t>
            </a:r>
            <a:r>
              <a:rPr lang="en-GB" i="1" baseline="-25000" dirty="0" smtClean="0">
                <a:latin typeface="Arial" charset="0"/>
              </a:rPr>
              <a:t>F</a:t>
            </a:r>
            <a:r>
              <a:rPr lang="en-GB" dirty="0" smtClean="0">
                <a:latin typeface="Arial" charset="0"/>
              </a:rPr>
              <a:t> – pressure </a:t>
            </a:r>
            <a:r>
              <a:rPr lang="en-GB" dirty="0" smtClean="0">
                <a:latin typeface="Arial" charset="0"/>
              </a:rPr>
              <a:t>falling </a:t>
            </a:r>
            <a:r>
              <a:rPr lang="en-GB" dirty="0" smtClean="0">
                <a:latin typeface="Arial" charset="0"/>
              </a:rPr>
              <a:t>alarm </a:t>
            </a:r>
          </a:p>
        </p:txBody>
      </p:sp>
      <p:sp>
        <p:nvSpPr>
          <p:cNvPr id="65" name="Text Box 16470"/>
          <p:cNvSpPr txBox="1">
            <a:spLocks noChangeArrowheads="1"/>
          </p:cNvSpPr>
          <p:nvPr/>
        </p:nvSpPr>
        <p:spPr bwMode="auto">
          <a:xfrm>
            <a:off x="22179979" y="36581363"/>
            <a:ext cx="3355774" cy="884976"/>
          </a:xfrm>
          <a:prstGeom prst="rect">
            <a:avLst/>
          </a:prstGeom>
          <a:noFill/>
          <a:ln w="9525">
            <a:noFill/>
            <a:miter lim="800000"/>
            <a:headEnd/>
            <a:tailEnd/>
          </a:ln>
        </p:spPr>
        <p:txBody>
          <a:bodyPr wrap="square" lIns="65143" tIns="32574" rIns="65143" bIns="32574">
            <a:spAutoFit/>
          </a:bodyPr>
          <a:lstStyle/>
          <a:p>
            <a:pPr defTabSz="652314"/>
            <a:r>
              <a:rPr lang="en-GB" dirty="0" smtClean="0">
                <a:latin typeface="Arial" charset="0"/>
              </a:rPr>
              <a:t>Adjusted error rate is calculated:</a:t>
            </a:r>
            <a:endParaRPr lang="en-GB" dirty="0">
              <a:latin typeface="Arial" charset="0"/>
            </a:endParaRPr>
          </a:p>
        </p:txBody>
      </p:sp>
      <p:graphicFrame>
        <p:nvGraphicFramePr>
          <p:cNvPr id="2" name="Object 4"/>
          <p:cNvGraphicFramePr>
            <a:graphicFrameLocks noChangeAspect="1"/>
          </p:cNvGraphicFramePr>
          <p:nvPr/>
        </p:nvGraphicFramePr>
        <p:xfrm>
          <a:off x="25573372" y="36585945"/>
          <a:ext cx="3067050" cy="1038225"/>
        </p:xfrm>
        <a:graphic>
          <a:graphicData uri="http://schemas.openxmlformats.org/presentationml/2006/ole">
            <p:oleObj spid="_x0000_s1028" name="Equation" r:id="rId18" imgW="1460160" imgH="495000" progId="Equation.3">
              <p:embed/>
            </p:oleObj>
          </a:graphicData>
        </a:graphic>
      </p:graphicFrame>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0106" tIns="10053" rIns="20106" bIns="10053" numCol="1" anchor="t" anchorCtr="0" compatLnSpc="1">
        <a:prstTxWarp prst="textNoShape">
          <a:avLst/>
        </a:prstTxWarp>
        <a:spAutoFit/>
      </a:bodyPr>
      <a:lstStyle>
        <a:defPPr marL="0" marR="0" indent="0" algn="l" defTabSz="868363" rtl="0" eaLnBrk="0" fontAlgn="base" latinLnBrk="0" hangingPunct="0">
          <a:lnSpc>
            <a:spcPct val="100000"/>
          </a:lnSpc>
          <a:spcBef>
            <a:spcPct val="50000"/>
          </a:spcBef>
          <a:spcAft>
            <a:spcPct val="0"/>
          </a:spcAft>
          <a:buClrTx/>
          <a:buSzTx/>
          <a:buFont typeface="Times New Roman" pitchFamily="18" charset="0"/>
          <a:buNone/>
          <a:tabLst/>
          <a:defRPr kumimoji="0" lang="en-GB" sz="26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0106" tIns="10053" rIns="20106" bIns="10053" numCol="1" anchor="t" anchorCtr="0" compatLnSpc="1">
        <a:prstTxWarp prst="textNoShape">
          <a:avLst/>
        </a:prstTxWarp>
        <a:spAutoFit/>
      </a:bodyPr>
      <a:lstStyle>
        <a:defPPr marL="0" marR="0" indent="0" algn="l" defTabSz="868363" rtl="0" eaLnBrk="0" fontAlgn="base" latinLnBrk="0" hangingPunct="0">
          <a:lnSpc>
            <a:spcPct val="100000"/>
          </a:lnSpc>
          <a:spcBef>
            <a:spcPct val="50000"/>
          </a:spcBef>
          <a:spcAft>
            <a:spcPct val="0"/>
          </a:spcAft>
          <a:buClrTx/>
          <a:buSzTx/>
          <a:buFont typeface="Times New Roman" pitchFamily="18" charset="0"/>
          <a:buNone/>
          <a:tabLst/>
          <a:defRPr kumimoji="0" lang="en-GB" sz="26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36213</TotalTime>
  <Words>748</Words>
  <Application>Microsoft Office PowerPoint</Application>
  <PresentationFormat>Custom</PresentationFormat>
  <Paragraphs>61</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Visio</vt:lpstr>
      <vt:lpstr>Equation</vt:lpstr>
      <vt:lpstr>A New Method to Improve the Sensitivity of Leak Detection in Self-Contained Fluid-Filled Cables L. Hao1, P. L. Lewin1, S. G. Swingler1 and C. Bradley2 1University of Southampton, Southampton, UK  2National Grid, UK</vt:lpstr>
    </vt:vector>
  </TitlesOfParts>
  <Company>HV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should be like this  A P Robinson1, P L Lewin1, S Sutton2, S Swingler1   1University of Southampton, Southampton, UK 2National Grid Transco, Warwick, UK</dc:title>
  <dc:creator>Adrian Robinson</dc:creator>
  <cp:lastModifiedBy>Liwei</cp:lastModifiedBy>
  <cp:revision>758</cp:revision>
  <dcterms:created xsi:type="dcterms:W3CDTF">2004-02-04T15:51:43Z</dcterms:created>
  <dcterms:modified xsi:type="dcterms:W3CDTF">2011-01-07T13:06:09Z</dcterms:modified>
</cp:coreProperties>
</file>