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29883100" cy="42484675"/>
  <p:notesSz cx="6797675" cy="987425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buFont typeface="Times New Roman" pitchFamily="18" charset="0"/>
      <a:defRPr sz="26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Font typeface="Times New Roman" pitchFamily="18" charset="0"/>
      <a:defRPr sz="26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Font typeface="Times New Roman" pitchFamily="18" charset="0"/>
      <a:defRPr sz="26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Font typeface="Times New Roman" pitchFamily="18" charset="0"/>
      <a:defRPr sz="26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Font typeface="Times New Roman" pitchFamily="18" charset="0"/>
      <a:defRPr sz="26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FF"/>
    <a:srgbClr val="014359"/>
    <a:srgbClr val="CCDAEA"/>
    <a:srgbClr val="5E9EFF"/>
    <a:srgbClr val="9999A6"/>
    <a:srgbClr val="0A96A9"/>
    <a:srgbClr val="007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09" autoAdjust="0"/>
    <p:restoredTop sz="99757" autoAdjust="0"/>
  </p:normalViewPr>
  <p:slideViewPr>
    <p:cSldViewPr snapToGrid="0">
      <p:cViewPr>
        <p:scale>
          <a:sx n="33" d="100"/>
          <a:sy n="33" d="100"/>
        </p:scale>
        <p:origin x="-1836" y="282"/>
      </p:cViewPr>
      <p:guideLst>
        <p:guide orient="horz" pos="13381"/>
        <p:guide pos="94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1" cy="49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34" y="1"/>
            <a:ext cx="2946341" cy="49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699"/>
            <a:ext cx="2946341" cy="4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34" y="9380699"/>
            <a:ext cx="2946341" cy="4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9F63EDEB-85E7-4F16-BD49-46D85791FD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32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1550" y="13198475"/>
            <a:ext cx="25400000" cy="9105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0" y="24074438"/>
            <a:ext cx="20916900" cy="108569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388E-9D64-4369-9CEC-6244A36BD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9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5EE8-CEC4-4E0C-9E63-07F365458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8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291550" y="3773488"/>
            <a:ext cx="6350000" cy="33993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3773488"/>
            <a:ext cx="18897600" cy="33993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798C-3E76-4755-88C2-AE6EF4910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2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ightning_vec2.png"/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"/>
          <a:stretch>
            <a:fillRect/>
          </a:stretch>
        </p:blipFill>
        <p:spPr bwMode="auto">
          <a:xfrm>
            <a:off x="114300" y="0"/>
            <a:ext cx="29275088" cy="419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405EC3-14C4-4AAD-91FA-F58645745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5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613" y="27300238"/>
            <a:ext cx="25400000" cy="8437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0613" y="18007013"/>
            <a:ext cx="25400000" cy="9293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443F-CCFE-4EB3-8039-E21A5E2C0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9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0" y="12274550"/>
            <a:ext cx="12623800" cy="2549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17750" y="12274550"/>
            <a:ext cx="12623800" cy="2549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A71D-08DA-4CFA-AAAF-5DC907A8F4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6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838" y="1701800"/>
            <a:ext cx="26895425" cy="7080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838" y="9509125"/>
            <a:ext cx="13203237" cy="3963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3838" y="13473113"/>
            <a:ext cx="13203237" cy="24477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179675" y="9509125"/>
            <a:ext cx="13209588" cy="3963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179675" y="13473113"/>
            <a:ext cx="13209588" cy="24477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0541-787F-4D50-AD56-1DBAABB75D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4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A20A-5496-4917-9E88-FD9595100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8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8184-ADBF-405D-B0DB-9E48BDFC56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0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838" y="1692275"/>
            <a:ext cx="9831387" cy="7197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0" y="1692275"/>
            <a:ext cx="16705263" cy="36258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838" y="8890000"/>
            <a:ext cx="9831387" cy="29060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D534-BC83-4071-94D5-FDF381EF6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75" y="29738638"/>
            <a:ext cx="17929225" cy="3511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57875" y="3795713"/>
            <a:ext cx="17929225" cy="25490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75" y="33250188"/>
            <a:ext cx="17929225" cy="4986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092C-DD2D-4ADD-93F0-2817FDC565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7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41550" y="3773488"/>
            <a:ext cx="25400000" cy="708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3035" tIns="206516" rIns="413035" bIns="206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2274550"/>
            <a:ext cx="25400000" cy="254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3035" tIns="206516" rIns="413035" bIns="20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41550" y="38711188"/>
            <a:ext cx="62261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3035" tIns="206516" rIns="413035" bIns="20651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6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209213" y="38711188"/>
            <a:ext cx="94646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3035" tIns="206516" rIns="413035" bIns="2065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6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415375" y="38711188"/>
            <a:ext cx="62261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3035" tIns="206516" rIns="413035" bIns="20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6600" smtClean="0"/>
            </a:lvl1pPr>
          </a:lstStyle>
          <a:p>
            <a:pPr>
              <a:defRPr/>
            </a:pPr>
            <a:fld id="{BF4003FC-64EB-4DD8-A72E-6705A9C80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130675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30675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Garamond" pitchFamily="18" charset="0"/>
        </a:defRPr>
      </a:lvl2pPr>
      <a:lvl3pPr algn="ctr" defTabSz="4130675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Garamond" pitchFamily="18" charset="0"/>
        </a:defRPr>
      </a:lvl3pPr>
      <a:lvl4pPr algn="ctr" defTabSz="4130675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Garamond" pitchFamily="18" charset="0"/>
        </a:defRPr>
      </a:lvl4pPr>
      <a:lvl5pPr algn="ctr" defTabSz="4130675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Garamond" pitchFamily="18" charset="0"/>
        </a:defRPr>
      </a:lvl5pPr>
      <a:lvl6pPr marL="457200" algn="ctr" defTabSz="413067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Garamond" pitchFamily="18" charset="0"/>
        </a:defRPr>
      </a:lvl6pPr>
      <a:lvl7pPr marL="914400" algn="ctr" defTabSz="413067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Garamond" pitchFamily="18" charset="0"/>
        </a:defRPr>
      </a:lvl7pPr>
      <a:lvl8pPr marL="1371600" algn="ctr" defTabSz="413067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Garamond" pitchFamily="18" charset="0"/>
        </a:defRPr>
      </a:lvl8pPr>
      <a:lvl9pPr marL="1828800" algn="ctr" defTabSz="413067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Garamond" pitchFamily="18" charset="0"/>
        </a:defRPr>
      </a:lvl9pPr>
    </p:titleStyle>
    <p:bodyStyle>
      <a:lvl1pPr marL="1554163" indent="-1554163" algn="l" defTabSz="4130675" rtl="0" eaLnBrk="0" fontAlgn="base" hangingPunct="0">
        <a:spcBef>
          <a:spcPct val="20000"/>
        </a:spcBef>
        <a:spcAft>
          <a:spcPct val="0"/>
        </a:spcAft>
        <a:buChar char="•"/>
        <a:defRPr sz="14200">
          <a:solidFill>
            <a:schemeClr val="tx1"/>
          </a:solidFill>
          <a:latin typeface="+mn-lt"/>
          <a:ea typeface="+mn-ea"/>
          <a:cs typeface="+mn-cs"/>
        </a:defRPr>
      </a:lvl1pPr>
      <a:lvl2pPr marL="3355975" indent="-1293813" algn="l" defTabSz="4130675" rtl="0" eaLnBrk="0" fontAlgn="base" hangingPunct="0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</a:defRPr>
      </a:lvl2pPr>
      <a:lvl3pPr marL="5167313" indent="-1036638" algn="l" defTabSz="413067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229475" indent="-1025525" algn="l" defTabSz="4130675" rtl="0" eaLnBrk="0" fontAlgn="base" hangingPunct="0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</a:defRPr>
      </a:lvl4pPr>
      <a:lvl5pPr marL="9291638" indent="-1020763" algn="l" defTabSz="4130675" rtl="0" eaLnBrk="0" fontAlgn="base" hangingPunct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5pPr>
      <a:lvl6pPr marL="9748838" indent="-1020763" algn="l" defTabSz="4130675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6pPr>
      <a:lvl7pPr marL="10206038" indent="-1020763" algn="l" defTabSz="4130675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7pPr>
      <a:lvl8pPr marL="10663238" indent="-1020763" algn="l" defTabSz="4130675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8pPr>
      <a:lvl9pPr marL="11120438" indent="-1020763" algn="l" defTabSz="4130675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tif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926"/>
          <p:cNvSpPr>
            <a:spLocks noChangeArrowheads="1"/>
          </p:cNvSpPr>
          <p:nvPr/>
        </p:nvSpPr>
        <p:spPr bwMode="auto">
          <a:xfrm>
            <a:off x="15095538" y="7877175"/>
            <a:ext cx="13890625" cy="22199600"/>
          </a:xfrm>
          <a:prstGeom prst="rect">
            <a:avLst/>
          </a:prstGeom>
          <a:solidFill>
            <a:srgbClr val="CCDAEA">
              <a:alpha val="90195"/>
            </a:srgbClr>
          </a:solidFill>
          <a:ln w="9525">
            <a:solidFill>
              <a:srgbClr val="014359"/>
            </a:solidFill>
            <a:miter lim="800000"/>
            <a:headEnd/>
            <a:tailEnd/>
          </a:ln>
        </p:spPr>
        <p:txBody>
          <a:bodyPr wrap="none" lIns="394480" tIns="197233" rIns="394480" bIns="197233" anchor="ctr"/>
          <a:lstStyle/>
          <a:p>
            <a:pPr algn="ctr" defTabSz="868363"/>
            <a:endParaRPr lang="en-US" dirty="0" smtClean="0">
              <a:latin typeface="Arial" charset="0"/>
            </a:endParaRPr>
          </a:p>
          <a:p>
            <a:pPr algn="ctr" defTabSz="868363"/>
            <a:endParaRPr lang="en-US" dirty="0">
              <a:latin typeface="Arial" charset="0"/>
            </a:endParaRPr>
          </a:p>
          <a:p>
            <a:pPr algn="ctr" defTabSz="868363"/>
            <a:endParaRPr lang="en-US" dirty="0" smtClean="0">
              <a:latin typeface="Arial" charset="0"/>
            </a:endParaRPr>
          </a:p>
          <a:p>
            <a:pPr algn="ctr" defTabSz="868363"/>
            <a:endParaRPr lang="en-US" dirty="0">
              <a:latin typeface="Arial" charset="0"/>
            </a:endParaRPr>
          </a:p>
          <a:p>
            <a:pPr algn="ctr" defTabSz="868363"/>
            <a:endParaRPr lang="en-US" dirty="0" smtClean="0">
              <a:latin typeface="Arial" charset="0"/>
            </a:endParaRPr>
          </a:p>
          <a:p>
            <a:pPr algn="ctr" defTabSz="868363"/>
            <a:endParaRPr lang="en-US" dirty="0"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14650"/>
            <a:ext cx="29883100" cy="3971925"/>
          </a:xfrm>
          <a:solidFill>
            <a:srgbClr val="CCDAEA">
              <a:alpha val="79999"/>
            </a:srgbClr>
          </a:solidFill>
          <a:ln w="19050">
            <a:solidFill>
              <a:srgbClr val="01435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6000" b="1" dirty="0" smtClean="0">
                <a:solidFill>
                  <a:srgbClr val="014359"/>
                </a:solidFill>
              </a:rPr>
              <a:t>Numerical Modelling of Needle-Grid Electrodes </a:t>
            </a:r>
            <a:r>
              <a:rPr lang="en-GB" sz="6000" b="1" dirty="0" smtClean="0">
                <a:solidFill>
                  <a:srgbClr val="014359"/>
                </a:solidFill>
              </a:rPr>
              <a:t>for </a:t>
            </a:r>
            <a:br>
              <a:rPr lang="en-GB" sz="6000" b="1" dirty="0" smtClean="0">
                <a:solidFill>
                  <a:srgbClr val="014359"/>
                </a:solidFill>
              </a:rPr>
            </a:br>
            <a:r>
              <a:rPr lang="en-GB" sz="6000" b="1" dirty="0" smtClean="0">
                <a:solidFill>
                  <a:srgbClr val="014359"/>
                </a:solidFill>
              </a:rPr>
              <a:t>Negative </a:t>
            </a:r>
            <a:r>
              <a:rPr lang="en-GB" sz="6000" b="1" dirty="0" smtClean="0">
                <a:solidFill>
                  <a:srgbClr val="014359"/>
                </a:solidFill>
              </a:rPr>
              <a:t>Surface Corona </a:t>
            </a:r>
            <a:r>
              <a:rPr lang="en-GB" sz="6000" b="1" dirty="0" smtClean="0">
                <a:solidFill>
                  <a:srgbClr val="014359"/>
                </a:solidFill>
              </a:rPr>
              <a:t>Charging </a:t>
            </a:r>
            <a:r>
              <a:rPr lang="en-GB" sz="6000" b="1" dirty="0" smtClean="0">
                <a:solidFill>
                  <a:srgbClr val="014359"/>
                </a:solidFill>
              </a:rPr>
              <a:t>System</a:t>
            </a:r>
            <a:r>
              <a:rPr lang="en-GB" sz="4300" b="1" dirty="0" smtClean="0">
                <a:solidFill>
                  <a:srgbClr val="007275"/>
                </a:solidFill>
              </a:rPr>
              <a:t/>
            </a:r>
            <a:br>
              <a:rPr lang="en-GB" sz="4300" b="1" dirty="0" smtClean="0">
                <a:solidFill>
                  <a:srgbClr val="007275"/>
                </a:solidFill>
              </a:rPr>
            </a:br>
            <a:r>
              <a:rPr lang="en-GB" sz="4300" b="1" dirty="0" smtClean="0">
                <a:solidFill>
                  <a:srgbClr val="007275"/>
                </a:solidFill>
              </a:rPr>
              <a:t>Y. </a:t>
            </a:r>
            <a:r>
              <a:rPr lang="en-GB" sz="4300" b="1" dirty="0" err="1" smtClean="0">
                <a:solidFill>
                  <a:srgbClr val="007275"/>
                </a:solidFill>
              </a:rPr>
              <a:t>Zhuang</a:t>
            </a:r>
            <a:r>
              <a:rPr lang="en-GB" sz="4300" b="1" dirty="0" smtClean="0">
                <a:solidFill>
                  <a:srgbClr val="007275"/>
                </a:solidFill>
              </a:rPr>
              <a:t>*, G. Chen and M. </a:t>
            </a:r>
            <a:r>
              <a:rPr lang="en-GB" sz="4300" b="1" dirty="0" err="1" smtClean="0">
                <a:solidFill>
                  <a:srgbClr val="007275"/>
                </a:solidFill>
              </a:rPr>
              <a:t>Rotaru</a:t>
            </a:r>
            <a:r>
              <a:rPr lang="en-GB" sz="4300" b="1" dirty="0" smtClean="0">
                <a:solidFill>
                  <a:srgbClr val="007275"/>
                </a:solidFill>
              </a:rPr>
              <a:t/>
            </a:r>
            <a:br>
              <a:rPr lang="en-GB" sz="4300" b="1" dirty="0" smtClean="0">
                <a:solidFill>
                  <a:srgbClr val="007275"/>
                </a:solidFill>
              </a:rPr>
            </a:br>
            <a:r>
              <a:rPr lang="en-GB" sz="2600" b="1" baseline="30000" dirty="0" smtClean="0">
                <a:solidFill>
                  <a:srgbClr val="007275"/>
                </a:solidFill>
              </a:rPr>
              <a:t/>
            </a:r>
            <a:br>
              <a:rPr lang="en-GB" sz="2600" b="1" baseline="30000" dirty="0" smtClean="0">
                <a:solidFill>
                  <a:srgbClr val="007275"/>
                </a:solidFill>
              </a:rPr>
            </a:br>
            <a:r>
              <a:rPr lang="en-GB" sz="4300" dirty="0" smtClean="0">
                <a:solidFill>
                  <a:srgbClr val="007275"/>
                </a:solidFill>
              </a:rPr>
              <a:t>University of Southampton, Southampton, UK</a:t>
            </a:r>
            <a:r>
              <a:rPr lang="en-GB" sz="4300" dirty="0" smtClean="0">
                <a:solidFill>
                  <a:srgbClr val="660066"/>
                </a:solidFill>
              </a:rPr>
              <a:t/>
            </a:r>
            <a:br>
              <a:rPr lang="en-GB" sz="4300" dirty="0" smtClean="0">
                <a:solidFill>
                  <a:srgbClr val="660066"/>
                </a:solidFill>
              </a:rPr>
            </a:br>
            <a:endParaRPr lang="en-GB" sz="4300" dirty="0" smtClean="0">
              <a:solidFill>
                <a:srgbClr val="660066"/>
              </a:solidFill>
            </a:endParaRPr>
          </a:p>
        </p:txBody>
      </p:sp>
      <p:sp>
        <p:nvSpPr>
          <p:cNvPr id="3076" name="Text Box 5855"/>
          <p:cNvSpPr txBox="1">
            <a:spLocks noChangeArrowheads="1"/>
          </p:cNvSpPr>
          <p:nvPr/>
        </p:nvSpPr>
        <p:spPr bwMode="auto">
          <a:xfrm>
            <a:off x="605517" y="32367425"/>
            <a:ext cx="132238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4" tIns="45651" rIns="91304" bIns="45651">
            <a:spAutoFit/>
          </a:bodyPr>
          <a:lstStyle>
            <a:lvl1pPr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GB" sz="3300" b="1" dirty="0" smtClean="0">
                <a:solidFill>
                  <a:srgbClr val="014359"/>
                </a:solidFill>
                <a:latin typeface="Arial" charset="0"/>
              </a:rPr>
              <a:t>Boundary and </a:t>
            </a:r>
            <a:r>
              <a:rPr lang="en-GB" sz="3300" b="1" dirty="0">
                <a:solidFill>
                  <a:srgbClr val="014359"/>
                </a:solidFill>
                <a:latin typeface="Arial" charset="0"/>
              </a:rPr>
              <a:t>I</a:t>
            </a:r>
            <a:r>
              <a:rPr lang="en-GB" sz="3300" b="1" dirty="0" smtClean="0">
                <a:solidFill>
                  <a:srgbClr val="014359"/>
                </a:solidFill>
                <a:latin typeface="Arial" charset="0"/>
              </a:rPr>
              <a:t>nitial </a:t>
            </a:r>
            <a:r>
              <a:rPr lang="en-GB" sz="3300" b="1" dirty="0">
                <a:solidFill>
                  <a:srgbClr val="014359"/>
                </a:solidFill>
                <a:latin typeface="Arial" charset="0"/>
              </a:rPr>
              <a:t>C</a:t>
            </a:r>
            <a:r>
              <a:rPr lang="en-GB" sz="3300" b="1" dirty="0" smtClean="0">
                <a:solidFill>
                  <a:srgbClr val="014359"/>
                </a:solidFill>
                <a:latin typeface="Arial" charset="0"/>
              </a:rPr>
              <a:t>onditions</a:t>
            </a:r>
            <a:endParaRPr lang="en-GB" sz="3300" b="1" dirty="0">
              <a:solidFill>
                <a:srgbClr val="014359"/>
              </a:solidFill>
              <a:latin typeface="Arial" charset="0"/>
            </a:endParaRPr>
          </a:p>
        </p:txBody>
      </p:sp>
      <p:sp>
        <p:nvSpPr>
          <p:cNvPr id="3077" name="Text Box 5859"/>
          <p:cNvSpPr txBox="1">
            <a:spLocks noChangeArrowheads="1"/>
          </p:cNvSpPr>
          <p:nvPr/>
        </p:nvSpPr>
        <p:spPr bwMode="auto">
          <a:xfrm>
            <a:off x="15233650" y="7175500"/>
            <a:ext cx="6886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4" tIns="45651" rIns="91304" bIns="45651">
            <a:spAutoFit/>
          </a:bodyPr>
          <a:lstStyle>
            <a:lvl1pPr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GB" sz="3300" b="1" dirty="0" smtClean="0">
                <a:solidFill>
                  <a:srgbClr val="014359"/>
                </a:solidFill>
                <a:latin typeface="Arial" charset="0"/>
              </a:rPr>
              <a:t>Simulation Results</a:t>
            </a:r>
            <a:endParaRPr lang="en-GB" sz="3300" b="1" dirty="0">
              <a:solidFill>
                <a:srgbClr val="014359"/>
              </a:solidFill>
              <a:latin typeface="Arial" charset="0"/>
            </a:endParaRPr>
          </a:p>
        </p:txBody>
      </p:sp>
      <p:sp>
        <p:nvSpPr>
          <p:cNvPr id="3078" name="Text Box 26"/>
          <p:cNvSpPr txBox="1">
            <a:spLocks noChangeArrowheads="1"/>
          </p:cNvSpPr>
          <p:nvPr/>
        </p:nvSpPr>
        <p:spPr bwMode="auto">
          <a:xfrm>
            <a:off x="582613" y="7192963"/>
            <a:ext cx="92948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4" tIns="45651" rIns="91304" bIns="45651">
            <a:spAutoFit/>
          </a:bodyPr>
          <a:lstStyle>
            <a:lvl1pPr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GB" sz="3300" b="1" dirty="0">
                <a:solidFill>
                  <a:srgbClr val="014359"/>
                </a:solidFill>
                <a:latin typeface="Arial" charset="0"/>
              </a:rPr>
              <a:t>Introduction</a:t>
            </a:r>
          </a:p>
        </p:txBody>
      </p:sp>
      <p:sp>
        <p:nvSpPr>
          <p:cNvPr id="3079" name="Rectangle 15923"/>
          <p:cNvSpPr>
            <a:spLocks noChangeArrowheads="1"/>
          </p:cNvSpPr>
          <p:nvPr/>
        </p:nvSpPr>
        <p:spPr bwMode="auto">
          <a:xfrm>
            <a:off x="561975" y="7905749"/>
            <a:ext cx="13692188" cy="5067301"/>
          </a:xfrm>
          <a:prstGeom prst="rect">
            <a:avLst/>
          </a:prstGeom>
          <a:solidFill>
            <a:srgbClr val="CCDAEA">
              <a:alpha val="90195"/>
            </a:srgbClr>
          </a:solidFill>
          <a:ln w="9525">
            <a:solidFill>
              <a:srgbClr val="014359"/>
            </a:solidFill>
            <a:miter lim="800000"/>
            <a:headEnd/>
            <a:tailEnd/>
          </a:ln>
        </p:spPr>
        <p:txBody>
          <a:bodyPr wrap="none" lIns="394480" tIns="197233" rIns="394480" bIns="197233" anchor="ctr"/>
          <a:lstStyle/>
          <a:p>
            <a:pPr algn="ctr" defTabSz="868363"/>
            <a:endParaRPr lang="en-US" dirty="0">
              <a:latin typeface="Arial" charset="0"/>
            </a:endParaRPr>
          </a:p>
        </p:txBody>
      </p:sp>
      <p:sp>
        <p:nvSpPr>
          <p:cNvPr id="3080" name="Rectangle 15930"/>
          <p:cNvSpPr>
            <a:spLocks noChangeArrowheads="1"/>
          </p:cNvSpPr>
          <p:nvPr/>
        </p:nvSpPr>
        <p:spPr bwMode="auto">
          <a:xfrm>
            <a:off x="606425" y="14120810"/>
            <a:ext cx="13690600" cy="17738047"/>
          </a:xfrm>
          <a:prstGeom prst="rect">
            <a:avLst/>
          </a:prstGeom>
          <a:solidFill>
            <a:srgbClr val="CCDAEA">
              <a:alpha val="90195"/>
            </a:srgbClr>
          </a:solidFill>
          <a:ln w="9525">
            <a:solidFill>
              <a:srgbClr val="014359"/>
            </a:solidFill>
            <a:miter lim="800000"/>
            <a:headEnd/>
            <a:tailEnd/>
          </a:ln>
        </p:spPr>
        <p:txBody>
          <a:bodyPr wrap="none" lIns="394480" tIns="197233" rIns="394480" bIns="197233" anchor="ctr"/>
          <a:lstStyle/>
          <a:p>
            <a:pPr algn="ctr" defTabSz="868363"/>
            <a:endParaRPr lang="en-US">
              <a:latin typeface="Arial" charset="0"/>
            </a:endParaRPr>
          </a:p>
        </p:txBody>
      </p:sp>
      <p:sp>
        <p:nvSpPr>
          <p:cNvPr id="3081" name="Text Box 31"/>
          <p:cNvSpPr txBox="1">
            <a:spLocks noChangeArrowheads="1"/>
          </p:cNvSpPr>
          <p:nvPr/>
        </p:nvSpPr>
        <p:spPr bwMode="auto">
          <a:xfrm>
            <a:off x="561975" y="13354048"/>
            <a:ext cx="135985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4" tIns="45651" rIns="91304" bIns="45651">
            <a:spAutoFit/>
          </a:bodyPr>
          <a:lstStyle>
            <a:lvl1pPr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GB" sz="3300" b="1" dirty="0" smtClean="0">
                <a:solidFill>
                  <a:srgbClr val="014359"/>
                </a:solidFill>
                <a:latin typeface="Arial" charset="0"/>
              </a:rPr>
              <a:t>Model Description</a:t>
            </a:r>
            <a:endParaRPr lang="en-GB" sz="3300" b="1" dirty="0">
              <a:solidFill>
                <a:srgbClr val="014359"/>
              </a:solidFill>
              <a:latin typeface="Arial" charset="0"/>
            </a:endParaRPr>
          </a:p>
        </p:txBody>
      </p:sp>
      <p:sp>
        <p:nvSpPr>
          <p:cNvPr id="3082" name="Rectangle 15944"/>
          <p:cNvSpPr>
            <a:spLocks noChangeArrowheads="1"/>
          </p:cNvSpPr>
          <p:nvPr/>
        </p:nvSpPr>
        <p:spPr bwMode="auto">
          <a:xfrm>
            <a:off x="606425" y="33147906"/>
            <a:ext cx="13666788" cy="8101694"/>
          </a:xfrm>
          <a:prstGeom prst="rect">
            <a:avLst/>
          </a:prstGeom>
          <a:solidFill>
            <a:srgbClr val="CCDAEA">
              <a:alpha val="90195"/>
            </a:srgbClr>
          </a:solidFill>
          <a:ln w="9525">
            <a:solidFill>
              <a:srgbClr val="014359"/>
            </a:solidFill>
            <a:miter lim="800000"/>
            <a:headEnd/>
            <a:tailEnd/>
          </a:ln>
        </p:spPr>
        <p:txBody>
          <a:bodyPr wrap="none" lIns="394480" tIns="197233" rIns="394480" bIns="197233" anchor="ctr"/>
          <a:lstStyle/>
          <a:p>
            <a:pPr algn="ctr" defTabSz="868363"/>
            <a:endParaRPr lang="en-US">
              <a:latin typeface="Arial" charset="0"/>
            </a:endParaRPr>
          </a:p>
        </p:txBody>
      </p:sp>
      <p:sp>
        <p:nvSpPr>
          <p:cNvPr id="3083" name="Text Box 5854"/>
          <p:cNvSpPr txBox="1">
            <a:spLocks noChangeArrowheads="1"/>
          </p:cNvSpPr>
          <p:nvPr/>
        </p:nvSpPr>
        <p:spPr bwMode="auto">
          <a:xfrm>
            <a:off x="15155863" y="30332363"/>
            <a:ext cx="98631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4" tIns="45651" rIns="91304" bIns="45651">
            <a:spAutoFit/>
          </a:bodyPr>
          <a:lstStyle>
            <a:lvl1pPr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GB" sz="3300" b="1" dirty="0" smtClean="0">
                <a:solidFill>
                  <a:srgbClr val="014359"/>
                </a:solidFill>
                <a:latin typeface="Arial" charset="0"/>
              </a:rPr>
              <a:t>Discussion and Conclusion</a:t>
            </a:r>
            <a:endParaRPr lang="en-GB" sz="3300" b="1" dirty="0">
              <a:solidFill>
                <a:srgbClr val="014359"/>
              </a:solidFill>
              <a:latin typeface="Arial" charset="0"/>
            </a:endParaRPr>
          </a:p>
        </p:txBody>
      </p:sp>
      <p:sp>
        <p:nvSpPr>
          <p:cNvPr id="3084" name="Rectangle 15945"/>
          <p:cNvSpPr>
            <a:spLocks noChangeArrowheads="1"/>
          </p:cNvSpPr>
          <p:nvPr/>
        </p:nvSpPr>
        <p:spPr bwMode="auto">
          <a:xfrm>
            <a:off x="15114588" y="31145163"/>
            <a:ext cx="13876337" cy="3562350"/>
          </a:xfrm>
          <a:prstGeom prst="rect">
            <a:avLst/>
          </a:prstGeom>
          <a:solidFill>
            <a:srgbClr val="CCDAEA">
              <a:alpha val="90195"/>
            </a:srgbClr>
          </a:solidFill>
          <a:ln w="9525">
            <a:solidFill>
              <a:srgbClr val="014359"/>
            </a:solidFill>
            <a:miter lim="800000"/>
            <a:headEnd/>
            <a:tailEnd/>
          </a:ln>
        </p:spPr>
        <p:txBody>
          <a:bodyPr wrap="none" lIns="394480" tIns="197233" rIns="394480" bIns="197233" anchor="ctr"/>
          <a:lstStyle/>
          <a:p>
            <a:pPr algn="ctr" defTabSz="868363"/>
            <a:endParaRPr lang="en-US">
              <a:latin typeface="Arial" charset="0"/>
            </a:endParaRPr>
          </a:p>
        </p:txBody>
      </p:sp>
      <p:sp>
        <p:nvSpPr>
          <p:cNvPr id="3085" name="Text Box 16068"/>
          <p:cNvSpPr txBox="1">
            <a:spLocks noChangeArrowheads="1"/>
          </p:cNvSpPr>
          <p:nvPr/>
        </p:nvSpPr>
        <p:spPr bwMode="auto">
          <a:xfrm>
            <a:off x="15162213" y="34948813"/>
            <a:ext cx="10586130" cy="6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4" tIns="45651" rIns="91304" bIns="45651">
            <a:spAutoFit/>
          </a:bodyPr>
          <a:lstStyle>
            <a:lvl1pPr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1122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GB" sz="3300" b="1" dirty="0" smtClean="0">
                <a:solidFill>
                  <a:srgbClr val="014359"/>
                </a:solidFill>
                <a:latin typeface="Arial" charset="0"/>
              </a:rPr>
              <a:t>Future </a:t>
            </a:r>
            <a:r>
              <a:rPr lang="en-GB" sz="3300" b="1" dirty="0">
                <a:solidFill>
                  <a:srgbClr val="014359"/>
                </a:solidFill>
                <a:latin typeface="Arial" charset="0"/>
              </a:rPr>
              <a:t>W</a:t>
            </a:r>
            <a:r>
              <a:rPr lang="en-GB" sz="3300" b="1" dirty="0" smtClean="0">
                <a:solidFill>
                  <a:srgbClr val="014359"/>
                </a:solidFill>
                <a:latin typeface="Arial" charset="0"/>
              </a:rPr>
              <a:t>ork</a:t>
            </a:r>
            <a:endParaRPr lang="en-GB" sz="3300" b="1" dirty="0">
              <a:solidFill>
                <a:srgbClr val="014359"/>
              </a:solidFill>
              <a:latin typeface="Arial" charset="0"/>
            </a:endParaRPr>
          </a:p>
        </p:txBody>
      </p:sp>
      <p:sp>
        <p:nvSpPr>
          <p:cNvPr id="3086" name="Rectangle 16067"/>
          <p:cNvSpPr>
            <a:spLocks noChangeArrowheads="1"/>
          </p:cNvSpPr>
          <p:nvPr/>
        </p:nvSpPr>
        <p:spPr bwMode="auto">
          <a:xfrm>
            <a:off x="15090775" y="35602863"/>
            <a:ext cx="13866813" cy="4083050"/>
          </a:xfrm>
          <a:prstGeom prst="rect">
            <a:avLst/>
          </a:prstGeom>
          <a:solidFill>
            <a:srgbClr val="CCDAEA">
              <a:alpha val="90195"/>
            </a:srgbClr>
          </a:solidFill>
          <a:ln w="9525">
            <a:solidFill>
              <a:srgbClr val="014359"/>
            </a:solidFill>
            <a:miter lim="800000"/>
            <a:headEnd/>
            <a:tailEnd/>
          </a:ln>
        </p:spPr>
        <p:txBody>
          <a:bodyPr wrap="none" lIns="394480" tIns="197233" rIns="394480" bIns="197233" anchor="ctr"/>
          <a:lstStyle/>
          <a:p>
            <a:pPr algn="ctr" defTabSz="868363"/>
            <a:endParaRPr lang="en-US">
              <a:latin typeface="Arial" charset="0"/>
            </a:endParaRPr>
          </a:p>
        </p:txBody>
      </p:sp>
      <p:sp>
        <p:nvSpPr>
          <p:cNvPr id="3087" name="Text Box 16203"/>
          <p:cNvSpPr txBox="1">
            <a:spLocks noChangeArrowheads="1"/>
          </p:cNvSpPr>
          <p:nvPr/>
        </p:nvSpPr>
        <p:spPr bwMode="auto">
          <a:xfrm>
            <a:off x="592138" y="8077200"/>
            <a:ext cx="8056562" cy="468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18" tIns="43362" rIns="86718" bIns="43362">
            <a:spAutoFit/>
          </a:bodyPr>
          <a:lstStyle>
            <a:lvl1pPr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/>
            <a:r>
              <a:rPr lang="en-GB" dirty="0">
                <a:latin typeface="Arial" pitchFamily="34" charset="0"/>
                <a:cs typeface="Arial" pitchFamily="34" charset="0"/>
              </a:rPr>
              <a:t>Surface potential decay measurement is a simple and low cost tool to examine electrical properties of insulation materials. During corona charging stage, needle-grid electrodes system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shown in figure 1 is </a:t>
            </a:r>
            <a:r>
              <a:rPr lang="en-GB" dirty="0">
                <a:latin typeface="Arial" pitchFamily="34" charset="0"/>
                <a:cs typeface="Arial" pitchFamily="34" charset="0"/>
              </a:rPr>
              <a:t>often used to achieve uniform charge distribution on the surface of the sample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A model based  on gas discharging physics using COMSOL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Multiphysics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was built to find out the effects of geometrical parameters and voltage values of the charging system on the surface potential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of the film sample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its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characteristics with time.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Rectangle 16206"/>
          <p:cNvSpPr>
            <a:spLocks noChangeArrowheads="1"/>
          </p:cNvSpPr>
          <p:nvPr/>
        </p:nvSpPr>
        <p:spPr bwMode="auto">
          <a:xfrm>
            <a:off x="15863888" y="40166925"/>
            <a:ext cx="12387262" cy="1062038"/>
          </a:xfrm>
          <a:prstGeom prst="rect">
            <a:avLst/>
          </a:prstGeom>
          <a:solidFill>
            <a:srgbClr val="CCDAEA">
              <a:alpha val="90195"/>
            </a:srgbClr>
          </a:solidFill>
          <a:ln w="9525">
            <a:solidFill>
              <a:srgbClr val="014359"/>
            </a:solidFill>
            <a:miter lim="800000"/>
            <a:headEnd/>
            <a:tailEnd/>
          </a:ln>
        </p:spPr>
        <p:txBody>
          <a:bodyPr wrap="none" lIns="394480" tIns="197233" rIns="394480" bIns="197233" anchor="ctr"/>
          <a:lstStyle/>
          <a:p>
            <a:pPr algn="ctr" defTabSz="868363"/>
            <a:endParaRPr lang="en-US">
              <a:latin typeface="Arial" charset="0"/>
            </a:endParaRPr>
          </a:p>
        </p:txBody>
      </p:sp>
      <p:sp>
        <p:nvSpPr>
          <p:cNvPr id="3089" name="Text Box 16207"/>
          <p:cNvSpPr txBox="1">
            <a:spLocks noChangeArrowheads="1"/>
          </p:cNvSpPr>
          <p:nvPr/>
        </p:nvSpPr>
        <p:spPr bwMode="auto">
          <a:xfrm>
            <a:off x="19123025" y="40217725"/>
            <a:ext cx="920908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18" tIns="43362" rIns="86718" bIns="43362">
            <a:spAutoFit/>
          </a:bodyPr>
          <a:lstStyle>
            <a:lvl1pPr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GB" sz="2300" smtClean="0">
                <a:latin typeface="Arial" charset="0"/>
              </a:rPr>
              <a:t>yz205@ecs.soton.ac.uk</a:t>
            </a:r>
            <a:endParaRPr lang="en-GB" sz="2300" dirty="0">
              <a:latin typeface="Arial" charset="0"/>
            </a:endParaRPr>
          </a:p>
          <a:p>
            <a:r>
              <a:rPr lang="en-GB" sz="2300" dirty="0">
                <a:latin typeface="Arial" charset="0"/>
              </a:rPr>
              <a:t>University of Southampton, </a:t>
            </a:r>
            <a:r>
              <a:rPr lang="en-GB" sz="2300" dirty="0" err="1">
                <a:latin typeface="Arial" charset="0"/>
              </a:rPr>
              <a:t>Highfield</a:t>
            </a:r>
            <a:r>
              <a:rPr lang="en-GB" sz="2300" dirty="0">
                <a:latin typeface="Arial" charset="0"/>
              </a:rPr>
              <a:t>, Southampton, SO17 1BJ, UK</a:t>
            </a:r>
          </a:p>
        </p:txBody>
      </p:sp>
      <p:sp>
        <p:nvSpPr>
          <p:cNvPr id="3090" name="Text Box 16208"/>
          <p:cNvSpPr txBox="1">
            <a:spLocks noChangeArrowheads="1"/>
          </p:cNvSpPr>
          <p:nvPr/>
        </p:nvSpPr>
        <p:spPr bwMode="auto">
          <a:xfrm>
            <a:off x="16113125" y="40460613"/>
            <a:ext cx="25638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34" tIns="39517" rIns="79034" bIns="39517">
            <a:spAutoFit/>
          </a:bodyPr>
          <a:lstStyle>
            <a:lvl1pPr defTabSz="79057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79057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79057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79057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790575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79057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79057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79057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790575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>
                <a:solidFill>
                  <a:srgbClr val="AB1210"/>
                </a:solidFill>
                <a:latin typeface="Arial" charset="0"/>
              </a:rPr>
              <a:t>Contact details :</a:t>
            </a:r>
          </a:p>
        </p:txBody>
      </p:sp>
      <p:pic>
        <p:nvPicPr>
          <p:cNvPr id="3091" name="Picture 16432" descr="top_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775" y="4763"/>
            <a:ext cx="11080750" cy="2670175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Text Box 16438"/>
          <p:cNvSpPr txBox="1">
            <a:spLocks noChangeArrowheads="1"/>
          </p:cNvSpPr>
          <p:nvPr/>
        </p:nvSpPr>
        <p:spPr bwMode="auto">
          <a:xfrm>
            <a:off x="15138400" y="31276925"/>
            <a:ext cx="13828713" cy="3288447"/>
          </a:xfrm>
          <a:prstGeom prst="rect">
            <a:avLst/>
          </a:prstGeom>
          <a:solidFill>
            <a:srgbClr val="CCDAE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18" tIns="43362" rIns="86718" bIns="43362">
            <a:spAutoFit/>
          </a:bodyPr>
          <a:lstStyle>
            <a:lvl1pPr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457200" indent="-457200" algn="just"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From figure 3,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Impulse current was found after 0.3</a:t>
            </a:r>
            <a:r>
              <a:rPr lang="en-GB" dirty="0">
                <a:latin typeface="Arial" pitchFamily="34" charset="0"/>
                <a:cs typeface="Arial" pitchFamily="34" charset="0"/>
              </a:rPr>
              <a:t>µs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which represented  the corona effect.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GB" dirty="0">
                <a:latin typeface="Arial" pitchFamily="34" charset="0"/>
                <a:cs typeface="Arial" pitchFamily="34" charset="0"/>
              </a:rPr>
              <a:t>can be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also seen from figure 4 that </a:t>
            </a:r>
            <a:r>
              <a:rPr lang="en-GB" dirty="0">
                <a:latin typeface="Arial" pitchFamily="34" charset="0"/>
                <a:cs typeface="Arial" pitchFamily="34" charset="0"/>
              </a:rPr>
              <a:t>charges started accumulating at the sample surface after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2µs.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Figure 5 clearly shows the initial process of how electrons moving from the needle electrode towards the sample and the effect of adding a grid electrode to the corona charging system.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3" name="Text Box 16459"/>
              <p:cNvSpPr txBox="1">
                <a:spLocks noChangeArrowheads="1"/>
              </p:cNvSpPr>
              <p:nvPr/>
            </p:nvSpPr>
            <p:spPr bwMode="auto">
              <a:xfrm>
                <a:off x="630692" y="38792368"/>
                <a:ext cx="13627100" cy="2388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6718" tIns="43362" rIns="86718" bIns="43362">
                <a:spAutoFit/>
              </a:bodyPr>
              <a:lstStyle>
                <a:lvl1pPr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just"/>
                <a:r>
                  <a:rPr lang="en-GB" dirty="0" smtClean="0">
                    <a:latin typeface="Arial" charset="0"/>
                  </a:rPr>
                  <a:t>*This boundary condition is given as a secondary emission flux when the positive ions strike the cathode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𝛾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>
                    <a:latin typeface="Arial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𝛾</m:t>
                    </m:r>
                  </m:oMath>
                </a14:m>
                <a:r>
                  <a:rPr lang="en-GB" dirty="0" smtClean="0">
                    <a:latin typeface="Arial" charset="0"/>
                  </a:rPr>
                  <a:t> was chosen as 0.01.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GB" dirty="0" smtClean="0">
                    <a:latin typeface="Arial" charset="0"/>
                  </a:rPr>
                  <a:t>The initial conditions are given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GB" dirty="0" smtClean="0">
                    <a:latin typeface="Arial" charset="0"/>
                  </a:rPr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GB" dirty="0" smtClean="0">
                    <a:latin typeface="Arial" charset="0"/>
                  </a:rPr>
                  <a:t>m</a:t>
                </a:r>
                <a:r>
                  <a:rPr lang="en-GB" baseline="30000" dirty="0" smtClean="0">
                    <a:latin typeface="Arial" charset="0"/>
                  </a:rPr>
                  <a:t>-3</a:t>
                </a:r>
                <a:r>
                  <a:rPr lang="en-GB" dirty="0" smtClean="0"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>
                    <a:latin typeface="Arial" pitchFamily="34" charset="0"/>
                    <a:cs typeface="Arial" pitchFamily="34" charset="0"/>
                  </a:rPr>
                  <a:t>µm</a:t>
                </a:r>
                <a:r>
                  <a:rPr lang="en-GB" dirty="0" smtClean="0"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=25</m:t>
                    </m:r>
                  </m:oMath>
                </a14:m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µm;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=0</m:t>
                    </m:r>
                    <m:r>
                      <m:rPr>
                        <m:nor/>
                      </m:rPr>
                      <a:rPr lang="en-GB" dirty="0">
                        <a:latin typeface="Arial" charset="0"/>
                      </a:rPr>
                      <m:t>m</m:t>
                    </m:r>
                    <m:r>
                      <m:rPr>
                        <m:nor/>
                      </m:rPr>
                      <a:rPr lang="en-GB" baseline="30000" dirty="0">
                        <a:latin typeface="Arial" charset="0"/>
                      </a:rPr>
                      <m:t>−3</m:t>
                    </m:r>
                  </m:oMath>
                </a14:m>
                <a:r>
                  <a:rPr lang="en-GB" dirty="0" smtClean="0">
                    <a:latin typeface="Arial" charset="0"/>
                  </a:rPr>
                  <a:t>.</a:t>
                </a:r>
                <a:endParaRPr lang="en-GB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3093" name="Text Box 164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692" y="38792368"/>
                <a:ext cx="13627100" cy="2388970"/>
              </a:xfrm>
              <a:prstGeom prst="rect">
                <a:avLst/>
              </a:prstGeom>
              <a:blipFill rotWithShape="1">
                <a:blip r:embed="rId4"/>
                <a:stretch>
                  <a:fillRect l="-805" t="-2558" r="-850" b="-40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94" name="Text Box 16460"/>
              <p:cNvSpPr txBox="1">
                <a:spLocks noChangeArrowheads="1"/>
              </p:cNvSpPr>
              <p:nvPr/>
            </p:nvSpPr>
            <p:spPr bwMode="auto">
              <a:xfrm>
                <a:off x="594519" y="14270826"/>
                <a:ext cx="13627100" cy="839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6718" tIns="43362" rIns="86718" bIns="43362">
                <a:spAutoFit/>
              </a:bodyPr>
              <a:lstStyle>
                <a:lvl1pPr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marL="457200" indent="-457200" algn="just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altLang="zh-CN" dirty="0" smtClean="0">
                    <a:latin typeface="Arial" charset="0"/>
                  </a:rPr>
                  <a:t>A well-known hydrodynamic drift-diffusion model was used and it consists a set of continuity equations coupled with Poisson’s equation.</a:t>
                </a:r>
              </a:p>
              <a:p>
                <a:pPr algn="ctr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zh-CN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zh-CN" altLang="en-GB" i="1" smtClean="0">
                              <a:latin typeface="Cambria Math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zh-CN" altLang="en-GB" i="1" smtClean="0">
                              <a:latin typeface="Cambria Math" pitchFamily="18" charset="0"/>
                            </a:rPr>
                            <m:t>𝜕</m:t>
                          </m:r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altLang="zh-CN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CN" altLang="en-GB" b="0" i="1" smtClean="0">
                          <a:latin typeface="Cambria Math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GB" altLang="zh-CN" b="0" i="0" smtClean="0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CN" altLang="en-GB" b="0" i="1" smtClean="0">
                          <a:latin typeface="Cambria Math" pitchFamily="18" charset="0"/>
                        </a:rPr>
                        <m:t>𝜂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GB" altLang="zh-CN" b="0" i="1" smtClean="0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GB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GB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zh-CN" altLang="en-GB" b="0" i="1" smtClean="0">
                              <a:latin typeface="Cambria Math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𝑒𝑝</m:t>
                          </m:r>
                        </m:sub>
                      </m:sSub>
                      <m:r>
                        <a:rPr lang="en-GB" altLang="zh-CN" b="0" i="1" smtClean="0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r>
                        <a:rPr lang="en-GB" altLang="zh-CN" b="0" i="1" smtClean="0">
                          <a:latin typeface="Cambria Math" pitchFamily="18" charset="0"/>
                          <a:ea typeface="Cambria Math" pitchFamily="18" charset="0"/>
                        </a:rPr>
                        <m:t>𝛻</m:t>
                      </m:r>
                      <m:r>
                        <a:rPr lang="en-GB" altLang="zh-CN" b="0" i="1" smtClean="0"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zh-CN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altLang="zh-CN" b="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algn="ctr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zh-CN" altLang="en-GB" i="1">
                              <a:latin typeface="Cambria Math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zh-CN" altLang="en-GB" i="1">
                              <a:latin typeface="Cambria Math" pitchFamily="18" charset="0"/>
                            </a:rPr>
                            <m:t>𝜕</m:t>
                          </m:r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altLang="zh-CN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CN" altLang="en-GB" i="1">
                          <a:latin typeface="Cambria Math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GB" altLang="zh-CN" i="1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zh-CN" altLang="en-GB" i="1">
                              <a:latin typeface="Cambria Math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𝑒𝑝</m:t>
                          </m:r>
                        </m:sub>
                      </m:sSub>
                      <m:r>
                        <a:rPr lang="en-GB" altLang="zh-CN" i="1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zh-CN" altLang="en-GB" i="1">
                              <a:latin typeface="Cambria Math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𝑛𝑝</m:t>
                          </m:r>
                        </m:sub>
                      </m:sSub>
                      <m:r>
                        <a:rPr lang="en-GB" altLang="zh-CN" i="1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r>
                        <a:rPr lang="en-GB" altLang="zh-CN" i="1">
                          <a:latin typeface="Cambria Math" pitchFamily="18" charset="0"/>
                          <a:ea typeface="Cambria Math" pitchFamily="18" charset="0"/>
                        </a:rPr>
                        <m:t>𝛻</m:t>
                      </m:r>
                      <m:r>
                        <a:rPr lang="en-GB" altLang="zh-CN" i="1"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zh-CN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altLang="zh-CN" b="0" i="1" dirty="0" smtClean="0">
                  <a:latin typeface="Cambria Math"/>
                  <a:ea typeface="Cambria Math" pitchFamily="18" charset="0"/>
                </a:endParaRPr>
              </a:p>
              <a:p>
                <a:pPr algn="ctr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zh-CN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zh-CN" altLang="en-GB" i="1" smtClean="0">
                              <a:latin typeface="Cambria Math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zh-CN" altLang="en-GB" i="1" smtClean="0">
                              <a:latin typeface="Cambria Math" pitchFamily="18" charset="0"/>
                            </a:rPr>
                            <m:t>𝜕</m:t>
                          </m:r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altLang="zh-CN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CN" altLang="en-GB" b="0" i="1" smtClean="0">
                          <a:latin typeface="Cambria Math" pitchFamily="18" charset="0"/>
                        </a:rPr>
                        <m:t>𝜂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GB" altLang="zh-CN" i="1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zh-CN" altLang="en-GB" i="1">
                              <a:latin typeface="Cambria Math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𝑛𝑝</m:t>
                          </m:r>
                        </m:sub>
                      </m:sSub>
                      <m:r>
                        <a:rPr lang="en-GB" altLang="zh-CN" i="1" smtClean="0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r>
                        <a:rPr lang="en-GB" altLang="zh-CN" i="1" smtClean="0">
                          <a:latin typeface="Cambria Math" pitchFamily="18" charset="0"/>
                          <a:ea typeface="Cambria Math" pitchFamily="18" charset="0"/>
                        </a:rPr>
                        <m:t>𝛻</m:t>
                      </m:r>
                      <m:r>
                        <a:rPr lang="en-GB" altLang="zh-CN" i="1" smtClean="0">
                          <a:latin typeface="Cambria Math" pitchFamily="18" charset="0"/>
                          <a:ea typeface="Cambria Math" pitchFamily="18" charset="0"/>
                        </a:rPr>
                        <m:t>∙(</m:t>
                      </m:r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altLang="zh-CN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itchFamily="18" charset="0"/>
                              <a:ea typeface="Cambria Math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altLang="zh-CN" b="0" i="1" smtClean="0"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  <a:p>
                <a:pPr algn="ctr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itchFamily="18" charset="0"/>
                          <a:ea typeface="Cambria Math" pitchFamily="18" charset="0"/>
                        </a:rPr>
                        <m:t>𝛻</m:t>
                      </m:r>
                      <m:r>
                        <a:rPr lang="en-GB" i="1" smtClean="0"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𝛻</m:t>
                          </m:r>
                          <m:r>
                            <a:rPr lang="en-GB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</m:e>
                      </m:d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 smtClean="0">
                  <a:latin typeface="Arial" charset="0"/>
                  <a:ea typeface="Cambria Math" pitchFamily="18" charset="0"/>
                </a:endParaRPr>
              </a:p>
              <a:p>
                <a:pPr marL="457200" algn="just">
                  <a:buClr>
                    <a:schemeClr val="tx1"/>
                  </a:buClr>
                </a:pPr>
                <a:r>
                  <a:rPr lang="en-GB" dirty="0" smtClean="0">
                    <a:latin typeface="Arial" charset="0"/>
                  </a:rPr>
                  <a:t>where </a:t>
                </a:r>
                <a:r>
                  <a:rPr lang="en-GB" i="1" dirty="0" smtClean="0">
                    <a:latin typeface="Arial" charset="0"/>
                  </a:rPr>
                  <a:t>t </a:t>
                </a:r>
                <a:r>
                  <a:rPr lang="en-GB" dirty="0" smtClean="0">
                    <a:latin typeface="Arial" charset="0"/>
                  </a:rPr>
                  <a:t>is time, </a:t>
                </a:r>
                <a:r>
                  <a:rPr lang="en-GB" i="1" dirty="0" smtClean="0">
                    <a:latin typeface="Arial" charset="0"/>
                  </a:rPr>
                  <a:t>e </a:t>
                </a:r>
                <a:r>
                  <a:rPr lang="en-GB" dirty="0" smtClean="0">
                    <a:latin typeface="Arial" charset="0"/>
                  </a:rPr>
                  <a:t>the electronic charge,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itchFamily="18" charset="0"/>
                            <a:ea typeface="Cambria Math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charset="0"/>
                  </a:rPr>
                  <a:t> the </a:t>
                </a:r>
                <a:r>
                  <a:rPr lang="en-GB" dirty="0" smtClean="0">
                    <a:latin typeface="Arial" charset="0"/>
                  </a:rPr>
                  <a:t>dielectric constant of free space,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itchFamily="18" charset="0"/>
                        <a:ea typeface="Cambria Math" pitchFamily="18" charset="0"/>
                      </a:rPr>
                      <m:t>𝜀</m:t>
                    </m:r>
                    <m:r>
                      <a:rPr lang="en-GB" b="0" i="1" smtClean="0">
                        <a:latin typeface="Cambria Math" pitchFamily="18" charset="0"/>
                        <a:ea typeface="Cambria Math" pitchFamily="18" charset="0"/>
                      </a:rPr>
                      <m:t>﷮</m:t>
                    </m:r>
                    <m:r>
                      <a:rPr lang="en-GB" b="0" i="1" baseline="-25000" smtClean="0">
                        <a:latin typeface="Cambria Math"/>
                        <a:ea typeface="Cambria Math" pitchFamily="18" charset="0"/>
                      </a:rPr>
                      <m:t>𝑟</m:t>
                    </m:r>
                  </m:oMath>
                </a14:m>
                <a:r>
                  <a:rPr lang="en-GB" dirty="0" smtClean="0">
                    <a:latin typeface="Arial" charset="0"/>
                  </a:rPr>
                  <a:t> the relative permittivity and </a:t>
                </a:r>
                <a:r>
                  <a:rPr lang="en-GB" i="1" dirty="0" smtClean="0">
                    <a:latin typeface="Arial" charset="0"/>
                  </a:rPr>
                  <a:t>V</a:t>
                </a:r>
                <a:r>
                  <a:rPr lang="en-GB" dirty="0" smtClean="0">
                    <a:latin typeface="Arial" charset="0"/>
                  </a:rPr>
                  <a:t> the electric potential; subscripts </a:t>
                </a:r>
                <a:r>
                  <a:rPr lang="en-GB" i="1" dirty="0" smtClean="0">
                    <a:latin typeface="Arial" charset="0"/>
                  </a:rPr>
                  <a:t>e</a:t>
                </a:r>
                <a:r>
                  <a:rPr lang="en-GB" dirty="0" smtClean="0">
                    <a:latin typeface="Arial" charset="0"/>
                  </a:rPr>
                  <a:t>, </a:t>
                </a:r>
                <a:r>
                  <a:rPr lang="en-GB" i="1" dirty="0" smtClean="0">
                    <a:latin typeface="Arial" charset="0"/>
                  </a:rPr>
                  <a:t>p</a:t>
                </a:r>
                <a:r>
                  <a:rPr lang="en-GB" dirty="0" smtClean="0">
                    <a:latin typeface="Arial" charset="0"/>
                  </a:rPr>
                  <a:t>, </a:t>
                </a:r>
                <a:r>
                  <a:rPr lang="en-GB" i="1" dirty="0" smtClean="0">
                    <a:latin typeface="Arial" charset="0"/>
                  </a:rPr>
                  <a:t>n</a:t>
                </a:r>
                <a:r>
                  <a:rPr lang="en-GB" dirty="0" smtClean="0">
                    <a:latin typeface="Arial" charset="0"/>
                  </a:rPr>
                  <a:t> represent electrons, positive and negative ions respectively;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itchFamily="18" charset="0"/>
                            <a:ea typeface="Cambria Math" pitchFamily="18" charset="0"/>
                          </a:rPr>
                          <m:t>𝑁</m:t>
                        </m:r>
                      </m:e>
                      <m:sub>
                        <m:r>
                          <a:rPr lang="en-GB" altLang="zh-CN" b="0" i="1" smtClean="0">
                            <a:latin typeface="Cambria Math" pitchFamily="18" charset="0"/>
                            <a:ea typeface="Cambria Math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itchFamily="18" charset="0"/>
                            <a:ea typeface="Cambria Math" pitchFamily="18" charset="0"/>
                          </a:rPr>
                          <m:t>𝑁</m:t>
                        </m:r>
                      </m:e>
                      <m:sub>
                        <m:r>
                          <a:rPr lang="en-GB" altLang="zh-CN" i="1">
                            <a:latin typeface="Cambria Math" pitchFamily="18" charset="0"/>
                            <a:ea typeface="Cambria Math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itchFamily="18" charset="0"/>
                            <a:ea typeface="Cambria Math" pitchFamily="18" charset="0"/>
                          </a:rPr>
                          <m:t>𝑁</m:t>
                        </m:r>
                      </m:e>
                      <m:sub>
                        <m:r>
                          <a:rPr lang="en-GB" altLang="zh-CN" i="1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charset="0"/>
                  </a:rPr>
                  <a:t> are the ion number density;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itchFamily="18" charset="0"/>
                            <a:ea typeface="Cambria Math" pitchFamily="18" charset="0"/>
                          </a:rPr>
                          <m:t>𝑊</m:t>
                        </m:r>
                      </m:e>
                      <m:sub>
                        <m:r>
                          <a:rPr lang="en-GB" altLang="zh-CN" b="0" i="1" smtClean="0">
                            <a:latin typeface="Cambria Math" pitchFamily="18" charset="0"/>
                            <a:ea typeface="Cambria Math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itchFamily="18" charset="0"/>
                            <a:ea typeface="Cambria Math" pitchFamily="18" charset="0"/>
                          </a:rPr>
                          <m:t>𝑊</m:t>
                        </m:r>
                      </m:e>
                      <m:sub>
                        <m:r>
                          <a:rPr lang="en-GB" altLang="zh-CN" i="1">
                            <a:latin typeface="Cambria Math" pitchFamily="18" charset="0"/>
                            <a:ea typeface="Cambria Math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itchFamily="18" charset="0"/>
                            <a:ea typeface="Cambria Math" pitchFamily="18" charset="0"/>
                          </a:rPr>
                          <m:t>𝑊</m:t>
                        </m:r>
                      </m:e>
                      <m:sub>
                        <m:r>
                          <a:rPr lang="en-GB" altLang="zh-CN" b="0" i="1" smtClean="0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charset="0"/>
                  </a:rPr>
                  <a:t> the electron, positive and negative ion drift velocities; </a:t>
                </a:r>
                <a14:m>
                  <m:oMath xmlns:m="http://schemas.openxmlformats.org/officeDocument/2006/math">
                    <m:r>
                      <a:rPr lang="zh-CN" altLang="en-GB" i="1" smtClean="0">
                        <a:latin typeface="Cambria Math" pitchFamily="18" charset="0"/>
                      </a:rPr>
                      <m:t>𝛼</m:t>
                    </m:r>
                  </m:oMath>
                </a14:m>
                <a:r>
                  <a:rPr lang="en-GB" dirty="0" smtClean="0"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GB" b="0" i="1" smtClean="0">
                        <a:latin typeface="Cambria Math" pitchFamily="18" charset="0"/>
                      </a:rPr>
                      <m:t>𝜂</m:t>
                    </m:r>
                  </m:oMath>
                </a14:m>
                <a:r>
                  <a:rPr lang="en-GB" dirty="0" smtClean="0"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GB" i="1" smtClean="0">
                        <a:latin typeface="Cambria Math" pitchFamily="18" charset="0"/>
                      </a:rPr>
                      <m:t>𝛽</m:t>
                    </m:r>
                  </m:oMath>
                </a14:m>
                <a:r>
                  <a:rPr lang="en-GB" dirty="0" smtClean="0">
                    <a:latin typeface="Arial" charset="0"/>
                  </a:rPr>
                  <a:t> and </a:t>
                </a:r>
                <a:r>
                  <a:rPr lang="en-GB" i="1" dirty="0" smtClean="0">
                    <a:latin typeface="Arial" charset="0"/>
                  </a:rPr>
                  <a:t>D</a:t>
                </a:r>
                <a:r>
                  <a:rPr lang="en-GB" dirty="0" smtClean="0">
                    <a:latin typeface="Arial" charset="0"/>
                  </a:rPr>
                  <a:t> the ionisation, attachment, recombination and electron diffusion coefficients respectively.</a:t>
                </a:r>
              </a:p>
              <a:p>
                <a:pPr marL="457200" indent="-457200" algn="just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dirty="0">
                    <a:latin typeface="Arial" pitchFamily="34" charset="0"/>
                    <a:cs typeface="Arial" pitchFamily="34" charset="0"/>
                  </a:rPr>
                  <a:t>The geometry of in the model includes a 174µm radius of curvature needle setting perpendicular to a 0.5mm thickness grid electrode and a 27.5mm diameter with 50µm thickness polyethylene. The bottom surface of the polyethylene is grounded and it is 3cm and 1.5cm away from the needle electrode and grid electrode respectively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GB" dirty="0"/>
                  <a:t> 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en-GB" dirty="0">
                    <a:latin typeface="Arial" pitchFamily="34" charset="0"/>
                    <a:cs typeface="Arial" pitchFamily="34" charset="0"/>
                  </a:rPr>
                  <a:t>needle electrode was set as -8000V and the grid electrode -2000V. </a:t>
                </a:r>
              </a:p>
            </p:txBody>
          </p:sp>
        </mc:Choice>
        <mc:Fallback>
          <p:sp>
            <p:nvSpPr>
              <p:cNvPr id="3094" name="Text Box 164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519" y="14270826"/>
                <a:ext cx="13627100" cy="8397025"/>
              </a:xfrm>
              <a:prstGeom prst="rect">
                <a:avLst/>
              </a:prstGeom>
              <a:blipFill rotWithShape="1">
                <a:blip r:embed="rId5"/>
                <a:stretch>
                  <a:fillRect l="-761" t="-654" r="-850" b="-9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7" name="Text Box 16470"/>
              <p:cNvSpPr txBox="1">
                <a:spLocks noChangeArrowheads="1"/>
              </p:cNvSpPr>
              <p:nvPr/>
            </p:nvSpPr>
            <p:spPr bwMode="auto">
              <a:xfrm>
                <a:off x="15090775" y="7939088"/>
                <a:ext cx="13895388" cy="2685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6718" tIns="43362" rIns="86718" bIns="43362">
                <a:spAutoFit/>
              </a:bodyPr>
              <a:lstStyle>
                <a:lvl1pPr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defTabSz="868363"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defTabSz="8683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Times New Roman" pitchFamily="18" charset="0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GB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he calculation of total current is based on the energy conservation law, which is defined 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𝑛𝑒𝑒𝑑𝑙𝑒</m:t>
                            </m:r>
                          </m:sub>
                        </m:sSub>
                      </m:den>
                    </m:f>
                    <m:r>
                      <a:rPr lang="en-GB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𝑑𝑡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GB" i="1">
                            <a:latin typeface="Cambria Math"/>
                          </a:rPr>
                          <m:t>𝑊𝑑𝑉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nary>
                          <m:naryPr>
                            <m:limLoc m:val="undOvr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𝑑𝑉</m:t>
                            </m:r>
                          </m:e>
                        </m:nary>
                      </m:e>
                    </m:nary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𝑊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1" i="1">
                        <a:latin typeface="Cambria Math"/>
                      </a:rPr>
                      <m:t>𝑬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The surface charge density can be calculated by integrating the normal component of charged particle current densities at the surface. In cylindrical coordinates, this can be expressed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𝑒𝑧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𝑛𝑧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𝑝𝑧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𝑖𝑧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𝑖𝑧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97" name="Text Box 164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90775" y="7939088"/>
                <a:ext cx="13895388" cy="2685911"/>
              </a:xfrm>
              <a:prstGeom prst="rect">
                <a:avLst/>
              </a:prstGeom>
              <a:blipFill rotWithShape="1">
                <a:blip r:embed="rId6"/>
                <a:stretch>
                  <a:fillRect l="-746" t="-2041" r="-834" b="-22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8" name="Rectangle 16472"/>
          <p:cNvSpPr>
            <a:spLocks noChangeArrowheads="1"/>
          </p:cNvSpPr>
          <p:nvPr/>
        </p:nvSpPr>
        <p:spPr bwMode="auto">
          <a:xfrm>
            <a:off x="-142875" y="-242888"/>
            <a:ext cx="29883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99" name="Group 61"/>
          <p:cNvGrpSpPr>
            <a:grpSpLocks/>
          </p:cNvGrpSpPr>
          <p:nvPr/>
        </p:nvGrpSpPr>
        <p:grpSpPr bwMode="auto">
          <a:xfrm>
            <a:off x="12417425" y="7938"/>
            <a:ext cx="6350000" cy="2679700"/>
            <a:chOff x="12417425" y="7938"/>
            <a:chExt cx="6350000" cy="2679700"/>
          </a:xfrm>
        </p:grpSpPr>
        <p:pic>
          <p:nvPicPr>
            <p:cNvPr id="3104" name="Picture 58" descr="electronics_computer_science_bla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3681" y="296863"/>
              <a:ext cx="5297488" cy="210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5" name="Rectangle 59"/>
            <p:cNvSpPr>
              <a:spLocks noChangeArrowheads="1"/>
            </p:cNvSpPr>
            <p:nvPr/>
          </p:nvSpPr>
          <p:spPr bwMode="auto">
            <a:xfrm>
              <a:off x="12417425" y="7938"/>
              <a:ext cx="6350000" cy="2679700"/>
            </a:xfrm>
            <a:prstGeom prst="rect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0106" tIns="10053" rIns="20106" bIns="10053">
              <a:spAutoFit/>
            </a:bodyPr>
            <a:lstStyle/>
            <a:p>
              <a:pPr defTabSz="868363"/>
              <a:endParaRPr lang="en-US"/>
            </a:p>
          </p:txBody>
        </p:sp>
      </p:grpSp>
      <p:sp>
        <p:nvSpPr>
          <p:cNvPr id="3101" name="Text Box 16459"/>
          <p:cNvSpPr txBox="1">
            <a:spLocks noChangeArrowheads="1"/>
          </p:cNvSpPr>
          <p:nvPr/>
        </p:nvSpPr>
        <p:spPr bwMode="auto">
          <a:xfrm>
            <a:off x="15186025" y="35718750"/>
            <a:ext cx="13627100" cy="368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18" tIns="43362" rIns="86718" bIns="43362">
            <a:spAutoFit/>
          </a:bodyPr>
          <a:lstStyle>
            <a:lvl1pPr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457200" indent="-457200" algn="just">
              <a:buFont typeface="Wingdings" pitchFamily="2" charset="2"/>
              <a:buChar char="Ø"/>
            </a:pPr>
            <a:r>
              <a:rPr lang="en-GB" altLang="zh-CN" dirty="0" smtClean="0">
                <a:latin typeface="Arial" charset="0"/>
              </a:rPr>
              <a:t>The current model was interrupted before 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µs </a:t>
            </a:r>
            <a:r>
              <a:rPr lang="en-GB" altLang="zh-CN" dirty="0" smtClean="0">
                <a:latin typeface="Arial" charset="0"/>
              </a:rPr>
              <a:t>by an error because the mesh was not fine enough. It has more than 1000000 degrees of freedom, therefore, each micro-second will take 2 days to simulate and a very large memory machine is needed.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GB" altLang="zh-CN" dirty="0" smtClean="0">
                <a:latin typeface="Arial" charset="0"/>
              </a:rPr>
              <a:t>The model should keep running until the sample’s surface charge density is stable. The results can be compared with the experimental results.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GB" altLang="zh-CN" dirty="0" smtClean="0">
                <a:latin typeface="Arial" charset="0"/>
              </a:rPr>
              <a:t>More simulation will be done by using different materials, changing the needle/grid voltage and adjusting the distance between the needle/gird/sample to get a best </a:t>
            </a:r>
            <a:r>
              <a:rPr lang="en-GB" altLang="zh-CN" dirty="0" smtClean="0">
                <a:latin typeface="Arial" charset="0"/>
              </a:rPr>
              <a:t>geometry for the </a:t>
            </a:r>
            <a:r>
              <a:rPr lang="en-GB" altLang="zh-CN" dirty="0" smtClean="0">
                <a:latin typeface="Arial" charset="0"/>
              </a:rPr>
              <a:t>corona charging system.</a:t>
            </a:r>
            <a:endParaRPr lang="en-GB" dirty="0">
              <a:latin typeface="Arial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2550" y="8077201"/>
            <a:ext cx="485684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26810"/>
              </p:ext>
            </p:extLst>
          </p:nvPr>
        </p:nvGraphicFramePr>
        <p:xfrm>
          <a:off x="775078" y="33714446"/>
          <a:ext cx="13385422" cy="5004679"/>
        </p:xfrm>
        <a:graphic>
          <a:graphicData uri="http://schemas.openxmlformats.org/drawingml/2006/table">
            <a:tbl>
              <a:tblPr/>
              <a:tblGrid>
                <a:gridCol w="2354565"/>
                <a:gridCol w="2946400"/>
                <a:gridCol w="2380343"/>
                <a:gridCol w="3033486"/>
                <a:gridCol w="2670628"/>
              </a:tblGrid>
              <a:tr h="8711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Application mode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Convection and diffusion </a:t>
                      </a:r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GB" sz="2400" b="0" i="1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Convection and diffusion </a:t>
                      </a:r>
                      <a:r>
                        <a:rPr lang="en-GB" sz="2400" b="0" i="1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GB" sz="2400" b="0" i="1" u="none" strike="noStrike" kern="1200" baseline="-25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</a:t>
                      </a:r>
                      <a:endParaRPr lang="en-GB" sz="2400" b="0" i="1" u="none" strike="noStrike" kern="1200" baseline="-250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Convection and diffusion </a:t>
                      </a:r>
                      <a:r>
                        <a:rPr lang="en-GB" sz="2400" b="0" i="1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GB" sz="2400" b="0" i="1" u="none" strike="noStrike" kern="1200" baseline="-25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endParaRPr lang="en-GB" sz="2400" b="0" i="1" u="none" strike="noStrike" kern="1200" baseline="-250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Electrostatics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1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Axial symmetry line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Axial symmetry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Axial symmetry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Axial symmetry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Axial symmetry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860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Needle electrode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Flux*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Convective flux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Insulation/Symmetry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Electrical 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8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Grid electrode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Insulation/Symmetry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Convective flux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Insulation/Symmetry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Electrical 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Polymer upper surface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Convective flux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Convective flux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Convective flux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Surface charge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86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Open boundaries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Convective flux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Convective flux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Convective flux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Zero charge/Symmetry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Text Box 16459"/>
          <p:cNvSpPr txBox="1">
            <a:spLocks noChangeArrowheads="1"/>
          </p:cNvSpPr>
          <p:nvPr/>
        </p:nvSpPr>
        <p:spPr bwMode="auto">
          <a:xfrm>
            <a:off x="705644" y="33217940"/>
            <a:ext cx="13627100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18" tIns="43362" rIns="86718" bIns="43362">
            <a:spAutoFit/>
          </a:bodyPr>
          <a:lstStyle>
            <a:lvl1pPr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868363"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868363" eaLnBrk="0" fontAlgn="base" hangingPunct="0">
              <a:spcBef>
                <a:spcPct val="50000"/>
              </a:spcBef>
              <a:spcAft>
                <a:spcPct val="0"/>
              </a:spcAft>
              <a:buFont typeface="Times New Roman" pitchFamily="18" charset="0"/>
              <a:defRPr sz="2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charset="0"/>
              </a:rPr>
              <a:t>Boundary condition</a:t>
            </a:r>
            <a:endParaRPr lang="en-GB" dirty="0">
              <a:latin typeface="Arial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988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966" y="16262429"/>
            <a:ext cx="6287298" cy="590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181" y="16262429"/>
            <a:ext cx="6510335" cy="590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011" y="22989833"/>
            <a:ext cx="6287298" cy="573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871" y="22989832"/>
            <a:ext cx="6450010" cy="573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19242" y="12172951"/>
            <a:ext cx="5180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Figure 1 Corona charging system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31271845"/>
            <a:ext cx="12114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Figure 2 Corona charging system simulation geometry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Z:\current1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011" y="10710724"/>
            <a:ext cx="6318253" cy="47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sur charge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193" y="10710724"/>
            <a:ext cx="6633367" cy="47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40011" y="15542279"/>
            <a:ext cx="6459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Figure 3 Current waveform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36073" y="15513704"/>
            <a:ext cx="6755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Figure 4 Surface charge density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17293" y="22165503"/>
            <a:ext cx="159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(a)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67738" y="22165503"/>
            <a:ext cx="1546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(b)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72458" y="28713365"/>
            <a:ext cx="1594644" cy="49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(c)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36001" y="28702328"/>
            <a:ext cx="1555750" cy="49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(d)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70967" y="29271753"/>
            <a:ext cx="13259594" cy="49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Figure 5 Logarithmic </a:t>
            </a:r>
            <a:r>
              <a:rPr lang="en-GB" dirty="0">
                <a:latin typeface="Arial" pitchFamily="34" charset="0"/>
                <a:cs typeface="Arial" pitchFamily="34" charset="0"/>
              </a:rPr>
              <a:t>plot of electrons at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(a) 0.05µs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(b) 0.5µs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(c) 2µs </a:t>
            </a:r>
            <a:r>
              <a:rPr lang="en-GB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(d) 3.5µs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81" y="22657946"/>
            <a:ext cx="8658225" cy="848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99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aramon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0106" tIns="10053" rIns="20106" bIns="10053" numCol="1" anchor="t" anchorCtr="0" compatLnSpc="1">
        <a:prstTxWarp prst="textNoShape">
          <a:avLst/>
        </a:prstTxWarp>
        <a:spAutoFit/>
      </a:bodyPr>
      <a:lstStyle>
        <a:defPPr marL="0" marR="0" indent="0" algn="l" defTabSz="86836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 New Roman" pitchFamily="18" charset="0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0106" tIns="10053" rIns="20106" bIns="10053" numCol="1" anchor="t" anchorCtr="0" compatLnSpc="1">
        <a:prstTxWarp prst="textNoShape">
          <a:avLst/>
        </a:prstTxWarp>
        <a:spAutoFit/>
      </a:bodyPr>
      <a:lstStyle>
        <a:defPPr marL="0" marR="0" indent="0" algn="l" defTabSz="86836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 New Roman" pitchFamily="18" charset="0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CCE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E2F4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11694</TotalTime>
  <Words>1134</Words>
  <Application>Microsoft Office PowerPoint</Application>
  <PresentationFormat>Custom</PresentationFormat>
  <Paragraphs>73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Numerical Modelling of Needle-Grid Electrodes for  Negative Surface Corona Charging System Y. Zhuang*, G. Chen and M. Rotaru  University of Southampton, Southampton, UK </vt:lpstr>
    </vt:vector>
  </TitlesOfParts>
  <Company>HV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be like this  A P Robinson1, P L Lewin1, S Sutton2, S Swingler1   1University of Southampton, Southampton, UK 2National Grid Transco, Warwick, UK</dc:title>
  <dc:creator>Adrian Robinson</dc:creator>
  <cp:lastModifiedBy>yz205</cp:lastModifiedBy>
  <cp:revision>160</cp:revision>
  <cp:lastPrinted>2011-01-06T16:43:27Z</cp:lastPrinted>
  <dcterms:created xsi:type="dcterms:W3CDTF">2004-02-04T15:51:43Z</dcterms:created>
  <dcterms:modified xsi:type="dcterms:W3CDTF">2011-01-07T14:10:48Z</dcterms:modified>
</cp:coreProperties>
</file>