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</p:sldMasterIdLst>
  <p:notesMasterIdLst>
    <p:notesMasterId r:id="rId23"/>
  </p:notesMasterIdLst>
  <p:sldIdLst>
    <p:sldId id="256" r:id="rId5"/>
    <p:sldId id="259" r:id="rId6"/>
    <p:sldId id="276" r:id="rId7"/>
    <p:sldId id="266" r:id="rId8"/>
    <p:sldId id="272" r:id="rId9"/>
    <p:sldId id="279" r:id="rId10"/>
    <p:sldId id="286" r:id="rId11"/>
    <p:sldId id="273" r:id="rId12"/>
    <p:sldId id="271" r:id="rId13"/>
    <p:sldId id="274" r:id="rId14"/>
    <p:sldId id="277" r:id="rId15"/>
    <p:sldId id="267" r:id="rId16"/>
    <p:sldId id="268" r:id="rId17"/>
    <p:sldId id="270" r:id="rId18"/>
    <p:sldId id="281" r:id="rId19"/>
    <p:sldId id="284" r:id="rId20"/>
    <p:sldId id="260" r:id="rId21"/>
    <p:sldId id="285" r:id="rId22"/>
  </p:sldIdLst>
  <p:sldSz cx="9144000" cy="6858000" type="screen4x3"/>
  <p:notesSz cx="6881813" cy="9296400"/>
  <p:defaultTextStyle>
    <a:defPPr>
      <a:defRPr lang="en-GB"/>
    </a:defPPr>
    <a:lvl1pPr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1pPr>
    <a:lvl2pPr marL="4572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2pPr>
    <a:lvl3pPr marL="9144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3pPr>
    <a:lvl4pPr marL="13716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4pPr>
    <a:lvl5pPr marL="18288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323D43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7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2978933" cy="46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0" tIns="47315" rIns="90990" bIns="47315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31863" algn="l"/>
                <a:tab pos="1463726" algn="l"/>
                <a:tab pos="2195589" algn="l"/>
                <a:tab pos="2927452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695" y="1"/>
            <a:ext cx="2978933" cy="46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0" tIns="47315" rIns="90990" bIns="47315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31863" algn="l"/>
                <a:tab pos="1463726" algn="l"/>
                <a:tab pos="2195589" algn="l"/>
                <a:tab pos="2927452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6149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696913"/>
            <a:ext cx="4643438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50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7575" y="4415791"/>
            <a:ext cx="5043477" cy="418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0" tIns="47315" rIns="90990" bIns="473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31581"/>
            <a:ext cx="2978933" cy="46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0" tIns="47315" rIns="90990" bIns="47315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31863" algn="l"/>
                <a:tab pos="1463726" algn="l"/>
                <a:tab pos="2195589" algn="l"/>
                <a:tab pos="2927452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695" y="8831581"/>
            <a:ext cx="2978933" cy="46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0" tIns="47315" rIns="90990" bIns="47315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31863" algn="l"/>
                <a:tab pos="1463726" algn="l"/>
                <a:tab pos="2195589" algn="l"/>
                <a:tab pos="2927452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3F91B07A-3EFE-41B1-AE39-4BC82FAD58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280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1E0D2E-10DB-4A81-958E-3B41492F1B24}" type="slidenum">
              <a:rPr lang="en-GB"/>
              <a:pPr/>
              <a:t>1</a:t>
            </a:fld>
            <a:endParaRPr lang="en-GB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46969" y="697230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174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90" tIns="47315" rIns="90990" bIns="473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5"/>
              </a:spcBef>
              <a:buClr>
                <a:srgbClr val="540068"/>
              </a:buClr>
            </a:pPr>
            <a:r>
              <a:rPr lang="en-GB">
                <a:latin typeface="Arial" charset="0"/>
                <a:ea typeface="ＭＳ Ｐゴシック" pitchFamily="16" charset="-128"/>
              </a:rPr>
              <a:t>Please use the dd month yyyy format for the date for example 11 January 2008. The main title can be one or two lines long. </a:t>
            </a:r>
          </a:p>
          <a:p>
            <a:pPr eaLnBrk="1" hangingPunct="1">
              <a:spcBef>
                <a:spcPts val="455"/>
              </a:spcBef>
              <a:buClr>
                <a:srgbClr val="540068"/>
              </a:buClr>
            </a:pPr>
            <a:endParaRPr lang="en-GB"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C9B52D-A397-44EF-8005-FB2F5FFA5AAC}" type="slidenum">
              <a:rPr lang="en-GB"/>
              <a:pPr/>
              <a:t>11</a:t>
            </a:fld>
            <a:endParaRPr lang="en-GB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46969" y="697230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184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90" tIns="47315" rIns="90990" bIns="473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5"/>
              </a:spcBef>
              <a:buClr>
                <a:srgbClr val="180000"/>
              </a:buClr>
            </a:pPr>
            <a:r>
              <a:rPr lang="en-GB">
                <a:latin typeface="Arial" charset="0"/>
                <a:ea typeface="ＭＳ Ｐゴシック" pitchFamily="16" charset="-128"/>
              </a:rPr>
              <a:t>Use divider pages to break up your presentation into logical sections and to provide a visual break for the viewer. The title can be one or two lines long. </a:t>
            </a:r>
          </a:p>
          <a:p>
            <a:pPr eaLnBrk="1" hangingPunct="1">
              <a:spcBef>
                <a:spcPts val="455"/>
              </a:spcBef>
              <a:buClr>
                <a:srgbClr val="180000"/>
              </a:buClr>
            </a:pPr>
            <a:endParaRPr lang="en-GB"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EA8A-11DA-41A6-94B4-C9270DA9BAF2}" type="slidenum">
              <a:rPr lang="en-GB"/>
              <a:pPr/>
              <a:t>12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6969" y="697230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90" tIns="47315" rIns="90990" bIns="473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5"/>
              </a:spcBef>
            </a:pPr>
            <a:r>
              <a:rPr lang="en-GB">
                <a:latin typeface="Arial" charset="0"/>
                <a:ea typeface="ＭＳ Ｐゴシック" pitchFamily="16" charset="-128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EA8A-11DA-41A6-94B4-C9270DA9BAF2}" type="slidenum">
              <a:rPr lang="en-GB"/>
              <a:pPr/>
              <a:t>13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6969" y="697230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90" tIns="47315" rIns="90990" bIns="473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5"/>
              </a:spcBef>
            </a:pPr>
            <a:r>
              <a:rPr lang="en-GB">
                <a:latin typeface="Arial" charset="0"/>
                <a:ea typeface="ＭＳ Ｐゴシック" pitchFamily="16" charset="-128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EA8A-11DA-41A6-94B4-C9270DA9BAF2}" type="slidenum">
              <a:rPr lang="en-GB"/>
              <a:pPr/>
              <a:t>14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6969" y="697230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90" tIns="47315" rIns="90990" bIns="473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5"/>
              </a:spcBef>
            </a:pPr>
            <a:r>
              <a:rPr lang="en-GB">
                <a:latin typeface="Arial" charset="0"/>
                <a:ea typeface="ＭＳ Ｐゴシック" pitchFamily="16" charset="-128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C9B52D-A397-44EF-8005-FB2F5FFA5AAC}" type="slidenum">
              <a:rPr lang="en-GB"/>
              <a:pPr/>
              <a:t>15</a:t>
            </a:fld>
            <a:endParaRPr lang="en-GB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46969" y="697230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184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90" tIns="47315" rIns="90990" bIns="473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5"/>
              </a:spcBef>
              <a:buClr>
                <a:srgbClr val="180000"/>
              </a:buClr>
            </a:pPr>
            <a:r>
              <a:rPr lang="en-GB">
                <a:latin typeface="Arial" charset="0"/>
                <a:ea typeface="ＭＳ Ｐゴシック" pitchFamily="16" charset="-128"/>
              </a:rPr>
              <a:t>Use divider pages to break up your presentation into logical sections and to provide a visual break for the viewer. The title can be one or two lines long. </a:t>
            </a:r>
          </a:p>
          <a:p>
            <a:pPr eaLnBrk="1" hangingPunct="1">
              <a:spcBef>
                <a:spcPts val="455"/>
              </a:spcBef>
              <a:buClr>
                <a:srgbClr val="180000"/>
              </a:buClr>
            </a:pPr>
            <a:endParaRPr lang="en-GB"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817AA9-2997-44C7-B857-709DE9374CB2}" type="slidenum">
              <a:rPr lang="en-GB"/>
              <a:pPr/>
              <a:t>16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6969" y="697230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7576" y="4415790"/>
            <a:ext cx="504507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817AA9-2997-44C7-B857-709DE9374CB2}" type="slidenum">
              <a:rPr lang="en-GB"/>
              <a:pPr/>
              <a:t>17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6969" y="697230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7576" y="4415790"/>
            <a:ext cx="504507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850D73-DC82-4F52-8D14-A652348A64C4}" type="slidenum">
              <a:rPr lang="en-GB"/>
              <a:pPr/>
              <a:t>18</a:t>
            </a:fld>
            <a:endParaRPr lang="en-GB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46969" y="697230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194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90" tIns="47315" rIns="90990" bIns="473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5"/>
              </a:spcBef>
              <a:buClr>
                <a:srgbClr val="E00F5A"/>
              </a:buClr>
            </a:pPr>
            <a:r>
              <a:rPr lang="en-GB">
                <a:latin typeface="Arial" charset="0"/>
                <a:ea typeface="ＭＳ Ｐゴシック" pitchFamily="16" charset="-128"/>
              </a:rPr>
              <a:t>You can use a full-bleed image to create impact on a page. Caption the image as shown.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EA8A-11DA-41A6-94B4-C9270DA9BAF2}" type="slidenum">
              <a:rPr lang="en-GB"/>
              <a:pPr/>
              <a:t>2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6969" y="697230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90" tIns="47315" rIns="90990" bIns="473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5"/>
              </a:spcBef>
            </a:pPr>
            <a:r>
              <a:rPr lang="en-GB">
                <a:latin typeface="Arial" charset="0"/>
                <a:ea typeface="ＭＳ Ｐゴシック" pitchFamily="16" charset="-128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C9B52D-A397-44EF-8005-FB2F5FFA5AAC}" type="slidenum">
              <a:rPr lang="en-GB"/>
              <a:pPr/>
              <a:t>3</a:t>
            </a:fld>
            <a:endParaRPr lang="en-GB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46969" y="697230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184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90" tIns="47315" rIns="90990" bIns="473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5"/>
              </a:spcBef>
              <a:buClr>
                <a:srgbClr val="180000"/>
              </a:buClr>
            </a:pPr>
            <a:r>
              <a:rPr lang="en-GB">
                <a:latin typeface="Arial" charset="0"/>
                <a:ea typeface="ＭＳ Ｐゴシック" pitchFamily="16" charset="-128"/>
              </a:rPr>
              <a:t>Use divider pages to break up your presentation into logical sections and to provide a visual break for the viewer. The title can be one or two lines long. </a:t>
            </a:r>
          </a:p>
          <a:p>
            <a:pPr eaLnBrk="1" hangingPunct="1">
              <a:spcBef>
                <a:spcPts val="455"/>
              </a:spcBef>
              <a:buClr>
                <a:srgbClr val="180000"/>
              </a:buClr>
            </a:pPr>
            <a:endParaRPr lang="en-GB"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EA8A-11DA-41A6-94B4-C9270DA9BAF2}" type="slidenum">
              <a:rPr lang="en-GB"/>
              <a:pPr/>
              <a:t>4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6969" y="697230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90" tIns="47315" rIns="90990" bIns="473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5"/>
              </a:spcBef>
            </a:pPr>
            <a:r>
              <a:rPr lang="en-GB">
                <a:latin typeface="Arial" charset="0"/>
                <a:ea typeface="ＭＳ Ｐゴシック" pitchFamily="16" charset="-128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EA8A-11DA-41A6-94B4-C9270DA9BAF2}" type="slidenum">
              <a:rPr lang="en-GB"/>
              <a:pPr/>
              <a:t>5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6969" y="697230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90" tIns="47315" rIns="90990" bIns="473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5"/>
              </a:spcBef>
            </a:pPr>
            <a:r>
              <a:rPr lang="en-GB">
                <a:latin typeface="Arial" charset="0"/>
                <a:ea typeface="ＭＳ Ｐゴシック" pitchFamily="16" charset="-128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EA8A-11DA-41A6-94B4-C9270DA9BAF2}" type="slidenum">
              <a:rPr lang="en-GB"/>
              <a:pPr/>
              <a:t>6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6969" y="697230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90" tIns="47315" rIns="90990" bIns="473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5"/>
              </a:spcBef>
            </a:pPr>
            <a:r>
              <a:rPr lang="en-GB">
                <a:latin typeface="Arial" charset="0"/>
                <a:ea typeface="ＭＳ Ｐゴシック" pitchFamily="16" charset="-128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EA8A-11DA-41A6-94B4-C9270DA9BAF2}" type="slidenum">
              <a:rPr lang="en-GB"/>
              <a:pPr/>
              <a:t>8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6969" y="697230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90" tIns="47315" rIns="90990" bIns="473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5"/>
              </a:spcBef>
            </a:pPr>
            <a:r>
              <a:rPr lang="en-GB">
                <a:latin typeface="Arial" charset="0"/>
                <a:ea typeface="ＭＳ Ｐゴシック" pitchFamily="16" charset="-128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EA8A-11DA-41A6-94B4-C9270DA9BAF2}" type="slidenum">
              <a:rPr lang="en-GB"/>
              <a:pPr/>
              <a:t>9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6969" y="697230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90" tIns="47315" rIns="90990" bIns="473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5"/>
              </a:spcBef>
            </a:pPr>
            <a:r>
              <a:rPr lang="en-GB">
                <a:latin typeface="Arial" charset="0"/>
                <a:ea typeface="ＭＳ Ｐゴシック" pitchFamily="16" charset="-128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EA8A-11DA-41A6-94B4-C9270DA9BAF2}" type="slidenum">
              <a:rPr lang="en-GB"/>
              <a:pPr/>
              <a:t>10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6969" y="697230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GB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90" tIns="47315" rIns="90990" bIns="473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5"/>
              </a:spcBef>
            </a:pPr>
            <a:r>
              <a:rPr lang="en-GB">
                <a:latin typeface="Arial" charset="0"/>
                <a:ea typeface="ＭＳ Ｐゴシック" pitchFamily="16" charset="-128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AF6CC4-DC69-4F4E-9D71-F6604322A48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30B38B-BC82-45AA-867A-3569A1E20E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3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908050"/>
            <a:ext cx="2122487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8238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432881-138E-4C8A-8F70-72C2A79EAA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9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3125" cy="646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877050" y="6308725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564923AB-F4C8-445D-8CFB-AF3FECE830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7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933E71-34A4-405A-8947-F4E52DB5B27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34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3DA7E2-4C65-4D58-9074-940728B1E4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25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E199CA-0D0F-46A2-A366-31EBF7FAAC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58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B4DD66-A683-4784-B726-2CC01A4437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197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54E440-15A0-45DA-B145-815487CC7A0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21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886BB3-4DA4-4FB5-AF06-8C925886A0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105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384074-5DC5-4ABD-BE90-1C1BDD8CD9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33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628A8D-A45D-484C-AA00-63228B45791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98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C690E7-D8AA-4046-A4D2-24DA2D52D2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37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CCC00C-709B-4D6B-8EBE-37D9778AF9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34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D8D47B-7807-48A0-853E-BAC64B6668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809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1604963"/>
            <a:ext cx="2122487" cy="452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604963"/>
            <a:ext cx="6218238" cy="452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2A8B92-FA44-4181-8AAC-00573B8734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896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700213"/>
            <a:ext cx="8493125" cy="2157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561F3487-0316-45EA-989B-72EE47D3A0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715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870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32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307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5418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5418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43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989B30-5A74-4EA2-93D5-7722A6B06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708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80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930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838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275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598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1604963"/>
            <a:ext cx="2122487" cy="5418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604963"/>
            <a:ext cx="6218238" cy="5418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34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700213"/>
            <a:ext cx="8493125" cy="4102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375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3E95C1-9BF6-48BC-97CC-FDB69D2460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526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7D2A74-C6E6-40FE-A71F-2D55319EEB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295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B9A3C8-3BD9-4903-A306-A311E850BC5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5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BFF017-7D21-4105-8F98-AB4BEA30AF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192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036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0213"/>
            <a:ext cx="417036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AD4F6E-04CF-4A45-9543-C880D6ED0D7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701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8B465A-3270-460F-B09E-4DE43FD52EF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618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291003-02C2-407E-A183-583F118EE77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35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0EF922-E772-44FA-A639-9AC7733B20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187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3A9111-2F6E-45C2-AAE7-E22F1341A9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47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F3C6D9-F897-41E8-94DE-747A725102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195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6923B3-CA9E-43B7-B3B6-06B26AFBBD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51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908050"/>
            <a:ext cx="2122487" cy="490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8238" cy="490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3864DF-877E-4A58-9B58-736EB976C6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88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1A10FD-D400-4BBB-B2DF-6C38D1DA92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9E0C47-9E7B-431F-85B8-5D23397929A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68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0B5333-FA63-481F-A50B-10E4C60129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94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6BFFCE-54FD-4350-BBC9-C48D7B850F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74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037BAE-C444-4DD1-8E67-3960814589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71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3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31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E00F5A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E00F5A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</a:defRPr>
            </a:lvl1pPr>
          </a:lstStyle>
          <a:p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877050" y="6308725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999999"/>
                </a:solidFill>
                <a:latin typeface="+mn-lt"/>
              </a:defRPr>
            </a:lvl1pPr>
          </a:lstStyle>
          <a:p>
            <a:fld id="{9164A037-14FF-493A-B7F0-7325C0D7024D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2563"/>
            <a:ext cx="3671887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07950" y="144463"/>
            <a:ext cx="4248150" cy="720725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710" r:id="rId12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700213"/>
            <a:ext cx="8493125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642686F-83E9-48A5-BE34-A8141AB19EAA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000"/>
            <a:ext cx="4608513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-107950" y="395288"/>
            <a:ext cx="5148263" cy="1044575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708" r:id="rId12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700213"/>
            <a:ext cx="8493125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541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000"/>
            <a:ext cx="4608513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-107950" y="395288"/>
            <a:ext cx="5148263" cy="1044575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9" r:id="rId12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cs typeface="Arial" charset="0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739775" indent="-282575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ts val="60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223375" cy="38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048000"/>
            <a:ext cx="9223375" cy="381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3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31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E00F5A"/>
              </a:buClr>
              <a:tabLst>
                <a:tab pos="723900" algn="l"/>
                <a:tab pos="1447800" algn="l"/>
              </a:tabLst>
              <a:defRPr sz="1400">
                <a:solidFill>
                  <a:srgbClr val="E00F5A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Clr>
                <a:srgbClr val="E00F5A"/>
              </a:buCl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E00F5A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877050" y="6308725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Font typeface="Georgia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E00F5A"/>
                </a:solidFill>
                <a:latin typeface="+mn-lt"/>
              </a:defRPr>
            </a:lvl1pPr>
          </a:lstStyle>
          <a:p>
            <a:fld id="{AF86BAF2-2869-4489-9831-1C85BC8A38C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2563"/>
            <a:ext cx="3671887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-107950" y="144463"/>
            <a:ext cx="4248150" cy="720725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2pPr>
      <a:lvl3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3pPr>
      <a:lvl4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4pPr>
      <a:lvl5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14359"/>
        </a:buClr>
        <a:buSzPct val="100000"/>
        <a:buFont typeface="Georgia" pitchFamily="16" charset="0"/>
        <a:defRPr sz="3500">
          <a:solidFill>
            <a:srgbClr val="014359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39725" indent="-339725" algn="l" defTabSz="449263" rtl="0" fontAlgn="base">
        <a:lnSpc>
          <a:spcPct val="102000"/>
        </a:lnSpc>
        <a:spcBef>
          <a:spcPct val="0"/>
        </a:spcBef>
        <a:spcAft>
          <a:spcPts val="210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  <a:cs typeface="+mn-cs"/>
        </a:defRPr>
      </a:lvl1pPr>
      <a:lvl2pPr marL="808038" indent="-287338" algn="l" defTabSz="449263" rtl="0" fontAlgn="base">
        <a:lnSpc>
          <a:spcPct val="92000"/>
        </a:lnSpc>
        <a:spcBef>
          <a:spcPct val="0"/>
        </a:spcBef>
        <a:spcAft>
          <a:spcPts val="150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2pPr>
      <a:lvl3pPr marL="1216025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•"/>
        <a:defRPr sz="2400">
          <a:solidFill>
            <a:srgbClr val="323D43"/>
          </a:solidFill>
          <a:latin typeface="+mn-lt"/>
          <a:ea typeface="+mn-ea"/>
        </a:defRPr>
      </a:lvl3pPr>
      <a:lvl4pPr marL="1624013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–"/>
        <a:defRPr sz="2400">
          <a:solidFill>
            <a:srgbClr val="323D43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2000"/>
        </a:lnSpc>
        <a:spcBef>
          <a:spcPts val="600"/>
        </a:spcBef>
        <a:spcAft>
          <a:spcPct val="0"/>
        </a:spcAft>
        <a:buClr>
          <a:srgbClr val="323D43"/>
        </a:buClr>
        <a:buSzPct val="100000"/>
        <a:buFont typeface="Georgia" pitchFamily="16" charset="0"/>
        <a:buChar char="»"/>
        <a:defRPr sz="2400">
          <a:solidFill>
            <a:srgbClr val="323D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4172" y="1412776"/>
            <a:ext cx="8496300" cy="21971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900" dirty="0" smtClean="0">
                <a:solidFill>
                  <a:srgbClr val="FFFFFF"/>
                </a:solidFill>
              </a:rPr>
              <a:t>Corrosive Sulphur &amp;</a:t>
            </a:r>
            <a:r>
              <a:rPr lang="en-GB" sz="6900" dirty="0">
                <a:solidFill>
                  <a:srgbClr val="FFFFFF"/>
                </a:solidFill>
              </a:rPr>
              <a:t/>
            </a:r>
            <a:br>
              <a:rPr lang="en-GB" sz="6900" dirty="0">
                <a:solidFill>
                  <a:srgbClr val="FFFFFF"/>
                </a:solidFill>
              </a:rPr>
            </a:br>
            <a:r>
              <a:rPr lang="en-GB" sz="6900" dirty="0" smtClean="0">
                <a:solidFill>
                  <a:srgbClr val="FFFFFF"/>
                </a:solidFill>
              </a:rPr>
              <a:t>Oil Passivation </a:t>
            </a:r>
            <a:endParaRPr lang="en-GB" sz="6900" dirty="0">
              <a:solidFill>
                <a:srgbClr val="FFFFFF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528" y="3548608"/>
            <a:ext cx="7981950" cy="1752600"/>
          </a:xfrm>
          <a:ln/>
        </p:spPr>
        <p:txBody>
          <a:bodyPr lIns="90000" tIns="46800" rIns="90000" bIns="46800"/>
          <a:lstStyle/>
          <a:p>
            <a:pPr marL="0" indent="0" eaLnBrk="0" hangingPunct="0">
              <a:lnSpc>
                <a:spcPts val="4088"/>
              </a:lnSpc>
              <a:spcAft>
                <a:spcPts val="3063"/>
              </a:spcAft>
              <a:buClr>
                <a:srgbClr val="B2D5D5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500" dirty="0" smtClean="0">
                <a:solidFill>
                  <a:srgbClr val="B2D5D5"/>
                </a:solidFill>
              </a:rPr>
              <a:t>Transformer Oil Passivation and Impact of Corrosive </a:t>
            </a:r>
            <a:r>
              <a:rPr lang="en-GB" sz="3500" dirty="0" smtClean="0">
                <a:solidFill>
                  <a:srgbClr val="B2D5D5"/>
                </a:solidFill>
              </a:rPr>
              <a:t>Sulphur</a:t>
            </a:r>
            <a:endParaRPr lang="en-GB" sz="3500" dirty="0">
              <a:solidFill>
                <a:srgbClr val="B2D5D5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5851525"/>
            <a:ext cx="85834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5pPr>
            <a:lvl6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6pPr>
            <a:lvl7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7pPr>
            <a:lvl8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8pPr>
            <a:lvl9pPr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23D43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lnSpc>
                <a:spcPts val="2375"/>
              </a:lnSpc>
              <a:buClr>
                <a:srgbClr val="B2D5D5"/>
              </a:buClr>
              <a:buFont typeface="Georgia" pitchFamily="16" charset="0"/>
              <a:buNone/>
            </a:pPr>
            <a:r>
              <a:rPr lang="en-US" sz="2000" dirty="0" smtClean="0">
                <a:solidFill>
                  <a:srgbClr val="B2D5D5"/>
                </a:solidFill>
                <a:latin typeface="Georgia" pitchFamily="16" charset="0"/>
              </a:rPr>
              <a:t>P. S. Amaro</a:t>
            </a:r>
            <a:r>
              <a:rPr lang="en-US" sz="2000" baseline="30000" dirty="0" smtClean="0">
                <a:solidFill>
                  <a:srgbClr val="B2D5D5"/>
                </a:solidFill>
                <a:latin typeface="Georgia" pitchFamily="16" charset="0"/>
              </a:rPr>
              <a:t>1</a:t>
            </a:r>
            <a:r>
              <a:rPr lang="en-US" sz="2000" dirty="0" smtClean="0">
                <a:solidFill>
                  <a:srgbClr val="B2D5D5"/>
                </a:solidFill>
                <a:latin typeface="Georgia" pitchFamily="16" charset="0"/>
              </a:rPr>
              <a:t>, J. A. Pilgrim</a:t>
            </a:r>
            <a:r>
              <a:rPr lang="en-US" sz="2000" baseline="30000" dirty="0" smtClean="0">
                <a:solidFill>
                  <a:srgbClr val="B2D5D5"/>
                </a:solidFill>
                <a:latin typeface="Georgia" pitchFamily="16" charset="0"/>
              </a:rPr>
              <a:t>1</a:t>
            </a:r>
            <a:r>
              <a:rPr lang="en-US" sz="2000" dirty="0" smtClean="0">
                <a:solidFill>
                  <a:srgbClr val="B2D5D5"/>
                </a:solidFill>
                <a:latin typeface="Georgia" pitchFamily="16" charset="0"/>
              </a:rPr>
              <a:t>, P. L. Lewin</a:t>
            </a:r>
            <a:r>
              <a:rPr lang="en-US" sz="2000" baseline="30000" dirty="0" smtClean="0">
                <a:solidFill>
                  <a:srgbClr val="B2D5D5"/>
                </a:solidFill>
                <a:latin typeface="Georgia" pitchFamily="16" charset="0"/>
              </a:rPr>
              <a:t>1</a:t>
            </a:r>
            <a:r>
              <a:rPr lang="en-US" sz="2000" dirty="0" smtClean="0">
                <a:solidFill>
                  <a:srgbClr val="B2D5D5"/>
                </a:solidFill>
                <a:latin typeface="Georgia" pitchFamily="16" charset="0"/>
              </a:rPr>
              <a:t>, R. C. D. Brown</a:t>
            </a:r>
            <a:r>
              <a:rPr lang="en-US" sz="2000" baseline="30000" dirty="0" smtClean="0">
                <a:solidFill>
                  <a:srgbClr val="B2D5D5"/>
                </a:solidFill>
                <a:latin typeface="Georgia" pitchFamily="16" charset="0"/>
              </a:rPr>
              <a:t>2</a:t>
            </a:r>
            <a:r>
              <a:rPr lang="en-US" sz="2000" dirty="0" smtClean="0">
                <a:solidFill>
                  <a:srgbClr val="B2D5D5"/>
                </a:solidFill>
                <a:latin typeface="Georgia" pitchFamily="16" charset="0"/>
              </a:rPr>
              <a:t> , G. Wilson</a:t>
            </a:r>
            <a:r>
              <a:rPr lang="en-US" sz="2000" baseline="30000" dirty="0" smtClean="0">
                <a:solidFill>
                  <a:srgbClr val="B2D5D5"/>
                </a:solidFill>
                <a:latin typeface="Georgia" pitchFamily="16" charset="0"/>
              </a:rPr>
              <a:t>3</a:t>
            </a:r>
            <a:r>
              <a:rPr lang="en-US" sz="2000" dirty="0" smtClean="0">
                <a:solidFill>
                  <a:srgbClr val="B2D5D5"/>
                </a:solidFill>
                <a:latin typeface="Georgia" pitchFamily="16" charset="0"/>
              </a:rPr>
              <a:t>,		 P. Jarman</a:t>
            </a:r>
            <a:r>
              <a:rPr lang="en-US" sz="2000" baseline="30000" dirty="0">
                <a:solidFill>
                  <a:srgbClr val="B2D5D5"/>
                </a:solidFill>
                <a:latin typeface="Georgia" pitchFamily="16" charset="0"/>
              </a:rPr>
              <a:t>3</a:t>
            </a:r>
            <a: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  <a:t/>
            </a:r>
            <a:b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</a:br>
            <a:r>
              <a:rPr lang="en-US" sz="2000" baseline="30000" dirty="0" smtClean="0">
                <a:solidFill>
                  <a:srgbClr val="B2D5D5"/>
                </a:solidFill>
                <a:latin typeface="Georgia" pitchFamily="16" charset="0"/>
              </a:rPr>
              <a:t>1</a:t>
            </a:r>
            <a:r>
              <a:rPr lang="en-US" sz="2000" dirty="0" smtClean="0">
                <a:solidFill>
                  <a:srgbClr val="B2D5D5"/>
                </a:solidFill>
                <a:latin typeface="Georgia" pitchFamily="16" charset="0"/>
              </a:rPr>
              <a:t> The Tony Davis High Voltage Laboratory, University of Southampton</a:t>
            </a:r>
          </a:p>
          <a:p>
            <a:pPr>
              <a:lnSpc>
                <a:spcPts val="2375"/>
              </a:lnSpc>
              <a:buClr>
                <a:srgbClr val="B2D5D5"/>
              </a:buClr>
              <a:buFont typeface="Georgia" pitchFamily="16" charset="0"/>
              <a:buNone/>
            </a:pPr>
            <a:r>
              <a:rPr lang="en-US" sz="2000" baseline="30000" dirty="0" smtClean="0">
                <a:solidFill>
                  <a:srgbClr val="B2D5D5"/>
                </a:solidFill>
                <a:latin typeface="Georgia" pitchFamily="16" charset="0"/>
              </a:rPr>
              <a:t>2</a:t>
            </a:r>
            <a:r>
              <a:rPr lang="en-US" sz="2000" dirty="0" smtClean="0">
                <a:solidFill>
                  <a:srgbClr val="B2D5D5"/>
                </a:solidFill>
                <a:latin typeface="Georgia" pitchFamily="16" charset="0"/>
              </a:rPr>
              <a:t>Chemistry, University of Southampton</a:t>
            </a:r>
          </a:p>
          <a:p>
            <a:pPr>
              <a:lnSpc>
                <a:spcPts val="2375"/>
              </a:lnSpc>
              <a:buClr>
                <a:srgbClr val="B2D5D5"/>
              </a:buClr>
              <a:buFont typeface="Georgia" pitchFamily="16" charset="0"/>
              <a:buNone/>
            </a:pPr>
            <a:r>
              <a:rPr lang="en-US" sz="2000" baseline="30000" dirty="0" smtClean="0">
                <a:solidFill>
                  <a:srgbClr val="B2D5D5"/>
                </a:solidFill>
                <a:latin typeface="Georgia" pitchFamily="16" charset="0"/>
              </a:rPr>
              <a:t>3</a:t>
            </a:r>
            <a:r>
              <a:rPr lang="en-US" sz="2000" dirty="0" smtClean="0">
                <a:solidFill>
                  <a:srgbClr val="B2D5D5"/>
                </a:solidFill>
                <a:latin typeface="Georgia" pitchFamily="16" charset="0"/>
              </a:rPr>
              <a:t> National Grid, Warwick</a:t>
            </a:r>
            <a:endParaRPr lang="en-GB" sz="2000" dirty="0" smtClean="0">
              <a:solidFill>
                <a:srgbClr val="B2D5D5"/>
              </a:solidFill>
              <a:latin typeface="Georgia" pitchFamily="16" charset="0"/>
            </a:endParaRPr>
          </a:p>
          <a:p>
            <a:pPr>
              <a:lnSpc>
                <a:spcPts val="2375"/>
              </a:lnSpc>
              <a:buClr>
                <a:srgbClr val="B2D5D5"/>
              </a:buClr>
              <a:buFont typeface="Georgia" pitchFamily="16" charset="0"/>
              <a:buNone/>
            </a:pPr>
            <a: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  <a:t>18 January 2012 </a:t>
            </a:r>
            <a:endParaRPr lang="en-GB" sz="2000" dirty="0">
              <a:solidFill>
                <a:srgbClr val="B2D5D5"/>
              </a:solidFill>
              <a:latin typeface="Georg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CC9338F-97F7-472E-9326-839C30D80707}" type="slidenum">
              <a:rPr lang="en-GB"/>
              <a:pPr/>
              <a:t>10</a:t>
            </a:fld>
            <a:endParaRPr lang="en-GB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Research Objectives for </a:t>
            </a:r>
            <a:r>
              <a:rPr lang="en-GB" dirty="0"/>
              <a:t>Cu</a:t>
            </a:r>
            <a:r>
              <a:rPr lang="en-GB" baseline="-25000" dirty="0"/>
              <a:t>2</a:t>
            </a:r>
            <a:r>
              <a:rPr lang="en-GB" dirty="0"/>
              <a:t>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122512"/>
            <a:ext cx="8496300" cy="4114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Relationship of variables such as Temperature and Oxygen 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Measurable electrical property changes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Model the degradation process</a:t>
            </a:r>
          </a:p>
          <a:p>
            <a:pPr>
              <a:lnSpc>
                <a:spcPct val="100000"/>
              </a:lnSpc>
              <a:buFont typeface="Georgia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</p:txBody>
      </p:sp>
      <p:pic>
        <p:nvPicPr>
          <p:cNvPr id="6" name="Picture 2" descr="C:\Users\Administrator.AMARO\Dropbox\PhD\Photos\discoloured paper insulation on consecutive conductors on b-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91018"/>
            <a:ext cx="3336370" cy="25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5510701"/>
            <a:ext cx="2160240" cy="65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Cu</a:t>
            </a:r>
            <a:r>
              <a:rPr lang="en-GB" sz="1400" baseline="-25000" dirty="0">
                <a:solidFill>
                  <a:schemeClr val="tx1"/>
                </a:solidFill>
              </a:rPr>
              <a:t>2</a:t>
            </a:r>
            <a:r>
              <a:rPr lang="en-GB" sz="1400" dirty="0" smtClean="0">
                <a:solidFill>
                  <a:schemeClr val="tx1"/>
                </a:solidFill>
              </a:rPr>
              <a:t>S</a:t>
            </a:r>
            <a:r>
              <a:rPr lang="en-GB" sz="1400" baseline="-25000" dirty="0" smtClean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Deposition on Insulation </a:t>
            </a:r>
            <a:r>
              <a:rPr lang="en-GB" sz="1400" dirty="0">
                <a:solidFill>
                  <a:schemeClr val="tx1"/>
                </a:solidFill>
              </a:rPr>
              <a:t>Paper (G. Wilson, National Grid)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886" y="4100941"/>
            <a:ext cx="4763162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rgbClr val="323D43"/>
                </a:solidFill>
                <a:latin typeface="+mn-lt"/>
                <a:ea typeface="+mn-ea"/>
              </a:rPr>
              <a:t>Develop an online condition monitoring technique for Cu</a:t>
            </a:r>
            <a:r>
              <a:rPr lang="en-GB" baseline="-25000" dirty="0" smtClean="0">
                <a:solidFill>
                  <a:srgbClr val="323D43"/>
                </a:solidFill>
                <a:latin typeface="+mn-lt"/>
                <a:ea typeface="+mn-ea"/>
              </a:rPr>
              <a:t>2</a:t>
            </a:r>
            <a:r>
              <a:rPr lang="en-GB" dirty="0" smtClean="0">
                <a:solidFill>
                  <a:srgbClr val="323D43"/>
                </a:solidFill>
                <a:latin typeface="+mn-lt"/>
                <a:ea typeface="+mn-ea"/>
              </a:rPr>
              <a:t>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4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700213"/>
            <a:ext cx="8496300" cy="4105275"/>
          </a:xfrm>
          <a:ln/>
        </p:spPr>
        <p:txBody>
          <a:bodyPr/>
          <a:lstStyle/>
          <a:p>
            <a:pPr algn="r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7500" dirty="0" smtClean="0">
                <a:solidFill>
                  <a:srgbClr val="FFFFFF"/>
                </a:solidFill>
              </a:rPr>
              <a:t>Transformer Oil Passivation </a:t>
            </a:r>
            <a:endParaRPr lang="en-GB" sz="7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5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CC9338F-97F7-472E-9326-839C30D80707}" type="slidenum">
              <a:rPr lang="en-GB"/>
              <a:pPr/>
              <a:t>12</a:t>
            </a:fld>
            <a:endParaRPr lang="en-GB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Oil Passivation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8496300" cy="4114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Passivation is a technical term used to define the formation of non-permeable surface layers on metal</a:t>
            </a:r>
            <a:endParaRPr lang="en-GB" dirty="0" smtClean="0"/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Triazole-based </a:t>
            </a:r>
            <a:r>
              <a:rPr lang="en-GB" dirty="0"/>
              <a:t>passivators</a:t>
            </a:r>
            <a:endParaRPr lang="en-GB" dirty="0" smtClean="0"/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1,2,3-benzotriazole </a:t>
            </a:r>
            <a:r>
              <a:rPr lang="en-GB" dirty="0"/>
              <a:t>(BTA</a:t>
            </a:r>
            <a:r>
              <a:rPr lang="en-GB" dirty="0" smtClean="0"/>
              <a:t>)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/>
              <a:t>Irgamet</a:t>
            </a:r>
            <a:r>
              <a:rPr lang="en-GB" dirty="0"/>
              <a:t> 39</a:t>
            </a:r>
            <a:r>
              <a:rPr lang="en-GB" baseline="30000" dirty="0"/>
              <a:t>TM </a:t>
            </a:r>
            <a:r>
              <a:rPr lang="en-GB" dirty="0"/>
              <a:t>(CIBA Speciality, Basel, Switzerland)</a:t>
            </a:r>
            <a:endParaRPr lang="en-GB" dirty="0" smtClean="0"/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Previous use of passivators: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Japan for </a:t>
            </a:r>
            <a:r>
              <a:rPr lang="en-GB" dirty="0" smtClean="0"/>
              <a:t>reducing streaming </a:t>
            </a:r>
            <a:r>
              <a:rPr lang="en-GB" dirty="0"/>
              <a:t>charging tendency, Australia for improved </a:t>
            </a:r>
            <a:r>
              <a:rPr lang="en-GB" dirty="0" smtClean="0"/>
              <a:t>oxidation inhibition</a:t>
            </a:r>
          </a:p>
          <a:p>
            <a:pPr>
              <a:lnSpc>
                <a:spcPct val="100000"/>
              </a:lnSpc>
              <a:buFont typeface="Georgia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599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CC9338F-97F7-472E-9326-839C30D80707}" type="slidenum">
              <a:rPr lang="en-GB"/>
              <a:pPr/>
              <a:t>13</a:t>
            </a:fld>
            <a:endParaRPr lang="en-GB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Effects of Passivation 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8496300" cy="4114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Short-term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Suppress  Copper Sulphide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The </a:t>
            </a:r>
            <a:r>
              <a:rPr lang="en-GB" dirty="0"/>
              <a:t>increase of </a:t>
            </a: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, CO and CO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concentration is </a:t>
            </a:r>
            <a:r>
              <a:rPr lang="en-GB" dirty="0" smtClean="0"/>
              <a:t>occurs </a:t>
            </a:r>
            <a:r>
              <a:rPr lang="en-GB" dirty="0"/>
              <a:t>in the first seven days </a:t>
            </a:r>
            <a:r>
              <a:rPr lang="en-GB" dirty="0" smtClean="0"/>
              <a:t>after </a:t>
            </a:r>
            <a:r>
              <a:rPr lang="en-GB" dirty="0"/>
              <a:t>passivating the insulation oil</a:t>
            </a:r>
            <a:r>
              <a:rPr lang="en-GB" dirty="0" smtClean="0"/>
              <a:t>.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Long-term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The passivation is depleted and oil returns to its corrosive level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buFont typeface="Georgia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599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CC9338F-97F7-472E-9326-839C30D80707}" type="slidenum">
              <a:rPr lang="en-GB"/>
              <a:pPr/>
              <a:t>14</a:t>
            </a:fld>
            <a:endParaRPr lang="en-GB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Research Objectives for Passivation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8496300" cy="4114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Stability of the </a:t>
            </a:r>
            <a:r>
              <a:rPr lang="en-GB" dirty="0"/>
              <a:t>non-permeable surface layers on </a:t>
            </a:r>
            <a:r>
              <a:rPr lang="en-GB" dirty="0" smtClean="0"/>
              <a:t>metal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Effects on Oil and Paper insulation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Relationship  of passivator to metal (m</a:t>
            </a:r>
            <a:r>
              <a:rPr lang="en-GB" baseline="30000" dirty="0" smtClean="0"/>
              <a:t>2</a:t>
            </a:r>
            <a:r>
              <a:rPr lang="en-GB" dirty="0" smtClean="0"/>
              <a:t>) and to DBDS(ppm)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Thermal &amp; Electrical property alterations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Analytical tools to quantify the degradation of passivator</a:t>
            </a:r>
          </a:p>
          <a:p>
            <a:pPr marL="0" indent="0">
              <a:lnSpc>
                <a:spcPct val="10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buFont typeface="Georgia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599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700213"/>
            <a:ext cx="8496300" cy="4105275"/>
          </a:xfrm>
          <a:ln/>
        </p:spPr>
        <p:txBody>
          <a:bodyPr/>
          <a:lstStyle/>
          <a:p>
            <a:pPr algn="r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7500" dirty="0" smtClean="0">
                <a:solidFill>
                  <a:srgbClr val="FFFFFF"/>
                </a:solidFill>
              </a:rPr>
              <a:t>Conclusion &amp; Future Work</a:t>
            </a:r>
            <a:endParaRPr lang="en-GB" sz="7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20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746FF88-F145-437C-A17D-A71308682888}" type="slidenum">
              <a:rPr lang="en-GB"/>
              <a:pPr/>
              <a:t>16</a:t>
            </a:fld>
            <a:endParaRPr lang="en-GB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8496300" cy="4114800"/>
          </a:xfrm>
          <a:ln/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Corrosive Sulphur &amp; Oil Passivation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PT" dirty="0" smtClean="0"/>
              <a:t>Define Relationship between enviromental variables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PT" dirty="0" smtClean="0"/>
              <a:t>Detect electrical properties changes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PT" dirty="0" smtClean="0"/>
              <a:t>Model degradation process</a:t>
            </a:r>
          </a:p>
          <a:p>
            <a:pPr>
              <a:lnSpc>
                <a:spcPct val="100000"/>
              </a:lnSpc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Current </a:t>
            </a:r>
            <a:r>
              <a:rPr lang="en-GB" dirty="0"/>
              <a:t>stage of research project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Assessment of the corrosive </a:t>
            </a:r>
            <a:r>
              <a:rPr lang="en-GB" dirty="0" smtClean="0"/>
              <a:t>sulphur and oil passivation </a:t>
            </a:r>
            <a:r>
              <a:rPr lang="en-GB" dirty="0"/>
              <a:t>state-of-the-art </a:t>
            </a:r>
            <a:r>
              <a:rPr lang="en-GB" dirty="0" smtClean="0"/>
              <a:t>knowledge</a:t>
            </a:r>
            <a:endParaRPr lang="en-GB" dirty="0"/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PT" dirty="0" smtClean="0"/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 lvl="1">
              <a:lnSpc>
                <a:spcPct val="90000"/>
              </a:lnSpc>
              <a:buClr>
                <a:srgbClr val="2D3F49"/>
              </a:buClr>
              <a:buFont typeface="Georgia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>
              <a:solidFill>
                <a:srgbClr val="2D3F49"/>
              </a:solidFill>
            </a:endParaRPr>
          </a:p>
          <a:p>
            <a:pPr>
              <a:lnSpc>
                <a:spcPct val="100000"/>
              </a:lnSpc>
              <a:buClr>
                <a:srgbClr val="2D3F49"/>
              </a:buClr>
              <a:buFont typeface="Georgia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>
              <a:solidFill>
                <a:srgbClr val="2D3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27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746FF88-F145-437C-A17D-A71308682888}" type="slidenum">
              <a:rPr lang="en-GB"/>
              <a:pPr/>
              <a:t>17</a:t>
            </a:fld>
            <a:endParaRPr lang="en-GB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61950" y="1752600"/>
            <a:ext cx="8020050" cy="311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Future</a:t>
            </a:r>
            <a:r>
              <a:rPr lang="en-GB" dirty="0" smtClean="0"/>
              <a:t> </a:t>
            </a:r>
            <a:r>
              <a:rPr lang="en-GB" dirty="0" smtClean="0"/>
              <a:t>Work  </a:t>
            </a:r>
            <a:endParaRPr lang="en-GB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2"/>
            <a:ext cx="8496300" cy="468111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Frequency Dielectric Spectroscopy (FDS)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Use low frequency range spectrum to evaluate paper, pressboard dielectric loss and oil conductivity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Previous experiments have been able to identify different moisture contents in Kraft paper 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Polarisation Depolarisation Currents (PDC)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Applied </a:t>
            </a:r>
            <a:r>
              <a:rPr lang="en-GB" dirty="0" smtClean="0"/>
              <a:t>dc</a:t>
            </a:r>
            <a:r>
              <a:rPr lang="en-GB" dirty="0" smtClean="0"/>
              <a:t> </a:t>
            </a:r>
            <a:r>
              <a:rPr lang="en-GB" dirty="0" smtClean="0"/>
              <a:t>, short circuit to ground, voltage build-up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Each materials has specific relaxation </a:t>
            </a:r>
            <a:r>
              <a:rPr lang="en-GB" dirty="0" smtClean="0"/>
              <a:t>times</a:t>
            </a:r>
            <a:endParaRPr lang="en-GB" dirty="0" smtClean="0"/>
          </a:p>
          <a:p>
            <a:pPr>
              <a:lnSpc>
                <a:spcPct val="100000"/>
              </a:lnSpc>
              <a:buClr>
                <a:srgbClr val="2D3F49"/>
              </a:buClr>
              <a:buFont typeface="Georgia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>
              <a:solidFill>
                <a:srgbClr val="2D3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116632"/>
            <a:ext cx="4680198" cy="1368747"/>
          </a:xfrm>
          <a:ln/>
        </p:spPr>
        <p:txBody>
          <a:bodyPr/>
          <a:lstStyle/>
          <a:p>
            <a:pPr algn="r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7500" dirty="0" smtClean="0">
                <a:solidFill>
                  <a:srgbClr val="FFFFFF"/>
                </a:solidFill>
              </a:rPr>
              <a:t>Thank you</a:t>
            </a:r>
            <a:endParaRPr lang="en-GB" sz="7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26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CC9338F-97F7-472E-9326-839C30D80707}" type="slidenum">
              <a:rPr lang="en-GB"/>
              <a:pPr/>
              <a:t>2</a:t>
            </a:fld>
            <a:endParaRPr lang="en-GB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Presentation </a:t>
            </a:r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8496300" cy="4114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Effects of Corrosive Sulphur in Insulation Oil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Development of Faults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Detection Mechanisms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Current Research Focus</a:t>
            </a:r>
            <a:endParaRPr lang="en-GB" dirty="0"/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Transformer Oil Passivation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Physical Property Changes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Short &amp; Long-term Effects</a:t>
            </a:r>
            <a:endParaRPr lang="en-GB" dirty="0"/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Conclusion and Further Work</a:t>
            </a:r>
            <a:endParaRPr lang="en-GB" dirty="0"/>
          </a:p>
          <a:p>
            <a:pPr>
              <a:lnSpc>
                <a:spcPct val="100000"/>
              </a:lnSpc>
              <a:buFont typeface="Georgia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700213"/>
            <a:ext cx="8496300" cy="4105275"/>
          </a:xfrm>
          <a:ln/>
        </p:spPr>
        <p:txBody>
          <a:bodyPr/>
          <a:lstStyle/>
          <a:p>
            <a:pPr algn="r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7500" dirty="0" smtClean="0">
                <a:solidFill>
                  <a:srgbClr val="FFFFFF"/>
                </a:solidFill>
              </a:rPr>
              <a:t>Corrosive Sulphur </a:t>
            </a:r>
            <a:r>
              <a:rPr lang="en-GB" sz="7500" dirty="0" smtClean="0">
                <a:solidFill>
                  <a:srgbClr val="FFFFFF"/>
                </a:solidFill>
              </a:rPr>
              <a:t>Impacts </a:t>
            </a:r>
            <a:endParaRPr lang="en-GB" sz="7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47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CC9338F-97F7-472E-9326-839C30D80707}" type="slidenum">
              <a:rPr lang="en-GB"/>
              <a:pPr/>
              <a:t>4</a:t>
            </a:fld>
            <a:endParaRPr lang="en-GB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Corrosive Sulphur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8496300" cy="4114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“Elemental </a:t>
            </a:r>
            <a:r>
              <a:rPr lang="en-GB" dirty="0" err="1" smtClean="0"/>
              <a:t>sulfur</a:t>
            </a:r>
            <a:r>
              <a:rPr lang="en-GB" dirty="0" smtClean="0"/>
              <a:t> and thermally unstable </a:t>
            </a:r>
            <a:r>
              <a:rPr lang="en-GB" dirty="0" err="1" smtClean="0"/>
              <a:t>sulfur</a:t>
            </a:r>
            <a:r>
              <a:rPr lang="en-GB" dirty="0" smtClean="0"/>
              <a:t> compounds in electrical insulating oil that can cause corrosion of certain transformer metals such as copper and silver” ASTM D2864</a:t>
            </a:r>
            <a:endParaRPr lang="en-GB" dirty="0"/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Not </a:t>
            </a:r>
            <a:r>
              <a:rPr lang="en-GB" dirty="0"/>
              <a:t>formed </a:t>
            </a:r>
            <a:r>
              <a:rPr lang="en-GB" dirty="0" smtClean="0"/>
              <a:t>in transformer’s </a:t>
            </a:r>
            <a:r>
              <a:rPr lang="en-GB" dirty="0"/>
              <a:t>normal operational </a:t>
            </a:r>
            <a:r>
              <a:rPr lang="en-GB" dirty="0" smtClean="0"/>
              <a:t>conditions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K</a:t>
            </a:r>
            <a:r>
              <a:rPr lang="en-GB" dirty="0" smtClean="0"/>
              <a:t>nown sources of contamination: poorly refined crude oil, addition of chemical compounds</a:t>
            </a:r>
            <a:endParaRPr lang="en-GB" dirty="0"/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Other Suspected sources: gaskets</a:t>
            </a:r>
            <a:r>
              <a:rPr lang="en-GB" dirty="0"/>
              <a:t>, water-based glues, copper and K</a:t>
            </a:r>
            <a:r>
              <a:rPr lang="en-GB" dirty="0" smtClean="0"/>
              <a:t>raft paper</a:t>
            </a:r>
            <a:endParaRPr lang="en-GB" dirty="0"/>
          </a:p>
          <a:p>
            <a:pPr marL="0" indent="0">
              <a:lnSpc>
                <a:spcPct val="10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  <a:p>
            <a:pPr>
              <a:lnSpc>
                <a:spcPct val="100000"/>
              </a:lnSpc>
              <a:buFont typeface="Georgia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599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CC9338F-97F7-472E-9326-839C30D80707}" type="slidenum">
              <a:rPr lang="en-GB"/>
              <a:pPr/>
              <a:t>5</a:t>
            </a:fld>
            <a:endParaRPr lang="en-GB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Sulphur Compounds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8496300" cy="4114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Multiple Sources = Multiple Compounds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Thiophens, Disulphides, </a:t>
            </a:r>
            <a:r>
              <a:rPr lang="en-GB" dirty="0" err="1" smtClean="0"/>
              <a:t>Thio</a:t>
            </a:r>
            <a:r>
              <a:rPr lang="en-GB" dirty="0" smtClean="0"/>
              <a:t>-ethers, Mercaptans, Sulphur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Dibenzyl-disulphide (DBDS) </a:t>
            </a:r>
            <a:r>
              <a:rPr lang="en-GB" dirty="0" smtClean="0"/>
              <a:t>was </a:t>
            </a:r>
            <a:r>
              <a:rPr lang="en-GB" dirty="0"/>
              <a:t>identified </a:t>
            </a:r>
            <a:r>
              <a:rPr lang="en-GB" dirty="0" smtClean="0"/>
              <a:t>experimentally to be primary  compound in corrosive sulphur related faults</a:t>
            </a:r>
          </a:p>
          <a:p>
            <a:pPr marL="0" indent="0">
              <a:lnSpc>
                <a:spcPct val="10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</p:txBody>
      </p:sp>
      <p:sp>
        <p:nvSpPr>
          <p:cNvPr id="2" name="Right Arrow 1"/>
          <p:cNvSpPr/>
          <p:nvPr/>
        </p:nvSpPr>
        <p:spPr bwMode="auto">
          <a:xfrm>
            <a:off x="827584" y="2780928"/>
            <a:ext cx="7554416" cy="732656"/>
          </a:xfrm>
          <a:prstGeom prst="rightArrow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6" charset="-128"/>
              </a:rPr>
              <a:t>Increasing order of </a:t>
            </a:r>
            <a:r>
              <a:rPr lang="en-GB" dirty="0"/>
              <a:t>c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6" charset="-128"/>
              </a:rPr>
              <a:t>orrosion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6" charset="-128"/>
              </a:rPr>
              <a:t>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6" charset="-128"/>
              </a:rPr>
              <a:t> </a:t>
            </a:r>
          </a:p>
        </p:txBody>
      </p:sp>
      <p:pic>
        <p:nvPicPr>
          <p:cNvPr id="17411" name="Picture 3" descr="C:\Users\Administrator.AMARO\Dropbox\PhD\Photos\143-discoloured_conducto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2424584" cy="181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dministrator.AMARO\Dropbox\PhD\Photos\301-Cu2S_on_condiuctor_from A_ph_series_winding_top_dis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2" b="26375"/>
          <a:stretch/>
        </p:blipFill>
        <p:spPr bwMode="auto">
          <a:xfrm>
            <a:off x="3307755" y="4990561"/>
            <a:ext cx="2530309" cy="85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Administrator.AMARO\Dropbox\PhD\Photos\b-ph sampl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0" t="12983" r="18947" b="14035"/>
          <a:stretch/>
        </p:blipFill>
        <p:spPr bwMode="auto">
          <a:xfrm>
            <a:off x="5888202" y="4509120"/>
            <a:ext cx="2334245" cy="181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83568" y="4479644"/>
            <a:ext cx="7848872" cy="189044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9333" y="6375176"/>
            <a:ext cx="4354077" cy="279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Contaminated Conductors (G. Wilson, National Grid)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88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CC9338F-97F7-472E-9326-839C30D80707}" type="slidenum">
              <a:rPr lang="en-GB"/>
              <a:pPr/>
              <a:t>6</a:t>
            </a:fld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Cu</a:t>
            </a:r>
            <a:r>
              <a:rPr lang="en-GB" baseline="-25000" dirty="0"/>
              <a:t>2</a:t>
            </a:r>
            <a:r>
              <a:rPr lang="en-GB" dirty="0" smtClean="0"/>
              <a:t>S Faults Development </a:t>
            </a:r>
            <a:endParaRPr lang="en-GB" dirty="0"/>
          </a:p>
        </p:txBody>
      </p:sp>
      <p:pic>
        <p:nvPicPr>
          <p:cNvPr id="8" name="Content Placeholder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r="5657" b="15190"/>
          <a:stretch/>
        </p:blipFill>
        <p:spPr bwMode="auto">
          <a:xfrm>
            <a:off x="827584" y="1484784"/>
            <a:ext cx="7344816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001786" y="3140968"/>
            <a:ext cx="648072" cy="216024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16" charset="-128"/>
              </a:rPr>
              <a:t>DBDS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516216" y="2845348"/>
            <a:ext cx="576064" cy="216024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Arial" charset="0"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16" charset="-128"/>
              </a:rPr>
              <a:t>DBS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5877272"/>
            <a:ext cx="6615657" cy="279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Schematic of Cu</a:t>
            </a:r>
            <a:r>
              <a:rPr lang="en-GB" sz="1400" baseline="-25000" dirty="0">
                <a:solidFill>
                  <a:schemeClr val="tx1"/>
                </a:solidFill>
              </a:rPr>
              <a:t>2</a:t>
            </a:r>
            <a:r>
              <a:rPr lang="en-GB" sz="1400" dirty="0" smtClean="0">
                <a:solidFill>
                  <a:schemeClr val="tx1"/>
                </a:solidFill>
              </a:rPr>
              <a:t>S formation mechanism (CIGRE Final Report 2009, WG A2-32)</a:t>
            </a:r>
            <a:r>
              <a:rPr lang="en-GB" sz="1400" baseline="-25000" dirty="0" smtClean="0">
                <a:solidFill>
                  <a:schemeClr val="tx1"/>
                </a:solidFill>
              </a:rPr>
              <a:t> </a:t>
            </a:r>
            <a:endParaRPr lang="en-GB" sz="1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93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Fault Location in Transformer</a:t>
            </a:r>
            <a:endParaRPr lang="en-GB" dirty="0"/>
          </a:p>
        </p:txBody>
      </p:sp>
      <p:pic>
        <p:nvPicPr>
          <p:cNvPr id="6" name="Picture 2" descr="C:\Users\Administrator.AMARO\Dropbox\PhD\Photos\103-hole_in_winding_in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99" y="1993413"/>
            <a:ext cx="3432381" cy="257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064" y="4589403"/>
            <a:ext cx="4080453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Cu</a:t>
            </a:r>
            <a:r>
              <a:rPr lang="en-GB" sz="1400" baseline="-25000" dirty="0">
                <a:solidFill>
                  <a:schemeClr val="tx1"/>
                </a:solidFill>
              </a:rPr>
              <a:t>2</a:t>
            </a:r>
            <a:r>
              <a:rPr lang="en-GB" sz="1400" dirty="0" smtClean="0">
                <a:solidFill>
                  <a:schemeClr val="tx1"/>
                </a:solidFill>
              </a:rPr>
              <a:t>S transformer </a:t>
            </a:r>
            <a:r>
              <a:rPr lang="en-GB" sz="1400" dirty="0">
                <a:solidFill>
                  <a:schemeClr val="tx1"/>
                </a:solidFill>
              </a:rPr>
              <a:t>fault </a:t>
            </a:r>
            <a:r>
              <a:rPr lang="en-GB" sz="1400" dirty="0" smtClean="0">
                <a:solidFill>
                  <a:schemeClr val="tx1"/>
                </a:solidFill>
              </a:rPr>
              <a:t>(</a:t>
            </a:r>
            <a:r>
              <a:rPr lang="en-GB" sz="1400" dirty="0">
                <a:solidFill>
                  <a:schemeClr val="tx1"/>
                </a:solidFill>
              </a:rPr>
              <a:t>G. Wilson, National Grid)</a:t>
            </a:r>
            <a:endParaRPr lang="en-GB" sz="1400" baseline="-25000" dirty="0">
              <a:solidFill>
                <a:schemeClr val="tx1"/>
              </a:solidFill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1585996" y="3038548"/>
            <a:ext cx="3098759" cy="333059"/>
          </a:xfrm>
          <a:prstGeom prst="rect">
            <a:avLst/>
          </a:prstGeom>
          <a:solidFill>
            <a:srgbClr val="E6B9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Copper Conductor</a:t>
            </a:r>
            <a:endParaRPr lang="en-GB" sz="11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578045" y="2982942"/>
            <a:ext cx="3098759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578045" y="2919391"/>
            <a:ext cx="3098759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578045" y="2847898"/>
            <a:ext cx="3098759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578045" y="2776404"/>
            <a:ext cx="3098759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ight Brace 72"/>
          <p:cNvSpPr/>
          <p:nvPr/>
        </p:nvSpPr>
        <p:spPr>
          <a:xfrm flipH="1">
            <a:off x="1323607" y="2235163"/>
            <a:ext cx="239144" cy="783747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74" name="Straight Connector 73"/>
          <p:cNvCxnSpPr/>
          <p:nvPr/>
        </p:nvCxnSpPr>
        <p:spPr>
          <a:xfrm>
            <a:off x="1578045" y="2704910"/>
            <a:ext cx="3098759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1983556" y="2728741"/>
            <a:ext cx="2212341" cy="360100"/>
            <a:chOff x="1983556" y="2728741"/>
            <a:chExt cx="2212341" cy="360100"/>
          </a:xfrm>
        </p:grpSpPr>
        <p:sp>
          <p:nvSpPr>
            <p:cNvPr id="75" name="Freeform 74"/>
            <p:cNvSpPr/>
            <p:nvPr/>
          </p:nvSpPr>
          <p:spPr>
            <a:xfrm>
              <a:off x="1983556" y="2728741"/>
              <a:ext cx="2212341" cy="360100"/>
            </a:xfrm>
            <a:custGeom>
              <a:avLst/>
              <a:gdLst>
                <a:gd name="connsiteX0" fmla="*/ 33446 w 2212371"/>
                <a:gd name="connsiteY0" fmla="*/ 334037 h 360442"/>
                <a:gd name="connsiteX1" fmla="*/ 971700 w 2212371"/>
                <a:gd name="connsiteY1" fmla="*/ 82 h 360442"/>
                <a:gd name="connsiteX2" fmla="*/ 2196201 w 2212371"/>
                <a:gd name="connsiteY2" fmla="*/ 302231 h 360442"/>
                <a:gd name="connsiteX3" fmla="*/ 33446 w 2212371"/>
                <a:gd name="connsiteY3" fmla="*/ 334037 h 36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2371" h="360442">
                  <a:moveTo>
                    <a:pt x="33446" y="334037"/>
                  </a:moveTo>
                  <a:cubicBezTo>
                    <a:pt x="-170637" y="283679"/>
                    <a:pt x="611241" y="5383"/>
                    <a:pt x="971700" y="82"/>
                  </a:cubicBezTo>
                  <a:cubicBezTo>
                    <a:pt x="1332159" y="-5219"/>
                    <a:pt x="2352577" y="247897"/>
                    <a:pt x="2196201" y="302231"/>
                  </a:cubicBezTo>
                  <a:cubicBezTo>
                    <a:pt x="2039825" y="356565"/>
                    <a:pt x="237529" y="384395"/>
                    <a:pt x="33446" y="33403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7" name="Text Box 2"/>
            <p:cNvSpPr txBox="1">
              <a:spLocks noChangeArrowheads="1"/>
            </p:cNvSpPr>
            <p:nvPr/>
          </p:nvSpPr>
          <p:spPr bwMode="auto">
            <a:xfrm>
              <a:off x="2468580" y="2792289"/>
              <a:ext cx="532730" cy="246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dirty="0" smtClean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Cu</a:t>
              </a:r>
              <a:r>
                <a:rPr lang="en-GB" sz="1100" baseline="-25000" dirty="0">
                  <a:solidFill>
                    <a:schemeClr val="tx1"/>
                  </a:solidFill>
                  <a:latin typeface="Calibri"/>
                  <a:ea typeface="Calibri"/>
                  <a:cs typeface="Times New Roman"/>
                </a:rPr>
                <a:t>2</a:t>
              </a:r>
              <a:r>
                <a:rPr lang="en-GB" sz="1100" dirty="0" smtClean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S</a:t>
              </a:r>
              <a:endParaRPr lang="en-GB" sz="11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521041" y="2319404"/>
            <a:ext cx="945459" cy="56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Insulating Paper</a:t>
            </a:r>
            <a:endParaRPr lang="en-GB" sz="11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1577997" y="1902216"/>
            <a:ext cx="3098615" cy="332948"/>
          </a:xfrm>
          <a:prstGeom prst="rect">
            <a:avLst/>
          </a:prstGeom>
          <a:solidFill>
            <a:srgbClr val="E6B9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Copper Conductor</a:t>
            </a:r>
            <a:endParaRPr lang="en-GB" sz="11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10800000">
            <a:off x="1577997" y="2290753"/>
            <a:ext cx="3098615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1577997" y="2354281"/>
            <a:ext cx="3098615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1577997" y="2425751"/>
            <a:ext cx="3098615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1577997" y="2497222"/>
            <a:ext cx="3098615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1577997" y="2568691"/>
            <a:ext cx="3098615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2066862" y="2185284"/>
            <a:ext cx="2212208" cy="359584"/>
            <a:chOff x="2066862" y="2185284"/>
            <a:chExt cx="2212208" cy="359584"/>
          </a:xfrm>
        </p:grpSpPr>
        <p:sp>
          <p:nvSpPr>
            <p:cNvPr id="65" name="Freeform 64"/>
            <p:cNvSpPr/>
            <p:nvPr/>
          </p:nvSpPr>
          <p:spPr>
            <a:xfrm rot="10800000">
              <a:off x="2066862" y="2185284"/>
              <a:ext cx="2212208" cy="359584"/>
            </a:xfrm>
            <a:custGeom>
              <a:avLst/>
              <a:gdLst>
                <a:gd name="connsiteX0" fmla="*/ 33446 w 2212371"/>
                <a:gd name="connsiteY0" fmla="*/ 334037 h 360442"/>
                <a:gd name="connsiteX1" fmla="*/ 971700 w 2212371"/>
                <a:gd name="connsiteY1" fmla="*/ 82 h 360442"/>
                <a:gd name="connsiteX2" fmla="*/ 2196201 w 2212371"/>
                <a:gd name="connsiteY2" fmla="*/ 302231 h 360442"/>
                <a:gd name="connsiteX3" fmla="*/ 33446 w 2212371"/>
                <a:gd name="connsiteY3" fmla="*/ 334037 h 36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2371" h="360442">
                  <a:moveTo>
                    <a:pt x="33446" y="334037"/>
                  </a:moveTo>
                  <a:cubicBezTo>
                    <a:pt x="-170637" y="283679"/>
                    <a:pt x="611241" y="5383"/>
                    <a:pt x="971700" y="82"/>
                  </a:cubicBezTo>
                  <a:cubicBezTo>
                    <a:pt x="1332159" y="-5219"/>
                    <a:pt x="2352577" y="247897"/>
                    <a:pt x="2196201" y="302231"/>
                  </a:cubicBezTo>
                  <a:cubicBezTo>
                    <a:pt x="2039825" y="356565"/>
                    <a:pt x="237529" y="384395"/>
                    <a:pt x="33446" y="33403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8" name="Text Box 2"/>
            <p:cNvSpPr txBox="1">
              <a:spLocks noChangeArrowheads="1"/>
            </p:cNvSpPr>
            <p:nvPr/>
          </p:nvSpPr>
          <p:spPr bwMode="auto">
            <a:xfrm>
              <a:off x="2603638" y="2193074"/>
              <a:ext cx="532098" cy="24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dirty="0" smtClean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Cu</a:t>
              </a:r>
              <a:r>
                <a:rPr lang="en-GB" sz="1100" baseline="-25000" dirty="0">
                  <a:solidFill>
                    <a:schemeClr val="tx1"/>
                  </a:solidFill>
                  <a:latin typeface="Calibri"/>
                  <a:ea typeface="Calibri"/>
                  <a:cs typeface="Times New Roman"/>
                </a:rPr>
                <a:t>2</a:t>
              </a:r>
              <a:r>
                <a:rPr lang="en-GB" sz="1100" dirty="0" smtClean="0">
                  <a:solidFill>
                    <a:schemeClr val="tx1"/>
                  </a:solidFill>
                  <a:effectLst/>
                  <a:latin typeface="Calibri"/>
                  <a:ea typeface="Calibri"/>
                  <a:cs typeface="Times New Roman"/>
                </a:rPr>
                <a:t>S</a:t>
              </a:r>
              <a:endParaRPr lang="en-GB" sz="11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rot="271175">
            <a:off x="3001326" y="2212194"/>
            <a:ext cx="222635" cy="865907"/>
            <a:chOff x="0" y="0"/>
            <a:chExt cx="222636" cy="620202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71561" y="0"/>
              <a:ext cx="151075" cy="3260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1561" y="222636"/>
              <a:ext cx="150495" cy="1031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0" y="222636"/>
              <a:ext cx="222056" cy="3975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3257732" y="2474483"/>
            <a:ext cx="3762540" cy="325538"/>
            <a:chOff x="3257732" y="2474483"/>
            <a:chExt cx="3762540" cy="325538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flipV="1">
              <a:off x="4643686" y="2514639"/>
              <a:ext cx="2376586" cy="11239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 Box 2"/>
            <p:cNvSpPr txBox="1">
              <a:spLocks noChangeArrowheads="1"/>
            </p:cNvSpPr>
            <p:nvPr/>
          </p:nvSpPr>
          <p:spPr bwMode="auto">
            <a:xfrm>
              <a:off x="3257732" y="2474483"/>
              <a:ext cx="1526641" cy="325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 b="1" dirty="0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rPr>
                <a:t>Short-Circuited </a:t>
              </a:r>
              <a:endParaRPr lang="en-GB" sz="11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395536" y="5156597"/>
            <a:ext cx="8496300" cy="1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>
            <a:lvl1pPr marL="339725" indent="-339725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100"/>
              </a:spcAft>
              <a:buClr>
                <a:srgbClr val="323D43"/>
              </a:buClr>
              <a:buSzPct val="100000"/>
              <a:buFont typeface="Georgia" pitchFamily="16" charset="0"/>
              <a:buChar char="•"/>
              <a:defRPr sz="2400">
                <a:solidFill>
                  <a:srgbClr val="323D43"/>
                </a:solidFill>
                <a:latin typeface="+mn-lt"/>
                <a:ea typeface="+mn-ea"/>
                <a:cs typeface="+mn-cs"/>
              </a:defRPr>
            </a:lvl1pPr>
            <a:lvl2pPr marL="808038" indent="-287338" algn="l" defTabSz="449263" rtl="0" fontAlgn="base">
              <a:lnSpc>
                <a:spcPct val="92000"/>
              </a:lnSpc>
              <a:spcBef>
                <a:spcPct val="0"/>
              </a:spcBef>
              <a:spcAft>
                <a:spcPts val="1500"/>
              </a:spcAft>
              <a:buClr>
                <a:srgbClr val="323D43"/>
              </a:buClr>
              <a:buSzPct val="100000"/>
              <a:buFont typeface="Georgia" pitchFamily="16" charset="0"/>
              <a:buChar char="–"/>
              <a:defRPr sz="2400">
                <a:solidFill>
                  <a:srgbClr val="323D43"/>
                </a:solidFill>
                <a:latin typeface="+mn-lt"/>
                <a:ea typeface="+mn-ea"/>
              </a:defRPr>
            </a:lvl2pPr>
            <a:lvl3pPr marL="1216025" indent="-228600" algn="l" defTabSz="449263" rtl="0" fontAlgn="base">
              <a:lnSpc>
                <a:spcPct val="92000"/>
              </a:lnSpc>
              <a:spcBef>
                <a:spcPts val="60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Georgia" pitchFamily="16" charset="0"/>
              <a:buChar char="•"/>
              <a:defRPr sz="2400">
                <a:solidFill>
                  <a:srgbClr val="323D43"/>
                </a:solidFill>
                <a:latin typeface="+mn-lt"/>
                <a:ea typeface="+mn-ea"/>
              </a:defRPr>
            </a:lvl3pPr>
            <a:lvl4pPr marL="1624013" indent="-228600" algn="l" defTabSz="449263" rtl="0" fontAlgn="base">
              <a:lnSpc>
                <a:spcPct val="92000"/>
              </a:lnSpc>
              <a:spcBef>
                <a:spcPts val="60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Georgia" pitchFamily="16" charset="0"/>
              <a:buChar char="–"/>
              <a:defRPr sz="2400">
                <a:solidFill>
                  <a:srgbClr val="323D43"/>
                </a:solidFill>
                <a:latin typeface="+mn-lt"/>
                <a:ea typeface="+mn-ea"/>
              </a:defRPr>
            </a:lvl4pPr>
            <a:lvl5pPr marL="2057400" indent="-228600" algn="l" defTabSz="449263" rtl="0" fontAlgn="base">
              <a:lnSpc>
                <a:spcPct val="92000"/>
              </a:lnSpc>
              <a:spcBef>
                <a:spcPts val="60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Georgia" pitchFamily="16" charset="0"/>
              <a:buChar char="»"/>
              <a:defRPr sz="2400">
                <a:solidFill>
                  <a:srgbClr val="323D43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92000"/>
              </a:lnSpc>
              <a:spcBef>
                <a:spcPts val="60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Georgia" pitchFamily="16" charset="0"/>
              <a:buChar char="»"/>
              <a:defRPr sz="2400">
                <a:solidFill>
                  <a:srgbClr val="323D43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92000"/>
              </a:lnSpc>
              <a:spcBef>
                <a:spcPts val="60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Georgia" pitchFamily="16" charset="0"/>
              <a:buChar char="»"/>
              <a:defRPr sz="2400">
                <a:solidFill>
                  <a:srgbClr val="323D43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92000"/>
              </a:lnSpc>
              <a:spcBef>
                <a:spcPts val="60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Georgia" pitchFamily="16" charset="0"/>
              <a:buChar char="»"/>
              <a:defRPr sz="2400">
                <a:solidFill>
                  <a:srgbClr val="323D43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92000"/>
              </a:lnSpc>
              <a:spcBef>
                <a:spcPts val="600"/>
              </a:spcBef>
              <a:spcAft>
                <a:spcPct val="0"/>
              </a:spcAft>
              <a:buClr>
                <a:srgbClr val="323D43"/>
              </a:buClr>
              <a:buSzPct val="100000"/>
              <a:buFont typeface="Georgia" pitchFamily="16" charset="0"/>
              <a:buChar char="»"/>
              <a:defRPr sz="2400">
                <a:solidFill>
                  <a:srgbClr val="323D43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Copper Sulphide accumulates and bridges two coil turns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Due to the </a:t>
            </a:r>
            <a:r>
              <a:rPr lang="en-GB" dirty="0" err="1" smtClean="0"/>
              <a:t>semiconductive</a:t>
            </a:r>
            <a:r>
              <a:rPr lang="en-GB" dirty="0" smtClean="0"/>
              <a:t> nature of Cu</a:t>
            </a:r>
            <a:r>
              <a:rPr lang="en-GB" baseline="-25000" dirty="0"/>
              <a:t>2</a:t>
            </a:r>
            <a:r>
              <a:rPr lang="en-GB" dirty="0" smtClean="0"/>
              <a:t>S a short circuit occurs and a turn-to-turn fault is developed</a:t>
            </a:r>
          </a:p>
        </p:txBody>
      </p:sp>
    </p:spTree>
    <p:extLst>
      <p:ext uri="{BB962C8B-B14F-4D97-AF65-F5344CB8AC3E}">
        <p14:creationId xmlns:p14="http://schemas.microsoft.com/office/powerpoint/2010/main" val="1375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CC9338F-97F7-472E-9326-839C30D80707}" type="slidenum">
              <a:rPr lang="en-GB"/>
              <a:pPr/>
              <a:t>8</a:t>
            </a:fld>
            <a:endParaRPr lang="en-GB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1950" y="1731334"/>
            <a:ext cx="8020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Detection Methods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556196"/>
            <a:ext cx="8787738" cy="2520876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Qualitative Plain Copper  ASTM D1275A/B 						    	&amp; </a:t>
            </a:r>
            <a:r>
              <a:rPr lang="en-GB" dirty="0"/>
              <a:t>Covered Conductor Deposition (CCD) </a:t>
            </a:r>
            <a:r>
              <a:rPr lang="en-GB" dirty="0" smtClean="0"/>
              <a:t> IEC 62535 Tests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567" y="4542363"/>
            <a:ext cx="831450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0" indent="-339725" eaLnBrk="1" hangingPunct="1">
              <a:lnSpc>
                <a:spcPct val="100000"/>
              </a:lnSpc>
              <a:spcAft>
                <a:spcPts val="600"/>
              </a:spcAft>
              <a:buFont typeface="Georgia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kern="0" dirty="0">
                <a:solidFill>
                  <a:srgbClr val="323D43"/>
                </a:solidFill>
                <a:latin typeface="Georgia"/>
                <a:ea typeface="ＭＳ Ｐゴシック"/>
              </a:rPr>
              <a:t>Quantitative Test   </a:t>
            </a:r>
          </a:p>
          <a:p>
            <a:pPr marL="808038" lvl="1" indent="-287338" eaLnBrk="1" hangingPunct="1">
              <a:lnSpc>
                <a:spcPct val="100000"/>
              </a:lnSpc>
              <a:spcAft>
                <a:spcPts val="1500"/>
              </a:spcAft>
              <a:buFont typeface="Georgia" pitchFamily="16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kern="0" dirty="0" smtClean="0">
                <a:solidFill>
                  <a:srgbClr val="323D43"/>
                </a:solidFill>
                <a:latin typeface="Georgia"/>
                <a:ea typeface="ＭＳ Ｐゴシック"/>
              </a:rPr>
              <a:t>Alumina-based </a:t>
            </a:r>
            <a:r>
              <a:rPr lang="en-GB" kern="0" dirty="0">
                <a:solidFill>
                  <a:srgbClr val="323D43"/>
                </a:solidFill>
                <a:latin typeface="Georgia"/>
                <a:ea typeface="ＭＳ Ｐゴシック"/>
              </a:rPr>
              <a:t>solid phase </a:t>
            </a:r>
            <a:r>
              <a:rPr lang="en-GB" kern="0" dirty="0" smtClean="0">
                <a:solidFill>
                  <a:srgbClr val="323D43"/>
                </a:solidFill>
                <a:latin typeface="Georgia"/>
                <a:ea typeface="ＭＳ Ｐゴシック"/>
              </a:rPr>
              <a:t>extraction + </a:t>
            </a:r>
            <a:r>
              <a:rPr lang="en-GB" kern="0" dirty="0">
                <a:solidFill>
                  <a:srgbClr val="323D43"/>
                </a:solidFill>
                <a:latin typeface="Georgia"/>
                <a:ea typeface="ＭＳ Ｐゴシック"/>
              </a:rPr>
              <a:t>Gas </a:t>
            </a:r>
            <a:r>
              <a:rPr lang="en-GB" kern="0" dirty="0" smtClean="0">
                <a:solidFill>
                  <a:srgbClr val="323D43"/>
                </a:solidFill>
                <a:latin typeface="Georgia"/>
                <a:ea typeface="ＭＳ Ｐゴシック"/>
              </a:rPr>
              <a:t>C</a:t>
            </a:r>
            <a:r>
              <a:rPr lang="en-GB" kern="0" dirty="0" smtClean="0">
                <a:solidFill>
                  <a:srgbClr val="323D43"/>
                </a:solidFill>
                <a:latin typeface="Georgia"/>
                <a:ea typeface="ＭＳ Ｐゴシック"/>
              </a:rPr>
              <a:t>hromatography-Mass </a:t>
            </a:r>
            <a:r>
              <a:rPr lang="en-GB" kern="0" dirty="0" smtClean="0">
                <a:solidFill>
                  <a:srgbClr val="323D43"/>
                </a:solidFill>
                <a:latin typeface="Georgia"/>
                <a:ea typeface="ＭＳ Ｐゴシック"/>
              </a:rPr>
              <a:t>S</a:t>
            </a:r>
            <a:r>
              <a:rPr lang="en-GB" kern="0" dirty="0" smtClean="0">
                <a:solidFill>
                  <a:srgbClr val="323D43"/>
                </a:solidFill>
                <a:latin typeface="Georgia"/>
                <a:ea typeface="ＭＳ Ｐゴシック"/>
              </a:rPr>
              <a:t>pectrometry (GC-MS) </a:t>
            </a:r>
            <a:r>
              <a:rPr lang="en-GB" kern="0" dirty="0" smtClean="0">
                <a:solidFill>
                  <a:srgbClr val="323D43"/>
                </a:solidFill>
                <a:latin typeface="Georgia"/>
                <a:ea typeface="ＭＳ Ｐゴシック"/>
              </a:rPr>
              <a:t>detect </a:t>
            </a:r>
            <a:r>
              <a:rPr lang="en-AU" kern="0" dirty="0">
                <a:solidFill>
                  <a:srgbClr val="323D43"/>
                </a:solidFill>
                <a:latin typeface="Georgia"/>
                <a:ea typeface="ＭＳ Ｐゴシック"/>
              </a:rPr>
              <a:t>DBDS to a level </a:t>
            </a:r>
            <a:r>
              <a:rPr lang="en-AU" kern="0" dirty="0" smtClean="0">
                <a:solidFill>
                  <a:srgbClr val="323D43"/>
                </a:solidFill>
                <a:latin typeface="Georgia"/>
                <a:ea typeface="ＭＳ Ｐゴシック"/>
              </a:rPr>
              <a:t>of </a:t>
            </a:r>
            <a:r>
              <a:rPr lang="en-AU" kern="0" dirty="0" smtClean="0">
                <a:solidFill>
                  <a:srgbClr val="323D43"/>
                </a:solidFill>
                <a:latin typeface="Georgia"/>
                <a:ea typeface="ＭＳ Ｐゴシック"/>
              </a:rPr>
              <a:t>0.1 ppm (Toyama </a:t>
            </a:r>
            <a:r>
              <a:rPr lang="en-AU" kern="0" dirty="0">
                <a:solidFill>
                  <a:srgbClr val="323D43"/>
                </a:solidFill>
                <a:latin typeface="Georgia"/>
                <a:ea typeface="ＭＳ Ｐゴシック"/>
              </a:rPr>
              <a:t>et al., 2009</a:t>
            </a:r>
            <a:r>
              <a:rPr lang="en-AU" kern="0" dirty="0" smtClean="0">
                <a:solidFill>
                  <a:srgbClr val="323D43"/>
                </a:solidFill>
                <a:latin typeface="Georgia"/>
                <a:ea typeface="ＭＳ Ｐゴシック"/>
              </a:rPr>
              <a:t>)</a:t>
            </a:r>
            <a:endParaRPr lang="en-GB" kern="0" dirty="0">
              <a:solidFill>
                <a:srgbClr val="323D43"/>
              </a:solidFill>
              <a:latin typeface="Georgia"/>
              <a:ea typeface="ＭＳ Ｐゴシック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348880"/>
            <a:ext cx="5184576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8038" lvl="1" indent="-287338" eaLnBrk="1" hangingPunct="1">
              <a:lnSpc>
                <a:spcPct val="100000"/>
              </a:lnSpc>
              <a:spcAft>
                <a:spcPts val="1500"/>
              </a:spcAft>
              <a:buFont typeface="Georgia" pitchFamily="16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kern="0" dirty="0">
                <a:solidFill>
                  <a:srgbClr val="323D43"/>
                </a:solidFill>
                <a:latin typeface="Georgia"/>
                <a:ea typeface="ＭＳ Ｐゴシック"/>
              </a:rPr>
              <a:t>Copper strip immersed </a:t>
            </a:r>
            <a:r>
              <a:rPr lang="en-GB" kern="0" dirty="0" smtClean="0">
                <a:solidFill>
                  <a:srgbClr val="323D43"/>
                </a:solidFill>
                <a:latin typeface="Georgia"/>
                <a:ea typeface="ＭＳ Ｐゴシック"/>
              </a:rPr>
              <a:t>in </a:t>
            </a:r>
            <a:r>
              <a:rPr lang="en-GB" kern="0" dirty="0">
                <a:solidFill>
                  <a:srgbClr val="323D43"/>
                </a:solidFill>
                <a:latin typeface="Georgia"/>
                <a:ea typeface="ＭＳ Ｐゴシック"/>
              </a:rPr>
              <a:t>oil, accelerated aging conditions</a:t>
            </a:r>
          </a:p>
          <a:p>
            <a:pPr marL="808038" lvl="1" indent="-287338" eaLnBrk="1" hangingPunct="1">
              <a:lnSpc>
                <a:spcPct val="100000"/>
              </a:lnSpc>
              <a:spcAft>
                <a:spcPts val="1500"/>
              </a:spcAft>
              <a:buFont typeface="Georgia" pitchFamily="16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kern="0" dirty="0">
                <a:solidFill>
                  <a:srgbClr val="323D43"/>
                </a:solidFill>
                <a:latin typeface="Georgia"/>
                <a:ea typeface="ＭＳ Ｐゴシック"/>
              </a:rPr>
              <a:t>CCD has a layer of Kraft </a:t>
            </a:r>
            <a:r>
              <a:rPr lang="en-GB" kern="0" dirty="0" smtClean="0">
                <a:solidFill>
                  <a:srgbClr val="323D43"/>
                </a:solidFill>
                <a:latin typeface="Georgia"/>
                <a:ea typeface="ＭＳ Ｐゴシック"/>
              </a:rPr>
              <a:t>paper </a:t>
            </a:r>
            <a:r>
              <a:rPr lang="en-GB" kern="0" dirty="0">
                <a:solidFill>
                  <a:srgbClr val="323D43"/>
                </a:solidFill>
                <a:latin typeface="Georgia"/>
                <a:ea typeface="ＭＳ Ｐゴシック"/>
              </a:rPr>
              <a:t>around the copper </a:t>
            </a:r>
            <a:r>
              <a:rPr lang="en-GB" kern="0" dirty="0" smtClean="0">
                <a:solidFill>
                  <a:srgbClr val="323D43"/>
                </a:solidFill>
                <a:latin typeface="Georgia"/>
                <a:ea typeface="ＭＳ Ｐゴシック"/>
              </a:rPr>
              <a:t>strip</a:t>
            </a:r>
            <a:endParaRPr lang="en-GB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760" y="2492896"/>
            <a:ext cx="3745994" cy="201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22161" y="4470660"/>
            <a:ext cx="3198311" cy="279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ASTM copper strip corrosion standard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27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CC9338F-97F7-472E-9326-839C30D80707}" type="slidenum">
              <a:rPr lang="en-GB"/>
              <a:pPr/>
              <a:t>9</a:t>
            </a:fld>
            <a:endParaRPr lang="en-GB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08050"/>
            <a:ext cx="8496300" cy="6492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Mitigating Techniques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8496300" cy="4114800"/>
          </a:xfrm>
          <a:ln/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Oil </a:t>
            </a:r>
            <a:r>
              <a:rPr lang="en-GB" dirty="0" smtClean="0"/>
              <a:t>Replacement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cs typeface="+mn-cs"/>
              </a:rPr>
              <a:t>5-12% of contaminated oil remains after retro filling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cs typeface="+mn-cs"/>
              </a:rPr>
              <a:t>Quantity </a:t>
            </a:r>
            <a:r>
              <a:rPr lang="en-GB" dirty="0">
                <a:cs typeface="+mn-cs"/>
              </a:rPr>
              <a:t>of oil absorption materials, shape of the transformer tank, the </a:t>
            </a:r>
            <a:r>
              <a:rPr lang="en-GB" dirty="0"/>
              <a:t>location of the drainage valve</a:t>
            </a:r>
            <a:endParaRPr lang="en-GB" dirty="0" smtClean="0"/>
          </a:p>
          <a:p>
            <a:pPr>
              <a:lnSpc>
                <a:spcPct val="100000"/>
              </a:lnSpc>
              <a:spcAft>
                <a:spcPts val="6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Oil </a:t>
            </a:r>
            <a:r>
              <a:rPr lang="en-GB" dirty="0"/>
              <a:t>Depolarisation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cs typeface="+mn-cs"/>
              </a:rPr>
              <a:t>Combination </a:t>
            </a:r>
            <a:r>
              <a:rPr lang="en-GB" dirty="0">
                <a:cs typeface="+mn-cs"/>
              </a:rPr>
              <a:t>of solid reagents, chemicals and sorbents 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cs typeface="+mn-cs"/>
              </a:rPr>
              <a:t>Reduces DBDS content to </a:t>
            </a:r>
            <a:r>
              <a:rPr lang="en-GB" dirty="0" smtClean="0">
                <a:cs typeface="+mn-cs"/>
              </a:rPr>
              <a:t>5 mg/kg </a:t>
            </a:r>
            <a:r>
              <a:rPr lang="en-GB" dirty="0" smtClean="0">
                <a:cs typeface="+mn-cs"/>
              </a:rPr>
              <a:t>(</a:t>
            </a:r>
            <a:r>
              <a:rPr lang="en-GB" dirty="0" smtClean="0">
                <a:cs typeface="+mn-cs"/>
              </a:rPr>
              <a:t>5 ppm</a:t>
            </a:r>
            <a:r>
              <a:rPr lang="en-GB" dirty="0" smtClean="0">
                <a:cs typeface="+mn-cs"/>
              </a:rPr>
              <a:t>) 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Transformer can be on or </a:t>
            </a:r>
            <a:r>
              <a:rPr lang="en-GB" dirty="0" smtClean="0"/>
              <a:t>off-load</a:t>
            </a:r>
            <a:endParaRPr lang="en-GB" dirty="0">
              <a:cs typeface="+mn-cs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cs typeface="+mn-cs"/>
              </a:rPr>
              <a:t>Also removes metal </a:t>
            </a:r>
            <a:r>
              <a:rPr lang="en-GB" dirty="0" smtClean="0">
                <a:cs typeface="+mn-cs"/>
              </a:rPr>
              <a:t>passivator and water content</a:t>
            </a:r>
            <a:r>
              <a:rPr lang="en-GB" dirty="0" smtClean="0"/>
              <a:t> 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Passivation</a:t>
            </a:r>
          </a:p>
        </p:txBody>
      </p:sp>
    </p:spTree>
    <p:extLst>
      <p:ext uri="{BB962C8B-B14F-4D97-AF65-F5344CB8AC3E}">
        <p14:creationId xmlns:p14="http://schemas.microsoft.com/office/powerpoint/2010/main" val="1726599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323D43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5338</TotalTime>
  <Words>1242</Words>
  <Application>Microsoft Office PowerPoint</Application>
  <PresentationFormat>On-screen Show (4:3)</PresentationFormat>
  <Paragraphs>147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Corrosive Sulphur &amp; Oil Passivation </vt:lpstr>
      <vt:lpstr>Presentation Overview</vt:lpstr>
      <vt:lpstr>Corrosive Sulphur Impacts </vt:lpstr>
      <vt:lpstr>Corrosive Sulphur</vt:lpstr>
      <vt:lpstr>Sulphur Compounds</vt:lpstr>
      <vt:lpstr>Cu2S Faults Development </vt:lpstr>
      <vt:lpstr>Fault Location in Transformer</vt:lpstr>
      <vt:lpstr>Detection Methods</vt:lpstr>
      <vt:lpstr>Mitigating Techniques</vt:lpstr>
      <vt:lpstr>Research Objectives for Cu2S</vt:lpstr>
      <vt:lpstr>Transformer Oil Passivation </vt:lpstr>
      <vt:lpstr>Oil Passivation</vt:lpstr>
      <vt:lpstr>Effects of Passivation </vt:lpstr>
      <vt:lpstr>Research Objectives for Passivation</vt:lpstr>
      <vt:lpstr>Conclusion &amp; Future Work</vt:lpstr>
      <vt:lpstr>Conclusion</vt:lpstr>
      <vt:lpstr>Future Work 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sep</dc:creator>
  <cp:lastModifiedBy>Electronics and Computer Science</cp:lastModifiedBy>
  <cp:revision>75</cp:revision>
  <cp:lastPrinted>2012-01-12T14:41:13Z</cp:lastPrinted>
  <dcterms:modified xsi:type="dcterms:W3CDTF">2012-01-19T13:25:50Z</dcterms:modified>
</cp:coreProperties>
</file>