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4" r:id="rId6"/>
    <p:sldId id="266" r:id="rId7"/>
    <p:sldId id="265" r:id="rId8"/>
    <p:sldId id="267" r:id="rId9"/>
    <p:sldId id="261" r:id="rId10"/>
    <p:sldId id="268" r:id="rId11"/>
    <p:sldId id="269" r:id="rId12"/>
    <p:sldId id="271" r:id="rId13"/>
    <p:sldId id="263" r:id="rId14"/>
    <p:sldId id="262" r:id="rId15"/>
    <p:sldId id="272" r:id="rId16"/>
    <p:sldId id="270" r:id="rId17"/>
    <p:sldId id="273" r:id="rId18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3779" autoAdjust="0"/>
  </p:normalViewPr>
  <p:slideViewPr>
    <p:cSldViewPr>
      <p:cViewPr>
        <p:scale>
          <a:sx n="66" d="100"/>
          <a:sy n="66" d="100"/>
        </p:scale>
        <p:origin x="-5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5920"/>
        <c:axId val="20951808"/>
      </c:barChart>
      <c:catAx>
        <c:axId val="20945920"/>
        <c:scaling>
          <c:orientation val="minMax"/>
        </c:scaling>
        <c:delete val="1"/>
        <c:axPos val="l"/>
        <c:majorTickMark val="out"/>
        <c:minorTickMark val="none"/>
        <c:tickLblPos val="nextTo"/>
        <c:crossAx val="20951808"/>
        <c:crosses val="autoZero"/>
        <c:auto val="1"/>
        <c:lblAlgn val="ctr"/>
        <c:lblOffset val="100"/>
        <c:noMultiLvlLbl val="0"/>
      </c:catAx>
      <c:valAx>
        <c:axId val="20951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094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bg2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cat>
            <c:strRef>
              <c:f>Sheet1!$A$2:$A$6</c:f>
              <c:strCache>
                <c:ptCount val="5"/>
                <c:pt idx="0">
                  <c:v>Primary Care Contracts</c:v>
                </c:pt>
                <c:pt idx="1">
                  <c:v>Primary Care Prescribing</c:v>
                </c:pt>
                <c:pt idx="2">
                  <c:v>NCB Commissioning</c:v>
                </c:pt>
                <c:pt idx="3">
                  <c:v>CCG Commissiong</c:v>
                </c:pt>
                <c:pt idx="4">
                  <c:v>Public 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61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Primary Care Contracts</c:v>
                </c:pt>
                <c:pt idx="1">
                  <c:v>Primary Care Prescribing</c:v>
                </c:pt>
                <c:pt idx="2">
                  <c:v>NCB Commissioning</c:v>
                </c:pt>
                <c:pt idx="3">
                  <c:v>CCG Commissiong</c:v>
                </c:pt>
                <c:pt idx="4">
                  <c:v>Public Health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Primary Care Contracts</c:v>
                </c:pt>
                <c:pt idx="1">
                  <c:v>Primary Care Prescribing</c:v>
                </c:pt>
                <c:pt idx="2">
                  <c:v>NCB Commissioning</c:v>
                </c:pt>
                <c:pt idx="3">
                  <c:v>CCG Commissiong</c:v>
                </c:pt>
                <c:pt idx="4">
                  <c:v>Public Health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66336529114416254"/>
          <c:y val="9.4403334715727899E-2"/>
          <c:w val="0.32737544959657822"/>
          <c:h val="0.858895664856296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6EEB7-2895-4FB2-BCAD-BB2051F97C5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A28C29-C5F3-477A-AF4C-22B61ADBD4C0}">
      <dgm:prSet phldrT="[Text]"/>
      <dgm:spPr/>
      <dgm:t>
        <a:bodyPr/>
        <a:lstStyle/>
        <a:p>
          <a:r>
            <a:rPr lang="en-GB" dirty="0" smtClean="0"/>
            <a:t>JSNA</a:t>
          </a:r>
        </a:p>
        <a:p>
          <a:r>
            <a:rPr lang="en-GB" dirty="0" smtClean="0"/>
            <a:t>JH&amp;WBS</a:t>
          </a:r>
          <a:endParaRPr lang="en-GB" dirty="0"/>
        </a:p>
      </dgm:t>
    </dgm:pt>
    <dgm:pt modelId="{209BCE3D-CF34-4251-8153-502DC7EB9EBF}" type="parTrans" cxnId="{C87FC82B-9946-4F05-9DF6-8EB21FCFBF0F}">
      <dgm:prSet/>
      <dgm:spPr/>
      <dgm:t>
        <a:bodyPr/>
        <a:lstStyle/>
        <a:p>
          <a:endParaRPr lang="en-GB"/>
        </a:p>
      </dgm:t>
    </dgm:pt>
    <dgm:pt modelId="{15CD5BF6-CCD0-472F-BC76-47E323C6226F}" type="sibTrans" cxnId="{C87FC82B-9946-4F05-9DF6-8EB21FCFBF0F}">
      <dgm:prSet/>
      <dgm:spPr/>
      <dgm:t>
        <a:bodyPr/>
        <a:lstStyle/>
        <a:p>
          <a:endParaRPr lang="en-GB"/>
        </a:p>
      </dgm:t>
    </dgm:pt>
    <dgm:pt modelId="{BC7DE610-A52E-42BA-A293-5D77AEC4F49E}">
      <dgm:prSet phldrT="[Text]" custT="1"/>
      <dgm:spPr/>
      <dgm:t>
        <a:bodyPr/>
        <a:lstStyle/>
        <a:p>
          <a:r>
            <a:rPr lang="en-GB" sz="2000" dirty="0" smtClean="0"/>
            <a:t>Elected Counsellors</a:t>
          </a:r>
          <a:endParaRPr lang="en-GB" sz="2000" dirty="0"/>
        </a:p>
      </dgm:t>
    </dgm:pt>
    <dgm:pt modelId="{7CDDEF5F-BBE6-43B5-8312-DA204C50A53E}" type="parTrans" cxnId="{0FF049F8-9C55-4CC6-BF40-9CE79E8E5FDF}">
      <dgm:prSet/>
      <dgm:spPr/>
      <dgm:t>
        <a:bodyPr/>
        <a:lstStyle/>
        <a:p>
          <a:endParaRPr lang="en-GB"/>
        </a:p>
      </dgm:t>
    </dgm:pt>
    <dgm:pt modelId="{78AB7977-0AFA-47E1-AA0D-B7F1B96D2B8E}" type="sibTrans" cxnId="{0FF049F8-9C55-4CC6-BF40-9CE79E8E5FDF}">
      <dgm:prSet/>
      <dgm:spPr/>
      <dgm:t>
        <a:bodyPr/>
        <a:lstStyle/>
        <a:p>
          <a:endParaRPr lang="en-GB"/>
        </a:p>
      </dgm:t>
    </dgm:pt>
    <dgm:pt modelId="{2A39CBA9-2646-41DB-832B-73061AC71143}">
      <dgm:prSet phldrT="[Text]" custT="1"/>
      <dgm:spPr/>
      <dgm:t>
        <a:bodyPr/>
        <a:lstStyle/>
        <a:p>
          <a:r>
            <a:rPr lang="en-GB" sz="2000" dirty="0" smtClean="0"/>
            <a:t>Adult Social Care</a:t>
          </a:r>
          <a:endParaRPr lang="en-GB" sz="2000" dirty="0"/>
        </a:p>
      </dgm:t>
    </dgm:pt>
    <dgm:pt modelId="{A3D5C79D-2E49-46FC-8BF4-692E5F89DC3A}" type="parTrans" cxnId="{3B04D281-C30C-46AE-8E8D-18377E1505BF}">
      <dgm:prSet/>
      <dgm:spPr/>
      <dgm:t>
        <a:bodyPr/>
        <a:lstStyle/>
        <a:p>
          <a:endParaRPr lang="en-GB"/>
        </a:p>
      </dgm:t>
    </dgm:pt>
    <dgm:pt modelId="{740870F2-12A7-4A83-AD42-8B613715C81C}" type="sibTrans" cxnId="{3B04D281-C30C-46AE-8E8D-18377E1505BF}">
      <dgm:prSet/>
      <dgm:spPr/>
      <dgm:t>
        <a:bodyPr/>
        <a:lstStyle/>
        <a:p>
          <a:endParaRPr lang="en-GB"/>
        </a:p>
      </dgm:t>
    </dgm:pt>
    <dgm:pt modelId="{F6DBF253-720E-4FAA-B6C4-077287464D80}">
      <dgm:prSet phldrT="[Text]" custT="1"/>
      <dgm:spPr/>
      <dgm:t>
        <a:bodyPr/>
        <a:lstStyle/>
        <a:p>
          <a:r>
            <a:rPr lang="en-GB" sz="2000" dirty="0" smtClean="0"/>
            <a:t>Clinical Commissioning Groups</a:t>
          </a:r>
          <a:endParaRPr lang="en-GB" sz="2000" dirty="0"/>
        </a:p>
      </dgm:t>
    </dgm:pt>
    <dgm:pt modelId="{7B908E56-27BA-4ACC-A44F-384CDDF8CB7D}" type="parTrans" cxnId="{BB121F97-FB8D-4CC4-AA4B-38AB9D28A629}">
      <dgm:prSet/>
      <dgm:spPr/>
      <dgm:t>
        <a:bodyPr/>
        <a:lstStyle/>
        <a:p>
          <a:endParaRPr lang="en-GB"/>
        </a:p>
      </dgm:t>
    </dgm:pt>
    <dgm:pt modelId="{8DAFAC5F-5DF1-4C4D-9AC0-CB97B7701588}" type="sibTrans" cxnId="{BB121F97-FB8D-4CC4-AA4B-38AB9D28A629}">
      <dgm:prSet/>
      <dgm:spPr/>
      <dgm:t>
        <a:bodyPr/>
        <a:lstStyle/>
        <a:p>
          <a:endParaRPr lang="en-GB"/>
        </a:p>
      </dgm:t>
    </dgm:pt>
    <dgm:pt modelId="{0D658044-7009-4D47-99EE-5275C542EE2E}">
      <dgm:prSet phldrT="[Text]" custT="1"/>
      <dgm:spPr/>
      <dgm:t>
        <a:bodyPr/>
        <a:lstStyle/>
        <a:p>
          <a:r>
            <a:rPr lang="en-GB" sz="2000" dirty="0" smtClean="0"/>
            <a:t>NHS Commissioning Board?</a:t>
          </a:r>
          <a:endParaRPr lang="en-GB" sz="2000" dirty="0"/>
        </a:p>
      </dgm:t>
    </dgm:pt>
    <dgm:pt modelId="{F5FDA55B-A90A-4EFF-82C0-120504E7735F}" type="parTrans" cxnId="{602F717E-6B93-4A1B-811C-D543B8E67EC1}">
      <dgm:prSet/>
      <dgm:spPr/>
      <dgm:t>
        <a:bodyPr/>
        <a:lstStyle/>
        <a:p>
          <a:endParaRPr lang="en-GB"/>
        </a:p>
      </dgm:t>
    </dgm:pt>
    <dgm:pt modelId="{15B7642C-123E-456D-A67B-7E28B342E66F}" type="sibTrans" cxnId="{602F717E-6B93-4A1B-811C-D543B8E67EC1}">
      <dgm:prSet/>
      <dgm:spPr/>
      <dgm:t>
        <a:bodyPr/>
        <a:lstStyle/>
        <a:p>
          <a:endParaRPr lang="en-GB"/>
        </a:p>
      </dgm:t>
    </dgm:pt>
    <dgm:pt modelId="{6D6B337B-3074-4349-97D1-C17FBD672369}">
      <dgm:prSet phldrT="[Text]" custT="1"/>
      <dgm:spPr/>
      <dgm:t>
        <a:bodyPr/>
        <a:lstStyle/>
        <a:p>
          <a:r>
            <a:rPr lang="en-GB" sz="2000" dirty="0" smtClean="0"/>
            <a:t>Children</a:t>
          </a:r>
          <a:endParaRPr lang="en-GB" sz="2000" dirty="0"/>
        </a:p>
      </dgm:t>
    </dgm:pt>
    <dgm:pt modelId="{809D90B8-CACC-4E73-98BD-B6B9B8A6B58C}" type="parTrans" cxnId="{83263914-BD39-4412-AAA9-5316401F9F9E}">
      <dgm:prSet/>
      <dgm:spPr/>
      <dgm:t>
        <a:bodyPr/>
        <a:lstStyle/>
        <a:p>
          <a:endParaRPr lang="en-GB"/>
        </a:p>
      </dgm:t>
    </dgm:pt>
    <dgm:pt modelId="{ACCFE7DA-C4F6-4C0A-951D-3B9B1DA04796}" type="sibTrans" cxnId="{83263914-BD39-4412-AAA9-5316401F9F9E}">
      <dgm:prSet/>
      <dgm:spPr/>
      <dgm:t>
        <a:bodyPr/>
        <a:lstStyle/>
        <a:p>
          <a:endParaRPr lang="en-GB"/>
        </a:p>
      </dgm:t>
    </dgm:pt>
    <dgm:pt modelId="{13358C39-D6C9-48CA-BCFA-72B6FE29CF47}">
      <dgm:prSet phldrT="[Text]" custT="1"/>
      <dgm:spPr/>
      <dgm:t>
        <a:bodyPr/>
        <a:lstStyle/>
        <a:p>
          <a:r>
            <a:rPr lang="en-GB" sz="2000" dirty="0" smtClean="0"/>
            <a:t>Public Health</a:t>
          </a:r>
          <a:endParaRPr lang="en-GB" sz="2000" dirty="0"/>
        </a:p>
      </dgm:t>
    </dgm:pt>
    <dgm:pt modelId="{4C91396E-D75E-4875-A492-43733D4F15DD}" type="parTrans" cxnId="{A918BDC5-AE41-4C04-AF5A-9A8E84A616BB}">
      <dgm:prSet/>
      <dgm:spPr/>
      <dgm:t>
        <a:bodyPr/>
        <a:lstStyle/>
        <a:p>
          <a:endParaRPr lang="en-GB"/>
        </a:p>
      </dgm:t>
    </dgm:pt>
    <dgm:pt modelId="{934EE690-1ACD-4AEF-9791-F04EB77D8B06}" type="sibTrans" cxnId="{A918BDC5-AE41-4C04-AF5A-9A8E84A616BB}">
      <dgm:prSet/>
      <dgm:spPr/>
      <dgm:t>
        <a:bodyPr/>
        <a:lstStyle/>
        <a:p>
          <a:endParaRPr lang="en-GB"/>
        </a:p>
      </dgm:t>
    </dgm:pt>
    <dgm:pt modelId="{20FD4208-83D5-484E-A2DC-CE7FFC059C7F}" type="pres">
      <dgm:prSet presAssocID="{5166EEB7-2895-4FB2-BCAD-BB2051F97C5D}" presName="composite" presStyleCnt="0">
        <dgm:presLayoutVars>
          <dgm:chMax val="1"/>
          <dgm:dir/>
          <dgm:resizeHandles val="exact"/>
        </dgm:presLayoutVars>
      </dgm:prSet>
      <dgm:spPr/>
    </dgm:pt>
    <dgm:pt modelId="{0660679D-439D-4310-9409-8AB15C921BF1}" type="pres">
      <dgm:prSet presAssocID="{5166EEB7-2895-4FB2-BCAD-BB2051F97C5D}" presName="radial" presStyleCnt="0">
        <dgm:presLayoutVars>
          <dgm:animLvl val="ctr"/>
        </dgm:presLayoutVars>
      </dgm:prSet>
      <dgm:spPr/>
    </dgm:pt>
    <dgm:pt modelId="{6E094CA1-2564-44A7-8A6A-0D7EFFB0A864}" type="pres">
      <dgm:prSet presAssocID="{25A28C29-C5F3-477A-AF4C-22B61ADBD4C0}" presName="centerShape" presStyleLbl="vennNode1" presStyleIdx="0" presStyleCnt="7"/>
      <dgm:spPr/>
    </dgm:pt>
    <dgm:pt modelId="{44E6B866-DD65-4E86-8A9A-DA343F03A476}" type="pres">
      <dgm:prSet presAssocID="{BC7DE610-A52E-42BA-A293-5D77AEC4F49E}" presName="node" presStyleLbl="vennNode1" presStyleIdx="1" presStyleCnt="7" custScaleX="132798" custScaleY="128167">
        <dgm:presLayoutVars>
          <dgm:bulletEnabled val="1"/>
        </dgm:presLayoutVars>
      </dgm:prSet>
      <dgm:spPr/>
    </dgm:pt>
    <dgm:pt modelId="{075F08E5-1B75-4333-8CC7-89E65B256A05}" type="pres">
      <dgm:prSet presAssocID="{2A39CBA9-2646-41DB-832B-73061AC71143}" presName="node" presStyleLbl="vennNode1" presStyleIdx="2" presStyleCnt="7" custScaleX="148043" custScaleY="136664" custRadScaleRad="107397" custRadScaleInc="-687">
        <dgm:presLayoutVars>
          <dgm:bulletEnabled val="1"/>
        </dgm:presLayoutVars>
      </dgm:prSet>
      <dgm:spPr/>
    </dgm:pt>
    <dgm:pt modelId="{ADFDFA28-D517-4FE5-8405-AFCAA7FABC99}" type="pres">
      <dgm:prSet presAssocID="{F6DBF253-720E-4FAA-B6C4-077287464D80}" presName="node" presStyleLbl="vennNode1" presStyleIdx="3" presStyleCnt="7" custScaleX="176411" custScaleY="146301" custRadScaleRad="123431" custRadScaleInc="-10173">
        <dgm:presLayoutVars>
          <dgm:bulletEnabled val="1"/>
        </dgm:presLayoutVars>
      </dgm:prSet>
      <dgm:spPr/>
    </dgm:pt>
    <dgm:pt modelId="{4119E878-C7BF-4ABB-A149-625A13E90BD0}" type="pres">
      <dgm:prSet presAssocID="{0D658044-7009-4D47-99EE-5275C542EE2E}" presName="node" presStyleLbl="vennNode1" presStyleIdx="4" presStyleCnt="7" custScaleX="182133" custScaleY="1428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87D2F-A98C-46FE-A154-43274E0A466F}" type="pres">
      <dgm:prSet presAssocID="{6D6B337B-3074-4349-97D1-C17FBD672369}" presName="node" presStyleLbl="vennNode1" presStyleIdx="5" presStyleCnt="7" custScaleX="124175" custScaleY="130281" custRadScaleRad="105432" custRadScaleInc="5427">
        <dgm:presLayoutVars>
          <dgm:bulletEnabled val="1"/>
        </dgm:presLayoutVars>
      </dgm:prSet>
      <dgm:spPr/>
    </dgm:pt>
    <dgm:pt modelId="{FE185DB4-16F1-46CA-BE46-AE2D54DDEBEB}" type="pres">
      <dgm:prSet presAssocID="{13358C39-D6C9-48CA-BCFA-72B6FE29CF47}" presName="node" presStyleLbl="vennNode1" presStyleIdx="6" presStyleCnt="7" custScaleX="128604" custScaleY="122652">
        <dgm:presLayoutVars>
          <dgm:bulletEnabled val="1"/>
        </dgm:presLayoutVars>
      </dgm:prSet>
      <dgm:spPr/>
    </dgm:pt>
  </dgm:ptLst>
  <dgm:cxnLst>
    <dgm:cxn modelId="{C4915247-8E72-4A6D-8117-D7BBA018CD4D}" type="presOf" srcId="{5166EEB7-2895-4FB2-BCAD-BB2051F97C5D}" destId="{20FD4208-83D5-484E-A2DC-CE7FFC059C7F}" srcOrd="0" destOrd="0" presId="urn:microsoft.com/office/officeart/2005/8/layout/radial3"/>
    <dgm:cxn modelId="{83263914-BD39-4412-AAA9-5316401F9F9E}" srcId="{25A28C29-C5F3-477A-AF4C-22B61ADBD4C0}" destId="{6D6B337B-3074-4349-97D1-C17FBD672369}" srcOrd="4" destOrd="0" parTransId="{809D90B8-CACC-4E73-98BD-B6B9B8A6B58C}" sibTransId="{ACCFE7DA-C4F6-4C0A-951D-3B9B1DA04796}"/>
    <dgm:cxn modelId="{A918BDC5-AE41-4C04-AF5A-9A8E84A616BB}" srcId="{25A28C29-C5F3-477A-AF4C-22B61ADBD4C0}" destId="{13358C39-D6C9-48CA-BCFA-72B6FE29CF47}" srcOrd="5" destOrd="0" parTransId="{4C91396E-D75E-4875-A492-43733D4F15DD}" sibTransId="{934EE690-1ACD-4AEF-9791-F04EB77D8B06}"/>
    <dgm:cxn modelId="{58B627FA-1846-4B8C-9443-DB85CBD34917}" type="presOf" srcId="{25A28C29-C5F3-477A-AF4C-22B61ADBD4C0}" destId="{6E094CA1-2564-44A7-8A6A-0D7EFFB0A864}" srcOrd="0" destOrd="0" presId="urn:microsoft.com/office/officeart/2005/8/layout/radial3"/>
    <dgm:cxn modelId="{602F717E-6B93-4A1B-811C-D543B8E67EC1}" srcId="{25A28C29-C5F3-477A-AF4C-22B61ADBD4C0}" destId="{0D658044-7009-4D47-99EE-5275C542EE2E}" srcOrd="3" destOrd="0" parTransId="{F5FDA55B-A90A-4EFF-82C0-120504E7735F}" sibTransId="{15B7642C-123E-456D-A67B-7E28B342E66F}"/>
    <dgm:cxn modelId="{C87FC82B-9946-4F05-9DF6-8EB21FCFBF0F}" srcId="{5166EEB7-2895-4FB2-BCAD-BB2051F97C5D}" destId="{25A28C29-C5F3-477A-AF4C-22B61ADBD4C0}" srcOrd="0" destOrd="0" parTransId="{209BCE3D-CF34-4251-8153-502DC7EB9EBF}" sibTransId="{15CD5BF6-CCD0-472F-BC76-47E323C6226F}"/>
    <dgm:cxn modelId="{0FF049F8-9C55-4CC6-BF40-9CE79E8E5FDF}" srcId="{25A28C29-C5F3-477A-AF4C-22B61ADBD4C0}" destId="{BC7DE610-A52E-42BA-A293-5D77AEC4F49E}" srcOrd="0" destOrd="0" parTransId="{7CDDEF5F-BBE6-43B5-8312-DA204C50A53E}" sibTransId="{78AB7977-0AFA-47E1-AA0D-B7F1B96D2B8E}"/>
    <dgm:cxn modelId="{018D3D0E-B576-4324-B0B7-DF55BC0F6FDB}" type="presOf" srcId="{2A39CBA9-2646-41DB-832B-73061AC71143}" destId="{075F08E5-1B75-4333-8CC7-89E65B256A05}" srcOrd="0" destOrd="0" presId="urn:microsoft.com/office/officeart/2005/8/layout/radial3"/>
    <dgm:cxn modelId="{04E0F567-FB07-4249-B820-E4CAC2E565AA}" type="presOf" srcId="{BC7DE610-A52E-42BA-A293-5D77AEC4F49E}" destId="{44E6B866-DD65-4E86-8A9A-DA343F03A476}" srcOrd="0" destOrd="0" presId="urn:microsoft.com/office/officeart/2005/8/layout/radial3"/>
    <dgm:cxn modelId="{3B04D281-C30C-46AE-8E8D-18377E1505BF}" srcId="{25A28C29-C5F3-477A-AF4C-22B61ADBD4C0}" destId="{2A39CBA9-2646-41DB-832B-73061AC71143}" srcOrd="1" destOrd="0" parTransId="{A3D5C79D-2E49-46FC-8BF4-692E5F89DC3A}" sibTransId="{740870F2-12A7-4A83-AD42-8B613715C81C}"/>
    <dgm:cxn modelId="{9FC82178-2C43-4201-B2C7-07357C3F52FB}" type="presOf" srcId="{6D6B337B-3074-4349-97D1-C17FBD672369}" destId="{B6987D2F-A98C-46FE-A154-43274E0A466F}" srcOrd="0" destOrd="0" presId="urn:microsoft.com/office/officeart/2005/8/layout/radial3"/>
    <dgm:cxn modelId="{CE923ECC-9EB9-4F4B-8F4D-222CEB9307FC}" type="presOf" srcId="{13358C39-D6C9-48CA-BCFA-72B6FE29CF47}" destId="{FE185DB4-16F1-46CA-BE46-AE2D54DDEBEB}" srcOrd="0" destOrd="0" presId="urn:microsoft.com/office/officeart/2005/8/layout/radial3"/>
    <dgm:cxn modelId="{BB121F97-FB8D-4CC4-AA4B-38AB9D28A629}" srcId="{25A28C29-C5F3-477A-AF4C-22B61ADBD4C0}" destId="{F6DBF253-720E-4FAA-B6C4-077287464D80}" srcOrd="2" destOrd="0" parTransId="{7B908E56-27BA-4ACC-A44F-384CDDF8CB7D}" sibTransId="{8DAFAC5F-5DF1-4C4D-9AC0-CB97B7701588}"/>
    <dgm:cxn modelId="{D5F3E922-D43D-4E7B-B0A8-76FC5FC2C826}" type="presOf" srcId="{0D658044-7009-4D47-99EE-5275C542EE2E}" destId="{4119E878-C7BF-4ABB-A149-625A13E90BD0}" srcOrd="0" destOrd="0" presId="urn:microsoft.com/office/officeart/2005/8/layout/radial3"/>
    <dgm:cxn modelId="{55731589-791D-422F-8CD4-0EB431360142}" type="presOf" srcId="{F6DBF253-720E-4FAA-B6C4-077287464D80}" destId="{ADFDFA28-D517-4FE5-8405-AFCAA7FABC99}" srcOrd="0" destOrd="0" presId="urn:microsoft.com/office/officeart/2005/8/layout/radial3"/>
    <dgm:cxn modelId="{33B94F7D-B344-471E-8013-BC1358E91DA9}" type="presParOf" srcId="{20FD4208-83D5-484E-A2DC-CE7FFC059C7F}" destId="{0660679D-439D-4310-9409-8AB15C921BF1}" srcOrd="0" destOrd="0" presId="urn:microsoft.com/office/officeart/2005/8/layout/radial3"/>
    <dgm:cxn modelId="{B890D906-694B-4E94-A3DD-72B2E919572E}" type="presParOf" srcId="{0660679D-439D-4310-9409-8AB15C921BF1}" destId="{6E094CA1-2564-44A7-8A6A-0D7EFFB0A864}" srcOrd="0" destOrd="0" presId="urn:microsoft.com/office/officeart/2005/8/layout/radial3"/>
    <dgm:cxn modelId="{C5F00ED3-62AF-4E6A-8464-64529412086A}" type="presParOf" srcId="{0660679D-439D-4310-9409-8AB15C921BF1}" destId="{44E6B866-DD65-4E86-8A9A-DA343F03A476}" srcOrd="1" destOrd="0" presId="urn:microsoft.com/office/officeart/2005/8/layout/radial3"/>
    <dgm:cxn modelId="{84F24803-4369-4074-940A-201E6B634812}" type="presParOf" srcId="{0660679D-439D-4310-9409-8AB15C921BF1}" destId="{075F08E5-1B75-4333-8CC7-89E65B256A05}" srcOrd="2" destOrd="0" presId="urn:microsoft.com/office/officeart/2005/8/layout/radial3"/>
    <dgm:cxn modelId="{8499BEE7-FE79-4763-914F-C4CD044E80F9}" type="presParOf" srcId="{0660679D-439D-4310-9409-8AB15C921BF1}" destId="{ADFDFA28-D517-4FE5-8405-AFCAA7FABC99}" srcOrd="3" destOrd="0" presId="urn:microsoft.com/office/officeart/2005/8/layout/radial3"/>
    <dgm:cxn modelId="{891D8946-5F6F-4190-9C64-CB54D809A65A}" type="presParOf" srcId="{0660679D-439D-4310-9409-8AB15C921BF1}" destId="{4119E878-C7BF-4ABB-A149-625A13E90BD0}" srcOrd="4" destOrd="0" presId="urn:microsoft.com/office/officeart/2005/8/layout/radial3"/>
    <dgm:cxn modelId="{5630D50B-19D1-4C77-B7D2-AB7190E4E1BF}" type="presParOf" srcId="{0660679D-439D-4310-9409-8AB15C921BF1}" destId="{B6987D2F-A98C-46FE-A154-43274E0A466F}" srcOrd="5" destOrd="0" presId="urn:microsoft.com/office/officeart/2005/8/layout/radial3"/>
    <dgm:cxn modelId="{8430AE9D-C377-49FA-A725-337E856058A9}" type="presParOf" srcId="{0660679D-439D-4310-9409-8AB15C921BF1}" destId="{FE185DB4-16F1-46CA-BE46-AE2D54DDEBE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94CA1-2564-44A7-8A6A-0D7EFFB0A864}">
      <dsp:nvSpPr>
        <dsp:cNvPr id="0" name=""/>
        <dsp:cNvSpPr/>
      </dsp:nvSpPr>
      <dsp:spPr>
        <a:xfrm>
          <a:off x="2094869" y="1177969"/>
          <a:ext cx="3075529" cy="30755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JSNA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JH&amp;WBS</a:t>
          </a:r>
          <a:endParaRPr lang="en-GB" sz="3900" kern="1200" dirty="0"/>
        </a:p>
      </dsp:txBody>
      <dsp:txXfrm>
        <a:off x="2545270" y="1628370"/>
        <a:ext cx="2174727" cy="2174727"/>
      </dsp:txXfrm>
    </dsp:sp>
    <dsp:sp modelId="{44E6B866-DD65-4E86-8A9A-DA343F03A476}">
      <dsp:nvSpPr>
        <dsp:cNvPr id="0" name=""/>
        <dsp:cNvSpPr/>
      </dsp:nvSpPr>
      <dsp:spPr>
        <a:xfrm>
          <a:off x="2611573" y="-272596"/>
          <a:ext cx="2042120" cy="19709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Elected Counsellors</a:t>
          </a:r>
          <a:endParaRPr lang="en-GB" sz="2000" kern="1200" dirty="0"/>
        </a:p>
      </dsp:txBody>
      <dsp:txXfrm>
        <a:off x="2910635" y="16037"/>
        <a:ext cx="1443996" cy="1393640"/>
      </dsp:txXfrm>
    </dsp:sp>
    <dsp:sp modelId="{075F08E5-1B75-4333-8CC7-89E65B256A05}">
      <dsp:nvSpPr>
        <dsp:cNvPr id="0" name=""/>
        <dsp:cNvSpPr/>
      </dsp:nvSpPr>
      <dsp:spPr>
        <a:xfrm>
          <a:off x="4349418" y="576059"/>
          <a:ext cx="2276552" cy="2101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Adult Social Care</a:t>
          </a:r>
          <a:endParaRPr lang="en-GB" sz="2000" kern="1200" dirty="0"/>
        </a:p>
      </dsp:txBody>
      <dsp:txXfrm>
        <a:off x="4682811" y="883827"/>
        <a:ext cx="1609766" cy="1486034"/>
      </dsp:txXfrm>
    </dsp:sp>
    <dsp:sp modelId="{ADFDFA28-D517-4FE5-8405-AFCAA7FABC99}">
      <dsp:nvSpPr>
        <dsp:cNvPr id="0" name=""/>
        <dsp:cNvSpPr/>
      </dsp:nvSpPr>
      <dsp:spPr>
        <a:xfrm>
          <a:off x="4536499" y="2592280"/>
          <a:ext cx="2712785" cy="2249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Clinical Commissioning Groups</a:t>
          </a:r>
          <a:endParaRPr lang="en-GB" sz="2000" kern="1200" dirty="0"/>
        </a:p>
      </dsp:txBody>
      <dsp:txXfrm>
        <a:off x="4933777" y="2921750"/>
        <a:ext cx="1918229" cy="1590824"/>
      </dsp:txXfrm>
    </dsp:sp>
    <dsp:sp modelId="{4119E878-C7BF-4ABB-A149-625A13E90BD0}">
      <dsp:nvSpPr>
        <dsp:cNvPr id="0" name=""/>
        <dsp:cNvSpPr/>
      </dsp:nvSpPr>
      <dsp:spPr>
        <a:xfrm>
          <a:off x="2232245" y="3620008"/>
          <a:ext cx="2800776" cy="2197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NHS Commissioning Board?</a:t>
          </a:r>
          <a:endParaRPr lang="en-GB" sz="2000" kern="1200" dirty="0"/>
        </a:p>
      </dsp:txBody>
      <dsp:txXfrm>
        <a:off x="2642409" y="3941781"/>
        <a:ext cx="1980448" cy="1553658"/>
      </dsp:txXfrm>
    </dsp:sp>
    <dsp:sp modelId="{B6987D2F-A98C-46FE-A154-43274E0A466F}">
      <dsp:nvSpPr>
        <dsp:cNvPr id="0" name=""/>
        <dsp:cNvSpPr/>
      </dsp:nvSpPr>
      <dsp:spPr>
        <a:xfrm>
          <a:off x="792092" y="2664282"/>
          <a:ext cx="1909519" cy="2003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Children</a:t>
          </a:r>
          <a:endParaRPr lang="en-GB" sz="2000" kern="1200" dirty="0"/>
        </a:p>
      </dsp:txBody>
      <dsp:txXfrm>
        <a:off x="1071735" y="2957675"/>
        <a:ext cx="1350233" cy="1416629"/>
      </dsp:txXfrm>
    </dsp:sp>
    <dsp:sp modelId="{FE185DB4-16F1-46CA-BE46-AE2D54DDEBEB}">
      <dsp:nvSpPr>
        <dsp:cNvPr id="0" name=""/>
        <dsp:cNvSpPr/>
      </dsp:nvSpPr>
      <dsp:spPr>
        <a:xfrm>
          <a:off x="909278" y="771245"/>
          <a:ext cx="1977626" cy="1886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Public Health</a:t>
          </a:r>
          <a:endParaRPr lang="en-GB" sz="2000" kern="1200" dirty="0"/>
        </a:p>
      </dsp:txBody>
      <dsp:txXfrm>
        <a:off x="1198895" y="1047458"/>
        <a:ext cx="1398392" cy="1333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16674190-1EE7-4852-A30B-23A12AA16BE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18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125" indent="-287338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763" indent="-230188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6550" indent="-228600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925" indent="-230188" defTabSz="917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4125" indent="-230188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325" indent="-230188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525" indent="-230188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725" indent="-230188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A84D2F-B4B8-46C0-A873-DC02A5CB426C}" type="slidenum">
              <a:rPr lang="en-GB"/>
              <a:pPr eaLnBrk="1" hangingPunct="1"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4190-1EE7-4852-A30B-23A12AA16BE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8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3DA4-1003-4505-B3BF-3FAFF5A0DA2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0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3DA4-1003-4505-B3BF-3FAFF5A0DA2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0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3DA4-1003-4505-B3BF-3FAFF5A0DA2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76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3DA4-1003-4505-B3BF-3FAFF5A0DA2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65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Comparing age standardised</a:t>
            </a:r>
            <a:r>
              <a:rPr lang="en-GB" baseline="0" dirty="0" smtClean="0"/>
              <a:t> rates, less likely to suffer a hip fracture in Hampshire than in England (467.1 per 100k population v 479.2) – worse in Southampton, better in IoW.</a:t>
            </a:r>
          </a:p>
          <a:p>
            <a:endParaRPr lang="en-GB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but still 14.9%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4190-1EE7-4852-A30B-23A12AA16BE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75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4190-1EE7-4852-A30B-23A12AA16B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17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3DA4-1003-4505-B3BF-3FAFF5A0DA2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76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Figures for Hampshire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4190-1EE7-4852-A30B-23A12AA16B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19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74190-1EE7-4852-A30B-23A12AA16B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5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4567-1DE3-4476-956F-173DEAC561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5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73E2-925B-4E92-BC65-7D44DCAA7A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1473-A2A0-40C4-8CCA-A9B75937C35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None/>
              <a:defRPr sz="2400">
                <a:sym typeface="Wingding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39AD-A25E-4158-BF3F-C98382C18DF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53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E55B-7EBE-48A4-9B41-7855B8E95C7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9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3D6BE-7A47-4935-8493-7836D82960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9B79-EA06-4C4F-8634-0EE7956356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9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7DA15-5865-4DE1-87D5-27661E8ABC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9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0DB2-9F32-4E7D-B6F7-FF55C32A21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24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51758-547A-4A0C-9986-00AB90325E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7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1F06-FE7F-4E71-98D5-30E4ED1883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2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EB147C-4928-4E2F-973C-CDC9CC2B0F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056"/>
            <a:ext cx="5075714" cy="2373872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View from Hampshire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/>
          <a:p>
            <a:r>
              <a:rPr lang="en-GB" dirty="0"/>
              <a:t>Jonathan </a:t>
            </a:r>
            <a:r>
              <a:rPr lang="en-GB" dirty="0" smtClean="0"/>
              <a:t>Montgomery</a:t>
            </a:r>
          </a:p>
          <a:p>
            <a:r>
              <a:rPr lang="en-GB" dirty="0" smtClean="0"/>
              <a:t>Chair NHS Hampshire</a:t>
            </a:r>
            <a:endParaRPr lang="en-GB" dirty="0"/>
          </a:p>
          <a:p>
            <a:pPr eaLnBrk="1" hangingPunct="1"/>
            <a:endParaRPr lang="en-US" dirty="0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5229224"/>
            <a:ext cx="79930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6654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‘No Decision About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 </a:t>
            </a:r>
            <a:r>
              <a:rPr lang="en-GB" dirty="0"/>
              <a:t>Without Me’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Taking responsibility for ourselves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 smtClean="0"/>
              <a:t>Choosing your GP &amp; </a:t>
            </a:r>
            <a:r>
              <a:rPr lang="en-GB" dirty="0" smtClean="0"/>
              <a:t>hospital (‘Any Qualified Provider’)</a:t>
            </a:r>
            <a:endParaRPr lang="en-GB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 smtClean="0"/>
              <a:t>Personal budgets for continuing care</a:t>
            </a:r>
          </a:p>
          <a:p>
            <a:r>
              <a:rPr lang="en-GB" dirty="0" smtClean="0"/>
              <a:t>Health Watch</a:t>
            </a:r>
          </a:p>
          <a:p>
            <a:r>
              <a:rPr lang="en-GB" dirty="0" smtClean="0"/>
              <a:t>Stronger </a:t>
            </a:r>
            <a:r>
              <a:rPr lang="en-GB" dirty="0"/>
              <a:t>voice and more control for public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/>
              <a:t>Lay members on commissioning bodies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dirty="0"/>
              <a:t>Consultation and engagement </a:t>
            </a:r>
            <a:r>
              <a:rPr lang="en-GB" dirty="0" smtClean="0"/>
              <a:t>duties</a:t>
            </a:r>
          </a:p>
          <a:p>
            <a:pPr marL="400050">
              <a:buFont typeface="Arial" pitchFamily="34" charset="0"/>
              <a:buChar char="•"/>
            </a:pPr>
            <a:r>
              <a:rPr lang="en-GB" dirty="0" smtClean="0"/>
              <a:t>Openness</a:t>
            </a:r>
          </a:p>
          <a:p>
            <a:pPr marL="800100" lvl="1">
              <a:buFont typeface="Arial" pitchFamily="34" charset="0"/>
              <a:buChar char="•"/>
            </a:pPr>
            <a:r>
              <a:rPr lang="en-GB" dirty="0" smtClean="0"/>
              <a:t>Public meetings</a:t>
            </a:r>
          </a:p>
          <a:p>
            <a:pPr marL="800100" lvl="1">
              <a:buFont typeface="Arial" pitchFamily="34" charset="0"/>
              <a:buChar char="•"/>
            </a:pPr>
            <a:r>
              <a:rPr lang="en-GB" dirty="0" smtClean="0"/>
              <a:t>Duty of candour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0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Local authorities and the well-being </a:t>
            </a:r>
            <a:r>
              <a:rPr lang="en-GB" dirty="0" smtClean="0"/>
              <a:t>agenda</a:t>
            </a:r>
          </a:p>
          <a:p>
            <a:r>
              <a:rPr lang="en-GB" dirty="0" smtClean="0"/>
              <a:t>Prevention</a:t>
            </a:r>
          </a:p>
          <a:p>
            <a:r>
              <a:rPr lang="en-GB" dirty="0" smtClean="0"/>
              <a:t>Tackling Inequalities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24950"/>
            <a:ext cx="6013673" cy="23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Commissioning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Clinical Commissioning Groups</a:t>
            </a:r>
          </a:p>
          <a:p>
            <a:r>
              <a:rPr lang="en-GB" dirty="0" smtClean="0"/>
              <a:t>National Commissioning Board</a:t>
            </a:r>
          </a:p>
          <a:p>
            <a:pPr lvl="1"/>
            <a:r>
              <a:rPr lang="en-GB" dirty="0" smtClean="0"/>
              <a:t>Specialised Commissioning</a:t>
            </a:r>
          </a:p>
          <a:p>
            <a:pPr lvl="1"/>
            <a:r>
              <a:rPr lang="en-GB" dirty="0" smtClean="0"/>
              <a:t>Primary Care Commissioning</a:t>
            </a:r>
          </a:p>
          <a:p>
            <a:pPr lvl="1"/>
            <a:r>
              <a:rPr lang="en-GB" dirty="0" smtClean="0"/>
              <a:t>Commissioning Support</a:t>
            </a:r>
          </a:p>
          <a:p>
            <a:r>
              <a:rPr lang="en-GB" dirty="0" smtClean="0"/>
              <a:t>Health and Well-being Boards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Commissioning Geography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6479623"/>
          </a:xfrm>
        </p:spPr>
      </p:pic>
    </p:spTree>
    <p:extLst>
      <p:ext uri="{BB962C8B-B14F-4D97-AF65-F5344CB8AC3E}">
        <p14:creationId xmlns:p14="http://schemas.microsoft.com/office/powerpoint/2010/main" val="28063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_x0020_1" descr="SHIPlogoWeb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344816" cy="1143000"/>
          </a:xfrm>
        </p:spPr>
        <p:txBody>
          <a:bodyPr/>
          <a:lstStyle/>
          <a:p>
            <a:r>
              <a:rPr lang="en-GB" dirty="0" smtClean="0"/>
              <a:t>Illustrative Spend Hampshire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061806"/>
              </p:ext>
            </p:extLst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76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7241"/>
            <a:ext cx="4762872" cy="1143000"/>
          </a:xfrm>
        </p:spPr>
        <p:txBody>
          <a:bodyPr/>
          <a:lstStyle/>
          <a:p>
            <a:pPr algn="l"/>
            <a:r>
              <a:rPr lang="en-GB" dirty="0" smtClean="0"/>
              <a:t>Health and </a:t>
            </a:r>
            <a:br>
              <a:rPr lang="en-GB" dirty="0" smtClean="0"/>
            </a:br>
            <a:r>
              <a:rPr lang="en-GB" dirty="0" smtClean="0"/>
              <a:t>Wellbeing </a:t>
            </a:r>
            <a:br>
              <a:rPr lang="en-GB" dirty="0" smtClean="0"/>
            </a:br>
            <a:r>
              <a:rPr lang="en-GB" dirty="0" smtClean="0"/>
              <a:t>Boards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906537"/>
              </p:ext>
            </p:extLst>
          </p:nvPr>
        </p:nvGraphicFramePr>
        <p:xfrm>
          <a:off x="1043608" y="980728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Responsibilities of Secretary of State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rivatisation?</a:t>
            </a:r>
          </a:p>
          <a:p>
            <a:pPr lvl="1"/>
            <a:r>
              <a:rPr lang="en-GB" dirty="0" smtClean="0"/>
              <a:t>Service Provision</a:t>
            </a:r>
          </a:p>
          <a:p>
            <a:pPr lvl="1"/>
            <a:r>
              <a:rPr lang="en-GB" dirty="0" smtClean="0"/>
              <a:t>Commissioning Support</a:t>
            </a:r>
            <a:endParaRPr lang="en-GB" dirty="0" smtClean="0"/>
          </a:p>
          <a:p>
            <a:r>
              <a:rPr lang="en-GB" dirty="0" smtClean="0"/>
              <a:t>Fragmentation?</a:t>
            </a:r>
            <a:endParaRPr lang="en-GB" dirty="0" smtClean="0"/>
          </a:p>
          <a:p>
            <a:r>
              <a:rPr lang="en-GB" dirty="0" smtClean="0"/>
              <a:t>The ‘Nicholson Challenge’</a:t>
            </a:r>
          </a:p>
          <a:p>
            <a:pPr lvl="1"/>
            <a:r>
              <a:rPr lang="en-GB" dirty="0" smtClean="0"/>
              <a:t>Quality, Innovation, Productivity and Prevention</a:t>
            </a:r>
          </a:p>
          <a:p>
            <a:r>
              <a:rPr lang="en-GB" dirty="0" smtClean="0"/>
              <a:t>Medical and health care ethics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</a:t>
            </a:r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en-GB" dirty="0" smtClean="0"/>
              <a:t>Increased power to patients</a:t>
            </a:r>
          </a:p>
          <a:p>
            <a:r>
              <a:rPr lang="en-GB" dirty="0" smtClean="0"/>
              <a:t>Better outcomes and service quality</a:t>
            </a:r>
          </a:p>
          <a:p>
            <a:r>
              <a:rPr lang="en-GB" dirty="0" smtClean="0"/>
              <a:t>Strong leadership and greater freedom for frontline professionals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805960"/>
            <a:ext cx="3157500" cy="252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4" y="5230812"/>
            <a:ext cx="799306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Government’s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en-GB" dirty="0" smtClean="0"/>
              <a:t>Increased power to patients</a:t>
            </a:r>
          </a:p>
          <a:p>
            <a:r>
              <a:rPr lang="en-GB" dirty="0" smtClean="0"/>
              <a:t>Better outcomes and service quality</a:t>
            </a:r>
          </a:p>
          <a:p>
            <a:r>
              <a:rPr lang="en-GB" dirty="0" smtClean="0"/>
              <a:t>Strong leadership and greater freedom for frontline professionals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805960"/>
            <a:ext cx="3157500" cy="2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4" y="5230812"/>
            <a:ext cx="799306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951912" cy="2836912"/>
          </a:xfrm>
        </p:spPr>
        <p:txBody>
          <a:bodyPr/>
          <a:lstStyle/>
          <a:p>
            <a:r>
              <a:rPr lang="en-GB" dirty="0" smtClean="0"/>
              <a:t>We are living </a:t>
            </a:r>
            <a:r>
              <a:rPr lang="en-GB" dirty="0"/>
              <a:t>l</a:t>
            </a:r>
            <a:r>
              <a:rPr lang="en-GB" dirty="0" smtClean="0"/>
              <a:t>onger</a:t>
            </a:r>
          </a:p>
          <a:p>
            <a:r>
              <a:rPr lang="en-GB" dirty="0" smtClean="0"/>
              <a:t>We are living ‘better’</a:t>
            </a:r>
          </a:p>
          <a:p>
            <a:r>
              <a:rPr lang="en-GB" dirty="0" smtClean="0"/>
              <a:t>Patient satisfaction is improving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33707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Our NHS is not broken…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Longer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84717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4120556"/>
              </p:ext>
            </p:extLst>
          </p:nvPr>
        </p:nvGraphicFramePr>
        <p:xfrm>
          <a:off x="539552" y="1412776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pPr algn="l"/>
            <a:r>
              <a:rPr lang="en-GB" sz="4000" dirty="0" smtClean="0"/>
              <a:t>Living Better: Hampshire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37931"/>
          </a:xfrm>
        </p:spPr>
        <p:txBody>
          <a:bodyPr/>
          <a:lstStyle/>
          <a:p>
            <a:r>
              <a:rPr lang="en-GB" dirty="0" smtClean="0"/>
              <a:t>3% fewer than national average of people reported a limiting long-term illness </a:t>
            </a:r>
          </a:p>
          <a:p>
            <a:r>
              <a:rPr lang="en-GB" dirty="0" smtClean="0"/>
              <a:t>Significantly less likely to suffer hip fracture over 65 than national average</a:t>
            </a:r>
          </a:p>
          <a:p>
            <a:r>
              <a:rPr lang="en-GB" dirty="0" smtClean="0"/>
              <a:t>Significantly less likely to die early of heart disease and stroke </a:t>
            </a:r>
            <a:r>
              <a:rPr lang="en-GB" dirty="0" smtClean="0"/>
              <a:t>or cancer than national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Views on the local NHS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86% satisfied with the running </a:t>
            </a:r>
          </a:p>
          <a:p>
            <a:r>
              <a:rPr lang="en-GB" dirty="0" smtClean="0"/>
              <a:t>81% think it provides good services</a:t>
            </a:r>
          </a:p>
          <a:p>
            <a:r>
              <a:rPr lang="en-GB" dirty="0" smtClean="0"/>
              <a:t>90% are satisfied with their GP</a:t>
            </a:r>
          </a:p>
          <a:p>
            <a:r>
              <a:rPr lang="en-GB" dirty="0" smtClean="0"/>
              <a:t>80% say the NHS helps improve their and family’s health and wellbeing</a:t>
            </a:r>
          </a:p>
          <a:p>
            <a:r>
              <a:rPr lang="en-GB" dirty="0" smtClean="0"/>
              <a:t>35% expect improvements; 20% to get worse (England 27% &amp; 30% respectively)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4" y="5230812"/>
            <a:ext cx="799306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56214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Although it may be broke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951912" cy="2836912"/>
          </a:xfrm>
        </p:spPr>
        <p:txBody>
          <a:bodyPr/>
          <a:lstStyle/>
          <a:p>
            <a:r>
              <a:rPr lang="en-GB" dirty="0"/>
              <a:t>We are living longer</a:t>
            </a:r>
          </a:p>
          <a:p>
            <a:r>
              <a:rPr lang="en-GB" dirty="0"/>
              <a:t>We are living ‘better’</a:t>
            </a:r>
          </a:p>
          <a:p>
            <a:r>
              <a:rPr lang="en-GB" dirty="0"/>
              <a:t>Patient satisfaction is improving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721084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Downside…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28% think health and social care service work well together</a:t>
            </a:r>
          </a:p>
          <a:p>
            <a:r>
              <a:rPr lang="en-GB" dirty="0" smtClean="0"/>
              <a:t>Only 14% think they can influence decisions in the NHS</a:t>
            </a:r>
          </a:p>
          <a:p>
            <a:r>
              <a:rPr lang="en-GB" dirty="0" smtClean="0"/>
              <a:t>Only 47% think the NHS is increasing their choice over care and treatment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4" y="5230812"/>
            <a:ext cx="799306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1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Four Key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‘No Decision About Me Without Me’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Public Health returns to local authorities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Commissioning Reform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Increasing Patient choice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GB" dirty="0" smtClean="0"/>
              <a:t>‘Any </a:t>
            </a:r>
            <a:r>
              <a:rPr lang="en-GB" dirty="0"/>
              <a:t>Q</a:t>
            </a:r>
            <a:r>
              <a:rPr lang="en-GB" dirty="0" smtClean="0"/>
              <a:t>ualified Provider’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72" y="142143"/>
            <a:ext cx="26638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4367673" cy="2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p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Ship PPT Template</Template>
  <TotalTime>3018</TotalTime>
  <Words>439</Words>
  <Application>Microsoft Office PowerPoint</Application>
  <PresentationFormat>On-screen Show (4:3)</PresentationFormat>
  <Paragraphs>99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Ship PPT Template</vt:lpstr>
      <vt:lpstr> A View from Hampshire</vt:lpstr>
      <vt:lpstr>The Government’s Objectives</vt:lpstr>
      <vt:lpstr>Our NHS is not broken…</vt:lpstr>
      <vt:lpstr>Living Longer</vt:lpstr>
      <vt:lpstr>Living Better: Hampshire</vt:lpstr>
      <vt:lpstr>Views on the local NHS</vt:lpstr>
      <vt:lpstr>Although it may be broke</vt:lpstr>
      <vt:lpstr>The Downside…</vt:lpstr>
      <vt:lpstr>Four Key Ideas</vt:lpstr>
      <vt:lpstr>‘No Decision About  Me Without Me’</vt:lpstr>
      <vt:lpstr>Public Health</vt:lpstr>
      <vt:lpstr>Commissioning Reform</vt:lpstr>
      <vt:lpstr>Clinical Commissioning Geography</vt:lpstr>
      <vt:lpstr>Illustrative Spend Hampshire</vt:lpstr>
      <vt:lpstr>Health and  Wellbeing  Boards</vt:lpstr>
      <vt:lpstr>Challenges</vt:lpstr>
      <vt:lpstr>The Objectives</vt:lpstr>
    </vt:vector>
  </TitlesOfParts>
  <Company>BNHFT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Executive Briefing</dc:title>
  <dc:creator>A User</dc:creator>
  <cp:lastModifiedBy>jonathan</cp:lastModifiedBy>
  <cp:revision>169</cp:revision>
  <dcterms:created xsi:type="dcterms:W3CDTF">2011-06-14T11:37:24Z</dcterms:created>
  <dcterms:modified xsi:type="dcterms:W3CDTF">2011-10-11T08:06:53Z</dcterms:modified>
</cp:coreProperties>
</file>