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0" r:id="rId3"/>
    <p:sldId id="261" r:id="rId4"/>
    <p:sldId id="259" r:id="rId5"/>
    <p:sldId id="258" r:id="rId6"/>
    <p:sldId id="264" r:id="rId7"/>
    <p:sldId id="262" r:id="rId8"/>
    <p:sldId id="263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663FE-B95A-4ADE-8FA2-3E4ED8CB3F7D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2AABD-3186-42B6-82DB-42AF1D789D3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503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2AABD-3186-42B6-82DB-42AF1D789D3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043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803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5369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155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46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95963" y="6245225"/>
            <a:ext cx="2890837" cy="476250"/>
          </a:xfrm>
        </p:spPr>
        <p:txBody>
          <a:bodyPr/>
          <a:lstStyle>
            <a:lvl1pPr>
              <a:defRPr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871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05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14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686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642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902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512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47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479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4546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7F940F7A-EE98-4763-88FD-D4B5FDEEDB48}" type="datetimeFigureOut">
              <a:rPr lang="en-GB" smtClean="0"/>
              <a:t>13/07/2012</a:t>
            </a:fld>
            <a:endParaRPr lang="en-GB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dirty="0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95963" y="6245225"/>
            <a:ext cx="28908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C84B93-B095-4B2D-8D2B-987DBDDD0BCA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6151" name="Picture 7" descr="Uni Logotyp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476250"/>
            <a:ext cx="3365500" cy="728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Shaping tomorrow's thinki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237288"/>
            <a:ext cx="5413375" cy="37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Don’t Blame Me!</a:t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GB" sz="4000" dirty="0" smtClean="0"/>
              <a:t>The role and scope of the principle of ‘Double Effect’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6400800" cy="1752600"/>
          </a:xfrm>
        </p:spPr>
        <p:txBody>
          <a:bodyPr/>
          <a:lstStyle/>
          <a:p>
            <a:r>
              <a:rPr lang="en-GB" dirty="0" smtClean="0"/>
              <a:t>Jonathan Montgomery</a:t>
            </a:r>
          </a:p>
          <a:p>
            <a:r>
              <a:rPr lang="en-GB" dirty="0" smtClean="0"/>
              <a:t>13 July 2012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0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Interventions have (or may have) multiple effects</a:t>
            </a:r>
          </a:p>
          <a:p>
            <a:r>
              <a:rPr lang="en-GB" dirty="0" smtClean="0"/>
              <a:t>We want some of these but not others</a:t>
            </a:r>
          </a:p>
          <a:p>
            <a:endParaRPr lang="en-GB" dirty="0"/>
          </a:p>
          <a:p>
            <a:r>
              <a:rPr lang="en-GB" dirty="0" smtClean="0"/>
              <a:t>Are we responsible for the undesirable effects?</a:t>
            </a:r>
          </a:p>
          <a:p>
            <a:r>
              <a:rPr lang="en-GB" dirty="0" smtClean="0"/>
              <a:t>When does the good we do justify the harm?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260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distinctions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Motive/intention/purpose/desire</a:t>
            </a:r>
          </a:p>
          <a:p>
            <a:pPr lvl="1"/>
            <a:r>
              <a:rPr lang="en-GB" dirty="0"/>
              <a:t>F</a:t>
            </a:r>
            <a:r>
              <a:rPr lang="en-GB" dirty="0" smtClean="0"/>
              <a:t>oreseeability</a:t>
            </a:r>
          </a:p>
          <a:p>
            <a:endParaRPr lang="en-GB" dirty="0" smtClean="0"/>
          </a:p>
          <a:p>
            <a:r>
              <a:rPr lang="en-GB" dirty="0" smtClean="0"/>
              <a:t>Act /omission</a:t>
            </a:r>
          </a:p>
          <a:p>
            <a:pPr lvl="1"/>
            <a:r>
              <a:rPr lang="en-GB" dirty="0" smtClean="0"/>
              <a:t>Duties to act</a:t>
            </a:r>
          </a:p>
          <a:p>
            <a:endParaRPr lang="en-GB" dirty="0" smtClean="0"/>
          </a:p>
          <a:p>
            <a:r>
              <a:rPr lang="en-GB" dirty="0" smtClean="0"/>
              <a:t>Causation/responsibility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717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</a:t>
            </a:r>
            <a:r>
              <a:rPr lang="en-GB" dirty="0" smtClean="0"/>
              <a:t>o you need it?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Consequentialist?</a:t>
            </a:r>
          </a:p>
          <a:p>
            <a:pPr lvl="1"/>
            <a:r>
              <a:rPr lang="en-GB" dirty="0" smtClean="0"/>
              <a:t>May not add anything to the calculations</a:t>
            </a:r>
          </a:p>
          <a:p>
            <a:r>
              <a:rPr lang="en-GB" dirty="0" smtClean="0"/>
              <a:t>Virtue based?</a:t>
            </a:r>
          </a:p>
          <a:p>
            <a:pPr lvl="1"/>
            <a:r>
              <a:rPr lang="en-GB" dirty="0" smtClean="0"/>
              <a:t>May not help</a:t>
            </a:r>
          </a:p>
          <a:p>
            <a:r>
              <a:rPr lang="en-GB" dirty="0" smtClean="0"/>
              <a:t>Principalist?</a:t>
            </a:r>
          </a:p>
          <a:p>
            <a:pPr lvl="1"/>
            <a:r>
              <a:rPr lang="en-GB" dirty="0" smtClean="0"/>
              <a:t>Non-maleficence? Defining its scope</a:t>
            </a:r>
          </a:p>
          <a:p>
            <a:r>
              <a:rPr lang="en-GB" dirty="0" smtClean="0"/>
              <a:t>Thou shalt not kill?</a:t>
            </a:r>
          </a:p>
          <a:p>
            <a:pPr lvl="1"/>
            <a:r>
              <a:rPr lang="en-GB" dirty="0" smtClean="0"/>
              <a:t>Rights based? </a:t>
            </a:r>
          </a:p>
          <a:p>
            <a:pPr lvl="1"/>
            <a:r>
              <a:rPr lang="en-GB" dirty="0" smtClean="0"/>
              <a:t>Vitalist?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21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‘Doctrine’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Good or at least neutral action</a:t>
            </a:r>
          </a:p>
          <a:p>
            <a:pPr lvl="1"/>
            <a:r>
              <a:rPr lang="en-GB" dirty="0" smtClean="0"/>
              <a:t>independently of consequences</a:t>
            </a:r>
          </a:p>
          <a:p>
            <a:r>
              <a:rPr lang="en-GB" dirty="0" smtClean="0"/>
              <a:t>You intend only the good effect</a:t>
            </a:r>
          </a:p>
          <a:p>
            <a:pPr lvl="1"/>
            <a:r>
              <a:rPr lang="en-GB" dirty="0" smtClean="0"/>
              <a:t>More like ‘motive’</a:t>
            </a:r>
          </a:p>
          <a:p>
            <a:r>
              <a:rPr lang="en-GB" dirty="0" smtClean="0"/>
              <a:t>The bad effect not means to the good</a:t>
            </a:r>
          </a:p>
          <a:p>
            <a:pPr lvl="1"/>
            <a:r>
              <a:rPr lang="en-GB" dirty="0" smtClean="0"/>
              <a:t>otherwise ‘intended’</a:t>
            </a:r>
          </a:p>
          <a:p>
            <a:r>
              <a:rPr lang="en-GB" dirty="0" smtClean="0"/>
              <a:t>The good effect outweighs bad on</a:t>
            </a:r>
          </a:p>
          <a:p>
            <a:pPr lvl="1"/>
            <a:r>
              <a:rPr lang="en-GB" dirty="0" smtClean="0"/>
              <a:t>‘proportionality’ ‘sufficient reason’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4035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Alternative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‘Defence of Necessity’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where you</a:t>
            </a:r>
          </a:p>
          <a:p>
            <a:pPr marL="457200" lvl="1" indent="0">
              <a:buNone/>
            </a:pPr>
            <a:endParaRPr lang="en-GB" dirty="0"/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Need to act to avoid irreparable harm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Do no more than is necessary to avoid it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Evil inflicted is not disproportionate to the evil avoided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7641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 v Arthur 1981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'holding </a:t>
            </a:r>
            <a:r>
              <a:rPr lang="en-US" dirty="0"/>
              <a:t>operation, in the nature of setting conditions where the child could . . . if it contracted pneumonia . . . or if it revealed any other organic defect die peacefully' 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'a </a:t>
            </a:r>
            <a:r>
              <a:rPr lang="en-US" dirty="0"/>
              <a:t>positive </a:t>
            </a:r>
            <a:r>
              <a:rPr lang="en-US" dirty="0" smtClean="0"/>
              <a:t>act…which </a:t>
            </a:r>
            <a:r>
              <a:rPr lang="en-US" dirty="0"/>
              <a:t>was likely to kill the child . . . accompanied by an intent on his part that it should as a result of the treatment that he prescribed die'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0746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 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Conjoined twins: ‘Jodie and </a:t>
            </a:r>
            <a:r>
              <a:rPr lang="en-GB" dirty="0"/>
              <a:t>M</a:t>
            </a:r>
            <a:r>
              <a:rPr lang="en-GB" dirty="0" smtClean="0"/>
              <a:t>ary’</a:t>
            </a:r>
          </a:p>
          <a:p>
            <a:r>
              <a:rPr lang="en-GB" dirty="0" smtClean="0"/>
              <a:t>‘Best interests’ </a:t>
            </a:r>
          </a:p>
          <a:p>
            <a:pPr lvl="1"/>
            <a:r>
              <a:rPr lang="en-GB" dirty="0" smtClean="0"/>
              <a:t>J would promote interests by saving life</a:t>
            </a:r>
          </a:p>
          <a:p>
            <a:pPr lvl="1"/>
            <a:r>
              <a:rPr lang="en-GB" dirty="0"/>
              <a:t>M</a:t>
            </a:r>
            <a:r>
              <a:rPr lang="en-GB" dirty="0" smtClean="0"/>
              <a:t> not in her interests (although one judge thought in her interests to be allowed to die) </a:t>
            </a:r>
          </a:p>
          <a:p>
            <a:pPr lvl="1"/>
            <a:r>
              <a:rPr lang="en-GB" dirty="0" smtClean="0"/>
              <a:t>Choice between two deaths and one?</a:t>
            </a:r>
          </a:p>
          <a:p>
            <a:pPr lvl="1"/>
            <a:r>
              <a:rPr lang="en-GB" dirty="0" smtClean="0"/>
              <a:t>Separating twins is least detrimental option</a:t>
            </a:r>
          </a:p>
          <a:p>
            <a:r>
              <a:rPr lang="en-GB" dirty="0" smtClean="0"/>
              <a:t>‘Self defence’ (M threatening J)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145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74638"/>
            <a:ext cx="4824288" cy="1143000"/>
          </a:xfrm>
        </p:spPr>
        <p:txBody>
          <a:bodyPr/>
          <a:lstStyle/>
          <a:p>
            <a:r>
              <a:rPr lang="en-GB" dirty="0"/>
              <a:t>R v </a:t>
            </a:r>
            <a:r>
              <a:rPr lang="en-GB" dirty="0" smtClean="0"/>
              <a:t>Adams 1957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Pain relieving drugs that also shorten life may be used if</a:t>
            </a:r>
          </a:p>
          <a:p>
            <a:r>
              <a:rPr lang="en-GB" dirty="0"/>
              <a:t>the patient is close to death (causation?)</a:t>
            </a:r>
          </a:p>
          <a:p>
            <a:r>
              <a:rPr lang="en-GB" dirty="0"/>
              <a:t>their use is ‘right and proper’ care</a:t>
            </a:r>
          </a:p>
          <a:p>
            <a:r>
              <a:rPr lang="en-GB" dirty="0"/>
              <a:t>the purpose is to relieve pain </a:t>
            </a:r>
          </a:p>
          <a:p>
            <a:pPr>
              <a:buFontTx/>
              <a:buNone/>
            </a:pPr>
            <a:r>
              <a:rPr lang="en-GB" dirty="0"/>
              <a:t>	not shorten life (motive/intention)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15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tangled interests">
  <a:themeElements>
    <a:clrScheme name="new un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ew uni">
      <a:majorFont>
        <a:latin typeface="Lucida Sans"/>
        <a:ea typeface=""/>
        <a:cs typeface="Arial"/>
      </a:majorFont>
      <a:minorFont>
        <a:latin typeface="Lucida San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0" cap="flat" cmpd="sng" algn="ctr">
          <a:solidFill>
            <a:schemeClr val="tx1"/>
          </a:solidFill>
          <a:prstDash val="solid"/>
          <a:round/>
          <a:headEnd type="none" w="sm" len="sm"/>
          <a:tailEnd type="triangl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0" cap="flat" cmpd="sng" algn="ctr">
          <a:solidFill>
            <a:schemeClr val="tx1"/>
          </a:solidFill>
          <a:prstDash val="solid"/>
          <a:round/>
          <a:headEnd type="none" w="sm" len="sm"/>
          <a:tailEnd type="triangl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new un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Law and Care at the End of Life</Template>
  <TotalTime>107</TotalTime>
  <Words>350</Words>
  <Application>Microsoft Office PowerPoint</Application>
  <PresentationFormat>On-screen Show (4:3)</PresentationFormat>
  <Paragraphs>62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Entangled interests</vt:lpstr>
      <vt:lpstr>Don’t Blame Me!  The role and scope of the principle of ‘Double Effect’</vt:lpstr>
      <vt:lpstr>The problem</vt:lpstr>
      <vt:lpstr>distinctions</vt:lpstr>
      <vt:lpstr>Do you need it?</vt:lpstr>
      <vt:lpstr>The ‘Doctrine’</vt:lpstr>
      <vt:lpstr>An Alternative</vt:lpstr>
      <vt:lpstr>R v Arthur 1981</vt:lpstr>
      <vt:lpstr>Re A </vt:lpstr>
      <vt:lpstr>R v Adams 1957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Double Effect</dc:title>
  <dc:creator>jonathan</dc:creator>
  <cp:lastModifiedBy>jonathan</cp:lastModifiedBy>
  <cp:revision>11</cp:revision>
  <dcterms:created xsi:type="dcterms:W3CDTF">2012-07-13T05:35:28Z</dcterms:created>
  <dcterms:modified xsi:type="dcterms:W3CDTF">2012-07-13T07:24:25Z</dcterms:modified>
</cp:coreProperties>
</file>