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270" r:id="rId2"/>
    <p:sldId id="260" r:id="rId3"/>
    <p:sldId id="261" r:id="rId4"/>
    <p:sldId id="262" r:id="rId5"/>
    <p:sldId id="263" r:id="rId6"/>
    <p:sldId id="271" r:id="rId7"/>
    <p:sldId id="264" r:id="rId8"/>
    <p:sldId id="265" r:id="rId9"/>
    <p:sldId id="266" r:id="rId10"/>
    <p:sldId id="267" r:id="rId11"/>
    <p:sldId id="268" r:id="rId12"/>
    <p:sldId id="272" r:id="rId1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pitchFamily="18" charset="0"/>
        <a:ea typeface="ＭＳ Ｐゴシック" pitchFamily="34" charset="-128"/>
        <a:cs typeface="Arial" charset="0"/>
      </a:defRPr>
    </a:lvl1pPr>
    <a:lvl2pPr marL="457200" algn="l" rtl="0" fontAlgn="base">
      <a:spcBef>
        <a:spcPct val="0"/>
      </a:spcBef>
      <a:spcAft>
        <a:spcPct val="0"/>
      </a:spcAft>
      <a:defRPr sz="2400" kern="1200">
        <a:solidFill>
          <a:schemeClr val="tx1"/>
        </a:solidFill>
        <a:latin typeface="Times" pitchFamily="18" charset="0"/>
        <a:ea typeface="ＭＳ Ｐゴシック" pitchFamily="34" charset="-128"/>
        <a:cs typeface="Arial" charset="0"/>
      </a:defRPr>
    </a:lvl2pPr>
    <a:lvl3pPr marL="914400" algn="l" rtl="0" fontAlgn="base">
      <a:spcBef>
        <a:spcPct val="0"/>
      </a:spcBef>
      <a:spcAft>
        <a:spcPct val="0"/>
      </a:spcAft>
      <a:defRPr sz="2400" kern="1200">
        <a:solidFill>
          <a:schemeClr val="tx1"/>
        </a:solidFill>
        <a:latin typeface="Times" pitchFamily="18" charset="0"/>
        <a:ea typeface="ＭＳ Ｐゴシック" pitchFamily="34" charset="-128"/>
        <a:cs typeface="Arial" charset="0"/>
      </a:defRPr>
    </a:lvl3pPr>
    <a:lvl4pPr marL="1371600" algn="l" rtl="0" fontAlgn="base">
      <a:spcBef>
        <a:spcPct val="0"/>
      </a:spcBef>
      <a:spcAft>
        <a:spcPct val="0"/>
      </a:spcAft>
      <a:defRPr sz="2400" kern="1200">
        <a:solidFill>
          <a:schemeClr val="tx1"/>
        </a:solidFill>
        <a:latin typeface="Times" pitchFamily="18" charset="0"/>
        <a:ea typeface="ＭＳ Ｐゴシック" pitchFamily="34" charset="-128"/>
        <a:cs typeface="Arial" charset="0"/>
      </a:defRPr>
    </a:lvl4pPr>
    <a:lvl5pPr marL="1828800" algn="l" rtl="0" fontAlgn="base">
      <a:spcBef>
        <a:spcPct val="0"/>
      </a:spcBef>
      <a:spcAft>
        <a:spcPct val="0"/>
      </a:spcAft>
      <a:defRPr sz="2400" kern="1200">
        <a:solidFill>
          <a:schemeClr val="tx1"/>
        </a:solidFill>
        <a:latin typeface="Times" pitchFamily="18" charset="0"/>
        <a:ea typeface="ＭＳ Ｐゴシック" pitchFamily="34" charset="-128"/>
        <a:cs typeface="Arial" charset="0"/>
      </a:defRPr>
    </a:lvl5pPr>
    <a:lvl6pPr marL="2286000" algn="l" defTabSz="914400" rtl="0" eaLnBrk="1" latinLnBrk="0" hangingPunct="1">
      <a:defRPr sz="2400" kern="1200">
        <a:solidFill>
          <a:schemeClr val="tx1"/>
        </a:solidFill>
        <a:latin typeface="Times" pitchFamily="18" charset="0"/>
        <a:ea typeface="ＭＳ Ｐゴシック" pitchFamily="34" charset="-128"/>
        <a:cs typeface="Arial" charset="0"/>
      </a:defRPr>
    </a:lvl6pPr>
    <a:lvl7pPr marL="2743200" algn="l" defTabSz="914400" rtl="0" eaLnBrk="1" latinLnBrk="0" hangingPunct="1">
      <a:defRPr sz="2400" kern="1200">
        <a:solidFill>
          <a:schemeClr val="tx1"/>
        </a:solidFill>
        <a:latin typeface="Times" pitchFamily="18" charset="0"/>
        <a:ea typeface="ＭＳ Ｐゴシック" pitchFamily="34" charset="-128"/>
        <a:cs typeface="Arial" charset="0"/>
      </a:defRPr>
    </a:lvl7pPr>
    <a:lvl8pPr marL="3200400" algn="l" defTabSz="914400" rtl="0" eaLnBrk="1" latinLnBrk="0" hangingPunct="1">
      <a:defRPr sz="2400" kern="1200">
        <a:solidFill>
          <a:schemeClr val="tx1"/>
        </a:solidFill>
        <a:latin typeface="Times" pitchFamily="18" charset="0"/>
        <a:ea typeface="ＭＳ Ｐゴシック" pitchFamily="34" charset="-128"/>
        <a:cs typeface="Arial" charset="0"/>
      </a:defRPr>
    </a:lvl8pPr>
    <a:lvl9pPr marL="3657600" algn="l" defTabSz="914400" rtl="0" eaLnBrk="1" latinLnBrk="0" hangingPunct="1">
      <a:defRPr sz="2400" kern="1200">
        <a:solidFill>
          <a:schemeClr val="tx1"/>
        </a:solidFill>
        <a:latin typeface="Times" pitchFamily="18" charset="0"/>
        <a:ea typeface="ＭＳ Ｐゴシック" pitchFamily="34" charset="-128"/>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124" autoAdjust="0"/>
  </p:normalViewPr>
  <p:slideViewPr>
    <p:cSldViewPr>
      <p:cViewPr varScale="1">
        <p:scale>
          <a:sx n="126" d="100"/>
          <a:sy n="126" d="100"/>
        </p:scale>
        <p:origin x="-1848"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BF39B9-28DB-45DE-9E0F-9DA65E28B57D}" type="doc">
      <dgm:prSet loTypeId="urn:microsoft.com/office/officeart/2005/8/layout/hierarchy4" loCatId="list" qsTypeId="urn:microsoft.com/office/officeart/2005/8/quickstyle/simple4" qsCatId="simple" csTypeId="urn:microsoft.com/office/officeart/2005/8/colors/accent1_2" csCatId="accent1" phldr="1"/>
      <dgm:spPr/>
      <dgm:t>
        <a:bodyPr/>
        <a:lstStyle/>
        <a:p>
          <a:endParaRPr lang="en-US"/>
        </a:p>
      </dgm:t>
    </dgm:pt>
    <dgm:pt modelId="{8FB84778-7EE2-4CC6-B857-F5926ADE05A5}">
      <dgm:prSet phldrT="[Text]"/>
      <dgm:spPr>
        <a:gradFill flip="none" rotWithShape="1">
          <a:gsLst>
            <a:gs pos="99000">
              <a:srgbClr val="00BA01"/>
            </a:gs>
            <a:gs pos="100000">
              <a:srgbClr val="FFFFFF"/>
            </a:gs>
            <a:gs pos="0">
              <a:srgbClr val="008000"/>
            </a:gs>
          </a:gsLst>
          <a:lin ang="16200000" scaled="0"/>
          <a:tileRect/>
        </a:gradFill>
      </dgm:spPr>
      <dgm:t>
        <a:bodyPr/>
        <a:lstStyle/>
        <a:p>
          <a:r>
            <a:rPr lang="en-GB" dirty="0" smtClean="0"/>
            <a:t>Cable Circuit Design</a:t>
          </a:r>
          <a:endParaRPr lang="en-US" dirty="0"/>
        </a:p>
      </dgm:t>
    </dgm:pt>
    <dgm:pt modelId="{C3ED5E68-3221-4F69-90F4-86EAAF6E35B7}" type="parTrans" cxnId="{3F9D318B-BB20-4608-8754-43D8F15228E9}">
      <dgm:prSet/>
      <dgm:spPr/>
      <dgm:t>
        <a:bodyPr/>
        <a:lstStyle/>
        <a:p>
          <a:endParaRPr lang="en-US"/>
        </a:p>
      </dgm:t>
    </dgm:pt>
    <dgm:pt modelId="{3C1CC8F0-2DC1-4E44-BD2C-8B4ECF173FB7}" type="sibTrans" cxnId="{3F9D318B-BB20-4608-8754-43D8F15228E9}">
      <dgm:prSet/>
      <dgm:spPr/>
      <dgm:t>
        <a:bodyPr/>
        <a:lstStyle/>
        <a:p>
          <a:endParaRPr lang="en-US"/>
        </a:p>
      </dgm:t>
    </dgm:pt>
    <dgm:pt modelId="{07DFF7C8-4ABF-4204-A7BE-B2E33A77383C}">
      <dgm:prSet phldrT="[Text]"/>
      <dgm:spPr>
        <a:gradFill rotWithShape="0">
          <a:gsLst>
            <a:gs pos="0">
              <a:srgbClr val="0000FF"/>
            </a:gs>
            <a:gs pos="100000">
              <a:srgbClr val="3366FF"/>
            </a:gs>
          </a:gsLst>
        </a:gradFill>
      </dgm:spPr>
      <dgm:t>
        <a:bodyPr/>
        <a:lstStyle/>
        <a:p>
          <a:r>
            <a:rPr lang="en-GB" dirty="0" smtClean="0"/>
            <a:t>Transmission and Distribution Systems</a:t>
          </a:r>
          <a:endParaRPr lang="en-US" dirty="0"/>
        </a:p>
      </dgm:t>
    </dgm:pt>
    <dgm:pt modelId="{FFED9B42-DDB2-45C4-9D4D-8A3C42857E29}" type="parTrans" cxnId="{8D971A9C-D6C2-4276-A2C6-EDD9263E1C24}">
      <dgm:prSet/>
      <dgm:spPr/>
      <dgm:t>
        <a:bodyPr/>
        <a:lstStyle/>
        <a:p>
          <a:endParaRPr lang="en-US"/>
        </a:p>
      </dgm:t>
    </dgm:pt>
    <dgm:pt modelId="{DC11F4B1-DE68-4FD9-BC19-3292F7BDAAC7}" type="sibTrans" cxnId="{8D971A9C-D6C2-4276-A2C6-EDD9263E1C24}">
      <dgm:prSet/>
      <dgm:spPr/>
      <dgm:t>
        <a:bodyPr/>
        <a:lstStyle/>
        <a:p>
          <a:endParaRPr lang="en-US"/>
        </a:p>
      </dgm:t>
    </dgm:pt>
    <dgm:pt modelId="{36477A47-5B47-4397-9CA3-07D4A6E331D0}">
      <dgm:prSet phldrT="[Text]"/>
      <dgm:spPr>
        <a:gradFill flip="none" rotWithShape="1">
          <a:gsLst>
            <a:gs pos="0">
              <a:srgbClr val="FF6600"/>
            </a:gs>
            <a:gs pos="100000">
              <a:srgbClr val="FFFFFF"/>
            </a:gs>
            <a:gs pos="99000">
              <a:srgbClr val="FFAC10"/>
            </a:gs>
          </a:gsLst>
          <a:lin ang="16200000" scaled="0"/>
          <a:tileRect/>
        </a:gradFill>
      </dgm:spPr>
      <dgm:t>
        <a:bodyPr/>
        <a:lstStyle/>
        <a:p>
          <a:r>
            <a:rPr lang="en-GB" dirty="0" smtClean="0"/>
            <a:t>Conventional and Nuclear Generation</a:t>
          </a:r>
          <a:endParaRPr lang="en-US" dirty="0"/>
        </a:p>
      </dgm:t>
    </dgm:pt>
    <dgm:pt modelId="{FE18DCE6-4D41-4632-A707-49AD3F1275EA}" type="parTrans" cxnId="{7B83F739-F917-4012-80A4-6F068BEA93E5}">
      <dgm:prSet/>
      <dgm:spPr/>
      <dgm:t>
        <a:bodyPr/>
        <a:lstStyle/>
        <a:p>
          <a:endParaRPr lang="en-US"/>
        </a:p>
      </dgm:t>
    </dgm:pt>
    <dgm:pt modelId="{C06C3F38-678A-4BDC-B19D-D2FFED5B90CB}" type="sibTrans" cxnId="{7B83F739-F917-4012-80A4-6F068BEA93E5}">
      <dgm:prSet/>
      <dgm:spPr/>
      <dgm:t>
        <a:bodyPr/>
        <a:lstStyle/>
        <a:p>
          <a:endParaRPr lang="en-US"/>
        </a:p>
      </dgm:t>
    </dgm:pt>
    <dgm:pt modelId="{CBA298AB-6826-45D4-A3E9-CD2174D5D893}">
      <dgm:prSet/>
      <dgm:spPr>
        <a:gradFill flip="none" rotWithShape="1">
          <a:gsLst>
            <a:gs pos="0">
              <a:srgbClr val="FF6600"/>
            </a:gs>
            <a:gs pos="100000">
              <a:srgbClr val="FFFFFF"/>
            </a:gs>
            <a:gs pos="99000">
              <a:srgbClr val="FFAC10"/>
            </a:gs>
          </a:gsLst>
          <a:lin ang="16200000" scaled="0"/>
          <a:tileRect/>
        </a:gradFill>
      </dgm:spPr>
      <dgm:t>
        <a:bodyPr/>
        <a:lstStyle/>
        <a:p>
          <a:r>
            <a:rPr lang="en-GB" dirty="0" smtClean="0"/>
            <a:t>Network Analysis</a:t>
          </a:r>
        </a:p>
      </dgm:t>
    </dgm:pt>
    <dgm:pt modelId="{0C67599F-F989-4EB7-BD80-EB0F8D586B29}" type="parTrans" cxnId="{49ACB473-E821-4046-AD06-AA4D958E3816}">
      <dgm:prSet/>
      <dgm:spPr/>
      <dgm:t>
        <a:bodyPr/>
        <a:lstStyle/>
        <a:p>
          <a:endParaRPr lang="en-US"/>
        </a:p>
      </dgm:t>
    </dgm:pt>
    <dgm:pt modelId="{769429A9-D983-463C-999E-FE0C33315ED0}" type="sibTrans" cxnId="{49ACB473-E821-4046-AD06-AA4D958E3816}">
      <dgm:prSet/>
      <dgm:spPr/>
      <dgm:t>
        <a:bodyPr/>
        <a:lstStyle/>
        <a:p>
          <a:endParaRPr lang="en-US"/>
        </a:p>
      </dgm:t>
    </dgm:pt>
    <dgm:pt modelId="{B14C2374-6977-4448-A02E-8B1AB26FD900}">
      <dgm:prSet/>
      <dgm:spPr>
        <a:gradFill flip="none" rotWithShape="1">
          <a:gsLst>
            <a:gs pos="0">
              <a:srgbClr val="FF6600"/>
            </a:gs>
            <a:gs pos="100000">
              <a:srgbClr val="FFFFFF"/>
            </a:gs>
            <a:gs pos="99000">
              <a:srgbClr val="FFAC10"/>
            </a:gs>
          </a:gsLst>
          <a:lin ang="16200000" scaled="0"/>
          <a:tileRect/>
        </a:gradFill>
      </dgm:spPr>
      <dgm:t>
        <a:bodyPr/>
        <a:lstStyle/>
        <a:p>
          <a:r>
            <a:rPr lang="en-GB" dirty="0" smtClean="0"/>
            <a:t>Transformers and Switchgear</a:t>
          </a:r>
          <a:endParaRPr lang="en-US" dirty="0"/>
        </a:p>
      </dgm:t>
    </dgm:pt>
    <dgm:pt modelId="{3F2B7ED3-7D17-48C0-A334-0772E7548CCC}" type="parTrans" cxnId="{32C2FAA9-2016-42EE-A7C0-7964080D1997}">
      <dgm:prSet/>
      <dgm:spPr/>
      <dgm:t>
        <a:bodyPr/>
        <a:lstStyle/>
        <a:p>
          <a:endParaRPr lang="en-US"/>
        </a:p>
      </dgm:t>
    </dgm:pt>
    <dgm:pt modelId="{60AC64F2-B354-4574-AEC2-A0CEEDD50340}" type="sibTrans" cxnId="{32C2FAA9-2016-42EE-A7C0-7964080D1997}">
      <dgm:prSet/>
      <dgm:spPr/>
      <dgm:t>
        <a:bodyPr/>
        <a:lstStyle/>
        <a:p>
          <a:endParaRPr lang="en-US"/>
        </a:p>
      </dgm:t>
    </dgm:pt>
    <dgm:pt modelId="{207E93F9-E999-4E84-A5AC-7D4D64880441}" type="pres">
      <dgm:prSet presAssocID="{E1BF39B9-28DB-45DE-9E0F-9DA65E28B57D}" presName="Name0" presStyleCnt="0">
        <dgm:presLayoutVars>
          <dgm:chPref val="1"/>
          <dgm:dir/>
          <dgm:animOne val="branch"/>
          <dgm:animLvl val="lvl"/>
          <dgm:resizeHandles/>
        </dgm:presLayoutVars>
      </dgm:prSet>
      <dgm:spPr/>
      <dgm:t>
        <a:bodyPr/>
        <a:lstStyle/>
        <a:p>
          <a:endParaRPr lang="en-US"/>
        </a:p>
      </dgm:t>
    </dgm:pt>
    <dgm:pt modelId="{DF094901-AE93-415F-A2F1-5444A1986021}" type="pres">
      <dgm:prSet presAssocID="{8FB84778-7EE2-4CC6-B857-F5926ADE05A5}" presName="vertOne" presStyleCnt="0"/>
      <dgm:spPr/>
      <dgm:t>
        <a:bodyPr/>
        <a:lstStyle/>
        <a:p>
          <a:endParaRPr lang="en-US"/>
        </a:p>
      </dgm:t>
    </dgm:pt>
    <dgm:pt modelId="{49CD6539-36A5-4774-A9EE-A64F4995CDCB}" type="pres">
      <dgm:prSet presAssocID="{8FB84778-7EE2-4CC6-B857-F5926ADE05A5}" presName="txOne" presStyleLbl="node0" presStyleIdx="0" presStyleCnt="5">
        <dgm:presLayoutVars>
          <dgm:chPref val="3"/>
        </dgm:presLayoutVars>
      </dgm:prSet>
      <dgm:spPr/>
      <dgm:t>
        <a:bodyPr/>
        <a:lstStyle/>
        <a:p>
          <a:endParaRPr lang="en-US"/>
        </a:p>
      </dgm:t>
    </dgm:pt>
    <dgm:pt modelId="{AC3F11CD-0140-4AA9-B15E-014B23ED0E1A}" type="pres">
      <dgm:prSet presAssocID="{8FB84778-7EE2-4CC6-B857-F5926ADE05A5}" presName="horzOne" presStyleCnt="0"/>
      <dgm:spPr/>
      <dgm:t>
        <a:bodyPr/>
        <a:lstStyle/>
        <a:p>
          <a:endParaRPr lang="en-US"/>
        </a:p>
      </dgm:t>
    </dgm:pt>
    <dgm:pt modelId="{534187AD-32DD-468C-9AED-87C2481AD734}" type="pres">
      <dgm:prSet presAssocID="{3C1CC8F0-2DC1-4E44-BD2C-8B4ECF173FB7}" presName="sibSpaceOne" presStyleCnt="0"/>
      <dgm:spPr/>
      <dgm:t>
        <a:bodyPr/>
        <a:lstStyle/>
        <a:p>
          <a:endParaRPr lang="en-US"/>
        </a:p>
      </dgm:t>
    </dgm:pt>
    <dgm:pt modelId="{65DF786C-F274-4008-A55E-678903D89A93}" type="pres">
      <dgm:prSet presAssocID="{07DFF7C8-4ABF-4204-A7BE-B2E33A77383C}" presName="vertOne" presStyleCnt="0"/>
      <dgm:spPr/>
      <dgm:t>
        <a:bodyPr/>
        <a:lstStyle/>
        <a:p>
          <a:endParaRPr lang="en-US"/>
        </a:p>
      </dgm:t>
    </dgm:pt>
    <dgm:pt modelId="{B95AF02F-3BD2-41BF-89E2-B2CF6EDDBCF3}" type="pres">
      <dgm:prSet presAssocID="{07DFF7C8-4ABF-4204-A7BE-B2E33A77383C}" presName="txOne" presStyleLbl="node0" presStyleIdx="1" presStyleCnt="5">
        <dgm:presLayoutVars>
          <dgm:chPref val="3"/>
        </dgm:presLayoutVars>
      </dgm:prSet>
      <dgm:spPr/>
      <dgm:t>
        <a:bodyPr/>
        <a:lstStyle/>
        <a:p>
          <a:endParaRPr lang="en-US"/>
        </a:p>
      </dgm:t>
    </dgm:pt>
    <dgm:pt modelId="{67F4A070-8533-44BD-944B-C100A3916AD7}" type="pres">
      <dgm:prSet presAssocID="{07DFF7C8-4ABF-4204-A7BE-B2E33A77383C}" presName="horzOne" presStyleCnt="0"/>
      <dgm:spPr/>
      <dgm:t>
        <a:bodyPr/>
        <a:lstStyle/>
        <a:p>
          <a:endParaRPr lang="en-US"/>
        </a:p>
      </dgm:t>
    </dgm:pt>
    <dgm:pt modelId="{B0BBC9DD-69C0-4DC5-B9E4-CBF4B6303A16}" type="pres">
      <dgm:prSet presAssocID="{DC11F4B1-DE68-4FD9-BC19-3292F7BDAAC7}" presName="sibSpaceOne" presStyleCnt="0"/>
      <dgm:spPr/>
      <dgm:t>
        <a:bodyPr/>
        <a:lstStyle/>
        <a:p>
          <a:endParaRPr lang="en-US"/>
        </a:p>
      </dgm:t>
    </dgm:pt>
    <dgm:pt modelId="{4797A9B5-87B0-3143-8096-F7EADF24D09F}" type="pres">
      <dgm:prSet presAssocID="{B14C2374-6977-4448-A02E-8B1AB26FD900}" presName="vertOne" presStyleCnt="0"/>
      <dgm:spPr/>
      <dgm:t>
        <a:bodyPr/>
        <a:lstStyle/>
        <a:p>
          <a:endParaRPr lang="en-US"/>
        </a:p>
      </dgm:t>
    </dgm:pt>
    <dgm:pt modelId="{C487FEF6-45E3-4D4D-942C-094B6BC857F2}" type="pres">
      <dgm:prSet presAssocID="{B14C2374-6977-4448-A02E-8B1AB26FD900}" presName="txOne" presStyleLbl="node0" presStyleIdx="2" presStyleCnt="5">
        <dgm:presLayoutVars>
          <dgm:chPref val="3"/>
        </dgm:presLayoutVars>
      </dgm:prSet>
      <dgm:spPr/>
      <dgm:t>
        <a:bodyPr/>
        <a:lstStyle/>
        <a:p>
          <a:endParaRPr lang="en-US"/>
        </a:p>
      </dgm:t>
    </dgm:pt>
    <dgm:pt modelId="{93026E9F-D3DB-2241-86B2-46BAB46E5A80}" type="pres">
      <dgm:prSet presAssocID="{B14C2374-6977-4448-A02E-8B1AB26FD900}" presName="horzOne" presStyleCnt="0"/>
      <dgm:spPr/>
      <dgm:t>
        <a:bodyPr/>
        <a:lstStyle/>
        <a:p>
          <a:endParaRPr lang="en-US"/>
        </a:p>
      </dgm:t>
    </dgm:pt>
    <dgm:pt modelId="{AF2EC3C1-6A9B-3E4E-860F-E2AE3FD0B762}" type="pres">
      <dgm:prSet presAssocID="{60AC64F2-B354-4574-AEC2-A0CEEDD50340}" presName="sibSpaceOne" presStyleCnt="0"/>
      <dgm:spPr/>
      <dgm:t>
        <a:bodyPr/>
        <a:lstStyle/>
        <a:p>
          <a:endParaRPr lang="en-US"/>
        </a:p>
      </dgm:t>
    </dgm:pt>
    <dgm:pt modelId="{4E103D99-6D97-4D7F-9BFD-EE08FC74DBA0}" type="pres">
      <dgm:prSet presAssocID="{36477A47-5B47-4397-9CA3-07D4A6E331D0}" presName="vertOne" presStyleCnt="0"/>
      <dgm:spPr/>
      <dgm:t>
        <a:bodyPr/>
        <a:lstStyle/>
        <a:p>
          <a:endParaRPr lang="en-US"/>
        </a:p>
      </dgm:t>
    </dgm:pt>
    <dgm:pt modelId="{BBAFC043-7009-4C23-848B-D673037CC83E}" type="pres">
      <dgm:prSet presAssocID="{36477A47-5B47-4397-9CA3-07D4A6E331D0}" presName="txOne" presStyleLbl="node0" presStyleIdx="3" presStyleCnt="5">
        <dgm:presLayoutVars>
          <dgm:chPref val="3"/>
        </dgm:presLayoutVars>
      </dgm:prSet>
      <dgm:spPr/>
      <dgm:t>
        <a:bodyPr/>
        <a:lstStyle/>
        <a:p>
          <a:endParaRPr lang="en-US"/>
        </a:p>
      </dgm:t>
    </dgm:pt>
    <dgm:pt modelId="{561B98D1-CD41-4FFA-B224-B7ADE4451591}" type="pres">
      <dgm:prSet presAssocID="{36477A47-5B47-4397-9CA3-07D4A6E331D0}" presName="horzOne" presStyleCnt="0"/>
      <dgm:spPr/>
      <dgm:t>
        <a:bodyPr/>
        <a:lstStyle/>
        <a:p>
          <a:endParaRPr lang="en-US"/>
        </a:p>
      </dgm:t>
    </dgm:pt>
    <dgm:pt modelId="{A41B3860-8254-485C-A1A8-08DA80AC5AE3}" type="pres">
      <dgm:prSet presAssocID="{C06C3F38-678A-4BDC-B19D-D2FFED5B90CB}" presName="sibSpaceOne" presStyleCnt="0"/>
      <dgm:spPr/>
      <dgm:t>
        <a:bodyPr/>
        <a:lstStyle/>
        <a:p>
          <a:endParaRPr lang="en-US"/>
        </a:p>
      </dgm:t>
    </dgm:pt>
    <dgm:pt modelId="{88D93E16-F66B-49B1-97FF-9EA47C751228}" type="pres">
      <dgm:prSet presAssocID="{CBA298AB-6826-45D4-A3E9-CD2174D5D893}" presName="vertOne" presStyleCnt="0"/>
      <dgm:spPr/>
      <dgm:t>
        <a:bodyPr/>
        <a:lstStyle/>
        <a:p>
          <a:endParaRPr lang="en-US"/>
        </a:p>
      </dgm:t>
    </dgm:pt>
    <dgm:pt modelId="{75B741CD-D412-4DFD-B2E7-63CEBABD5A6B}" type="pres">
      <dgm:prSet presAssocID="{CBA298AB-6826-45D4-A3E9-CD2174D5D893}" presName="txOne" presStyleLbl="node0" presStyleIdx="4" presStyleCnt="5">
        <dgm:presLayoutVars>
          <dgm:chPref val="3"/>
        </dgm:presLayoutVars>
      </dgm:prSet>
      <dgm:spPr/>
      <dgm:t>
        <a:bodyPr/>
        <a:lstStyle/>
        <a:p>
          <a:endParaRPr lang="en-US"/>
        </a:p>
      </dgm:t>
    </dgm:pt>
    <dgm:pt modelId="{0DF1CB78-3736-4F76-A412-5044388EF257}" type="pres">
      <dgm:prSet presAssocID="{CBA298AB-6826-45D4-A3E9-CD2174D5D893}" presName="horzOne" presStyleCnt="0"/>
      <dgm:spPr/>
      <dgm:t>
        <a:bodyPr/>
        <a:lstStyle/>
        <a:p>
          <a:endParaRPr lang="en-US"/>
        </a:p>
      </dgm:t>
    </dgm:pt>
  </dgm:ptLst>
  <dgm:cxnLst>
    <dgm:cxn modelId="{32C2FAA9-2016-42EE-A7C0-7964080D1997}" srcId="{E1BF39B9-28DB-45DE-9E0F-9DA65E28B57D}" destId="{B14C2374-6977-4448-A02E-8B1AB26FD900}" srcOrd="2" destOrd="0" parTransId="{3F2B7ED3-7D17-48C0-A334-0772E7548CCC}" sibTransId="{60AC64F2-B354-4574-AEC2-A0CEEDD50340}"/>
    <dgm:cxn modelId="{492C30D0-1848-4740-875D-FDD66717DFEF}" type="presOf" srcId="{36477A47-5B47-4397-9CA3-07D4A6E331D0}" destId="{BBAFC043-7009-4C23-848B-D673037CC83E}" srcOrd="0" destOrd="0" presId="urn:microsoft.com/office/officeart/2005/8/layout/hierarchy4"/>
    <dgm:cxn modelId="{7B83F739-F917-4012-80A4-6F068BEA93E5}" srcId="{E1BF39B9-28DB-45DE-9E0F-9DA65E28B57D}" destId="{36477A47-5B47-4397-9CA3-07D4A6E331D0}" srcOrd="3" destOrd="0" parTransId="{FE18DCE6-4D41-4632-A707-49AD3F1275EA}" sibTransId="{C06C3F38-678A-4BDC-B19D-D2FFED5B90CB}"/>
    <dgm:cxn modelId="{5DF43307-C703-C744-9DDB-683903CCBFB3}" type="presOf" srcId="{07DFF7C8-4ABF-4204-A7BE-B2E33A77383C}" destId="{B95AF02F-3BD2-41BF-89E2-B2CF6EDDBCF3}" srcOrd="0" destOrd="0" presId="urn:microsoft.com/office/officeart/2005/8/layout/hierarchy4"/>
    <dgm:cxn modelId="{8D971A9C-D6C2-4276-A2C6-EDD9263E1C24}" srcId="{E1BF39B9-28DB-45DE-9E0F-9DA65E28B57D}" destId="{07DFF7C8-4ABF-4204-A7BE-B2E33A77383C}" srcOrd="1" destOrd="0" parTransId="{FFED9B42-DDB2-45C4-9D4D-8A3C42857E29}" sibTransId="{DC11F4B1-DE68-4FD9-BC19-3292F7BDAAC7}"/>
    <dgm:cxn modelId="{F3D35329-4400-1649-942F-F8A0380C07A5}" type="presOf" srcId="{E1BF39B9-28DB-45DE-9E0F-9DA65E28B57D}" destId="{207E93F9-E999-4E84-A5AC-7D4D64880441}" srcOrd="0" destOrd="0" presId="urn:microsoft.com/office/officeart/2005/8/layout/hierarchy4"/>
    <dgm:cxn modelId="{85F47F6C-30E1-2A42-A833-2D54DF48BBC0}" type="presOf" srcId="{8FB84778-7EE2-4CC6-B857-F5926ADE05A5}" destId="{49CD6539-36A5-4774-A9EE-A64F4995CDCB}" srcOrd="0" destOrd="0" presId="urn:microsoft.com/office/officeart/2005/8/layout/hierarchy4"/>
    <dgm:cxn modelId="{4F444635-22FA-FF40-9040-C1CE16F346A3}" type="presOf" srcId="{CBA298AB-6826-45D4-A3E9-CD2174D5D893}" destId="{75B741CD-D412-4DFD-B2E7-63CEBABD5A6B}" srcOrd="0" destOrd="0" presId="urn:microsoft.com/office/officeart/2005/8/layout/hierarchy4"/>
    <dgm:cxn modelId="{49ACB473-E821-4046-AD06-AA4D958E3816}" srcId="{E1BF39B9-28DB-45DE-9E0F-9DA65E28B57D}" destId="{CBA298AB-6826-45D4-A3E9-CD2174D5D893}" srcOrd="4" destOrd="0" parTransId="{0C67599F-F989-4EB7-BD80-EB0F8D586B29}" sibTransId="{769429A9-D983-463C-999E-FE0C33315ED0}"/>
    <dgm:cxn modelId="{3F9D318B-BB20-4608-8754-43D8F15228E9}" srcId="{E1BF39B9-28DB-45DE-9E0F-9DA65E28B57D}" destId="{8FB84778-7EE2-4CC6-B857-F5926ADE05A5}" srcOrd="0" destOrd="0" parTransId="{C3ED5E68-3221-4F69-90F4-86EAAF6E35B7}" sibTransId="{3C1CC8F0-2DC1-4E44-BD2C-8B4ECF173FB7}"/>
    <dgm:cxn modelId="{121F4C7A-6FB8-E04D-85AF-20711F97006A}" type="presOf" srcId="{B14C2374-6977-4448-A02E-8B1AB26FD900}" destId="{C487FEF6-45E3-4D4D-942C-094B6BC857F2}" srcOrd="0" destOrd="0" presId="urn:microsoft.com/office/officeart/2005/8/layout/hierarchy4"/>
    <dgm:cxn modelId="{2EE4047B-485F-194A-BF7B-FA54D9399836}" type="presParOf" srcId="{207E93F9-E999-4E84-A5AC-7D4D64880441}" destId="{DF094901-AE93-415F-A2F1-5444A1986021}" srcOrd="0" destOrd="0" presId="urn:microsoft.com/office/officeart/2005/8/layout/hierarchy4"/>
    <dgm:cxn modelId="{745A72EE-77DB-FB40-AD05-39111698B528}" type="presParOf" srcId="{DF094901-AE93-415F-A2F1-5444A1986021}" destId="{49CD6539-36A5-4774-A9EE-A64F4995CDCB}" srcOrd="0" destOrd="0" presId="urn:microsoft.com/office/officeart/2005/8/layout/hierarchy4"/>
    <dgm:cxn modelId="{5AAE6ED4-D42E-7D44-BC76-54C2D8E7A781}" type="presParOf" srcId="{DF094901-AE93-415F-A2F1-5444A1986021}" destId="{AC3F11CD-0140-4AA9-B15E-014B23ED0E1A}" srcOrd="1" destOrd="0" presId="urn:microsoft.com/office/officeart/2005/8/layout/hierarchy4"/>
    <dgm:cxn modelId="{410684AD-FAD1-AD4F-AA4B-C20FC8AA96B6}" type="presParOf" srcId="{207E93F9-E999-4E84-A5AC-7D4D64880441}" destId="{534187AD-32DD-468C-9AED-87C2481AD734}" srcOrd="1" destOrd="0" presId="urn:microsoft.com/office/officeart/2005/8/layout/hierarchy4"/>
    <dgm:cxn modelId="{924C6EDD-CD7A-8949-A112-126B5C652E26}" type="presParOf" srcId="{207E93F9-E999-4E84-A5AC-7D4D64880441}" destId="{65DF786C-F274-4008-A55E-678903D89A93}" srcOrd="2" destOrd="0" presId="urn:microsoft.com/office/officeart/2005/8/layout/hierarchy4"/>
    <dgm:cxn modelId="{4A90EA0E-F10D-A849-A6DF-BF2F5E983722}" type="presParOf" srcId="{65DF786C-F274-4008-A55E-678903D89A93}" destId="{B95AF02F-3BD2-41BF-89E2-B2CF6EDDBCF3}" srcOrd="0" destOrd="0" presId="urn:microsoft.com/office/officeart/2005/8/layout/hierarchy4"/>
    <dgm:cxn modelId="{501B399F-76E3-4E4F-8657-E514591336EB}" type="presParOf" srcId="{65DF786C-F274-4008-A55E-678903D89A93}" destId="{67F4A070-8533-44BD-944B-C100A3916AD7}" srcOrd="1" destOrd="0" presId="urn:microsoft.com/office/officeart/2005/8/layout/hierarchy4"/>
    <dgm:cxn modelId="{929DEA18-2452-934E-AF10-890687104671}" type="presParOf" srcId="{207E93F9-E999-4E84-A5AC-7D4D64880441}" destId="{B0BBC9DD-69C0-4DC5-B9E4-CBF4B6303A16}" srcOrd="3" destOrd="0" presId="urn:microsoft.com/office/officeart/2005/8/layout/hierarchy4"/>
    <dgm:cxn modelId="{20D5BFFD-8429-FC4F-8559-0AB681600ECB}" type="presParOf" srcId="{207E93F9-E999-4E84-A5AC-7D4D64880441}" destId="{4797A9B5-87B0-3143-8096-F7EADF24D09F}" srcOrd="4" destOrd="0" presId="urn:microsoft.com/office/officeart/2005/8/layout/hierarchy4"/>
    <dgm:cxn modelId="{E71728D9-F03E-4046-A7CC-4969EFF97A69}" type="presParOf" srcId="{4797A9B5-87B0-3143-8096-F7EADF24D09F}" destId="{C487FEF6-45E3-4D4D-942C-094B6BC857F2}" srcOrd="0" destOrd="0" presId="urn:microsoft.com/office/officeart/2005/8/layout/hierarchy4"/>
    <dgm:cxn modelId="{F72C966F-2E1D-B94D-ADAD-C4B4C906CB26}" type="presParOf" srcId="{4797A9B5-87B0-3143-8096-F7EADF24D09F}" destId="{93026E9F-D3DB-2241-86B2-46BAB46E5A80}" srcOrd="1" destOrd="0" presId="urn:microsoft.com/office/officeart/2005/8/layout/hierarchy4"/>
    <dgm:cxn modelId="{AC527C20-87F1-3C46-AE77-A2A7F87431BD}" type="presParOf" srcId="{207E93F9-E999-4E84-A5AC-7D4D64880441}" destId="{AF2EC3C1-6A9B-3E4E-860F-E2AE3FD0B762}" srcOrd="5" destOrd="0" presId="urn:microsoft.com/office/officeart/2005/8/layout/hierarchy4"/>
    <dgm:cxn modelId="{4833D17A-7F3B-7C43-BC7D-8C77DC27FA71}" type="presParOf" srcId="{207E93F9-E999-4E84-A5AC-7D4D64880441}" destId="{4E103D99-6D97-4D7F-9BFD-EE08FC74DBA0}" srcOrd="6" destOrd="0" presId="urn:microsoft.com/office/officeart/2005/8/layout/hierarchy4"/>
    <dgm:cxn modelId="{451968C7-7806-E34C-8322-6EEF0D6BE30A}" type="presParOf" srcId="{4E103D99-6D97-4D7F-9BFD-EE08FC74DBA0}" destId="{BBAFC043-7009-4C23-848B-D673037CC83E}" srcOrd="0" destOrd="0" presId="urn:microsoft.com/office/officeart/2005/8/layout/hierarchy4"/>
    <dgm:cxn modelId="{4BCAF540-7D4D-B843-B728-2BC366691356}" type="presParOf" srcId="{4E103D99-6D97-4D7F-9BFD-EE08FC74DBA0}" destId="{561B98D1-CD41-4FFA-B224-B7ADE4451591}" srcOrd="1" destOrd="0" presId="urn:microsoft.com/office/officeart/2005/8/layout/hierarchy4"/>
    <dgm:cxn modelId="{AD28CF35-C7AA-FA4A-BEA3-AFF2116CFBEA}" type="presParOf" srcId="{207E93F9-E999-4E84-A5AC-7D4D64880441}" destId="{A41B3860-8254-485C-A1A8-08DA80AC5AE3}" srcOrd="7" destOrd="0" presId="urn:microsoft.com/office/officeart/2005/8/layout/hierarchy4"/>
    <dgm:cxn modelId="{1F1785CD-9C89-E245-A05D-7A88A851BEB3}" type="presParOf" srcId="{207E93F9-E999-4E84-A5AC-7D4D64880441}" destId="{88D93E16-F66B-49B1-97FF-9EA47C751228}" srcOrd="8" destOrd="0" presId="urn:microsoft.com/office/officeart/2005/8/layout/hierarchy4"/>
    <dgm:cxn modelId="{793B872E-CB24-FB47-B4A4-CA7F68BC5C8B}" type="presParOf" srcId="{88D93E16-F66B-49B1-97FF-9EA47C751228}" destId="{75B741CD-D412-4DFD-B2E7-63CEBABD5A6B}" srcOrd="0" destOrd="0" presId="urn:microsoft.com/office/officeart/2005/8/layout/hierarchy4"/>
    <dgm:cxn modelId="{0ADA82FA-8562-0043-87E3-594A65F612D9}" type="presParOf" srcId="{88D93E16-F66B-49B1-97FF-9EA47C751228}" destId="{0DF1CB78-3736-4F76-A412-5044388EF257}"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CD6539-36A5-4774-A9EE-A64F4995CDCB}">
      <dsp:nvSpPr>
        <dsp:cNvPr id="0" name=""/>
        <dsp:cNvSpPr/>
      </dsp:nvSpPr>
      <dsp:spPr>
        <a:xfrm>
          <a:off x="821" y="0"/>
          <a:ext cx="1453281" cy="2134418"/>
        </a:xfrm>
        <a:prstGeom prst="roundRect">
          <a:avLst>
            <a:gd name="adj" fmla="val 10000"/>
          </a:avLst>
        </a:prstGeom>
        <a:gradFill flip="none" rotWithShape="1">
          <a:gsLst>
            <a:gs pos="99000">
              <a:srgbClr val="00BA01"/>
            </a:gs>
            <a:gs pos="100000">
              <a:srgbClr val="FFFFFF"/>
            </a:gs>
            <a:gs pos="0">
              <a:srgbClr val="008000"/>
            </a:gs>
          </a:gsLst>
          <a:lin ang="16200000" scaled="0"/>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smtClean="0"/>
            <a:t>Cable Circuit Design</a:t>
          </a:r>
          <a:endParaRPr lang="en-US" sz="1600" kern="1200" dirty="0"/>
        </a:p>
      </dsp:txBody>
      <dsp:txXfrm>
        <a:off x="43386" y="42565"/>
        <a:ext cx="1368151" cy="2049288"/>
      </dsp:txXfrm>
    </dsp:sp>
    <dsp:sp modelId="{B95AF02F-3BD2-41BF-89E2-B2CF6EDDBCF3}">
      <dsp:nvSpPr>
        <dsp:cNvPr id="0" name=""/>
        <dsp:cNvSpPr/>
      </dsp:nvSpPr>
      <dsp:spPr>
        <a:xfrm>
          <a:off x="1698254" y="0"/>
          <a:ext cx="1453281" cy="2134418"/>
        </a:xfrm>
        <a:prstGeom prst="roundRect">
          <a:avLst>
            <a:gd name="adj" fmla="val 10000"/>
          </a:avLst>
        </a:prstGeom>
        <a:gradFill rotWithShape="0">
          <a:gsLst>
            <a:gs pos="0">
              <a:srgbClr val="0000FF"/>
            </a:gs>
            <a:gs pos="100000">
              <a:srgbClr val="3366FF"/>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smtClean="0"/>
            <a:t>Transmission and Distribution Systems</a:t>
          </a:r>
          <a:endParaRPr lang="en-US" sz="1600" kern="1200" dirty="0"/>
        </a:p>
      </dsp:txBody>
      <dsp:txXfrm>
        <a:off x="1740819" y="42565"/>
        <a:ext cx="1368151" cy="2049288"/>
      </dsp:txXfrm>
    </dsp:sp>
    <dsp:sp modelId="{C487FEF6-45E3-4D4D-942C-094B6BC857F2}">
      <dsp:nvSpPr>
        <dsp:cNvPr id="0" name=""/>
        <dsp:cNvSpPr/>
      </dsp:nvSpPr>
      <dsp:spPr>
        <a:xfrm>
          <a:off x="3395687" y="0"/>
          <a:ext cx="1453281" cy="2134418"/>
        </a:xfrm>
        <a:prstGeom prst="roundRect">
          <a:avLst>
            <a:gd name="adj" fmla="val 10000"/>
          </a:avLst>
        </a:prstGeom>
        <a:gradFill flip="none" rotWithShape="1">
          <a:gsLst>
            <a:gs pos="0">
              <a:srgbClr val="FF6600"/>
            </a:gs>
            <a:gs pos="100000">
              <a:srgbClr val="FFFFFF"/>
            </a:gs>
            <a:gs pos="99000">
              <a:srgbClr val="FFAC10"/>
            </a:gs>
          </a:gsLst>
          <a:lin ang="16200000" scaled="0"/>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smtClean="0"/>
            <a:t>Transformers and Switchgear</a:t>
          </a:r>
          <a:endParaRPr lang="en-US" sz="1600" kern="1200" dirty="0"/>
        </a:p>
      </dsp:txBody>
      <dsp:txXfrm>
        <a:off x="3438252" y="42565"/>
        <a:ext cx="1368151" cy="2049288"/>
      </dsp:txXfrm>
    </dsp:sp>
    <dsp:sp modelId="{BBAFC043-7009-4C23-848B-D673037CC83E}">
      <dsp:nvSpPr>
        <dsp:cNvPr id="0" name=""/>
        <dsp:cNvSpPr/>
      </dsp:nvSpPr>
      <dsp:spPr>
        <a:xfrm>
          <a:off x="5093120" y="0"/>
          <a:ext cx="1453281" cy="2134418"/>
        </a:xfrm>
        <a:prstGeom prst="roundRect">
          <a:avLst>
            <a:gd name="adj" fmla="val 10000"/>
          </a:avLst>
        </a:prstGeom>
        <a:gradFill flip="none" rotWithShape="1">
          <a:gsLst>
            <a:gs pos="0">
              <a:srgbClr val="FF6600"/>
            </a:gs>
            <a:gs pos="100000">
              <a:srgbClr val="FFFFFF"/>
            </a:gs>
            <a:gs pos="99000">
              <a:srgbClr val="FFAC10"/>
            </a:gs>
          </a:gsLst>
          <a:lin ang="16200000" scaled="0"/>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smtClean="0"/>
            <a:t>Conventional and Nuclear Generation</a:t>
          </a:r>
          <a:endParaRPr lang="en-US" sz="1600" kern="1200" dirty="0"/>
        </a:p>
      </dsp:txBody>
      <dsp:txXfrm>
        <a:off x="5135685" y="42565"/>
        <a:ext cx="1368151" cy="2049288"/>
      </dsp:txXfrm>
    </dsp:sp>
    <dsp:sp modelId="{75B741CD-D412-4DFD-B2E7-63CEBABD5A6B}">
      <dsp:nvSpPr>
        <dsp:cNvPr id="0" name=""/>
        <dsp:cNvSpPr/>
      </dsp:nvSpPr>
      <dsp:spPr>
        <a:xfrm>
          <a:off x="6790553" y="0"/>
          <a:ext cx="1453281" cy="2134418"/>
        </a:xfrm>
        <a:prstGeom prst="roundRect">
          <a:avLst>
            <a:gd name="adj" fmla="val 10000"/>
          </a:avLst>
        </a:prstGeom>
        <a:gradFill flip="none" rotWithShape="1">
          <a:gsLst>
            <a:gs pos="0">
              <a:srgbClr val="FF6600"/>
            </a:gs>
            <a:gs pos="100000">
              <a:srgbClr val="FFFFFF"/>
            </a:gs>
            <a:gs pos="99000">
              <a:srgbClr val="FFAC10"/>
            </a:gs>
          </a:gsLst>
          <a:lin ang="16200000" scaled="0"/>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smtClean="0"/>
            <a:t>Network Analysis</a:t>
          </a:r>
        </a:p>
      </dsp:txBody>
      <dsp:txXfrm>
        <a:off x="6833118" y="42565"/>
        <a:ext cx="1368151" cy="204928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0" hangingPunct="0">
              <a:defRPr sz="1200">
                <a:latin typeface="Times" charset="0"/>
                <a:ea typeface="ＭＳ Ｐゴシック" charset="-128"/>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0" hangingPunct="0">
              <a:defRPr sz="1200">
                <a:latin typeface="Times" charset="0"/>
                <a:ea typeface="ＭＳ Ｐゴシック" charset="-128"/>
                <a:cs typeface="+mn-cs"/>
              </a:defRPr>
            </a:lvl1pPr>
          </a:lstStyle>
          <a:p>
            <a:pPr>
              <a:defRPr/>
            </a:pPr>
            <a:fld id="{94D4D14B-3B3C-4F23-944E-15A5998FEFEA}" type="datetime1">
              <a:rPr lang="en-US"/>
              <a:pPr>
                <a:defRPr/>
              </a:pPr>
              <a:t>17/09/2012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0" hangingPunct="0">
              <a:defRPr sz="1200">
                <a:latin typeface="Times" charset="0"/>
                <a:ea typeface="ＭＳ Ｐゴシック" charset="-128"/>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latin typeface="Times" charset="0"/>
                <a:ea typeface="ＭＳ Ｐゴシック" charset="-128"/>
                <a:cs typeface="+mn-cs"/>
              </a:defRPr>
            </a:lvl1pPr>
          </a:lstStyle>
          <a:p>
            <a:pPr>
              <a:defRPr/>
            </a:pPr>
            <a:fld id="{A6954F31-DB22-408E-9071-F2A4361EC903}" type="slidenum">
              <a:rPr lang="en-US"/>
              <a:pPr>
                <a:defRPr/>
              </a:pPr>
              <a:t>‹#›</a:t>
            </a:fld>
            <a:endParaRPr lang="en-US"/>
          </a:p>
        </p:txBody>
      </p:sp>
    </p:spTree>
    <p:extLst>
      <p:ext uri="{BB962C8B-B14F-4D97-AF65-F5344CB8AC3E}">
        <p14:creationId xmlns:p14="http://schemas.microsoft.com/office/powerpoint/2010/main" val="2021075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AECD62-E472-3A4A-B83B-CEA66A934BCC}" type="datetimeFigureOut">
              <a:rPr lang="en-US" smtClean="0"/>
              <a:t>17/09/2012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48B594-6255-C147-BD6A-FC13995FC3B7}" type="slidenum">
              <a:rPr lang="en-US" smtClean="0"/>
              <a:t>‹#›</a:t>
            </a:fld>
            <a:endParaRPr lang="en-US"/>
          </a:p>
        </p:txBody>
      </p:sp>
    </p:spTree>
    <p:extLst>
      <p:ext uri="{BB962C8B-B14F-4D97-AF65-F5344CB8AC3E}">
        <p14:creationId xmlns:p14="http://schemas.microsoft.com/office/powerpoint/2010/main" val="169737197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sz="quarter"/>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fld id="{14F8EC32-5021-45E1-8692-55104BF6DDA1}" type="slidenum">
              <a:rPr lang="en-GB"/>
              <a:pPr/>
              <a:t>1</a:t>
            </a:fld>
            <a:endParaRPr lang="en-GB"/>
          </a:p>
        </p:txBody>
      </p:sp>
      <p:sp>
        <p:nvSpPr>
          <p:cNvPr id="174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7410" name="Text Box 2"/>
          <p:cNvSpPr txBox="1">
            <a:spLocks noGrp="1" noChangeArrowheads="1"/>
          </p:cNvSpPr>
          <p:nvPr>
            <p:ph type="body"/>
          </p:nvPr>
        </p:nvSpPr>
        <p:spPr>
          <a:xfrm>
            <a:off x="914400" y="4343400"/>
            <a:ext cx="5029200" cy="4114800"/>
          </a:xfrm>
          <a:noFill/>
        </p:spPr>
        <p:txBody>
          <a:bodyPr/>
          <a:lstStyle/>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latin typeface="Arial" charset="0"/>
                <a:ea typeface="ＭＳ Ｐゴシック" pitchFamily="34" charset="-128"/>
              </a:rPr>
              <a:t>Key words</a:t>
            </a:r>
          </a:p>
          <a:p>
            <a:r>
              <a:rPr lang="en-GB" sz="1200" i="1" kern="1200" dirty="0" smtClean="0">
                <a:solidFill>
                  <a:schemeClr val="tx1"/>
                </a:solidFill>
                <a:effectLst/>
                <a:latin typeface="+mn-lt"/>
                <a:ea typeface="+mn-ea"/>
                <a:cs typeface="+mn-cs"/>
              </a:rPr>
              <a:t>-	Independent eLearning resources </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	Electrical Engineers shortfall and ways of addressing it.</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Working with industry on non-accredited material </a:t>
            </a: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dirty="0" smtClean="0">
              <a:latin typeface="Arial" charset="0"/>
              <a:ea typeface="ＭＳ Ｐゴシック" pitchFamily="34" charset="-128"/>
            </a:endParaRP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latin typeface="Arial" charset="0"/>
                <a:ea typeface="ＭＳ Ｐゴシック" pitchFamily="34" charset="-128"/>
              </a:rPr>
              <a:t>Abstract</a:t>
            </a:r>
            <a:r>
              <a:rPr lang="en-GB" baseline="0" dirty="0" smtClean="0">
                <a:latin typeface="Arial" charset="0"/>
                <a:ea typeface="ＭＳ Ｐゴシック" pitchFamily="34" charset="-128"/>
              </a:rPr>
              <a:t> for conference submission</a:t>
            </a: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baseline="0" dirty="0" smtClean="0">
              <a:latin typeface="Arial" charset="0"/>
              <a:ea typeface="ＭＳ Ｐゴシック" pitchFamily="34" charset="-128"/>
            </a:endParaRPr>
          </a:p>
          <a:p>
            <a:r>
              <a:rPr lang="en-GB" sz="1200" kern="1200" dirty="0" smtClean="0">
                <a:solidFill>
                  <a:schemeClr val="tx1"/>
                </a:solidFill>
                <a:effectLst/>
                <a:latin typeface="+mn-lt"/>
                <a:ea typeface="+mn-ea"/>
                <a:cs typeface="+mn-cs"/>
              </a:rPr>
              <a:t>The project name is derived from the current term ‘Keeping the lights on’, which sums up the power production, transmission and distribution challenges of the future. The small area addressed by this activity is the massive skills shortage that is looming within the power industry. The aim of the project was to provide a taster of the training available at universities and interest employers/</a:t>
            </a:r>
            <a:r>
              <a:rPr lang="en-GB" sz="1200" kern="1200" dirty="0" err="1" smtClean="0">
                <a:solidFill>
                  <a:schemeClr val="tx1"/>
                </a:solidFill>
                <a:effectLst/>
                <a:latin typeface="+mn-lt"/>
                <a:ea typeface="+mn-ea"/>
                <a:cs typeface="+mn-cs"/>
              </a:rPr>
              <a:t>ees</a:t>
            </a:r>
            <a:r>
              <a:rPr lang="en-GB" sz="1200" kern="1200" dirty="0" smtClean="0">
                <a:solidFill>
                  <a:schemeClr val="tx1"/>
                </a:solidFill>
                <a:effectLst/>
                <a:latin typeface="+mn-lt"/>
                <a:ea typeface="+mn-ea"/>
                <a:cs typeface="+mn-cs"/>
              </a:rPr>
              <a:t> in undertaking more extended courses. The taster also provided valuable learning resource in its own right on key topics within the power industry. The aim of this session will be to provide an overview of the technologies used for delivery, the integration with the parallel masters programme and the feedback from students and staff within industry. Some of the key challenges and successes both within HE and industry with also be discussed. </a:t>
            </a:r>
          </a:p>
          <a:p>
            <a:r>
              <a:rPr lang="en-GB" sz="1200" kern="1200" dirty="0" smtClean="0">
                <a:solidFill>
                  <a:schemeClr val="tx1"/>
                </a:solidFill>
                <a:effectLst/>
                <a:latin typeface="+mn-lt"/>
                <a:ea typeface="+mn-ea"/>
                <a:cs typeface="+mn-cs"/>
              </a:rPr>
              <a:t> </a:t>
            </a: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latin typeface="Arial" charset="0"/>
                <a:ea typeface="ＭＳ Ｐゴシック" pitchFamily="34" charset="-128"/>
              </a:rPr>
              <a:t>Outline</a:t>
            </a:r>
          </a:p>
          <a:p>
            <a:r>
              <a:rPr lang="en-GB" sz="1200" i="1" kern="1200" dirty="0" smtClean="0">
                <a:solidFill>
                  <a:schemeClr val="tx1"/>
                </a:solidFill>
                <a:effectLst/>
                <a:latin typeface="+mn-lt"/>
                <a:ea typeface="+mn-ea"/>
                <a:cs typeface="+mn-cs"/>
              </a:rPr>
              <a:t>The importance of collaboration within the power engineering sector, (both training and research / validation)</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Limited provision for this type of training means this is an area that HEIs can add value if they have the expertise</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Who choses the syllabus, industry or HEIs?</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Distance learning and the challenges in working with un-registered students</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Technologies for delivery all built upon prior work, Recorded lectures, Virtual Experiments, Dynamic Computer Aided Assessment and the Virtual Learning Environment</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All the key outputs are available for use by industry and HEIs</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Student response self study material, not an undergraduate perspective</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Sign posting to key issues if this type of material is to be developed else where</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Outcomes from the project and how they have informed institutional plans going forward</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Other valuable applications / extensions of the activity for health and safety etc.</a:t>
            </a:r>
            <a:endParaRPr lang="en-GB" sz="1200" kern="1200" dirty="0" smtClean="0">
              <a:solidFill>
                <a:schemeClr val="tx1"/>
              </a:solidFill>
              <a:effectLst/>
              <a:latin typeface="+mn-lt"/>
              <a:ea typeface="+mn-ea"/>
              <a:cs typeface="+mn-cs"/>
            </a:endParaRP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dirty="0" smtClean="0">
              <a:latin typeface="Arial"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sz="quarter"/>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fld id="{14F8EC32-5021-45E1-8692-55104BF6DDA1}" type="slidenum">
              <a:rPr lang="en-GB"/>
              <a:pPr/>
              <a:t>11</a:t>
            </a:fld>
            <a:endParaRPr lang="en-GB"/>
          </a:p>
        </p:txBody>
      </p:sp>
      <p:sp>
        <p:nvSpPr>
          <p:cNvPr id="174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7410" name="Text Box 2"/>
          <p:cNvSpPr txBox="1">
            <a:spLocks noGrp="1" noChangeArrowheads="1"/>
          </p:cNvSpPr>
          <p:nvPr>
            <p:ph type="body"/>
          </p:nvPr>
        </p:nvSpPr>
        <p:spPr>
          <a:xfrm>
            <a:off x="914400" y="4343400"/>
            <a:ext cx="5029200" cy="4114800"/>
          </a:xfrm>
          <a:noFill/>
        </p:spPr>
        <p:txBody>
          <a:bodyPr/>
          <a:lstStyle/>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latin typeface="Arial" charset="0"/>
                <a:ea typeface="ＭＳ Ｐゴシック" pitchFamily="34" charset="-128"/>
              </a:rPr>
              <a:t>The main title can be one or two lines long. </a:t>
            </a: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dirty="0" smtClean="0">
              <a:latin typeface="Arial"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sz="quarter"/>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fld id="{14F8EC32-5021-45E1-8692-55104BF6DDA1}" type="slidenum">
              <a:rPr lang="en-GB"/>
              <a:pPr/>
              <a:t>2</a:t>
            </a:fld>
            <a:endParaRPr lang="en-GB"/>
          </a:p>
        </p:txBody>
      </p:sp>
      <p:sp>
        <p:nvSpPr>
          <p:cNvPr id="174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7410" name="Text Box 2"/>
          <p:cNvSpPr txBox="1">
            <a:spLocks noGrp="1" noChangeArrowheads="1"/>
          </p:cNvSpPr>
          <p:nvPr>
            <p:ph type="body"/>
          </p:nvPr>
        </p:nvSpPr>
        <p:spPr>
          <a:xfrm>
            <a:off x="914400" y="4343400"/>
            <a:ext cx="5029200" cy="4114800"/>
          </a:xfrm>
          <a:noFill/>
        </p:spPr>
        <p:txBody>
          <a:bodyPr/>
          <a:lstStyle/>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latin typeface="Arial" charset="0"/>
                <a:ea typeface="ＭＳ Ｐゴシック" pitchFamily="34" charset="-128"/>
              </a:rPr>
              <a:t>The main title can be one or two lines long. </a:t>
            </a: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dirty="0" smtClean="0">
              <a:latin typeface="Arial"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sz="quarter"/>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fld id="{14F8EC32-5021-45E1-8692-55104BF6DDA1}" type="slidenum">
              <a:rPr lang="en-GB"/>
              <a:pPr/>
              <a:t>3</a:t>
            </a:fld>
            <a:endParaRPr lang="en-GB"/>
          </a:p>
        </p:txBody>
      </p:sp>
      <p:sp>
        <p:nvSpPr>
          <p:cNvPr id="174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7410" name="Text Box 2"/>
          <p:cNvSpPr txBox="1">
            <a:spLocks noGrp="1" noChangeArrowheads="1"/>
          </p:cNvSpPr>
          <p:nvPr>
            <p:ph type="body"/>
          </p:nvPr>
        </p:nvSpPr>
        <p:spPr>
          <a:xfrm>
            <a:off x="914400" y="4343400"/>
            <a:ext cx="5029200" cy="4114800"/>
          </a:xfrm>
          <a:noFill/>
        </p:spPr>
        <p:txBody>
          <a:bodyPr/>
          <a:lstStyle/>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latin typeface="Arial" charset="0"/>
                <a:ea typeface="ＭＳ Ｐゴシック" pitchFamily="34" charset="-128"/>
              </a:rPr>
              <a:t>The main title can be one or two lines long. </a:t>
            </a: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dirty="0" smtClean="0">
              <a:latin typeface="Arial"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sz="quarter"/>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fld id="{14F8EC32-5021-45E1-8692-55104BF6DDA1}" type="slidenum">
              <a:rPr lang="en-GB"/>
              <a:pPr/>
              <a:t>4</a:t>
            </a:fld>
            <a:endParaRPr lang="en-GB"/>
          </a:p>
        </p:txBody>
      </p:sp>
      <p:sp>
        <p:nvSpPr>
          <p:cNvPr id="174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7410" name="Text Box 2"/>
          <p:cNvSpPr txBox="1">
            <a:spLocks noGrp="1" noChangeArrowheads="1"/>
          </p:cNvSpPr>
          <p:nvPr>
            <p:ph type="body"/>
          </p:nvPr>
        </p:nvSpPr>
        <p:spPr>
          <a:xfrm>
            <a:off x="914400" y="4343400"/>
            <a:ext cx="5029200" cy="4114800"/>
          </a:xfrm>
          <a:noFill/>
        </p:spPr>
        <p:txBody>
          <a:bodyPr/>
          <a:lstStyle/>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latin typeface="Arial" charset="0"/>
                <a:ea typeface="ＭＳ Ｐゴシック" pitchFamily="34" charset="-128"/>
              </a:rPr>
              <a:t>The main title can be one or two lines long. </a:t>
            </a: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dirty="0" smtClean="0">
              <a:latin typeface="Arial"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fld id="{DCAEA5CB-DCF6-4F8A-A834-7CD1518C331C}" type="slidenum">
              <a:rPr lang="en-GB" smtClean="0"/>
              <a:pPr/>
              <a:t>5</a:t>
            </a:fld>
            <a:endParaRPr lang="en-GB"/>
          </a:p>
        </p:txBody>
      </p:sp>
    </p:spTree>
    <p:extLst>
      <p:ext uri="{BB962C8B-B14F-4D97-AF65-F5344CB8AC3E}">
        <p14:creationId xmlns:p14="http://schemas.microsoft.com/office/powerpoint/2010/main" val="2429718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sz="quarter"/>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fld id="{14F8EC32-5021-45E1-8692-55104BF6DDA1}" type="slidenum">
              <a:rPr lang="en-GB"/>
              <a:pPr/>
              <a:t>7</a:t>
            </a:fld>
            <a:endParaRPr lang="en-GB"/>
          </a:p>
        </p:txBody>
      </p:sp>
      <p:sp>
        <p:nvSpPr>
          <p:cNvPr id="174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7410" name="Text Box 2"/>
          <p:cNvSpPr txBox="1">
            <a:spLocks noGrp="1" noChangeArrowheads="1"/>
          </p:cNvSpPr>
          <p:nvPr>
            <p:ph type="body"/>
          </p:nvPr>
        </p:nvSpPr>
        <p:spPr>
          <a:xfrm>
            <a:off x="914400" y="4343400"/>
            <a:ext cx="5029200" cy="4114800"/>
          </a:xfrm>
          <a:noFill/>
        </p:spPr>
        <p:txBody>
          <a:bodyPr/>
          <a:lstStyle/>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latin typeface="Arial" charset="0"/>
                <a:ea typeface="ＭＳ Ｐゴシック" pitchFamily="34" charset="-128"/>
              </a:rPr>
              <a:t>The main title can be one or two lines long. </a:t>
            </a: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dirty="0" smtClean="0">
              <a:latin typeface="Arial"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sz="quarter"/>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fld id="{14F8EC32-5021-45E1-8692-55104BF6DDA1}" type="slidenum">
              <a:rPr lang="en-GB"/>
              <a:pPr/>
              <a:t>8</a:t>
            </a:fld>
            <a:endParaRPr lang="en-GB"/>
          </a:p>
        </p:txBody>
      </p:sp>
      <p:sp>
        <p:nvSpPr>
          <p:cNvPr id="174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7410" name="Text Box 2"/>
          <p:cNvSpPr txBox="1">
            <a:spLocks noGrp="1" noChangeArrowheads="1"/>
          </p:cNvSpPr>
          <p:nvPr>
            <p:ph type="body"/>
          </p:nvPr>
        </p:nvSpPr>
        <p:spPr>
          <a:xfrm>
            <a:off x="914400" y="4343400"/>
            <a:ext cx="5029200" cy="4114800"/>
          </a:xfrm>
          <a:noFill/>
        </p:spPr>
        <p:txBody>
          <a:bodyPr/>
          <a:lstStyle/>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latin typeface="Arial" charset="0"/>
                <a:ea typeface="ＭＳ Ｐゴシック" pitchFamily="34" charset="-128"/>
              </a:rPr>
              <a:t>The main title can be one or two lines long. </a:t>
            </a: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dirty="0" smtClean="0">
              <a:latin typeface="Arial"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idx="10"/>
          </p:nvPr>
        </p:nvSpPr>
        <p:spPr/>
        <p:txBody>
          <a:bodyPr/>
          <a:lstStyle/>
          <a:p>
            <a:fld id="{DCAEA5CB-DCF6-4F8A-A834-7CD1518C331C}" type="slidenum">
              <a:rPr lang="en-GB" smtClean="0"/>
              <a:pPr/>
              <a:t>9</a:t>
            </a:fld>
            <a:endParaRPr lang="en-GB"/>
          </a:p>
        </p:txBody>
      </p:sp>
    </p:spTree>
    <p:extLst>
      <p:ext uri="{BB962C8B-B14F-4D97-AF65-F5344CB8AC3E}">
        <p14:creationId xmlns:p14="http://schemas.microsoft.com/office/powerpoint/2010/main" val="478012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sz="quarter"/>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fld id="{14F8EC32-5021-45E1-8692-55104BF6DDA1}" type="slidenum">
              <a:rPr lang="en-GB"/>
              <a:pPr/>
              <a:t>10</a:t>
            </a:fld>
            <a:endParaRPr lang="en-GB"/>
          </a:p>
        </p:txBody>
      </p:sp>
      <p:sp>
        <p:nvSpPr>
          <p:cNvPr id="174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7410" name="Text Box 2"/>
          <p:cNvSpPr txBox="1">
            <a:spLocks noGrp="1" noChangeArrowheads="1"/>
          </p:cNvSpPr>
          <p:nvPr>
            <p:ph type="body"/>
          </p:nvPr>
        </p:nvSpPr>
        <p:spPr>
          <a:xfrm>
            <a:off x="914400" y="4343400"/>
            <a:ext cx="5029200" cy="4114800"/>
          </a:xfrm>
          <a:noFill/>
        </p:spPr>
        <p:txBody>
          <a:bodyPr/>
          <a:lstStyle/>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latin typeface="Arial" charset="0"/>
                <a:ea typeface="ＭＳ Ｐゴシック" pitchFamily="34" charset="-128"/>
              </a:rPr>
              <a:t>The main title can be one or two lines long. </a:t>
            </a:r>
          </a:p>
          <a:p>
            <a:pPr eaLnBrk="1" hangingPunct="1">
              <a:spcBef>
                <a:spcPts val="450"/>
              </a:spcBef>
              <a:buClr>
                <a:srgbClr val="540068"/>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dirty="0" smtClean="0">
              <a:latin typeface="Arial"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l">
              <a:defRPr/>
            </a:lvl1pPr>
          </a:lstStyle>
          <a:p>
            <a:r>
              <a:rPr lang="en-GB" dirty="0" smtClean="0"/>
              <a:t>Click to edit Master title style</a:t>
            </a:r>
            <a:endParaRPr lang="en-US" dirty="0"/>
          </a:p>
        </p:txBody>
      </p:sp>
      <p:sp>
        <p:nvSpPr>
          <p:cNvPr id="3" name="Subtitle 2"/>
          <p:cNvSpPr>
            <a:spLocks noGrp="1"/>
          </p:cNvSpPr>
          <p:nvPr>
            <p:ph type="subTitle" idx="1"/>
          </p:nvPr>
        </p:nvSpPr>
        <p:spPr>
          <a:xfrm>
            <a:off x="685800" y="3886200"/>
            <a:ext cx="7772400" cy="1752600"/>
          </a:xfrm>
        </p:spPr>
        <p:txBody>
          <a:bodyPr/>
          <a:lstStyle>
            <a:lvl1pPr marL="0" indent="0" algn="l">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B02A0E2-5035-43A8-BA5A-B427553E65B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GB" dirty="0" smtClean="0"/>
              <a:t>Click to edit Master title style</a:t>
            </a:r>
            <a:endParaRPr lang="en-US" dirty="0"/>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BECDDDB-EA4A-4E6F-9F4D-BAFAD4EDB88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lgn="l">
              <a:defRPr/>
            </a:lvl1pPr>
          </a:lstStyle>
          <a:p>
            <a:r>
              <a:rPr lang="en-GB"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3655ABE-EBA4-4E73-BA20-BA4D205E7D1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5"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Times" charset="0"/>
                <a:ea typeface="ＭＳ Ｐゴシック" charset="-128"/>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Times" charset="0"/>
                <a:ea typeface="ＭＳ Ｐゴシック" charset="-128"/>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Times" charset="0"/>
                <a:ea typeface="ＭＳ Ｐゴシック" charset="-128"/>
                <a:cs typeface="+mn-cs"/>
              </a:defRPr>
            </a:lvl1pPr>
          </a:lstStyle>
          <a:p>
            <a:pPr>
              <a:defRPr/>
            </a:pPr>
            <a:fld id="{44E1EA67-3C94-4EA7-97F4-4DF1405BC2B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3" r:id="rId2"/>
    <p:sldLayoutId id="2147483684" r:id="rId3"/>
  </p:sldLayoutIdLst>
  <p:txStyles>
    <p:titleStyle>
      <a:lvl1pPr algn="l"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l"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l"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l"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lr>
          <a:schemeClr val="accent2"/>
        </a:buClr>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accent2"/>
        </a:buClr>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accent2"/>
        </a:buClr>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accent2"/>
        </a:buClr>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accent2"/>
        </a:buClr>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hyperlink" Target="http://www.hestem.ac.uk/activity/value-chemistry-and-physics-students-recorded-lectures" TargetMode="External"/><Relationship Id="rId4" Type="http://schemas.openxmlformats.org/officeDocument/2006/relationships/hyperlink" Target="http://www.mathcentre.ac.uk:8081/mathseg/" TargetMode="External"/><Relationship Id="rId1" Type="http://schemas.openxmlformats.org/officeDocument/2006/relationships/slideLayout" Target="../slideLayouts/slideLayout2.xml"/><Relationship Id="rId2" Type="http://schemas.openxmlformats.org/officeDocument/2006/relationships/hyperlink" Target="http://www.hestem.ac.uk/news/virtual-experiment-manua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ve.soton.ac.uk/ves/phasor.html" TargetMode="External"/><Relationship Id="rId4" Type="http://schemas.openxmlformats.org/officeDocument/2006/relationships/hyperlink" Target="http://ve.soton.ac.uk/ves/transformer.html" TargetMode="Externa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hestem.soton.ac.uk/lectures/cable_circuit_operation_1/" TargetMode="Externa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jpe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ctrTitle"/>
          </p:nvPr>
        </p:nvSpPr>
        <p:spPr>
          <a:xfrm>
            <a:off x="396000" y="2130425"/>
            <a:ext cx="8352000" cy="1470025"/>
          </a:xfrm>
        </p:spPr>
        <p:txBody>
          <a:bodyPr/>
          <a:lstStyle/>
          <a:p>
            <a:pPr algn="ctr" eaLnBrk="1" hangingPunct="1">
              <a:lnSpc>
                <a:spcPct val="100000"/>
              </a:lnSpc>
              <a:buClr>
                <a:srgbClr val="FFFFFF"/>
              </a:buClr>
              <a:buFont typeface="Georgia"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400" dirty="0" smtClean="0">
                <a:solidFill>
                  <a:srgbClr val="F57D25"/>
                </a:solidFill>
              </a:rPr>
              <a:t>Keeping the Lights On</a:t>
            </a:r>
          </a:p>
        </p:txBody>
      </p:sp>
      <p:sp>
        <p:nvSpPr>
          <p:cNvPr id="5" name="Subtitle 4"/>
          <p:cNvSpPr>
            <a:spLocks noGrp="1"/>
          </p:cNvSpPr>
          <p:nvPr>
            <p:ph type="subTitle" idx="1"/>
          </p:nvPr>
        </p:nvSpPr>
        <p:spPr/>
        <p:txBody>
          <a:bodyPr/>
          <a:lstStyle/>
          <a:p>
            <a:pPr algn="ctr"/>
            <a:r>
              <a:rPr lang="en-GB" dirty="0" smtClean="0"/>
              <a:t>Prof Paul Lewin*, Dr </a:t>
            </a:r>
            <a:r>
              <a:rPr lang="en-GB" dirty="0" err="1" smtClean="0"/>
              <a:t>Liwei</a:t>
            </a:r>
            <a:r>
              <a:rPr lang="en-GB" dirty="0" smtClean="0"/>
              <a:t> </a:t>
            </a:r>
            <a:r>
              <a:rPr lang="en-GB" dirty="0" err="1" smtClean="0"/>
              <a:t>Hao</a:t>
            </a:r>
            <a:r>
              <a:rPr lang="en-GB" dirty="0" smtClean="0"/>
              <a:t>, Samantha </a:t>
            </a:r>
            <a:r>
              <a:rPr lang="en-GB" dirty="0" err="1" smtClean="0"/>
              <a:t>Tye</a:t>
            </a:r>
            <a:r>
              <a:rPr lang="en-GB" dirty="0" smtClean="0"/>
              <a:t>, Mark </a:t>
            </a:r>
            <a:r>
              <a:rPr lang="en-GB" dirty="0" err="1" smtClean="0"/>
              <a:t>Mitchison</a:t>
            </a:r>
            <a:endParaRPr lang="en-GB" dirty="0" smtClean="0"/>
          </a:p>
          <a:p>
            <a:pPr algn="ctr"/>
            <a:r>
              <a:rPr lang="en-GB" dirty="0" smtClean="0"/>
              <a:t>and Justin Steele-Davies</a:t>
            </a:r>
            <a:endParaRPr lang="en-US" dirty="0"/>
          </a:p>
        </p:txBody>
      </p:sp>
      <p:pic>
        <p:nvPicPr>
          <p:cNvPr id="7" name="Picture 1"/>
          <p:cNvPicPr>
            <a:picLocks noChangeAspect="1" noChangeArrowheads="1"/>
          </p:cNvPicPr>
          <p:nvPr/>
        </p:nvPicPr>
        <p:blipFill>
          <a:blip r:embed="rId3" cstate="print"/>
          <a:srcRect/>
          <a:stretch>
            <a:fillRect/>
          </a:stretch>
        </p:blipFill>
        <p:spPr bwMode="auto">
          <a:xfrm>
            <a:off x="179512" y="620688"/>
            <a:ext cx="2160000" cy="473216"/>
          </a:xfrm>
          <a:prstGeom prst="rect">
            <a:avLst/>
          </a:prstGeom>
          <a:noFill/>
          <a:ln w="9525">
            <a:noFill/>
            <a:miter lim="800000"/>
            <a:headEnd/>
            <a:tailEnd/>
          </a:ln>
        </p:spPr>
      </p:pic>
      <p:pic>
        <p:nvPicPr>
          <p:cNvPr id="8" name="Picture 4" descr="E:\HE STEM Legacy\Logos\TDHVLab-text(black)_print.png"/>
          <p:cNvPicPr>
            <a:picLocks noChangeAspect="1" noChangeArrowheads="1"/>
          </p:cNvPicPr>
          <p:nvPr/>
        </p:nvPicPr>
        <p:blipFill>
          <a:blip r:embed="rId4" cstate="print"/>
          <a:srcRect/>
          <a:stretch>
            <a:fillRect/>
          </a:stretch>
        </p:blipFill>
        <p:spPr bwMode="auto">
          <a:xfrm>
            <a:off x="108144" y="151079"/>
            <a:ext cx="5760000" cy="253585"/>
          </a:xfrm>
          <a:prstGeom prst="rect">
            <a:avLst/>
          </a:prstGeom>
          <a:noFill/>
        </p:spPr>
      </p:pic>
    </p:spTree>
    <p:extLst>
      <p:ext uri="{BB962C8B-B14F-4D97-AF65-F5344CB8AC3E}">
        <p14:creationId xmlns:p14="http://schemas.microsoft.com/office/powerpoint/2010/main" val="2550919772"/>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7200" y="629816"/>
            <a:ext cx="6419056" cy="1143000"/>
          </a:xfrm>
        </p:spPr>
        <p:txBody>
          <a:bodyPr/>
          <a:lstStyle/>
          <a:p>
            <a:pPr algn="ctr" eaLnBrk="1" hangingPunct="1">
              <a:lnSpc>
                <a:spcPct val="100000"/>
              </a:lnSpc>
              <a:buClr>
                <a:srgbClr val="FFFFFF"/>
              </a:buClr>
              <a:buFont typeface="Georgia"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400" dirty="0" smtClean="0">
                <a:solidFill>
                  <a:srgbClr val="F57D25"/>
                </a:solidFill>
              </a:rPr>
              <a:t>Pathways to Impact</a:t>
            </a:r>
          </a:p>
        </p:txBody>
      </p:sp>
      <p:sp>
        <p:nvSpPr>
          <p:cNvPr id="5" name="Subtitle 4"/>
          <p:cNvSpPr>
            <a:spLocks noGrp="1"/>
          </p:cNvSpPr>
          <p:nvPr>
            <p:ph idx="1"/>
          </p:nvPr>
        </p:nvSpPr>
        <p:spPr>
          <a:xfrm>
            <a:off x="457200" y="1772816"/>
            <a:ext cx="8229600" cy="4525963"/>
          </a:xfrm>
        </p:spPr>
        <p:txBody>
          <a:bodyPr/>
          <a:lstStyle/>
          <a:p>
            <a:r>
              <a:rPr lang="en-GB" sz="2800" dirty="0" smtClean="0"/>
              <a:t>Development of resources seen to be of great benefit to existing </a:t>
            </a:r>
            <a:r>
              <a:rPr lang="en-GB" sz="2800" dirty="0" err="1" smtClean="0"/>
              <a:t>UoS</a:t>
            </a:r>
            <a:r>
              <a:rPr lang="en-GB" sz="2800" dirty="0" smtClean="0"/>
              <a:t> Courses;</a:t>
            </a:r>
          </a:p>
          <a:p>
            <a:pPr lvl="1"/>
            <a:r>
              <a:rPr lang="en-GB" sz="2000" dirty="0" smtClean="0"/>
              <a:t>MSc in </a:t>
            </a:r>
            <a:r>
              <a:rPr lang="en-US" sz="2000" dirty="0" smtClean="0"/>
              <a:t>Energy and Sustainability with Electrical Power Engineering</a:t>
            </a:r>
          </a:p>
          <a:p>
            <a:pPr lvl="1"/>
            <a:r>
              <a:rPr lang="en-GB" sz="2000" dirty="0" smtClean="0"/>
              <a:t>Huge increase in size of cohort (40+ 2011/12)</a:t>
            </a:r>
          </a:p>
          <a:p>
            <a:pPr lvl="1"/>
            <a:r>
              <a:rPr lang="en-GB" sz="2000" dirty="0" smtClean="0"/>
              <a:t>Materials also available for Power Academy students – improve their knowledge prior to summer placements</a:t>
            </a:r>
          </a:p>
          <a:p>
            <a:r>
              <a:rPr lang="en-GB" sz="2800" dirty="0" smtClean="0"/>
              <a:t>Papers planned for submission to the IJEEE</a:t>
            </a:r>
          </a:p>
          <a:p>
            <a:r>
              <a:rPr lang="en-GB" sz="2800" dirty="0" smtClean="0"/>
              <a:t>Material being developed for Malaysia EEE degree</a:t>
            </a:r>
          </a:p>
          <a:p>
            <a:pPr marL="715963" lvl="1" indent="-266700"/>
            <a:r>
              <a:rPr lang="en-GB" sz="2400" dirty="0" smtClean="0"/>
              <a:t>Sustainability of work</a:t>
            </a:r>
            <a:endParaRPr lang="en-US" sz="2400" dirty="0"/>
          </a:p>
          <a:p>
            <a:pPr marL="0" indent="0">
              <a:buNone/>
            </a:pPr>
            <a:endParaRPr lang="en-GB" sz="2800" dirty="0" smtClean="0"/>
          </a:p>
        </p:txBody>
      </p:sp>
      <p:pic>
        <p:nvPicPr>
          <p:cNvPr id="8" name="Picture 4" descr="E:\HE STEM Legacy\Logos\TDHVLab-text(black)_print.png"/>
          <p:cNvPicPr>
            <a:picLocks noChangeAspect="1" noChangeArrowheads="1"/>
          </p:cNvPicPr>
          <p:nvPr/>
        </p:nvPicPr>
        <p:blipFill>
          <a:blip r:embed="rId3" cstate="print"/>
          <a:srcRect/>
          <a:stretch>
            <a:fillRect/>
          </a:stretch>
        </p:blipFill>
        <p:spPr bwMode="auto">
          <a:xfrm>
            <a:off x="108144" y="151079"/>
            <a:ext cx="5760000" cy="253585"/>
          </a:xfrm>
          <a:prstGeom prst="rect">
            <a:avLst/>
          </a:prstGeom>
          <a:noFill/>
        </p:spPr>
      </p:pic>
    </p:spTree>
    <p:extLst>
      <p:ext uri="{BB962C8B-B14F-4D97-AF65-F5344CB8AC3E}">
        <p14:creationId xmlns:p14="http://schemas.microsoft.com/office/powerpoint/2010/main" val="2355807536"/>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7200" y="629816"/>
            <a:ext cx="6419056" cy="1143000"/>
          </a:xfrm>
        </p:spPr>
        <p:txBody>
          <a:bodyPr/>
          <a:lstStyle/>
          <a:p>
            <a:pPr algn="ctr" eaLnBrk="1" hangingPunct="1">
              <a:lnSpc>
                <a:spcPct val="100000"/>
              </a:lnSpc>
              <a:buClr>
                <a:srgbClr val="FFFFFF"/>
              </a:buClr>
              <a:buFont typeface="Georgia"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400" dirty="0" smtClean="0">
                <a:solidFill>
                  <a:srgbClr val="F57D25"/>
                </a:solidFill>
              </a:rPr>
              <a:t>Spin-off activity</a:t>
            </a:r>
          </a:p>
        </p:txBody>
      </p:sp>
      <p:sp>
        <p:nvSpPr>
          <p:cNvPr id="5" name="Subtitle 4"/>
          <p:cNvSpPr>
            <a:spLocks noGrp="1"/>
          </p:cNvSpPr>
          <p:nvPr>
            <p:ph idx="1"/>
          </p:nvPr>
        </p:nvSpPr>
        <p:spPr>
          <a:xfrm>
            <a:off x="457200" y="2060848"/>
            <a:ext cx="8229600" cy="4237931"/>
          </a:xfrm>
        </p:spPr>
        <p:txBody>
          <a:bodyPr/>
          <a:lstStyle/>
          <a:p>
            <a:r>
              <a:rPr lang="en-GB" dirty="0" smtClean="0"/>
              <a:t>Development of High Voltage Laboratory Induction materials</a:t>
            </a:r>
          </a:p>
          <a:p>
            <a:r>
              <a:rPr lang="en-GB" dirty="0"/>
              <a:t>Use of ‘virtual experiment’ approach to develop specific training for experiments</a:t>
            </a:r>
          </a:p>
          <a:p>
            <a:pPr lvl="1"/>
            <a:r>
              <a:rPr lang="en-GB" dirty="0"/>
              <a:t>Large scale: 1 MV Impulse Generator</a:t>
            </a:r>
          </a:p>
          <a:p>
            <a:pPr lvl="1"/>
            <a:r>
              <a:rPr lang="en-GB" dirty="0"/>
              <a:t>Fragile and/or expensive: </a:t>
            </a:r>
            <a:r>
              <a:rPr lang="en-GB" dirty="0" smtClean="0"/>
              <a:t>Spectrometers</a:t>
            </a:r>
          </a:p>
          <a:p>
            <a:r>
              <a:rPr lang="en-GB" dirty="0" smtClean="0"/>
              <a:t>Recruitment</a:t>
            </a:r>
            <a:endParaRPr lang="en-GB" dirty="0"/>
          </a:p>
          <a:p>
            <a:pPr marL="457200" lvl="1" indent="0">
              <a:buNone/>
            </a:pPr>
            <a:endParaRPr lang="en-GB" dirty="0"/>
          </a:p>
          <a:p>
            <a:pPr marL="457200" lvl="1" indent="0">
              <a:buNone/>
            </a:pPr>
            <a:endParaRPr lang="en-GB" dirty="0" smtClean="0"/>
          </a:p>
        </p:txBody>
      </p:sp>
      <p:pic>
        <p:nvPicPr>
          <p:cNvPr id="8" name="Picture 4" descr="E:\HE STEM Legacy\Logos\TDHVLab-text(black)_print.png"/>
          <p:cNvPicPr>
            <a:picLocks noChangeAspect="1" noChangeArrowheads="1"/>
          </p:cNvPicPr>
          <p:nvPr/>
        </p:nvPicPr>
        <p:blipFill>
          <a:blip r:embed="rId3" cstate="print"/>
          <a:srcRect/>
          <a:stretch>
            <a:fillRect/>
          </a:stretch>
        </p:blipFill>
        <p:spPr bwMode="auto">
          <a:xfrm>
            <a:off x="108144" y="151079"/>
            <a:ext cx="5760000" cy="253585"/>
          </a:xfrm>
          <a:prstGeom prst="rect">
            <a:avLst/>
          </a:prstGeom>
          <a:noFill/>
        </p:spPr>
      </p:pic>
    </p:spTree>
    <p:extLst>
      <p:ext uri="{BB962C8B-B14F-4D97-AF65-F5344CB8AC3E}">
        <p14:creationId xmlns:p14="http://schemas.microsoft.com/office/powerpoint/2010/main" val="383764702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rPr>
              <a:t>Thank you and Links</a:t>
            </a:r>
            <a:endParaRPr lang="en-US" dirty="0">
              <a:solidFill>
                <a:srgbClr val="FF6600"/>
              </a:solidFill>
            </a:endParaRPr>
          </a:p>
        </p:txBody>
      </p:sp>
      <p:sp>
        <p:nvSpPr>
          <p:cNvPr id="3" name="Content Placeholder 2"/>
          <p:cNvSpPr>
            <a:spLocks noGrp="1"/>
          </p:cNvSpPr>
          <p:nvPr>
            <p:ph idx="1"/>
          </p:nvPr>
        </p:nvSpPr>
        <p:spPr/>
        <p:txBody>
          <a:bodyPr/>
          <a:lstStyle/>
          <a:p>
            <a:r>
              <a:rPr lang="en-US" dirty="0" smtClean="0">
                <a:hlinkClick r:id="rId2"/>
              </a:rPr>
              <a:t>hestem.ac.uk</a:t>
            </a:r>
            <a:r>
              <a:rPr lang="en-US" dirty="0">
                <a:hlinkClick r:id="rId2"/>
              </a:rPr>
              <a:t>/news/virtual-experiment-</a:t>
            </a:r>
            <a:r>
              <a:rPr lang="en-US" dirty="0" smtClean="0">
                <a:hlinkClick r:id="rId2"/>
              </a:rPr>
              <a:t>manual</a:t>
            </a:r>
            <a:endParaRPr lang="en-US" dirty="0" smtClean="0"/>
          </a:p>
          <a:p>
            <a:r>
              <a:rPr lang="en-US" dirty="0" err="1" smtClean="0">
                <a:hlinkClick r:id="rId3"/>
              </a:rPr>
              <a:t>hestem.ac.uk</a:t>
            </a:r>
            <a:r>
              <a:rPr lang="en-US" dirty="0">
                <a:hlinkClick r:id="rId3"/>
              </a:rPr>
              <a:t>/activity/value-chemistry-and-physics-students-recorded-lectures</a:t>
            </a:r>
            <a:endParaRPr lang="en-US" dirty="0" smtClean="0"/>
          </a:p>
          <a:p>
            <a:r>
              <a:rPr lang="en-US" dirty="0" err="1" smtClean="0"/>
              <a:t>Camtasia</a:t>
            </a:r>
            <a:r>
              <a:rPr lang="en-US" dirty="0" smtClean="0"/>
              <a:t> / </a:t>
            </a:r>
            <a:r>
              <a:rPr lang="en-US" dirty="0" err="1" smtClean="0"/>
              <a:t>Panopto</a:t>
            </a:r>
            <a:endParaRPr lang="en-US" dirty="0" smtClean="0"/>
          </a:p>
          <a:p>
            <a:r>
              <a:rPr lang="en-US" dirty="0" smtClean="0"/>
              <a:t>Moodle 2.1 QE, and Martin Greenhow</a:t>
            </a:r>
          </a:p>
          <a:p>
            <a:r>
              <a:rPr lang="en-US" dirty="0">
                <a:hlinkClick r:id="rId4"/>
              </a:rPr>
              <a:t>http://www.mathcentre.ac.uk:8081/</a:t>
            </a:r>
            <a:r>
              <a:rPr lang="en-US" dirty="0" err="1">
                <a:hlinkClick r:id="rId4"/>
              </a:rPr>
              <a:t>mathseg</a:t>
            </a:r>
            <a:r>
              <a:rPr lang="en-US" dirty="0">
                <a:hlinkClick r:id="rId4"/>
              </a:rPr>
              <a:t>/</a:t>
            </a:r>
            <a:endParaRPr lang="en-US" dirty="0" smtClean="0"/>
          </a:p>
          <a:p>
            <a:endParaRPr lang="en-US" dirty="0"/>
          </a:p>
        </p:txBody>
      </p:sp>
    </p:spTree>
    <p:extLst>
      <p:ext uri="{BB962C8B-B14F-4D97-AF65-F5344CB8AC3E}">
        <p14:creationId xmlns:p14="http://schemas.microsoft.com/office/powerpoint/2010/main" val="313302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7200" y="629816"/>
            <a:ext cx="6419056" cy="1143000"/>
          </a:xfrm>
        </p:spPr>
        <p:txBody>
          <a:bodyPr/>
          <a:lstStyle/>
          <a:p>
            <a:pPr algn="ctr" eaLnBrk="1" hangingPunct="1">
              <a:lnSpc>
                <a:spcPct val="100000"/>
              </a:lnSpc>
              <a:buClr>
                <a:srgbClr val="FFFFFF"/>
              </a:buClr>
              <a:buFont typeface="Georgia"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400" dirty="0" smtClean="0">
                <a:solidFill>
                  <a:srgbClr val="F57D25"/>
                </a:solidFill>
              </a:rPr>
              <a:t>Introduction</a:t>
            </a:r>
          </a:p>
        </p:txBody>
      </p:sp>
      <p:sp>
        <p:nvSpPr>
          <p:cNvPr id="5" name="Subtitle 4"/>
          <p:cNvSpPr>
            <a:spLocks noGrp="1"/>
          </p:cNvSpPr>
          <p:nvPr>
            <p:ph idx="1"/>
          </p:nvPr>
        </p:nvSpPr>
        <p:spPr>
          <a:xfrm>
            <a:off x="457200" y="1927373"/>
            <a:ext cx="8229600" cy="4525963"/>
          </a:xfrm>
        </p:spPr>
        <p:txBody>
          <a:bodyPr/>
          <a:lstStyle/>
          <a:p>
            <a:r>
              <a:rPr lang="en-GB" sz="2800" dirty="0" smtClean="0"/>
              <a:t>Electrical Power Engineering Industry</a:t>
            </a:r>
          </a:p>
          <a:p>
            <a:pPr lvl="1"/>
            <a:r>
              <a:rPr lang="en-GB" sz="2400" dirty="0" smtClean="0"/>
              <a:t>Loss of expertise, 95% retired in 2025 (NSAP)</a:t>
            </a:r>
          </a:p>
          <a:p>
            <a:pPr lvl="1"/>
            <a:r>
              <a:rPr lang="en-GB" sz="2400" dirty="0"/>
              <a:t>Significant recruitment of </a:t>
            </a:r>
            <a:r>
              <a:rPr lang="en-GB" sz="2400" dirty="0" smtClean="0"/>
              <a:t>Graduates</a:t>
            </a:r>
          </a:p>
          <a:p>
            <a:pPr lvl="1"/>
            <a:r>
              <a:rPr lang="en-GB" sz="2400" dirty="0" smtClean="0"/>
              <a:t>Significant future change in infrastructure, £35bn</a:t>
            </a:r>
          </a:p>
          <a:p>
            <a:pPr lvl="1"/>
            <a:r>
              <a:rPr lang="en-GB" sz="2400" dirty="0" smtClean="0"/>
              <a:t>Limited electrical power content in degree courses</a:t>
            </a:r>
          </a:p>
          <a:p>
            <a:endParaRPr lang="en-GB" dirty="0" smtClean="0"/>
          </a:p>
          <a:p>
            <a:r>
              <a:rPr lang="en-GB" sz="2800" dirty="0" smtClean="0"/>
              <a:t>Clear need for resources to assist in </a:t>
            </a:r>
            <a:r>
              <a:rPr lang="en-GB" sz="2800" dirty="0" err="1" smtClean="0"/>
              <a:t>upskilling</a:t>
            </a:r>
            <a:r>
              <a:rPr lang="en-GB" sz="2800" dirty="0" smtClean="0"/>
              <a:t> the current/future workforce and also to provide materials for use within HEI degree programmes</a:t>
            </a:r>
            <a:endParaRPr lang="en-US" sz="2800" dirty="0"/>
          </a:p>
        </p:txBody>
      </p:sp>
      <p:pic>
        <p:nvPicPr>
          <p:cNvPr id="8" name="Picture 4" descr="E:\HE STEM Legacy\Logos\TDHVLab-text(black)_print.png"/>
          <p:cNvPicPr>
            <a:picLocks noChangeAspect="1" noChangeArrowheads="1"/>
          </p:cNvPicPr>
          <p:nvPr/>
        </p:nvPicPr>
        <p:blipFill>
          <a:blip r:embed="rId3" cstate="print"/>
          <a:srcRect/>
          <a:stretch>
            <a:fillRect/>
          </a:stretch>
        </p:blipFill>
        <p:spPr bwMode="auto">
          <a:xfrm>
            <a:off x="108144" y="151079"/>
            <a:ext cx="5760000" cy="253585"/>
          </a:xfrm>
          <a:prstGeom prst="rect">
            <a:avLst/>
          </a:prstGeom>
          <a:noFill/>
        </p:spPr>
      </p:pic>
    </p:spTree>
    <p:extLst>
      <p:ext uri="{BB962C8B-B14F-4D97-AF65-F5344CB8AC3E}">
        <p14:creationId xmlns:p14="http://schemas.microsoft.com/office/powerpoint/2010/main" val="3301491933"/>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7200" y="629816"/>
            <a:ext cx="6419056" cy="710952"/>
          </a:xfrm>
        </p:spPr>
        <p:txBody>
          <a:bodyPr/>
          <a:lstStyle/>
          <a:p>
            <a:pPr algn="ctr" eaLnBrk="1" hangingPunct="1">
              <a:lnSpc>
                <a:spcPct val="100000"/>
              </a:lnSpc>
              <a:buClr>
                <a:srgbClr val="FFFFFF"/>
              </a:buClr>
              <a:buFont typeface="Georgia"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400" dirty="0" smtClean="0">
                <a:solidFill>
                  <a:srgbClr val="F57D25"/>
                </a:solidFill>
              </a:rPr>
              <a:t>Completed Modules</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892282188"/>
              </p:ext>
            </p:extLst>
          </p:nvPr>
        </p:nvGraphicFramePr>
        <p:xfrm>
          <a:off x="467544" y="1772816"/>
          <a:ext cx="8244656" cy="21344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 name="Picture 4" descr="E:\HE STEM Legacy\Logos\TDHVLab-text(black)_print.png"/>
          <p:cNvPicPr>
            <a:picLocks noChangeAspect="1" noChangeArrowheads="1"/>
          </p:cNvPicPr>
          <p:nvPr/>
        </p:nvPicPr>
        <p:blipFill>
          <a:blip r:embed="rId8" cstate="print"/>
          <a:srcRect/>
          <a:stretch>
            <a:fillRect/>
          </a:stretch>
        </p:blipFill>
        <p:spPr bwMode="auto">
          <a:xfrm>
            <a:off x="108144" y="151079"/>
            <a:ext cx="5760000" cy="253585"/>
          </a:xfrm>
          <a:prstGeom prst="rect">
            <a:avLst/>
          </a:prstGeom>
          <a:noFill/>
        </p:spPr>
      </p:pic>
      <p:sp>
        <p:nvSpPr>
          <p:cNvPr id="2" name="Right Brace 1"/>
          <p:cNvSpPr/>
          <p:nvPr/>
        </p:nvSpPr>
        <p:spPr bwMode="auto">
          <a:xfrm rot="5400000">
            <a:off x="6048164" y="2024844"/>
            <a:ext cx="504056" cy="4752528"/>
          </a:xfrm>
          <a:prstGeom prst="rightBrace">
            <a:avLst>
              <a:gd name="adj1" fmla="val 80762"/>
              <a:gd name="adj2" fmla="val 50267"/>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a typeface="ＭＳ Ｐゴシック" charset="0"/>
            </a:endParaRPr>
          </a:p>
        </p:txBody>
      </p:sp>
      <p:sp>
        <p:nvSpPr>
          <p:cNvPr id="3" name="TextBox 2"/>
          <p:cNvSpPr txBox="1"/>
          <p:nvPr/>
        </p:nvSpPr>
        <p:spPr>
          <a:xfrm>
            <a:off x="5076056" y="4797152"/>
            <a:ext cx="2520280" cy="461665"/>
          </a:xfrm>
          <a:prstGeom prst="rect">
            <a:avLst/>
          </a:prstGeom>
          <a:noFill/>
        </p:spPr>
        <p:txBody>
          <a:bodyPr wrap="square" rtlCol="0">
            <a:spAutoFit/>
          </a:bodyPr>
          <a:lstStyle/>
          <a:p>
            <a:r>
              <a:rPr lang="en-US" dirty="0" smtClean="0">
                <a:latin typeface="+mn-lt"/>
              </a:rPr>
              <a:t>Still under testing</a:t>
            </a:r>
            <a:endParaRPr lang="en-US" dirty="0">
              <a:latin typeface="+mn-lt"/>
            </a:endParaRPr>
          </a:p>
        </p:txBody>
      </p:sp>
    </p:spTree>
    <p:extLst>
      <p:ext uri="{BB962C8B-B14F-4D97-AF65-F5344CB8AC3E}">
        <p14:creationId xmlns:p14="http://schemas.microsoft.com/office/powerpoint/2010/main" val="1945397058"/>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7200" y="476672"/>
            <a:ext cx="6419056" cy="864096"/>
          </a:xfrm>
        </p:spPr>
        <p:txBody>
          <a:bodyPr/>
          <a:lstStyle/>
          <a:p>
            <a:pPr algn="ctr" eaLnBrk="1" hangingPunct="1">
              <a:lnSpc>
                <a:spcPct val="100000"/>
              </a:lnSpc>
              <a:buClr>
                <a:srgbClr val="FFFFFF"/>
              </a:buClr>
              <a:buFont typeface="Georgia"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000" dirty="0" smtClean="0">
                <a:solidFill>
                  <a:schemeClr val="accent1"/>
                </a:solidFill>
              </a:rPr>
              <a:t>Module layout</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245643372"/>
              </p:ext>
            </p:extLst>
          </p:nvPr>
        </p:nvGraphicFramePr>
        <p:xfrm>
          <a:off x="107504" y="1772816"/>
          <a:ext cx="8928992" cy="4916754"/>
        </p:xfrm>
        <a:graphic>
          <a:graphicData uri="http://schemas.openxmlformats.org/drawingml/2006/table">
            <a:tbl>
              <a:tblPr firstRow="1" bandRow="1">
                <a:tableStyleId>{5C22544A-7EE6-4342-B048-85BDC9FD1C3A}</a:tableStyleId>
              </a:tblPr>
              <a:tblGrid>
                <a:gridCol w="3600400"/>
                <a:gridCol w="693696"/>
                <a:gridCol w="1501916"/>
                <a:gridCol w="756716"/>
                <a:gridCol w="2376264"/>
              </a:tblGrid>
              <a:tr h="539926">
                <a:tc>
                  <a:txBody>
                    <a:bodyPr/>
                    <a:lstStyle/>
                    <a:p>
                      <a:r>
                        <a:rPr lang="en-US" sz="1600" b="1" kern="1200" dirty="0" smtClean="0">
                          <a:solidFill>
                            <a:schemeClr val="tx1"/>
                          </a:solidFill>
                          <a:latin typeface="+mn-lt"/>
                          <a:ea typeface="+mn-ea"/>
                          <a:cs typeface="+mn-cs"/>
                        </a:rPr>
                        <a:t>Each work package is 40 hours (minimum)</a:t>
                      </a:r>
                      <a:endParaRPr lang="en-US" sz="1600" dirty="0">
                        <a:solidFill>
                          <a:schemeClr val="tx1"/>
                        </a:solidFill>
                      </a:endParaRPr>
                    </a:p>
                  </a:txBody>
                  <a:tcPr anchor="ctr"/>
                </a:tc>
                <a:tc>
                  <a:txBody>
                    <a:bodyPr/>
                    <a:lstStyle/>
                    <a:p>
                      <a:pPr algn="ctr"/>
                      <a:r>
                        <a:rPr lang="en-GB" sz="1600" dirty="0" smtClean="0">
                          <a:solidFill>
                            <a:schemeClr val="tx1"/>
                          </a:solidFill>
                        </a:rPr>
                        <a:t>No.</a:t>
                      </a:r>
                      <a:endParaRPr lang="en-US" sz="1600" dirty="0">
                        <a:solidFill>
                          <a:schemeClr val="tx1"/>
                        </a:solidFill>
                      </a:endParaRPr>
                    </a:p>
                  </a:txBody>
                  <a:tcPr anchor="ctr"/>
                </a:tc>
                <a:tc>
                  <a:txBody>
                    <a:bodyPr/>
                    <a:lstStyle/>
                    <a:p>
                      <a:pPr algn="ctr"/>
                      <a:r>
                        <a:rPr lang="en-GB" sz="1600" dirty="0" smtClean="0">
                          <a:solidFill>
                            <a:schemeClr val="tx1"/>
                          </a:solidFill>
                        </a:rPr>
                        <a:t>Student hours</a:t>
                      </a:r>
                      <a:endParaRPr lang="en-US" sz="1600" dirty="0">
                        <a:solidFill>
                          <a:schemeClr val="tx1"/>
                        </a:solidFill>
                      </a:endParaRPr>
                    </a:p>
                  </a:txBody>
                  <a:tcPr anchor="ctr"/>
                </a:tc>
                <a:tc>
                  <a:txBody>
                    <a:bodyPr/>
                    <a:lstStyle/>
                    <a:p>
                      <a:r>
                        <a:rPr lang="en-GB" sz="1600" dirty="0" smtClean="0">
                          <a:solidFill>
                            <a:schemeClr val="tx1"/>
                          </a:solidFill>
                        </a:rPr>
                        <a:t>total</a:t>
                      </a:r>
                      <a:endParaRPr lang="en-US" sz="1600" dirty="0">
                        <a:solidFill>
                          <a:schemeClr val="tx1"/>
                        </a:solidFill>
                      </a:endParaRPr>
                    </a:p>
                  </a:txBody>
                  <a:tcPr anchor="ctr"/>
                </a:tc>
                <a:tc>
                  <a:txBody>
                    <a:bodyPr/>
                    <a:lstStyle/>
                    <a:p>
                      <a:endParaRPr lang="en-US" sz="1600" dirty="0">
                        <a:solidFill>
                          <a:schemeClr val="tx1"/>
                        </a:solidFill>
                      </a:endParaRPr>
                    </a:p>
                  </a:txBody>
                  <a:tcPr anchor="ctr"/>
                </a:tc>
              </a:tr>
              <a:tr h="456748">
                <a:tc>
                  <a:txBody>
                    <a:bodyPr/>
                    <a:lstStyle/>
                    <a:p>
                      <a:r>
                        <a:rPr lang="en-US" sz="1200" kern="1200" dirty="0" smtClean="0">
                          <a:solidFill>
                            <a:schemeClr val="dk1"/>
                          </a:solidFill>
                          <a:latin typeface="+mn-lt"/>
                          <a:ea typeface="+mn-ea"/>
                          <a:cs typeface="+mn-cs"/>
                        </a:rPr>
                        <a:t>Guide to module and learning objectives </a:t>
                      </a:r>
                      <a:endParaRPr lang="en-US" sz="1200" dirty="0"/>
                    </a:p>
                  </a:txBody>
                  <a:tcPr anchor="ctr">
                    <a:solidFill>
                      <a:srgbClr val="CCECFF"/>
                    </a:solidFill>
                  </a:tcPr>
                </a:tc>
                <a:tc>
                  <a:txBody>
                    <a:bodyPr/>
                    <a:lstStyle/>
                    <a:p>
                      <a:pPr algn="ctr"/>
                      <a:r>
                        <a:rPr lang="en-GB" sz="1200" dirty="0" smtClean="0"/>
                        <a:t>1</a:t>
                      </a:r>
                      <a:endParaRPr lang="en-US" sz="1200" dirty="0"/>
                    </a:p>
                  </a:txBody>
                  <a:tcPr anchor="ctr"/>
                </a:tc>
                <a:tc>
                  <a:txBody>
                    <a:bodyPr/>
                    <a:lstStyle/>
                    <a:p>
                      <a:pPr algn="ctr"/>
                      <a:r>
                        <a:rPr lang="en-GB" sz="1200" dirty="0" smtClean="0"/>
                        <a:t>0.5</a:t>
                      </a:r>
                      <a:endParaRPr lang="en-US" sz="1200" dirty="0"/>
                    </a:p>
                  </a:txBody>
                  <a:tcPr anchor="ctr"/>
                </a:tc>
                <a:tc>
                  <a:txBody>
                    <a:bodyPr/>
                    <a:lstStyle/>
                    <a:p>
                      <a:r>
                        <a:rPr lang="en-GB" sz="1200" dirty="0" smtClean="0"/>
                        <a:t>0.5</a:t>
                      </a:r>
                      <a:endParaRPr lang="en-US" sz="1200" dirty="0"/>
                    </a:p>
                  </a:txBody>
                  <a:tcPr anchor="ctr"/>
                </a:tc>
                <a:tc>
                  <a:txBody>
                    <a:bodyPr/>
                    <a:lstStyle/>
                    <a:p>
                      <a:endParaRPr lang="en-US" sz="1200" dirty="0"/>
                    </a:p>
                  </a:txBody>
                  <a:tcPr anchor="ctr"/>
                </a:tc>
              </a:tr>
              <a:tr h="48309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latin typeface="+mn-lt"/>
                          <a:ea typeface="+mn-ea"/>
                          <a:cs typeface="+mn-cs"/>
                        </a:rPr>
                        <a:t>Lecture (30mins)</a:t>
                      </a:r>
                      <a:r>
                        <a:rPr lang="en-US" sz="1200" kern="1200" baseline="0" dirty="0" smtClean="0">
                          <a:solidFill>
                            <a:schemeClr val="dk1"/>
                          </a:solidFill>
                          <a:latin typeface="+mn-lt"/>
                          <a:ea typeface="+mn-ea"/>
                          <a:cs typeface="+mn-cs"/>
                        </a:rPr>
                        <a:t> </a:t>
                      </a:r>
                      <a:r>
                        <a:rPr lang="en-US" sz="1200" kern="1200" dirty="0" smtClean="0">
                          <a:solidFill>
                            <a:schemeClr val="dk1"/>
                          </a:solidFill>
                          <a:latin typeface="+mn-lt"/>
                          <a:ea typeface="+mn-ea"/>
                          <a:cs typeface="+mn-cs"/>
                        </a:rPr>
                        <a:t>slides to accompany lectures</a:t>
                      </a:r>
                      <a:endParaRPr lang="en-US" sz="1200" dirty="0" smtClean="0"/>
                    </a:p>
                  </a:txBody>
                  <a:tcPr anchor="ctr">
                    <a:solidFill>
                      <a:srgbClr val="CCECFF"/>
                    </a:solidFill>
                  </a:tcPr>
                </a:tc>
                <a:tc>
                  <a:txBody>
                    <a:bodyPr/>
                    <a:lstStyle/>
                    <a:p>
                      <a:pPr algn="ctr"/>
                      <a:r>
                        <a:rPr lang="en-GB" sz="1200" dirty="0" smtClean="0"/>
                        <a:t>6</a:t>
                      </a:r>
                      <a:endParaRPr lang="en-US" sz="1200" dirty="0"/>
                    </a:p>
                  </a:txBody>
                  <a:tcPr anchor="ctr"/>
                </a:tc>
                <a:tc>
                  <a:txBody>
                    <a:bodyPr/>
                    <a:lstStyle/>
                    <a:p>
                      <a:pPr algn="ctr"/>
                      <a:r>
                        <a:rPr lang="en-GB" sz="1200" dirty="0" smtClean="0"/>
                        <a:t>2</a:t>
                      </a:r>
                      <a:endParaRPr lang="en-US" sz="1200" dirty="0"/>
                    </a:p>
                  </a:txBody>
                  <a:tcPr anchor="ctr"/>
                </a:tc>
                <a:tc>
                  <a:txBody>
                    <a:bodyPr/>
                    <a:lstStyle/>
                    <a:p>
                      <a:r>
                        <a:rPr lang="en-GB" sz="1200" dirty="0" smtClean="0"/>
                        <a:t>12</a:t>
                      </a:r>
                      <a:endParaRPr lang="en-US" sz="1200" dirty="0"/>
                    </a:p>
                  </a:txBody>
                  <a:tcPr anchor="ctr"/>
                </a:tc>
                <a:tc>
                  <a:txBody>
                    <a:bodyPr/>
                    <a:lstStyle/>
                    <a:p>
                      <a:r>
                        <a:rPr lang="en-GB" sz="1200" dirty="0" smtClean="0"/>
                        <a:t>6 – 8</a:t>
                      </a:r>
                      <a:r>
                        <a:rPr lang="en-GB" sz="1200" baseline="0" dirty="0" smtClean="0"/>
                        <a:t> lectures in each module</a:t>
                      </a:r>
                      <a:endParaRPr lang="en-US" sz="1200" dirty="0"/>
                    </a:p>
                  </a:txBody>
                  <a:tcPr anchor="ctr"/>
                </a:tc>
              </a:tr>
              <a:tr h="483092">
                <a:tc>
                  <a:txBody>
                    <a:bodyPr/>
                    <a:lstStyle/>
                    <a:p>
                      <a:r>
                        <a:rPr lang="en-US" sz="1200" kern="1200" dirty="0" smtClean="0">
                          <a:solidFill>
                            <a:schemeClr val="dk1"/>
                          </a:solidFill>
                          <a:latin typeface="+mn-lt"/>
                          <a:ea typeface="+mn-ea"/>
                          <a:cs typeface="+mn-cs"/>
                        </a:rPr>
                        <a:t>Objective tests</a:t>
                      </a:r>
                      <a:endParaRPr lang="en-US" sz="1200" dirty="0"/>
                    </a:p>
                  </a:txBody>
                  <a:tcPr anchor="ctr">
                    <a:solidFill>
                      <a:srgbClr val="CCECFF"/>
                    </a:solidFill>
                  </a:tcPr>
                </a:tc>
                <a:tc>
                  <a:txBody>
                    <a:bodyPr/>
                    <a:lstStyle/>
                    <a:p>
                      <a:pPr algn="ctr"/>
                      <a:r>
                        <a:rPr lang="en-GB" sz="1200" dirty="0" smtClean="0"/>
                        <a:t>6</a:t>
                      </a:r>
                      <a:endParaRPr lang="en-US" sz="1200" dirty="0"/>
                    </a:p>
                  </a:txBody>
                  <a:tcPr anchor="ctr"/>
                </a:tc>
                <a:tc>
                  <a:txBody>
                    <a:bodyPr/>
                    <a:lstStyle/>
                    <a:p>
                      <a:pPr algn="ctr"/>
                      <a:r>
                        <a:rPr lang="en-GB" sz="1200" dirty="0" smtClean="0"/>
                        <a:t>0.5</a:t>
                      </a:r>
                      <a:endParaRPr lang="en-US" sz="1200" dirty="0"/>
                    </a:p>
                  </a:txBody>
                  <a:tcPr anchor="ctr"/>
                </a:tc>
                <a:tc>
                  <a:txBody>
                    <a:bodyPr/>
                    <a:lstStyle/>
                    <a:p>
                      <a:r>
                        <a:rPr lang="en-GB" sz="1200" dirty="0" smtClean="0"/>
                        <a:t>3</a:t>
                      </a:r>
                      <a:endParaRPr lang="en-US" sz="1200" dirty="0"/>
                    </a:p>
                  </a:txBody>
                  <a:tcPr anchor="ctr"/>
                </a:tc>
                <a:tc>
                  <a:txBody>
                    <a:bodyPr/>
                    <a:lstStyle/>
                    <a:p>
                      <a:r>
                        <a:rPr lang="en-GB" sz="1200" dirty="0" smtClean="0"/>
                        <a:t>5 –</a:t>
                      </a:r>
                      <a:r>
                        <a:rPr lang="en-GB" sz="1200" baseline="0" dirty="0" smtClean="0"/>
                        <a:t> 8 questions: multiple choice, true/false, numerical calculation, matching, short answer</a:t>
                      </a:r>
                      <a:endParaRPr lang="en-US" sz="1200" dirty="0"/>
                    </a:p>
                  </a:txBody>
                  <a:tcPr anchor="ctr"/>
                </a:tc>
              </a:tr>
              <a:tr h="488488">
                <a:tc>
                  <a:txBody>
                    <a:bodyPr/>
                    <a:lstStyle/>
                    <a:p>
                      <a:r>
                        <a:rPr lang="en-US" sz="1200" kern="1200" dirty="0" smtClean="0">
                          <a:solidFill>
                            <a:schemeClr val="dk1"/>
                          </a:solidFill>
                          <a:latin typeface="+mn-lt"/>
                          <a:ea typeface="+mn-ea"/>
                          <a:cs typeface="+mn-cs"/>
                        </a:rPr>
                        <a:t>Virtual experiment</a:t>
                      </a:r>
                      <a:endParaRPr lang="en-US" sz="1200" dirty="0"/>
                    </a:p>
                  </a:txBody>
                  <a:tcPr anchor="ctr">
                    <a:solidFill>
                      <a:srgbClr val="CCECFF"/>
                    </a:solidFill>
                  </a:tcPr>
                </a:tc>
                <a:tc>
                  <a:txBody>
                    <a:bodyPr/>
                    <a:lstStyle/>
                    <a:p>
                      <a:pPr algn="ctr"/>
                      <a:r>
                        <a:rPr lang="en-GB" sz="1200" dirty="0" smtClean="0"/>
                        <a:t>1</a:t>
                      </a:r>
                      <a:endParaRPr lang="en-US" sz="1200" dirty="0"/>
                    </a:p>
                  </a:txBody>
                  <a:tcPr anchor="ctr"/>
                </a:tc>
                <a:tc>
                  <a:txBody>
                    <a:bodyPr/>
                    <a:lstStyle/>
                    <a:p>
                      <a:pPr algn="ctr"/>
                      <a:r>
                        <a:rPr lang="en-GB" sz="1200" dirty="0" smtClean="0"/>
                        <a:t>3</a:t>
                      </a:r>
                      <a:endParaRPr lang="en-US" sz="1200" dirty="0"/>
                    </a:p>
                  </a:txBody>
                  <a:tcPr anchor="ctr"/>
                </a:tc>
                <a:tc>
                  <a:txBody>
                    <a:bodyPr/>
                    <a:lstStyle/>
                    <a:p>
                      <a:r>
                        <a:rPr lang="en-GB" sz="1200" dirty="0" smtClean="0"/>
                        <a:t>3</a:t>
                      </a:r>
                      <a:endParaRPr lang="en-US" sz="1200" dirty="0"/>
                    </a:p>
                  </a:txBody>
                  <a:tcPr anchor="ctr"/>
                </a:tc>
                <a:tc>
                  <a:txBody>
                    <a:bodyPr/>
                    <a:lstStyle/>
                    <a:p>
                      <a:r>
                        <a:rPr lang="en-GB" sz="1200" dirty="0" smtClean="0"/>
                        <a:t>Introduction ,</a:t>
                      </a:r>
                      <a:r>
                        <a:rPr lang="en-GB" sz="1200" baseline="0" dirty="0" smtClean="0"/>
                        <a:t> </a:t>
                      </a:r>
                      <a:r>
                        <a:rPr lang="en-GB" sz="1200" dirty="0" smtClean="0"/>
                        <a:t> interactive experiment and quiz</a:t>
                      </a:r>
                      <a:endParaRPr lang="en-US" sz="1200" dirty="0"/>
                    </a:p>
                  </a:txBody>
                  <a:tcPr anchor="ctr"/>
                </a:tc>
              </a:tr>
              <a:tr h="456748">
                <a:tc>
                  <a:txBody>
                    <a:bodyPr/>
                    <a:lstStyle/>
                    <a:p>
                      <a:r>
                        <a:rPr lang="en-US" sz="1200" kern="1200" dirty="0" smtClean="0">
                          <a:solidFill>
                            <a:schemeClr val="dk1"/>
                          </a:solidFill>
                          <a:latin typeface="+mn-lt"/>
                          <a:ea typeface="+mn-ea"/>
                          <a:cs typeface="+mn-cs"/>
                        </a:rPr>
                        <a:t>Work sheets</a:t>
                      </a:r>
                      <a:endParaRPr lang="en-US" sz="1200" dirty="0"/>
                    </a:p>
                  </a:txBody>
                  <a:tcPr anchor="ctr">
                    <a:solidFill>
                      <a:srgbClr val="CCECFF"/>
                    </a:solidFill>
                  </a:tcPr>
                </a:tc>
                <a:tc>
                  <a:txBody>
                    <a:bodyPr/>
                    <a:lstStyle/>
                    <a:p>
                      <a:pPr algn="ctr"/>
                      <a:r>
                        <a:rPr lang="en-GB" sz="1200" dirty="0" smtClean="0"/>
                        <a:t>2</a:t>
                      </a:r>
                      <a:endParaRPr lang="en-US" sz="1200" dirty="0"/>
                    </a:p>
                  </a:txBody>
                  <a:tcPr anchor="ctr"/>
                </a:tc>
                <a:tc>
                  <a:txBody>
                    <a:bodyPr/>
                    <a:lstStyle/>
                    <a:p>
                      <a:pPr algn="ctr"/>
                      <a:r>
                        <a:rPr lang="en-GB" sz="1200" dirty="0" smtClean="0"/>
                        <a:t>2</a:t>
                      </a:r>
                      <a:endParaRPr lang="en-US" sz="1200" dirty="0"/>
                    </a:p>
                  </a:txBody>
                  <a:tcPr anchor="ctr"/>
                </a:tc>
                <a:tc>
                  <a:txBody>
                    <a:bodyPr/>
                    <a:lstStyle/>
                    <a:p>
                      <a:r>
                        <a:rPr lang="en-GB" sz="1200" dirty="0" smtClean="0"/>
                        <a:t>4</a:t>
                      </a:r>
                      <a:endParaRPr lang="en-US" sz="1200" dirty="0"/>
                    </a:p>
                  </a:txBody>
                  <a:tcPr anchor="ctr"/>
                </a:tc>
                <a:tc>
                  <a:txBody>
                    <a:bodyPr/>
                    <a:lstStyle/>
                    <a:p>
                      <a:r>
                        <a:rPr lang="en-GB" sz="1200" dirty="0" smtClean="0"/>
                        <a:t>Original</a:t>
                      </a:r>
                      <a:r>
                        <a:rPr lang="en-GB" sz="1200" baseline="0" dirty="0" smtClean="0"/>
                        <a:t> and well-designed expanded questions</a:t>
                      </a:r>
                      <a:endParaRPr lang="en-US" sz="1200" dirty="0"/>
                    </a:p>
                  </a:txBody>
                  <a:tcPr anchor="ctr"/>
                </a:tc>
              </a:tr>
              <a:tr h="456748">
                <a:tc>
                  <a:txBody>
                    <a:bodyPr/>
                    <a:lstStyle/>
                    <a:p>
                      <a:r>
                        <a:rPr lang="en-US" sz="1200" kern="1200" dirty="0" smtClean="0">
                          <a:solidFill>
                            <a:schemeClr val="dk1"/>
                          </a:solidFill>
                          <a:latin typeface="+mn-lt"/>
                          <a:ea typeface="+mn-ea"/>
                          <a:cs typeface="+mn-cs"/>
                        </a:rPr>
                        <a:t>Supporting text and examples</a:t>
                      </a:r>
                      <a:endParaRPr lang="en-US" sz="1200" dirty="0"/>
                    </a:p>
                  </a:txBody>
                  <a:tcPr anchor="ctr">
                    <a:solidFill>
                      <a:srgbClr val="CCECFF"/>
                    </a:solidFill>
                  </a:tcPr>
                </a:tc>
                <a:tc>
                  <a:txBody>
                    <a:bodyPr/>
                    <a:lstStyle/>
                    <a:p>
                      <a:pPr algn="ctr"/>
                      <a:r>
                        <a:rPr lang="en-GB" sz="1200" dirty="0" smtClean="0"/>
                        <a:t>6*</a:t>
                      </a:r>
                      <a:endParaRPr lang="en-US" sz="1200" dirty="0"/>
                    </a:p>
                  </a:txBody>
                  <a:tcPr anchor="ctr"/>
                </a:tc>
                <a:tc>
                  <a:txBody>
                    <a:bodyPr/>
                    <a:lstStyle/>
                    <a:p>
                      <a:pPr algn="ctr"/>
                      <a:r>
                        <a:rPr lang="en-GB" sz="1200" dirty="0" smtClean="0"/>
                        <a:t>1</a:t>
                      </a:r>
                      <a:endParaRPr lang="en-US" sz="1200" dirty="0"/>
                    </a:p>
                  </a:txBody>
                  <a:tcPr anchor="ctr"/>
                </a:tc>
                <a:tc>
                  <a:txBody>
                    <a:bodyPr/>
                    <a:lstStyle/>
                    <a:p>
                      <a:r>
                        <a:rPr lang="en-GB" sz="1200" dirty="0" smtClean="0"/>
                        <a:t>6</a:t>
                      </a:r>
                      <a:endParaRPr lang="en-US" sz="1200" dirty="0"/>
                    </a:p>
                  </a:txBody>
                  <a:tcPr anchor="ctr"/>
                </a:tc>
                <a:tc>
                  <a:txBody>
                    <a:bodyPr/>
                    <a:lstStyle/>
                    <a:p>
                      <a:r>
                        <a:rPr lang="en-GB" sz="1200" dirty="0" smtClean="0"/>
                        <a:t>ELEC modules lecture</a:t>
                      </a:r>
                      <a:r>
                        <a:rPr lang="en-GB" sz="1200" baseline="0" dirty="0" smtClean="0"/>
                        <a:t> notes</a:t>
                      </a:r>
                      <a:endParaRPr lang="en-US" sz="1200" dirty="0"/>
                    </a:p>
                  </a:txBody>
                  <a:tcPr anchor="ctr"/>
                </a:tc>
              </a:tr>
              <a:tr h="456748">
                <a:tc>
                  <a:txBody>
                    <a:bodyPr/>
                    <a:lstStyle/>
                    <a:p>
                      <a:r>
                        <a:rPr lang="en-US" sz="1200" kern="1200" dirty="0" smtClean="0">
                          <a:solidFill>
                            <a:schemeClr val="dk1"/>
                          </a:solidFill>
                          <a:latin typeface="+mn-lt"/>
                          <a:ea typeface="+mn-ea"/>
                          <a:cs typeface="+mn-cs"/>
                        </a:rPr>
                        <a:t>Examination question sheets</a:t>
                      </a:r>
                      <a:endParaRPr lang="en-US" sz="1200" dirty="0"/>
                    </a:p>
                  </a:txBody>
                  <a:tcPr anchor="ctr">
                    <a:solidFill>
                      <a:srgbClr val="CCECFF"/>
                    </a:solidFill>
                  </a:tcPr>
                </a:tc>
                <a:tc>
                  <a:txBody>
                    <a:bodyPr/>
                    <a:lstStyle/>
                    <a:p>
                      <a:pPr algn="ctr"/>
                      <a:r>
                        <a:rPr lang="en-GB" sz="1200" dirty="0" smtClean="0"/>
                        <a:t>6*</a:t>
                      </a:r>
                      <a:endParaRPr lang="en-US" sz="1200" dirty="0"/>
                    </a:p>
                  </a:txBody>
                  <a:tcPr anchor="ctr"/>
                </a:tc>
                <a:tc>
                  <a:txBody>
                    <a:bodyPr/>
                    <a:lstStyle/>
                    <a:p>
                      <a:pPr algn="ctr"/>
                      <a:r>
                        <a:rPr lang="en-GB" sz="1200" dirty="0" smtClean="0"/>
                        <a:t>1</a:t>
                      </a:r>
                      <a:endParaRPr lang="en-US" sz="1200" dirty="0"/>
                    </a:p>
                  </a:txBody>
                  <a:tcPr anchor="ctr"/>
                </a:tc>
                <a:tc>
                  <a:txBody>
                    <a:bodyPr/>
                    <a:lstStyle/>
                    <a:p>
                      <a:r>
                        <a:rPr lang="en-GB" sz="1200" dirty="0" smtClean="0"/>
                        <a:t>6</a:t>
                      </a:r>
                      <a:endParaRPr lang="en-US" sz="1200" dirty="0"/>
                    </a:p>
                  </a:txBody>
                  <a:tcPr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smtClean="0"/>
                        <a:t>ELEC modules exam papers</a:t>
                      </a:r>
                      <a:endParaRPr lang="en-US" sz="1200" dirty="0" smtClean="0"/>
                    </a:p>
                  </a:txBody>
                  <a:tcPr anchor="ctr"/>
                </a:tc>
              </a:tr>
              <a:tr h="456748">
                <a:tc>
                  <a:txBody>
                    <a:bodyPr/>
                    <a:lstStyle/>
                    <a:p>
                      <a:r>
                        <a:rPr lang="en-US" sz="1200" kern="1200" dirty="0" smtClean="0">
                          <a:solidFill>
                            <a:schemeClr val="dk1"/>
                          </a:solidFill>
                          <a:latin typeface="+mn-lt"/>
                          <a:ea typeface="+mn-ea"/>
                          <a:cs typeface="+mn-cs"/>
                        </a:rPr>
                        <a:t>Recommended text and web links</a:t>
                      </a:r>
                      <a:endParaRPr lang="en-US" sz="1200" dirty="0"/>
                    </a:p>
                  </a:txBody>
                  <a:tcPr anchor="ctr">
                    <a:solidFill>
                      <a:srgbClr val="CCECFF"/>
                    </a:solidFill>
                  </a:tcPr>
                </a:tc>
                <a:tc>
                  <a:txBody>
                    <a:bodyPr/>
                    <a:lstStyle/>
                    <a:p>
                      <a:pPr algn="ctr"/>
                      <a:r>
                        <a:rPr lang="en-GB" sz="1200" dirty="0" smtClean="0"/>
                        <a:t>6*</a:t>
                      </a:r>
                      <a:endParaRPr lang="en-US" sz="1200" dirty="0"/>
                    </a:p>
                  </a:txBody>
                  <a:tcPr anchor="ctr"/>
                </a:tc>
                <a:tc>
                  <a:txBody>
                    <a:bodyPr/>
                    <a:lstStyle/>
                    <a:p>
                      <a:pPr algn="ctr"/>
                      <a:r>
                        <a:rPr lang="en-GB" sz="1200" dirty="0" smtClean="0"/>
                        <a:t>1</a:t>
                      </a:r>
                      <a:endParaRPr lang="en-US" sz="1200" dirty="0"/>
                    </a:p>
                  </a:txBody>
                  <a:tcPr anchor="ctr"/>
                </a:tc>
                <a:tc>
                  <a:txBody>
                    <a:bodyPr/>
                    <a:lstStyle/>
                    <a:p>
                      <a:r>
                        <a:rPr lang="en-GB" sz="1200" dirty="0" smtClean="0"/>
                        <a:t>6</a:t>
                      </a:r>
                      <a:endParaRPr lang="en-US" sz="1200" dirty="0"/>
                    </a:p>
                  </a:txBody>
                  <a:tcPr anchor="ctr"/>
                </a:tc>
                <a:tc>
                  <a:txBody>
                    <a:bodyPr/>
                    <a:lstStyle/>
                    <a:p>
                      <a:r>
                        <a:rPr lang="en-GB" sz="1200" dirty="0" smtClean="0"/>
                        <a:t>L</a:t>
                      </a:r>
                      <a:r>
                        <a:rPr lang="en-GB" sz="1200" baseline="0" dirty="0" smtClean="0"/>
                        <a:t>ibrary and internet resources</a:t>
                      </a:r>
                      <a:endParaRPr lang="en-US" sz="1200" dirty="0"/>
                    </a:p>
                  </a:txBody>
                  <a:tcPr anchor="ctr"/>
                </a:tc>
              </a:tr>
              <a:tr h="441782">
                <a:tc>
                  <a:txBody>
                    <a:bodyPr/>
                    <a:lstStyle/>
                    <a:p>
                      <a:endParaRPr lang="en-US" sz="1200" dirty="0"/>
                    </a:p>
                  </a:txBody>
                  <a:tcPr/>
                </a:tc>
                <a:tc gridSpan="2">
                  <a:txBody>
                    <a:bodyPr/>
                    <a:lstStyle/>
                    <a:p>
                      <a:r>
                        <a:rPr lang="en-GB" sz="1200" b="1" dirty="0" smtClean="0"/>
                        <a:t>Total student time</a:t>
                      </a:r>
                      <a:endParaRPr lang="en-US" sz="1200" b="1" dirty="0"/>
                    </a:p>
                  </a:txBody>
                  <a:tcPr/>
                </a:tc>
                <a:tc hMerge="1">
                  <a:txBody>
                    <a:bodyPr/>
                    <a:lstStyle/>
                    <a:p>
                      <a:endParaRPr lang="en-US" sz="1400" dirty="0"/>
                    </a:p>
                  </a:txBody>
                  <a:tcPr/>
                </a:tc>
                <a:tc>
                  <a:txBody>
                    <a:bodyPr/>
                    <a:lstStyle/>
                    <a:p>
                      <a:r>
                        <a:rPr lang="en-GB" sz="1200" b="1" dirty="0" smtClean="0"/>
                        <a:t>40.5</a:t>
                      </a:r>
                      <a:endParaRPr lang="en-US" sz="1200" b="1" dirty="0"/>
                    </a:p>
                  </a:txBody>
                  <a:tcPr/>
                </a:tc>
                <a:tc>
                  <a:txBody>
                    <a:bodyPr/>
                    <a:lstStyle/>
                    <a:p>
                      <a:endParaRPr lang="en-US" sz="1200" b="1" dirty="0"/>
                    </a:p>
                  </a:txBody>
                  <a:tcPr/>
                </a:tc>
              </a:tr>
            </a:tbl>
          </a:graphicData>
        </a:graphic>
      </p:graphicFrame>
      <p:pic>
        <p:nvPicPr>
          <p:cNvPr id="8" name="Picture 4" descr="E:\HE STEM Legacy\Logos\TDHVLab-text(black)_print.png"/>
          <p:cNvPicPr>
            <a:picLocks noChangeAspect="1" noChangeArrowheads="1"/>
          </p:cNvPicPr>
          <p:nvPr/>
        </p:nvPicPr>
        <p:blipFill>
          <a:blip r:embed="rId3" cstate="print"/>
          <a:srcRect/>
          <a:stretch>
            <a:fillRect/>
          </a:stretch>
        </p:blipFill>
        <p:spPr bwMode="auto">
          <a:xfrm>
            <a:off x="108144" y="151079"/>
            <a:ext cx="5760000" cy="253585"/>
          </a:xfrm>
          <a:prstGeom prst="rect">
            <a:avLst/>
          </a:prstGeom>
          <a:noFill/>
        </p:spPr>
      </p:pic>
    </p:spTree>
    <p:extLst>
      <p:ext uri="{BB962C8B-B14F-4D97-AF65-F5344CB8AC3E}">
        <p14:creationId xmlns:p14="http://schemas.microsoft.com/office/powerpoint/2010/main" val="1326168342"/>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6190456" cy="1143000"/>
          </a:xfrm>
        </p:spPr>
        <p:txBody>
          <a:bodyPr/>
          <a:lstStyle/>
          <a:p>
            <a:r>
              <a:rPr lang="en-US" dirty="0">
                <a:solidFill>
                  <a:srgbClr val="F57D25"/>
                </a:solidFill>
              </a:rPr>
              <a:t>Simulations and </a:t>
            </a:r>
            <a:r>
              <a:rPr lang="en-US" dirty="0" smtClean="0">
                <a:solidFill>
                  <a:srgbClr val="F57D25"/>
                </a:solidFill>
              </a:rPr>
              <a:t>experiments</a:t>
            </a:r>
            <a:endParaRPr lang="en-US" dirty="0">
              <a:solidFill>
                <a:srgbClr val="F57D25"/>
              </a:solidFill>
            </a:endParaRPr>
          </a:p>
        </p:txBody>
      </p:sp>
      <p:sp>
        <p:nvSpPr>
          <p:cNvPr id="3" name="Content Placeholder 2"/>
          <p:cNvSpPr>
            <a:spLocks noGrp="1"/>
          </p:cNvSpPr>
          <p:nvPr>
            <p:ph idx="1"/>
          </p:nvPr>
        </p:nvSpPr>
        <p:spPr/>
        <p:txBody>
          <a:bodyPr/>
          <a:lstStyle/>
          <a:p>
            <a:r>
              <a:rPr lang="en-US" dirty="0" smtClean="0"/>
              <a:t>Simulations based on models</a:t>
            </a:r>
          </a:p>
          <a:p>
            <a:r>
              <a:rPr lang="en-US" sz="3000" dirty="0" smtClean="0">
                <a:hlinkClick r:id="rId3"/>
              </a:rPr>
              <a:t>http://ve.soton.ac.uk/ves/phasor.html</a:t>
            </a:r>
            <a:endParaRPr lang="en-US" sz="3000" dirty="0" smtClean="0"/>
          </a:p>
          <a:p>
            <a:endParaRPr lang="en-US" sz="3000" dirty="0" smtClean="0"/>
          </a:p>
          <a:p>
            <a:r>
              <a:rPr lang="en-US" sz="3000" dirty="0" smtClean="0"/>
              <a:t>Virtual Experiments direct from the lab</a:t>
            </a:r>
            <a:endParaRPr lang="en-US" sz="3000" dirty="0"/>
          </a:p>
          <a:p>
            <a:r>
              <a:rPr lang="en-US" sz="3000" dirty="0">
                <a:hlinkClick r:id="rId4"/>
              </a:rPr>
              <a:t>http://ve.soton.ac.uk/ves/</a:t>
            </a:r>
            <a:r>
              <a:rPr lang="en-US" sz="3000" dirty="0" smtClean="0">
                <a:hlinkClick r:id="rId4"/>
              </a:rPr>
              <a:t>transformer.html</a:t>
            </a:r>
            <a:endParaRPr lang="en-GB" sz="3000" dirty="0"/>
          </a:p>
        </p:txBody>
      </p:sp>
    </p:spTree>
    <p:extLst>
      <p:ext uri="{BB962C8B-B14F-4D97-AF65-F5344CB8AC3E}">
        <p14:creationId xmlns:p14="http://schemas.microsoft.com/office/powerpoint/2010/main" val="247991667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6190456" cy="1143000"/>
          </a:xfrm>
        </p:spPr>
        <p:txBody>
          <a:bodyPr/>
          <a:lstStyle/>
          <a:p>
            <a:r>
              <a:rPr lang="en-US" dirty="0" smtClean="0">
                <a:solidFill>
                  <a:srgbClr val="FF6600"/>
                </a:solidFill>
              </a:rPr>
              <a:t>Tutorials and Objective tests </a:t>
            </a:r>
            <a:endParaRPr lang="en-US" dirty="0">
              <a:solidFill>
                <a:srgbClr val="FF6600"/>
              </a:solidFill>
            </a:endParaRPr>
          </a:p>
        </p:txBody>
      </p:sp>
      <p:sp>
        <p:nvSpPr>
          <p:cNvPr id="3" name="Content Placeholder 2"/>
          <p:cNvSpPr>
            <a:spLocks noGrp="1"/>
          </p:cNvSpPr>
          <p:nvPr>
            <p:ph idx="1"/>
          </p:nvPr>
        </p:nvSpPr>
        <p:spPr/>
        <p:txBody>
          <a:bodyPr/>
          <a:lstStyle/>
          <a:p>
            <a:r>
              <a:rPr lang="en-US" dirty="0" smtClean="0"/>
              <a:t>Tutorials</a:t>
            </a:r>
          </a:p>
          <a:p>
            <a:r>
              <a:rPr lang="en-US" dirty="0">
                <a:hlinkClick r:id="rId2"/>
              </a:rPr>
              <a:t>https://</a:t>
            </a:r>
            <a:r>
              <a:rPr lang="en-US" dirty="0" err="1">
                <a:hlinkClick r:id="rId2"/>
              </a:rPr>
              <a:t>www.hestem.soton.ac.uk</a:t>
            </a:r>
            <a:r>
              <a:rPr lang="en-US" dirty="0">
                <a:hlinkClick r:id="rId2"/>
              </a:rPr>
              <a:t>/lectures/cable_circuit_operation_1</a:t>
            </a:r>
            <a:r>
              <a:rPr lang="en-US" dirty="0" smtClean="0">
                <a:hlinkClick r:id="rId2"/>
              </a:rPr>
              <a:t>/</a:t>
            </a:r>
            <a:endParaRPr lang="en-US" dirty="0"/>
          </a:p>
          <a:p>
            <a:pPr marL="0" indent="0">
              <a:buNone/>
            </a:pPr>
            <a:endParaRPr lang="en-US" dirty="0" smtClean="0"/>
          </a:p>
          <a:p>
            <a:r>
              <a:rPr lang="en-US" dirty="0" smtClean="0"/>
              <a:t>Objective</a:t>
            </a:r>
            <a:br>
              <a:rPr lang="en-US" dirty="0" smtClean="0"/>
            </a:br>
            <a:r>
              <a:rPr lang="en-US" dirty="0" smtClean="0"/>
              <a:t>test</a:t>
            </a:r>
            <a:endParaRPr lang="en-US" dirty="0"/>
          </a:p>
        </p:txBody>
      </p:sp>
      <p:pic>
        <p:nvPicPr>
          <p:cNvPr id="4" name="Picture 3" descr="Screen shot 2012-09-17 at 14.35.46.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9832" y="3717032"/>
            <a:ext cx="5616624" cy="2945732"/>
          </a:xfrm>
          <a:prstGeom prst="rect">
            <a:avLst/>
          </a:prstGeom>
        </p:spPr>
      </p:pic>
    </p:spTree>
    <p:extLst>
      <p:ext uri="{BB962C8B-B14F-4D97-AF65-F5344CB8AC3E}">
        <p14:creationId xmlns:p14="http://schemas.microsoft.com/office/powerpoint/2010/main" val="41811307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7200" y="629816"/>
            <a:ext cx="6419056" cy="1143000"/>
          </a:xfrm>
        </p:spPr>
        <p:txBody>
          <a:bodyPr/>
          <a:lstStyle/>
          <a:p>
            <a:pPr algn="ctr" eaLnBrk="1" hangingPunct="1">
              <a:lnSpc>
                <a:spcPct val="100000"/>
              </a:lnSpc>
              <a:buClr>
                <a:srgbClr val="FFFFFF"/>
              </a:buClr>
              <a:buFont typeface="Georgia"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400" dirty="0" smtClean="0">
                <a:solidFill>
                  <a:srgbClr val="F57D25"/>
                </a:solidFill>
              </a:rPr>
              <a:t>Issues and Barriers</a:t>
            </a:r>
          </a:p>
        </p:txBody>
      </p:sp>
      <p:sp>
        <p:nvSpPr>
          <p:cNvPr id="5" name="Subtitle 4"/>
          <p:cNvSpPr>
            <a:spLocks noGrp="1"/>
          </p:cNvSpPr>
          <p:nvPr>
            <p:ph idx="1"/>
          </p:nvPr>
        </p:nvSpPr>
        <p:spPr>
          <a:xfrm>
            <a:off x="457200" y="1772816"/>
            <a:ext cx="8229600" cy="4752528"/>
          </a:xfrm>
        </p:spPr>
        <p:txBody>
          <a:bodyPr/>
          <a:lstStyle/>
          <a:p>
            <a:r>
              <a:rPr lang="en-GB" dirty="0" smtClean="0"/>
              <a:t>Staff turnover</a:t>
            </a:r>
          </a:p>
          <a:p>
            <a:pPr marL="808038" indent="-449263">
              <a:buFont typeface="Calibri" pitchFamily="34" charset="0"/>
              <a:buChar char="–"/>
            </a:pPr>
            <a:r>
              <a:rPr lang="en-GB" dirty="0" smtClean="0"/>
              <a:t>Training takes time</a:t>
            </a:r>
          </a:p>
          <a:p>
            <a:pPr marL="808038" indent="-449263">
              <a:buFont typeface="Calibri" pitchFamily="34" charset="0"/>
              <a:buChar char="–"/>
            </a:pPr>
            <a:r>
              <a:rPr lang="en-GB" dirty="0" smtClean="0"/>
              <a:t>Getting to know the staff</a:t>
            </a:r>
          </a:p>
          <a:p>
            <a:pPr marL="808038" indent="-449263">
              <a:buFont typeface="Calibri" pitchFamily="34" charset="0"/>
              <a:buChar char="–"/>
            </a:pPr>
            <a:r>
              <a:rPr lang="en-GB" dirty="0" smtClean="0"/>
              <a:t>eLearning staff have lots of projects</a:t>
            </a:r>
          </a:p>
          <a:p>
            <a:pPr marL="358775" indent="0">
              <a:buNone/>
            </a:pPr>
            <a:endParaRPr lang="en-GB" dirty="0" smtClean="0"/>
          </a:p>
          <a:p>
            <a:r>
              <a:rPr lang="en-GB" dirty="0" smtClean="0"/>
              <a:t>Academic Staff buy-in</a:t>
            </a:r>
          </a:p>
          <a:p>
            <a:pPr marL="808038" indent="-449263">
              <a:buFont typeface="Calibri" pitchFamily="34" charset="0"/>
              <a:buChar char="–"/>
            </a:pPr>
            <a:r>
              <a:rPr lang="en-GB" dirty="0" smtClean="0"/>
              <a:t>Some keen, others required incentives</a:t>
            </a:r>
          </a:p>
          <a:p>
            <a:r>
              <a:rPr lang="en-GB" dirty="0" smtClean="0"/>
              <a:t>Creative Commons</a:t>
            </a:r>
          </a:p>
        </p:txBody>
      </p:sp>
      <p:pic>
        <p:nvPicPr>
          <p:cNvPr id="8" name="Picture 4" descr="E:\HE STEM Legacy\Logos\TDHVLab-text(black)_print.png"/>
          <p:cNvPicPr>
            <a:picLocks noChangeAspect="1" noChangeArrowheads="1"/>
          </p:cNvPicPr>
          <p:nvPr/>
        </p:nvPicPr>
        <p:blipFill>
          <a:blip r:embed="rId3" cstate="print"/>
          <a:srcRect/>
          <a:stretch>
            <a:fillRect/>
          </a:stretch>
        </p:blipFill>
        <p:spPr bwMode="auto">
          <a:xfrm>
            <a:off x="108144" y="151079"/>
            <a:ext cx="5760000" cy="253585"/>
          </a:xfrm>
          <a:prstGeom prst="rect">
            <a:avLst/>
          </a:prstGeom>
          <a:noFill/>
        </p:spPr>
      </p:pic>
    </p:spTree>
    <p:extLst>
      <p:ext uri="{BB962C8B-B14F-4D97-AF65-F5344CB8AC3E}">
        <p14:creationId xmlns:p14="http://schemas.microsoft.com/office/powerpoint/2010/main" val="101980462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7200" y="629816"/>
            <a:ext cx="6419056" cy="1143000"/>
          </a:xfrm>
        </p:spPr>
        <p:txBody>
          <a:bodyPr/>
          <a:lstStyle/>
          <a:p>
            <a:pPr algn="ctr" eaLnBrk="1" hangingPunct="1">
              <a:lnSpc>
                <a:spcPct val="100000"/>
              </a:lnSpc>
              <a:buClr>
                <a:srgbClr val="FFFFFF"/>
              </a:buClr>
              <a:buFont typeface="Georgia"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400" dirty="0" smtClean="0">
                <a:solidFill>
                  <a:srgbClr val="F57D25"/>
                </a:solidFill>
              </a:rPr>
              <a:t>Pathways to Impact</a:t>
            </a:r>
          </a:p>
        </p:txBody>
      </p:sp>
      <p:sp>
        <p:nvSpPr>
          <p:cNvPr id="5" name="Subtitle 4"/>
          <p:cNvSpPr>
            <a:spLocks noGrp="1"/>
          </p:cNvSpPr>
          <p:nvPr>
            <p:ph idx="1"/>
          </p:nvPr>
        </p:nvSpPr>
        <p:spPr>
          <a:xfrm>
            <a:off x="457200" y="1772816"/>
            <a:ext cx="8229600" cy="4752528"/>
          </a:xfrm>
        </p:spPr>
        <p:txBody>
          <a:bodyPr/>
          <a:lstStyle/>
          <a:p>
            <a:r>
              <a:rPr lang="en-GB" dirty="0" smtClean="0"/>
              <a:t>National Grid</a:t>
            </a:r>
          </a:p>
          <a:p>
            <a:pPr lvl="1"/>
            <a:r>
              <a:rPr lang="en-GB" sz="2000" dirty="0" smtClean="0"/>
              <a:t>Two level approach; Training management team and Asset Engineers</a:t>
            </a:r>
          </a:p>
          <a:p>
            <a:pPr lvl="1"/>
            <a:r>
              <a:rPr lang="en-GB" sz="2000" dirty="0" smtClean="0"/>
              <a:t>Feedback from a NG foundation engineer in his 2</a:t>
            </a:r>
            <a:r>
              <a:rPr lang="en-GB" sz="2000" baseline="30000" dirty="0" smtClean="0"/>
              <a:t>nd</a:t>
            </a:r>
            <a:r>
              <a:rPr lang="en-GB" sz="2000" dirty="0" smtClean="0"/>
              <a:t> year</a:t>
            </a:r>
          </a:p>
          <a:p>
            <a:pPr lvl="1"/>
            <a:r>
              <a:rPr lang="en-GB" sz="2000" dirty="0" smtClean="0">
                <a:solidFill>
                  <a:srgbClr val="FF0000"/>
                </a:solidFill>
              </a:rPr>
              <a:t>Competition, especially from Europe</a:t>
            </a:r>
          </a:p>
          <a:p>
            <a:pPr algn="just"/>
            <a:r>
              <a:rPr lang="en-GB" dirty="0" smtClean="0"/>
              <a:t>Electricity Alliance </a:t>
            </a:r>
          </a:p>
          <a:p>
            <a:pPr lvl="1" algn="just"/>
            <a:r>
              <a:rPr lang="en-GB" sz="2400" dirty="0" smtClean="0"/>
              <a:t>In house training</a:t>
            </a:r>
          </a:p>
          <a:p>
            <a:pPr lvl="1" algn="just"/>
            <a:r>
              <a:rPr lang="en-GB" sz="2400" dirty="0" smtClean="0"/>
              <a:t>Competency assurance</a:t>
            </a:r>
          </a:p>
          <a:p>
            <a:pPr lvl="1" algn="just"/>
            <a:r>
              <a:rPr lang="en-GB" sz="2400" dirty="0" smtClean="0"/>
              <a:t>Distance learning degrees</a:t>
            </a:r>
          </a:p>
          <a:p>
            <a:pPr lvl="1" algn="just"/>
            <a:r>
              <a:rPr lang="en-GB" sz="2400" dirty="0" smtClean="0"/>
              <a:t>Graduate experience</a:t>
            </a:r>
          </a:p>
        </p:txBody>
      </p:sp>
      <p:pic>
        <p:nvPicPr>
          <p:cNvPr id="8" name="Picture 4" descr="E:\HE STEM Legacy\Logos\TDHVLab-text(black)_print.png"/>
          <p:cNvPicPr>
            <a:picLocks noChangeAspect="1" noChangeArrowheads="1"/>
          </p:cNvPicPr>
          <p:nvPr/>
        </p:nvPicPr>
        <p:blipFill>
          <a:blip r:embed="rId3" cstate="print"/>
          <a:srcRect/>
          <a:stretch>
            <a:fillRect/>
          </a:stretch>
        </p:blipFill>
        <p:spPr bwMode="auto">
          <a:xfrm>
            <a:off x="108144" y="151079"/>
            <a:ext cx="5760000" cy="253585"/>
          </a:xfrm>
          <a:prstGeom prst="rect">
            <a:avLst/>
          </a:prstGeom>
          <a:noFill/>
        </p:spPr>
      </p:pic>
    </p:spTree>
    <p:extLst>
      <p:ext uri="{BB962C8B-B14F-4D97-AF65-F5344CB8AC3E}">
        <p14:creationId xmlns:p14="http://schemas.microsoft.com/office/powerpoint/2010/main" val="774864762"/>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1026" name="Picture 2" descr="C:\Users\office\Desktop\120511 legacy meeting\master_wembley_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8587"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office\Desktop\120511 legacy meeting\cable tunne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792088"/>
            <a:ext cx="9162850" cy="6093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68796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1000"/>
                                        <p:tgtEl>
                                          <p:spTgt spid="1028"/>
                                        </p:tgtEl>
                                      </p:cBhvr>
                                    </p:animEffect>
                                    <p:anim calcmode="lin" valueType="num">
                                      <p:cBhvr>
                                        <p:cTn id="8" dur="1000" fill="hold"/>
                                        <p:tgtEl>
                                          <p:spTgt spid="1028"/>
                                        </p:tgtEl>
                                        <p:attrNameLst>
                                          <p:attrName>ppt_x</p:attrName>
                                        </p:attrNameLst>
                                      </p:cBhvr>
                                      <p:tavLst>
                                        <p:tav tm="0">
                                          <p:val>
                                            <p:strVal val="#ppt_x"/>
                                          </p:val>
                                        </p:tav>
                                        <p:tav tm="100000">
                                          <p:val>
                                            <p:strVal val="#ppt_x"/>
                                          </p:val>
                                        </p:tav>
                                      </p:tavLst>
                                    </p:anim>
                                    <p:anim calcmode="lin" valueType="num">
                                      <p:cBhvr>
                                        <p:cTn id="9" dur="1000" fill="hold"/>
                                        <p:tgtEl>
                                          <p:spTgt spid="10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Presentation">
  <a:themeElements>
    <a:clrScheme name="Custom 4">
      <a:dk1>
        <a:srgbClr val="000000"/>
      </a:dk1>
      <a:lt1>
        <a:srgbClr val="FFFFFF"/>
      </a:lt1>
      <a:dk2>
        <a:srgbClr val="000000"/>
      </a:dk2>
      <a:lt2>
        <a:srgbClr val="808080"/>
      </a:lt2>
      <a:accent1>
        <a:srgbClr val="F57D25"/>
      </a:accent1>
      <a:accent2>
        <a:srgbClr val="8A7967"/>
      </a:accent2>
      <a:accent3>
        <a:srgbClr val="FFFFFF"/>
      </a:accent3>
      <a:accent4>
        <a:srgbClr val="FFFFFF"/>
      </a:accent4>
      <a:accent5>
        <a:srgbClr val="FFFFFF"/>
      </a:accent5>
      <a:accent6>
        <a:srgbClr val="FFFFFF"/>
      </a:accent6>
      <a:hlink>
        <a:srgbClr val="F57D25"/>
      </a:hlink>
      <a:folHlink>
        <a:srgbClr val="A9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1926</TotalTime>
  <Words>605</Words>
  <Application>Microsoft Macintosh PowerPoint</Application>
  <PresentationFormat>On-screen Show (4:3)</PresentationFormat>
  <Paragraphs>152</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Blank Presentation</vt:lpstr>
      <vt:lpstr>Keeping the Lights On</vt:lpstr>
      <vt:lpstr>Introduction</vt:lpstr>
      <vt:lpstr>Completed Modules</vt:lpstr>
      <vt:lpstr>Module layout</vt:lpstr>
      <vt:lpstr>Simulations and experiments</vt:lpstr>
      <vt:lpstr>Tutorials and Objective tests </vt:lpstr>
      <vt:lpstr>Issues and Barriers</vt:lpstr>
      <vt:lpstr>Pathways to Impact</vt:lpstr>
      <vt:lpstr>PowerPoint Presentation</vt:lpstr>
      <vt:lpstr>Pathways to Impact</vt:lpstr>
      <vt:lpstr>Spin-off activity</vt:lpstr>
      <vt:lpstr>Thank you and Links</vt:lpstr>
    </vt:vector>
  </TitlesOfParts>
  <Company>hmg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duffin</dc:creator>
  <cp:lastModifiedBy>Justin Steele-Davies</cp:lastModifiedBy>
  <cp:revision>26</cp:revision>
  <cp:lastPrinted>2012-08-31T10:51:38Z</cp:lastPrinted>
  <dcterms:created xsi:type="dcterms:W3CDTF">2011-02-22T13:53:57Z</dcterms:created>
  <dcterms:modified xsi:type="dcterms:W3CDTF">2012-09-17T13:37:23Z</dcterms:modified>
</cp:coreProperties>
</file>