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6" r:id="rId4"/>
    <p:sldId id="260" r:id="rId5"/>
    <p:sldId id="270" r:id="rId6"/>
    <p:sldId id="262" r:id="rId7"/>
    <p:sldId id="261" r:id="rId8"/>
    <p:sldId id="263" r:id="rId9"/>
    <p:sldId id="265" r:id="rId10"/>
    <p:sldId id="264" r:id="rId11"/>
    <p:sldId id="278" r:id="rId12"/>
    <p:sldId id="277" r:id="rId13"/>
    <p:sldId id="273" r:id="rId14"/>
    <p:sldId id="274" r:id="rId15"/>
    <p:sldId id="275" r:id="rId16"/>
    <p:sldId id="279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87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316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903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23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814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2362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6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122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636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121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3470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4546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fld id="{807A75CF-A415-4C04-B929-1F254D133490}" type="datetimeFigureOut">
              <a:rPr lang="en-GB" smtClean="0"/>
              <a:t>16/11/2012</a:t>
            </a:fld>
            <a:endParaRPr lang="en-GB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endParaRPr lang="en-GB" dirty="0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95963" y="6245225"/>
            <a:ext cx="28908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fld id="{F3AD17E1-583C-4F30-A00B-A0E6190A5FE0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17415" name="Picture 7" descr="Uni Logotyp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76250"/>
            <a:ext cx="3365500" cy="72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6" name="Picture 8" descr="Shaping tomorrow's thinki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237288"/>
            <a:ext cx="5413375" cy="37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Sans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132856"/>
            <a:ext cx="8204448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Research, Ethics, Governance</a:t>
            </a:r>
            <a:r>
              <a:rPr lang="en-GB" b="1" dirty="0"/>
              <a:t>: 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the evolving regulatory landscape</a:t>
            </a:r>
            <a:r>
              <a:rPr lang="en-GB" b="1" dirty="0"/>
              <a:t/>
            </a:r>
            <a:br>
              <a:rPr lang="en-GB" b="1" dirty="0"/>
            </a:br>
            <a:r>
              <a:rPr lang="en-GB" dirty="0"/>
              <a:t> 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Jonathan Montgomery</a:t>
            </a:r>
          </a:p>
          <a:p>
            <a:r>
              <a:rPr lang="en-GB" sz="2800" dirty="0" smtClean="0"/>
              <a:t>Professor of Healthcare Law,</a:t>
            </a:r>
          </a:p>
          <a:p>
            <a:r>
              <a:rPr lang="en-GB" sz="2800" dirty="0" smtClean="0"/>
              <a:t>University of Southampton</a:t>
            </a:r>
          </a:p>
          <a:p>
            <a:r>
              <a:rPr lang="en-GB" sz="2800" dirty="0" smtClean="0"/>
              <a:t>Chair, Health Research Authority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7271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01008"/>
            <a:ext cx="2792110" cy="2429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064" y="119674"/>
            <a:ext cx="8424936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652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Consultation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Clarified Patients’ rights</a:t>
            </a:r>
          </a:p>
          <a:p>
            <a:endParaRPr lang="en-GB" dirty="0" smtClean="0"/>
          </a:p>
          <a:p>
            <a:r>
              <a:rPr lang="en-GB" dirty="0" smtClean="0"/>
              <a:t>To be informed about data usage</a:t>
            </a:r>
          </a:p>
          <a:p>
            <a:r>
              <a:rPr lang="en-GB" dirty="0" smtClean="0"/>
              <a:t>Objections to use beyond personal care </a:t>
            </a:r>
          </a:p>
          <a:p>
            <a:pPr lvl="1"/>
            <a:r>
              <a:rPr lang="en-GB" dirty="0" smtClean="0"/>
              <a:t>to be considered</a:t>
            </a:r>
          </a:p>
          <a:p>
            <a:pPr lvl="1"/>
            <a:r>
              <a:rPr lang="en-GB" dirty="0" smtClean="0"/>
              <a:t>Told why wishes cannot be followed , including legal basis</a:t>
            </a:r>
          </a:p>
          <a:p>
            <a:pPr lvl="1"/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648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Consultation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NHS commits (pledges)</a:t>
            </a:r>
          </a:p>
          <a:p>
            <a:pPr lvl="1"/>
            <a:r>
              <a:rPr lang="en-GB" dirty="0" smtClean="0"/>
              <a:t>Ensure data available to support care</a:t>
            </a:r>
          </a:p>
          <a:p>
            <a:pPr lvl="1"/>
            <a:r>
              <a:rPr lang="en-GB" dirty="0" smtClean="0"/>
              <a:t>Anonymise</a:t>
            </a:r>
            <a:r>
              <a:rPr lang="en-GB" dirty="0" smtClean="0"/>
              <a:t> patient data &amp; use to support research and improve care for others</a:t>
            </a:r>
          </a:p>
          <a:p>
            <a:pPr lvl="1"/>
            <a:r>
              <a:rPr lang="en-GB" dirty="0" smtClean="0"/>
              <a:t>Where identifiable has to be used, chance to object where possible</a:t>
            </a:r>
          </a:p>
          <a:p>
            <a:pPr lvl="1"/>
            <a:r>
              <a:rPr lang="en-GB" dirty="0" smtClean="0"/>
              <a:t>Inform you of research in which you may be eligible to participate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43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HRA 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the UK to be a great place to do research, where more money invested in research goes into carrying out relevant, good quality research </a:t>
            </a:r>
          </a:p>
          <a:p>
            <a:endParaRPr lang="en-GB" dirty="0"/>
          </a:p>
          <a:p>
            <a:r>
              <a:rPr lang="en-GB" dirty="0" smtClean="0"/>
              <a:t>Duties to protect and promote the interests of patients and the public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236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Interests to promote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Evidence-based care</a:t>
            </a:r>
          </a:p>
          <a:p>
            <a:pPr lvl="1"/>
            <a:r>
              <a:rPr lang="en-GB" dirty="0" smtClean="0"/>
              <a:t>Care and research complementary not contradictory </a:t>
            </a:r>
          </a:p>
          <a:p>
            <a:r>
              <a:rPr lang="en-GB" dirty="0" smtClean="0"/>
              <a:t>Collaborators as ‘investors’ who deserve the best returns we can deliver</a:t>
            </a:r>
          </a:p>
          <a:p>
            <a:r>
              <a:rPr lang="en-GB" dirty="0" smtClean="0"/>
              <a:t>Choices that are participants value</a:t>
            </a:r>
          </a:p>
          <a:p>
            <a:pPr lvl="1"/>
            <a:r>
              <a:rPr lang="en-GB" dirty="0" smtClean="0"/>
              <a:t>More than the right to say yes or no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28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Protection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GB" dirty="0" smtClean="0"/>
              <a:t>REC opinions</a:t>
            </a:r>
          </a:p>
          <a:p>
            <a:pPr lvl="1"/>
            <a:r>
              <a:rPr lang="en-GB" dirty="0" smtClean="0"/>
              <a:t>Independence of considerations of projects crucial</a:t>
            </a:r>
          </a:p>
          <a:p>
            <a:pPr lvl="1"/>
            <a:r>
              <a:rPr lang="en-GB" dirty="0" smtClean="0"/>
              <a:t>Process values: consistent, transparent, timely</a:t>
            </a:r>
          </a:p>
          <a:p>
            <a:r>
              <a:rPr lang="en-GB" dirty="0" smtClean="0"/>
              <a:t>NREAP </a:t>
            </a:r>
          </a:p>
          <a:p>
            <a:pPr lvl="1"/>
            <a:r>
              <a:rPr lang="en-GB" dirty="0" smtClean="0"/>
              <a:t>Service to researchers not just RECs</a:t>
            </a:r>
          </a:p>
          <a:p>
            <a:pPr lvl="1"/>
            <a:r>
              <a:rPr lang="en-GB" dirty="0" smtClean="0"/>
              <a:t>Membership supplemented</a:t>
            </a:r>
          </a:p>
          <a:p>
            <a:pPr lvl="1"/>
            <a:r>
              <a:rPr lang="en-GB" dirty="0" smtClean="0"/>
              <a:t>HRA Board not an arbiter of ‘Ethics’ </a:t>
            </a:r>
            <a:endParaRPr lang="en-GB" dirty="0" smtClean="0"/>
          </a:p>
          <a:p>
            <a:r>
              <a:rPr lang="en-GB" smtClean="0"/>
              <a:t>Proportionality?</a:t>
            </a:r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139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HRA as a service provider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Who are we serving?</a:t>
            </a:r>
          </a:p>
          <a:p>
            <a:pPr lvl="1"/>
            <a:r>
              <a:rPr lang="en-GB" dirty="0" smtClean="0"/>
              <a:t>Work on understanding public attitudes to risk</a:t>
            </a:r>
          </a:p>
          <a:p>
            <a:pPr lvl="1"/>
            <a:r>
              <a:rPr lang="en-GB" dirty="0" smtClean="0"/>
              <a:t>Commitment to responding</a:t>
            </a:r>
          </a:p>
          <a:p>
            <a:r>
              <a:rPr lang="en-GB" dirty="0" smtClean="0"/>
              <a:t>Identifying and addressing problems</a:t>
            </a:r>
          </a:p>
          <a:p>
            <a:pPr lvl="1"/>
            <a:r>
              <a:rPr lang="en-GB" dirty="0" smtClean="0"/>
              <a:t>Steering group for projects</a:t>
            </a:r>
          </a:p>
          <a:p>
            <a:pPr lvl="1"/>
            <a:r>
              <a:rPr lang="en-GB" dirty="0" smtClean="0"/>
              <a:t>IRAS dataset – fitness for purpose</a:t>
            </a:r>
          </a:p>
          <a:p>
            <a:pPr lvl="1"/>
            <a:r>
              <a:rPr lang="en-GB" dirty="0" smtClean="0"/>
              <a:t>HRA Assessment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159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Law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Health and Social Care Act 2012</a:t>
            </a:r>
          </a:p>
          <a:p>
            <a:pPr lvl="1"/>
            <a:r>
              <a:rPr lang="en-GB" dirty="0" smtClean="0"/>
              <a:t>Duties to promote research and use of evidence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Draft Care and Support Bill</a:t>
            </a:r>
          </a:p>
          <a:p>
            <a:pPr lvl="1"/>
            <a:r>
              <a:rPr lang="en-GB" dirty="0" smtClean="0"/>
              <a:t>HRA as NDPB</a:t>
            </a:r>
          </a:p>
          <a:p>
            <a:pPr lvl="1"/>
            <a:endParaRPr lang="en-GB" dirty="0"/>
          </a:p>
          <a:p>
            <a:r>
              <a:rPr lang="en-GB" dirty="0" smtClean="0"/>
              <a:t>Clinical Trials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31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History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en-GB" dirty="0" smtClean="0"/>
              <a:t>Nuremberg	principles </a:t>
            </a:r>
          </a:p>
          <a:p>
            <a:pPr lvl="1"/>
            <a:r>
              <a:rPr lang="en-GB" dirty="0" smtClean="0"/>
              <a:t> now WMA Helsinki Declaration</a:t>
            </a:r>
          </a:p>
          <a:p>
            <a:r>
              <a:rPr lang="en-GB" dirty="0" smtClean="0"/>
              <a:t>Henry Beecher &amp; Maurice </a:t>
            </a:r>
            <a:r>
              <a:rPr lang="en-GB" dirty="0" smtClean="0"/>
              <a:t>Pappworth</a:t>
            </a:r>
            <a:endParaRPr lang="en-GB" dirty="0" smtClean="0"/>
          </a:p>
          <a:p>
            <a:pPr lvl="1"/>
            <a:r>
              <a:rPr lang="en-GB" dirty="0" smtClean="0"/>
              <a:t>Ethical review</a:t>
            </a:r>
          </a:p>
          <a:p>
            <a:r>
              <a:rPr lang="en-GB" dirty="0" smtClean="0"/>
              <a:t>North Staffordshire babies</a:t>
            </a:r>
          </a:p>
          <a:p>
            <a:pPr lvl="1"/>
            <a:r>
              <a:rPr lang="en-GB" dirty="0" smtClean="0"/>
              <a:t>Research Governance </a:t>
            </a:r>
          </a:p>
          <a:p>
            <a:pPr lvl="2"/>
            <a:r>
              <a:rPr lang="en-GB" dirty="0" smtClean="0"/>
              <a:t>Sponsor and organisational responsibilities</a:t>
            </a:r>
          </a:p>
          <a:p>
            <a:r>
              <a:rPr lang="en-GB" dirty="0" smtClean="0"/>
              <a:t>Sector scandals</a:t>
            </a:r>
          </a:p>
          <a:p>
            <a:pPr lvl="1"/>
            <a:r>
              <a:rPr lang="en-GB" dirty="0" smtClean="0"/>
              <a:t>Alder Hey &amp; Human Tissue Act 2004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15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new context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From malfeasance to non-</a:t>
            </a:r>
            <a:r>
              <a:rPr lang="en-GB" dirty="0" smtClean="0"/>
              <a:t>feasance</a:t>
            </a:r>
            <a:endParaRPr lang="en-GB" dirty="0" smtClean="0"/>
          </a:p>
          <a:p>
            <a:pPr lvl="1"/>
            <a:r>
              <a:rPr lang="en-GB" dirty="0"/>
              <a:t>2002 46% of EU products in clinical trials being developed in UK. 2007 24%</a:t>
            </a:r>
          </a:p>
          <a:p>
            <a:pPr lvl="1"/>
            <a:r>
              <a:rPr lang="en-GB" dirty="0"/>
              <a:t>2004 global market share of patients in trials 6%. 2008 2-3</a:t>
            </a:r>
            <a:r>
              <a:rPr lang="en-GB" dirty="0" smtClean="0"/>
              <a:t>% (AMS Report)</a:t>
            </a:r>
          </a:p>
          <a:p>
            <a:r>
              <a:rPr lang="en-GB" dirty="0" smtClean="0"/>
              <a:t>Public expectations</a:t>
            </a:r>
          </a:p>
          <a:p>
            <a:pPr lvl="1"/>
            <a:r>
              <a:rPr lang="en-GB" dirty="0" smtClean="0"/>
              <a:t>Evidence-based care</a:t>
            </a:r>
          </a:p>
          <a:p>
            <a:pPr lvl="1"/>
            <a:r>
              <a:rPr lang="en-GB" dirty="0" smtClean="0"/>
              <a:t>Data usage</a:t>
            </a:r>
          </a:p>
          <a:p>
            <a:r>
              <a:rPr lang="en-GB" dirty="0" smtClean="0"/>
              <a:t>Recession</a:t>
            </a: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94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95" y="836712"/>
            <a:ext cx="3910437" cy="5743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0112" y="1484784"/>
            <a:ext cx="3157190" cy="5205041"/>
          </a:xfrm>
        </p:spPr>
        <p:txBody>
          <a:bodyPr/>
          <a:lstStyle/>
          <a:p>
            <a:r>
              <a:rPr lang="en-GB" dirty="0" smtClean="0"/>
              <a:t>Estimated health + GDP gain for £1 invested in CVD research is 39p each year in perpetuity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75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52064"/>
            <a:ext cx="4968552" cy="4663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582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Delays and duplications in getting permissions</a:t>
            </a:r>
          </a:p>
          <a:p>
            <a:r>
              <a:rPr lang="en-GB" dirty="0" smtClean="0"/>
              <a:t>Complexity and inconsistency</a:t>
            </a:r>
          </a:p>
          <a:p>
            <a:r>
              <a:rPr lang="en-GB" dirty="0" smtClean="0"/>
              <a:t>Lack of proportionality in clinical trials</a:t>
            </a:r>
          </a:p>
          <a:p>
            <a:r>
              <a:rPr lang="en-GB" dirty="0" smtClean="0"/>
              <a:t>Inappropriate restriction on use of patient data</a:t>
            </a:r>
          </a:p>
          <a:p>
            <a:r>
              <a:rPr lang="en-GB" dirty="0" smtClean="0"/>
              <a:t>Unsupportive NHS 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238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Four Principles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Safeguard well-being of participants</a:t>
            </a:r>
          </a:p>
          <a:p>
            <a:r>
              <a:rPr lang="en-GB" dirty="0" smtClean="0"/>
              <a:t>Facilitate high quality research to public benefit</a:t>
            </a:r>
          </a:p>
          <a:p>
            <a:r>
              <a:rPr lang="en-GB" dirty="0" smtClean="0"/>
              <a:t>Proportionate, efficient, co-ordinated</a:t>
            </a:r>
          </a:p>
          <a:p>
            <a:r>
              <a:rPr lang="en-GB" dirty="0" smtClean="0"/>
              <a:t>Maintain and build confidence in the conduct and value of health research through independence, transparency, accountability and consistency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433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Health Research Agency</a:t>
            </a:r>
          </a:p>
          <a:p>
            <a:pPr lvl="1"/>
            <a:r>
              <a:rPr lang="en-GB" dirty="0" smtClean="0"/>
              <a:t>National research governance checks</a:t>
            </a:r>
          </a:p>
          <a:p>
            <a:pPr lvl="1"/>
            <a:r>
              <a:rPr lang="en-GB" dirty="0" smtClean="0"/>
              <a:t>Single ethical approvals system</a:t>
            </a:r>
          </a:p>
          <a:p>
            <a:r>
              <a:rPr lang="en-GB" dirty="0" smtClean="0"/>
              <a:t>Improving clinical trials</a:t>
            </a:r>
          </a:p>
          <a:p>
            <a:pPr lvl="1"/>
            <a:r>
              <a:rPr lang="en-GB" dirty="0" smtClean="0"/>
              <a:t>Consistent interpretation of EU Directive</a:t>
            </a:r>
          </a:p>
          <a:p>
            <a:pPr lvl="1"/>
            <a:r>
              <a:rPr lang="en-GB" dirty="0" smtClean="0"/>
              <a:t>Revision if necessary</a:t>
            </a:r>
          </a:p>
          <a:p>
            <a:r>
              <a:rPr lang="en-GB" dirty="0" smtClean="0"/>
              <a:t>Access to patient data</a:t>
            </a:r>
          </a:p>
          <a:p>
            <a:r>
              <a:rPr lang="en-GB" dirty="0" smtClean="0"/>
              <a:t>Cultural change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734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UK </a:t>
            </a:r>
            <a:r>
              <a:rPr lang="en-GB" dirty="0" smtClean="0"/>
              <a:t>Biobank</a:t>
            </a:r>
            <a:r>
              <a:rPr lang="en-GB" dirty="0" smtClean="0"/>
              <a:t> has recruited 500,000 without difficulty</a:t>
            </a:r>
          </a:p>
          <a:p>
            <a:r>
              <a:rPr lang="en-GB" dirty="0" smtClean="0"/>
              <a:t>Wellcome</a:t>
            </a:r>
            <a:r>
              <a:rPr lang="en-GB" dirty="0" smtClean="0"/>
              <a:t> Trust survey of 1,000</a:t>
            </a:r>
          </a:p>
          <a:p>
            <a:pPr lvl="1"/>
            <a:r>
              <a:rPr lang="en-GB" dirty="0" smtClean="0"/>
              <a:t>71% would give blood or tissue sample for research</a:t>
            </a:r>
          </a:p>
          <a:p>
            <a:pPr lvl="1"/>
            <a:r>
              <a:rPr lang="en-GB" dirty="0" smtClean="0"/>
              <a:t>62% willing to test new treatment for disease from which they were suffering</a:t>
            </a:r>
          </a:p>
          <a:p>
            <a:r>
              <a:rPr lang="en-GB" dirty="0" smtClean="0"/>
              <a:t>Reasonably wide support for use of date for research with consent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31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uni">
  <a:themeElements>
    <a:clrScheme name="new un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 uni">
      <a:majorFont>
        <a:latin typeface="Lucida Sans"/>
        <a:ea typeface=""/>
        <a:cs typeface="Arial"/>
      </a:majorFont>
      <a:minorFont>
        <a:latin typeface="Lucida San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 un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 un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 un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Reflections on The Nature of ‘Public Ethics</Template>
  <TotalTime>228</TotalTime>
  <Words>491</Words>
  <Application>Microsoft Office PowerPoint</Application>
  <PresentationFormat>On-screen Show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new uni</vt:lpstr>
      <vt:lpstr>Research, Ethics, Governance:  the evolving regulatory landscape   </vt:lpstr>
      <vt:lpstr>History</vt:lpstr>
      <vt:lpstr>A new context </vt:lpstr>
      <vt:lpstr>PowerPoint Presentation</vt:lpstr>
      <vt:lpstr>PowerPoint Presentation</vt:lpstr>
      <vt:lpstr>Main problems</vt:lpstr>
      <vt:lpstr>Four Principles</vt:lpstr>
      <vt:lpstr>Solutions…</vt:lpstr>
      <vt:lpstr>Public support</vt:lpstr>
      <vt:lpstr>PowerPoint Presentation</vt:lpstr>
      <vt:lpstr>Consultation</vt:lpstr>
      <vt:lpstr>Consultation</vt:lpstr>
      <vt:lpstr>The HRA Vision</vt:lpstr>
      <vt:lpstr>Interests to promote</vt:lpstr>
      <vt:lpstr>Protection</vt:lpstr>
      <vt:lpstr>HRA as a service provider</vt:lpstr>
      <vt:lpstr>The Law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of Research Governance:  what needs to be done</dc:title>
  <dc:creator>jonathan</dc:creator>
  <cp:lastModifiedBy>jonathan</cp:lastModifiedBy>
  <cp:revision>24</cp:revision>
  <dcterms:created xsi:type="dcterms:W3CDTF">2011-11-16T22:02:44Z</dcterms:created>
  <dcterms:modified xsi:type="dcterms:W3CDTF">2012-11-16T09:35:11Z</dcterms:modified>
</cp:coreProperties>
</file>