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4"/>
  </p:notesMasterIdLst>
  <p:handoutMasterIdLst>
    <p:handoutMasterId r:id="rId75"/>
  </p:handoutMasterIdLst>
  <p:sldIdLst>
    <p:sldId id="256" r:id="rId2"/>
    <p:sldId id="269" r:id="rId3"/>
    <p:sldId id="273" r:id="rId4"/>
    <p:sldId id="274" r:id="rId5"/>
    <p:sldId id="275" r:id="rId6"/>
    <p:sldId id="276" r:id="rId7"/>
    <p:sldId id="277" r:id="rId8"/>
    <p:sldId id="278" r:id="rId9"/>
    <p:sldId id="292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341" r:id="rId19"/>
    <p:sldId id="287" r:id="rId20"/>
    <p:sldId id="288" r:id="rId21"/>
    <p:sldId id="289" r:id="rId22"/>
    <p:sldId id="290" r:id="rId23"/>
    <p:sldId id="291" r:id="rId24"/>
    <p:sldId id="340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1" r:id="rId34"/>
    <p:sldId id="302" r:id="rId35"/>
    <p:sldId id="303" r:id="rId36"/>
    <p:sldId id="304" r:id="rId37"/>
    <p:sldId id="305" r:id="rId38"/>
    <p:sldId id="306" r:id="rId39"/>
    <p:sldId id="307" r:id="rId40"/>
    <p:sldId id="308" r:id="rId41"/>
    <p:sldId id="309" r:id="rId42"/>
    <p:sldId id="310" r:id="rId43"/>
    <p:sldId id="311" r:id="rId44"/>
    <p:sldId id="312" r:id="rId45"/>
    <p:sldId id="313" r:id="rId46"/>
    <p:sldId id="314" r:id="rId47"/>
    <p:sldId id="315" r:id="rId48"/>
    <p:sldId id="317" r:id="rId49"/>
    <p:sldId id="318" r:id="rId50"/>
    <p:sldId id="319" r:id="rId51"/>
    <p:sldId id="320" r:id="rId52"/>
    <p:sldId id="321" r:id="rId53"/>
    <p:sldId id="322" r:id="rId54"/>
    <p:sldId id="323" r:id="rId55"/>
    <p:sldId id="324" r:id="rId56"/>
    <p:sldId id="325" r:id="rId57"/>
    <p:sldId id="326" r:id="rId58"/>
    <p:sldId id="327" r:id="rId59"/>
    <p:sldId id="328" r:id="rId60"/>
    <p:sldId id="329" r:id="rId61"/>
    <p:sldId id="330" r:id="rId62"/>
    <p:sldId id="331" r:id="rId63"/>
    <p:sldId id="332" r:id="rId64"/>
    <p:sldId id="333" r:id="rId65"/>
    <p:sldId id="334" r:id="rId66"/>
    <p:sldId id="335" r:id="rId67"/>
    <p:sldId id="336" r:id="rId68"/>
    <p:sldId id="338" r:id="rId69"/>
    <p:sldId id="342" r:id="rId70"/>
    <p:sldId id="337" r:id="rId71"/>
    <p:sldId id="270" r:id="rId72"/>
    <p:sldId id="339" r:id="rId7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9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tableStyles" Target="tableStyles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notesMaster" Target="notesMasters/notesMaster1.xml"/><Relationship Id="rId75" Type="http://schemas.openxmlformats.org/officeDocument/2006/relationships/handoutMaster" Target="handoutMasters/handoutMaster1.xml"/><Relationship Id="rId76" Type="http://schemas.openxmlformats.org/officeDocument/2006/relationships/printerSettings" Target="printerSettings/printerSettings1.bin"/><Relationship Id="rId77" Type="http://schemas.openxmlformats.org/officeDocument/2006/relationships/presProps" Target="presProps.xml"/><Relationship Id="rId78" Type="http://schemas.openxmlformats.org/officeDocument/2006/relationships/viewProps" Target="viewProps.xml"/><Relationship Id="rId79" Type="http://schemas.openxmlformats.org/officeDocument/2006/relationships/theme" Target="theme/theme1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AA954B-C595-5148-9DCD-6D172824DB2F}" type="datetimeFigureOut">
              <a:rPr lang="en-US" smtClean="0"/>
              <a:t>17/09/2012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D44A1-5BF0-BB41-A6D4-EE64DF696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8948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4755B-12BA-DE47-B4CB-FE64D430645F}" type="datetimeFigureOut">
              <a:rPr lang="en-US" smtClean="0"/>
              <a:t>14/09/2012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A7878-654B-8744-9917-8CBCE38CC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581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B607C-3342-8B4C-B350-22BE7A6E6FC7}" type="datetime1">
              <a:rPr lang="en-GB" smtClean="0"/>
              <a:t>17/09/2012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837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8EFD0-C009-224B-A2FA-24F4E661DB9E}" type="datetime1">
              <a:rPr lang="en-GB" smtClean="0"/>
              <a:t>17/09/2012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2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E0C1-EDAE-FC43-BE49-71F60BF12E9F}" type="datetime1">
              <a:rPr lang="en-GB" smtClean="0"/>
              <a:t>17/09/2012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5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1F90A-7BB8-D94E-BB4B-FC7C969B66BD}" type="datetime1">
              <a:rPr lang="en-GB" smtClean="0"/>
              <a:t>17/09/2012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38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6CE64-B0CE-EA4C-8761-0D814B8FD9B7}" type="datetime1">
              <a:rPr lang="en-GB" smtClean="0"/>
              <a:t>17/09/2012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9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0545-EC70-0644-B610-A9FA33DD6E75}" type="datetime1">
              <a:rPr lang="en-GB" smtClean="0"/>
              <a:t>17/09/2012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4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09555-5CE7-964E-BBB7-4DAD3A4B7E34}" type="datetime1">
              <a:rPr lang="en-GB" smtClean="0"/>
              <a:t>17/09/2012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3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DEAE-4FDF-9040-92C2-F3879E7B9107}" type="datetime1">
              <a:rPr lang="en-GB" smtClean="0"/>
              <a:t>17/09/2012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6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37CC-2ACE-8C45-A153-5EEA238EF836}" type="datetime1">
              <a:rPr lang="en-GB" smtClean="0"/>
              <a:t>17/09/2012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39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6C36-76A1-D34C-8FDD-4D4609A3D562}" type="datetime1">
              <a:rPr lang="en-GB" smtClean="0"/>
              <a:t>17/09/2012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27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E9F9-FEB3-2B48-8E55-4D4DC27028C8}" type="datetime1">
              <a:rPr lang="en-GB" smtClean="0"/>
              <a:t>17/09/2012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8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2246-8990-1A49-A3F8-F8BAE69A6761}" type="datetime1">
              <a:rPr lang="en-GB" smtClean="0"/>
              <a:t>17/09/2012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07C4B-784A-384F-89F0-C8377A6CA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5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83970"/>
            <a:ext cx="7772400" cy="3302229"/>
          </a:xfrm>
        </p:spPr>
        <p:txBody>
          <a:bodyPr>
            <a:normAutofit fontScale="90000"/>
          </a:bodyPr>
          <a:lstStyle/>
          <a:p>
            <a:r>
              <a:rPr lang="en-US" dirty="0"/>
              <a:t>Tutorial: a Practical Introduction to using Event-B for Complex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Hardware and Embedded System Specification and Design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Colley</a:t>
            </a:r>
          </a:p>
          <a:p>
            <a:r>
              <a:rPr lang="en-US" dirty="0" smtClean="0"/>
              <a:t>FDL</a:t>
            </a:r>
            <a:r>
              <a:rPr lang="en-US" dirty="0" smtClean="0"/>
              <a:t> </a:t>
            </a:r>
            <a:r>
              <a:rPr lang="en-US" dirty="0" smtClean="0"/>
              <a:t>2012</a:t>
            </a:r>
          </a:p>
          <a:p>
            <a:r>
              <a:rPr lang="en-US" dirty="0" smtClean="0"/>
              <a:t>Vienna</a:t>
            </a:r>
            <a:endParaRPr lang="en-US" dirty="0" smtClean="0"/>
          </a:p>
        </p:txBody>
      </p:sp>
      <p:pic>
        <p:nvPicPr>
          <p:cNvPr id="4" name="Picture 3" descr="web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89" y="5021534"/>
            <a:ext cx="3901874" cy="118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28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Verification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Verification at the Specification Level</a:t>
            </a:r>
          </a:p>
          <a:p>
            <a:r>
              <a:rPr lang="en-US" dirty="0" smtClean="0"/>
              <a:t>Explore micro-architectural alternatives at the specification level</a:t>
            </a:r>
          </a:p>
          <a:p>
            <a:r>
              <a:rPr lang="en-US" dirty="0" smtClean="0"/>
              <a:t>Close the gap between specification and implementation</a:t>
            </a:r>
          </a:p>
          <a:p>
            <a:r>
              <a:rPr lang="en-US" dirty="0" smtClean="0"/>
              <a:t>Exploit synergy with </a:t>
            </a:r>
            <a:r>
              <a:rPr lang="en-US" dirty="0" err="1" smtClean="0"/>
              <a:t>Bluespec</a:t>
            </a:r>
            <a:endParaRPr lang="en-US" dirty="0" smtClean="0"/>
          </a:p>
          <a:p>
            <a:r>
              <a:rPr lang="en-US" dirty="0" smtClean="0"/>
              <a:t>Incorporate proof-based techniques into the established </a:t>
            </a:r>
            <a:r>
              <a:rPr lang="en-US" dirty="0" err="1" smtClean="0"/>
              <a:t>SoC</a:t>
            </a:r>
            <a:r>
              <a:rPr lang="en-US" dirty="0" smtClean="0"/>
              <a:t> verification flow</a:t>
            </a:r>
            <a:endParaRPr lang="en-US" dirty="0"/>
          </a:p>
        </p:txBody>
      </p:sp>
      <p:pic>
        <p:nvPicPr>
          <p:cNvPr id="4" name="Picture 3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0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8796" y="1268760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context</a:t>
            </a:r>
            <a:r>
              <a:rPr lang="en-US" b="1" dirty="0">
                <a:latin typeface="Monaco"/>
                <a:cs typeface="Monaco"/>
              </a:rPr>
              <a:t> PIPEC</a:t>
            </a:r>
          </a:p>
          <a:p>
            <a:endParaRPr lang="en-US" dirty="0">
              <a:latin typeface="Monaco"/>
              <a:cs typeface="Monaco"/>
            </a:endParaRPr>
          </a:p>
          <a:p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constants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chemeClr val="tx2"/>
                </a:solidFill>
                <a:latin typeface="Monaco"/>
                <a:cs typeface="Monaco"/>
              </a:rPr>
              <a:t>Register </a:t>
            </a:r>
            <a:r>
              <a:rPr lang="en-US" b="1" dirty="0" err="1">
                <a:solidFill>
                  <a:schemeClr val="tx2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chemeClr val="tx2"/>
                </a:solidFill>
                <a:latin typeface="Monaco"/>
                <a:cs typeface="Monaco"/>
              </a:rPr>
              <a:t> Ra </a:t>
            </a:r>
            <a:r>
              <a:rPr lang="en-US" b="1" dirty="0" err="1" smtClean="0">
                <a:solidFill>
                  <a:schemeClr val="tx2"/>
                </a:solidFill>
                <a:latin typeface="Monaco"/>
                <a:cs typeface="Monaco"/>
              </a:rPr>
              <a:t>Rb</a:t>
            </a:r>
            <a:r>
              <a:rPr lang="en-US" b="1" dirty="0" smtClean="0">
                <a:solidFill>
                  <a:schemeClr val="tx2"/>
                </a:solidFill>
                <a:latin typeface="Monaco"/>
                <a:cs typeface="Monaco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Monaco"/>
                <a:cs typeface="Monaco"/>
              </a:rPr>
              <a:t>ArithRROp</a:t>
            </a:r>
            <a:r>
              <a:rPr lang="en-US" b="1" dirty="0" smtClean="0">
                <a:solidFill>
                  <a:schemeClr val="tx2"/>
                </a:solidFill>
                <a:latin typeface="Monaco"/>
                <a:cs typeface="Monaco"/>
              </a:rPr>
              <a:t> </a:t>
            </a:r>
            <a:endParaRPr lang="en-US" b="1" dirty="0">
              <a:solidFill>
                <a:schemeClr val="tx2"/>
              </a:solidFill>
              <a:latin typeface="Monaco"/>
              <a:cs typeface="Monaco"/>
            </a:endParaRPr>
          </a:p>
          <a:p>
            <a:endParaRPr lang="en-US" dirty="0">
              <a:latin typeface="Monaco"/>
              <a:cs typeface="Monaco"/>
            </a:endParaRPr>
          </a:p>
          <a:p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sets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Monaco"/>
                <a:cs typeface="Monaco"/>
              </a:rPr>
              <a:t>Op 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// Operations</a:t>
            </a:r>
          </a:p>
          <a:p>
            <a:endParaRPr lang="en-US" dirty="0">
              <a:latin typeface="Monaco"/>
              <a:cs typeface="Monaco"/>
            </a:endParaRPr>
          </a:p>
          <a:p>
            <a:endParaRPr lang="en-US" dirty="0">
              <a:latin typeface="Monaco"/>
              <a:cs typeface="Monaco"/>
            </a:endParaRPr>
          </a:p>
          <a:p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axioms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@axm1 </a:t>
            </a:r>
            <a:r>
              <a:rPr lang="en-US" b="1" dirty="0">
                <a:solidFill>
                  <a:schemeClr val="tx2"/>
                </a:solidFill>
                <a:latin typeface="Monaco"/>
                <a:cs typeface="Monaco"/>
              </a:rPr>
              <a:t>Register</a:t>
            </a:r>
            <a:r>
              <a:rPr lang="en-US" b="1" dirty="0">
                <a:latin typeface="Monaco"/>
                <a:cs typeface="Monaco"/>
              </a:rPr>
              <a:t> ⊆  </a:t>
            </a:r>
            <a:r>
              <a:rPr lang="en-US" b="1" dirty="0" err="1">
                <a:solidFill>
                  <a:schemeClr val="accent2"/>
                </a:solidFill>
                <a:latin typeface="Monaco"/>
                <a:cs typeface="Monaco"/>
              </a:rPr>
              <a:t>ℕ</a:t>
            </a:r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 </a:t>
            </a:r>
            <a:r>
              <a:rPr lang="en-US" b="1" i="1" dirty="0">
                <a:solidFill>
                  <a:srgbClr val="7F7F7F"/>
                </a:solidFill>
                <a:latin typeface="Monaco"/>
                <a:cs typeface="Monaco"/>
              </a:rPr>
              <a:t>// Processor Register Identifier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@axm2 </a:t>
            </a:r>
            <a:r>
              <a:rPr lang="en-US" b="1" dirty="0" err="1">
                <a:solidFill>
                  <a:schemeClr val="tx2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chemeClr val="tx2"/>
                </a:solidFill>
                <a:latin typeface="Monaco"/>
                <a:cs typeface="Monaco"/>
              </a:rPr>
              <a:t> </a:t>
            </a:r>
            <a:r>
              <a:rPr lang="en-US" b="1" dirty="0">
                <a:latin typeface="Monaco"/>
                <a:cs typeface="Monaco"/>
              </a:rPr>
              <a:t>∈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Monaco"/>
                <a:cs typeface="Monaco"/>
              </a:rPr>
              <a:t>Op</a:t>
            </a:r>
            <a:r>
              <a:rPr lang="en-US" b="1" dirty="0">
                <a:latin typeface="Monaco"/>
                <a:cs typeface="Monaco"/>
              </a:rPr>
              <a:t> → 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Register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>
                <a:solidFill>
                  <a:srgbClr val="7F7F7F"/>
                </a:solidFill>
                <a:latin typeface="Monaco"/>
                <a:cs typeface="Monaco"/>
              </a:rPr>
              <a:t>// Destination Register</a:t>
            </a:r>
          </a:p>
          <a:p>
            <a:r>
              <a:rPr lang="en-US" dirty="0">
                <a:latin typeface="Monaco"/>
                <a:cs typeface="Monaco"/>
              </a:rPr>
              <a:t>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@axm3 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Ra</a:t>
            </a:r>
            <a:r>
              <a:rPr lang="en-US" b="1" dirty="0">
                <a:latin typeface="Monaco"/>
                <a:cs typeface="Monaco"/>
              </a:rPr>
              <a:t> ∈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Monaco"/>
                <a:cs typeface="Monaco"/>
              </a:rPr>
              <a:t>Op</a:t>
            </a:r>
            <a:r>
              <a:rPr lang="en-US" b="1" dirty="0">
                <a:latin typeface="Monaco"/>
                <a:cs typeface="Monaco"/>
              </a:rPr>
              <a:t> → 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Register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>
                <a:solidFill>
                  <a:srgbClr val="7F7F7F"/>
                </a:solidFill>
                <a:latin typeface="Monaco"/>
                <a:cs typeface="Monaco"/>
              </a:rPr>
              <a:t>// First Source Register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@axm4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Rb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n-US" b="1" dirty="0">
                <a:latin typeface="Monaco"/>
                <a:cs typeface="Monaco"/>
              </a:rPr>
              <a:t>∈ </a:t>
            </a:r>
            <a:r>
              <a:rPr lang="en-US" b="1" dirty="0">
                <a:solidFill>
                  <a:srgbClr val="77933C"/>
                </a:solidFill>
                <a:latin typeface="Monaco"/>
                <a:cs typeface="Monaco"/>
              </a:rPr>
              <a:t>Op</a:t>
            </a:r>
            <a:r>
              <a:rPr lang="en-US" b="1" dirty="0">
                <a:latin typeface="Monaco"/>
                <a:cs typeface="Monaco"/>
              </a:rPr>
              <a:t> → 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Register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>
                <a:solidFill>
                  <a:srgbClr val="7F7F7F"/>
                </a:solidFill>
                <a:latin typeface="Monaco"/>
                <a:cs typeface="Monaco"/>
              </a:rPr>
              <a:t>// Second Source Register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@axm5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ArithRROp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n-US" b="1" dirty="0">
                <a:latin typeface="Monaco"/>
                <a:cs typeface="Monaco"/>
              </a:rPr>
              <a:t>⊆ </a:t>
            </a:r>
            <a:r>
              <a:rPr lang="en-US" b="1" dirty="0">
                <a:solidFill>
                  <a:srgbClr val="77933C"/>
                </a:solidFill>
                <a:latin typeface="Monaco"/>
                <a:cs typeface="Monaco"/>
              </a:rPr>
              <a:t>Op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>
                <a:solidFill>
                  <a:srgbClr val="7F7F7F"/>
                </a:solidFill>
                <a:latin typeface="Monaco"/>
                <a:cs typeface="Monaco"/>
              </a:rPr>
              <a:t>// Register/Register Arithmetic </a:t>
            </a:r>
            <a:r>
              <a:rPr lang="en-US" b="1" i="1" dirty="0" smtClean="0">
                <a:solidFill>
                  <a:srgbClr val="7F7F7F"/>
                </a:solidFill>
                <a:latin typeface="Monaco"/>
                <a:cs typeface="Monaco"/>
              </a:rPr>
              <a:t>Ops</a:t>
            </a:r>
            <a:endParaRPr lang="en-US" b="1" i="1" dirty="0">
              <a:solidFill>
                <a:srgbClr val="7F7F7F"/>
              </a:solidFill>
              <a:latin typeface="Monaco"/>
              <a:cs typeface="Monaco"/>
            </a:endParaRPr>
          </a:p>
          <a:p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Specifying an Arithmetic Instruction</a:t>
            </a:r>
            <a:endParaRPr lang="en-US" dirty="0"/>
          </a:p>
        </p:txBody>
      </p:sp>
      <p:pic>
        <p:nvPicPr>
          <p:cNvPr id="4" name="Picture 3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90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1526" y="836712"/>
            <a:ext cx="8280920" cy="5909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machine</a:t>
            </a:r>
            <a:r>
              <a:rPr lang="en-US" b="1" dirty="0">
                <a:latin typeface="Monaco"/>
                <a:cs typeface="Monaco"/>
              </a:rPr>
              <a:t> PIPEM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sees</a:t>
            </a:r>
            <a:r>
              <a:rPr lang="en-US" b="1" dirty="0">
                <a:latin typeface="Monaco"/>
                <a:cs typeface="Monaco"/>
              </a:rPr>
              <a:t> PIPEC </a:t>
            </a:r>
          </a:p>
          <a:p>
            <a:endParaRPr lang="en-US" dirty="0">
              <a:latin typeface="Monaco"/>
              <a:cs typeface="Monaco"/>
            </a:endParaRPr>
          </a:p>
          <a:p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variables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solidFill>
                  <a:schemeClr val="accent1"/>
                </a:solidFill>
                <a:latin typeface="Monaco"/>
                <a:cs typeface="Monaco"/>
              </a:rPr>
              <a:t>Regs</a:t>
            </a:r>
            <a:r>
              <a:rPr lang="en-US" b="1" dirty="0">
                <a:solidFill>
                  <a:schemeClr val="accent1"/>
                </a:solidFill>
                <a:latin typeface="Monaco"/>
                <a:cs typeface="Monaco"/>
              </a:rPr>
              <a:t> </a:t>
            </a:r>
          </a:p>
          <a:p>
            <a:endParaRPr lang="en-US" dirty="0">
              <a:latin typeface="Monaco"/>
              <a:cs typeface="Monaco"/>
            </a:endParaRPr>
          </a:p>
          <a:p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invariants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@inv1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Register</a:t>
            </a:r>
            <a:r>
              <a:rPr lang="en-US" b="1" dirty="0">
                <a:latin typeface="Monaco"/>
                <a:cs typeface="Monaco"/>
              </a:rPr>
              <a:t> → </a:t>
            </a:r>
            <a:r>
              <a:rPr lang="en-US" b="1" dirty="0" err="1">
                <a:latin typeface="Monaco"/>
                <a:cs typeface="Monaco"/>
              </a:rPr>
              <a:t>ℤ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>
                <a:solidFill>
                  <a:srgbClr val="7F7F7F"/>
                </a:solidFill>
                <a:latin typeface="Monaco"/>
                <a:cs typeface="Monaco"/>
              </a:rPr>
              <a:t>// The Processor Register File</a:t>
            </a:r>
          </a:p>
          <a:p>
            <a:endParaRPr lang="en-US" dirty="0">
              <a:latin typeface="Monaco"/>
              <a:cs typeface="Monaco"/>
            </a:endParaRPr>
          </a:p>
          <a:p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events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event</a:t>
            </a:r>
            <a:r>
              <a:rPr lang="en-US" b="1" dirty="0">
                <a:latin typeface="Monaco"/>
                <a:cs typeface="Monaco"/>
              </a:rPr>
              <a:t> INITIALISATION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</a:p>
          <a:p>
            <a:r>
              <a:rPr lang="de-DE" dirty="0">
                <a:latin typeface="Monaco"/>
                <a:cs typeface="Monaco"/>
              </a:rPr>
              <a:t>    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de-DE" dirty="0">
                <a:latin typeface="Monaco"/>
                <a:cs typeface="Monaco"/>
              </a:rPr>
              <a:t> ≔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Register</a:t>
            </a:r>
            <a:r>
              <a:rPr lang="de-DE" b="1" dirty="0">
                <a:latin typeface="Monaco"/>
                <a:cs typeface="Monaco"/>
              </a:rPr>
              <a:t> × {0}</a:t>
            </a:r>
          </a:p>
          <a:p>
            <a:r>
              <a:rPr lang="de-DE" dirty="0">
                <a:latin typeface="Monaco"/>
                <a:cs typeface="Monaco"/>
              </a:rPr>
              <a:t>  </a:t>
            </a:r>
            <a:r>
              <a:rPr lang="de-DE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</a:p>
          <a:p>
            <a:endParaRPr lang="de-DE" dirty="0">
              <a:latin typeface="Monaco"/>
              <a:cs typeface="Monaco"/>
            </a:endParaRPr>
          </a:p>
          <a:p>
            <a:r>
              <a:rPr lang="de-DE" dirty="0">
                <a:latin typeface="Monaco"/>
                <a:cs typeface="Monaco"/>
              </a:rPr>
              <a:t>  </a:t>
            </a:r>
            <a:r>
              <a:rPr lang="de-DE" b="1" dirty="0">
                <a:solidFill>
                  <a:srgbClr val="C0504D"/>
                </a:solidFill>
                <a:latin typeface="Monaco"/>
                <a:cs typeface="Monaco"/>
              </a:rPr>
              <a:t>event</a:t>
            </a:r>
            <a:r>
              <a:rPr lang="de-DE" b="1" dirty="0">
                <a:latin typeface="Monaco"/>
                <a:cs typeface="Monaco"/>
              </a:rPr>
              <a:t> ArithRR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any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pop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@grd1 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pop</a:t>
            </a:r>
            <a:r>
              <a:rPr lang="en-US" i="1" dirty="0">
                <a:latin typeface="Monaco"/>
                <a:cs typeface="Monaco"/>
              </a:rPr>
              <a:t> ∈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i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pop)) </a:t>
            </a:r>
            <a:r>
              <a:rPr lang="en-US" b="1" i="1" dirty="0">
                <a:latin typeface="Monaco"/>
                <a:cs typeface="Monaco"/>
              </a:rPr>
              <a:t>≔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(Ra(pop)) </a:t>
            </a:r>
            <a:r>
              <a:rPr lang="en-US" b="1" i="1" dirty="0">
                <a:latin typeface="Monaco"/>
                <a:cs typeface="Monaco"/>
              </a:rPr>
              <a:t>+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Rb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(pop))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</a:p>
          <a:p>
            <a:r>
              <a:rPr lang="en-US" b="1" dirty="0">
                <a:solidFill>
                  <a:srgbClr val="C0504D"/>
                </a:solidFill>
              </a:rPr>
              <a:t>end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7659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Abstract Machine</a:t>
            </a:r>
            <a:endParaRPr lang="en-US" dirty="0"/>
          </a:p>
        </p:txBody>
      </p:sp>
      <p:pic>
        <p:nvPicPr>
          <p:cNvPr id="4" name="Picture 3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34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>
            <a:grpSpLocks noChangeAspect="1"/>
          </p:cNvGrpSpPr>
          <p:nvPr/>
        </p:nvGrpSpPr>
        <p:grpSpPr>
          <a:xfrm>
            <a:off x="1854744" y="836712"/>
            <a:ext cx="5515427" cy="5500754"/>
            <a:chOff x="3091215" y="1836478"/>
            <a:chExt cx="3275331" cy="3266618"/>
          </a:xfrm>
        </p:grpSpPr>
        <p:sp>
          <p:nvSpPr>
            <p:cNvPr id="2" name="Rectangle 1"/>
            <p:cNvSpPr/>
            <p:nvPr/>
          </p:nvSpPr>
          <p:spPr>
            <a:xfrm>
              <a:off x="4165751" y="2254055"/>
              <a:ext cx="480510" cy="19565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Regs</a:t>
              </a:r>
              <a:endParaRPr lang="en-US" dirty="0"/>
            </a:p>
          </p:txBody>
        </p:sp>
        <p:sp>
          <p:nvSpPr>
            <p:cNvPr id="3" name="Multidocument 2"/>
            <p:cNvSpPr/>
            <p:nvPr/>
          </p:nvSpPr>
          <p:spPr>
            <a:xfrm>
              <a:off x="5023805" y="2522939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/>
                <a:t>ArithRR</a:t>
              </a:r>
              <a:endParaRPr lang="en-US" sz="2400" dirty="0"/>
            </a:p>
          </p:txBody>
        </p:sp>
        <p:cxnSp>
          <p:nvCxnSpPr>
            <p:cNvPr id="4" name="Straight Arrow Connector 3"/>
            <p:cNvCxnSpPr>
              <a:stCxn id="2" idx="3"/>
              <a:endCxn id="3" idx="1"/>
            </p:cNvCxnSpPr>
            <p:nvPr/>
          </p:nvCxnSpPr>
          <p:spPr>
            <a:xfrm>
              <a:off x="4646261" y="3232339"/>
              <a:ext cx="37754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V="1">
              <a:off x="3959818" y="3232339"/>
              <a:ext cx="0" cy="149889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endCxn id="2" idx="1"/>
            </p:cNvCxnSpPr>
            <p:nvPr/>
          </p:nvCxnSpPr>
          <p:spPr>
            <a:xfrm>
              <a:off x="3959818" y="3232339"/>
              <a:ext cx="205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204730" y="2132973"/>
              <a:ext cx="236823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572960" y="2140283"/>
              <a:ext cx="0" cy="4055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091215" y="1836478"/>
              <a:ext cx="335390" cy="207497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pop</a:t>
              </a:r>
              <a:endParaRPr lang="en-US" i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5572960" y="3775833"/>
              <a:ext cx="0" cy="95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3959818" y="4731231"/>
              <a:ext cx="161314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3596281" y="1836478"/>
              <a:ext cx="2770265" cy="3266618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36390" y="148597"/>
            <a:ext cx="8229600" cy="418058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 Abstract Architecture</a:t>
            </a:r>
            <a:endParaRPr lang="en-US" sz="2800" dirty="0"/>
          </a:p>
        </p:txBody>
      </p:sp>
      <p:pic>
        <p:nvPicPr>
          <p:cNvPr id="17" name="Picture 1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88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>
            <a:grpSpLocks noChangeAspect="1"/>
          </p:cNvGrpSpPr>
          <p:nvPr/>
        </p:nvGrpSpPr>
        <p:grpSpPr>
          <a:xfrm>
            <a:off x="1874762" y="815558"/>
            <a:ext cx="5515427" cy="5500754"/>
            <a:chOff x="3091215" y="1836478"/>
            <a:chExt cx="3275331" cy="3266618"/>
          </a:xfrm>
        </p:grpSpPr>
        <p:sp>
          <p:nvSpPr>
            <p:cNvPr id="2" name="Rectangle 1"/>
            <p:cNvSpPr/>
            <p:nvPr/>
          </p:nvSpPr>
          <p:spPr>
            <a:xfrm>
              <a:off x="4165751" y="2254055"/>
              <a:ext cx="480510" cy="19565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Regs</a:t>
              </a:r>
              <a:endParaRPr lang="en-US" dirty="0"/>
            </a:p>
          </p:txBody>
        </p:sp>
        <p:sp>
          <p:nvSpPr>
            <p:cNvPr id="3" name="Multidocument 2"/>
            <p:cNvSpPr/>
            <p:nvPr/>
          </p:nvSpPr>
          <p:spPr>
            <a:xfrm>
              <a:off x="5023805" y="2522939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/>
                <a:t>ArithRR</a:t>
              </a:r>
              <a:endParaRPr lang="en-US" sz="2400" dirty="0"/>
            </a:p>
          </p:txBody>
        </p:sp>
        <p:cxnSp>
          <p:nvCxnSpPr>
            <p:cNvPr id="4" name="Straight Arrow Connector 3"/>
            <p:cNvCxnSpPr>
              <a:stCxn id="2" idx="3"/>
              <a:endCxn id="3" idx="1"/>
            </p:cNvCxnSpPr>
            <p:nvPr/>
          </p:nvCxnSpPr>
          <p:spPr>
            <a:xfrm>
              <a:off x="4646261" y="3232339"/>
              <a:ext cx="37754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V="1">
              <a:off x="3959818" y="3232339"/>
              <a:ext cx="0" cy="149889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endCxn id="2" idx="1"/>
            </p:cNvCxnSpPr>
            <p:nvPr/>
          </p:nvCxnSpPr>
          <p:spPr>
            <a:xfrm>
              <a:off x="3959818" y="3232339"/>
              <a:ext cx="205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204730" y="2132973"/>
              <a:ext cx="236823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572960" y="2140283"/>
              <a:ext cx="0" cy="4055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091215" y="1836478"/>
              <a:ext cx="335390" cy="207497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pop</a:t>
              </a:r>
              <a:endParaRPr lang="en-US" i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5572960" y="3775833"/>
              <a:ext cx="0" cy="95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3959818" y="4731231"/>
              <a:ext cx="161314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3596281" y="1836478"/>
              <a:ext cx="2770265" cy="3266618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395536" y="4409494"/>
            <a:ext cx="8450914" cy="2031325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b="1" dirty="0" smtClean="0">
                <a:solidFill>
                  <a:srgbClr val="C0504D"/>
                </a:solidFill>
                <a:latin typeface="Monaco"/>
                <a:cs typeface="Monaco"/>
              </a:rPr>
              <a:t>  event</a:t>
            </a:r>
            <a:r>
              <a:rPr lang="de-DE" b="1" dirty="0" smtClean="0">
                <a:latin typeface="Monaco"/>
                <a:cs typeface="Monaco"/>
              </a:rPr>
              <a:t> </a:t>
            </a:r>
            <a:r>
              <a:rPr lang="de-DE" b="1" dirty="0">
                <a:latin typeface="Monaco"/>
                <a:cs typeface="Monaco"/>
              </a:rPr>
              <a:t>ArithRR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any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pop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@grd1 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pop</a:t>
            </a:r>
            <a:r>
              <a:rPr lang="en-US" i="1" dirty="0">
                <a:latin typeface="Monaco"/>
                <a:cs typeface="Monaco"/>
              </a:rPr>
              <a:t> ∈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i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pop)) </a:t>
            </a:r>
            <a:r>
              <a:rPr lang="en-US" b="1" i="1" dirty="0">
                <a:latin typeface="Monaco"/>
                <a:cs typeface="Monaco"/>
              </a:rPr>
              <a:t>≔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(Ra(pop)) </a:t>
            </a:r>
            <a:r>
              <a:rPr lang="en-US" b="1" i="1" dirty="0">
                <a:latin typeface="Monaco"/>
                <a:cs typeface="Monaco"/>
              </a:rPr>
              <a:t>+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Rb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(pop))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</a:p>
        </p:txBody>
      </p:sp>
      <p:sp>
        <p:nvSpPr>
          <p:cNvPr id="17" name="Title 6"/>
          <p:cNvSpPr txBox="1">
            <a:spLocks/>
          </p:cNvSpPr>
          <p:nvPr/>
        </p:nvSpPr>
        <p:spPr>
          <a:xfrm>
            <a:off x="436390" y="116632"/>
            <a:ext cx="8229600" cy="50405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The Abstract Architecture</a:t>
            </a:r>
            <a:endParaRPr lang="en-US" sz="2800" dirty="0"/>
          </a:p>
        </p:txBody>
      </p:sp>
      <p:pic>
        <p:nvPicPr>
          <p:cNvPr id="18" name="Picture 17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236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9410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55803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922196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6358" y="1167073"/>
            <a:ext cx="7951305" cy="4920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4073" y="1824983"/>
            <a:ext cx="480510" cy="19565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</a:p>
          <a:p>
            <a:pPr algn="ctr"/>
            <a:r>
              <a:rPr lang="en-US" dirty="0" smtClean="0"/>
              <a:t>e</a:t>
            </a:r>
          </a:p>
          <a:p>
            <a:pPr algn="ctr"/>
            <a:r>
              <a:rPr lang="en-US" dirty="0" smtClean="0"/>
              <a:t>g</a:t>
            </a:r>
          </a:p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7" name="Multidocument 6"/>
          <p:cNvSpPr/>
          <p:nvPr/>
        </p:nvSpPr>
        <p:spPr>
          <a:xfrm>
            <a:off x="2002127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IFIDEX</a:t>
            </a:r>
            <a:endParaRPr lang="en-US" sz="2000" dirty="0"/>
          </a:p>
        </p:txBody>
      </p:sp>
      <p:sp>
        <p:nvSpPr>
          <p:cNvPr id="8" name="Multidocument 7"/>
          <p:cNvSpPr/>
          <p:nvPr/>
        </p:nvSpPr>
        <p:spPr>
          <a:xfrm>
            <a:off x="6563285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WB</a:t>
            </a:r>
            <a:endParaRPr lang="en-US" sz="2000" dirty="0"/>
          </a:p>
        </p:txBody>
      </p:sp>
      <p:cxnSp>
        <p:nvCxnSpPr>
          <p:cNvPr id="9" name="Straight Arrow Connector 8"/>
          <p:cNvCxnSpPr>
            <a:stCxn id="6" idx="3"/>
            <a:endCxn id="7" idx="1"/>
          </p:cNvCxnSpPr>
          <p:nvPr/>
        </p:nvCxnSpPr>
        <p:spPr>
          <a:xfrm>
            <a:off x="1624583" y="2803267"/>
            <a:ext cx="3775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3"/>
          </p:cNvCxnSpPr>
          <p:nvPr/>
        </p:nvCxnSpPr>
        <p:spPr>
          <a:xfrm>
            <a:off x="3062831" y="2803267"/>
            <a:ext cx="112212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8" idx="1"/>
          </p:cNvCxnSpPr>
          <p:nvPr/>
        </p:nvCxnSpPr>
        <p:spPr>
          <a:xfrm>
            <a:off x="5019524" y="2803267"/>
            <a:ext cx="154376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3989" y="2803267"/>
            <a:ext cx="5103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134356" y="2803267"/>
            <a:ext cx="0" cy="2322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938140" y="2803267"/>
            <a:ext cx="0" cy="2322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6" idx="1"/>
          </p:cNvCxnSpPr>
          <p:nvPr/>
        </p:nvCxnSpPr>
        <p:spPr>
          <a:xfrm>
            <a:off x="938140" y="2803267"/>
            <a:ext cx="20593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89410" y="1341879"/>
            <a:ext cx="78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IFIDEX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381813" y="1357453"/>
            <a:ext cx="2416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EXWB pipeline registers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922196" y="133456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183052" y="1703901"/>
            <a:ext cx="23682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2551282" y="1711211"/>
            <a:ext cx="0" cy="4055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0" y="1334569"/>
            <a:ext cx="7283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i="1" dirty="0" err="1" smtClean="0">
                <a:solidFill>
                  <a:prstClr val="black"/>
                </a:solidFill>
              </a:rPr>
              <a:t>ppop</a:t>
            </a:r>
            <a:endParaRPr lang="en-US" i="1" dirty="0">
              <a:solidFill>
                <a:prstClr val="black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184952" y="1824983"/>
            <a:ext cx="834572" cy="219591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br>
              <a:rPr lang="en-US" dirty="0" smtClean="0"/>
            </a:br>
            <a:r>
              <a:rPr lang="en-US" dirty="0" smtClean="0"/>
              <a:t>X</a:t>
            </a:r>
            <a:br>
              <a:rPr lang="en-US" dirty="0" smtClean="0"/>
            </a:br>
            <a:r>
              <a:rPr lang="en-US" dirty="0" smtClean="0"/>
              <a:t>A</a:t>
            </a:r>
            <a:br>
              <a:rPr lang="en-US" dirty="0" smtClean="0"/>
            </a:br>
            <a:r>
              <a:rPr lang="en-US" dirty="0" smtClean="0"/>
              <a:t>L</a:t>
            </a:r>
            <a:br>
              <a:rPr lang="en-US" dirty="0" smtClean="0"/>
            </a:br>
            <a:r>
              <a:rPr lang="en-US" dirty="0" smtClean="0"/>
              <a:t>U</a:t>
            </a:r>
          </a:p>
          <a:p>
            <a:pPr algn="ctr"/>
            <a:r>
              <a:rPr lang="en-US" dirty="0"/>
              <a:t>o</a:t>
            </a:r>
            <a:endParaRPr lang="en-US" dirty="0" smtClean="0"/>
          </a:p>
          <a:p>
            <a:pPr algn="ctr"/>
            <a:r>
              <a:rPr lang="en-US" dirty="0"/>
              <a:t>u</a:t>
            </a:r>
            <a:endParaRPr lang="en-US" dirty="0" smtClean="0"/>
          </a:p>
          <a:p>
            <a:pPr algn="ctr"/>
            <a:r>
              <a:rPr lang="en-US" dirty="0"/>
              <a:t>t</a:t>
            </a:r>
            <a:endParaRPr lang="en-US" dirty="0" smtClean="0"/>
          </a:p>
        </p:txBody>
      </p:sp>
      <p:sp>
        <p:nvSpPr>
          <p:cNvPr id="72" name="Rectangle 71"/>
          <p:cNvSpPr/>
          <p:nvPr/>
        </p:nvSpPr>
        <p:spPr>
          <a:xfrm>
            <a:off x="4184952" y="4020897"/>
            <a:ext cx="834572" cy="91296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EXop</a:t>
            </a:r>
            <a:endParaRPr lang="en-US" dirty="0" smtClean="0"/>
          </a:p>
        </p:txBody>
      </p:sp>
      <p:cxnSp>
        <p:nvCxnSpPr>
          <p:cNvPr id="74" name="Straight Connector 73"/>
          <p:cNvCxnSpPr/>
          <p:nvPr/>
        </p:nvCxnSpPr>
        <p:spPr>
          <a:xfrm flipH="1">
            <a:off x="938140" y="5125977"/>
            <a:ext cx="71962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551282" y="3375366"/>
            <a:ext cx="0" cy="11020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72" idx="1"/>
          </p:cNvCxnSpPr>
          <p:nvPr/>
        </p:nvCxnSpPr>
        <p:spPr>
          <a:xfrm>
            <a:off x="2551282" y="4477379"/>
            <a:ext cx="163367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72" idx="3"/>
          </p:cNvCxnSpPr>
          <p:nvPr/>
        </p:nvCxnSpPr>
        <p:spPr>
          <a:xfrm>
            <a:off x="5019524" y="4477379"/>
            <a:ext cx="20966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7116131" y="3375366"/>
            <a:ext cx="0" cy="11020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First Refinement: a two-stage pipeline</a:t>
            </a:r>
            <a:endParaRPr lang="en-US" sz="2800" dirty="0"/>
          </a:p>
        </p:txBody>
      </p:sp>
      <p:pic>
        <p:nvPicPr>
          <p:cNvPr id="30" name="Picture 29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15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3052" y="406699"/>
            <a:ext cx="8134356" cy="2590253"/>
            <a:chOff x="0" y="1334569"/>
            <a:chExt cx="8134356" cy="2590253"/>
          </a:xfrm>
        </p:grpSpPr>
        <p:sp>
          <p:nvSpPr>
            <p:cNvPr id="6" name="Rectangle 5"/>
            <p:cNvSpPr/>
            <p:nvPr/>
          </p:nvSpPr>
          <p:spPr>
            <a:xfrm>
              <a:off x="1144073" y="1824983"/>
              <a:ext cx="480510" cy="19565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v2</a:t>
              </a:r>
            </a:p>
          </p:txBody>
        </p:sp>
        <p:sp>
          <p:nvSpPr>
            <p:cNvPr id="7" name="Multidocument 6"/>
            <p:cNvSpPr/>
            <p:nvPr/>
          </p:nvSpPr>
          <p:spPr>
            <a:xfrm>
              <a:off x="2002127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e1i</a:t>
              </a:r>
              <a:endParaRPr lang="en-US" sz="2000" dirty="0"/>
            </a:p>
          </p:txBody>
        </p:sp>
        <p:sp>
          <p:nvSpPr>
            <p:cNvPr id="8" name="Multidocument 7"/>
            <p:cNvSpPr/>
            <p:nvPr/>
          </p:nvSpPr>
          <p:spPr>
            <a:xfrm>
              <a:off x="6563285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e2j</a:t>
              </a:r>
              <a:endParaRPr lang="en-US" sz="2000" dirty="0"/>
            </a:p>
          </p:txBody>
        </p:sp>
        <p:cxnSp>
          <p:nvCxnSpPr>
            <p:cNvPr id="22" name="Straight Arrow Connector 21"/>
            <p:cNvCxnSpPr>
              <a:stCxn id="7" idx="3"/>
              <a:endCxn id="69" idx="1"/>
            </p:cNvCxnSpPr>
            <p:nvPr/>
          </p:nvCxnSpPr>
          <p:spPr>
            <a:xfrm>
              <a:off x="3062831" y="2803267"/>
              <a:ext cx="132611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69" idx="3"/>
              <a:endCxn id="8" idx="1"/>
            </p:cNvCxnSpPr>
            <p:nvPr/>
          </p:nvCxnSpPr>
          <p:spPr>
            <a:xfrm>
              <a:off x="4893004" y="2803267"/>
              <a:ext cx="167028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623989" y="2803267"/>
              <a:ext cx="51036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134356" y="2803267"/>
              <a:ext cx="0" cy="112155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938140" y="2803268"/>
              <a:ext cx="0" cy="11215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endCxn id="6" idx="1"/>
            </p:cNvCxnSpPr>
            <p:nvPr/>
          </p:nvCxnSpPr>
          <p:spPr>
            <a:xfrm>
              <a:off x="938140" y="2803267"/>
              <a:ext cx="205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183052" y="1703901"/>
              <a:ext cx="236823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551282" y="1711211"/>
              <a:ext cx="0" cy="4055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0" y="1334569"/>
              <a:ext cx="7283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i="1" dirty="0" err="1" smtClean="0">
                  <a:solidFill>
                    <a:prstClr val="black"/>
                  </a:solidFill>
                </a:rPr>
                <a:t>ppop</a:t>
              </a:r>
              <a:endParaRPr lang="en-US" i="1" dirty="0">
                <a:solidFill>
                  <a:prstClr val="black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388948" y="1824983"/>
              <a:ext cx="504056" cy="19565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v1</a:t>
              </a:r>
            </a:p>
          </p:txBody>
        </p:sp>
        <p:cxnSp>
          <p:nvCxnSpPr>
            <p:cNvPr id="74" name="Straight Connector 73"/>
            <p:cNvCxnSpPr/>
            <p:nvPr/>
          </p:nvCxnSpPr>
          <p:spPr>
            <a:xfrm flipH="1">
              <a:off x="938140" y="3924822"/>
              <a:ext cx="719621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</p:spPr>
        <p:txBody>
          <a:bodyPr>
            <a:noAutofit/>
          </a:bodyPr>
          <a:lstStyle/>
          <a:p>
            <a:r>
              <a:rPr lang="en-US" sz="2800" dirty="0" smtClean="0"/>
              <a:t>Pipeline Feedback and Interleaving</a:t>
            </a:r>
            <a:endParaRPr lang="en-US" sz="2800" dirty="0"/>
          </a:p>
        </p:txBody>
      </p:sp>
      <p:grpSp>
        <p:nvGrpSpPr>
          <p:cNvPr id="58" name="Group 57"/>
          <p:cNvGrpSpPr/>
          <p:nvPr/>
        </p:nvGrpSpPr>
        <p:grpSpPr>
          <a:xfrm>
            <a:off x="333799" y="3501008"/>
            <a:ext cx="8134356" cy="2590253"/>
            <a:chOff x="0" y="1334569"/>
            <a:chExt cx="8134356" cy="2590253"/>
          </a:xfrm>
        </p:grpSpPr>
        <p:sp>
          <p:nvSpPr>
            <p:cNvPr id="59" name="Rectangle 58"/>
            <p:cNvSpPr/>
            <p:nvPr/>
          </p:nvSpPr>
          <p:spPr>
            <a:xfrm>
              <a:off x="1144073" y="1824983"/>
              <a:ext cx="480510" cy="19565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v2</a:t>
              </a:r>
            </a:p>
          </p:txBody>
        </p:sp>
        <p:sp>
          <p:nvSpPr>
            <p:cNvPr id="60" name="Multidocument 59"/>
            <p:cNvSpPr/>
            <p:nvPr/>
          </p:nvSpPr>
          <p:spPr>
            <a:xfrm>
              <a:off x="2002127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e1i</a:t>
              </a:r>
              <a:endParaRPr lang="en-US" sz="2000" dirty="0"/>
            </a:p>
          </p:txBody>
        </p:sp>
        <p:sp>
          <p:nvSpPr>
            <p:cNvPr id="61" name="Multidocument 60"/>
            <p:cNvSpPr/>
            <p:nvPr/>
          </p:nvSpPr>
          <p:spPr>
            <a:xfrm>
              <a:off x="6563285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e2j</a:t>
              </a:r>
              <a:endParaRPr lang="en-US" sz="2000" dirty="0"/>
            </a:p>
          </p:txBody>
        </p:sp>
        <p:cxnSp>
          <p:nvCxnSpPr>
            <p:cNvPr id="62" name="Straight Arrow Connector 61"/>
            <p:cNvCxnSpPr>
              <a:stCxn id="59" idx="3"/>
              <a:endCxn id="60" idx="1"/>
            </p:cNvCxnSpPr>
            <p:nvPr/>
          </p:nvCxnSpPr>
          <p:spPr>
            <a:xfrm>
              <a:off x="1624583" y="2803267"/>
              <a:ext cx="377544" cy="0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60" idx="3"/>
              <a:endCxn id="78" idx="1"/>
            </p:cNvCxnSpPr>
            <p:nvPr/>
          </p:nvCxnSpPr>
          <p:spPr>
            <a:xfrm>
              <a:off x="3062831" y="2803267"/>
              <a:ext cx="132611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78" idx="3"/>
              <a:endCxn id="61" idx="1"/>
            </p:cNvCxnSpPr>
            <p:nvPr/>
          </p:nvCxnSpPr>
          <p:spPr>
            <a:xfrm>
              <a:off x="4893004" y="2803267"/>
              <a:ext cx="167028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7623989" y="2803267"/>
              <a:ext cx="51036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8134356" y="2803267"/>
              <a:ext cx="0" cy="112155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938140" y="2803268"/>
              <a:ext cx="0" cy="11215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endCxn id="59" idx="1"/>
            </p:cNvCxnSpPr>
            <p:nvPr/>
          </p:nvCxnSpPr>
          <p:spPr>
            <a:xfrm>
              <a:off x="938140" y="2803267"/>
              <a:ext cx="205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183052" y="1703901"/>
              <a:ext cx="236823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2551282" y="1711211"/>
              <a:ext cx="0" cy="4055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Rectangle 76"/>
            <p:cNvSpPr/>
            <p:nvPr/>
          </p:nvSpPr>
          <p:spPr>
            <a:xfrm>
              <a:off x="0" y="1334569"/>
              <a:ext cx="7283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i="1" dirty="0" err="1" smtClean="0">
                  <a:solidFill>
                    <a:prstClr val="black"/>
                  </a:solidFill>
                </a:rPr>
                <a:t>ppop</a:t>
              </a:r>
              <a:endParaRPr lang="en-US" i="1" dirty="0">
                <a:solidFill>
                  <a:prstClr val="black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4388948" y="1824983"/>
              <a:ext cx="504056" cy="19565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v1</a:t>
              </a:r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938140" y="3924822"/>
              <a:ext cx="719621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1327125" y="2996952"/>
            <a:ext cx="68918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e</a:t>
            </a:r>
            <a:r>
              <a:rPr lang="en-US" sz="2400" dirty="0" smtClean="0">
                <a:solidFill>
                  <a:schemeClr val="accent2"/>
                </a:solidFill>
              </a:rPr>
              <a:t>2j </a:t>
            </a:r>
            <a:r>
              <a:rPr lang="en-US" sz="2400" dirty="0" smtClean="0"/>
              <a:t>followed by </a:t>
            </a:r>
            <a:r>
              <a:rPr lang="en-US" sz="2400" dirty="0" smtClean="0">
                <a:solidFill>
                  <a:srgbClr val="C0504D"/>
                </a:solidFill>
              </a:rPr>
              <a:t>e1i (e2j;e1i) </a:t>
            </a:r>
            <a:r>
              <a:rPr lang="en-US" sz="2400" dirty="0" smtClean="0"/>
              <a:t>is equivalent to </a:t>
            </a:r>
            <a:r>
              <a:rPr lang="en-US" sz="2400" dirty="0" smtClean="0">
                <a:solidFill>
                  <a:srgbClr val="C0504D"/>
                </a:solidFill>
              </a:rPr>
              <a:t>e1i || e2j  </a:t>
            </a:r>
            <a:endParaRPr lang="en-US" sz="2400" dirty="0">
              <a:solidFill>
                <a:srgbClr val="C0504D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233521" y="6091261"/>
            <a:ext cx="64458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</a:t>
            </a:r>
            <a:r>
              <a:rPr lang="en-US" sz="2400" dirty="0" smtClean="0"/>
              <a:t>here is NO interleaving that represents </a:t>
            </a:r>
            <a:r>
              <a:rPr lang="en-US" sz="2400" dirty="0" smtClean="0">
                <a:solidFill>
                  <a:srgbClr val="C0504D"/>
                </a:solidFill>
              </a:rPr>
              <a:t>e1i || e2j  </a:t>
            </a:r>
            <a:endParaRPr lang="en-US" sz="2400" dirty="0">
              <a:solidFill>
                <a:srgbClr val="C0504D"/>
              </a:solidFill>
            </a:endParaRPr>
          </a:p>
        </p:txBody>
      </p:sp>
      <p:pic>
        <p:nvPicPr>
          <p:cNvPr id="36" name="Picture 35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57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51520" y="104891"/>
            <a:ext cx="8557663" cy="4920025"/>
            <a:chOff x="0" y="1167073"/>
            <a:chExt cx="8557663" cy="4920025"/>
          </a:xfrm>
        </p:grpSpPr>
        <p:sp>
          <p:nvSpPr>
            <p:cNvPr id="2" name="Rectangle 1"/>
            <p:cNvSpPr/>
            <p:nvPr/>
          </p:nvSpPr>
          <p:spPr>
            <a:xfrm>
              <a:off x="789410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/>
                  </a:solidFill>
                  <a:prstDash val="solid"/>
                </a:ln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3355803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922196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06358" y="1167073"/>
              <a:ext cx="7951305" cy="49200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4073" y="1824983"/>
              <a:ext cx="480510" cy="19565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</a:t>
              </a:r>
            </a:p>
            <a:p>
              <a:pPr algn="ctr"/>
              <a:r>
                <a:rPr lang="en-US" dirty="0" smtClean="0"/>
                <a:t>e</a:t>
              </a:r>
            </a:p>
            <a:p>
              <a:pPr algn="ctr"/>
              <a:r>
                <a:rPr lang="en-US" dirty="0" smtClean="0"/>
                <a:t>g</a:t>
              </a:r>
            </a:p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7" name="Multidocument 6"/>
            <p:cNvSpPr/>
            <p:nvPr/>
          </p:nvSpPr>
          <p:spPr>
            <a:xfrm>
              <a:off x="2002127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IFIDEX</a:t>
              </a:r>
              <a:endParaRPr lang="en-US" sz="2000" dirty="0"/>
            </a:p>
          </p:txBody>
        </p:sp>
        <p:sp>
          <p:nvSpPr>
            <p:cNvPr id="8" name="Multidocument 7"/>
            <p:cNvSpPr/>
            <p:nvPr/>
          </p:nvSpPr>
          <p:spPr>
            <a:xfrm>
              <a:off x="6563285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WB</a:t>
              </a:r>
              <a:endParaRPr lang="en-US" sz="2000" dirty="0"/>
            </a:p>
          </p:txBody>
        </p:sp>
        <p:cxnSp>
          <p:nvCxnSpPr>
            <p:cNvPr id="9" name="Straight Arrow Connector 8"/>
            <p:cNvCxnSpPr>
              <a:stCxn id="6" idx="3"/>
              <a:endCxn id="7" idx="1"/>
            </p:cNvCxnSpPr>
            <p:nvPr/>
          </p:nvCxnSpPr>
          <p:spPr>
            <a:xfrm>
              <a:off x="1624583" y="2803267"/>
              <a:ext cx="37754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7" idx="3"/>
            </p:cNvCxnSpPr>
            <p:nvPr/>
          </p:nvCxnSpPr>
          <p:spPr>
            <a:xfrm>
              <a:off x="3062831" y="2803267"/>
              <a:ext cx="112212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endCxn id="8" idx="1"/>
            </p:cNvCxnSpPr>
            <p:nvPr/>
          </p:nvCxnSpPr>
          <p:spPr>
            <a:xfrm>
              <a:off x="5019524" y="2803267"/>
              <a:ext cx="154376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623989" y="2803267"/>
              <a:ext cx="51036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134356" y="2803267"/>
              <a:ext cx="0" cy="23227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938140" y="2803267"/>
              <a:ext cx="0" cy="23227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endCxn id="6" idx="1"/>
            </p:cNvCxnSpPr>
            <p:nvPr/>
          </p:nvCxnSpPr>
          <p:spPr>
            <a:xfrm>
              <a:off x="938140" y="2803267"/>
              <a:ext cx="205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89410" y="1341879"/>
              <a:ext cx="7815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IFIDEX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81813" y="1357453"/>
              <a:ext cx="24160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EXWB pipeline registers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922196" y="1334569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WB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183052" y="1703901"/>
              <a:ext cx="236823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551282" y="1711211"/>
              <a:ext cx="0" cy="4055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0" y="1334569"/>
              <a:ext cx="7283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i="1" dirty="0" err="1" smtClean="0">
                  <a:solidFill>
                    <a:prstClr val="black"/>
                  </a:solidFill>
                </a:rPr>
                <a:t>ppop</a:t>
              </a:r>
              <a:endParaRPr lang="en-US" i="1" dirty="0">
                <a:solidFill>
                  <a:prstClr val="black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184952" y="1824983"/>
              <a:ext cx="834572" cy="21959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br>
                <a:rPr lang="en-US" dirty="0" smtClean="0"/>
              </a:br>
              <a:r>
                <a:rPr lang="en-US" dirty="0" smtClean="0"/>
                <a:t>X</a:t>
              </a:r>
              <a:br>
                <a:rPr lang="en-US" dirty="0" smtClean="0"/>
              </a:br>
              <a:r>
                <a:rPr lang="en-US" dirty="0" smtClean="0"/>
                <a:t>A</a:t>
              </a:r>
              <a:br>
                <a:rPr lang="en-US" dirty="0" smtClean="0"/>
              </a:br>
              <a:r>
                <a:rPr lang="en-US" dirty="0" smtClean="0"/>
                <a:t>L</a:t>
              </a:r>
              <a:br>
                <a:rPr lang="en-US" dirty="0" smtClean="0"/>
              </a:br>
              <a:r>
                <a:rPr lang="en-US" dirty="0" smtClean="0"/>
                <a:t>U</a:t>
              </a:r>
            </a:p>
            <a:p>
              <a:pPr algn="ctr"/>
              <a:r>
                <a:rPr lang="en-US" dirty="0"/>
                <a:t>o</a:t>
              </a:r>
              <a:endParaRPr lang="en-US" dirty="0" smtClean="0"/>
            </a:p>
            <a:p>
              <a:pPr algn="ctr"/>
              <a:r>
                <a:rPr lang="en-US" dirty="0"/>
                <a:t>u</a:t>
              </a:r>
              <a:endParaRPr lang="en-US" dirty="0" smtClean="0"/>
            </a:p>
            <a:p>
              <a:pPr algn="ctr"/>
              <a:r>
                <a:rPr lang="en-US" dirty="0"/>
                <a:t>t</a:t>
              </a:r>
              <a:endParaRPr lang="en-US" dirty="0" smtClean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184952" y="4020897"/>
              <a:ext cx="834572" cy="91296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EXop</a:t>
              </a:r>
              <a:endParaRPr lang="en-US" dirty="0" smtClean="0"/>
            </a:p>
          </p:txBody>
        </p:sp>
        <p:cxnSp>
          <p:nvCxnSpPr>
            <p:cNvPr id="74" name="Straight Connector 73"/>
            <p:cNvCxnSpPr/>
            <p:nvPr/>
          </p:nvCxnSpPr>
          <p:spPr>
            <a:xfrm flipH="1">
              <a:off x="938140" y="5125977"/>
              <a:ext cx="719621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551282" y="3375366"/>
              <a:ext cx="0" cy="110201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72" idx="1"/>
            </p:cNvCxnSpPr>
            <p:nvPr/>
          </p:nvCxnSpPr>
          <p:spPr>
            <a:xfrm>
              <a:off x="2551282" y="4477379"/>
              <a:ext cx="163367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72" idx="3"/>
            </p:cNvCxnSpPr>
            <p:nvPr/>
          </p:nvCxnSpPr>
          <p:spPr>
            <a:xfrm>
              <a:off x="5019524" y="4477379"/>
              <a:ext cx="209660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flipV="1">
              <a:off x="7116131" y="3375366"/>
              <a:ext cx="0" cy="110201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176964" y="3316756"/>
            <a:ext cx="8208912" cy="3416320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event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EXWBnoRAW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refines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ArithRR</a:t>
            </a:r>
            <a:r>
              <a:rPr lang="en-US" b="1" dirty="0">
                <a:latin typeface="Monaco"/>
                <a:cs typeface="Monaco"/>
              </a:rPr>
              <a:t>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any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 err="1">
                <a:solidFill>
                  <a:schemeClr val="accent1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chemeClr val="accent1"/>
                </a:solidFill>
                <a:latin typeface="Monaco"/>
                <a:cs typeface="Monaco"/>
              </a:rPr>
              <a:t>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@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grd1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@grd2 </a:t>
            </a:r>
            <a:r>
              <a:rPr lang="en-US" i="1" dirty="0" err="1">
                <a:solidFill>
                  <a:srgbClr val="4F81BD"/>
                </a:solidFill>
                <a:latin typeface="Monaco"/>
                <a:cs typeface="Monaco"/>
              </a:rPr>
              <a:t>ppop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i="1" dirty="0">
                <a:latin typeface="Monaco"/>
                <a:cs typeface="Monaco"/>
              </a:rPr>
              <a:t>∈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i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    with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nl-NL" dirty="0">
                <a:latin typeface="Monaco"/>
                <a:cs typeface="Monaco"/>
              </a:rPr>
              <a:t>      </a:t>
            </a:r>
            <a:r>
              <a:rPr lang="nl-NL" dirty="0">
                <a:solidFill>
                  <a:srgbClr val="7F7F7F"/>
                </a:solidFill>
                <a:latin typeface="Monaco"/>
                <a:cs typeface="Monaco"/>
              </a:rPr>
              <a:t>@pop </a:t>
            </a:r>
            <a:r>
              <a:rPr lang="nl-NL" dirty="0">
                <a:latin typeface="Monaco"/>
                <a:cs typeface="Monaco"/>
              </a:rPr>
              <a:t>pop = </a:t>
            </a:r>
            <a:r>
              <a:rPr lang="nl-NL" dirty="0">
                <a:solidFill>
                  <a:srgbClr val="4F81BD"/>
                </a:solidFill>
                <a:latin typeface="Monaco"/>
                <a:cs typeface="Monaco"/>
              </a:rPr>
              <a:t>EXop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)) </a:t>
            </a:r>
            <a:r>
              <a:rPr lang="en-US" b="1" dirty="0">
                <a:latin typeface="Monaco"/>
                <a:cs typeface="Monaco"/>
              </a:rPr>
              <a:t>≔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EXALUoutput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@act2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EXALUoutput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≔ 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))</a:t>
            </a:r>
            <a:r>
              <a:rPr lang="en-US" b="1" i="1" dirty="0">
                <a:latin typeface="Monaco"/>
                <a:cs typeface="Monaco"/>
              </a:rPr>
              <a:t> +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Rb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))</a:t>
            </a:r>
          </a:p>
          <a:p>
            <a:r>
              <a:rPr lang="nl-NL" dirty="0">
                <a:latin typeface="Monaco"/>
                <a:cs typeface="Monaco"/>
              </a:rPr>
              <a:t>      </a:t>
            </a:r>
            <a:r>
              <a:rPr lang="nl-NL" dirty="0">
                <a:solidFill>
                  <a:srgbClr val="7F7F7F"/>
                </a:solidFill>
                <a:latin typeface="Monaco"/>
                <a:cs typeface="Monaco"/>
              </a:rPr>
              <a:t>@act3 </a:t>
            </a:r>
            <a:r>
              <a:rPr lang="nl-NL" dirty="0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nl-NL" dirty="0">
                <a:latin typeface="Monaco"/>
                <a:cs typeface="Monaco"/>
              </a:rPr>
              <a:t> ≔ </a:t>
            </a:r>
            <a:r>
              <a:rPr lang="nl-NL" i="1" dirty="0">
                <a:solidFill>
                  <a:srgbClr val="4F81BD"/>
                </a:solidFill>
                <a:latin typeface="Monaco"/>
                <a:cs typeface="Monaco"/>
              </a:rPr>
              <a:t>ppop</a:t>
            </a:r>
          </a:p>
          <a:p>
            <a:r>
              <a:rPr lang="nl-NL" dirty="0">
                <a:latin typeface="Monaco"/>
                <a:cs typeface="Monaco"/>
              </a:rPr>
              <a:t>  </a:t>
            </a:r>
            <a:r>
              <a:rPr lang="nl-NL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pic>
        <p:nvPicPr>
          <p:cNvPr id="31" name="Picture 30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85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51520" y="104891"/>
            <a:ext cx="8557663" cy="4920025"/>
            <a:chOff x="0" y="1167073"/>
            <a:chExt cx="8557663" cy="4920025"/>
          </a:xfrm>
        </p:grpSpPr>
        <p:sp>
          <p:nvSpPr>
            <p:cNvPr id="2" name="Rectangle 1"/>
            <p:cNvSpPr/>
            <p:nvPr/>
          </p:nvSpPr>
          <p:spPr>
            <a:xfrm>
              <a:off x="789410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/>
                  </a:solidFill>
                  <a:prstDash val="solid"/>
                </a:ln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3355803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922196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06358" y="1167073"/>
              <a:ext cx="7951305" cy="49200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4073" y="1824983"/>
              <a:ext cx="480510" cy="19565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</a:t>
              </a:r>
            </a:p>
            <a:p>
              <a:pPr algn="ctr"/>
              <a:r>
                <a:rPr lang="en-US" dirty="0" smtClean="0"/>
                <a:t>e</a:t>
              </a:r>
            </a:p>
            <a:p>
              <a:pPr algn="ctr"/>
              <a:r>
                <a:rPr lang="en-US" dirty="0" smtClean="0"/>
                <a:t>g</a:t>
              </a:r>
            </a:p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7" name="Multidocument 6"/>
            <p:cNvSpPr/>
            <p:nvPr/>
          </p:nvSpPr>
          <p:spPr>
            <a:xfrm>
              <a:off x="2002127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IFIDEX</a:t>
              </a:r>
              <a:endParaRPr lang="en-US" sz="2000" dirty="0"/>
            </a:p>
          </p:txBody>
        </p:sp>
        <p:sp>
          <p:nvSpPr>
            <p:cNvPr id="8" name="Multidocument 7"/>
            <p:cNvSpPr/>
            <p:nvPr/>
          </p:nvSpPr>
          <p:spPr>
            <a:xfrm>
              <a:off x="6563285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WB</a:t>
              </a:r>
              <a:endParaRPr lang="en-US" sz="2000" dirty="0"/>
            </a:p>
          </p:txBody>
        </p:sp>
        <p:cxnSp>
          <p:nvCxnSpPr>
            <p:cNvPr id="9" name="Straight Arrow Connector 8"/>
            <p:cNvCxnSpPr>
              <a:stCxn id="6" idx="3"/>
              <a:endCxn id="7" idx="1"/>
            </p:cNvCxnSpPr>
            <p:nvPr/>
          </p:nvCxnSpPr>
          <p:spPr>
            <a:xfrm>
              <a:off x="1624583" y="2803267"/>
              <a:ext cx="37754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7" idx="3"/>
            </p:cNvCxnSpPr>
            <p:nvPr/>
          </p:nvCxnSpPr>
          <p:spPr>
            <a:xfrm>
              <a:off x="3062831" y="2803267"/>
              <a:ext cx="112212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endCxn id="8" idx="1"/>
            </p:cNvCxnSpPr>
            <p:nvPr/>
          </p:nvCxnSpPr>
          <p:spPr>
            <a:xfrm>
              <a:off x="5019524" y="2803267"/>
              <a:ext cx="154376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623989" y="2803267"/>
              <a:ext cx="51036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134356" y="2803267"/>
              <a:ext cx="0" cy="23227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938140" y="2803267"/>
              <a:ext cx="0" cy="23227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endCxn id="6" idx="1"/>
            </p:cNvCxnSpPr>
            <p:nvPr/>
          </p:nvCxnSpPr>
          <p:spPr>
            <a:xfrm>
              <a:off x="938140" y="2803267"/>
              <a:ext cx="205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89410" y="1341879"/>
              <a:ext cx="7815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IFIDEX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81813" y="1357453"/>
              <a:ext cx="24160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EXWB pipeline registers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922196" y="1334569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WB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183052" y="1703901"/>
              <a:ext cx="236823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551282" y="1711211"/>
              <a:ext cx="0" cy="4055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0" y="1334569"/>
              <a:ext cx="7283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i="1" dirty="0" err="1" smtClean="0">
                  <a:solidFill>
                    <a:prstClr val="black"/>
                  </a:solidFill>
                </a:rPr>
                <a:t>ppop</a:t>
              </a:r>
              <a:endParaRPr lang="en-US" i="1" dirty="0">
                <a:solidFill>
                  <a:prstClr val="black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184952" y="1824983"/>
              <a:ext cx="834572" cy="21959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br>
                <a:rPr lang="en-US" dirty="0" smtClean="0"/>
              </a:br>
              <a:r>
                <a:rPr lang="en-US" dirty="0" smtClean="0"/>
                <a:t>X</a:t>
              </a:r>
              <a:br>
                <a:rPr lang="en-US" dirty="0" smtClean="0"/>
              </a:br>
              <a:r>
                <a:rPr lang="en-US" dirty="0" smtClean="0"/>
                <a:t>A</a:t>
              </a:r>
              <a:br>
                <a:rPr lang="en-US" dirty="0" smtClean="0"/>
              </a:br>
              <a:r>
                <a:rPr lang="en-US" dirty="0" smtClean="0"/>
                <a:t>L</a:t>
              </a:r>
              <a:br>
                <a:rPr lang="en-US" dirty="0" smtClean="0"/>
              </a:br>
              <a:r>
                <a:rPr lang="en-US" dirty="0" smtClean="0"/>
                <a:t>U</a:t>
              </a:r>
            </a:p>
            <a:p>
              <a:pPr algn="ctr"/>
              <a:r>
                <a:rPr lang="en-US" dirty="0"/>
                <a:t>o</a:t>
              </a:r>
              <a:endParaRPr lang="en-US" dirty="0" smtClean="0"/>
            </a:p>
            <a:p>
              <a:pPr algn="ctr"/>
              <a:r>
                <a:rPr lang="en-US" dirty="0"/>
                <a:t>u</a:t>
              </a:r>
              <a:endParaRPr lang="en-US" dirty="0" smtClean="0"/>
            </a:p>
            <a:p>
              <a:pPr algn="ctr"/>
              <a:r>
                <a:rPr lang="en-US" dirty="0"/>
                <a:t>t</a:t>
              </a:r>
              <a:endParaRPr lang="en-US" dirty="0" smtClean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184952" y="4020897"/>
              <a:ext cx="834572" cy="91296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EXop</a:t>
              </a:r>
              <a:endParaRPr lang="en-US" dirty="0" smtClean="0"/>
            </a:p>
          </p:txBody>
        </p:sp>
        <p:cxnSp>
          <p:nvCxnSpPr>
            <p:cNvPr id="74" name="Straight Connector 73"/>
            <p:cNvCxnSpPr/>
            <p:nvPr/>
          </p:nvCxnSpPr>
          <p:spPr>
            <a:xfrm flipH="1">
              <a:off x="938140" y="5125977"/>
              <a:ext cx="719621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551282" y="3375366"/>
              <a:ext cx="0" cy="110201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72" idx="1"/>
            </p:cNvCxnSpPr>
            <p:nvPr/>
          </p:nvCxnSpPr>
          <p:spPr>
            <a:xfrm>
              <a:off x="2551282" y="4477379"/>
              <a:ext cx="163367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72" idx="3"/>
            </p:cNvCxnSpPr>
            <p:nvPr/>
          </p:nvCxnSpPr>
          <p:spPr>
            <a:xfrm>
              <a:off x="5019524" y="4477379"/>
              <a:ext cx="209660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flipV="1">
              <a:off x="7116131" y="3375366"/>
              <a:ext cx="0" cy="110201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176964" y="3316756"/>
            <a:ext cx="8208912" cy="3416320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event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EXWBnoRAW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refines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ArithRR</a:t>
            </a:r>
            <a:r>
              <a:rPr lang="en-US" b="1" dirty="0">
                <a:latin typeface="Monaco"/>
                <a:cs typeface="Monaco"/>
              </a:rPr>
              <a:t>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any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 err="1">
                <a:solidFill>
                  <a:schemeClr val="accent1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chemeClr val="accent1"/>
                </a:solidFill>
                <a:latin typeface="Monaco"/>
                <a:cs typeface="Monaco"/>
              </a:rPr>
              <a:t>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@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grd1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@grd2 </a:t>
            </a:r>
            <a:r>
              <a:rPr lang="en-US" i="1" dirty="0" err="1">
                <a:solidFill>
                  <a:srgbClr val="4F81BD"/>
                </a:solidFill>
                <a:latin typeface="Monaco"/>
                <a:cs typeface="Monaco"/>
              </a:rPr>
              <a:t>ppop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i="1" dirty="0">
                <a:latin typeface="Monaco"/>
                <a:cs typeface="Monaco"/>
              </a:rPr>
              <a:t>∈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i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    with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nl-NL" dirty="0">
                <a:latin typeface="Monaco"/>
                <a:cs typeface="Monaco"/>
              </a:rPr>
              <a:t>      </a:t>
            </a:r>
            <a:r>
              <a:rPr lang="nl-NL" dirty="0">
                <a:solidFill>
                  <a:srgbClr val="7F7F7F"/>
                </a:solidFill>
                <a:latin typeface="Monaco"/>
                <a:cs typeface="Monaco"/>
              </a:rPr>
              <a:t>@pop </a:t>
            </a:r>
            <a:r>
              <a:rPr lang="nl-NL" dirty="0">
                <a:latin typeface="Monaco"/>
                <a:cs typeface="Monaco"/>
              </a:rPr>
              <a:t>pop = </a:t>
            </a:r>
            <a:r>
              <a:rPr lang="nl-NL" dirty="0">
                <a:solidFill>
                  <a:srgbClr val="4F81BD"/>
                </a:solidFill>
                <a:latin typeface="Monaco"/>
                <a:cs typeface="Monaco"/>
              </a:rPr>
              <a:t>EXop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)) </a:t>
            </a:r>
            <a:r>
              <a:rPr lang="en-US" b="1" dirty="0">
                <a:latin typeface="Monaco"/>
                <a:cs typeface="Monaco"/>
              </a:rPr>
              <a:t>≔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EXALUoutput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@act2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EXALUoutput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≔ 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))</a:t>
            </a:r>
            <a:r>
              <a:rPr lang="en-US" b="1" i="1" dirty="0">
                <a:latin typeface="Monaco"/>
                <a:cs typeface="Monaco"/>
              </a:rPr>
              <a:t> +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Rb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))</a:t>
            </a:r>
          </a:p>
          <a:p>
            <a:r>
              <a:rPr lang="nl-NL" dirty="0">
                <a:latin typeface="Monaco"/>
                <a:cs typeface="Monaco"/>
              </a:rPr>
              <a:t>      </a:t>
            </a:r>
            <a:r>
              <a:rPr lang="nl-NL" dirty="0">
                <a:solidFill>
                  <a:srgbClr val="7F7F7F"/>
                </a:solidFill>
                <a:latin typeface="Monaco"/>
                <a:cs typeface="Monaco"/>
              </a:rPr>
              <a:t>@act3 </a:t>
            </a:r>
            <a:r>
              <a:rPr lang="nl-NL" dirty="0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nl-NL" dirty="0">
                <a:latin typeface="Monaco"/>
                <a:cs typeface="Monaco"/>
              </a:rPr>
              <a:t> ≔ </a:t>
            </a:r>
            <a:r>
              <a:rPr lang="nl-NL" i="1" dirty="0">
                <a:solidFill>
                  <a:srgbClr val="4F81BD"/>
                </a:solidFill>
                <a:latin typeface="Monaco"/>
                <a:cs typeface="Monaco"/>
              </a:rPr>
              <a:t>ppop</a:t>
            </a:r>
          </a:p>
          <a:p>
            <a:r>
              <a:rPr lang="nl-NL" dirty="0">
                <a:latin typeface="Monaco"/>
                <a:cs typeface="Monaco"/>
              </a:rPr>
              <a:t>  </a:t>
            </a:r>
            <a:r>
              <a:rPr lang="nl-NL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pic>
        <p:nvPicPr>
          <p:cNvPr id="31" name="Picture 30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18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76964" y="1285431"/>
            <a:ext cx="8208912" cy="2031325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b="1" dirty="0" smtClean="0">
                <a:solidFill>
                  <a:srgbClr val="C0504D"/>
                </a:solidFill>
                <a:latin typeface="Monaco"/>
                <a:cs typeface="Monaco"/>
              </a:rPr>
              <a:t>  event</a:t>
            </a:r>
            <a:r>
              <a:rPr lang="de-DE" b="1" dirty="0" smtClean="0">
                <a:latin typeface="Monaco"/>
                <a:cs typeface="Monaco"/>
              </a:rPr>
              <a:t> </a:t>
            </a:r>
            <a:r>
              <a:rPr lang="de-DE" b="1" dirty="0">
                <a:latin typeface="Monaco"/>
                <a:cs typeface="Monaco"/>
              </a:rPr>
              <a:t>ArithRR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any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pop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@grd1 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pop</a:t>
            </a:r>
            <a:r>
              <a:rPr lang="en-US" i="1" dirty="0">
                <a:latin typeface="Monaco"/>
                <a:cs typeface="Monaco"/>
              </a:rPr>
              <a:t> ∈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i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pop)) </a:t>
            </a:r>
            <a:r>
              <a:rPr lang="en-US" b="1" i="1" dirty="0">
                <a:latin typeface="Monaco"/>
                <a:cs typeface="Monaco"/>
              </a:rPr>
              <a:t>≔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(Ra(pop)) </a:t>
            </a:r>
            <a:r>
              <a:rPr lang="en-US" b="1" i="1" dirty="0">
                <a:latin typeface="Monaco"/>
                <a:cs typeface="Monaco"/>
              </a:rPr>
              <a:t>+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Rb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(pop))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486779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9410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55803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922196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6358" y="1167073"/>
            <a:ext cx="7951305" cy="4920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4073" y="1824983"/>
            <a:ext cx="480510" cy="19565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</a:p>
          <a:p>
            <a:pPr algn="ctr"/>
            <a:r>
              <a:rPr lang="en-US" dirty="0" smtClean="0"/>
              <a:t>e</a:t>
            </a:r>
          </a:p>
          <a:p>
            <a:pPr algn="ctr"/>
            <a:r>
              <a:rPr lang="en-US" dirty="0" smtClean="0"/>
              <a:t>g</a:t>
            </a:r>
          </a:p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7" name="Multidocument 6"/>
          <p:cNvSpPr/>
          <p:nvPr/>
        </p:nvSpPr>
        <p:spPr>
          <a:xfrm>
            <a:off x="2002127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IFIDEX</a:t>
            </a:r>
            <a:endParaRPr lang="en-US" sz="2000" dirty="0"/>
          </a:p>
        </p:txBody>
      </p:sp>
      <p:sp>
        <p:nvSpPr>
          <p:cNvPr id="8" name="Multidocument 7"/>
          <p:cNvSpPr/>
          <p:nvPr/>
        </p:nvSpPr>
        <p:spPr>
          <a:xfrm>
            <a:off x="6563285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WB</a:t>
            </a:r>
            <a:endParaRPr lang="en-US" sz="2000" dirty="0"/>
          </a:p>
        </p:txBody>
      </p:sp>
      <p:cxnSp>
        <p:nvCxnSpPr>
          <p:cNvPr id="9" name="Straight Arrow Connector 8"/>
          <p:cNvCxnSpPr>
            <a:stCxn id="6" idx="3"/>
            <a:endCxn id="7" idx="1"/>
          </p:cNvCxnSpPr>
          <p:nvPr/>
        </p:nvCxnSpPr>
        <p:spPr>
          <a:xfrm>
            <a:off x="1624583" y="2803267"/>
            <a:ext cx="3775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3"/>
          </p:cNvCxnSpPr>
          <p:nvPr/>
        </p:nvCxnSpPr>
        <p:spPr>
          <a:xfrm>
            <a:off x="3062831" y="2803267"/>
            <a:ext cx="112212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8" idx="1"/>
          </p:cNvCxnSpPr>
          <p:nvPr/>
        </p:nvCxnSpPr>
        <p:spPr>
          <a:xfrm>
            <a:off x="5019524" y="2803267"/>
            <a:ext cx="154376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3989" y="2803267"/>
            <a:ext cx="5103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134356" y="2803267"/>
            <a:ext cx="0" cy="2322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938140" y="2803267"/>
            <a:ext cx="0" cy="2322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6" idx="1"/>
          </p:cNvCxnSpPr>
          <p:nvPr/>
        </p:nvCxnSpPr>
        <p:spPr>
          <a:xfrm>
            <a:off x="938140" y="2803267"/>
            <a:ext cx="20593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89410" y="1341879"/>
            <a:ext cx="78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IFIDEX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381813" y="1357453"/>
            <a:ext cx="2416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EXWB pipeline registers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922196" y="133456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183052" y="1703901"/>
            <a:ext cx="23682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2551282" y="1711211"/>
            <a:ext cx="0" cy="4055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0" y="1334569"/>
            <a:ext cx="7283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i="1" dirty="0" err="1" smtClean="0">
                <a:solidFill>
                  <a:prstClr val="black"/>
                </a:solidFill>
              </a:rPr>
              <a:t>ppop</a:t>
            </a:r>
            <a:endParaRPr lang="en-US" i="1" dirty="0">
              <a:solidFill>
                <a:prstClr val="black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184952" y="1824983"/>
            <a:ext cx="834572" cy="219591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br>
              <a:rPr lang="en-US" dirty="0" smtClean="0"/>
            </a:br>
            <a:r>
              <a:rPr lang="en-US" dirty="0" smtClean="0"/>
              <a:t>X</a:t>
            </a:r>
            <a:br>
              <a:rPr lang="en-US" dirty="0" smtClean="0"/>
            </a:br>
            <a:r>
              <a:rPr lang="en-US" dirty="0" smtClean="0"/>
              <a:t>A</a:t>
            </a:r>
            <a:br>
              <a:rPr lang="en-US" dirty="0" smtClean="0"/>
            </a:br>
            <a:r>
              <a:rPr lang="en-US" dirty="0" smtClean="0"/>
              <a:t>L</a:t>
            </a:r>
            <a:br>
              <a:rPr lang="en-US" dirty="0" smtClean="0"/>
            </a:br>
            <a:r>
              <a:rPr lang="en-US" dirty="0" smtClean="0"/>
              <a:t>U</a:t>
            </a:r>
          </a:p>
          <a:p>
            <a:pPr algn="ctr"/>
            <a:r>
              <a:rPr lang="en-US" dirty="0"/>
              <a:t>o</a:t>
            </a:r>
            <a:endParaRPr lang="en-US" dirty="0" smtClean="0"/>
          </a:p>
          <a:p>
            <a:pPr algn="ctr"/>
            <a:r>
              <a:rPr lang="en-US" dirty="0"/>
              <a:t>u</a:t>
            </a:r>
            <a:endParaRPr lang="en-US" dirty="0" smtClean="0"/>
          </a:p>
          <a:p>
            <a:pPr algn="ctr"/>
            <a:r>
              <a:rPr lang="en-US" dirty="0"/>
              <a:t>t</a:t>
            </a:r>
            <a:endParaRPr lang="en-US" dirty="0" smtClean="0"/>
          </a:p>
        </p:txBody>
      </p:sp>
      <p:sp>
        <p:nvSpPr>
          <p:cNvPr id="72" name="Rectangle 71"/>
          <p:cNvSpPr/>
          <p:nvPr/>
        </p:nvSpPr>
        <p:spPr>
          <a:xfrm>
            <a:off x="4184952" y="4020897"/>
            <a:ext cx="834572" cy="91296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EXop</a:t>
            </a:r>
            <a:endParaRPr lang="en-US" dirty="0" smtClean="0"/>
          </a:p>
        </p:txBody>
      </p:sp>
      <p:cxnSp>
        <p:nvCxnSpPr>
          <p:cNvPr id="74" name="Straight Connector 73"/>
          <p:cNvCxnSpPr/>
          <p:nvPr/>
        </p:nvCxnSpPr>
        <p:spPr>
          <a:xfrm flipH="1">
            <a:off x="938140" y="5125977"/>
            <a:ext cx="71962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551282" y="3375366"/>
            <a:ext cx="0" cy="11020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72" idx="1"/>
          </p:cNvCxnSpPr>
          <p:nvPr/>
        </p:nvCxnSpPr>
        <p:spPr>
          <a:xfrm>
            <a:off x="2551282" y="4477379"/>
            <a:ext cx="163367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72" idx="3"/>
          </p:cNvCxnSpPr>
          <p:nvPr/>
        </p:nvCxnSpPr>
        <p:spPr>
          <a:xfrm>
            <a:off x="5019524" y="4477379"/>
            <a:ext cx="20966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7116131" y="3375366"/>
            <a:ext cx="0" cy="11020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0592" y="5301208"/>
            <a:ext cx="8781436" cy="1015663"/>
          </a:xfrm>
          <a:prstGeom prst="rect">
            <a:avLst/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2000" dirty="0" smtClean="0">
              <a:latin typeface="Monaco"/>
              <a:cs typeface="Monaco"/>
            </a:endParaRPr>
          </a:p>
          <a:p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@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inv3 </a:t>
            </a:r>
            <a:r>
              <a:rPr lang="en-US" sz="2000" dirty="0" err="1">
                <a:solidFill>
                  <a:schemeClr val="accent1"/>
                </a:solidFill>
                <a:latin typeface="Monaco"/>
                <a:cs typeface="Monaco"/>
              </a:rPr>
              <a:t>EXALUoutput</a:t>
            </a:r>
            <a:r>
              <a:rPr lang="en-US" sz="2000" dirty="0">
                <a:solidFill>
                  <a:schemeClr val="accent1"/>
                </a:solidFill>
                <a:latin typeface="Monaco"/>
                <a:cs typeface="Monaco"/>
              </a:rPr>
              <a:t> </a:t>
            </a:r>
            <a:r>
              <a:rPr lang="en-US" sz="2000" dirty="0">
                <a:latin typeface="Monaco"/>
                <a:cs typeface="Monaco"/>
              </a:rPr>
              <a:t>= </a:t>
            </a:r>
            <a:r>
              <a:rPr lang="en-US" sz="2000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sz="2000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sz="2000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en-US" sz="2000" b="1" dirty="0" err="1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en-US" sz="2000" b="1" dirty="0">
                <a:solidFill>
                  <a:srgbClr val="4F81BD"/>
                </a:solidFill>
                <a:latin typeface="Monaco"/>
                <a:cs typeface="Monaco"/>
              </a:rPr>
              <a:t>)) </a:t>
            </a:r>
            <a:r>
              <a:rPr lang="en-US" sz="2000" b="1" dirty="0">
                <a:latin typeface="Monaco"/>
                <a:cs typeface="Monaco"/>
              </a:rPr>
              <a:t>+ </a:t>
            </a:r>
            <a:r>
              <a:rPr lang="en-US" sz="2000" b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sz="2000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sz="2000" b="1" dirty="0" err="1">
                <a:solidFill>
                  <a:srgbClr val="4F81BD"/>
                </a:solidFill>
                <a:latin typeface="Monaco"/>
                <a:cs typeface="Monaco"/>
              </a:rPr>
              <a:t>Rb</a:t>
            </a:r>
            <a:r>
              <a:rPr lang="en-US" sz="2000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sz="2000" b="1" dirty="0" err="1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en-US" sz="2000" b="1" dirty="0">
                <a:solidFill>
                  <a:srgbClr val="4F81BD"/>
                </a:solidFill>
                <a:latin typeface="Monaco"/>
                <a:cs typeface="Monaco"/>
              </a:rPr>
              <a:t>)</a:t>
            </a:r>
            <a:r>
              <a:rPr lang="en-US" sz="2000" b="1" dirty="0" smtClean="0">
                <a:solidFill>
                  <a:srgbClr val="4F81BD"/>
                </a:solidFill>
                <a:latin typeface="Monaco"/>
                <a:cs typeface="Monaco"/>
              </a:rPr>
              <a:t>)</a:t>
            </a:r>
          </a:p>
          <a:p>
            <a:endParaRPr lang="en-US" sz="2000" dirty="0">
              <a:latin typeface="Monaco"/>
              <a:cs typeface="Monaco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37517" y="116632"/>
            <a:ext cx="8229600" cy="70609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Gluing Invariant</a:t>
            </a:r>
            <a:endParaRPr lang="en-US" sz="2800" dirty="0"/>
          </a:p>
        </p:txBody>
      </p:sp>
      <p:pic>
        <p:nvPicPr>
          <p:cNvPr id="31" name="Picture 30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91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5918"/>
            <a:ext cx="8229600" cy="452024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Background to Event-B</a:t>
            </a:r>
            <a:endParaRPr lang="en-US" dirty="0" smtClean="0">
              <a:solidFill>
                <a:srgbClr val="C0504D"/>
              </a:solidFill>
            </a:endParaRPr>
          </a:p>
          <a:p>
            <a:r>
              <a:rPr lang="en-US" dirty="0" smtClean="0"/>
              <a:t>Event-B in the Design/Verification Flow</a:t>
            </a:r>
          </a:p>
          <a:p>
            <a:r>
              <a:rPr lang="en-US" dirty="0"/>
              <a:t>C</a:t>
            </a:r>
            <a:r>
              <a:rPr lang="en-US" dirty="0" smtClean="0"/>
              <a:t>omplex hardware specification/verification</a:t>
            </a:r>
          </a:p>
          <a:p>
            <a:pPr lvl="1"/>
            <a:r>
              <a:rPr lang="en-US" dirty="0" smtClean="0"/>
              <a:t>Pipelines</a:t>
            </a:r>
          </a:p>
          <a:p>
            <a:pPr lvl="1"/>
            <a:r>
              <a:rPr lang="en-US" dirty="0" smtClean="0"/>
              <a:t>Elastic Buffering</a:t>
            </a:r>
          </a:p>
          <a:p>
            <a:r>
              <a:rPr lang="en-US" dirty="0" smtClean="0"/>
              <a:t>Embedded </a:t>
            </a:r>
            <a:r>
              <a:rPr lang="en-US" dirty="0" smtClean="0"/>
              <a:t>system specification/verification</a:t>
            </a:r>
          </a:p>
          <a:p>
            <a:pPr lvl="1"/>
            <a:r>
              <a:rPr lang="en-US" dirty="0"/>
              <a:t>Temporal Modeling in Cyber-physical </a:t>
            </a:r>
            <a:r>
              <a:rPr lang="en-US" dirty="0" smtClean="0"/>
              <a:t>systems</a:t>
            </a:r>
          </a:p>
          <a:p>
            <a:pPr lvl="1"/>
            <a:r>
              <a:rPr lang="en-US" dirty="0" smtClean="0"/>
              <a:t>Animating and Model Checking Event-B models</a:t>
            </a:r>
          </a:p>
          <a:p>
            <a:r>
              <a:rPr lang="en-US" dirty="0" smtClean="0"/>
              <a:t>Assertion-based verification</a:t>
            </a:r>
          </a:p>
          <a:p>
            <a:pPr lvl="1"/>
            <a:r>
              <a:rPr lang="en-US" dirty="0" smtClean="0"/>
              <a:t>Deriving assertions from the specification</a:t>
            </a:r>
            <a:endParaRPr lang="en-US" dirty="0" smtClean="0"/>
          </a:p>
          <a:p>
            <a:r>
              <a:rPr lang="en-US" dirty="0" smtClean="0"/>
              <a:t>Summary</a:t>
            </a:r>
            <a:endParaRPr lang="en-US" dirty="0" smtClean="0">
              <a:solidFill>
                <a:srgbClr val="C0504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0A93-8F4F-C44C-A0AE-B92E3BB83C8D}" type="slidenum">
              <a:rPr lang="en-US" smtClean="0"/>
              <a:t>2</a:t>
            </a:fld>
            <a:endParaRPr lang="en-US" dirty="0"/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236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9410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55803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922196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6358" y="1167073"/>
            <a:ext cx="7951305" cy="4920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4073" y="1824983"/>
            <a:ext cx="480510" cy="19565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</a:p>
          <a:p>
            <a:pPr algn="ctr"/>
            <a:r>
              <a:rPr lang="en-US" dirty="0" smtClean="0"/>
              <a:t>e</a:t>
            </a:r>
          </a:p>
          <a:p>
            <a:pPr algn="ctr"/>
            <a:r>
              <a:rPr lang="en-US" dirty="0" smtClean="0"/>
              <a:t>g</a:t>
            </a:r>
          </a:p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7" name="Multidocument 6"/>
          <p:cNvSpPr/>
          <p:nvPr/>
        </p:nvSpPr>
        <p:spPr>
          <a:xfrm>
            <a:off x="2002127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IFIDEX</a:t>
            </a:r>
            <a:endParaRPr lang="en-US" sz="2000" dirty="0"/>
          </a:p>
        </p:txBody>
      </p:sp>
      <p:sp>
        <p:nvSpPr>
          <p:cNvPr id="8" name="Multidocument 7"/>
          <p:cNvSpPr/>
          <p:nvPr/>
        </p:nvSpPr>
        <p:spPr>
          <a:xfrm>
            <a:off x="6563285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WB</a:t>
            </a:r>
            <a:endParaRPr lang="en-US" sz="2000" dirty="0"/>
          </a:p>
        </p:txBody>
      </p:sp>
      <p:cxnSp>
        <p:nvCxnSpPr>
          <p:cNvPr id="9" name="Straight Arrow Connector 8"/>
          <p:cNvCxnSpPr>
            <a:stCxn id="6" idx="3"/>
            <a:endCxn id="7" idx="1"/>
          </p:cNvCxnSpPr>
          <p:nvPr/>
        </p:nvCxnSpPr>
        <p:spPr>
          <a:xfrm>
            <a:off x="1624583" y="2803267"/>
            <a:ext cx="3775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3"/>
          </p:cNvCxnSpPr>
          <p:nvPr/>
        </p:nvCxnSpPr>
        <p:spPr>
          <a:xfrm>
            <a:off x="3062831" y="2803267"/>
            <a:ext cx="112212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8" idx="1"/>
          </p:cNvCxnSpPr>
          <p:nvPr/>
        </p:nvCxnSpPr>
        <p:spPr>
          <a:xfrm>
            <a:off x="5019524" y="2803267"/>
            <a:ext cx="154376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3989" y="2803267"/>
            <a:ext cx="5103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134356" y="2803267"/>
            <a:ext cx="0" cy="2322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938140" y="2803267"/>
            <a:ext cx="0" cy="2322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6" idx="1"/>
          </p:cNvCxnSpPr>
          <p:nvPr/>
        </p:nvCxnSpPr>
        <p:spPr>
          <a:xfrm>
            <a:off x="938140" y="2803267"/>
            <a:ext cx="20593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89410" y="1341879"/>
            <a:ext cx="78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IFIDEX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381813" y="1357453"/>
            <a:ext cx="2416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EXWB pipeline registers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922196" y="133456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183052" y="1703901"/>
            <a:ext cx="23682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2551282" y="1711211"/>
            <a:ext cx="0" cy="4055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0" y="1334569"/>
            <a:ext cx="7283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i="1" dirty="0" err="1" smtClean="0">
                <a:solidFill>
                  <a:prstClr val="black"/>
                </a:solidFill>
              </a:rPr>
              <a:t>ppop</a:t>
            </a:r>
            <a:endParaRPr lang="en-US" i="1" dirty="0">
              <a:solidFill>
                <a:prstClr val="black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184952" y="1824983"/>
            <a:ext cx="834572" cy="219591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br>
              <a:rPr lang="en-US" dirty="0" smtClean="0"/>
            </a:br>
            <a:r>
              <a:rPr lang="en-US" dirty="0" smtClean="0"/>
              <a:t>X</a:t>
            </a:r>
            <a:br>
              <a:rPr lang="en-US" dirty="0" smtClean="0"/>
            </a:br>
            <a:r>
              <a:rPr lang="en-US" dirty="0" smtClean="0"/>
              <a:t>A</a:t>
            </a:r>
            <a:br>
              <a:rPr lang="en-US" dirty="0" smtClean="0"/>
            </a:br>
            <a:r>
              <a:rPr lang="en-US" dirty="0" smtClean="0"/>
              <a:t>L</a:t>
            </a:r>
            <a:br>
              <a:rPr lang="en-US" dirty="0" smtClean="0"/>
            </a:br>
            <a:r>
              <a:rPr lang="en-US" dirty="0" smtClean="0"/>
              <a:t>U</a:t>
            </a:r>
          </a:p>
          <a:p>
            <a:pPr algn="ctr"/>
            <a:r>
              <a:rPr lang="en-US" dirty="0"/>
              <a:t>o</a:t>
            </a:r>
            <a:endParaRPr lang="en-US" dirty="0" smtClean="0"/>
          </a:p>
          <a:p>
            <a:pPr algn="ctr"/>
            <a:r>
              <a:rPr lang="en-US" dirty="0"/>
              <a:t>u</a:t>
            </a:r>
            <a:endParaRPr lang="en-US" dirty="0" smtClean="0"/>
          </a:p>
          <a:p>
            <a:pPr algn="ctr"/>
            <a:r>
              <a:rPr lang="en-US" dirty="0"/>
              <a:t>t</a:t>
            </a:r>
            <a:endParaRPr lang="en-US" dirty="0" smtClean="0"/>
          </a:p>
        </p:txBody>
      </p:sp>
      <p:sp>
        <p:nvSpPr>
          <p:cNvPr id="72" name="Rectangle 71"/>
          <p:cNvSpPr/>
          <p:nvPr/>
        </p:nvSpPr>
        <p:spPr>
          <a:xfrm>
            <a:off x="4184952" y="4020897"/>
            <a:ext cx="834572" cy="91296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EXop</a:t>
            </a:r>
            <a:endParaRPr lang="en-US" dirty="0" smtClean="0"/>
          </a:p>
        </p:txBody>
      </p:sp>
      <p:cxnSp>
        <p:nvCxnSpPr>
          <p:cNvPr id="74" name="Straight Connector 73"/>
          <p:cNvCxnSpPr/>
          <p:nvPr/>
        </p:nvCxnSpPr>
        <p:spPr>
          <a:xfrm flipH="1">
            <a:off x="938140" y="5125977"/>
            <a:ext cx="71962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551282" y="3375366"/>
            <a:ext cx="0" cy="11020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72" idx="1"/>
          </p:cNvCxnSpPr>
          <p:nvPr/>
        </p:nvCxnSpPr>
        <p:spPr>
          <a:xfrm>
            <a:off x="2551282" y="4477379"/>
            <a:ext cx="163367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72" idx="3"/>
          </p:cNvCxnSpPr>
          <p:nvPr/>
        </p:nvCxnSpPr>
        <p:spPr>
          <a:xfrm>
            <a:off x="5019524" y="4477379"/>
            <a:ext cx="20966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7116131" y="3375366"/>
            <a:ext cx="0" cy="11020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0592" y="5301208"/>
            <a:ext cx="8781436" cy="1015663"/>
          </a:xfrm>
          <a:prstGeom prst="rect">
            <a:avLst/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2000" dirty="0" smtClean="0">
              <a:latin typeface="Monaco"/>
              <a:cs typeface="Monaco"/>
            </a:endParaRPr>
          </a:p>
          <a:p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@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inv3 </a:t>
            </a:r>
            <a:r>
              <a:rPr lang="en-US" sz="2000" dirty="0" err="1">
                <a:solidFill>
                  <a:schemeClr val="accent1"/>
                </a:solidFill>
                <a:latin typeface="Monaco"/>
                <a:cs typeface="Monaco"/>
              </a:rPr>
              <a:t>EXALUoutput</a:t>
            </a:r>
            <a:r>
              <a:rPr lang="en-US" sz="2000" dirty="0">
                <a:solidFill>
                  <a:schemeClr val="accent1"/>
                </a:solidFill>
                <a:latin typeface="Monaco"/>
                <a:cs typeface="Monaco"/>
              </a:rPr>
              <a:t> </a:t>
            </a:r>
            <a:r>
              <a:rPr lang="en-US" sz="2000" dirty="0">
                <a:latin typeface="Monaco"/>
                <a:cs typeface="Monaco"/>
              </a:rPr>
              <a:t>= </a:t>
            </a:r>
            <a:r>
              <a:rPr lang="en-US" sz="2000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sz="2000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sz="2000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en-US" sz="2000" b="1" dirty="0" err="1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en-US" sz="2000" b="1" dirty="0">
                <a:solidFill>
                  <a:srgbClr val="4F81BD"/>
                </a:solidFill>
                <a:latin typeface="Monaco"/>
                <a:cs typeface="Monaco"/>
              </a:rPr>
              <a:t>)) </a:t>
            </a:r>
            <a:r>
              <a:rPr lang="en-US" sz="2000" b="1" dirty="0">
                <a:latin typeface="Monaco"/>
                <a:cs typeface="Monaco"/>
              </a:rPr>
              <a:t>+ </a:t>
            </a:r>
            <a:r>
              <a:rPr lang="en-US" sz="2000" b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sz="2000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sz="2000" b="1" dirty="0" err="1">
                <a:solidFill>
                  <a:srgbClr val="4F81BD"/>
                </a:solidFill>
                <a:latin typeface="Monaco"/>
                <a:cs typeface="Monaco"/>
              </a:rPr>
              <a:t>Rb</a:t>
            </a:r>
            <a:r>
              <a:rPr lang="en-US" sz="2000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sz="2000" b="1" dirty="0" err="1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en-US" sz="2000" b="1" dirty="0">
                <a:solidFill>
                  <a:srgbClr val="4F81BD"/>
                </a:solidFill>
                <a:latin typeface="Monaco"/>
                <a:cs typeface="Monaco"/>
              </a:rPr>
              <a:t>)</a:t>
            </a:r>
            <a:r>
              <a:rPr lang="en-US" sz="2000" b="1" dirty="0" smtClean="0">
                <a:solidFill>
                  <a:srgbClr val="4F81BD"/>
                </a:solidFill>
                <a:latin typeface="Monaco"/>
                <a:cs typeface="Monaco"/>
              </a:rPr>
              <a:t>)</a:t>
            </a:r>
          </a:p>
          <a:p>
            <a:endParaRPr lang="en-US" sz="2000" dirty="0">
              <a:latin typeface="Monaco"/>
              <a:cs typeface="Monaco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37517" y="116632"/>
            <a:ext cx="8229600" cy="70609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Gluing Invariant</a:t>
            </a:r>
            <a:endParaRPr lang="en-US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213551" y="2740353"/>
            <a:ext cx="8781436" cy="70788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Monaco"/>
                <a:cs typeface="Monaco"/>
              </a:rPr>
              <a:t>Parallel Execution must detect the potential</a:t>
            </a:r>
          </a:p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Monaco"/>
                <a:cs typeface="Monaco"/>
              </a:rPr>
              <a:t>Read After Write (RAW) Hazard</a:t>
            </a:r>
            <a:endParaRPr lang="en-US" sz="2000" b="1" dirty="0">
              <a:solidFill>
                <a:schemeClr val="accent2"/>
              </a:solidFill>
              <a:latin typeface="Monaco"/>
              <a:cs typeface="Monaco"/>
            </a:endParaRPr>
          </a:p>
        </p:txBody>
      </p:sp>
      <p:pic>
        <p:nvPicPr>
          <p:cNvPr id="32" name="Picture 31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533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51520" y="104891"/>
            <a:ext cx="8557663" cy="4920025"/>
            <a:chOff x="0" y="1167073"/>
            <a:chExt cx="8557663" cy="4920025"/>
          </a:xfrm>
        </p:grpSpPr>
        <p:sp>
          <p:nvSpPr>
            <p:cNvPr id="2" name="Rectangle 1"/>
            <p:cNvSpPr/>
            <p:nvPr/>
          </p:nvSpPr>
          <p:spPr>
            <a:xfrm>
              <a:off x="789410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/>
                  </a:solidFill>
                  <a:prstDash val="solid"/>
                </a:ln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3355803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922196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06358" y="1167073"/>
              <a:ext cx="7951305" cy="49200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4073" y="1824983"/>
              <a:ext cx="480510" cy="19565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</a:t>
              </a:r>
            </a:p>
            <a:p>
              <a:pPr algn="ctr"/>
              <a:r>
                <a:rPr lang="en-US" dirty="0" smtClean="0"/>
                <a:t>e</a:t>
              </a:r>
            </a:p>
            <a:p>
              <a:pPr algn="ctr"/>
              <a:r>
                <a:rPr lang="en-US" dirty="0" smtClean="0"/>
                <a:t>g</a:t>
              </a:r>
            </a:p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7" name="Multidocument 6"/>
            <p:cNvSpPr/>
            <p:nvPr/>
          </p:nvSpPr>
          <p:spPr>
            <a:xfrm>
              <a:off x="2002127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IFIDEX</a:t>
              </a:r>
              <a:endParaRPr lang="en-US" sz="2000" dirty="0"/>
            </a:p>
          </p:txBody>
        </p:sp>
        <p:sp>
          <p:nvSpPr>
            <p:cNvPr id="8" name="Multidocument 7"/>
            <p:cNvSpPr/>
            <p:nvPr/>
          </p:nvSpPr>
          <p:spPr>
            <a:xfrm>
              <a:off x="6563285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WB</a:t>
              </a:r>
              <a:endParaRPr lang="en-US" sz="2000" dirty="0"/>
            </a:p>
          </p:txBody>
        </p:sp>
        <p:cxnSp>
          <p:nvCxnSpPr>
            <p:cNvPr id="9" name="Straight Arrow Connector 8"/>
            <p:cNvCxnSpPr>
              <a:stCxn id="6" idx="3"/>
              <a:endCxn id="7" idx="1"/>
            </p:cNvCxnSpPr>
            <p:nvPr/>
          </p:nvCxnSpPr>
          <p:spPr>
            <a:xfrm>
              <a:off x="1624583" y="2803267"/>
              <a:ext cx="37754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7" idx="3"/>
            </p:cNvCxnSpPr>
            <p:nvPr/>
          </p:nvCxnSpPr>
          <p:spPr>
            <a:xfrm>
              <a:off x="3062831" y="2803267"/>
              <a:ext cx="112212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endCxn id="8" idx="1"/>
            </p:cNvCxnSpPr>
            <p:nvPr/>
          </p:nvCxnSpPr>
          <p:spPr>
            <a:xfrm>
              <a:off x="5019524" y="2803267"/>
              <a:ext cx="154376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623989" y="2803267"/>
              <a:ext cx="51036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134356" y="2803267"/>
              <a:ext cx="0" cy="23227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938140" y="2803267"/>
              <a:ext cx="0" cy="23227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endCxn id="6" idx="1"/>
            </p:cNvCxnSpPr>
            <p:nvPr/>
          </p:nvCxnSpPr>
          <p:spPr>
            <a:xfrm>
              <a:off x="938140" y="2803267"/>
              <a:ext cx="205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89410" y="1341879"/>
              <a:ext cx="7815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IFIDEX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81813" y="1357453"/>
              <a:ext cx="24160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EXWB pipeline registers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922196" y="1334569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WB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183052" y="1703901"/>
              <a:ext cx="236823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551282" y="1711211"/>
              <a:ext cx="0" cy="4055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0" y="1334569"/>
              <a:ext cx="7283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i="1" dirty="0" err="1" smtClean="0">
                  <a:solidFill>
                    <a:prstClr val="black"/>
                  </a:solidFill>
                </a:rPr>
                <a:t>ppop</a:t>
              </a:r>
              <a:endParaRPr lang="en-US" i="1" dirty="0">
                <a:solidFill>
                  <a:prstClr val="black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184952" y="1824983"/>
              <a:ext cx="834572" cy="21959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br>
                <a:rPr lang="en-US" dirty="0" smtClean="0"/>
              </a:br>
              <a:r>
                <a:rPr lang="en-US" dirty="0" smtClean="0"/>
                <a:t>X</a:t>
              </a:r>
              <a:br>
                <a:rPr lang="en-US" dirty="0" smtClean="0"/>
              </a:br>
              <a:r>
                <a:rPr lang="en-US" dirty="0" smtClean="0"/>
                <a:t>A</a:t>
              </a:r>
              <a:br>
                <a:rPr lang="en-US" dirty="0" smtClean="0"/>
              </a:br>
              <a:r>
                <a:rPr lang="en-US" dirty="0" smtClean="0"/>
                <a:t>L</a:t>
              </a:r>
              <a:br>
                <a:rPr lang="en-US" dirty="0" smtClean="0"/>
              </a:br>
              <a:r>
                <a:rPr lang="en-US" dirty="0" smtClean="0"/>
                <a:t>U</a:t>
              </a:r>
            </a:p>
            <a:p>
              <a:pPr algn="ctr"/>
              <a:r>
                <a:rPr lang="en-US" dirty="0"/>
                <a:t>o</a:t>
              </a:r>
              <a:endParaRPr lang="en-US" dirty="0" smtClean="0"/>
            </a:p>
            <a:p>
              <a:pPr algn="ctr"/>
              <a:r>
                <a:rPr lang="en-US" dirty="0"/>
                <a:t>u</a:t>
              </a:r>
              <a:endParaRPr lang="en-US" dirty="0" smtClean="0"/>
            </a:p>
            <a:p>
              <a:pPr algn="ctr"/>
              <a:r>
                <a:rPr lang="en-US" dirty="0"/>
                <a:t>t</a:t>
              </a:r>
              <a:endParaRPr lang="en-US" dirty="0" smtClean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184952" y="4020897"/>
              <a:ext cx="834572" cy="91296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EXop</a:t>
              </a:r>
              <a:endParaRPr lang="en-US" dirty="0" smtClean="0"/>
            </a:p>
          </p:txBody>
        </p:sp>
        <p:cxnSp>
          <p:nvCxnSpPr>
            <p:cNvPr id="74" name="Straight Connector 73"/>
            <p:cNvCxnSpPr/>
            <p:nvPr/>
          </p:nvCxnSpPr>
          <p:spPr>
            <a:xfrm flipH="1">
              <a:off x="938140" y="5125977"/>
              <a:ext cx="719621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551282" y="3375366"/>
              <a:ext cx="0" cy="110201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72" idx="1"/>
            </p:cNvCxnSpPr>
            <p:nvPr/>
          </p:nvCxnSpPr>
          <p:spPr>
            <a:xfrm>
              <a:off x="2551282" y="4477379"/>
              <a:ext cx="163367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72" idx="3"/>
            </p:cNvCxnSpPr>
            <p:nvPr/>
          </p:nvCxnSpPr>
          <p:spPr>
            <a:xfrm>
              <a:off x="5019524" y="4477379"/>
              <a:ext cx="209660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flipV="1">
              <a:off x="7116131" y="3375366"/>
              <a:ext cx="0" cy="110201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152976" y="2719369"/>
            <a:ext cx="8208912" cy="3970318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event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EXWBnoRAW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refines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ArithRR</a:t>
            </a:r>
            <a:r>
              <a:rPr lang="en-US" b="1" dirty="0">
                <a:latin typeface="Monaco"/>
                <a:cs typeface="Monaco"/>
              </a:rPr>
              <a:t>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any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 err="1">
                <a:solidFill>
                  <a:schemeClr val="accent1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chemeClr val="accent1"/>
                </a:solidFill>
                <a:latin typeface="Monaco"/>
                <a:cs typeface="Monaco"/>
              </a:rPr>
              <a:t>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@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grd1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@grd2 </a:t>
            </a:r>
            <a:r>
              <a:rPr lang="en-US" i="1" dirty="0" err="1">
                <a:solidFill>
                  <a:srgbClr val="4F81BD"/>
                </a:solidFill>
                <a:latin typeface="Monaco"/>
                <a:cs typeface="Monaco"/>
              </a:rPr>
              <a:t>ppop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i="1" dirty="0">
                <a:latin typeface="Monaco"/>
                <a:cs typeface="Monaco"/>
              </a:rPr>
              <a:t>∈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i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@grd3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) </a:t>
            </a:r>
            <a:r>
              <a:rPr lang="en-US" b="1" dirty="0">
                <a:latin typeface="Monaco"/>
                <a:cs typeface="Monaco"/>
              </a:rPr>
              <a:t>≠ 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)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@grd4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) </a:t>
            </a:r>
            <a:r>
              <a:rPr lang="en-US" b="1" dirty="0">
                <a:latin typeface="Monaco"/>
                <a:cs typeface="Monaco"/>
              </a:rPr>
              <a:t>≠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Rb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)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with</a:t>
            </a:r>
          </a:p>
          <a:p>
            <a:r>
              <a:rPr lang="nl-NL" dirty="0">
                <a:latin typeface="Monaco"/>
                <a:cs typeface="Monaco"/>
              </a:rPr>
              <a:t>      </a:t>
            </a:r>
            <a:r>
              <a:rPr lang="nl-NL" dirty="0">
                <a:solidFill>
                  <a:srgbClr val="7F7F7F"/>
                </a:solidFill>
                <a:latin typeface="Monaco"/>
                <a:cs typeface="Monaco"/>
              </a:rPr>
              <a:t>@pop </a:t>
            </a:r>
            <a:r>
              <a:rPr lang="nl-NL" dirty="0">
                <a:latin typeface="Monaco"/>
                <a:cs typeface="Monaco"/>
              </a:rPr>
              <a:t>pop = </a:t>
            </a:r>
            <a:r>
              <a:rPr lang="nl-NL" dirty="0">
                <a:solidFill>
                  <a:srgbClr val="4F81BD"/>
                </a:solidFill>
                <a:latin typeface="Monaco"/>
                <a:cs typeface="Monaco"/>
              </a:rPr>
              <a:t>EXop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)) </a:t>
            </a:r>
            <a:r>
              <a:rPr lang="en-US" b="1" dirty="0">
                <a:latin typeface="Monaco"/>
                <a:cs typeface="Monaco"/>
              </a:rPr>
              <a:t>≔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EXALUoutput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@act2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EXALUoutput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≔ 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))</a:t>
            </a:r>
            <a:r>
              <a:rPr lang="en-US" b="1" i="1" dirty="0">
                <a:latin typeface="Monaco"/>
                <a:cs typeface="Monaco"/>
              </a:rPr>
              <a:t> +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Rb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))</a:t>
            </a:r>
          </a:p>
          <a:p>
            <a:r>
              <a:rPr lang="nl-NL" dirty="0">
                <a:latin typeface="Monaco"/>
                <a:cs typeface="Monaco"/>
              </a:rPr>
              <a:t>      </a:t>
            </a:r>
            <a:r>
              <a:rPr lang="nl-NL" dirty="0">
                <a:solidFill>
                  <a:srgbClr val="7F7F7F"/>
                </a:solidFill>
                <a:latin typeface="Monaco"/>
                <a:cs typeface="Monaco"/>
              </a:rPr>
              <a:t>@act3 </a:t>
            </a:r>
            <a:r>
              <a:rPr lang="nl-NL" dirty="0">
                <a:solidFill>
                  <a:srgbClr val="4F81BD"/>
                </a:solidFill>
                <a:latin typeface="Monaco"/>
                <a:cs typeface="Monaco"/>
              </a:rPr>
              <a:t>EXop</a:t>
            </a:r>
            <a:r>
              <a:rPr lang="nl-NL" dirty="0">
                <a:latin typeface="Monaco"/>
                <a:cs typeface="Monaco"/>
              </a:rPr>
              <a:t> ≔ </a:t>
            </a:r>
            <a:r>
              <a:rPr lang="nl-NL" i="1" dirty="0">
                <a:solidFill>
                  <a:srgbClr val="4F81BD"/>
                </a:solidFill>
                <a:latin typeface="Monaco"/>
                <a:cs typeface="Monaco"/>
              </a:rPr>
              <a:t>ppop</a:t>
            </a:r>
          </a:p>
          <a:p>
            <a:r>
              <a:rPr lang="nl-NL" dirty="0">
                <a:latin typeface="Monaco"/>
                <a:cs typeface="Monaco"/>
              </a:rPr>
              <a:t>  </a:t>
            </a:r>
            <a:r>
              <a:rPr lang="nl-NL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pic>
        <p:nvPicPr>
          <p:cNvPr id="31" name="Picture 30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87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9410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55803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922196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6358" y="1167073"/>
            <a:ext cx="7951305" cy="4920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4073" y="1824983"/>
            <a:ext cx="480510" cy="19565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</a:p>
          <a:p>
            <a:pPr algn="ctr"/>
            <a:r>
              <a:rPr lang="en-US" dirty="0" smtClean="0"/>
              <a:t>e</a:t>
            </a:r>
          </a:p>
          <a:p>
            <a:pPr algn="ctr"/>
            <a:r>
              <a:rPr lang="en-US" dirty="0" smtClean="0"/>
              <a:t>g</a:t>
            </a:r>
          </a:p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7" name="Multidocument 6"/>
          <p:cNvSpPr/>
          <p:nvPr/>
        </p:nvSpPr>
        <p:spPr>
          <a:xfrm>
            <a:off x="2002127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IFIDEX</a:t>
            </a:r>
            <a:endParaRPr lang="en-US" sz="2000" dirty="0"/>
          </a:p>
        </p:txBody>
      </p:sp>
      <p:sp>
        <p:nvSpPr>
          <p:cNvPr id="8" name="Multidocument 7"/>
          <p:cNvSpPr/>
          <p:nvPr/>
        </p:nvSpPr>
        <p:spPr>
          <a:xfrm>
            <a:off x="6563285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WB</a:t>
            </a:r>
            <a:endParaRPr lang="en-US" sz="2000" dirty="0"/>
          </a:p>
        </p:txBody>
      </p:sp>
      <p:cxnSp>
        <p:nvCxnSpPr>
          <p:cNvPr id="9" name="Straight Arrow Connector 8"/>
          <p:cNvCxnSpPr>
            <a:stCxn id="6" idx="3"/>
            <a:endCxn id="7" idx="1"/>
          </p:cNvCxnSpPr>
          <p:nvPr/>
        </p:nvCxnSpPr>
        <p:spPr>
          <a:xfrm>
            <a:off x="1624583" y="2803267"/>
            <a:ext cx="3775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3"/>
          </p:cNvCxnSpPr>
          <p:nvPr/>
        </p:nvCxnSpPr>
        <p:spPr>
          <a:xfrm>
            <a:off x="3062831" y="2803267"/>
            <a:ext cx="112212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8" idx="1"/>
          </p:cNvCxnSpPr>
          <p:nvPr/>
        </p:nvCxnSpPr>
        <p:spPr>
          <a:xfrm>
            <a:off x="5019524" y="2803267"/>
            <a:ext cx="154376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3989" y="2803267"/>
            <a:ext cx="5103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134356" y="2803267"/>
            <a:ext cx="0" cy="2322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938140" y="2803267"/>
            <a:ext cx="0" cy="2322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6" idx="1"/>
          </p:cNvCxnSpPr>
          <p:nvPr/>
        </p:nvCxnSpPr>
        <p:spPr>
          <a:xfrm>
            <a:off x="938140" y="2803267"/>
            <a:ext cx="20593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89410" y="1341879"/>
            <a:ext cx="78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IFIDEX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381813" y="1357453"/>
            <a:ext cx="2416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EXWB pipeline registers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922196" y="133456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183052" y="1703901"/>
            <a:ext cx="23682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2551282" y="1711211"/>
            <a:ext cx="0" cy="4055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0" y="1334569"/>
            <a:ext cx="7283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i="1" dirty="0" err="1" smtClean="0">
                <a:solidFill>
                  <a:prstClr val="black"/>
                </a:solidFill>
              </a:rPr>
              <a:t>ppop</a:t>
            </a:r>
            <a:endParaRPr lang="en-US" i="1" dirty="0">
              <a:solidFill>
                <a:prstClr val="black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184952" y="1824983"/>
            <a:ext cx="834572" cy="219591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br>
              <a:rPr lang="en-US" dirty="0" smtClean="0"/>
            </a:br>
            <a:r>
              <a:rPr lang="en-US" dirty="0" smtClean="0"/>
              <a:t>X</a:t>
            </a:r>
            <a:br>
              <a:rPr lang="en-US" dirty="0" smtClean="0"/>
            </a:br>
            <a:r>
              <a:rPr lang="en-US" dirty="0" smtClean="0"/>
              <a:t>A</a:t>
            </a:r>
            <a:br>
              <a:rPr lang="en-US" dirty="0" smtClean="0"/>
            </a:br>
            <a:r>
              <a:rPr lang="en-US" dirty="0" smtClean="0"/>
              <a:t>L</a:t>
            </a:r>
            <a:br>
              <a:rPr lang="en-US" dirty="0" smtClean="0"/>
            </a:br>
            <a:r>
              <a:rPr lang="en-US" dirty="0" smtClean="0"/>
              <a:t>U</a:t>
            </a:r>
          </a:p>
          <a:p>
            <a:pPr algn="ctr"/>
            <a:r>
              <a:rPr lang="en-US" dirty="0"/>
              <a:t>o</a:t>
            </a:r>
            <a:endParaRPr lang="en-US" dirty="0" smtClean="0"/>
          </a:p>
          <a:p>
            <a:pPr algn="ctr"/>
            <a:r>
              <a:rPr lang="en-US" dirty="0"/>
              <a:t>u</a:t>
            </a:r>
            <a:endParaRPr lang="en-US" dirty="0" smtClean="0"/>
          </a:p>
          <a:p>
            <a:pPr algn="ctr"/>
            <a:r>
              <a:rPr lang="en-US" dirty="0"/>
              <a:t>t</a:t>
            </a:r>
            <a:endParaRPr lang="en-US" dirty="0" smtClean="0"/>
          </a:p>
        </p:txBody>
      </p:sp>
      <p:sp>
        <p:nvSpPr>
          <p:cNvPr id="72" name="Rectangle 71"/>
          <p:cNvSpPr/>
          <p:nvPr/>
        </p:nvSpPr>
        <p:spPr>
          <a:xfrm>
            <a:off x="4184952" y="4020897"/>
            <a:ext cx="834572" cy="91296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EXop</a:t>
            </a:r>
            <a:endParaRPr lang="en-US" dirty="0" smtClean="0"/>
          </a:p>
        </p:txBody>
      </p:sp>
      <p:cxnSp>
        <p:nvCxnSpPr>
          <p:cNvPr id="74" name="Straight Connector 73"/>
          <p:cNvCxnSpPr/>
          <p:nvPr/>
        </p:nvCxnSpPr>
        <p:spPr>
          <a:xfrm flipH="1">
            <a:off x="938140" y="5125977"/>
            <a:ext cx="71962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551282" y="3375366"/>
            <a:ext cx="0" cy="11020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72" idx="1"/>
          </p:cNvCxnSpPr>
          <p:nvPr/>
        </p:nvCxnSpPr>
        <p:spPr>
          <a:xfrm>
            <a:off x="2551282" y="4477379"/>
            <a:ext cx="163367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72" idx="3"/>
          </p:cNvCxnSpPr>
          <p:nvPr/>
        </p:nvCxnSpPr>
        <p:spPr>
          <a:xfrm>
            <a:off x="5019524" y="4477379"/>
            <a:ext cx="20966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7116131" y="3375366"/>
            <a:ext cx="0" cy="11020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019524" y="2334381"/>
            <a:ext cx="47171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491238" y="1703901"/>
            <a:ext cx="0" cy="6304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794000" y="1703901"/>
            <a:ext cx="269723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794000" y="1726785"/>
            <a:ext cx="0" cy="367082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91121" y="1640317"/>
            <a:ext cx="1293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2"/>
                </a:solidFill>
              </a:rPr>
              <a:t>forwarding</a:t>
            </a:r>
            <a:endParaRPr lang="en-US" i="1" dirty="0">
              <a:solidFill>
                <a:schemeClr val="accent2"/>
              </a:solidFill>
            </a:endParaRPr>
          </a:p>
        </p:txBody>
      </p:sp>
      <p:pic>
        <p:nvPicPr>
          <p:cNvPr id="34" name="Picture 33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27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68177" y="182212"/>
            <a:ext cx="8557663" cy="4920025"/>
            <a:chOff x="0" y="1167073"/>
            <a:chExt cx="8557663" cy="4920025"/>
          </a:xfrm>
        </p:grpSpPr>
        <p:sp>
          <p:nvSpPr>
            <p:cNvPr id="2" name="Rectangle 1"/>
            <p:cNvSpPr/>
            <p:nvPr/>
          </p:nvSpPr>
          <p:spPr>
            <a:xfrm>
              <a:off x="789410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chemeClr val="tx1"/>
                  </a:solidFill>
                  <a:prstDash val="solid"/>
                </a:ln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3355803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922196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06358" y="1167073"/>
              <a:ext cx="7951305" cy="49200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4073" y="1824983"/>
              <a:ext cx="480510" cy="19565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</a:t>
              </a:r>
            </a:p>
            <a:p>
              <a:pPr algn="ctr"/>
              <a:r>
                <a:rPr lang="en-US" dirty="0" smtClean="0"/>
                <a:t>e</a:t>
              </a:r>
            </a:p>
            <a:p>
              <a:pPr algn="ctr"/>
              <a:r>
                <a:rPr lang="en-US" dirty="0" smtClean="0"/>
                <a:t>g</a:t>
              </a:r>
            </a:p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7" name="Multidocument 6"/>
            <p:cNvSpPr/>
            <p:nvPr/>
          </p:nvSpPr>
          <p:spPr>
            <a:xfrm>
              <a:off x="2002127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IFIDEX</a:t>
              </a:r>
              <a:endParaRPr lang="en-US" sz="2000" dirty="0"/>
            </a:p>
          </p:txBody>
        </p:sp>
        <p:sp>
          <p:nvSpPr>
            <p:cNvPr id="8" name="Multidocument 7"/>
            <p:cNvSpPr/>
            <p:nvPr/>
          </p:nvSpPr>
          <p:spPr>
            <a:xfrm>
              <a:off x="6563285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WB</a:t>
              </a:r>
              <a:endParaRPr lang="en-US" sz="2000" dirty="0"/>
            </a:p>
          </p:txBody>
        </p:sp>
        <p:cxnSp>
          <p:nvCxnSpPr>
            <p:cNvPr id="9" name="Straight Arrow Connector 8"/>
            <p:cNvCxnSpPr>
              <a:stCxn id="6" idx="3"/>
              <a:endCxn id="7" idx="1"/>
            </p:cNvCxnSpPr>
            <p:nvPr/>
          </p:nvCxnSpPr>
          <p:spPr>
            <a:xfrm>
              <a:off x="1624583" y="2803267"/>
              <a:ext cx="37754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7" idx="3"/>
            </p:cNvCxnSpPr>
            <p:nvPr/>
          </p:nvCxnSpPr>
          <p:spPr>
            <a:xfrm>
              <a:off x="3062831" y="2803267"/>
              <a:ext cx="112212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endCxn id="8" idx="1"/>
            </p:cNvCxnSpPr>
            <p:nvPr/>
          </p:nvCxnSpPr>
          <p:spPr>
            <a:xfrm>
              <a:off x="5019524" y="2803267"/>
              <a:ext cx="154376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623989" y="2803267"/>
              <a:ext cx="51036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134356" y="2803267"/>
              <a:ext cx="0" cy="23227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938140" y="2803267"/>
              <a:ext cx="0" cy="23227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endCxn id="6" idx="1"/>
            </p:cNvCxnSpPr>
            <p:nvPr/>
          </p:nvCxnSpPr>
          <p:spPr>
            <a:xfrm>
              <a:off x="938140" y="2803267"/>
              <a:ext cx="205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89410" y="1341879"/>
              <a:ext cx="7815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IFIDEX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81813" y="1357453"/>
              <a:ext cx="24160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EXWB pipeline registers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922196" y="1334569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WB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183052" y="1703901"/>
              <a:ext cx="236823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551282" y="1711211"/>
              <a:ext cx="0" cy="4055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0" y="1334569"/>
              <a:ext cx="7283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i="1" dirty="0" err="1" smtClean="0">
                  <a:solidFill>
                    <a:prstClr val="black"/>
                  </a:solidFill>
                </a:rPr>
                <a:t>ppop</a:t>
              </a:r>
              <a:endParaRPr lang="en-US" i="1" dirty="0">
                <a:solidFill>
                  <a:prstClr val="black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184952" y="1824983"/>
              <a:ext cx="834572" cy="21959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br>
                <a:rPr lang="en-US" dirty="0" smtClean="0"/>
              </a:br>
              <a:r>
                <a:rPr lang="en-US" dirty="0" smtClean="0"/>
                <a:t>X</a:t>
              </a:r>
              <a:br>
                <a:rPr lang="en-US" dirty="0" smtClean="0"/>
              </a:br>
              <a:r>
                <a:rPr lang="en-US" dirty="0" smtClean="0"/>
                <a:t>A</a:t>
              </a:r>
              <a:br>
                <a:rPr lang="en-US" dirty="0" smtClean="0"/>
              </a:br>
              <a:r>
                <a:rPr lang="en-US" dirty="0" smtClean="0"/>
                <a:t>L</a:t>
              </a:r>
              <a:br>
                <a:rPr lang="en-US" dirty="0" smtClean="0"/>
              </a:br>
              <a:r>
                <a:rPr lang="en-US" dirty="0" smtClean="0"/>
                <a:t>U</a:t>
              </a:r>
            </a:p>
            <a:p>
              <a:pPr algn="ctr"/>
              <a:r>
                <a:rPr lang="en-US" dirty="0"/>
                <a:t>o</a:t>
              </a:r>
              <a:endParaRPr lang="en-US" dirty="0" smtClean="0"/>
            </a:p>
            <a:p>
              <a:pPr algn="ctr"/>
              <a:r>
                <a:rPr lang="en-US" dirty="0"/>
                <a:t>u</a:t>
              </a:r>
              <a:endParaRPr lang="en-US" dirty="0" smtClean="0"/>
            </a:p>
            <a:p>
              <a:pPr algn="ctr"/>
              <a:r>
                <a:rPr lang="en-US" dirty="0"/>
                <a:t>t</a:t>
              </a:r>
              <a:endParaRPr lang="en-US" dirty="0" smtClean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184952" y="4020897"/>
              <a:ext cx="834572" cy="91296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EXop</a:t>
              </a:r>
              <a:endParaRPr lang="en-US" dirty="0" smtClean="0"/>
            </a:p>
          </p:txBody>
        </p:sp>
        <p:cxnSp>
          <p:nvCxnSpPr>
            <p:cNvPr id="74" name="Straight Connector 73"/>
            <p:cNvCxnSpPr/>
            <p:nvPr/>
          </p:nvCxnSpPr>
          <p:spPr>
            <a:xfrm flipH="1">
              <a:off x="938140" y="5125977"/>
              <a:ext cx="719621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551282" y="3375366"/>
              <a:ext cx="0" cy="110201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72" idx="1"/>
            </p:cNvCxnSpPr>
            <p:nvPr/>
          </p:nvCxnSpPr>
          <p:spPr>
            <a:xfrm>
              <a:off x="2551282" y="4477379"/>
              <a:ext cx="163367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72" idx="3"/>
            </p:cNvCxnSpPr>
            <p:nvPr/>
          </p:nvCxnSpPr>
          <p:spPr>
            <a:xfrm>
              <a:off x="5019524" y="4477379"/>
              <a:ext cx="209660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flipV="1">
              <a:off x="7116131" y="3375366"/>
              <a:ext cx="0" cy="110201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019524" y="2334381"/>
              <a:ext cx="471714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5491238" y="1703901"/>
              <a:ext cx="0" cy="63048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2794000" y="1703901"/>
              <a:ext cx="2697238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2794000" y="1726785"/>
              <a:ext cx="0" cy="367082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891121" y="1640317"/>
              <a:ext cx="12938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accent2"/>
                  </a:solidFill>
                </a:rPr>
                <a:t>forwarding</a:t>
              </a:r>
              <a:endParaRPr lang="en-US" i="1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207565" y="2796690"/>
            <a:ext cx="8136904" cy="3970318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event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EXWBaRAW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refines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ArithRR</a:t>
            </a:r>
            <a:r>
              <a:rPr lang="en-US" b="1" dirty="0">
                <a:latin typeface="Monaco"/>
                <a:cs typeface="Monaco"/>
              </a:rPr>
              <a:t>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any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chemeClr val="tx2"/>
                </a:solidFill>
                <a:latin typeface="Monaco"/>
                <a:cs typeface="Monaco"/>
              </a:rPr>
              <a:t>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 @grd1 </a:t>
            </a:r>
            <a:r>
              <a:rPr lang="en-US" dirty="0" err="1">
                <a:solidFill>
                  <a:srgbClr val="1F497D"/>
                </a:solidFill>
                <a:latin typeface="Monaco"/>
                <a:cs typeface="Monaco"/>
              </a:rPr>
              <a:t>EXop</a:t>
            </a:r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1F497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@grd2 </a:t>
            </a:r>
            <a:r>
              <a:rPr lang="en-US" i="1" dirty="0" err="1">
                <a:solidFill>
                  <a:srgbClr val="1F497D"/>
                </a:solidFill>
                <a:latin typeface="Monaco"/>
                <a:cs typeface="Monaco"/>
              </a:rPr>
              <a:t>ppop</a:t>
            </a:r>
            <a:r>
              <a:rPr lang="en-US" i="1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n-US" i="1" dirty="0">
                <a:latin typeface="Monaco"/>
                <a:cs typeface="Monaco"/>
              </a:rPr>
              <a:t>∈ </a:t>
            </a:r>
            <a:r>
              <a:rPr lang="en-US" b="1" i="1" dirty="0" err="1">
                <a:solidFill>
                  <a:srgbClr val="1F497D"/>
                </a:solidFill>
                <a:latin typeface="Monaco"/>
                <a:cs typeface="Monaco"/>
              </a:rPr>
              <a:t>ArithRROp</a:t>
            </a:r>
            <a:endParaRPr lang="en-US" b="1" i="1" dirty="0">
              <a:solidFill>
                <a:srgbClr val="1F497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@grd3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) </a:t>
            </a:r>
            <a:r>
              <a:rPr lang="en-US" b="1" dirty="0">
                <a:latin typeface="Monaco"/>
                <a:cs typeface="Monaco"/>
              </a:rPr>
              <a:t>= 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Ra(</a:t>
            </a:r>
            <a:r>
              <a:rPr lang="en-US" b="1" i="1" dirty="0" err="1">
                <a:solidFill>
                  <a:srgbClr val="1F497D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rgbClr val="1F497D"/>
                </a:solidFill>
                <a:latin typeface="Monaco"/>
                <a:cs typeface="Monaco"/>
              </a:rPr>
              <a:t>)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 @grd4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) </a:t>
            </a:r>
            <a:r>
              <a:rPr lang="en-US" b="1" dirty="0">
                <a:latin typeface="Monaco"/>
                <a:cs typeface="Monaco"/>
              </a:rPr>
              <a:t>≠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Rb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1F497D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rgbClr val="1F497D"/>
                </a:solidFill>
                <a:latin typeface="Monaco"/>
                <a:cs typeface="Monaco"/>
              </a:rPr>
              <a:t>)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with</a:t>
            </a:r>
          </a:p>
          <a:p>
            <a:r>
              <a:rPr lang="nl-NL" dirty="0">
                <a:latin typeface="Monaco"/>
                <a:cs typeface="Monaco"/>
              </a:rPr>
              <a:t>     </a:t>
            </a:r>
            <a:r>
              <a:rPr lang="nl-NL" dirty="0">
                <a:solidFill>
                  <a:srgbClr val="7F7F7F"/>
                </a:solidFill>
                <a:latin typeface="Monaco"/>
                <a:cs typeface="Monaco"/>
              </a:rPr>
              <a:t> @pop </a:t>
            </a:r>
            <a:r>
              <a:rPr lang="nl-NL" dirty="0">
                <a:latin typeface="Monaco"/>
                <a:cs typeface="Monaco"/>
              </a:rPr>
              <a:t>pop = </a:t>
            </a:r>
            <a:r>
              <a:rPr lang="nl-NL" dirty="0">
                <a:solidFill>
                  <a:srgbClr val="1F497D"/>
                </a:solidFill>
                <a:latin typeface="Monaco"/>
                <a:cs typeface="Monaco"/>
              </a:rPr>
              <a:t>EXop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@act1 </a:t>
            </a:r>
            <a:r>
              <a:rPr lang="en-US" dirty="0" err="1">
                <a:solidFill>
                  <a:srgbClr val="1F497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)) </a:t>
            </a:r>
            <a:r>
              <a:rPr lang="en-US" b="1" dirty="0">
                <a:latin typeface="Monaco"/>
                <a:cs typeface="Monaco"/>
              </a:rPr>
              <a:t>≔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EXALUoutput</a:t>
            </a:r>
            <a:endParaRPr lang="en-US" b="1" dirty="0">
              <a:solidFill>
                <a:srgbClr val="1F497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@act2 </a:t>
            </a:r>
            <a:r>
              <a:rPr lang="en-US" dirty="0" err="1">
                <a:solidFill>
                  <a:srgbClr val="1F497D"/>
                </a:solidFill>
                <a:latin typeface="Monaco"/>
                <a:cs typeface="Monaco"/>
              </a:rPr>
              <a:t>EXALUoutput</a:t>
            </a:r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≔  </a:t>
            </a:r>
            <a:r>
              <a:rPr lang="en-US" dirty="0" err="1">
                <a:solidFill>
                  <a:srgbClr val="1F497D"/>
                </a:solidFill>
                <a:latin typeface="Monaco"/>
                <a:cs typeface="Monaco"/>
              </a:rPr>
              <a:t>EXALUoutput</a:t>
            </a:r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+ </a:t>
            </a:r>
            <a:r>
              <a:rPr lang="en-US" dirty="0" err="1">
                <a:solidFill>
                  <a:schemeClr val="tx2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chemeClr val="tx2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chemeClr val="tx2"/>
                </a:solidFill>
                <a:latin typeface="Monaco"/>
                <a:cs typeface="Monaco"/>
              </a:rPr>
              <a:t>Rb</a:t>
            </a:r>
            <a:r>
              <a:rPr lang="en-US" b="1" dirty="0">
                <a:solidFill>
                  <a:schemeClr val="tx2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chemeClr val="tx2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chemeClr val="tx2"/>
                </a:solidFill>
                <a:latin typeface="Monaco"/>
                <a:cs typeface="Monaco"/>
              </a:rPr>
              <a:t>))</a:t>
            </a:r>
          </a:p>
          <a:p>
            <a:r>
              <a:rPr lang="nl-NL" dirty="0">
                <a:latin typeface="Monaco"/>
                <a:cs typeface="Monaco"/>
              </a:rPr>
              <a:t>      @act3 </a:t>
            </a:r>
            <a:r>
              <a:rPr lang="nl-NL" dirty="0">
                <a:solidFill>
                  <a:srgbClr val="1F497D"/>
                </a:solidFill>
                <a:latin typeface="Monaco"/>
                <a:cs typeface="Monaco"/>
              </a:rPr>
              <a:t>EXop</a:t>
            </a:r>
            <a:r>
              <a:rPr lang="nl-NL" dirty="0">
                <a:latin typeface="Monaco"/>
                <a:cs typeface="Monaco"/>
              </a:rPr>
              <a:t> ≔ </a:t>
            </a:r>
            <a:r>
              <a:rPr lang="nl-NL" i="1" dirty="0">
                <a:solidFill>
                  <a:srgbClr val="1F497D"/>
                </a:solidFill>
                <a:latin typeface="Monaco"/>
                <a:cs typeface="Monaco"/>
              </a:rPr>
              <a:t>ppop</a:t>
            </a:r>
          </a:p>
          <a:p>
            <a:r>
              <a:rPr lang="nl-NL" dirty="0">
                <a:latin typeface="Monaco"/>
                <a:cs typeface="Monaco"/>
              </a:rPr>
              <a:t>  </a:t>
            </a:r>
            <a:r>
              <a:rPr lang="nl-NL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pic>
        <p:nvPicPr>
          <p:cNvPr id="36" name="Picture 35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53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68177" y="182212"/>
            <a:ext cx="8557663" cy="4920025"/>
            <a:chOff x="0" y="1167073"/>
            <a:chExt cx="8557663" cy="4920025"/>
          </a:xfrm>
        </p:grpSpPr>
        <p:sp>
          <p:nvSpPr>
            <p:cNvPr id="2" name="Rectangle 1"/>
            <p:cNvSpPr/>
            <p:nvPr/>
          </p:nvSpPr>
          <p:spPr>
            <a:xfrm>
              <a:off x="789410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chemeClr val="tx1"/>
                  </a:solidFill>
                  <a:prstDash val="solid"/>
                </a:ln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3355803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922196" y="1357453"/>
              <a:ext cx="2425434" cy="458821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06358" y="1167073"/>
              <a:ext cx="7951305" cy="49200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4073" y="1824983"/>
              <a:ext cx="480510" cy="19565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</a:t>
              </a:r>
            </a:p>
            <a:p>
              <a:pPr algn="ctr"/>
              <a:r>
                <a:rPr lang="en-US" dirty="0" smtClean="0"/>
                <a:t>e</a:t>
              </a:r>
            </a:p>
            <a:p>
              <a:pPr algn="ctr"/>
              <a:r>
                <a:rPr lang="en-US" dirty="0" smtClean="0"/>
                <a:t>g</a:t>
              </a:r>
            </a:p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7" name="Multidocument 6"/>
            <p:cNvSpPr/>
            <p:nvPr/>
          </p:nvSpPr>
          <p:spPr>
            <a:xfrm>
              <a:off x="2002127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IFIDEX</a:t>
              </a:r>
              <a:endParaRPr lang="en-US" sz="2000" dirty="0"/>
            </a:p>
          </p:txBody>
        </p:sp>
        <p:sp>
          <p:nvSpPr>
            <p:cNvPr id="8" name="Multidocument 7"/>
            <p:cNvSpPr/>
            <p:nvPr/>
          </p:nvSpPr>
          <p:spPr>
            <a:xfrm>
              <a:off x="6563285" y="2093867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WB</a:t>
              </a:r>
              <a:endParaRPr lang="en-US" sz="2000" dirty="0"/>
            </a:p>
          </p:txBody>
        </p:sp>
        <p:cxnSp>
          <p:nvCxnSpPr>
            <p:cNvPr id="9" name="Straight Arrow Connector 8"/>
            <p:cNvCxnSpPr>
              <a:stCxn id="6" idx="3"/>
              <a:endCxn id="7" idx="1"/>
            </p:cNvCxnSpPr>
            <p:nvPr/>
          </p:nvCxnSpPr>
          <p:spPr>
            <a:xfrm>
              <a:off x="1624583" y="2803267"/>
              <a:ext cx="37754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7" idx="3"/>
            </p:cNvCxnSpPr>
            <p:nvPr/>
          </p:nvCxnSpPr>
          <p:spPr>
            <a:xfrm>
              <a:off x="3062831" y="2803267"/>
              <a:ext cx="112212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endCxn id="8" idx="1"/>
            </p:cNvCxnSpPr>
            <p:nvPr/>
          </p:nvCxnSpPr>
          <p:spPr>
            <a:xfrm>
              <a:off x="5019524" y="2803267"/>
              <a:ext cx="154376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623989" y="2803267"/>
              <a:ext cx="51036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134356" y="2803267"/>
              <a:ext cx="0" cy="23227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938140" y="2803267"/>
              <a:ext cx="0" cy="23227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endCxn id="6" idx="1"/>
            </p:cNvCxnSpPr>
            <p:nvPr/>
          </p:nvCxnSpPr>
          <p:spPr>
            <a:xfrm>
              <a:off x="938140" y="2803267"/>
              <a:ext cx="205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89410" y="1341879"/>
              <a:ext cx="7815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IFIDEX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81813" y="1357453"/>
              <a:ext cx="24160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EXWB pipeline registers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922196" y="1334569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WB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183052" y="1703901"/>
              <a:ext cx="236823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551282" y="1711211"/>
              <a:ext cx="0" cy="4055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0" y="1334569"/>
              <a:ext cx="7283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i="1" dirty="0" err="1" smtClean="0">
                  <a:solidFill>
                    <a:prstClr val="black"/>
                  </a:solidFill>
                </a:rPr>
                <a:t>ppop</a:t>
              </a:r>
              <a:endParaRPr lang="en-US" i="1" dirty="0">
                <a:solidFill>
                  <a:prstClr val="black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184952" y="1824983"/>
              <a:ext cx="834572" cy="21959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br>
                <a:rPr lang="en-US" dirty="0" smtClean="0"/>
              </a:br>
              <a:r>
                <a:rPr lang="en-US" dirty="0" smtClean="0"/>
                <a:t>X</a:t>
              </a:r>
              <a:br>
                <a:rPr lang="en-US" dirty="0" smtClean="0"/>
              </a:br>
              <a:r>
                <a:rPr lang="en-US" dirty="0" smtClean="0"/>
                <a:t>A</a:t>
              </a:r>
              <a:br>
                <a:rPr lang="en-US" dirty="0" smtClean="0"/>
              </a:br>
              <a:r>
                <a:rPr lang="en-US" dirty="0" smtClean="0"/>
                <a:t>L</a:t>
              </a:r>
              <a:br>
                <a:rPr lang="en-US" dirty="0" smtClean="0"/>
              </a:br>
              <a:r>
                <a:rPr lang="en-US" dirty="0" smtClean="0"/>
                <a:t>U</a:t>
              </a:r>
            </a:p>
            <a:p>
              <a:pPr algn="ctr"/>
              <a:r>
                <a:rPr lang="en-US" dirty="0"/>
                <a:t>o</a:t>
              </a:r>
              <a:endParaRPr lang="en-US" dirty="0" smtClean="0"/>
            </a:p>
            <a:p>
              <a:pPr algn="ctr"/>
              <a:r>
                <a:rPr lang="en-US" dirty="0"/>
                <a:t>u</a:t>
              </a:r>
              <a:endParaRPr lang="en-US" dirty="0" smtClean="0"/>
            </a:p>
            <a:p>
              <a:pPr algn="ctr"/>
              <a:r>
                <a:rPr lang="en-US" dirty="0"/>
                <a:t>t</a:t>
              </a:r>
              <a:endParaRPr lang="en-US" dirty="0" smtClean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184952" y="4020897"/>
              <a:ext cx="834572" cy="91296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EXop</a:t>
              </a:r>
              <a:endParaRPr lang="en-US" dirty="0" smtClean="0"/>
            </a:p>
          </p:txBody>
        </p:sp>
        <p:cxnSp>
          <p:nvCxnSpPr>
            <p:cNvPr id="74" name="Straight Connector 73"/>
            <p:cNvCxnSpPr/>
            <p:nvPr/>
          </p:nvCxnSpPr>
          <p:spPr>
            <a:xfrm flipH="1">
              <a:off x="938140" y="5125977"/>
              <a:ext cx="719621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551282" y="3375366"/>
              <a:ext cx="0" cy="110201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72" idx="1"/>
            </p:cNvCxnSpPr>
            <p:nvPr/>
          </p:nvCxnSpPr>
          <p:spPr>
            <a:xfrm>
              <a:off x="2551282" y="4477379"/>
              <a:ext cx="163367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72" idx="3"/>
            </p:cNvCxnSpPr>
            <p:nvPr/>
          </p:nvCxnSpPr>
          <p:spPr>
            <a:xfrm>
              <a:off x="5019524" y="4477379"/>
              <a:ext cx="209660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flipV="1">
              <a:off x="7116131" y="3375366"/>
              <a:ext cx="0" cy="110201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019524" y="2334381"/>
              <a:ext cx="471714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5491238" y="1703901"/>
              <a:ext cx="0" cy="63048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2794000" y="1703901"/>
              <a:ext cx="2697238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2794000" y="1726785"/>
              <a:ext cx="0" cy="367082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891121" y="1640317"/>
              <a:ext cx="12938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accent2"/>
                  </a:solidFill>
                </a:rPr>
                <a:t>forwarding</a:t>
              </a:r>
              <a:endParaRPr lang="en-US" i="1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207565" y="2796690"/>
            <a:ext cx="8136904" cy="3970318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event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EXWBaRAW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refines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ArithRR</a:t>
            </a:r>
            <a:r>
              <a:rPr lang="en-US" b="1" dirty="0">
                <a:latin typeface="Monaco"/>
                <a:cs typeface="Monaco"/>
              </a:rPr>
              <a:t>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any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chemeClr val="tx2"/>
                </a:solidFill>
                <a:latin typeface="Monaco"/>
                <a:cs typeface="Monaco"/>
              </a:rPr>
              <a:t>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 @grd1 </a:t>
            </a:r>
            <a:r>
              <a:rPr lang="en-US" dirty="0" err="1">
                <a:solidFill>
                  <a:srgbClr val="1F497D"/>
                </a:solidFill>
                <a:latin typeface="Monaco"/>
                <a:cs typeface="Monaco"/>
              </a:rPr>
              <a:t>EXop</a:t>
            </a:r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1F497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@grd2 </a:t>
            </a:r>
            <a:r>
              <a:rPr lang="en-US" i="1" dirty="0" err="1">
                <a:solidFill>
                  <a:srgbClr val="1F497D"/>
                </a:solidFill>
                <a:latin typeface="Monaco"/>
                <a:cs typeface="Monaco"/>
              </a:rPr>
              <a:t>ppop</a:t>
            </a:r>
            <a:r>
              <a:rPr lang="en-US" i="1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n-US" i="1" dirty="0">
                <a:latin typeface="Monaco"/>
                <a:cs typeface="Monaco"/>
              </a:rPr>
              <a:t>∈ </a:t>
            </a:r>
            <a:r>
              <a:rPr lang="en-US" b="1" i="1" dirty="0" err="1">
                <a:solidFill>
                  <a:srgbClr val="1F497D"/>
                </a:solidFill>
                <a:latin typeface="Monaco"/>
                <a:cs typeface="Monaco"/>
              </a:rPr>
              <a:t>ArithRROp</a:t>
            </a:r>
            <a:endParaRPr lang="en-US" b="1" i="1" dirty="0">
              <a:solidFill>
                <a:srgbClr val="1F497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@grd3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) </a:t>
            </a:r>
            <a:r>
              <a:rPr lang="en-US" b="1" dirty="0">
                <a:latin typeface="Monaco"/>
                <a:cs typeface="Monaco"/>
              </a:rPr>
              <a:t>= 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Ra(</a:t>
            </a:r>
            <a:r>
              <a:rPr lang="en-US" b="1" i="1" dirty="0" err="1">
                <a:solidFill>
                  <a:srgbClr val="1F497D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rgbClr val="1F497D"/>
                </a:solidFill>
                <a:latin typeface="Monaco"/>
                <a:cs typeface="Monaco"/>
              </a:rPr>
              <a:t>)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 @grd4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) </a:t>
            </a:r>
            <a:r>
              <a:rPr lang="en-US" b="1" dirty="0">
                <a:latin typeface="Monaco"/>
                <a:cs typeface="Monaco"/>
              </a:rPr>
              <a:t>≠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Rb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1F497D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rgbClr val="1F497D"/>
                </a:solidFill>
                <a:latin typeface="Monaco"/>
                <a:cs typeface="Monaco"/>
              </a:rPr>
              <a:t>)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with</a:t>
            </a:r>
          </a:p>
          <a:p>
            <a:r>
              <a:rPr lang="nl-NL" dirty="0">
                <a:latin typeface="Monaco"/>
                <a:cs typeface="Monaco"/>
              </a:rPr>
              <a:t>     </a:t>
            </a:r>
            <a:r>
              <a:rPr lang="nl-NL" dirty="0">
                <a:solidFill>
                  <a:srgbClr val="7F7F7F"/>
                </a:solidFill>
                <a:latin typeface="Monaco"/>
                <a:cs typeface="Monaco"/>
              </a:rPr>
              <a:t> @pop </a:t>
            </a:r>
            <a:r>
              <a:rPr lang="nl-NL" dirty="0">
                <a:latin typeface="Monaco"/>
                <a:cs typeface="Monaco"/>
              </a:rPr>
              <a:t>pop = </a:t>
            </a:r>
            <a:r>
              <a:rPr lang="nl-NL" dirty="0">
                <a:solidFill>
                  <a:srgbClr val="1F497D"/>
                </a:solidFill>
                <a:latin typeface="Monaco"/>
                <a:cs typeface="Monaco"/>
              </a:rPr>
              <a:t>EXop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@act1 </a:t>
            </a:r>
            <a:r>
              <a:rPr lang="en-US" dirty="0" err="1">
                <a:solidFill>
                  <a:srgbClr val="1F497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)) </a:t>
            </a:r>
            <a:r>
              <a:rPr lang="en-US" b="1" dirty="0">
                <a:latin typeface="Monaco"/>
                <a:cs typeface="Monaco"/>
              </a:rPr>
              <a:t>≔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EXALUoutput</a:t>
            </a:r>
            <a:endParaRPr lang="en-US" b="1" dirty="0">
              <a:solidFill>
                <a:srgbClr val="1F497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@act2 </a:t>
            </a:r>
            <a:r>
              <a:rPr lang="en-US" dirty="0" err="1">
                <a:solidFill>
                  <a:srgbClr val="1F497D"/>
                </a:solidFill>
                <a:latin typeface="Monaco"/>
                <a:cs typeface="Monaco"/>
              </a:rPr>
              <a:t>EXALUoutput</a:t>
            </a:r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≔  </a:t>
            </a:r>
            <a:r>
              <a:rPr lang="en-US" dirty="0" err="1">
                <a:solidFill>
                  <a:srgbClr val="1F497D"/>
                </a:solidFill>
                <a:latin typeface="Monaco"/>
                <a:cs typeface="Monaco"/>
              </a:rPr>
              <a:t>EXALUoutput</a:t>
            </a:r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+ </a:t>
            </a:r>
            <a:r>
              <a:rPr lang="en-US" dirty="0" err="1">
                <a:solidFill>
                  <a:schemeClr val="tx2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chemeClr val="tx2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chemeClr val="tx2"/>
                </a:solidFill>
                <a:latin typeface="Monaco"/>
                <a:cs typeface="Monaco"/>
              </a:rPr>
              <a:t>Rb</a:t>
            </a:r>
            <a:r>
              <a:rPr lang="en-US" b="1" dirty="0">
                <a:solidFill>
                  <a:schemeClr val="tx2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chemeClr val="tx2"/>
                </a:solidFill>
                <a:latin typeface="Monaco"/>
                <a:cs typeface="Monaco"/>
              </a:rPr>
              <a:t>ppop</a:t>
            </a:r>
            <a:r>
              <a:rPr lang="en-US" b="1" i="1" dirty="0">
                <a:solidFill>
                  <a:schemeClr val="tx2"/>
                </a:solidFill>
                <a:latin typeface="Monaco"/>
                <a:cs typeface="Monaco"/>
              </a:rPr>
              <a:t>))</a:t>
            </a:r>
          </a:p>
          <a:p>
            <a:r>
              <a:rPr lang="nl-NL" dirty="0">
                <a:latin typeface="Monaco"/>
                <a:cs typeface="Monaco"/>
              </a:rPr>
              <a:t>      @act3 </a:t>
            </a:r>
            <a:r>
              <a:rPr lang="nl-NL" dirty="0">
                <a:solidFill>
                  <a:srgbClr val="1F497D"/>
                </a:solidFill>
                <a:latin typeface="Monaco"/>
                <a:cs typeface="Monaco"/>
              </a:rPr>
              <a:t>EXop</a:t>
            </a:r>
            <a:r>
              <a:rPr lang="nl-NL" dirty="0">
                <a:latin typeface="Monaco"/>
                <a:cs typeface="Monaco"/>
              </a:rPr>
              <a:t> ≔ </a:t>
            </a:r>
            <a:r>
              <a:rPr lang="nl-NL" i="1" dirty="0">
                <a:solidFill>
                  <a:srgbClr val="1F497D"/>
                </a:solidFill>
                <a:latin typeface="Monaco"/>
                <a:cs typeface="Monaco"/>
              </a:rPr>
              <a:t>ppop</a:t>
            </a:r>
          </a:p>
          <a:p>
            <a:r>
              <a:rPr lang="nl-NL" dirty="0">
                <a:latin typeface="Monaco"/>
                <a:cs typeface="Monaco"/>
              </a:rPr>
              <a:t>  </a:t>
            </a:r>
            <a:r>
              <a:rPr lang="nl-NL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pic>
        <p:nvPicPr>
          <p:cNvPr id="36" name="Picture 35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>
          <a:xfrm>
            <a:off x="3059298" y="1509625"/>
            <a:ext cx="5975795" cy="175432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  <a:latin typeface="Monaco"/>
                <a:cs typeface="Monaco"/>
              </a:rPr>
              <a:t>Event</a:t>
            </a:r>
            <a:r>
              <a:rPr lang="en-US" b="1" dirty="0" smtClean="0">
                <a:latin typeface="Monaco"/>
                <a:cs typeface="Monaco"/>
              </a:rPr>
              <a:t> WB </a:t>
            </a:r>
            <a:endParaRPr lang="en-US" b="1" i="1" dirty="0">
              <a:solidFill>
                <a:schemeClr val="tx2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 @grd1 </a:t>
            </a:r>
            <a:r>
              <a:rPr lang="en-US" dirty="0" err="1">
                <a:solidFill>
                  <a:srgbClr val="1F497D"/>
                </a:solidFill>
                <a:latin typeface="Monaco"/>
                <a:cs typeface="Monaco"/>
              </a:rPr>
              <a:t>EXop</a:t>
            </a:r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 smtClean="0">
                <a:solidFill>
                  <a:srgbClr val="1F497D"/>
                </a:solidFill>
                <a:latin typeface="Monaco"/>
                <a:cs typeface="Monaco"/>
              </a:rPr>
              <a:t>ArithRROp</a:t>
            </a:r>
            <a:endParaRPr lang="nl-NL" dirty="0">
              <a:solidFill>
                <a:srgbClr val="1F497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@act1 </a:t>
            </a:r>
            <a:r>
              <a:rPr lang="en-US" dirty="0" err="1">
                <a:solidFill>
                  <a:srgbClr val="1F497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)) </a:t>
            </a:r>
            <a:r>
              <a:rPr lang="en-US" b="1" dirty="0">
                <a:latin typeface="Monaco"/>
                <a:cs typeface="Monaco"/>
              </a:rPr>
              <a:t>≔ </a:t>
            </a:r>
            <a:r>
              <a:rPr lang="en-US" b="1" dirty="0" err="1" smtClean="0">
                <a:solidFill>
                  <a:srgbClr val="1F497D"/>
                </a:solidFill>
                <a:latin typeface="Monaco"/>
                <a:cs typeface="Monaco"/>
              </a:rPr>
              <a:t>EXALUoutput</a:t>
            </a:r>
            <a:endParaRPr lang="nl-NL" i="1" dirty="0">
              <a:solidFill>
                <a:srgbClr val="1F497D"/>
              </a:solidFill>
              <a:latin typeface="Monaco"/>
              <a:cs typeface="Monaco"/>
            </a:endParaRPr>
          </a:p>
          <a:p>
            <a:r>
              <a:rPr lang="nl-NL" dirty="0">
                <a:latin typeface="Monaco"/>
                <a:cs typeface="Monaco"/>
              </a:rPr>
              <a:t>  </a:t>
            </a:r>
            <a:r>
              <a:rPr lang="nl-NL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4717533" y="3263952"/>
            <a:ext cx="1248503" cy="685048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25079" y="3595057"/>
            <a:ext cx="28323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504D"/>
                </a:solidFill>
              </a:rPr>
              <a:t>Decompose to obtain the</a:t>
            </a:r>
          </a:p>
          <a:p>
            <a:pPr algn="ctr"/>
            <a:r>
              <a:rPr lang="en-US" sz="2000" dirty="0" err="1" smtClean="0">
                <a:solidFill>
                  <a:srgbClr val="C0504D"/>
                </a:solidFill>
              </a:rPr>
              <a:t>WriteBack</a:t>
            </a:r>
            <a:r>
              <a:rPr lang="en-US" sz="2000" dirty="0" smtClean="0">
                <a:solidFill>
                  <a:srgbClr val="C0504D"/>
                </a:solidFill>
              </a:rPr>
              <a:t> event</a:t>
            </a:r>
            <a:endParaRPr lang="en-US" sz="2000" dirty="0">
              <a:solidFill>
                <a:srgbClr val="C0504D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60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Forwarding and </a:t>
            </a:r>
            <a:r>
              <a:rPr lang="en-US" dirty="0" err="1" smtClean="0"/>
              <a:t>Centralised</a:t>
            </a:r>
            <a:r>
              <a:rPr lang="en-US" dirty="0" smtClean="0"/>
              <a:t> Stalling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As the pipeline gets longer</a:t>
            </a:r>
          </a:p>
          <a:p>
            <a:pPr lvl="1"/>
            <a:r>
              <a:rPr lang="en-US" dirty="0" smtClean="0"/>
              <a:t>More forwarding tracks are required</a:t>
            </a:r>
          </a:p>
          <a:p>
            <a:pPr lvl="2"/>
            <a:r>
              <a:rPr lang="en-US" dirty="0" smtClean="0"/>
              <a:t>the feedback tracks get longer</a:t>
            </a:r>
          </a:p>
          <a:p>
            <a:pPr lvl="1"/>
            <a:r>
              <a:rPr lang="en-US" dirty="0" err="1" smtClean="0"/>
              <a:t>Centralised</a:t>
            </a:r>
            <a:r>
              <a:rPr lang="en-US" dirty="0" smtClean="0"/>
              <a:t> stalling to manage branching becomes more complex and difficult to verify</a:t>
            </a:r>
          </a:p>
          <a:p>
            <a:pPr lvl="2"/>
            <a:r>
              <a:rPr lang="en-US" dirty="0" smtClean="0"/>
              <a:t>the feedback tracks get longer</a:t>
            </a:r>
          </a:p>
          <a:p>
            <a:r>
              <a:rPr lang="en-US" dirty="0" smtClean="0"/>
              <a:t>Synchronous Elastic Buffers provide an alternative solution</a:t>
            </a:r>
          </a:p>
          <a:p>
            <a:pPr lvl="1"/>
            <a:r>
              <a:rPr lang="en-US" dirty="0" smtClean="0"/>
              <a:t>Latency insensitive</a:t>
            </a:r>
          </a:p>
          <a:p>
            <a:pPr lvl="1"/>
            <a:r>
              <a:rPr lang="en-US" dirty="0" smtClean="0"/>
              <a:t>Distributed stalling</a:t>
            </a:r>
          </a:p>
          <a:p>
            <a:pPr lvl="1"/>
            <a:r>
              <a:rPr lang="en-US" dirty="0" smtClean="0"/>
              <a:t>First used by Intel to meet timing requirements</a:t>
            </a:r>
          </a:p>
          <a:p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4" name="Picture 3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6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2362383" y="3671021"/>
            <a:ext cx="4819710" cy="2893628"/>
            <a:chOff x="902135" y="3247472"/>
            <a:chExt cx="4819710" cy="2893628"/>
          </a:xfrm>
        </p:grpSpPr>
        <p:sp>
          <p:nvSpPr>
            <p:cNvPr id="2" name="Oval 1"/>
            <p:cNvSpPr/>
            <p:nvPr/>
          </p:nvSpPr>
          <p:spPr>
            <a:xfrm>
              <a:off x="1033359" y="3781426"/>
              <a:ext cx="1747817" cy="43108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IDLE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" name="Oval 2"/>
            <p:cNvSpPr/>
            <p:nvPr/>
          </p:nvSpPr>
          <p:spPr>
            <a:xfrm>
              <a:off x="3468653" y="3781426"/>
              <a:ext cx="1887642" cy="43108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RETRY</a:t>
              </a:r>
              <a:endParaRPr lang="en-US" dirty="0"/>
            </a:p>
          </p:txBody>
        </p:sp>
        <p:sp>
          <p:nvSpPr>
            <p:cNvPr id="4" name="Oval 3"/>
            <p:cNvSpPr/>
            <p:nvPr/>
          </p:nvSpPr>
          <p:spPr>
            <a:xfrm>
              <a:off x="2299039" y="5181409"/>
              <a:ext cx="1728913" cy="43108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US" dirty="0"/>
            </a:p>
          </p:txBody>
        </p:sp>
        <p:cxnSp>
          <p:nvCxnSpPr>
            <p:cNvPr id="9" name="Curved Connector 8"/>
            <p:cNvCxnSpPr>
              <a:stCxn id="2" idx="0"/>
              <a:endCxn id="3" idx="0"/>
            </p:cNvCxnSpPr>
            <p:nvPr/>
          </p:nvCxnSpPr>
          <p:spPr>
            <a:xfrm rot="5400000" flipH="1" flipV="1">
              <a:off x="3159871" y="2528823"/>
              <a:ext cx="12700" cy="2505206"/>
            </a:xfrm>
            <a:prstGeom prst="curvedConnector3">
              <a:avLst>
                <a:gd name="adj1" fmla="val 180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urved Connector 10"/>
            <p:cNvCxnSpPr>
              <a:stCxn id="4" idx="6"/>
            </p:cNvCxnSpPr>
            <p:nvPr/>
          </p:nvCxnSpPr>
          <p:spPr>
            <a:xfrm flipV="1">
              <a:off x="4027952" y="4212508"/>
              <a:ext cx="596484" cy="1184442"/>
            </a:xfrm>
            <a:prstGeom prst="curved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urved Connector 12"/>
            <p:cNvCxnSpPr>
              <a:stCxn id="4" idx="2"/>
            </p:cNvCxnSpPr>
            <p:nvPr/>
          </p:nvCxnSpPr>
          <p:spPr>
            <a:xfrm rot="10800000">
              <a:off x="1724823" y="4212508"/>
              <a:ext cx="574216" cy="1184442"/>
            </a:xfrm>
            <a:prstGeom prst="curved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urved Connector 14"/>
            <p:cNvCxnSpPr>
              <a:stCxn id="2" idx="2"/>
              <a:endCxn id="2" idx="1"/>
            </p:cNvCxnSpPr>
            <p:nvPr/>
          </p:nvCxnSpPr>
          <p:spPr>
            <a:xfrm rot="10800000" flipH="1">
              <a:off x="1033359" y="3844557"/>
              <a:ext cx="255962" cy="152411"/>
            </a:xfrm>
            <a:prstGeom prst="curvedConnector4">
              <a:avLst>
                <a:gd name="adj1" fmla="val -89310"/>
                <a:gd name="adj2" fmla="val 29141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urved Connector 16"/>
            <p:cNvCxnSpPr>
              <a:stCxn id="3" idx="6"/>
              <a:endCxn id="3" idx="7"/>
            </p:cNvCxnSpPr>
            <p:nvPr/>
          </p:nvCxnSpPr>
          <p:spPr>
            <a:xfrm flipH="1" flipV="1">
              <a:off x="5079856" y="3844556"/>
              <a:ext cx="276439" cy="152411"/>
            </a:xfrm>
            <a:prstGeom prst="curvedConnector4">
              <a:avLst>
                <a:gd name="adj1" fmla="val -82695"/>
                <a:gd name="adj2" fmla="val 29141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urved Connector 18"/>
            <p:cNvCxnSpPr>
              <a:endCxn id="4" idx="0"/>
            </p:cNvCxnSpPr>
            <p:nvPr/>
          </p:nvCxnSpPr>
          <p:spPr>
            <a:xfrm rot="16200000" flipH="1">
              <a:off x="2143708" y="4161621"/>
              <a:ext cx="1032028" cy="1007548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>
              <a:endCxn id="4" idx="0"/>
            </p:cNvCxnSpPr>
            <p:nvPr/>
          </p:nvCxnSpPr>
          <p:spPr>
            <a:xfrm rot="5400000">
              <a:off x="3163266" y="4149609"/>
              <a:ext cx="1032030" cy="1031570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urved Connector 29"/>
            <p:cNvCxnSpPr>
              <a:stCxn id="4" idx="4"/>
              <a:endCxn id="4" idx="3"/>
            </p:cNvCxnSpPr>
            <p:nvPr/>
          </p:nvCxnSpPr>
          <p:spPr>
            <a:xfrm rot="5400000" flipH="1">
              <a:off x="2826299" y="5275294"/>
              <a:ext cx="63130" cy="611264"/>
            </a:xfrm>
            <a:prstGeom prst="curvedConnector3">
              <a:avLst>
                <a:gd name="adj1" fmla="val -36211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429817" y="3253646"/>
              <a:ext cx="12920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solidFill>
                    <a:schemeClr val="tx2"/>
                  </a:solidFill>
                </a:rPr>
                <a:t>valid</a:t>
              </a:r>
              <a:r>
                <a:rPr lang="en-US" sz="1400" b="1" i="1" dirty="0" smtClean="0">
                  <a:solidFill>
                    <a:schemeClr val="tx2"/>
                  </a:solidFill>
                </a:rPr>
                <a:t> </a:t>
              </a:r>
              <a:r>
                <a:rPr lang="en-US" sz="1400" b="1" i="1" dirty="0">
                  <a:solidFill>
                    <a:schemeClr val="tx2"/>
                  </a:solidFill>
                </a:rPr>
                <a:t>⋀ </a:t>
              </a:r>
              <a:r>
                <a:rPr lang="en-US" b="1" i="1" dirty="0" smtClean="0">
                  <a:solidFill>
                    <a:schemeClr val="tx2"/>
                  </a:solidFill>
                </a:rPr>
                <a:t>stop </a:t>
              </a:r>
              <a:endParaRPr lang="en-US" b="1" i="1" dirty="0">
                <a:solidFill>
                  <a:schemeClr val="tx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40377" y="4890672"/>
              <a:ext cx="12920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b="1" i="1" dirty="0" smtClean="0">
                  <a:solidFill>
                    <a:schemeClr val="tx2"/>
                  </a:solidFill>
                </a:rPr>
                <a:t>valid</a:t>
              </a:r>
              <a:r>
                <a:rPr lang="en-US" sz="1400" b="1" i="1" dirty="0" smtClean="0">
                  <a:solidFill>
                    <a:schemeClr val="tx2"/>
                  </a:solidFill>
                </a:rPr>
                <a:t> </a:t>
              </a:r>
              <a:r>
                <a:rPr lang="en-US" sz="1400" b="1" i="1" dirty="0">
                  <a:solidFill>
                    <a:schemeClr val="tx2"/>
                  </a:solidFill>
                </a:rPr>
                <a:t>⋀ </a:t>
              </a:r>
              <a:r>
                <a:rPr lang="en-US" b="1" i="1" dirty="0" smtClean="0">
                  <a:solidFill>
                    <a:schemeClr val="tx2"/>
                  </a:solidFill>
                </a:rPr>
                <a:t>stop </a:t>
              </a:r>
              <a:endParaRPr lang="en-US" b="1" i="1" dirty="0">
                <a:solidFill>
                  <a:schemeClr val="tx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621870" y="3247472"/>
              <a:ext cx="12920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b="1" i="1" dirty="0" smtClean="0">
                  <a:solidFill>
                    <a:schemeClr val="tx2"/>
                  </a:solidFill>
                </a:rPr>
                <a:t>valid</a:t>
              </a:r>
              <a:r>
                <a:rPr lang="en-US" sz="1400" b="1" i="1" dirty="0" smtClean="0">
                  <a:solidFill>
                    <a:schemeClr val="tx2"/>
                  </a:solidFill>
                </a:rPr>
                <a:t> </a:t>
              </a:r>
              <a:r>
                <a:rPr lang="en-US" sz="1400" b="1" i="1" dirty="0">
                  <a:solidFill>
                    <a:schemeClr val="tx2"/>
                  </a:solidFill>
                </a:rPr>
                <a:t>⋀ </a:t>
              </a:r>
              <a:r>
                <a:rPr lang="en-US" b="1" i="1" dirty="0" smtClean="0">
                  <a:solidFill>
                    <a:schemeClr val="tx2"/>
                  </a:solidFill>
                </a:rPr>
                <a:t>stop </a:t>
              </a:r>
              <a:endParaRPr lang="en-US" b="1" i="1" dirty="0">
                <a:solidFill>
                  <a:schemeClr val="tx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885613" y="4450042"/>
              <a:ext cx="138144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b="1" i="1" dirty="0" smtClean="0">
                  <a:solidFill>
                    <a:schemeClr val="tx2"/>
                  </a:solidFill>
                </a:rPr>
                <a:t>valid</a:t>
              </a:r>
              <a:r>
                <a:rPr lang="en-US" sz="1400" b="1" i="1" dirty="0" smtClean="0">
                  <a:solidFill>
                    <a:schemeClr val="tx2"/>
                  </a:solidFill>
                </a:rPr>
                <a:t> </a:t>
              </a:r>
              <a:r>
                <a:rPr lang="en-US" sz="1400" b="1" i="1" dirty="0">
                  <a:solidFill>
                    <a:schemeClr val="tx2"/>
                  </a:solidFill>
                </a:rPr>
                <a:t>⋀ </a:t>
              </a:r>
              <a:r>
                <a:rPr lang="en-US" sz="1400" b="1" i="1" dirty="0" smtClean="0">
                  <a:solidFill>
                    <a:schemeClr val="tx2"/>
                  </a:solidFill>
                </a:rPr>
                <a:t>¬</a:t>
              </a:r>
              <a:r>
                <a:rPr lang="en-US" b="1" i="1" dirty="0" smtClean="0">
                  <a:solidFill>
                    <a:schemeClr val="tx2"/>
                  </a:solidFill>
                </a:rPr>
                <a:t>stop </a:t>
              </a:r>
              <a:endParaRPr lang="en-US" b="1" i="1" dirty="0">
                <a:solidFill>
                  <a:schemeClr val="tx2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246887" y="4450042"/>
              <a:ext cx="13255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b="1" dirty="0" smtClean="0">
                  <a:solidFill>
                    <a:schemeClr val="tx2"/>
                  </a:solidFill>
                </a:rPr>
                <a:t>valid</a:t>
              </a:r>
              <a:r>
                <a:rPr lang="en-US" sz="1400" b="1" dirty="0" smtClean="0">
                  <a:solidFill>
                    <a:schemeClr val="tx2"/>
                  </a:solidFill>
                </a:rPr>
                <a:t> </a:t>
              </a:r>
              <a:r>
                <a:rPr lang="en-US" sz="1400" b="1" dirty="0">
                  <a:solidFill>
                    <a:schemeClr val="tx2"/>
                  </a:solidFill>
                </a:rPr>
                <a:t>⋀ </a:t>
              </a:r>
              <a:r>
                <a:rPr lang="en-US" sz="1400" b="1" dirty="0" smtClean="0">
                  <a:solidFill>
                    <a:schemeClr val="tx2"/>
                  </a:solidFill>
                </a:rPr>
                <a:t>¬</a:t>
              </a:r>
              <a:r>
                <a:rPr lang="en-US" b="1" dirty="0" smtClean="0">
                  <a:solidFill>
                    <a:schemeClr val="tx2"/>
                  </a:solidFill>
                </a:rPr>
                <a:t>stop 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509001" y="5771768"/>
              <a:ext cx="138144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b="1" i="1" dirty="0" smtClean="0">
                  <a:solidFill>
                    <a:schemeClr val="tx2"/>
                  </a:solidFill>
                </a:rPr>
                <a:t>valid</a:t>
              </a:r>
              <a:r>
                <a:rPr lang="en-US" sz="1400" b="1" i="1" dirty="0" smtClean="0">
                  <a:solidFill>
                    <a:schemeClr val="tx2"/>
                  </a:solidFill>
                </a:rPr>
                <a:t> </a:t>
              </a:r>
              <a:r>
                <a:rPr lang="en-US" sz="1400" b="1" i="1" dirty="0">
                  <a:solidFill>
                    <a:schemeClr val="tx2"/>
                  </a:solidFill>
                </a:rPr>
                <a:t>⋀ </a:t>
              </a:r>
              <a:r>
                <a:rPr lang="en-US" sz="1400" b="1" i="1" dirty="0" smtClean="0">
                  <a:solidFill>
                    <a:schemeClr val="tx2"/>
                  </a:solidFill>
                </a:rPr>
                <a:t>¬</a:t>
              </a:r>
              <a:r>
                <a:rPr lang="en-US" b="1" i="1" dirty="0" smtClean="0">
                  <a:solidFill>
                    <a:schemeClr val="tx2"/>
                  </a:solidFill>
                </a:rPr>
                <a:t>stop </a:t>
              </a:r>
              <a:endParaRPr lang="en-US" b="1" i="1" dirty="0">
                <a:solidFill>
                  <a:schemeClr val="tx2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902135" y="3247472"/>
              <a:ext cx="7959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400" b="1" i="1" dirty="0" smtClean="0">
                  <a:solidFill>
                    <a:schemeClr val="tx2"/>
                  </a:solidFill>
                </a:rPr>
                <a:t>¬</a:t>
              </a:r>
              <a:r>
                <a:rPr lang="en-US" b="1" i="1" dirty="0" smtClean="0">
                  <a:solidFill>
                    <a:schemeClr val="tx2"/>
                  </a:solidFill>
                </a:rPr>
                <a:t>valid </a:t>
              </a:r>
              <a:endParaRPr lang="en-US" b="1" i="1" dirty="0">
                <a:solidFill>
                  <a:schemeClr val="tx2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586460" y="4890672"/>
              <a:ext cx="7959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400" b="1" i="1" dirty="0" smtClean="0">
                  <a:solidFill>
                    <a:schemeClr val="tx2"/>
                  </a:solidFill>
                </a:rPr>
                <a:t>¬</a:t>
              </a:r>
              <a:r>
                <a:rPr lang="en-US" b="1" i="1" dirty="0" smtClean="0">
                  <a:solidFill>
                    <a:schemeClr val="tx2"/>
                  </a:solidFill>
                </a:rPr>
                <a:t>valid </a:t>
              </a:r>
              <a:endParaRPr lang="en-US" b="1" i="1" dirty="0">
                <a:solidFill>
                  <a:schemeClr val="tx2"/>
                </a:solidFill>
              </a:endParaRPr>
            </a:p>
          </p:txBody>
        </p:sp>
      </p:grpSp>
      <p:cxnSp>
        <p:nvCxnSpPr>
          <p:cNvPr id="6" name="Straight Connector 5"/>
          <p:cNvCxnSpPr/>
          <p:nvPr/>
        </p:nvCxnSpPr>
        <p:spPr>
          <a:xfrm>
            <a:off x="3292529" y="988572"/>
            <a:ext cx="1353440" cy="120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625798" y="1000667"/>
            <a:ext cx="0" cy="23585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292529" y="3359238"/>
            <a:ext cx="133326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160087" y="1278858"/>
            <a:ext cx="155219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160087" y="1859429"/>
            <a:ext cx="15521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3292529" y="2476286"/>
            <a:ext cx="867558" cy="70152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Value</a:t>
            </a:r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>
            <a:off x="4285044" y="2476286"/>
            <a:ext cx="1427238" cy="7015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DATA</a:t>
            </a:r>
            <a:endParaRPr lang="en-US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4811590" y="945811"/>
            <a:ext cx="65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stop</a:t>
            </a:r>
            <a:endParaRPr lang="en-US" b="1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4780144" y="1553810"/>
            <a:ext cx="706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valid</a:t>
            </a:r>
            <a:endParaRPr lang="en-US" b="1" i="1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The SELF Protocol</a:t>
            </a:r>
            <a:endParaRPr lang="en-US" sz="2800" dirty="0"/>
          </a:p>
        </p:txBody>
      </p:sp>
      <p:pic>
        <p:nvPicPr>
          <p:cNvPr id="32" name="Picture 31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263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009679" y="2247625"/>
            <a:ext cx="1353440" cy="120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342948" y="2259720"/>
            <a:ext cx="0" cy="23585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009679" y="4618291"/>
            <a:ext cx="133326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877237" y="2537911"/>
            <a:ext cx="530372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877237" y="3284984"/>
            <a:ext cx="530372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872088" y="3735339"/>
            <a:ext cx="867558" cy="70152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Value</a:t>
            </a:r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>
            <a:off x="2002194" y="3735339"/>
            <a:ext cx="1427238" cy="7015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DATA</a:t>
            </a:r>
            <a:endParaRPr lang="en-US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4379868" y="2000258"/>
            <a:ext cx="65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stop</a:t>
            </a:r>
            <a:endParaRPr lang="en-US" b="1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4328472" y="2754734"/>
            <a:ext cx="706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valid</a:t>
            </a:r>
            <a:endParaRPr lang="en-US" b="1" i="1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6724907" y="2326536"/>
            <a:ext cx="1353440" cy="120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724907" y="2338631"/>
            <a:ext cx="0" cy="23585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6724907" y="4697202"/>
            <a:ext cx="133326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7352808" y="3782214"/>
            <a:ext cx="867558" cy="70152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Value</a:t>
            </a:r>
            <a:endParaRPr lang="en-US" dirty="0"/>
          </a:p>
        </p:txBody>
      </p:sp>
      <p:sp>
        <p:nvSpPr>
          <p:cNvPr id="43" name="Right Arrow 42"/>
          <p:cNvSpPr/>
          <p:nvPr/>
        </p:nvSpPr>
        <p:spPr>
          <a:xfrm>
            <a:off x="5753726" y="3735339"/>
            <a:ext cx="1427238" cy="7015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DATA</a:t>
            </a:r>
            <a:endParaRPr lang="en-US" i="1" dirty="0"/>
          </a:p>
        </p:txBody>
      </p:sp>
      <p:grpSp>
        <p:nvGrpSpPr>
          <p:cNvPr id="50" name="Group 49"/>
          <p:cNvGrpSpPr/>
          <p:nvPr/>
        </p:nvGrpSpPr>
        <p:grpSpPr>
          <a:xfrm>
            <a:off x="4012418" y="3853349"/>
            <a:ext cx="1372887" cy="495657"/>
            <a:chOff x="3912728" y="2723177"/>
            <a:chExt cx="1372887" cy="495657"/>
          </a:xfrm>
        </p:grpSpPr>
        <p:cxnSp>
          <p:nvCxnSpPr>
            <p:cNvPr id="51" name="Straight Connector 50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4012418" y="3454088"/>
            <a:ext cx="1483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e</a:t>
            </a:r>
            <a:r>
              <a:rPr lang="en-US" b="1" i="1" dirty="0" smtClean="0"/>
              <a:t>lastic buffer</a:t>
            </a:r>
            <a:endParaRPr lang="en-US" b="1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Connecting two Elastic Components</a:t>
            </a:r>
            <a:endParaRPr lang="en-US" sz="2800" dirty="0"/>
          </a:p>
        </p:txBody>
      </p:sp>
      <p:sp>
        <p:nvSpPr>
          <p:cNvPr id="3" name="Isosceles Triangle 2"/>
          <p:cNvSpPr/>
          <p:nvPr/>
        </p:nvSpPr>
        <p:spPr>
          <a:xfrm rot="5400000">
            <a:off x="4535985" y="3090062"/>
            <a:ext cx="428845" cy="389844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/>
          <p:cNvSpPr/>
          <p:nvPr/>
        </p:nvSpPr>
        <p:spPr>
          <a:xfrm rot="16200000">
            <a:off x="4450118" y="2358131"/>
            <a:ext cx="428845" cy="389844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923928" y="2000258"/>
            <a:ext cx="1571714" cy="3084926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41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>
            <a:grpSpLocks noChangeAspect="1"/>
          </p:cNvGrpSpPr>
          <p:nvPr/>
        </p:nvGrpSpPr>
        <p:grpSpPr>
          <a:xfrm>
            <a:off x="1874762" y="815558"/>
            <a:ext cx="5515427" cy="5500754"/>
            <a:chOff x="3091215" y="1836478"/>
            <a:chExt cx="3275331" cy="3266618"/>
          </a:xfrm>
        </p:grpSpPr>
        <p:sp>
          <p:nvSpPr>
            <p:cNvPr id="2" name="Rectangle 1"/>
            <p:cNvSpPr/>
            <p:nvPr/>
          </p:nvSpPr>
          <p:spPr>
            <a:xfrm>
              <a:off x="4165751" y="2254055"/>
              <a:ext cx="480510" cy="19565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Regs</a:t>
              </a:r>
              <a:endParaRPr lang="en-US" dirty="0"/>
            </a:p>
          </p:txBody>
        </p:sp>
        <p:sp>
          <p:nvSpPr>
            <p:cNvPr id="3" name="Multidocument 2"/>
            <p:cNvSpPr/>
            <p:nvPr/>
          </p:nvSpPr>
          <p:spPr>
            <a:xfrm>
              <a:off x="5023805" y="2522939"/>
              <a:ext cx="1060704" cy="1418799"/>
            </a:xfrm>
            <a:prstGeom prst="flowChartMultidocumen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/>
                <a:t>ArithRR</a:t>
              </a:r>
              <a:endParaRPr lang="en-US" sz="2400" dirty="0"/>
            </a:p>
          </p:txBody>
        </p:sp>
        <p:cxnSp>
          <p:nvCxnSpPr>
            <p:cNvPr id="4" name="Straight Arrow Connector 3"/>
            <p:cNvCxnSpPr>
              <a:stCxn id="2" idx="3"/>
              <a:endCxn id="3" idx="1"/>
            </p:cNvCxnSpPr>
            <p:nvPr/>
          </p:nvCxnSpPr>
          <p:spPr>
            <a:xfrm>
              <a:off x="4646261" y="3232339"/>
              <a:ext cx="37754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V="1">
              <a:off x="3959818" y="3232339"/>
              <a:ext cx="0" cy="149889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endCxn id="2" idx="1"/>
            </p:cNvCxnSpPr>
            <p:nvPr/>
          </p:nvCxnSpPr>
          <p:spPr>
            <a:xfrm>
              <a:off x="3959818" y="3232339"/>
              <a:ext cx="2059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204730" y="2132973"/>
              <a:ext cx="236823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572960" y="2140283"/>
              <a:ext cx="0" cy="4055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091215" y="1836478"/>
              <a:ext cx="335390" cy="207497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pop</a:t>
              </a:r>
              <a:endParaRPr lang="en-US" i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5572960" y="3775833"/>
              <a:ext cx="0" cy="95539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3959818" y="4731231"/>
              <a:ext cx="161314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3596281" y="1836478"/>
              <a:ext cx="2770265" cy="3266618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395536" y="4409494"/>
            <a:ext cx="8450914" cy="2031325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b="1" dirty="0" smtClean="0">
                <a:solidFill>
                  <a:srgbClr val="C0504D"/>
                </a:solidFill>
                <a:latin typeface="Monaco"/>
                <a:cs typeface="Monaco"/>
              </a:rPr>
              <a:t>  event</a:t>
            </a:r>
            <a:r>
              <a:rPr lang="de-DE" b="1" dirty="0" smtClean="0">
                <a:latin typeface="Monaco"/>
                <a:cs typeface="Monaco"/>
              </a:rPr>
              <a:t> </a:t>
            </a:r>
            <a:r>
              <a:rPr lang="de-DE" b="1" dirty="0">
                <a:latin typeface="Monaco"/>
                <a:cs typeface="Monaco"/>
              </a:rPr>
              <a:t>ArithRR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any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pop </a:t>
            </a: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@grd1 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pop</a:t>
            </a:r>
            <a:r>
              <a:rPr lang="en-US" i="1" dirty="0">
                <a:latin typeface="Monaco"/>
                <a:cs typeface="Monaco"/>
              </a:rPr>
              <a:t> ∈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i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</a:p>
          <a:p>
            <a:r>
              <a:rPr lang="en-US" dirty="0">
                <a:latin typeface="Monaco"/>
                <a:cs typeface="Monaco"/>
              </a:rPr>
              <a:t>  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Rr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pop)) </a:t>
            </a:r>
            <a:r>
              <a:rPr lang="en-US" b="1" i="1" dirty="0">
                <a:latin typeface="Monaco"/>
                <a:cs typeface="Monaco"/>
              </a:rPr>
              <a:t>≔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(Ra(pop)) </a:t>
            </a:r>
            <a:r>
              <a:rPr lang="en-US" b="1" i="1" dirty="0">
                <a:latin typeface="Monaco"/>
                <a:cs typeface="Monaco"/>
              </a:rPr>
              <a:t>+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Rb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(pop))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Recall Abstract Machine Micro-architecture</a:t>
            </a:r>
            <a:endParaRPr lang="en-US" sz="2800" dirty="0"/>
          </a:p>
        </p:txBody>
      </p:sp>
      <p:pic>
        <p:nvPicPr>
          <p:cNvPr id="17" name="Picture 1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00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9410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55803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922196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6358" y="1167073"/>
            <a:ext cx="7951305" cy="4920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4073" y="1824983"/>
            <a:ext cx="480510" cy="19565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</a:p>
          <a:p>
            <a:pPr algn="ctr"/>
            <a:r>
              <a:rPr lang="en-US" dirty="0" smtClean="0"/>
              <a:t>e</a:t>
            </a:r>
          </a:p>
          <a:p>
            <a:pPr algn="ctr"/>
            <a:r>
              <a:rPr lang="en-US" dirty="0"/>
              <a:t>g</a:t>
            </a:r>
            <a:endParaRPr lang="en-US" dirty="0" smtClean="0"/>
          </a:p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7" name="Multidocument 6"/>
          <p:cNvSpPr/>
          <p:nvPr/>
        </p:nvSpPr>
        <p:spPr>
          <a:xfrm>
            <a:off x="2002127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IFIDEX</a:t>
            </a:r>
            <a:endParaRPr lang="en-US" sz="2000" dirty="0"/>
          </a:p>
        </p:txBody>
      </p:sp>
      <p:sp>
        <p:nvSpPr>
          <p:cNvPr id="8" name="Multidocument 7"/>
          <p:cNvSpPr/>
          <p:nvPr/>
        </p:nvSpPr>
        <p:spPr>
          <a:xfrm>
            <a:off x="6563285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WB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3"/>
            <a:endCxn id="7" idx="1"/>
          </p:cNvCxnSpPr>
          <p:nvPr/>
        </p:nvCxnSpPr>
        <p:spPr>
          <a:xfrm>
            <a:off x="1624583" y="2803267"/>
            <a:ext cx="3775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3912728" y="2105308"/>
            <a:ext cx="1372887" cy="495657"/>
            <a:chOff x="3912728" y="2723177"/>
            <a:chExt cx="1372887" cy="495657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3912728" y="2917686"/>
            <a:ext cx="1372887" cy="495657"/>
            <a:chOff x="3912728" y="2723177"/>
            <a:chExt cx="1372887" cy="495657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>
            <a:off x="3062831" y="2345590"/>
            <a:ext cx="120046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917385" y="3180851"/>
            <a:ext cx="1345907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869650" y="2345590"/>
            <a:ext cx="169363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869650" y="3180852"/>
            <a:ext cx="169363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3989" y="2723174"/>
            <a:ext cx="5103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134356" y="2723174"/>
            <a:ext cx="0" cy="24028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3912728" y="4050435"/>
            <a:ext cx="1372887" cy="495657"/>
            <a:chOff x="3912728" y="2723177"/>
            <a:chExt cx="1372887" cy="495657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3912728" y="4862813"/>
            <a:ext cx="1372887" cy="495657"/>
            <a:chOff x="3912728" y="2723177"/>
            <a:chExt cx="1372887" cy="495657"/>
          </a:xfrm>
        </p:grpSpPr>
        <p:cxnSp>
          <p:nvCxnSpPr>
            <p:cNvPr id="35" name="Straight Connector 34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Arrow Connector 39"/>
          <p:cNvCxnSpPr/>
          <p:nvPr/>
        </p:nvCxnSpPr>
        <p:spPr>
          <a:xfrm flipH="1">
            <a:off x="4869650" y="5125977"/>
            <a:ext cx="326470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938140" y="5125977"/>
            <a:ext cx="33251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938140" y="2803267"/>
            <a:ext cx="0" cy="2322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6" idx="1"/>
          </p:cNvCxnSpPr>
          <p:nvPr/>
        </p:nvCxnSpPr>
        <p:spPr>
          <a:xfrm>
            <a:off x="938140" y="2803267"/>
            <a:ext cx="20593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89410" y="1341879"/>
            <a:ext cx="78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IFIDEX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381813" y="135745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922196" y="133456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4869650" y="4302159"/>
            <a:ext cx="326470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2551282" y="4302159"/>
            <a:ext cx="171201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2551282" y="3401901"/>
            <a:ext cx="0" cy="9002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912728" y="1703901"/>
            <a:ext cx="13728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 flipV="1">
            <a:off x="3912728" y="5801050"/>
            <a:ext cx="1372887" cy="114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83052" y="1703901"/>
            <a:ext cx="23682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2551282" y="1711211"/>
            <a:ext cx="0" cy="4055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-8849" y="1334569"/>
            <a:ext cx="7156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i="1" dirty="0" err="1" smtClean="0">
                <a:solidFill>
                  <a:prstClr val="black"/>
                </a:solidFill>
              </a:rPr>
              <a:t>ppop</a:t>
            </a:r>
            <a:endParaRPr lang="en-US" i="1" dirty="0">
              <a:solidFill>
                <a:prstClr val="black"/>
              </a:solidFill>
            </a:endParaRPr>
          </a:p>
        </p:txBody>
      </p:sp>
      <p:sp>
        <p:nvSpPr>
          <p:cNvPr id="52" name="Title 5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Refinement with Synchronous Elastic Buffers</a:t>
            </a:r>
            <a:endParaRPr lang="en-US" sz="2800" dirty="0"/>
          </a:p>
        </p:txBody>
      </p:sp>
      <p:pic>
        <p:nvPicPr>
          <p:cNvPr id="56" name="Picture 55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15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to Event-B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5918"/>
            <a:ext cx="8229600" cy="4520245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Event-B</a:t>
            </a:r>
            <a:r>
              <a:rPr lang="en-US" dirty="0"/>
              <a:t> is a formal method for system-level </a:t>
            </a:r>
            <a:r>
              <a:rPr lang="en-US" dirty="0" err="1"/>
              <a:t>modelling</a:t>
            </a:r>
            <a:r>
              <a:rPr lang="en-US" dirty="0"/>
              <a:t> and </a:t>
            </a:r>
            <a:r>
              <a:rPr lang="en-US" dirty="0" smtClean="0"/>
              <a:t>analysis which uses</a:t>
            </a:r>
          </a:p>
          <a:p>
            <a:pPr lvl="1"/>
            <a:r>
              <a:rPr lang="en-US" dirty="0" smtClean="0"/>
              <a:t>set </a:t>
            </a:r>
            <a:r>
              <a:rPr lang="en-US" dirty="0"/>
              <a:t>theory as a </a:t>
            </a:r>
            <a:r>
              <a:rPr lang="en-US" dirty="0" err="1"/>
              <a:t>modelling</a:t>
            </a:r>
            <a:r>
              <a:rPr lang="en-US" dirty="0"/>
              <a:t> </a:t>
            </a:r>
            <a:r>
              <a:rPr lang="en-US" dirty="0" smtClean="0"/>
              <a:t>notation</a:t>
            </a:r>
            <a:endParaRPr lang="en-US" dirty="0"/>
          </a:p>
          <a:p>
            <a:pPr lvl="1"/>
            <a:r>
              <a:rPr lang="en-US" dirty="0" smtClean="0"/>
              <a:t>refinement </a:t>
            </a:r>
            <a:r>
              <a:rPr lang="en-US" dirty="0"/>
              <a:t>to represent systems at different abstraction </a:t>
            </a:r>
            <a:r>
              <a:rPr lang="en-US" dirty="0" smtClean="0"/>
              <a:t>levels</a:t>
            </a:r>
          </a:p>
          <a:p>
            <a:pPr lvl="1"/>
            <a:r>
              <a:rPr lang="en-US" dirty="0" smtClean="0"/>
              <a:t>mathematical </a:t>
            </a:r>
            <a:r>
              <a:rPr lang="en-US" dirty="0"/>
              <a:t>proof to verify consistency between refinement levels.</a:t>
            </a:r>
          </a:p>
          <a:p>
            <a:r>
              <a:rPr lang="en-US" dirty="0"/>
              <a:t>The </a:t>
            </a:r>
            <a:r>
              <a:rPr lang="en-US" b="1" dirty="0"/>
              <a:t>Rodin Platform</a:t>
            </a:r>
            <a:r>
              <a:rPr lang="en-US" dirty="0"/>
              <a:t> is an Eclipse-based IDE for Event-</a:t>
            </a:r>
            <a:r>
              <a:rPr lang="en-US" dirty="0" smtClean="0"/>
              <a:t>B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rovides support </a:t>
            </a:r>
            <a:r>
              <a:rPr lang="en-US" dirty="0"/>
              <a:t>for refinement and </a:t>
            </a:r>
            <a:r>
              <a:rPr lang="en-US" dirty="0" smtClean="0"/>
              <a:t>mathematical proof</a:t>
            </a:r>
          </a:p>
          <a:p>
            <a:pPr lvl="1"/>
            <a:r>
              <a:rPr lang="en-US" dirty="0" smtClean="0"/>
              <a:t>open source</a:t>
            </a:r>
          </a:p>
          <a:p>
            <a:r>
              <a:rPr lang="en-US" b="1" dirty="0" err="1" smtClean="0"/>
              <a:t>ProB</a:t>
            </a:r>
            <a:r>
              <a:rPr lang="en-US" b="1" dirty="0" smtClean="0"/>
              <a:t> </a:t>
            </a:r>
            <a:r>
              <a:rPr lang="en-US" dirty="0" smtClean="0"/>
              <a:t>is an animator and model checker in the Rodin environment 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0A93-8F4F-C44C-A0AE-B92E3BB83C8D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859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Abstract Synchronous Elastic Buffer</a:t>
            </a:r>
            <a:endParaRPr lang="en-US" sz="28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051720" y="2852936"/>
            <a:ext cx="518457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51720" y="4221088"/>
            <a:ext cx="518457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87824" y="2852936"/>
            <a:ext cx="0" cy="13681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419872" y="2852936"/>
            <a:ext cx="0" cy="13681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51920" y="2852936"/>
            <a:ext cx="0" cy="13681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64088" y="2852936"/>
            <a:ext cx="0" cy="13681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796136" y="2852936"/>
            <a:ext cx="0" cy="13681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228184" y="2852936"/>
            <a:ext cx="0" cy="13681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355976" y="3316342"/>
            <a:ext cx="574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 . . .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1619672" y="2852936"/>
            <a:ext cx="432048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1619672" y="4221088"/>
            <a:ext cx="432048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7236296" y="2852936"/>
            <a:ext cx="432048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7236296" y="4221088"/>
            <a:ext cx="432048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987824" y="2461538"/>
            <a:ext cx="3352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dirty="0" smtClean="0"/>
              <a:t>       </a:t>
            </a:r>
            <a:r>
              <a:rPr lang="en-US" dirty="0" err="1" smtClean="0"/>
              <a:t>i</a:t>
            </a:r>
            <a:r>
              <a:rPr lang="en-US" dirty="0" smtClean="0"/>
              <a:t> + 1                                      </a:t>
            </a:r>
            <a:r>
              <a:rPr lang="en-US" dirty="0" err="1" smtClean="0"/>
              <a:t>i</a:t>
            </a:r>
            <a:r>
              <a:rPr lang="en-US" dirty="0" smtClean="0"/>
              <a:t> + k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3203848" y="4221088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635896" y="4221088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987824" y="4941168"/>
            <a:ext cx="892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</a:t>
            </a:r>
            <a:r>
              <a:rPr lang="en-US" dirty="0" err="1" smtClean="0"/>
              <a:t>d</a:t>
            </a:r>
            <a:r>
              <a:rPr lang="en-US" dirty="0" smtClean="0"/>
              <a:t>     </a:t>
            </a:r>
            <a:r>
              <a:rPr lang="en-US" dirty="0" err="1" smtClean="0"/>
              <a:t>wr</a:t>
            </a:r>
            <a:endParaRPr lang="en-US" dirty="0"/>
          </a:p>
        </p:txBody>
      </p:sp>
      <p:pic>
        <p:nvPicPr>
          <p:cNvPr id="20" name="Picture 19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210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9410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55803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922196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6358" y="1167073"/>
            <a:ext cx="7951305" cy="4920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4073" y="1824983"/>
            <a:ext cx="480510" cy="19565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</a:p>
          <a:p>
            <a:pPr algn="ctr"/>
            <a:r>
              <a:rPr lang="en-US" dirty="0" smtClean="0"/>
              <a:t>e</a:t>
            </a:r>
          </a:p>
          <a:p>
            <a:pPr algn="ctr"/>
            <a:r>
              <a:rPr lang="en-US" dirty="0"/>
              <a:t>g</a:t>
            </a:r>
            <a:endParaRPr lang="en-US" dirty="0" smtClean="0"/>
          </a:p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7" name="Multidocument 6"/>
          <p:cNvSpPr/>
          <p:nvPr/>
        </p:nvSpPr>
        <p:spPr>
          <a:xfrm>
            <a:off x="2002127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IFIDEX</a:t>
            </a:r>
            <a:endParaRPr lang="en-US" sz="2000" dirty="0"/>
          </a:p>
        </p:txBody>
      </p:sp>
      <p:sp>
        <p:nvSpPr>
          <p:cNvPr id="8" name="Multidocument 7"/>
          <p:cNvSpPr/>
          <p:nvPr/>
        </p:nvSpPr>
        <p:spPr>
          <a:xfrm>
            <a:off x="6563285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WB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3"/>
            <a:endCxn id="7" idx="1"/>
          </p:cNvCxnSpPr>
          <p:nvPr/>
        </p:nvCxnSpPr>
        <p:spPr>
          <a:xfrm>
            <a:off x="1624583" y="2803267"/>
            <a:ext cx="3775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3912728" y="2105308"/>
            <a:ext cx="1372887" cy="495657"/>
            <a:chOff x="3912728" y="2723177"/>
            <a:chExt cx="1372887" cy="495657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3912728" y="2917686"/>
            <a:ext cx="1372887" cy="495657"/>
            <a:chOff x="3912728" y="2723177"/>
            <a:chExt cx="1372887" cy="495657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>
            <a:off x="3062831" y="2345590"/>
            <a:ext cx="120046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917385" y="3180851"/>
            <a:ext cx="1345907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869650" y="2345590"/>
            <a:ext cx="169363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869650" y="3180852"/>
            <a:ext cx="169363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3989" y="2723174"/>
            <a:ext cx="5103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134356" y="2723174"/>
            <a:ext cx="0" cy="24028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3912728" y="4050435"/>
            <a:ext cx="1372887" cy="495657"/>
            <a:chOff x="3912728" y="2723177"/>
            <a:chExt cx="1372887" cy="495657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3912728" y="4862813"/>
            <a:ext cx="1372887" cy="495657"/>
            <a:chOff x="3912728" y="2723177"/>
            <a:chExt cx="1372887" cy="495657"/>
          </a:xfrm>
        </p:grpSpPr>
        <p:cxnSp>
          <p:nvCxnSpPr>
            <p:cNvPr id="35" name="Straight Connector 34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Arrow Connector 39"/>
          <p:cNvCxnSpPr/>
          <p:nvPr/>
        </p:nvCxnSpPr>
        <p:spPr>
          <a:xfrm flipH="1">
            <a:off x="4869650" y="5125977"/>
            <a:ext cx="326470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938140" y="5125977"/>
            <a:ext cx="33251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938140" y="2803267"/>
            <a:ext cx="0" cy="2322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6" idx="1"/>
          </p:cNvCxnSpPr>
          <p:nvPr/>
        </p:nvCxnSpPr>
        <p:spPr>
          <a:xfrm>
            <a:off x="938140" y="2803267"/>
            <a:ext cx="20593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89410" y="1341879"/>
            <a:ext cx="78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IFIDEX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381813" y="135745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922196" y="133456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4869650" y="4302159"/>
            <a:ext cx="326470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2551282" y="4302159"/>
            <a:ext cx="171201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2551282" y="3401901"/>
            <a:ext cx="0" cy="9002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912728" y="1703901"/>
            <a:ext cx="13728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 flipV="1">
            <a:off x="3912728" y="5801050"/>
            <a:ext cx="1372887" cy="114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263292" y="3692545"/>
            <a:ext cx="718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vbuf1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245822" y="4534650"/>
            <a:ext cx="736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obuf1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263292" y="1758115"/>
            <a:ext cx="718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vbuf2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268124" y="2600965"/>
            <a:ext cx="736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obuf2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219251" y="5475973"/>
            <a:ext cx="743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valid1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168055" y="1352332"/>
            <a:ext cx="743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valid2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320689" y="1976258"/>
            <a:ext cx="651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vwr2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3320689" y="2828087"/>
            <a:ext cx="668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owr2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223647" y="2006580"/>
            <a:ext cx="607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vrd2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206177" y="2828087"/>
            <a:ext cx="625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ord2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206177" y="3966173"/>
            <a:ext cx="651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vwr1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162445" y="4796147"/>
            <a:ext cx="668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o</a:t>
            </a:r>
            <a:r>
              <a:rPr lang="en-US" dirty="0" smtClean="0">
                <a:solidFill>
                  <a:prstClr val="black"/>
                </a:solidFill>
              </a:rPr>
              <a:t>wr1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381813" y="4796147"/>
            <a:ext cx="625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ord1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3355803" y="3966173"/>
            <a:ext cx="607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vrd1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183052" y="1703901"/>
            <a:ext cx="23682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2551282" y="1711211"/>
            <a:ext cx="0" cy="4055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-8849" y="1334569"/>
            <a:ext cx="7156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i="1" dirty="0" err="1" smtClean="0">
                <a:solidFill>
                  <a:prstClr val="black"/>
                </a:solidFill>
              </a:rPr>
              <a:t>ppop</a:t>
            </a:r>
            <a:endParaRPr lang="en-US" i="1" dirty="0">
              <a:solidFill>
                <a:prstClr val="black"/>
              </a:solidFill>
            </a:endParaRPr>
          </a:p>
        </p:txBody>
      </p:sp>
      <p:sp>
        <p:nvSpPr>
          <p:cNvPr id="69" name="Title 51"/>
          <p:cNvSpPr txBox="1">
            <a:spLocks/>
          </p:cNvSpPr>
          <p:nvPr/>
        </p:nvSpPr>
        <p:spPr>
          <a:xfrm>
            <a:off x="457200" y="274638"/>
            <a:ext cx="8229600" cy="490066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smtClean="0"/>
              <a:t>Refinement with Synchronous Elastic Buffers</a:t>
            </a:r>
            <a:endParaRPr lang="en-US" sz="2800" dirty="0"/>
          </a:p>
        </p:txBody>
      </p:sp>
      <p:pic>
        <p:nvPicPr>
          <p:cNvPr id="70" name="Picture 69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3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4" y="459834"/>
            <a:ext cx="8280920" cy="6186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event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EXWBnoRAW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refines </a:t>
            </a:r>
            <a:r>
              <a:rPr lang="en-US" b="1" dirty="0" err="1">
                <a:latin typeface="Monaco"/>
                <a:cs typeface="Monaco"/>
              </a:rPr>
              <a:t>ArithRR</a:t>
            </a:r>
            <a:endParaRPr lang="en-US" b="1" dirty="0"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b="1" dirty="0" smtClean="0">
                <a:solidFill>
                  <a:schemeClr val="accent2"/>
                </a:solidFill>
                <a:latin typeface="Monaco"/>
                <a:cs typeface="Monaco"/>
              </a:rPr>
              <a:t>any</a:t>
            </a:r>
            <a:r>
              <a:rPr lang="en-US" b="1" dirty="0" smtClean="0">
                <a:latin typeface="Monaco"/>
                <a:cs typeface="Monaco"/>
              </a:rPr>
              <a:t> </a:t>
            </a:r>
            <a:r>
              <a:rPr lang="en-US" b="1" i="1" dirty="0" err="1">
                <a:solidFill>
                  <a:schemeClr val="accent1"/>
                </a:solidFill>
                <a:latin typeface="Monaco"/>
                <a:cs typeface="Monaco"/>
              </a:rPr>
              <a:t>pppop</a:t>
            </a:r>
            <a:endParaRPr lang="en-US" b="1" i="1" dirty="0">
              <a:solidFill>
                <a:schemeClr val="accent1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Monaco"/>
                <a:cs typeface="Monaco"/>
              </a:rPr>
              <a:t>@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Monaco"/>
                <a:cs typeface="Monaco"/>
              </a:rPr>
              <a:t>grd1 </a:t>
            </a:r>
            <a:r>
              <a:rPr lang="en-US" i="1" dirty="0" err="1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i="1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grd2 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obuf1(ord1)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grd3 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obuf2(ord2)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s-ES_tradnl" dirty="0">
                <a:latin typeface="Monaco"/>
                <a:cs typeface="Monaco"/>
              </a:rPr>
              <a:t>   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@grd4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Valid1</a:t>
            </a:r>
            <a:r>
              <a:rPr lang="es-ES_tradnl" dirty="0">
                <a:latin typeface="Monaco"/>
                <a:cs typeface="Monaco"/>
              </a:rPr>
              <a:t> = </a:t>
            </a:r>
            <a:r>
              <a:rPr lang="es-ES_tradnl" dirty="0">
                <a:solidFill>
                  <a:schemeClr val="accent2"/>
                </a:solidFill>
                <a:latin typeface="Monaco"/>
                <a:cs typeface="Monaco"/>
              </a:rPr>
              <a:t>TRUE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@grd5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@grd6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Rb(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@grd7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Rr(obuf2(ord2))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@grd8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Rr(obuf2(ord2))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Rb(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es-ES_tradnl" dirty="0">
                <a:latin typeface="Monaco"/>
                <a:cs typeface="Monaco"/>
              </a:rPr>
              <a:t>   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@grd9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Valid2</a:t>
            </a:r>
            <a:r>
              <a:rPr lang="es-ES_tradnl" dirty="0">
                <a:latin typeface="Monaco"/>
                <a:cs typeface="Monaco"/>
              </a:rPr>
              <a:t> = </a:t>
            </a:r>
            <a:r>
              <a:rPr lang="es-ES_tradnl" dirty="0" smtClean="0">
                <a:solidFill>
                  <a:srgbClr val="C0504D"/>
                </a:solidFill>
                <a:latin typeface="Monaco"/>
                <a:cs typeface="Monaco"/>
              </a:rPr>
              <a:t>TRUE</a:t>
            </a:r>
            <a:endParaRPr lang="nb-NO" i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with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nl-NL" dirty="0">
                <a:latin typeface="Monaco"/>
                <a:cs typeface="Monaco"/>
              </a:rPr>
              <a:t>   </a:t>
            </a:r>
            <a:r>
              <a:rPr lang="nl-NL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nl-NL" dirty="0">
                <a:solidFill>
                  <a:srgbClr val="7F7F7F"/>
                </a:solidFill>
                <a:latin typeface="Monaco"/>
                <a:cs typeface="Monaco"/>
              </a:rPr>
              <a:t>@pop </a:t>
            </a:r>
            <a:r>
              <a:rPr lang="nl-NL" dirty="0">
                <a:latin typeface="Monaco"/>
                <a:cs typeface="Monaco"/>
              </a:rPr>
              <a:t>pop = </a:t>
            </a:r>
            <a:r>
              <a:rPr lang="nl-NL" dirty="0">
                <a:solidFill>
                  <a:srgbClr val="4F81BD"/>
                </a:solidFill>
                <a:latin typeface="Monaco"/>
                <a:cs typeface="Monaco"/>
              </a:rPr>
              <a:t>obuf1(ord1)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de-DE" dirty="0">
                <a:latin typeface="Monaco"/>
                <a:cs typeface="Monaco"/>
              </a:rPr>
              <a:t>  </a:t>
            </a:r>
            <a:r>
              <a:rPr lang="de-DE" dirty="0" smtClean="0">
                <a:latin typeface="Monaco"/>
                <a:cs typeface="Monaco"/>
              </a:rPr>
              <a:t>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Regs(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Rr(obuf1(ord1))) </a:t>
            </a:r>
            <a:r>
              <a:rPr lang="de-DE" b="1" dirty="0" smtClean="0">
                <a:latin typeface="Monaco"/>
                <a:cs typeface="Monaco"/>
              </a:rPr>
              <a:t>≔ </a:t>
            </a:r>
            <a:r>
              <a:rPr lang="de-DE" b="1" dirty="0" smtClean="0">
                <a:solidFill>
                  <a:srgbClr val="4F81BD"/>
                </a:solidFill>
                <a:latin typeface="Monaco"/>
                <a:cs typeface="Monaco"/>
              </a:rPr>
              <a:t>vbuf1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(vrd1)</a:t>
            </a:r>
          </a:p>
          <a:p>
            <a:r>
              <a:rPr lang="pl-PL" dirty="0">
                <a:latin typeface="Monaco"/>
                <a:cs typeface="Monaco"/>
              </a:rPr>
              <a:t>  </a:t>
            </a:r>
            <a:r>
              <a:rPr lang="pl-PL" dirty="0" smtClean="0">
                <a:latin typeface="Monaco"/>
                <a:cs typeface="Monaco"/>
              </a:rPr>
              <a:t> </a:t>
            </a:r>
            <a:r>
              <a:rPr lang="pl-PL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@act2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obuf1(owr1) </a:t>
            </a:r>
            <a:r>
              <a:rPr lang="pl-PL" dirty="0">
                <a:latin typeface="Monaco"/>
                <a:cs typeface="Monaco"/>
              </a:rPr>
              <a:t>≔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obuf2(ord2)</a:t>
            </a:r>
          </a:p>
          <a:p>
            <a:r>
              <a:rPr lang="de-DE" dirty="0">
                <a:latin typeface="Monaco"/>
                <a:cs typeface="Monaco"/>
              </a:rPr>
              <a:t>  </a:t>
            </a:r>
            <a:r>
              <a:rPr lang="de-DE" dirty="0" smtClean="0">
                <a:latin typeface="Monaco"/>
                <a:cs typeface="Monaco"/>
              </a:rPr>
              <a:t>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@act3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vbuf1(vwr1) </a:t>
            </a:r>
            <a:r>
              <a:rPr lang="de-DE" dirty="0">
                <a:latin typeface="Monaco"/>
                <a:cs typeface="Monaco"/>
              </a:rPr>
              <a:t>≔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vbuf2(vrd2)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act4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vbuf2(vwr2) </a:t>
            </a:r>
            <a:r>
              <a:rPr lang="de-DE" dirty="0">
                <a:latin typeface="Monaco"/>
                <a:cs typeface="Monaco"/>
              </a:rPr>
              <a:t>≔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Regs(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pppop)) </a:t>
            </a:r>
            <a:r>
              <a:rPr lang="de-DE" b="1" i="1" dirty="0">
                <a:latin typeface="Monaco"/>
                <a:cs typeface="Monaco"/>
              </a:rPr>
              <a:t>+ 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Regs(Rb(pppop))</a:t>
            </a:r>
          </a:p>
          <a:p>
            <a:r>
              <a:rPr lang="pl-PL" dirty="0">
                <a:latin typeface="Monaco"/>
                <a:cs typeface="Monaco"/>
              </a:rPr>
              <a:t>   </a:t>
            </a:r>
            <a:r>
              <a:rPr lang="pl-PL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@act5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obuf2(owr2) </a:t>
            </a:r>
            <a:r>
              <a:rPr lang="pl-PL" dirty="0">
                <a:latin typeface="Monaco"/>
                <a:cs typeface="Monaco"/>
              </a:rPr>
              <a:t>≔ </a:t>
            </a:r>
            <a:r>
              <a:rPr lang="pl-PL" i="1" dirty="0" smtClean="0">
                <a:solidFill>
                  <a:srgbClr val="4F81BD"/>
                </a:solidFill>
                <a:latin typeface="Monaco"/>
                <a:cs typeface="Monaco"/>
              </a:rPr>
              <a:t>pppop</a:t>
            </a:r>
          </a:p>
          <a:p>
            <a:r>
              <a:rPr lang="pl-PL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pl-PL" i="1" dirty="0" smtClean="0">
                <a:solidFill>
                  <a:srgbClr val="4F81BD"/>
                </a:solidFill>
                <a:latin typeface="Monaco"/>
                <a:cs typeface="Monaco"/>
              </a:rPr>
              <a:t>   </a:t>
            </a:r>
            <a:r>
              <a:rPr lang="pl-PL" i="1" dirty="0">
                <a:latin typeface="Monaco"/>
                <a:cs typeface="Monaco"/>
              </a:rPr>
              <a:t>	</a:t>
            </a:r>
            <a:r>
              <a:rPr lang="pl-PL" i="1" dirty="0" smtClean="0">
                <a:solidFill>
                  <a:srgbClr val="7F7F7F"/>
                </a:solidFill>
                <a:latin typeface="Monaco"/>
                <a:cs typeface="Monaco"/>
              </a:rPr>
              <a:t>… // update buffer indices</a:t>
            </a:r>
            <a:endParaRPr lang="pl-PL" i="1" dirty="0">
              <a:solidFill>
                <a:srgbClr val="7F7F7F"/>
              </a:solidFill>
              <a:latin typeface="Monaco"/>
              <a:cs typeface="Monaco"/>
            </a:endParaRPr>
          </a:p>
          <a:p>
            <a:r>
              <a:rPr lang="pl-PL" b="1" dirty="0" smtClean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5102703" y="116632"/>
            <a:ext cx="3993400" cy="2360164"/>
            <a:chOff x="4067945" y="3356993"/>
            <a:chExt cx="4489718" cy="2730106"/>
          </a:xfrm>
        </p:grpSpPr>
        <p:grpSp>
          <p:nvGrpSpPr>
            <p:cNvPr id="62" name="Group 61"/>
            <p:cNvGrpSpPr/>
            <p:nvPr/>
          </p:nvGrpSpPr>
          <p:grpSpPr>
            <a:xfrm>
              <a:off x="4067945" y="3356993"/>
              <a:ext cx="4489718" cy="2730106"/>
              <a:chOff x="-8849" y="1167073"/>
              <a:chExt cx="8566512" cy="4920025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789410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tx1"/>
                    </a:solidFill>
                    <a:prstDash val="solid"/>
                  </a:ln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3355803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5922196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606358" y="1167073"/>
                <a:ext cx="7951305" cy="49200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1144073" y="1824983"/>
                <a:ext cx="480510" cy="1956568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/>
                  <a:t>regs</a:t>
                </a:r>
                <a:endParaRPr lang="en-US" sz="1200" dirty="0" smtClean="0"/>
              </a:p>
            </p:txBody>
          </p:sp>
          <p:sp>
            <p:nvSpPr>
              <p:cNvPr id="70" name="Multidocument 69"/>
              <p:cNvSpPr/>
              <p:nvPr/>
            </p:nvSpPr>
            <p:spPr>
              <a:xfrm>
                <a:off x="2002127" y="2093867"/>
                <a:ext cx="1060704" cy="1418799"/>
              </a:xfrm>
              <a:prstGeom prst="flowChartMultidocumen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IFIDEX</a:t>
                </a:r>
                <a:endParaRPr lang="en-US" sz="1200" dirty="0"/>
              </a:p>
            </p:txBody>
          </p:sp>
          <p:sp>
            <p:nvSpPr>
              <p:cNvPr id="71" name="Multidocument 70"/>
              <p:cNvSpPr/>
              <p:nvPr/>
            </p:nvSpPr>
            <p:spPr>
              <a:xfrm>
                <a:off x="6563285" y="2093867"/>
                <a:ext cx="1060704" cy="1418799"/>
              </a:xfrm>
              <a:prstGeom prst="flowChartMultidocumen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WB</a:t>
                </a:r>
                <a:endParaRPr lang="en-US" sz="1200" dirty="0"/>
              </a:p>
            </p:txBody>
          </p:sp>
          <p:cxnSp>
            <p:nvCxnSpPr>
              <p:cNvPr id="72" name="Straight Arrow Connector 71"/>
              <p:cNvCxnSpPr>
                <a:stCxn id="69" idx="3"/>
                <a:endCxn id="70" idx="1"/>
              </p:cNvCxnSpPr>
              <p:nvPr/>
            </p:nvCxnSpPr>
            <p:spPr>
              <a:xfrm>
                <a:off x="1624583" y="2803267"/>
                <a:ext cx="37754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3" name="Group 72"/>
              <p:cNvGrpSpPr/>
              <p:nvPr/>
            </p:nvGrpSpPr>
            <p:grpSpPr>
              <a:xfrm>
                <a:off x="3912728" y="2105308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113" name="Straight Connector 112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4" name="Group 73"/>
              <p:cNvGrpSpPr/>
              <p:nvPr/>
            </p:nvGrpSpPr>
            <p:grpSpPr>
              <a:xfrm>
                <a:off x="3912728" y="2917686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108" name="Straight Connector 107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Straight Arrow Connector 74"/>
              <p:cNvCxnSpPr/>
              <p:nvPr/>
            </p:nvCxnSpPr>
            <p:spPr>
              <a:xfrm>
                <a:off x="3062831" y="2345590"/>
                <a:ext cx="120046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>
                <a:off x="2917385" y="3180851"/>
                <a:ext cx="1345907" cy="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/>
              <p:cNvCxnSpPr/>
              <p:nvPr/>
            </p:nvCxnSpPr>
            <p:spPr>
              <a:xfrm>
                <a:off x="4869650" y="2345590"/>
                <a:ext cx="169363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/>
              <p:cNvCxnSpPr/>
              <p:nvPr/>
            </p:nvCxnSpPr>
            <p:spPr>
              <a:xfrm>
                <a:off x="4869650" y="3180852"/>
                <a:ext cx="169363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623989" y="2723174"/>
                <a:ext cx="51036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134356" y="2723174"/>
                <a:ext cx="0" cy="240280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1" name="Group 80"/>
              <p:cNvGrpSpPr/>
              <p:nvPr/>
            </p:nvGrpSpPr>
            <p:grpSpPr>
              <a:xfrm>
                <a:off x="3912728" y="4050435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103" name="Straight Connector 102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2" name="Group 81"/>
              <p:cNvGrpSpPr/>
              <p:nvPr/>
            </p:nvGrpSpPr>
            <p:grpSpPr>
              <a:xfrm>
                <a:off x="3912728" y="4862813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98" name="Straight Connector 97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3" name="Straight Arrow Connector 82"/>
              <p:cNvCxnSpPr/>
              <p:nvPr/>
            </p:nvCxnSpPr>
            <p:spPr>
              <a:xfrm flipH="1">
                <a:off x="4869650" y="5125977"/>
                <a:ext cx="3264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flipH="1">
                <a:off x="938140" y="5125977"/>
                <a:ext cx="3325152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flipV="1">
                <a:off x="938140" y="2803267"/>
                <a:ext cx="0" cy="232271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/>
              <p:cNvCxnSpPr>
                <a:endCxn id="69" idx="1"/>
              </p:cNvCxnSpPr>
              <p:nvPr/>
            </p:nvCxnSpPr>
            <p:spPr>
              <a:xfrm>
                <a:off x="938140" y="2803267"/>
                <a:ext cx="20593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TextBox 86"/>
              <p:cNvSpPr txBox="1"/>
              <p:nvPr/>
            </p:nvSpPr>
            <p:spPr>
              <a:xfrm>
                <a:off x="789410" y="1341879"/>
                <a:ext cx="7815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IFIDEX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3381813" y="1357453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SEB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5922196" y="1334569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WB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cxnSp>
            <p:nvCxnSpPr>
              <p:cNvPr id="90" name="Straight Arrow Connector 89"/>
              <p:cNvCxnSpPr/>
              <p:nvPr/>
            </p:nvCxnSpPr>
            <p:spPr>
              <a:xfrm flipH="1">
                <a:off x="4869650" y="4302159"/>
                <a:ext cx="3264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flipH="1">
                <a:off x="2551282" y="4302159"/>
                <a:ext cx="171201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/>
              <p:cNvCxnSpPr/>
              <p:nvPr/>
            </p:nvCxnSpPr>
            <p:spPr>
              <a:xfrm flipV="1">
                <a:off x="2551282" y="3401901"/>
                <a:ext cx="0" cy="9002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/>
              <p:cNvCxnSpPr/>
              <p:nvPr/>
            </p:nvCxnSpPr>
            <p:spPr>
              <a:xfrm>
                <a:off x="3912728" y="1703901"/>
                <a:ext cx="137288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Arrow Connector 93"/>
              <p:cNvCxnSpPr/>
              <p:nvPr/>
            </p:nvCxnSpPr>
            <p:spPr>
              <a:xfrm flipH="1" flipV="1">
                <a:off x="3912728" y="5801050"/>
                <a:ext cx="1372887" cy="1144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183052" y="1703901"/>
                <a:ext cx="236823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Arrow Connector 95"/>
              <p:cNvCxnSpPr/>
              <p:nvPr/>
            </p:nvCxnSpPr>
            <p:spPr>
              <a:xfrm>
                <a:off x="2551282" y="1711211"/>
                <a:ext cx="0" cy="40553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Rectangle 96"/>
              <p:cNvSpPr/>
              <p:nvPr/>
            </p:nvSpPr>
            <p:spPr>
              <a:xfrm>
                <a:off x="-8849" y="1334569"/>
                <a:ext cx="1024518" cy="4991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1200" i="1" dirty="0" err="1" smtClean="0">
                    <a:solidFill>
                      <a:prstClr val="black"/>
                    </a:solidFill>
                  </a:rPr>
                  <a:t>ppop</a:t>
                </a:r>
                <a:endParaRPr lang="en-US" sz="1200" i="1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63" name="TextBox 62"/>
            <p:cNvSpPr txBox="1"/>
            <p:nvPr/>
          </p:nvSpPr>
          <p:spPr>
            <a:xfrm>
              <a:off x="6157695" y="3967989"/>
              <a:ext cx="6146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buf2</a:t>
              </a:r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228121" y="5096642"/>
              <a:ext cx="6146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buf1</a:t>
              </a:r>
              <a:endParaRPr lang="en-US" dirty="0"/>
            </a:p>
          </p:txBody>
        </p:sp>
      </p:grpSp>
      <p:pic>
        <p:nvPicPr>
          <p:cNvPr id="60" name="Picture 59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73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4" y="459834"/>
            <a:ext cx="8280920" cy="6186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event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EXWBnoRAW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refines </a:t>
            </a:r>
            <a:r>
              <a:rPr lang="en-US" b="1" dirty="0" err="1">
                <a:latin typeface="Monaco"/>
                <a:cs typeface="Monaco"/>
              </a:rPr>
              <a:t>ArithRR</a:t>
            </a:r>
            <a:endParaRPr lang="en-US" b="1" dirty="0"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b="1" dirty="0" smtClean="0">
                <a:solidFill>
                  <a:schemeClr val="accent2"/>
                </a:solidFill>
                <a:latin typeface="Monaco"/>
                <a:cs typeface="Monaco"/>
              </a:rPr>
              <a:t>any</a:t>
            </a:r>
            <a:r>
              <a:rPr lang="en-US" b="1" dirty="0" smtClean="0">
                <a:latin typeface="Monaco"/>
                <a:cs typeface="Monaco"/>
              </a:rPr>
              <a:t> </a:t>
            </a:r>
            <a:r>
              <a:rPr lang="en-US" b="1" i="1" dirty="0" err="1">
                <a:solidFill>
                  <a:schemeClr val="accent1"/>
                </a:solidFill>
                <a:latin typeface="Monaco"/>
                <a:cs typeface="Monaco"/>
              </a:rPr>
              <a:t>pppop</a:t>
            </a:r>
            <a:endParaRPr lang="en-US" b="1" i="1" dirty="0">
              <a:solidFill>
                <a:schemeClr val="accent1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Monaco"/>
                <a:cs typeface="Monaco"/>
              </a:rPr>
              <a:t>@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Monaco"/>
                <a:cs typeface="Monaco"/>
              </a:rPr>
              <a:t>grd1 </a:t>
            </a:r>
            <a:r>
              <a:rPr lang="en-US" i="1" dirty="0" err="1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i="1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grd2 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obuf1(ord1)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grd3 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obuf2(ord2)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s-ES_tradnl" dirty="0">
                <a:latin typeface="Monaco"/>
                <a:cs typeface="Monaco"/>
              </a:rPr>
              <a:t>   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@grd4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Valid1</a:t>
            </a:r>
            <a:r>
              <a:rPr lang="es-ES_tradnl" dirty="0">
                <a:latin typeface="Monaco"/>
                <a:cs typeface="Monaco"/>
              </a:rPr>
              <a:t> = </a:t>
            </a:r>
            <a:r>
              <a:rPr lang="es-ES_tradnl" dirty="0">
                <a:solidFill>
                  <a:schemeClr val="accent2"/>
                </a:solidFill>
                <a:latin typeface="Monaco"/>
                <a:cs typeface="Monaco"/>
              </a:rPr>
              <a:t>TRUE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@grd5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@grd6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Rb(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@grd7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Rr(obuf2(ord2))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@grd8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Rr(obuf2(ord2))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Rb(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es-ES_tradnl" dirty="0">
                <a:latin typeface="Monaco"/>
                <a:cs typeface="Monaco"/>
              </a:rPr>
              <a:t>   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@grd9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Valid2</a:t>
            </a:r>
            <a:r>
              <a:rPr lang="es-ES_tradnl" dirty="0">
                <a:latin typeface="Monaco"/>
                <a:cs typeface="Monaco"/>
              </a:rPr>
              <a:t> = </a:t>
            </a:r>
            <a:r>
              <a:rPr lang="es-ES_tradnl" dirty="0" smtClean="0">
                <a:solidFill>
                  <a:srgbClr val="C0504D"/>
                </a:solidFill>
                <a:latin typeface="Monaco"/>
                <a:cs typeface="Monaco"/>
              </a:rPr>
              <a:t>TRUE</a:t>
            </a:r>
            <a:endParaRPr lang="nb-NO" i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with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nl-NL" dirty="0">
                <a:latin typeface="Monaco"/>
                <a:cs typeface="Monaco"/>
              </a:rPr>
              <a:t>   </a:t>
            </a:r>
            <a:r>
              <a:rPr lang="nl-NL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nl-NL" dirty="0">
                <a:solidFill>
                  <a:srgbClr val="7F7F7F"/>
                </a:solidFill>
                <a:latin typeface="Monaco"/>
                <a:cs typeface="Monaco"/>
              </a:rPr>
              <a:t>@pop </a:t>
            </a:r>
            <a:r>
              <a:rPr lang="nl-NL" dirty="0">
                <a:latin typeface="Monaco"/>
                <a:cs typeface="Monaco"/>
              </a:rPr>
              <a:t>pop = </a:t>
            </a:r>
            <a:r>
              <a:rPr lang="nl-NL" dirty="0">
                <a:solidFill>
                  <a:srgbClr val="4F81BD"/>
                </a:solidFill>
                <a:latin typeface="Monaco"/>
                <a:cs typeface="Monaco"/>
              </a:rPr>
              <a:t>obuf1(ord1)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de-DE" dirty="0">
                <a:latin typeface="Monaco"/>
                <a:cs typeface="Monaco"/>
              </a:rPr>
              <a:t>  </a:t>
            </a:r>
            <a:r>
              <a:rPr lang="de-DE" dirty="0" smtClean="0">
                <a:latin typeface="Monaco"/>
                <a:cs typeface="Monaco"/>
              </a:rPr>
              <a:t>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Regs(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Rr(obuf1(ord1))) </a:t>
            </a:r>
            <a:r>
              <a:rPr lang="de-DE" b="1" dirty="0" smtClean="0">
                <a:latin typeface="Monaco"/>
                <a:cs typeface="Monaco"/>
              </a:rPr>
              <a:t>≔ </a:t>
            </a:r>
            <a:r>
              <a:rPr lang="de-DE" b="1" dirty="0" smtClean="0">
                <a:solidFill>
                  <a:srgbClr val="4F81BD"/>
                </a:solidFill>
                <a:latin typeface="Monaco"/>
                <a:cs typeface="Monaco"/>
              </a:rPr>
              <a:t>vbuf1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(vrd1)</a:t>
            </a:r>
          </a:p>
          <a:p>
            <a:r>
              <a:rPr lang="pl-PL" dirty="0">
                <a:latin typeface="Monaco"/>
                <a:cs typeface="Monaco"/>
              </a:rPr>
              <a:t>  </a:t>
            </a:r>
            <a:r>
              <a:rPr lang="pl-PL" dirty="0" smtClean="0">
                <a:latin typeface="Monaco"/>
                <a:cs typeface="Monaco"/>
              </a:rPr>
              <a:t> </a:t>
            </a:r>
            <a:r>
              <a:rPr lang="pl-PL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@act2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obuf1(owr1) </a:t>
            </a:r>
            <a:r>
              <a:rPr lang="pl-PL" dirty="0">
                <a:latin typeface="Monaco"/>
                <a:cs typeface="Monaco"/>
              </a:rPr>
              <a:t>≔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obuf2(ord2)</a:t>
            </a:r>
          </a:p>
          <a:p>
            <a:r>
              <a:rPr lang="de-DE" dirty="0">
                <a:latin typeface="Monaco"/>
                <a:cs typeface="Monaco"/>
              </a:rPr>
              <a:t>  </a:t>
            </a:r>
            <a:r>
              <a:rPr lang="de-DE" dirty="0" smtClean="0">
                <a:latin typeface="Monaco"/>
                <a:cs typeface="Monaco"/>
              </a:rPr>
              <a:t>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@act3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vbuf1(vwr1) </a:t>
            </a:r>
            <a:r>
              <a:rPr lang="de-DE" dirty="0">
                <a:latin typeface="Monaco"/>
                <a:cs typeface="Monaco"/>
              </a:rPr>
              <a:t>≔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vbuf2(vrd2)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act4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vbuf2(vwr2) </a:t>
            </a:r>
            <a:r>
              <a:rPr lang="de-DE" dirty="0">
                <a:latin typeface="Monaco"/>
                <a:cs typeface="Monaco"/>
              </a:rPr>
              <a:t>≔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Regs(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pppop)) </a:t>
            </a:r>
            <a:r>
              <a:rPr lang="de-DE" b="1" i="1" dirty="0">
                <a:latin typeface="Monaco"/>
                <a:cs typeface="Monaco"/>
              </a:rPr>
              <a:t>+ 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Regs(Rb(pppop))</a:t>
            </a:r>
          </a:p>
          <a:p>
            <a:r>
              <a:rPr lang="pl-PL" dirty="0">
                <a:latin typeface="Monaco"/>
                <a:cs typeface="Monaco"/>
              </a:rPr>
              <a:t>   </a:t>
            </a:r>
            <a:r>
              <a:rPr lang="pl-PL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@act5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obuf2(owr2) </a:t>
            </a:r>
            <a:r>
              <a:rPr lang="pl-PL" dirty="0">
                <a:latin typeface="Monaco"/>
                <a:cs typeface="Monaco"/>
              </a:rPr>
              <a:t>≔ </a:t>
            </a:r>
            <a:r>
              <a:rPr lang="pl-PL" i="1" dirty="0" smtClean="0">
                <a:solidFill>
                  <a:srgbClr val="4F81BD"/>
                </a:solidFill>
                <a:latin typeface="Monaco"/>
                <a:cs typeface="Monaco"/>
              </a:rPr>
              <a:t>pppop</a:t>
            </a:r>
          </a:p>
          <a:p>
            <a:r>
              <a:rPr lang="pl-PL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pl-PL" i="1" dirty="0" smtClean="0">
                <a:solidFill>
                  <a:srgbClr val="4F81BD"/>
                </a:solidFill>
                <a:latin typeface="Monaco"/>
                <a:cs typeface="Monaco"/>
              </a:rPr>
              <a:t>   </a:t>
            </a:r>
            <a:r>
              <a:rPr lang="pl-PL" i="1" dirty="0">
                <a:latin typeface="Monaco"/>
                <a:cs typeface="Monaco"/>
              </a:rPr>
              <a:t>	</a:t>
            </a:r>
            <a:r>
              <a:rPr lang="pl-PL" i="1" dirty="0" smtClean="0">
                <a:solidFill>
                  <a:srgbClr val="7F7F7F"/>
                </a:solidFill>
                <a:latin typeface="Monaco"/>
                <a:cs typeface="Monaco"/>
              </a:rPr>
              <a:t>… // update buffer indices</a:t>
            </a:r>
            <a:endParaRPr lang="pl-PL" i="1" dirty="0">
              <a:solidFill>
                <a:srgbClr val="7F7F7F"/>
              </a:solidFill>
              <a:latin typeface="Monaco"/>
              <a:cs typeface="Monaco"/>
            </a:endParaRPr>
          </a:p>
          <a:p>
            <a:r>
              <a:rPr lang="pl-PL" b="1" dirty="0" smtClean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5102703" y="116632"/>
            <a:ext cx="3993400" cy="2360164"/>
            <a:chOff x="4067945" y="3356993"/>
            <a:chExt cx="4489718" cy="2730106"/>
          </a:xfrm>
        </p:grpSpPr>
        <p:grpSp>
          <p:nvGrpSpPr>
            <p:cNvPr id="62" name="Group 61"/>
            <p:cNvGrpSpPr/>
            <p:nvPr/>
          </p:nvGrpSpPr>
          <p:grpSpPr>
            <a:xfrm>
              <a:off x="4067945" y="3356993"/>
              <a:ext cx="4489718" cy="2730106"/>
              <a:chOff x="-8849" y="1167073"/>
              <a:chExt cx="8566512" cy="4920025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789410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tx1"/>
                    </a:solidFill>
                    <a:prstDash val="solid"/>
                  </a:ln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3355803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5922196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606358" y="1167073"/>
                <a:ext cx="7951305" cy="49200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1144073" y="1824983"/>
                <a:ext cx="480510" cy="1956568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/>
                  <a:t>regs</a:t>
                </a:r>
                <a:endParaRPr lang="en-US" sz="1200" dirty="0" smtClean="0"/>
              </a:p>
            </p:txBody>
          </p:sp>
          <p:sp>
            <p:nvSpPr>
              <p:cNvPr id="70" name="Multidocument 69"/>
              <p:cNvSpPr/>
              <p:nvPr/>
            </p:nvSpPr>
            <p:spPr>
              <a:xfrm>
                <a:off x="2002127" y="2093867"/>
                <a:ext cx="1060704" cy="1418799"/>
              </a:xfrm>
              <a:prstGeom prst="flowChartMultidocumen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IFIDEX</a:t>
                </a:r>
                <a:endParaRPr lang="en-US" sz="1200" dirty="0"/>
              </a:p>
            </p:txBody>
          </p:sp>
          <p:sp>
            <p:nvSpPr>
              <p:cNvPr id="71" name="Multidocument 70"/>
              <p:cNvSpPr/>
              <p:nvPr/>
            </p:nvSpPr>
            <p:spPr>
              <a:xfrm>
                <a:off x="6563285" y="2093867"/>
                <a:ext cx="1060704" cy="1418799"/>
              </a:xfrm>
              <a:prstGeom prst="flowChartMultidocumen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WB</a:t>
                </a:r>
                <a:endParaRPr lang="en-US" sz="1200" dirty="0"/>
              </a:p>
            </p:txBody>
          </p:sp>
          <p:cxnSp>
            <p:nvCxnSpPr>
              <p:cNvPr id="72" name="Straight Arrow Connector 71"/>
              <p:cNvCxnSpPr>
                <a:stCxn id="69" idx="3"/>
                <a:endCxn id="70" idx="1"/>
              </p:cNvCxnSpPr>
              <p:nvPr/>
            </p:nvCxnSpPr>
            <p:spPr>
              <a:xfrm>
                <a:off x="1624583" y="2803267"/>
                <a:ext cx="37754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3" name="Group 72"/>
              <p:cNvGrpSpPr/>
              <p:nvPr/>
            </p:nvGrpSpPr>
            <p:grpSpPr>
              <a:xfrm>
                <a:off x="3912728" y="2105308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113" name="Straight Connector 112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4" name="Group 73"/>
              <p:cNvGrpSpPr/>
              <p:nvPr/>
            </p:nvGrpSpPr>
            <p:grpSpPr>
              <a:xfrm>
                <a:off x="3912728" y="2917686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108" name="Straight Connector 107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Straight Arrow Connector 74"/>
              <p:cNvCxnSpPr/>
              <p:nvPr/>
            </p:nvCxnSpPr>
            <p:spPr>
              <a:xfrm>
                <a:off x="3062831" y="2345590"/>
                <a:ext cx="120046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>
                <a:off x="2917385" y="3180851"/>
                <a:ext cx="1345907" cy="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/>
              <p:cNvCxnSpPr/>
              <p:nvPr/>
            </p:nvCxnSpPr>
            <p:spPr>
              <a:xfrm>
                <a:off x="4869650" y="2345590"/>
                <a:ext cx="169363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/>
              <p:cNvCxnSpPr/>
              <p:nvPr/>
            </p:nvCxnSpPr>
            <p:spPr>
              <a:xfrm>
                <a:off x="4869650" y="3180852"/>
                <a:ext cx="169363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623989" y="2723174"/>
                <a:ext cx="51036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134356" y="2723174"/>
                <a:ext cx="0" cy="240280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1" name="Group 80"/>
              <p:cNvGrpSpPr/>
              <p:nvPr/>
            </p:nvGrpSpPr>
            <p:grpSpPr>
              <a:xfrm>
                <a:off x="3912728" y="4050435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103" name="Straight Connector 102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2" name="Group 81"/>
              <p:cNvGrpSpPr/>
              <p:nvPr/>
            </p:nvGrpSpPr>
            <p:grpSpPr>
              <a:xfrm>
                <a:off x="3912728" y="4862813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98" name="Straight Connector 97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3" name="Straight Arrow Connector 82"/>
              <p:cNvCxnSpPr/>
              <p:nvPr/>
            </p:nvCxnSpPr>
            <p:spPr>
              <a:xfrm flipH="1">
                <a:off x="4869650" y="5125977"/>
                <a:ext cx="3264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flipH="1">
                <a:off x="938140" y="5125977"/>
                <a:ext cx="3325152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flipV="1">
                <a:off x="938140" y="2803267"/>
                <a:ext cx="0" cy="232271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/>
              <p:cNvCxnSpPr>
                <a:endCxn id="69" idx="1"/>
              </p:cNvCxnSpPr>
              <p:nvPr/>
            </p:nvCxnSpPr>
            <p:spPr>
              <a:xfrm>
                <a:off x="938140" y="2803267"/>
                <a:ext cx="20593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TextBox 86"/>
              <p:cNvSpPr txBox="1"/>
              <p:nvPr/>
            </p:nvSpPr>
            <p:spPr>
              <a:xfrm>
                <a:off x="789410" y="1341879"/>
                <a:ext cx="7815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IFIDEX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3381813" y="1357453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SEB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5922196" y="1334569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WB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cxnSp>
            <p:nvCxnSpPr>
              <p:cNvPr id="90" name="Straight Arrow Connector 89"/>
              <p:cNvCxnSpPr/>
              <p:nvPr/>
            </p:nvCxnSpPr>
            <p:spPr>
              <a:xfrm flipH="1">
                <a:off x="4869650" y="4302159"/>
                <a:ext cx="3264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flipH="1">
                <a:off x="2551282" y="4302159"/>
                <a:ext cx="171201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/>
              <p:cNvCxnSpPr/>
              <p:nvPr/>
            </p:nvCxnSpPr>
            <p:spPr>
              <a:xfrm flipV="1">
                <a:off x="2551282" y="3401901"/>
                <a:ext cx="0" cy="9002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/>
              <p:cNvCxnSpPr/>
              <p:nvPr/>
            </p:nvCxnSpPr>
            <p:spPr>
              <a:xfrm>
                <a:off x="3912728" y="1703901"/>
                <a:ext cx="137288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Arrow Connector 93"/>
              <p:cNvCxnSpPr/>
              <p:nvPr/>
            </p:nvCxnSpPr>
            <p:spPr>
              <a:xfrm flipH="1" flipV="1">
                <a:off x="3912728" y="5801050"/>
                <a:ext cx="1372887" cy="1144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183052" y="1703901"/>
                <a:ext cx="236823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Arrow Connector 95"/>
              <p:cNvCxnSpPr/>
              <p:nvPr/>
            </p:nvCxnSpPr>
            <p:spPr>
              <a:xfrm>
                <a:off x="2551282" y="1711211"/>
                <a:ext cx="0" cy="40553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Rectangle 96"/>
              <p:cNvSpPr/>
              <p:nvPr/>
            </p:nvSpPr>
            <p:spPr>
              <a:xfrm>
                <a:off x="-8849" y="1334569"/>
                <a:ext cx="1024518" cy="4991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1200" i="1" dirty="0" err="1" smtClean="0">
                    <a:solidFill>
                      <a:prstClr val="black"/>
                    </a:solidFill>
                  </a:rPr>
                  <a:t>ppop</a:t>
                </a:r>
                <a:endParaRPr lang="en-US" sz="1200" i="1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63" name="TextBox 62"/>
            <p:cNvSpPr txBox="1"/>
            <p:nvPr/>
          </p:nvSpPr>
          <p:spPr>
            <a:xfrm>
              <a:off x="6157695" y="3967989"/>
              <a:ext cx="6146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buf2</a:t>
              </a:r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228121" y="5096642"/>
              <a:ext cx="6146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buf1</a:t>
              </a:r>
              <a:endParaRPr lang="en-US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395536" y="2780928"/>
            <a:ext cx="8399392" cy="313932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Monaco"/>
                <a:cs typeface="Monaco"/>
              </a:rPr>
              <a:t>Gluing Invariants</a:t>
            </a:r>
          </a:p>
          <a:p>
            <a:pPr algn="ctr"/>
            <a:endParaRPr lang="en-US" dirty="0" smtClean="0">
              <a:latin typeface="Monaco"/>
              <a:cs typeface="Monaco"/>
            </a:endParaRPr>
          </a:p>
          <a:p>
            <a:r>
              <a:rPr lang="en-US" dirty="0" smtClean="0">
                <a:solidFill>
                  <a:schemeClr val="tx2"/>
                </a:solidFill>
                <a:latin typeface="Monaco"/>
                <a:cs typeface="Monaco"/>
              </a:rPr>
              <a:t>Valid1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>
                <a:latin typeface="Monaco"/>
                <a:cs typeface="Monaco"/>
              </a:rPr>
              <a:t>= </a:t>
            </a:r>
            <a:r>
              <a:rPr lang="en-US" dirty="0">
                <a:solidFill>
                  <a:schemeClr val="accent2"/>
                </a:solidFill>
                <a:latin typeface="Monaco"/>
                <a:cs typeface="Monaco"/>
              </a:rPr>
              <a:t>TRUE</a:t>
            </a:r>
            <a:r>
              <a:rPr lang="en-US" dirty="0">
                <a:latin typeface="Monaco"/>
                <a:cs typeface="Monaco"/>
              </a:rPr>
              <a:t> </a:t>
            </a:r>
            <a:r>
              <a:rPr lang="en-US" dirty="0" smtClean="0">
                <a:latin typeface="Monaco"/>
                <a:cs typeface="Monaco"/>
              </a:rPr>
              <a:t>⇒</a:t>
            </a:r>
          </a:p>
          <a:p>
            <a:r>
              <a:rPr lang="en-US" dirty="0" smtClean="0">
                <a:solidFill>
                  <a:schemeClr val="tx2"/>
                </a:solidFill>
                <a:latin typeface="Monaco"/>
                <a:cs typeface="Monaco"/>
              </a:rPr>
              <a:t>vbuf1</a:t>
            </a:r>
            <a:r>
              <a:rPr lang="en-US" dirty="0">
                <a:solidFill>
                  <a:schemeClr val="tx2"/>
                </a:solidFill>
                <a:latin typeface="Monaco"/>
                <a:cs typeface="Monaco"/>
              </a:rPr>
              <a:t>(vrd1) </a:t>
            </a:r>
            <a:r>
              <a:rPr lang="en-US" dirty="0">
                <a:latin typeface="Monaco"/>
                <a:cs typeface="Monaco"/>
              </a:rPr>
              <a:t>= </a:t>
            </a:r>
            <a:r>
              <a:rPr lang="en-US" dirty="0" err="1">
                <a:solidFill>
                  <a:srgbClr val="1F497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Ra(obuf1(ord1))) </a:t>
            </a:r>
            <a:r>
              <a:rPr lang="en-US" b="1" dirty="0" smtClean="0">
                <a:latin typeface="Monaco"/>
                <a:cs typeface="Monaco"/>
              </a:rPr>
              <a:t>+ </a:t>
            </a:r>
            <a:r>
              <a:rPr lang="en-US" b="1" dirty="0" err="1" smtClean="0">
                <a:solidFill>
                  <a:srgbClr val="1F497D"/>
                </a:solidFill>
                <a:latin typeface="Monaco"/>
                <a:cs typeface="Monaco"/>
              </a:rPr>
              <a:t>Regs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Rb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(obuf1(ord1))</a:t>
            </a:r>
            <a:r>
              <a:rPr lang="en-US" b="1" dirty="0" smtClean="0">
                <a:solidFill>
                  <a:srgbClr val="1F497D"/>
                </a:solidFill>
                <a:latin typeface="Monaco"/>
                <a:cs typeface="Monaco"/>
              </a:rPr>
              <a:t>)</a:t>
            </a:r>
          </a:p>
          <a:p>
            <a:endParaRPr lang="en-US" b="1" dirty="0">
              <a:latin typeface="Monaco"/>
              <a:cs typeface="Monaco"/>
            </a:endParaRPr>
          </a:p>
          <a:p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Valid2</a:t>
            </a:r>
            <a:r>
              <a:rPr lang="en-US" dirty="0">
                <a:latin typeface="Monaco"/>
                <a:cs typeface="Monaco"/>
              </a:rPr>
              <a:t> = </a:t>
            </a:r>
            <a:r>
              <a:rPr lang="en-US" dirty="0">
                <a:solidFill>
                  <a:schemeClr val="accent2"/>
                </a:solidFill>
                <a:latin typeface="Monaco"/>
                <a:cs typeface="Monaco"/>
              </a:rPr>
              <a:t>TRUE</a:t>
            </a:r>
            <a:r>
              <a:rPr lang="en-US" dirty="0">
                <a:latin typeface="Monaco"/>
                <a:cs typeface="Monaco"/>
              </a:rPr>
              <a:t> </a:t>
            </a:r>
            <a:r>
              <a:rPr lang="en-US" dirty="0" smtClean="0">
                <a:latin typeface="Monaco"/>
                <a:cs typeface="Monaco"/>
              </a:rPr>
              <a:t>⇒</a:t>
            </a:r>
          </a:p>
          <a:p>
            <a:r>
              <a:rPr lang="en-US" dirty="0" smtClean="0">
                <a:solidFill>
                  <a:schemeClr val="tx2"/>
                </a:solidFill>
                <a:latin typeface="Monaco"/>
                <a:cs typeface="Monaco"/>
              </a:rPr>
              <a:t>vbuf2</a:t>
            </a:r>
            <a:r>
              <a:rPr lang="en-US" dirty="0">
                <a:solidFill>
                  <a:schemeClr val="tx2"/>
                </a:solidFill>
                <a:latin typeface="Monaco"/>
                <a:cs typeface="Monaco"/>
              </a:rPr>
              <a:t>(vrd2) </a:t>
            </a:r>
            <a:r>
              <a:rPr lang="en-US" dirty="0">
                <a:latin typeface="Monaco"/>
                <a:cs typeface="Monaco"/>
              </a:rPr>
              <a:t>= </a:t>
            </a:r>
            <a:r>
              <a:rPr lang="en-US" dirty="0" err="1">
                <a:solidFill>
                  <a:srgbClr val="1F497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Ra(obuf2(ord2))) </a:t>
            </a:r>
            <a:r>
              <a:rPr lang="en-US" b="1" dirty="0">
                <a:latin typeface="Monaco"/>
                <a:cs typeface="Monaco"/>
              </a:rPr>
              <a:t>+ 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Regs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1F497D"/>
                </a:solidFill>
                <a:latin typeface="Monaco"/>
                <a:cs typeface="Monaco"/>
              </a:rPr>
              <a:t>Rb</a:t>
            </a:r>
            <a:r>
              <a:rPr lang="en-US" b="1" dirty="0">
                <a:solidFill>
                  <a:srgbClr val="1F497D"/>
                </a:solidFill>
                <a:latin typeface="Monaco"/>
                <a:cs typeface="Monaco"/>
              </a:rPr>
              <a:t>(obuf2(ord2))</a:t>
            </a:r>
            <a:r>
              <a:rPr lang="en-US" b="1" dirty="0" smtClean="0">
                <a:solidFill>
                  <a:srgbClr val="1F497D"/>
                </a:solidFill>
                <a:latin typeface="Monaco"/>
                <a:cs typeface="Monaco"/>
              </a:rPr>
              <a:t>)</a:t>
            </a:r>
          </a:p>
          <a:p>
            <a:endParaRPr lang="en-US" b="1" dirty="0">
              <a:latin typeface="Monaco"/>
              <a:cs typeface="Monaco"/>
            </a:endParaRPr>
          </a:p>
          <a:p>
            <a:endParaRPr lang="en-US" dirty="0" smtClean="0">
              <a:latin typeface="Monaco"/>
              <a:cs typeface="Monaco"/>
            </a:endParaRPr>
          </a:p>
          <a:p>
            <a:pPr algn="ctr"/>
            <a:r>
              <a:rPr lang="en-US" dirty="0" err="1" smtClean="0">
                <a:solidFill>
                  <a:schemeClr val="bg1"/>
                </a:solidFill>
                <a:latin typeface="Monaco"/>
                <a:cs typeface="Monaco"/>
              </a:rPr>
              <a:t>EXALUoutput</a:t>
            </a:r>
            <a:r>
              <a:rPr lang="en-US" dirty="0" smtClean="0">
                <a:solidFill>
                  <a:schemeClr val="bg1"/>
                </a:solidFill>
                <a:latin typeface="Monaco"/>
                <a:cs typeface="Monaco"/>
              </a:rPr>
              <a:t> </a:t>
            </a:r>
            <a:r>
              <a:rPr lang="en-US" dirty="0">
                <a:solidFill>
                  <a:schemeClr val="bg1"/>
                </a:solidFill>
                <a:latin typeface="Monaco"/>
                <a:cs typeface="Monaco"/>
              </a:rPr>
              <a:t>= </a:t>
            </a:r>
            <a:r>
              <a:rPr lang="en-US" dirty="0" err="1">
                <a:solidFill>
                  <a:schemeClr val="bg1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chemeClr val="bg1"/>
                </a:solidFill>
                <a:latin typeface="Monaco"/>
                <a:cs typeface="Monaco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Monaco"/>
                <a:cs typeface="Monaco"/>
              </a:rPr>
              <a:t>Ra(</a:t>
            </a:r>
            <a:r>
              <a:rPr lang="en-US" b="1" dirty="0" err="1">
                <a:solidFill>
                  <a:schemeClr val="bg1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chemeClr val="bg1"/>
                </a:solidFill>
                <a:latin typeface="Monaco"/>
                <a:cs typeface="Monaco"/>
              </a:rPr>
              <a:t>)) + </a:t>
            </a:r>
            <a:r>
              <a:rPr lang="en-US" b="1" dirty="0" err="1">
                <a:solidFill>
                  <a:schemeClr val="bg1"/>
                </a:solidFill>
                <a:latin typeface="Monaco"/>
                <a:cs typeface="Monaco"/>
              </a:rPr>
              <a:t>Regs</a:t>
            </a:r>
            <a:r>
              <a:rPr lang="en-US" b="1" dirty="0">
                <a:solidFill>
                  <a:schemeClr val="bg1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chemeClr val="bg1"/>
                </a:solidFill>
                <a:latin typeface="Monaco"/>
                <a:cs typeface="Monaco"/>
              </a:rPr>
              <a:t>Rb</a:t>
            </a:r>
            <a:r>
              <a:rPr lang="en-US" b="1" dirty="0">
                <a:solidFill>
                  <a:schemeClr val="bg1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chemeClr val="bg1"/>
                </a:solidFill>
                <a:latin typeface="Monaco"/>
                <a:cs typeface="Monaco"/>
              </a:rPr>
              <a:t>EXop</a:t>
            </a:r>
            <a:r>
              <a:rPr lang="en-US" b="1" dirty="0">
                <a:solidFill>
                  <a:schemeClr val="bg1"/>
                </a:solidFill>
                <a:latin typeface="Monaco"/>
                <a:cs typeface="Monaco"/>
              </a:rPr>
              <a:t>)</a:t>
            </a:r>
            <a:r>
              <a:rPr lang="en-US" b="1" dirty="0" smtClean="0">
                <a:solidFill>
                  <a:schemeClr val="bg1"/>
                </a:solidFill>
                <a:latin typeface="Monaco"/>
                <a:cs typeface="Monaco"/>
              </a:rPr>
              <a:t>)</a:t>
            </a:r>
            <a:endParaRPr lang="en-US" b="1" dirty="0" smtClean="0">
              <a:latin typeface="Monaco"/>
              <a:cs typeface="Monaco"/>
            </a:endParaRPr>
          </a:p>
          <a:p>
            <a:endParaRPr lang="en-US" dirty="0">
              <a:latin typeface="Monaco"/>
              <a:cs typeface="Monaco"/>
            </a:endParaRPr>
          </a:p>
        </p:txBody>
      </p:sp>
      <p:pic>
        <p:nvPicPr>
          <p:cNvPr id="118" name="Picture 117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92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638568"/>
            <a:ext cx="7344816" cy="6186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event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EXWBRAWa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refines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ArithRR</a:t>
            </a:r>
            <a:endParaRPr lang="en-US" b="1" dirty="0"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 smtClean="0">
                <a:solidFill>
                  <a:schemeClr val="accent2"/>
                </a:solidFill>
                <a:latin typeface="Monaco"/>
                <a:cs typeface="Monaco"/>
              </a:rPr>
              <a:t>any</a:t>
            </a:r>
            <a:r>
              <a:rPr lang="en-US" b="1" dirty="0" smtClean="0">
                <a:latin typeface="Monaco"/>
                <a:cs typeface="Monaco"/>
              </a:rPr>
              <a:t> </a:t>
            </a:r>
            <a:r>
              <a:rPr lang="en-US" b="1" i="1" dirty="0" err="1">
                <a:solidFill>
                  <a:schemeClr val="accent1"/>
                </a:solidFill>
                <a:latin typeface="Monaco"/>
                <a:cs typeface="Monaco"/>
              </a:rPr>
              <a:t>pppop</a:t>
            </a:r>
            <a:endParaRPr lang="en-US" b="1" i="1" dirty="0">
              <a:solidFill>
                <a:schemeClr val="accent1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 smtClean="0">
                <a:solidFill>
                  <a:schemeClr val="accent2"/>
                </a:solidFill>
                <a:latin typeface="Monaco"/>
                <a:cs typeface="Monaco"/>
              </a:rPr>
              <a:t>where</a:t>
            </a:r>
            <a:endParaRPr lang="en-US" b="1" dirty="0">
              <a:solidFill>
                <a:schemeClr val="accent2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@grd1 </a:t>
            </a:r>
            <a:r>
              <a:rPr lang="en-US" i="1" dirty="0" err="1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i="1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grd2 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obuf1(ord1)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@grd3 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obuf2(ord2)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s-ES_tradnl" dirty="0">
                <a:latin typeface="Monaco"/>
                <a:cs typeface="Monaco"/>
              </a:rPr>
              <a:t> </a:t>
            </a:r>
            <a:r>
              <a:rPr lang="es-ES_tradnl" dirty="0" smtClean="0">
                <a:latin typeface="Monaco"/>
                <a:cs typeface="Monaco"/>
              </a:rPr>
              <a:t>   </a:t>
            </a:r>
            <a:r>
              <a:rPr lang="es-ES_tradnl" dirty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grd4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Valid1</a:t>
            </a:r>
            <a:r>
              <a:rPr lang="es-ES_tradnl" dirty="0">
                <a:latin typeface="Monaco"/>
                <a:cs typeface="Monaco"/>
              </a:rPr>
              <a:t> = </a:t>
            </a:r>
            <a:r>
              <a:rPr lang="es-ES_tradnl" dirty="0">
                <a:solidFill>
                  <a:schemeClr val="accent2"/>
                </a:solidFill>
                <a:latin typeface="Monaco"/>
                <a:cs typeface="Monaco"/>
              </a:rPr>
              <a:t>TRUE</a:t>
            </a:r>
          </a:p>
          <a:p>
            <a:r>
              <a:rPr lang="de-DE" dirty="0">
                <a:latin typeface="Monaco"/>
                <a:cs typeface="Monaco"/>
              </a:rPr>
              <a:t> </a:t>
            </a:r>
            <a:r>
              <a:rPr lang="de-DE" dirty="0" smtClean="0">
                <a:latin typeface="Monaco"/>
                <a:cs typeface="Monaco"/>
              </a:rPr>
              <a:t> 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grd5 </a:t>
            </a:r>
            <a:r>
              <a:rPr lang="de-DE" b="1" dirty="0" smtClean="0">
                <a:solidFill>
                  <a:srgbClr val="4F81BD"/>
                </a:solidFill>
                <a:latin typeface="Monaco"/>
                <a:cs typeface="Monaco"/>
              </a:rPr>
              <a:t>Rr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(obuf1(ord1)) </a:t>
            </a:r>
            <a:r>
              <a:rPr lang="de-DE" b="1" dirty="0">
                <a:latin typeface="Monaco"/>
                <a:cs typeface="Monaco"/>
              </a:rPr>
              <a:t>=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de-DE" b="1" i="1" dirty="0" smtClean="0">
                <a:solidFill>
                  <a:srgbClr val="4F81BD"/>
                </a:solidFill>
                <a:latin typeface="Monaco"/>
                <a:cs typeface="Monaco"/>
              </a:rPr>
              <a:t>)</a:t>
            </a:r>
          </a:p>
          <a:p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de-DE" b="1" i="1" dirty="0" smtClean="0">
                <a:solidFill>
                  <a:srgbClr val="4F81BD"/>
                </a:solidFill>
                <a:latin typeface="Monaco"/>
                <a:cs typeface="Monaco"/>
              </a:rPr>
              <a:t>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grd6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Rb(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de-DE" b="1" i="1" dirty="0" smtClean="0">
                <a:solidFill>
                  <a:srgbClr val="4F81BD"/>
                </a:solidFill>
                <a:latin typeface="Monaco"/>
                <a:cs typeface="Monaco"/>
              </a:rPr>
              <a:t>)</a:t>
            </a:r>
            <a:endParaRPr lang="de-DE" b="1" i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de-DE" dirty="0" smtClean="0">
                <a:latin typeface="Monaco"/>
                <a:cs typeface="Monaco"/>
              </a:rPr>
              <a:t>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grd7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Rr(obuf2(ord2))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 smtClean="0">
                <a:latin typeface="Monaco"/>
                <a:cs typeface="Monaco"/>
              </a:rPr>
              <a:t>  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grd8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Rr(obuf2(ord2))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Rb(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es-ES_tradnl" dirty="0" smtClean="0">
                <a:latin typeface="Monaco"/>
                <a:cs typeface="Monaco"/>
              </a:rPr>
              <a:t>    </a:t>
            </a:r>
            <a:r>
              <a:rPr lang="es-ES_tradnl" dirty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grd9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Valid2</a:t>
            </a:r>
            <a:r>
              <a:rPr lang="es-ES_tradnl" dirty="0">
                <a:latin typeface="Monaco"/>
                <a:cs typeface="Monaco"/>
              </a:rPr>
              <a:t> = </a:t>
            </a:r>
            <a:r>
              <a:rPr lang="es-ES_tradnl" dirty="0" smtClean="0">
                <a:solidFill>
                  <a:srgbClr val="C0504D"/>
                </a:solidFill>
                <a:latin typeface="Monaco"/>
                <a:cs typeface="Monaco"/>
              </a:rPr>
              <a:t>TRUE</a:t>
            </a:r>
          </a:p>
          <a:p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smtClean="0">
                <a:latin typeface="Monaco"/>
                <a:cs typeface="Monaco"/>
              </a:rPr>
              <a:t> </a:t>
            </a:r>
            <a:r>
              <a:rPr lang="en-US" b="1" dirty="0" smtClean="0">
                <a:solidFill>
                  <a:schemeClr val="accent2"/>
                </a:solidFill>
                <a:latin typeface="Monaco"/>
                <a:cs typeface="Monaco"/>
              </a:rPr>
              <a:t>with</a:t>
            </a:r>
          </a:p>
          <a:p>
            <a:r>
              <a:rPr lang="nl-NL" dirty="0" smtClean="0">
                <a:latin typeface="Monaco"/>
                <a:cs typeface="Monaco"/>
              </a:rPr>
              <a:t>    </a:t>
            </a:r>
            <a:r>
              <a:rPr lang="nl-NL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nl-NL" dirty="0">
                <a:solidFill>
                  <a:srgbClr val="7F7F7F"/>
                </a:solidFill>
                <a:latin typeface="Monaco"/>
                <a:cs typeface="Monaco"/>
              </a:rPr>
              <a:t>pop </a:t>
            </a:r>
            <a:r>
              <a:rPr lang="nl-NL" dirty="0">
                <a:latin typeface="Monaco"/>
                <a:cs typeface="Monaco"/>
              </a:rPr>
              <a:t>pop = </a:t>
            </a:r>
            <a:r>
              <a:rPr lang="nl-NL" dirty="0">
                <a:solidFill>
                  <a:schemeClr val="accent1"/>
                </a:solidFill>
                <a:latin typeface="Monaco"/>
                <a:cs typeface="Monaco"/>
              </a:rPr>
              <a:t>obuf1(ord1)</a:t>
            </a: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de-DE" dirty="0">
                <a:latin typeface="Monaco"/>
                <a:cs typeface="Monaco"/>
              </a:rPr>
              <a:t>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Regs(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Rr(obuf1(ord1))) </a:t>
            </a:r>
            <a:r>
              <a:rPr lang="de-DE" b="1" dirty="0">
                <a:latin typeface="Monaco"/>
                <a:cs typeface="Monaco"/>
              </a:rPr>
              <a:t>≔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vbuf1(vrd1)</a:t>
            </a:r>
          </a:p>
          <a:p>
            <a:r>
              <a:rPr lang="pl-PL" dirty="0">
                <a:latin typeface="Monaco"/>
                <a:cs typeface="Monaco"/>
              </a:rPr>
              <a:t>    </a:t>
            </a:r>
            <a:r>
              <a:rPr lang="pl-PL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act2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obuf2(owr2)</a:t>
            </a:r>
            <a:r>
              <a:rPr lang="pl-PL" dirty="0">
                <a:latin typeface="Monaco"/>
                <a:cs typeface="Monaco"/>
              </a:rPr>
              <a:t> ≔ </a:t>
            </a:r>
            <a:r>
              <a:rPr lang="pl-PL" i="1" dirty="0">
                <a:solidFill>
                  <a:srgbClr val="4F81BD"/>
                </a:solidFill>
                <a:latin typeface="Monaco"/>
                <a:cs typeface="Monaco"/>
              </a:rPr>
              <a:t>pppop</a:t>
            </a:r>
          </a:p>
          <a:p>
            <a:r>
              <a:rPr lang="pl-PL" dirty="0">
                <a:latin typeface="Monaco"/>
                <a:cs typeface="Monaco"/>
              </a:rPr>
              <a:t>   </a:t>
            </a:r>
            <a:r>
              <a:rPr lang="pl-PL" dirty="0" smtClean="0">
                <a:latin typeface="Monaco"/>
                <a:cs typeface="Monaco"/>
              </a:rPr>
              <a:t> 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@act3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obuf1(owr1) </a:t>
            </a:r>
            <a:r>
              <a:rPr lang="pl-PL" dirty="0">
                <a:latin typeface="Monaco"/>
                <a:cs typeface="Monaco"/>
              </a:rPr>
              <a:t>≔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obuf2(ord2)</a:t>
            </a:r>
          </a:p>
          <a:p>
            <a:r>
              <a:rPr lang="de-DE" dirty="0">
                <a:latin typeface="Monaco"/>
                <a:cs typeface="Monaco"/>
              </a:rPr>
              <a:t>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@act4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vbuf1(vwr1) </a:t>
            </a:r>
            <a:r>
              <a:rPr lang="de-DE" dirty="0">
                <a:latin typeface="Monaco"/>
                <a:cs typeface="Monaco"/>
              </a:rPr>
              <a:t>≔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vbuf2(vrd2)</a:t>
            </a:r>
          </a:p>
          <a:p>
            <a:r>
              <a:rPr lang="nb-NO" dirty="0" smtClean="0">
                <a:latin typeface="Monaco"/>
                <a:cs typeface="Monaco"/>
              </a:rPr>
              <a:t>   </a:t>
            </a:r>
            <a:r>
              <a:rPr lang="nb-NO" dirty="0" smtClean="0">
                <a:solidFill>
                  <a:srgbClr val="7F7F7F"/>
                </a:solidFill>
                <a:latin typeface="Monaco"/>
                <a:cs typeface="Monaco"/>
              </a:rPr>
              <a:t> @act5</a:t>
            </a:r>
            <a:r>
              <a:rPr lang="nb-NO" dirty="0" smtClean="0">
                <a:latin typeface="Monaco"/>
                <a:cs typeface="Monaco"/>
              </a:rPr>
              <a:t> </a:t>
            </a:r>
            <a:r>
              <a:rPr lang="nb-NO" dirty="0">
                <a:solidFill>
                  <a:srgbClr val="4F81BD"/>
                </a:solidFill>
                <a:latin typeface="Monaco"/>
                <a:cs typeface="Monaco"/>
              </a:rPr>
              <a:t>Valid2 </a:t>
            </a:r>
            <a:r>
              <a:rPr lang="nb-NO" dirty="0">
                <a:latin typeface="Monaco"/>
                <a:cs typeface="Monaco"/>
              </a:rPr>
              <a:t>≔ </a:t>
            </a:r>
            <a:r>
              <a:rPr lang="nb-NO" dirty="0" smtClean="0">
                <a:solidFill>
                  <a:schemeClr val="accent2"/>
                </a:solidFill>
                <a:latin typeface="Monaco"/>
                <a:cs typeface="Monaco"/>
              </a:rPr>
              <a:t>FALSE</a:t>
            </a:r>
          </a:p>
          <a:p>
            <a:r>
              <a:rPr lang="nb-NO" i="1" dirty="0">
                <a:solidFill>
                  <a:schemeClr val="accent2"/>
                </a:solidFill>
                <a:latin typeface="Monaco"/>
                <a:cs typeface="Monaco"/>
              </a:rPr>
              <a:t>	</a:t>
            </a:r>
            <a:r>
              <a:rPr lang="nb-NO" i="1" dirty="0" smtClean="0">
                <a:solidFill>
                  <a:schemeClr val="accent2"/>
                </a:solidFill>
                <a:latin typeface="Monaco"/>
                <a:cs typeface="Monaco"/>
              </a:rPr>
              <a:t>	</a:t>
            </a:r>
            <a:r>
              <a:rPr lang="pl-PL" i="1" dirty="0" smtClean="0">
                <a:solidFill>
                  <a:srgbClr val="7F7F7F"/>
                </a:solidFill>
                <a:latin typeface="Monaco"/>
                <a:cs typeface="Monaco"/>
              </a:rPr>
              <a:t>… </a:t>
            </a:r>
            <a:r>
              <a:rPr lang="pl-PL" i="1" dirty="0">
                <a:solidFill>
                  <a:srgbClr val="7F7F7F"/>
                </a:solidFill>
                <a:latin typeface="Monaco"/>
                <a:cs typeface="Monaco"/>
              </a:rPr>
              <a:t>// update buffer indices</a:t>
            </a:r>
            <a:r>
              <a:rPr lang="nb-NO" dirty="0" smtClean="0">
                <a:solidFill>
                  <a:schemeClr val="accent2"/>
                </a:solidFill>
                <a:latin typeface="Monaco"/>
                <a:cs typeface="Monaco"/>
              </a:rPr>
              <a:t> </a:t>
            </a:r>
          </a:p>
          <a:p>
            <a:r>
              <a:rPr lang="nb-NO" b="1" dirty="0" smtClean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102703" y="116632"/>
            <a:ext cx="3993400" cy="2360164"/>
            <a:chOff x="4067945" y="3356993"/>
            <a:chExt cx="4489718" cy="2730106"/>
          </a:xfrm>
        </p:grpSpPr>
        <p:grpSp>
          <p:nvGrpSpPr>
            <p:cNvPr id="5" name="Group 4"/>
            <p:cNvGrpSpPr/>
            <p:nvPr/>
          </p:nvGrpSpPr>
          <p:grpSpPr>
            <a:xfrm>
              <a:off x="4067945" y="3356993"/>
              <a:ext cx="4489718" cy="2730106"/>
              <a:chOff x="-8849" y="1167073"/>
              <a:chExt cx="8566512" cy="4920025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789410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tx1"/>
                    </a:solidFill>
                    <a:prstDash val="solid"/>
                  </a:ln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355803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922196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606358" y="1167073"/>
                <a:ext cx="7951305" cy="49200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144073" y="1824983"/>
                <a:ext cx="480510" cy="1956568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/>
                  <a:t>regs</a:t>
                </a:r>
                <a:endParaRPr lang="en-US" sz="1200" dirty="0" smtClean="0"/>
              </a:p>
            </p:txBody>
          </p:sp>
          <p:sp>
            <p:nvSpPr>
              <p:cNvPr id="13" name="Multidocument 12"/>
              <p:cNvSpPr/>
              <p:nvPr/>
            </p:nvSpPr>
            <p:spPr>
              <a:xfrm>
                <a:off x="2002127" y="2093867"/>
                <a:ext cx="1060704" cy="1418799"/>
              </a:xfrm>
              <a:prstGeom prst="flowChartMultidocumen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IFIDEX</a:t>
                </a:r>
                <a:endParaRPr lang="en-US" sz="1200" dirty="0"/>
              </a:p>
            </p:txBody>
          </p:sp>
          <p:sp>
            <p:nvSpPr>
              <p:cNvPr id="14" name="Multidocument 13"/>
              <p:cNvSpPr/>
              <p:nvPr/>
            </p:nvSpPr>
            <p:spPr>
              <a:xfrm>
                <a:off x="6563285" y="2093867"/>
                <a:ext cx="1060704" cy="1418799"/>
              </a:xfrm>
              <a:prstGeom prst="flowChartMultidocumen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WB</a:t>
                </a:r>
                <a:endParaRPr lang="en-US" sz="1200" dirty="0"/>
              </a:p>
            </p:txBody>
          </p:sp>
          <p:cxnSp>
            <p:nvCxnSpPr>
              <p:cNvPr id="15" name="Straight Arrow Connector 14"/>
              <p:cNvCxnSpPr>
                <a:stCxn id="12" idx="3"/>
                <a:endCxn id="13" idx="1"/>
              </p:cNvCxnSpPr>
              <p:nvPr/>
            </p:nvCxnSpPr>
            <p:spPr>
              <a:xfrm>
                <a:off x="1624583" y="2803267"/>
                <a:ext cx="37754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" name="Group 15"/>
              <p:cNvGrpSpPr/>
              <p:nvPr/>
            </p:nvGrpSpPr>
            <p:grpSpPr>
              <a:xfrm>
                <a:off x="3912728" y="2105308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56" name="Straight Connector 55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Group 16"/>
              <p:cNvGrpSpPr/>
              <p:nvPr/>
            </p:nvGrpSpPr>
            <p:grpSpPr>
              <a:xfrm>
                <a:off x="3912728" y="2917686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51" name="Straight Connector 50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Straight Arrow Connector 17"/>
              <p:cNvCxnSpPr/>
              <p:nvPr/>
            </p:nvCxnSpPr>
            <p:spPr>
              <a:xfrm>
                <a:off x="3062831" y="2345590"/>
                <a:ext cx="120046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2917385" y="3180851"/>
                <a:ext cx="1345907" cy="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>
                <a:off x="4869650" y="2345590"/>
                <a:ext cx="169363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4869650" y="3180852"/>
                <a:ext cx="169363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7623989" y="2723174"/>
                <a:ext cx="51036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8134356" y="2723174"/>
                <a:ext cx="0" cy="240280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4" name="Group 23"/>
              <p:cNvGrpSpPr/>
              <p:nvPr/>
            </p:nvGrpSpPr>
            <p:grpSpPr>
              <a:xfrm>
                <a:off x="3912728" y="4050435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46" name="Straight Connector 45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" name="Group 24"/>
              <p:cNvGrpSpPr/>
              <p:nvPr/>
            </p:nvGrpSpPr>
            <p:grpSpPr>
              <a:xfrm>
                <a:off x="3912728" y="4862813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" name="Straight Arrow Connector 25"/>
              <p:cNvCxnSpPr/>
              <p:nvPr/>
            </p:nvCxnSpPr>
            <p:spPr>
              <a:xfrm flipH="1">
                <a:off x="4869650" y="5125977"/>
                <a:ext cx="3264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938140" y="5125977"/>
                <a:ext cx="3325152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938140" y="2803267"/>
                <a:ext cx="0" cy="232271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>
                <a:endCxn id="12" idx="1"/>
              </p:cNvCxnSpPr>
              <p:nvPr/>
            </p:nvCxnSpPr>
            <p:spPr>
              <a:xfrm>
                <a:off x="938140" y="2803267"/>
                <a:ext cx="20593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/>
              <p:cNvSpPr txBox="1"/>
              <p:nvPr/>
            </p:nvSpPr>
            <p:spPr>
              <a:xfrm>
                <a:off x="789410" y="1341879"/>
                <a:ext cx="7815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IFIDEX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381813" y="1357453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SEB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5922196" y="1334569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WB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cxnSp>
            <p:nvCxnSpPr>
              <p:cNvPr id="33" name="Straight Arrow Connector 32"/>
              <p:cNvCxnSpPr/>
              <p:nvPr/>
            </p:nvCxnSpPr>
            <p:spPr>
              <a:xfrm flipH="1">
                <a:off x="4869650" y="4302159"/>
                <a:ext cx="3264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>
                <a:off x="2551282" y="4302159"/>
                <a:ext cx="171201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 flipV="1">
                <a:off x="2551282" y="3401901"/>
                <a:ext cx="0" cy="9002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>
                <a:off x="3912728" y="1703901"/>
                <a:ext cx="137288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/>
              <p:nvPr/>
            </p:nvCxnSpPr>
            <p:spPr>
              <a:xfrm flipH="1" flipV="1">
                <a:off x="3912728" y="5801050"/>
                <a:ext cx="1372887" cy="1144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183052" y="1703901"/>
                <a:ext cx="236823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/>
              <p:nvPr/>
            </p:nvCxnSpPr>
            <p:spPr>
              <a:xfrm>
                <a:off x="2551282" y="1711211"/>
                <a:ext cx="0" cy="40553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Rectangle 39"/>
              <p:cNvSpPr/>
              <p:nvPr/>
            </p:nvSpPr>
            <p:spPr>
              <a:xfrm>
                <a:off x="-8849" y="1334569"/>
                <a:ext cx="1024518" cy="4991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1200" i="1" dirty="0" err="1" smtClean="0">
                    <a:solidFill>
                      <a:prstClr val="black"/>
                    </a:solidFill>
                  </a:rPr>
                  <a:t>ppop</a:t>
                </a:r>
                <a:endParaRPr lang="en-US" sz="1200" i="1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6157695" y="3967989"/>
              <a:ext cx="6146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buf2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228121" y="5096642"/>
              <a:ext cx="6146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buf1</a:t>
              </a:r>
              <a:endParaRPr lang="en-US" dirty="0"/>
            </a:p>
          </p:txBody>
        </p:sp>
      </p:grpSp>
      <p:pic>
        <p:nvPicPr>
          <p:cNvPr id="61" name="Picture 60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076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651" y="149657"/>
            <a:ext cx="8640960" cy="6740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  <a:latin typeface="Monaco"/>
                <a:cs typeface="Monaco"/>
              </a:rPr>
              <a:t>event</a:t>
            </a:r>
            <a:r>
              <a:rPr lang="en-US" b="1" dirty="0" smtClean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EXstallWB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refines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ArithRR</a:t>
            </a:r>
            <a:endParaRPr lang="en-US" b="1" dirty="0"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any</a:t>
            </a:r>
            <a:r>
              <a:rPr lang="en-US" b="1" dirty="0" smtClean="0">
                <a:latin typeface="Monaco"/>
                <a:cs typeface="Monaco"/>
              </a:rPr>
              <a:t> </a:t>
            </a:r>
            <a:r>
              <a:rPr lang="en-US" b="1" i="1" dirty="0" err="1">
                <a:solidFill>
                  <a:schemeClr val="accent1"/>
                </a:solidFill>
                <a:latin typeface="Monaco"/>
                <a:cs typeface="Monaco"/>
              </a:rPr>
              <a:t>pppop</a:t>
            </a:r>
            <a:endParaRPr lang="en-US" b="1" i="1" dirty="0">
              <a:solidFill>
                <a:schemeClr val="accent1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@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grd1 </a:t>
            </a:r>
            <a:r>
              <a:rPr lang="en-US" i="1" dirty="0" err="1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i="1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</a:t>
            </a:r>
            <a:r>
              <a:rPr lang="en-US" dirty="0" smtClean="0">
                <a:solidFill>
                  <a:srgbClr val="7F7F7F"/>
                </a:solidFill>
                <a:latin typeface="Monaco"/>
                <a:cs typeface="Monaco"/>
              </a:rPr>
              <a:t> @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grd2 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obuf1(ord1)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grd3 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obuf2(ord2)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s-ES_tradnl" dirty="0">
                <a:latin typeface="Monaco"/>
                <a:cs typeface="Monaco"/>
              </a:rPr>
              <a:t>   </a:t>
            </a:r>
            <a:r>
              <a:rPr lang="es-ES_tradnl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@grd4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Valid1</a:t>
            </a:r>
            <a:r>
              <a:rPr lang="es-ES_tradnl" dirty="0">
                <a:latin typeface="Monaco"/>
                <a:cs typeface="Monaco"/>
              </a:rPr>
              <a:t> = </a:t>
            </a:r>
            <a:r>
              <a:rPr lang="es-ES_tradnl" dirty="0">
                <a:solidFill>
                  <a:schemeClr val="accent2"/>
                </a:solidFill>
                <a:latin typeface="Monaco"/>
                <a:cs typeface="Monaco"/>
              </a:rPr>
              <a:t>TRUE</a:t>
            </a:r>
          </a:p>
          <a:p>
            <a:r>
              <a:rPr lang="de-DE" dirty="0">
                <a:latin typeface="Monaco"/>
                <a:cs typeface="Monaco"/>
              </a:rPr>
              <a:t>   </a:t>
            </a:r>
            <a:r>
              <a:rPr lang="de-DE" dirty="0" smtClean="0">
                <a:latin typeface="Monaco"/>
                <a:cs typeface="Monaco"/>
              </a:rPr>
              <a:t>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@grd5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 @grd6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</a:t>
            </a:r>
            <a:r>
              <a:rPr lang="de-DE" b="1" dirty="0">
                <a:solidFill>
                  <a:srgbClr val="1F497D"/>
                </a:solidFill>
                <a:latin typeface="Monaco"/>
                <a:cs typeface="Monaco"/>
              </a:rPr>
              <a:t>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Rb(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@grd7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Rr(obuf2(ord2))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grd8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Rr(obuf2(ord2)</a:t>
            </a:r>
            <a:r>
              <a:rPr lang="de-DE" b="1" dirty="0">
                <a:solidFill>
                  <a:srgbClr val="1F497D"/>
                </a:solidFill>
                <a:latin typeface="Monaco"/>
                <a:cs typeface="Monaco"/>
              </a:rPr>
              <a:t>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Rb(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es-ES_tradnl" dirty="0">
                <a:latin typeface="Monaco"/>
                <a:cs typeface="Monaco"/>
              </a:rPr>
              <a:t>  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es-ES_tradnl" dirty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grd9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Valid2 </a:t>
            </a:r>
            <a:r>
              <a:rPr lang="es-ES_tradnl" dirty="0">
                <a:latin typeface="Monaco"/>
                <a:cs typeface="Monaco"/>
              </a:rPr>
              <a:t>= </a:t>
            </a:r>
            <a:r>
              <a:rPr lang="es-ES_tradnl" dirty="0">
                <a:solidFill>
                  <a:srgbClr val="C0504D"/>
                </a:solidFill>
                <a:latin typeface="Monaco"/>
                <a:cs typeface="Monaco"/>
              </a:rPr>
              <a:t>FALSE</a:t>
            </a:r>
          </a:p>
          <a:p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smtClean="0">
                <a:latin typeface="Monaco"/>
                <a:cs typeface="Monaco"/>
              </a:rPr>
              <a:t>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with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nl-NL" dirty="0">
                <a:latin typeface="Monaco"/>
                <a:cs typeface="Monaco"/>
              </a:rPr>
              <a:t>    </a:t>
            </a:r>
            <a:r>
              <a:rPr lang="nl-NL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nl-NL" dirty="0">
                <a:solidFill>
                  <a:srgbClr val="7F7F7F"/>
                </a:solidFill>
                <a:latin typeface="Monaco"/>
                <a:cs typeface="Monaco"/>
              </a:rPr>
              <a:t>pop </a:t>
            </a:r>
            <a:r>
              <a:rPr lang="nl-NL" dirty="0">
                <a:latin typeface="Monaco"/>
                <a:cs typeface="Monaco"/>
              </a:rPr>
              <a:t>pop = </a:t>
            </a:r>
            <a:r>
              <a:rPr lang="nl-NL" dirty="0">
                <a:solidFill>
                  <a:srgbClr val="4F81BD"/>
                </a:solidFill>
                <a:latin typeface="Monaco"/>
                <a:cs typeface="Monaco"/>
              </a:rPr>
              <a:t>obuf1(ord1)</a:t>
            </a:r>
          </a:p>
          <a:p>
            <a:r>
              <a:rPr lang="en-US" dirty="0">
                <a:latin typeface="Monaco"/>
                <a:cs typeface="Monaco"/>
              </a:rPr>
              <a:t> 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</a:p>
          <a:p>
            <a:r>
              <a:rPr lang="de-DE" dirty="0">
                <a:latin typeface="Monaco"/>
                <a:cs typeface="Monaco"/>
              </a:rPr>
              <a:t>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Regs(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Rr(obuf1(ord1))) </a:t>
            </a:r>
            <a:r>
              <a:rPr lang="de-DE" b="1" dirty="0">
                <a:latin typeface="Monaco"/>
                <a:cs typeface="Monaco"/>
              </a:rPr>
              <a:t>≔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vbuf1(vrd1)</a:t>
            </a:r>
          </a:p>
          <a:p>
            <a:r>
              <a:rPr lang="pl-PL" dirty="0">
                <a:latin typeface="Monaco"/>
                <a:cs typeface="Monaco"/>
              </a:rPr>
              <a:t>    </a:t>
            </a:r>
            <a:r>
              <a:rPr lang="pl-PL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act2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obuf1(owr1) </a:t>
            </a:r>
            <a:r>
              <a:rPr lang="pl-PL" dirty="0">
                <a:latin typeface="Monaco"/>
                <a:cs typeface="Monaco"/>
              </a:rPr>
              <a:t>≔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obuf2(ord2)</a:t>
            </a:r>
          </a:p>
          <a:p>
            <a:r>
              <a:rPr lang="de-DE" dirty="0">
                <a:latin typeface="Monaco"/>
                <a:cs typeface="Monaco"/>
              </a:rPr>
              <a:t>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@act3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vbuf1(vwr1) </a:t>
            </a:r>
            <a:r>
              <a:rPr lang="de-DE" dirty="0">
                <a:latin typeface="Monaco"/>
                <a:cs typeface="Monaco"/>
              </a:rPr>
              <a:t>≔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vbuf2(vrd2)</a:t>
            </a:r>
          </a:p>
          <a:p>
            <a:r>
              <a:rPr lang="de-DE" dirty="0">
                <a:latin typeface="Monaco"/>
                <a:cs typeface="Monaco"/>
              </a:rPr>
              <a:t> 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act4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vbuf2(vwr2) </a:t>
            </a:r>
            <a:r>
              <a:rPr lang="de-DE" dirty="0">
                <a:latin typeface="Monaco"/>
                <a:cs typeface="Monaco"/>
              </a:rPr>
              <a:t>≔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Regs(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))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de-DE" b="1" dirty="0">
                <a:latin typeface="Monaco"/>
                <a:cs typeface="Monaco"/>
              </a:rPr>
              <a:t>+</a:t>
            </a:r>
            <a:r>
              <a:rPr lang="de-DE" b="1" i="1" dirty="0">
                <a:latin typeface="Monaco"/>
                <a:cs typeface="Monaco"/>
              </a:rPr>
              <a:t> </a:t>
            </a:r>
            <a:r>
              <a:rPr lang="de-DE" b="1" dirty="0">
                <a:solidFill>
                  <a:srgbClr val="1F497D"/>
                </a:solidFill>
                <a:latin typeface="Monaco"/>
                <a:cs typeface="Monaco"/>
              </a:rPr>
              <a:t>Regs</a:t>
            </a:r>
            <a:r>
              <a:rPr lang="de-DE" b="1" i="1" dirty="0">
                <a:solidFill>
                  <a:srgbClr val="1F497D"/>
                </a:solidFill>
                <a:latin typeface="Monaco"/>
                <a:cs typeface="Monaco"/>
              </a:rPr>
              <a:t>(</a:t>
            </a:r>
            <a:r>
              <a:rPr lang="de-DE" b="1" dirty="0">
                <a:solidFill>
                  <a:srgbClr val="1F497D"/>
                </a:solidFill>
                <a:latin typeface="Monaco"/>
                <a:cs typeface="Monaco"/>
              </a:rPr>
              <a:t>Rb(</a:t>
            </a:r>
            <a:r>
              <a:rPr lang="de-DE" b="1" i="1" dirty="0">
                <a:solidFill>
                  <a:srgbClr val="1F497D"/>
                </a:solidFill>
                <a:latin typeface="Monaco"/>
                <a:cs typeface="Monaco"/>
              </a:rPr>
              <a:t>pppop</a:t>
            </a:r>
            <a:r>
              <a:rPr lang="de-DE" b="1" dirty="0">
                <a:solidFill>
                  <a:srgbClr val="1F497D"/>
                </a:solidFill>
                <a:latin typeface="Monaco"/>
                <a:cs typeface="Monaco"/>
              </a:rPr>
              <a:t>))</a:t>
            </a:r>
          </a:p>
          <a:p>
            <a:r>
              <a:rPr lang="pl-PL" dirty="0">
                <a:latin typeface="Monaco"/>
                <a:cs typeface="Monaco"/>
              </a:rPr>
              <a:t>    </a:t>
            </a:r>
            <a:r>
              <a:rPr lang="pl-PL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act5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obuf2(owr2) </a:t>
            </a:r>
            <a:r>
              <a:rPr lang="pl-PL" dirty="0">
                <a:latin typeface="Monaco"/>
                <a:cs typeface="Monaco"/>
              </a:rPr>
              <a:t>≔ </a:t>
            </a:r>
            <a:r>
              <a:rPr lang="pl-PL" i="1" dirty="0" smtClean="0">
                <a:solidFill>
                  <a:srgbClr val="4F81BD"/>
                </a:solidFill>
                <a:latin typeface="Monaco"/>
                <a:cs typeface="Monaco"/>
              </a:rPr>
              <a:t>pppop</a:t>
            </a:r>
          </a:p>
          <a:p>
            <a:r>
              <a:rPr lang="pl-PL" i="1" dirty="0" smtClean="0">
                <a:latin typeface="Monaco"/>
                <a:cs typeface="Monaco"/>
              </a:rPr>
              <a:t>   </a:t>
            </a:r>
            <a:r>
              <a:rPr lang="pl-PL" i="1" dirty="0" smtClean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@act6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Valid1 </a:t>
            </a:r>
            <a:r>
              <a:rPr lang="es-ES_tradnl" dirty="0">
                <a:latin typeface="Monaco"/>
                <a:cs typeface="Monaco"/>
              </a:rPr>
              <a:t>≔ </a:t>
            </a:r>
            <a:r>
              <a:rPr lang="es-ES_tradnl" dirty="0">
                <a:solidFill>
                  <a:srgbClr val="C0504D"/>
                </a:solidFill>
                <a:latin typeface="Monaco"/>
                <a:cs typeface="Monaco"/>
              </a:rPr>
              <a:t>FALSE</a:t>
            </a:r>
          </a:p>
          <a:p>
            <a:r>
              <a:rPr lang="es-ES_tradnl" dirty="0">
                <a:latin typeface="Monaco"/>
                <a:cs typeface="Monaco"/>
              </a:rPr>
              <a:t>   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@act7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Valid2 </a:t>
            </a:r>
            <a:r>
              <a:rPr lang="es-ES_tradnl" dirty="0">
                <a:latin typeface="Monaco"/>
                <a:cs typeface="Monaco"/>
              </a:rPr>
              <a:t>≔ </a:t>
            </a:r>
            <a:r>
              <a:rPr lang="es-ES_tradnl" dirty="0" smtClean="0">
                <a:solidFill>
                  <a:srgbClr val="C0504D"/>
                </a:solidFill>
                <a:latin typeface="Monaco"/>
                <a:cs typeface="Monaco"/>
              </a:rPr>
              <a:t>TRUE</a:t>
            </a:r>
          </a:p>
          <a:p>
            <a:r>
              <a:rPr lang="es-ES_tradnl" dirty="0">
                <a:latin typeface="Monaco"/>
                <a:cs typeface="Monaco"/>
              </a:rPr>
              <a:t>	</a:t>
            </a:r>
            <a:r>
              <a:rPr lang="es-ES_tradnl" dirty="0" smtClean="0">
                <a:latin typeface="Monaco"/>
                <a:cs typeface="Monaco"/>
              </a:rPr>
              <a:t>   </a:t>
            </a:r>
            <a:r>
              <a:rPr lang="pl-PL" i="1" dirty="0" smtClean="0">
                <a:solidFill>
                  <a:srgbClr val="7F7F7F"/>
                </a:solidFill>
                <a:latin typeface="Monaco"/>
                <a:cs typeface="Monaco"/>
              </a:rPr>
              <a:t>… </a:t>
            </a:r>
            <a:r>
              <a:rPr lang="pl-PL" i="1" dirty="0">
                <a:solidFill>
                  <a:srgbClr val="7F7F7F"/>
                </a:solidFill>
                <a:latin typeface="Monaco"/>
                <a:cs typeface="Monaco"/>
              </a:rPr>
              <a:t>// update buffer indices</a:t>
            </a:r>
            <a:r>
              <a:rPr lang="nb-NO" dirty="0">
                <a:solidFill>
                  <a:schemeClr val="accent2"/>
                </a:solidFill>
                <a:latin typeface="Monaco"/>
                <a:cs typeface="Monaco"/>
              </a:rPr>
              <a:t> </a:t>
            </a:r>
            <a:endParaRPr lang="es-ES_tradnl" dirty="0">
              <a:latin typeface="Monaco"/>
              <a:cs typeface="Monaco"/>
            </a:endParaRPr>
          </a:p>
          <a:p>
            <a:r>
              <a:rPr lang="es-ES_tradnl" dirty="0">
                <a:latin typeface="Monaco"/>
                <a:cs typeface="Monaco"/>
              </a:rPr>
              <a:t> </a:t>
            </a:r>
            <a:r>
              <a:rPr lang="es-ES_tradnl" dirty="0" smtClean="0">
                <a:latin typeface="Monaco"/>
                <a:cs typeface="Monaco"/>
              </a:rPr>
              <a:t> </a:t>
            </a:r>
            <a:r>
              <a:rPr lang="es-ES_tradnl" b="1" dirty="0" smtClean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102703" y="116632"/>
            <a:ext cx="3993400" cy="2360164"/>
            <a:chOff x="4067945" y="3356993"/>
            <a:chExt cx="4489718" cy="2730106"/>
          </a:xfrm>
        </p:grpSpPr>
        <p:grpSp>
          <p:nvGrpSpPr>
            <p:cNvPr id="4" name="Group 3"/>
            <p:cNvGrpSpPr/>
            <p:nvPr/>
          </p:nvGrpSpPr>
          <p:grpSpPr>
            <a:xfrm>
              <a:off x="4067945" y="3356993"/>
              <a:ext cx="4489718" cy="2730106"/>
              <a:chOff x="-8849" y="1167073"/>
              <a:chExt cx="8566512" cy="492002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789410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tx1"/>
                    </a:solidFill>
                    <a:prstDash val="solid"/>
                  </a:ln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5803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5922196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06358" y="1167073"/>
                <a:ext cx="7951305" cy="49200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4073" y="1824983"/>
                <a:ext cx="480510" cy="1956568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/>
                  <a:t>regs</a:t>
                </a:r>
                <a:endParaRPr lang="en-US" sz="1200" dirty="0" smtClean="0"/>
              </a:p>
            </p:txBody>
          </p:sp>
          <p:sp>
            <p:nvSpPr>
              <p:cNvPr id="12" name="Multidocument 11"/>
              <p:cNvSpPr/>
              <p:nvPr/>
            </p:nvSpPr>
            <p:spPr>
              <a:xfrm>
                <a:off x="2002127" y="2093867"/>
                <a:ext cx="1060704" cy="1418799"/>
              </a:xfrm>
              <a:prstGeom prst="flowChartMultidocumen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IFIDEX</a:t>
                </a:r>
                <a:endParaRPr lang="en-US" sz="1200" dirty="0"/>
              </a:p>
            </p:txBody>
          </p:sp>
          <p:sp>
            <p:nvSpPr>
              <p:cNvPr id="13" name="Multidocument 12"/>
              <p:cNvSpPr/>
              <p:nvPr/>
            </p:nvSpPr>
            <p:spPr>
              <a:xfrm>
                <a:off x="6563285" y="2093867"/>
                <a:ext cx="1060704" cy="1418799"/>
              </a:xfrm>
              <a:prstGeom prst="flowChartMultidocumen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WB</a:t>
                </a:r>
                <a:endParaRPr lang="en-US" sz="1200" dirty="0"/>
              </a:p>
            </p:txBody>
          </p:sp>
          <p:cxnSp>
            <p:nvCxnSpPr>
              <p:cNvPr id="14" name="Straight Arrow Connector 13"/>
              <p:cNvCxnSpPr>
                <a:stCxn id="11" idx="3"/>
                <a:endCxn id="12" idx="1"/>
              </p:cNvCxnSpPr>
              <p:nvPr/>
            </p:nvCxnSpPr>
            <p:spPr>
              <a:xfrm>
                <a:off x="1624583" y="2803267"/>
                <a:ext cx="37754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/>
              <p:cNvGrpSpPr/>
              <p:nvPr/>
            </p:nvGrpSpPr>
            <p:grpSpPr>
              <a:xfrm>
                <a:off x="3912728" y="2105308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55" name="Straight Connector 54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/>
              <p:cNvGrpSpPr/>
              <p:nvPr/>
            </p:nvGrpSpPr>
            <p:grpSpPr>
              <a:xfrm>
                <a:off x="3912728" y="2917686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50" name="Straight Connector 49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" name="Straight Arrow Connector 16"/>
              <p:cNvCxnSpPr/>
              <p:nvPr/>
            </p:nvCxnSpPr>
            <p:spPr>
              <a:xfrm>
                <a:off x="3062831" y="2345590"/>
                <a:ext cx="120046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2917385" y="3180851"/>
                <a:ext cx="1345907" cy="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4869650" y="2345590"/>
                <a:ext cx="169363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>
                <a:off x="4869650" y="3180852"/>
                <a:ext cx="169363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7623989" y="2723174"/>
                <a:ext cx="51036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8134356" y="2723174"/>
                <a:ext cx="0" cy="240280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" name="Group 22"/>
              <p:cNvGrpSpPr/>
              <p:nvPr/>
            </p:nvGrpSpPr>
            <p:grpSpPr>
              <a:xfrm>
                <a:off x="3912728" y="4050435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/>
              <p:cNvGrpSpPr/>
              <p:nvPr/>
            </p:nvGrpSpPr>
            <p:grpSpPr>
              <a:xfrm>
                <a:off x="3912728" y="4862813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40" name="Straight Connector 39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Straight Arrow Connector 24"/>
              <p:cNvCxnSpPr/>
              <p:nvPr/>
            </p:nvCxnSpPr>
            <p:spPr>
              <a:xfrm flipH="1">
                <a:off x="4869650" y="5125977"/>
                <a:ext cx="3264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H="1">
                <a:off x="938140" y="5125977"/>
                <a:ext cx="3325152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V="1">
                <a:off x="938140" y="2803267"/>
                <a:ext cx="0" cy="232271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endCxn id="11" idx="1"/>
              </p:cNvCxnSpPr>
              <p:nvPr/>
            </p:nvCxnSpPr>
            <p:spPr>
              <a:xfrm>
                <a:off x="938140" y="2803267"/>
                <a:ext cx="20593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789410" y="1341879"/>
                <a:ext cx="7815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IFIDEX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381813" y="1357453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SEB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922196" y="1334569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WB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cxnSp>
            <p:nvCxnSpPr>
              <p:cNvPr id="32" name="Straight Arrow Connector 31"/>
              <p:cNvCxnSpPr/>
              <p:nvPr/>
            </p:nvCxnSpPr>
            <p:spPr>
              <a:xfrm flipH="1">
                <a:off x="4869650" y="4302159"/>
                <a:ext cx="3264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>
                <a:off x="2551282" y="4302159"/>
                <a:ext cx="171201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 flipV="1">
                <a:off x="2551282" y="3401901"/>
                <a:ext cx="0" cy="9002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3912728" y="1703901"/>
                <a:ext cx="137288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 flipH="1" flipV="1">
                <a:off x="3912728" y="5801050"/>
                <a:ext cx="1372887" cy="1144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83052" y="1703901"/>
                <a:ext cx="236823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>
                <a:off x="2551282" y="1711211"/>
                <a:ext cx="0" cy="40553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/>
              <p:cNvSpPr/>
              <p:nvPr/>
            </p:nvSpPr>
            <p:spPr>
              <a:xfrm>
                <a:off x="-8849" y="1334569"/>
                <a:ext cx="1024518" cy="4991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1200" i="1" dirty="0" err="1" smtClean="0">
                    <a:solidFill>
                      <a:prstClr val="black"/>
                    </a:solidFill>
                  </a:rPr>
                  <a:t>ppop</a:t>
                </a:r>
                <a:endParaRPr lang="en-US" sz="1200" i="1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6157695" y="3967989"/>
              <a:ext cx="6146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buf2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228121" y="5096642"/>
              <a:ext cx="6146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buf1</a:t>
              </a:r>
              <a:endParaRPr lang="en-US" dirty="0"/>
            </a:p>
          </p:txBody>
        </p:sp>
      </p:grpSp>
      <p:pic>
        <p:nvPicPr>
          <p:cNvPr id="60" name="Picture 59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37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572197"/>
            <a:ext cx="8424936" cy="5632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event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EXWBstall</a:t>
            </a:r>
            <a:endParaRPr lang="en-US" b="1" dirty="0"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any</a:t>
            </a:r>
            <a:r>
              <a:rPr lang="en-US" b="1" dirty="0" smtClean="0">
                <a:latin typeface="Monaco"/>
                <a:cs typeface="Monaco"/>
              </a:rPr>
              <a:t>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endParaRPr lang="en-US" b="1" i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@grd1 </a:t>
            </a:r>
            <a:r>
              <a:rPr lang="en-US" i="1" dirty="0" err="1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i="1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 smtClean="0">
                <a:solidFill>
                  <a:srgbClr val="7F7F7F"/>
                </a:solidFill>
                <a:latin typeface="Monaco"/>
                <a:cs typeface="Monaco"/>
              </a:rPr>
              <a:t>@grd2 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obuf2(ord2)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grd2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obuf2(ord2) </a:t>
            </a:r>
            <a:r>
              <a:rPr lang="de-DE" dirty="0">
                <a:latin typeface="Monaco"/>
                <a:cs typeface="Monaco"/>
              </a:rPr>
              <a:t>=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obuf1(ord1)</a:t>
            </a:r>
          </a:p>
          <a:p>
            <a:r>
              <a:rPr lang="es-ES_tradnl" dirty="0">
                <a:latin typeface="Monaco"/>
                <a:cs typeface="Monaco"/>
              </a:rPr>
              <a:t>    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es-ES_tradnl" dirty="0">
                <a:solidFill>
                  <a:srgbClr val="7F7F7F"/>
                </a:solidFill>
                <a:latin typeface="Monaco"/>
                <a:cs typeface="Monaco"/>
              </a:rPr>
              <a:t>grd3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Valid1</a:t>
            </a:r>
            <a:r>
              <a:rPr lang="es-ES_tradnl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s-ES_tradnl" dirty="0">
                <a:latin typeface="Monaco"/>
                <a:cs typeface="Monaco"/>
              </a:rPr>
              <a:t>= </a:t>
            </a:r>
            <a:r>
              <a:rPr lang="es-ES_tradnl" dirty="0">
                <a:solidFill>
                  <a:schemeClr val="accent2"/>
                </a:solidFill>
                <a:latin typeface="Monaco"/>
                <a:cs typeface="Monaco"/>
              </a:rPr>
              <a:t>FALSE</a:t>
            </a:r>
          </a:p>
          <a:p>
            <a:r>
              <a:rPr lang="de-DE" dirty="0" smtClean="0">
                <a:latin typeface="Monaco"/>
                <a:cs typeface="Monaco"/>
              </a:rPr>
              <a:t> 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@grd4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@grd5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Rb(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@grd6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Rr(obuf2(ord2))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nb-NO" dirty="0">
                <a:latin typeface="Monaco"/>
                <a:cs typeface="Monaco"/>
              </a:rPr>
              <a:t>    </a:t>
            </a:r>
            <a:r>
              <a:rPr lang="nb-NO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nb-NO" dirty="0" smtClean="0">
                <a:solidFill>
                  <a:srgbClr val="7F7F7F"/>
                </a:solidFill>
                <a:latin typeface="Monaco"/>
                <a:cs typeface="Monaco"/>
              </a:rPr>
              <a:t>@grd7 </a:t>
            </a:r>
            <a:r>
              <a:rPr lang="nb-NO" b="1" dirty="0">
                <a:solidFill>
                  <a:srgbClr val="4F81BD"/>
                </a:solidFill>
                <a:latin typeface="Monaco"/>
                <a:cs typeface="Monaco"/>
              </a:rPr>
              <a:t>Rr(obuf2(ord2)) </a:t>
            </a:r>
            <a:r>
              <a:rPr lang="nb-NO" b="1" dirty="0">
                <a:latin typeface="Monaco"/>
                <a:cs typeface="Monaco"/>
              </a:rPr>
              <a:t>≠ </a:t>
            </a:r>
            <a:r>
              <a:rPr lang="nb-NO" b="1" dirty="0">
                <a:solidFill>
                  <a:srgbClr val="4F81BD"/>
                </a:solidFill>
                <a:latin typeface="Monaco"/>
                <a:cs typeface="Monaco"/>
              </a:rPr>
              <a:t>Rb(</a:t>
            </a:r>
            <a:r>
              <a:rPr lang="nb-NO" b="1" i="1" dirty="0" smtClean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es-ES_tradnl" dirty="0" smtClean="0">
                <a:latin typeface="Monaco"/>
                <a:cs typeface="Monaco"/>
              </a:rPr>
              <a:t>    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@grd8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Valid2 </a:t>
            </a:r>
            <a:r>
              <a:rPr lang="es-ES_tradnl" dirty="0">
                <a:latin typeface="Monaco"/>
                <a:cs typeface="Monaco"/>
              </a:rPr>
              <a:t>= </a:t>
            </a:r>
            <a:r>
              <a:rPr lang="es-ES_tradnl" dirty="0" smtClean="0">
                <a:solidFill>
                  <a:srgbClr val="C0504D"/>
                </a:solidFill>
                <a:latin typeface="Monaco"/>
                <a:cs typeface="Monaco"/>
              </a:rPr>
              <a:t>TRUE</a:t>
            </a:r>
            <a:endParaRPr lang="nb-NO" b="1" i="1" dirty="0" smtClean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en-US" dirty="0" smtClean="0">
                <a:latin typeface="Monaco"/>
                <a:cs typeface="Monaco"/>
              </a:rPr>
              <a:t> 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en-US" dirty="0" smtClean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vbuf2(vwr2) </a:t>
            </a:r>
            <a:r>
              <a:rPr lang="en-US" dirty="0">
                <a:latin typeface="Monaco"/>
                <a:cs typeface="Monaco"/>
              </a:rPr>
              <a:t>≔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)) </a:t>
            </a:r>
            <a:r>
              <a:rPr lang="en-US" b="1" dirty="0">
                <a:latin typeface="Monaco"/>
                <a:cs typeface="Monaco"/>
              </a:rPr>
              <a:t>+</a:t>
            </a:r>
            <a:r>
              <a:rPr lang="en-US" b="1" i="1" dirty="0">
                <a:latin typeface="Monaco"/>
                <a:cs typeface="Monaco"/>
              </a:rPr>
              <a:t>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Rb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))</a:t>
            </a:r>
          </a:p>
          <a:p>
            <a:r>
              <a:rPr lang="pl-PL" dirty="0">
                <a:latin typeface="Monaco"/>
                <a:cs typeface="Monaco"/>
              </a:rPr>
              <a:t>   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  </a:t>
            </a:r>
            <a:r>
              <a:rPr lang="pl-PL" dirty="0" smtClean="0">
                <a:solidFill>
                  <a:srgbClr val="7F7F7F"/>
                </a:solidFill>
                <a:latin typeface="Monaco"/>
                <a:cs typeface="Monaco"/>
              </a:rPr>
              <a:t>@act2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obuf2(owr2)</a:t>
            </a:r>
            <a:r>
              <a:rPr lang="pl-PL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pl-PL" dirty="0">
                <a:latin typeface="Monaco"/>
                <a:cs typeface="Monaco"/>
              </a:rPr>
              <a:t>≔ </a:t>
            </a:r>
            <a:r>
              <a:rPr lang="pl-PL" i="1" dirty="0">
                <a:solidFill>
                  <a:srgbClr val="4F81BD"/>
                </a:solidFill>
                <a:latin typeface="Monaco"/>
                <a:cs typeface="Monaco"/>
              </a:rPr>
              <a:t>pppop</a:t>
            </a:r>
          </a:p>
          <a:p>
            <a:r>
              <a:rPr lang="de-DE" dirty="0" smtClean="0">
                <a:latin typeface="Monaco"/>
                <a:cs typeface="Monaco"/>
              </a:rPr>
              <a:t>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 @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act3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vbuf1(vwr1) </a:t>
            </a:r>
            <a:r>
              <a:rPr lang="de-DE" dirty="0">
                <a:latin typeface="Monaco"/>
                <a:cs typeface="Monaco"/>
              </a:rPr>
              <a:t>≔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vbuf2(vrd2)</a:t>
            </a:r>
          </a:p>
          <a:p>
            <a:r>
              <a:rPr lang="pl-PL" dirty="0">
                <a:latin typeface="Monaco"/>
                <a:cs typeface="Monaco"/>
              </a:rPr>
              <a:t>    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pl-PL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act4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obuf1(owr1) </a:t>
            </a:r>
            <a:r>
              <a:rPr lang="pl-PL" dirty="0">
                <a:latin typeface="Monaco"/>
                <a:cs typeface="Monaco"/>
              </a:rPr>
              <a:t>≔ </a:t>
            </a:r>
            <a:r>
              <a:rPr lang="pl-PL" dirty="0" smtClean="0">
                <a:solidFill>
                  <a:srgbClr val="4F81BD"/>
                </a:solidFill>
                <a:latin typeface="Monaco"/>
                <a:cs typeface="Monaco"/>
              </a:rPr>
              <a:t>obuf2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(ord2)</a:t>
            </a:r>
          </a:p>
          <a:p>
            <a:r>
              <a:rPr lang="es-ES_tradnl" dirty="0" smtClean="0">
                <a:latin typeface="Monaco"/>
                <a:cs typeface="Monaco"/>
              </a:rPr>
              <a:t>   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 @act5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Valid1 </a:t>
            </a:r>
            <a:r>
              <a:rPr lang="es-ES_tradnl" dirty="0">
                <a:latin typeface="Monaco"/>
                <a:cs typeface="Monaco"/>
              </a:rPr>
              <a:t>≔ </a:t>
            </a:r>
            <a:r>
              <a:rPr lang="es-ES_tradnl" dirty="0" smtClean="0">
                <a:solidFill>
                  <a:srgbClr val="C0504D"/>
                </a:solidFill>
                <a:latin typeface="Monaco"/>
                <a:cs typeface="Monaco"/>
              </a:rPr>
              <a:t>TRUE</a:t>
            </a:r>
          </a:p>
          <a:p>
            <a:r>
              <a:rPr lang="es-ES_tradnl" i="1" dirty="0">
                <a:latin typeface="Monaco"/>
                <a:cs typeface="Monaco"/>
              </a:rPr>
              <a:t>	</a:t>
            </a:r>
            <a:r>
              <a:rPr lang="es-ES_tradnl" i="1" dirty="0" smtClean="0">
                <a:latin typeface="Monaco"/>
                <a:cs typeface="Monaco"/>
              </a:rPr>
              <a:t>	</a:t>
            </a:r>
            <a:r>
              <a:rPr lang="pl-PL" i="1" dirty="0">
                <a:solidFill>
                  <a:srgbClr val="7F7F7F"/>
                </a:solidFill>
                <a:latin typeface="Monaco"/>
                <a:cs typeface="Monaco"/>
              </a:rPr>
              <a:t>… // update buffer indices</a:t>
            </a:r>
            <a:r>
              <a:rPr lang="nb-NO" dirty="0">
                <a:solidFill>
                  <a:schemeClr val="accent2"/>
                </a:solidFill>
                <a:latin typeface="Monaco"/>
                <a:cs typeface="Monaco"/>
              </a:rPr>
              <a:t> </a:t>
            </a:r>
            <a:endParaRPr lang="nb-NO" i="1" dirty="0">
              <a:latin typeface="Monaco"/>
              <a:cs typeface="Monaco"/>
            </a:endParaRPr>
          </a:p>
          <a:p>
            <a:r>
              <a:rPr lang="nb-NO" dirty="0">
                <a:latin typeface="Monaco"/>
                <a:cs typeface="Monaco"/>
              </a:rPr>
              <a:t>  </a:t>
            </a:r>
            <a:r>
              <a:rPr lang="nb-NO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102703" y="116632"/>
            <a:ext cx="3993400" cy="2360164"/>
            <a:chOff x="4067945" y="3356993"/>
            <a:chExt cx="4489718" cy="2730106"/>
          </a:xfrm>
        </p:grpSpPr>
        <p:grpSp>
          <p:nvGrpSpPr>
            <p:cNvPr id="4" name="Group 3"/>
            <p:cNvGrpSpPr/>
            <p:nvPr/>
          </p:nvGrpSpPr>
          <p:grpSpPr>
            <a:xfrm>
              <a:off x="4067945" y="3356993"/>
              <a:ext cx="4489718" cy="2730106"/>
              <a:chOff x="-8849" y="1167073"/>
              <a:chExt cx="8566512" cy="492002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789410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tx1"/>
                    </a:solidFill>
                    <a:prstDash val="solid"/>
                  </a:ln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5803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5922196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06358" y="1167073"/>
                <a:ext cx="7951305" cy="49200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4073" y="1824983"/>
                <a:ext cx="480510" cy="1956568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/>
                  <a:t>regs</a:t>
                </a:r>
                <a:endParaRPr lang="en-US" sz="1200" dirty="0" smtClean="0"/>
              </a:p>
            </p:txBody>
          </p:sp>
          <p:sp>
            <p:nvSpPr>
              <p:cNvPr id="12" name="Multidocument 11"/>
              <p:cNvSpPr/>
              <p:nvPr/>
            </p:nvSpPr>
            <p:spPr>
              <a:xfrm>
                <a:off x="2002127" y="2093867"/>
                <a:ext cx="1060704" cy="1418799"/>
              </a:xfrm>
              <a:prstGeom prst="flowChartMultidocumen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IFIDEX</a:t>
                </a:r>
                <a:endParaRPr lang="en-US" sz="1200" dirty="0"/>
              </a:p>
            </p:txBody>
          </p:sp>
          <p:sp>
            <p:nvSpPr>
              <p:cNvPr id="13" name="Multidocument 12"/>
              <p:cNvSpPr/>
              <p:nvPr/>
            </p:nvSpPr>
            <p:spPr>
              <a:xfrm>
                <a:off x="6563285" y="2093867"/>
                <a:ext cx="1060704" cy="1418799"/>
              </a:xfrm>
              <a:prstGeom prst="flowChartMultidocumen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WB</a:t>
                </a:r>
                <a:endParaRPr lang="en-US" sz="1200" dirty="0"/>
              </a:p>
            </p:txBody>
          </p:sp>
          <p:cxnSp>
            <p:nvCxnSpPr>
              <p:cNvPr id="14" name="Straight Arrow Connector 13"/>
              <p:cNvCxnSpPr>
                <a:stCxn id="11" idx="3"/>
                <a:endCxn id="12" idx="1"/>
              </p:cNvCxnSpPr>
              <p:nvPr/>
            </p:nvCxnSpPr>
            <p:spPr>
              <a:xfrm>
                <a:off x="1624583" y="2803267"/>
                <a:ext cx="37754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/>
              <p:cNvGrpSpPr/>
              <p:nvPr/>
            </p:nvGrpSpPr>
            <p:grpSpPr>
              <a:xfrm>
                <a:off x="3912728" y="2105308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55" name="Straight Connector 54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/>
              <p:cNvGrpSpPr/>
              <p:nvPr/>
            </p:nvGrpSpPr>
            <p:grpSpPr>
              <a:xfrm>
                <a:off x="3912728" y="2917686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50" name="Straight Connector 49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" name="Straight Arrow Connector 16"/>
              <p:cNvCxnSpPr/>
              <p:nvPr/>
            </p:nvCxnSpPr>
            <p:spPr>
              <a:xfrm>
                <a:off x="3062831" y="2345590"/>
                <a:ext cx="120046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2917385" y="3180851"/>
                <a:ext cx="1345907" cy="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4869650" y="2345590"/>
                <a:ext cx="169363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>
                <a:off x="4869650" y="3180852"/>
                <a:ext cx="169363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7623989" y="2723174"/>
                <a:ext cx="51036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8134356" y="2723174"/>
                <a:ext cx="0" cy="240280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" name="Group 22"/>
              <p:cNvGrpSpPr/>
              <p:nvPr/>
            </p:nvGrpSpPr>
            <p:grpSpPr>
              <a:xfrm>
                <a:off x="3912728" y="4050435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/>
              <p:cNvGrpSpPr/>
              <p:nvPr/>
            </p:nvGrpSpPr>
            <p:grpSpPr>
              <a:xfrm>
                <a:off x="3912728" y="4862813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40" name="Straight Connector 39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Straight Arrow Connector 24"/>
              <p:cNvCxnSpPr/>
              <p:nvPr/>
            </p:nvCxnSpPr>
            <p:spPr>
              <a:xfrm flipH="1">
                <a:off x="4869650" y="5125977"/>
                <a:ext cx="3264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H="1">
                <a:off x="938140" y="5125977"/>
                <a:ext cx="3325152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V="1">
                <a:off x="938140" y="2803267"/>
                <a:ext cx="0" cy="232271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endCxn id="11" idx="1"/>
              </p:cNvCxnSpPr>
              <p:nvPr/>
            </p:nvCxnSpPr>
            <p:spPr>
              <a:xfrm>
                <a:off x="938140" y="2803267"/>
                <a:ext cx="20593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789410" y="1341879"/>
                <a:ext cx="7815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IFIDEX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381813" y="1357453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SEB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922196" y="1334569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WB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cxnSp>
            <p:nvCxnSpPr>
              <p:cNvPr id="32" name="Straight Arrow Connector 31"/>
              <p:cNvCxnSpPr/>
              <p:nvPr/>
            </p:nvCxnSpPr>
            <p:spPr>
              <a:xfrm flipH="1">
                <a:off x="4869650" y="4302159"/>
                <a:ext cx="3264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>
                <a:off x="2551282" y="4302159"/>
                <a:ext cx="171201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 flipV="1">
                <a:off x="2551282" y="3401901"/>
                <a:ext cx="0" cy="9002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3912728" y="1703901"/>
                <a:ext cx="137288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 flipH="1" flipV="1">
                <a:off x="3912728" y="5801050"/>
                <a:ext cx="1372887" cy="1144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83052" y="1703901"/>
                <a:ext cx="236823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>
                <a:off x="2551282" y="1711211"/>
                <a:ext cx="0" cy="40553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/>
              <p:cNvSpPr/>
              <p:nvPr/>
            </p:nvSpPr>
            <p:spPr>
              <a:xfrm>
                <a:off x="-8849" y="1334569"/>
                <a:ext cx="1024518" cy="4991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1200" i="1" dirty="0" err="1" smtClean="0">
                    <a:solidFill>
                      <a:prstClr val="black"/>
                    </a:solidFill>
                  </a:rPr>
                  <a:t>ppop</a:t>
                </a:r>
                <a:endParaRPr lang="en-US" sz="1200" i="1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6157695" y="3967989"/>
              <a:ext cx="6146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buf2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228121" y="5096642"/>
              <a:ext cx="6146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buf1</a:t>
              </a:r>
              <a:endParaRPr lang="en-US" dirty="0"/>
            </a:p>
          </p:txBody>
        </p:sp>
      </p:grpSp>
      <p:sp>
        <p:nvSpPr>
          <p:cNvPr id="60" name="Slide Number Placeholder 5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89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572197"/>
            <a:ext cx="8424936" cy="5632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Monaco"/>
                <a:cs typeface="Monaco"/>
              </a:rPr>
              <a:t> </a:t>
            </a:r>
            <a:r>
              <a:rPr lang="en-US" b="1" dirty="0">
                <a:solidFill>
                  <a:schemeClr val="accent2"/>
                </a:solidFill>
                <a:latin typeface="Monaco"/>
                <a:cs typeface="Monaco"/>
              </a:rPr>
              <a:t>event</a:t>
            </a:r>
            <a:r>
              <a:rPr lang="en-US" b="1" dirty="0">
                <a:latin typeface="Monaco"/>
                <a:cs typeface="Monaco"/>
              </a:rPr>
              <a:t> </a:t>
            </a:r>
            <a:r>
              <a:rPr lang="en-US" b="1" dirty="0" err="1">
                <a:latin typeface="Monaco"/>
                <a:cs typeface="Monaco"/>
              </a:rPr>
              <a:t>EXWBstall</a:t>
            </a:r>
            <a:endParaRPr lang="en-US" b="1" dirty="0"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any</a:t>
            </a:r>
            <a:r>
              <a:rPr lang="en-US" b="1" dirty="0" smtClean="0">
                <a:latin typeface="Monaco"/>
                <a:cs typeface="Monaco"/>
              </a:rPr>
              <a:t> 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endParaRPr lang="en-US" b="1" i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where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onaco"/>
                <a:cs typeface="Monaco"/>
              </a:rPr>
              <a:t>@grd1 </a:t>
            </a:r>
            <a:r>
              <a:rPr lang="en-US" i="1" dirty="0" err="1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en-US" i="1" dirty="0">
                <a:solidFill>
                  <a:srgbClr val="4F81BD"/>
                </a:solidFill>
                <a:latin typeface="Monaco"/>
                <a:cs typeface="Monaco"/>
              </a:rPr>
              <a:t> </a:t>
            </a:r>
            <a:r>
              <a:rPr lang="en-US" i="1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 </a:t>
            </a:r>
            <a:r>
              <a:rPr lang="en-US" dirty="0" smtClean="0">
                <a:solidFill>
                  <a:srgbClr val="7F7F7F"/>
                </a:solidFill>
                <a:latin typeface="Monaco"/>
                <a:cs typeface="Monaco"/>
              </a:rPr>
              <a:t>@grd2 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obuf2(ord2) </a:t>
            </a:r>
            <a:r>
              <a:rPr lang="en-US" dirty="0">
                <a:latin typeface="Monaco"/>
                <a:cs typeface="Monaco"/>
              </a:rPr>
              <a:t>∈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ArithRROp</a:t>
            </a:r>
            <a:endParaRPr lang="en-US" b="1" dirty="0">
              <a:solidFill>
                <a:srgbClr val="4F81BD"/>
              </a:solidFill>
              <a:latin typeface="Monaco"/>
              <a:cs typeface="Monaco"/>
            </a:endParaRP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grd2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obuf2(ord2) </a:t>
            </a:r>
            <a:r>
              <a:rPr lang="de-DE" dirty="0">
                <a:latin typeface="Monaco"/>
                <a:cs typeface="Monaco"/>
              </a:rPr>
              <a:t>=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obuf1(ord1)</a:t>
            </a:r>
          </a:p>
          <a:p>
            <a:r>
              <a:rPr lang="es-ES_tradnl" dirty="0">
                <a:latin typeface="Monaco"/>
                <a:cs typeface="Monaco"/>
              </a:rPr>
              <a:t>    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es-ES_tradnl" dirty="0">
                <a:solidFill>
                  <a:srgbClr val="7F7F7F"/>
                </a:solidFill>
                <a:latin typeface="Monaco"/>
                <a:cs typeface="Monaco"/>
              </a:rPr>
              <a:t>grd3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Valid1</a:t>
            </a:r>
            <a:r>
              <a:rPr lang="es-ES_tradnl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es-ES_tradnl" dirty="0">
                <a:latin typeface="Monaco"/>
                <a:cs typeface="Monaco"/>
              </a:rPr>
              <a:t>= </a:t>
            </a:r>
            <a:r>
              <a:rPr lang="es-ES_tradnl" dirty="0">
                <a:solidFill>
                  <a:schemeClr val="accent2"/>
                </a:solidFill>
                <a:latin typeface="Monaco"/>
                <a:cs typeface="Monaco"/>
              </a:rPr>
              <a:t>FALSE</a:t>
            </a:r>
          </a:p>
          <a:p>
            <a:r>
              <a:rPr lang="de-DE" dirty="0" smtClean="0">
                <a:latin typeface="Monaco"/>
                <a:cs typeface="Monaco"/>
              </a:rPr>
              <a:t> 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@grd4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@grd5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Rr(obuf1(ord1))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Rb(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de-DE" dirty="0">
                <a:latin typeface="Monaco"/>
                <a:cs typeface="Monaco"/>
              </a:rPr>
              <a:t>    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@grd6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Rr(obuf2(ord2)) </a:t>
            </a:r>
            <a:r>
              <a:rPr lang="de-DE" b="1" dirty="0">
                <a:latin typeface="Monaco"/>
                <a:cs typeface="Monaco"/>
              </a:rPr>
              <a:t>≠ </a:t>
            </a:r>
            <a:r>
              <a:rPr lang="de-DE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de-DE" b="1" i="1" dirty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nb-NO" dirty="0">
                <a:latin typeface="Monaco"/>
                <a:cs typeface="Monaco"/>
              </a:rPr>
              <a:t>    </a:t>
            </a:r>
            <a:r>
              <a:rPr lang="nb-NO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nb-NO" dirty="0" smtClean="0">
                <a:solidFill>
                  <a:srgbClr val="7F7F7F"/>
                </a:solidFill>
                <a:latin typeface="Monaco"/>
                <a:cs typeface="Monaco"/>
              </a:rPr>
              <a:t>@grd7 </a:t>
            </a:r>
            <a:r>
              <a:rPr lang="nb-NO" b="1" dirty="0">
                <a:solidFill>
                  <a:srgbClr val="4F81BD"/>
                </a:solidFill>
                <a:latin typeface="Monaco"/>
                <a:cs typeface="Monaco"/>
              </a:rPr>
              <a:t>Rr(obuf2(ord2)) </a:t>
            </a:r>
            <a:r>
              <a:rPr lang="nb-NO" b="1" dirty="0">
                <a:latin typeface="Monaco"/>
                <a:cs typeface="Monaco"/>
              </a:rPr>
              <a:t>≠ </a:t>
            </a:r>
            <a:r>
              <a:rPr lang="nb-NO" b="1" dirty="0">
                <a:solidFill>
                  <a:srgbClr val="4F81BD"/>
                </a:solidFill>
                <a:latin typeface="Monaco"/>
                <a:cs typeface="Monaco"/>
              </a:rPr>
              <a:t>Rb(</a:t>
            </a:r>
            <a:r>
              <a:rPr lang="nb-NO" b="1" i="1" dirty="0" smtClean="0">
                <a:solidFill>
                  <a:srgbClr val="4F81BD"/>
                </a:solidFill>
                <a:latin typeface="Monaco"/>
                <a:cs typeface="Monaco"/>
              </a:rPr>
              <a:t>pppop)</a:t>
            </a:r>
          </a:p>
          <a:p>
            <a:r>
              <a:rPr lang="es-ES_tradnl" dirty="0" smtClean="0">
                <a:latin typeface="Monaco"/>
                <a:cs typeface="Monaco"/>
              </a:rPr>
              <a:t>    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@grd8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Valid2 </a:t>
            </a:r>
            <a:r>
              <a:rPr lang="es-ES_tradnl" dirty="0">
                <a:latin typeface="Monaco"/>
                <a:cs typeface="Monaco"/>
              </a:rPr>
              <a:t>= </a:t>
            </a:r>
            <a:r>
              <a:rPr lang="es-ES_tradnl" dirty="0" smtClean="0">
                <a:solidFill>
                  <a:srgbClr val="C0504D"/>
                </a:solidFill>
                <a:latin typeface="Monaco"/>
                <a:cs typeface="Monaco"/>
              </a:rPr>
              <a:t>TRUE</a:t>
            </a:r>
            <a:endParaRPr lang="nb-NO" b="1" i="1" dirty="0" smtClean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en-US" dirty="0" smtClean="0">
                <a:latin typeface="Monaco"/>
                <a:cs typeface="Monaco"/>
              </a:rPr>
              <a:t>   </a:t>
            </a:r>
            <a:r>
              <a:rPr lang="en-US" b="1" dirty="0" smtClean="0">
                <a:solidFill>
                  <a:srgbClr val="C0504D"/>
                </a:solidFill>
                <a:latin typeface="Monaco"/>
                <a:cs typeface="Monaco"/>
              </a:rPr>
              <a:t>then</a:t>
            </a:r>
            <a:endParaRPr lang="en-US" b="1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en-US" dirty="0">
                <a:latin typeface="Monaco"/>
                <a:cs typeface="Monaco"/>
              </a:rPr>
              <a:t>    </a:t>
            </a:r>
            <a:r>
              <a:rPr lang="en-US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en-US" dirty="0" smtClean="0">
                <a:solidFill>
                  <a:srgbClr val="7F7F7F"/>
                </a:solidFill>
                <a:latin typeface="Monaco"/>
                <a:cs typeface="Monaco"/>
              </a:rPr>
              <a:t>@act1 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vbuf2(vwr2) </a:t>
            </a:r>
            <a:r>
              <a:rPr lang="en-US" dirty="0">
                <a:latin typeface="Monaco"/>
                <a:cs typeface="Monaco"/>
              </a:rPr>
              <a:t>≔ </a:t>
            </a:r>
            <a:r>
              <a:rPr lang="en-US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>
                <a:solidFill>
                  <a:srgbClr val="4F81BD"/>
                </a:solidFill>
                <a:latin typeface="Monaco"/>
                <a:cs typeface="Monaco"/>
              </a:rPr>
              <a:t>Ra(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)) </a:t>
            </a:r>
            <a:r>
              <a:rPr lang="en-US" b="1" dirty="0">
                <a:latin typeface="Monaco"/>
                <a:cs typeface="Monaco"/>
              </a:rPr>
              <a:t>+</a:t>
            </a:r>
            <a:r>
              <a:rPr lang="en-US" b="1" i="1" dirty="0">
                <a:latin typeface="Monaco"/>
                <a:cs typeface="Monaco"/>
              </a:rPr>
              <a:t> 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Regs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dirty="0" err="1">
                <a:solidFill>
                  <a:srgbClr val="4F81BD"/>
                </a:solidFill>
                <a:latin typeface="Monaco"/>
                <a:cs typeface="Monaco"/>
              </a:rPr>
              <a:t>Rb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(</a:t>
            </a:r>
            <a:r>
              <a:rPr lang="en-US" b="1" i="1" dirty="0" err="1">
                <a:solidFill>
                  <a:srgbClr val="4F81BD"/>
                </a:solidFill>
                <a:latin typeface="Monaco"/>
                <a:cs typeface="Monaco"/>
              </a:rPr>
              <a:t>pppop</a:t>
            </a:r>
            <a:r>
              <a:rPr lang="en-US" b="1" i="1" dirty="0">
                <a:solidFill>
                  <a:srgbClr val="4F81BD"/>
                </a:solidFill>
                <a:latin typeface="Monaco"/>
                <a:cs typeface="Monaco"/>
              </a:rPr>
              <a:t>))</a:t>
            </a:r>
          </a:p>
          <a:p>
            <a:r>
              <a:rPr lang="pl-PL" dirty="0">
                <a:latin typeface="Monaco"/>
                <a:cs typeface="Monaco"/>
              </a:rPr>
              <a:t>   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  </a:t>
            </a:r>
            <a:r>
              <a:rPr lang="pl-PL" dirty="0" smtClean="0">
                <a:solidFill>
                  <a:srgbClr val="7F7F7F"/>
                </a:solidFill>
                <a:latin typeface="Monaco"/>
                <a:cs typeface="Monaco"/>
              </a:rPr>
              <a:t>@act2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obuf2(owr2)</a:t>
            </a:r>
            <a:r>
              <a:rPr lang="pl-PL" dirty="0">
                <a:solidFill>
                  <a:srgbClr val="1F497D"/>
                </a:solidFill>
                <a:latin typeface="Monaco"/>
                <a:cs typeface="Monaco"/>
              </a:rPr>
              <a:t> </a:t>
            </a:r>
            <a:r>
              <a:rPr lang="pl-PL" dirty="0">
                <a:latin typeface="Monaco"/>
                <a:cs typeface="Monaco"/>
              </a:rPr>
              <a:t>≔ </a:t>
            </a:r>
            <a:r>
              <a:rPr lang="pl-PL" i="1" dirty="0">
                <a:solidFill>
                  <a:srgbClr val="4F81BD"/>
                </a:solidFill>
                <a:latin typeface="Monaco"/>
                <a:cs typeface="Monaco"/>
              </a:rPr>
              <a:t>pppop</a:t>
            </a:r>
          </a:p>
          <a:p>
            <a:r>
              <a:rPr lang="de-DE" dirty="0" smtClean="0">
                <a:latin typeface="Monaco"/>
                <a:cs typeface="Monaco"/>
              </a:rPr>
              <a:t>    </a:t>
            </a:r>
            <a:r>
              <a:rPr lang="de-DE" dirty="0" smtClean="0">
                <a:solidFill>
                  <a:srgbClr val="7F7F7F"/>
                </a:solidFill>
                <a:latin typeface="Monaco"/>
                <a:cs typeface="Monaco"/>
              </a:rPr>
              <a:t> @</a:t>
            </a:r>
            <a:r>
              <a:rPr lang="de-DE" dirty="0">
                <a:solidFill>
                  <a:srgbClr val="7F7F7F"/>
                </a:solidFill>
                <a:latin typeface="Monaco"/>
                <a:cs typeface="Monaco"/>
              </a:rPr>
              <a:t>act3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vbuf1(vwr1) </a:t>
            </a:r>
            <a:r>
              <a:rPr lang="de-DE" dirty="0">
                <a:latin typeface="Monaco"/>
                <a:cs typeface="Monaco"/>
              </a:rPr>
              <a:t>≔ </a:t>
            </a:r>
            <a:r>
              <a:rPr lang="de-DE" dirty="0">
                <a:solidFill>
                  <a:srgbClr val="4F81BD"/>
                </a:solidFill>
                <a:latin typeface="Monaco"/>
                <a:cs typeface="Monaco"/>
              </a:rPr>
              <a:t>vbuf2(vrd2)</a:t>
            </a:r>
          </a:p>
          <a:p>
            <a:r>
              <a:rPr lang="pl-PL" dirty="0">
                <a:latin typeface="Monaco"/>
                <a:cs typeface="Monaco"/>
              </a:rPr>
              <a:t>    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 </a:t>
            </a:r>
            <a:r>
              <a:rPr lang="pl-PL" dirty="0" smtClean="0">
                <a:solidFill>
                  <a:srgbClr val="7F7F7F"/>
                </a:solidFill>
                <a:latin typeface="Monaco"/>
                <a:cs typeface="Monaco"/>
              </a:rPr>
              <a:t>@</a:t>
            </a:r>
            <a:r>
              <a:rPr lang="pl-PL" dirty="0">
                <a:solidFill>
                  <a:srgbClr val="7F7F7F"/>
                </a:solidFill>
                <a:latin typeface="Monaco"/>
                <a:cs typeface="Monaco"/>
              </a:rPr>
              <a:t>act4 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obuf1(owr1) </a:t>
            </a:r>
            <a:r>
              <a:rPr lang="pl-PL" dirty="0">
                <a:latin typeface="Monaco"/>
                <a:cs typeface="Monaco"/>
              </a:rPr>
              <a:t>≔ </a:t>
            </a:r>
            <a:r>
              <a:rPr lang="pl-PL" dirty="0" smtClean="0">
                <a:solidFill>
                  <a:srgbClr val="4F81BD"/>
                </a:solidFill>
                <a:latin typeface="Monaco"/>
                <a:cs typeface="Monaco"/>
              </a:rPr>
              <a:t>obuf2</a:t>
            </a:r>
            <a:r>
              <a:rPr lang="pl-PL" dirty="0">
                <a:solidFill>
                  <a:srgbClr val="4F81BD"/>
                </a:solidFill>
                <a:latin typeface="Monaco"/>
                <a:cs typeface="Monaco"/>
              </a:rPr>
              <a:t>(ord2)</a:t>
            </a:r>
          </a:p>
          <a:p>
            <a:r>
              <a:rPr lang="es-ES_tradnl" dirty="0" smtClean="0">
                <a:latin typeface="Monaco"/>
                <a:cs typeface="Monaco"/>
              </a:rPr>
              <a:t>    </a:t>
            </a:r>
            <a:r>
              <a:rPr lang="es-ES_tradnl" dirty="0" smtClean="0">
                <a:solidFill>
                  <a:srgbClr val="7F7F7F"/>
                </a:solidFill>
                <a:latin typeface="Monaco"/>
                <a:cs typeface="Monaco"/>
              </a:rPr>
              <a:t> @act5 </a:t>
            </a:r>
            <a:r>
              <a:rPr lang="es-ES_tradnl" dirty="0">
                <a:solidFill>
                  <a:srgbClr val="4F81BD"/>
                </a:solidFill>
                <a:latin typeface="Monaco"/>
                <a:cs typeface="Monaco"/>
              </a:rPr>
              <a:t>Valid1 </a:t>
            </a:r>
            <a:r>
              <a:rPr lang="es-ES_tradnl" dirty="0">
                <a:latin typeface="Monaco"/>
                <a:cs typeface="Monaco"/>
              </a:rPr>
              <a:t>≔ </a:t>
            </a:r>
            <a:r>
              <a:rPr lang="es-ES_tradnl" dirty="0" smtClean="0">
                <a:solidFill>
                  <a:srgbClr val="C0504D"/>
                </a:solidFill>
                <a:latin typeface="Monaco"/>
                <a:cs typeface="Monaco"/>
              </a:rPr>
              <a:t>TRUE</a:t>
            </a:r>
          </a:p>
          <a:p>
            <a:r>
              <a:rPr lang="es-ES_tradnl" i="1" dirty="0">
                <a:latin typeface="Monaco"/>
                <a:cs typeface="Monaco"/>
              </a:rPr>
              <a:t>	</a:t>
            </a:r>
            <a:r>
              <a:rPr lang="es-ES_tradnl" i="1" dirty="0" smtClean="0">
                <a:latin typeface="Monaco"/>
                <a:cs typeface="Monaco"/>
              </a:rPr>
              <a:t>	</a:t>
            </a:r>
            <a:r>
              <a:rPr lang="pl-PL" i="1" dirty="0">
                <a:solidFill>
                  <a:srgbClr val="7F7F7F"/>
                </a:solidFill>
                <a:latin typeface="Monaco"/>
                <a:cs typeface="Monaco"/>
              </a:rPr>
              <a:t>… // update buffer indices</a:t>
            </a:r>
            <a:r>
              <a:rPr lang="nb-NO" dirty="0">
                <a:solidFill>
                  <a:schemeClr val="accent2"/>
                </a:solidFill>
                <a:latin typeface="Monaco"/>
                <a:cs typeface="Monaco"/>
              </a:rPr>
              <a:t> </a:t>
            </a:r>
            <a:endParaRPr lang="nb-NO" i="1" dirty="0">
              <a:latin typeface="Monaco"/>
              <a:cs typeface="Monaco"/>
            </a:endParaRPr>
          </a:p>
          <a:p>
            <a:r>
              <a:rPr lang="nb-NO" dirty="0">
                <a:latin typeface="Monaco"/>
                <a:cs typeface="Monaco"/>
              </a:rPr>
              <a:t>  </a:t>
            </a:r>
            <a:r>
              <a:rPr lang="nb-NO" b="1" dirty="0">
                <a:solidFill>
                  <a:srgbClr val="C0504D"/>
                </a:solidFill>
                <a:latin typeface="Monaco"/>
                <a:cs typeface="Monaco"/>
              </a:rPr>
              <a:t>end</a:t>
            </a:r>
            <a:endParaRPr lang="en-US" dirty="0">
              <a:solidFill>
                <a:srgbClr val="C0504D"/>
              </a:solidFill>
              <a:latin typeface="Monaco"/>
              <a:cs typeface="Monaco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102703" y="116632"/>
            <a:ext cx="3993400" cy="2360164"/>
            <a:chOff x="4067945" y="3356993"/>
            <a:chExt cx="4489718" cy="2730106"/>
          </a:xfrm>
        </p:grpSpPr>
        <p:grpSp>
          <p:nvGrpSpPr>
            <p:cNvPr id="4" name="Group 3"/>
            <p:cNvGrpSpPr/>
            <p:nvPr/>
          </p:nvGrpSpPr>
          <p:grpSpPr>
            <a:xfrm>
              <a:off x="4067945" y="3356993"/>
              <a:ext cx="4489718" cy="2730106"/>
              <a:chOff x="-8849" y="1167073"/>
              <a:chExt cx="8566512" cy="492002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789410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tx1"/>
                    </a:solidFill>
                    <a:prstDash val="solid"/>
                  </a:ln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55803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5922196" y="1357453"/>
                <a:ext cx="2425434" cy="4588210"/>
              </a:xfrm>
              <a:prstGeom prst="rect">
                <a:avLst/>
              </a:prstGeom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06358" y="1167073"/>
                <a:ext cx="7951305" cy="49200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4073" y="1824983"/>
                <a:ext cx="480510" cy="1956568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/>
                  <a:t>regs</a:t>
                </a:r>
                <a:endParaRPr lang="en-US" sz="1200" dirty="0" smtClean="0"/>
              </a:p>
            </p:txBody>
          </p:sp>
          <p:sp>
            <p:nvSpPr>
              <p:cNvPr id="12" name="Multidocument 11"/>
              <p:cNvSpPr/>
              <p:nvPr/>
            </p:nvSpPr>
            <p:spPr>
              <a:xfrm>
                <a:off x="2002127" y="2093867"/>
                <a:ext cx="1060704" cy="1418799"/>
              </a:xfrm>
              <a:prstGeom prst="flowChartMultidocumen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IFIDEX</a:t>
                </a:r>
                <a:endParaRPr lang="en-US" sz="1200" dirty="0"/>
              </a:p>
            </p:txBody>
          </p:sp>
          <p:sp>
            <p:nvSpPr>
              <p:cNvPr id="13" name="Multidocument 12"/>
              <p:cNvSpPr/>
              <p:nvPr/>
            </p:nvSpPr>
            <p:spPr>
              <a:xfrm>
                <a:off x="6563285" y="2093867"/>
                <a:ext cx="1060704" cy="1418799"/>
              </a:xfrm>
              <a:prstGeom prst="flowChartMultidocumen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WB</a:t>
                </a:r>
                <a:endParaRPr lang="en-US" sz="1200" dirty="0"/>
              </a:p>
            </p:txBody>
          </p:sp>
          <p:cxnSp>
            <p:nvCxnSpPr>
              <p:cNvPr id="14" name="Straight Arrow Connector 13"/>
              <p:cNvCxnSpPr>
                <a:stCxn id="11" idx="3"/>
                <a:endCxn id="12" idx="1"/>
              </p:cNvCxnSpPr>
              <p:nvPr/>
            </p:nvCxnSpPr>
            <p:spPr>
              <a:xfrm>
                <a:off x="1624583" y="2803267"/>
                <a:ext cx="37754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/>
              <p:cNvGrpSpPr/>
              <p:nvPr/>
            </p:nvGrpSpPr>
            <p:grpSpPr>
              <a:xfrm>
                <a:off x="3912728" y="2105308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55" name="Straight Connector 54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/>
              <p:cNvGrpSpPr/>
              <p:nvPr/>
            </p:nvGrpSpPr>
            <p:grpSpPr>
              <a:xfrm>
                <a:off x="3912728" y="2917686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50" name="Straight Connector 49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" name="Straight Arrow Connector 16"/>
              <p:cNvCxnSpPr/>
              <p:nvPr/>
            </p:nvCxnSpPr>
            <p:spPr>
              <a:xfrm>
                <a:off x="3062831" y="2345590"/>
                <a:ext cx="120046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2917385" y="3180851"/>
                <a:ext cx="1345907" cy="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4869650" y="2345590"/>
                <a:ext cx="169363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>
                <a:off x="4869650" y="3180852"/>
                <a:ext cx="1693635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7623989" y="2723174"/>
                <a:ext cx="51036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8134356" y="2723174"/>
                <a:ext cx="0" cy="240280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" name="Group 22"/>
              <p:cNvGrpSpPr/>
              <p:nvPr/>
            </p:nvGrpSpPr>
            <p:grpSpPr>
              <a:xfrm>
                <a:off x="3912728" y="4050435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/>
              <p:cNvGrpSpPr/>
              <p:nvPr/>
            </p:nvGrpSpPr>
            <p:grpSpPr>
              <a:xfrm>
                <a:off x="3912728" y="4862813"/>
                <a:ext cx="1372887" cy="495657"/>
                <a:chOff x="3912728" y="2723177"/>
                <a:chExt cx="1372887" cy="495657"/>
              </a:xfrm>
            </p:grpSpPr>
            <p:cxnSp>
              <p:nvCxnSpPr>
                <p:cNvPr id="40" name="Straight Connector 39"/>
                <p:cNvCxnSpPr/>
                <p:nvPr/>
              </p:nvCxnSpPr>
              <p:spPr>
                <a:xfrm flipV="1">
                  <a:off x="3912728" y="2723177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 flipV="1">
                  <a:off x="3912728" y="3207392"/>
                  <a:ext cx="1372887" cy="114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45648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4263292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4869650" y="2734619"/>
                  <a:ext cx="0" cy="484215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Straight Arrow Connector 24"/>
              <p:cNvCxnSpPr/>
              <p:nvPr/>
            </p:nvCxnSpPr>
            <p:spPr>
              <a:xfrm flipH="1">
                <a:off x="4869650" y="5125977"/>
                <a:ext cx="3264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H="1">
                <a:off x="938140" y="5125977"/>
                <a:ext cx="3325152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V="1">
                <a:off x="938140" y="2803267"/>
                <a:ext cx="0" cy="232271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endCxn id="11" idx="1"/>
              </p:cNvCxnSpPr>
              <p:nvPr/>
            </p:nvCxnSpPr>
            <p:spPr>
              <a:xfrm>
                <a:off x="938140" y="2803267"/>
                <a:ext cx="20593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789410" y="1341879"/>
                <a:ext cx="7815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IFIDEX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381813" y="1357453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SEB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922196" y="1334569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WB</a:t>
                </a:r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cxnSp>
            <p:nvCxnSpPr>
              <p:cNvPr id="32" name="Straight Arrow Connector 31"/>
              <p:cNvCxnSpPr/>
              <p:nvPr/>
            </p:nvCxnSpPr>
            <p:spPr>
              <a:xfrm flipH="1">
                <a:off x="4869650" y="4302159"/>
                <a:ext cx="326470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>
                <a:off x="2551282" y="4302159"/>
                <a:ext cx="171201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 flipV="1">
                <a:off x="2551282" y="3401901"/>
                <a:ext cx="0" cy="9002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3912728" y="1703901"/>
                <a:ext cx="1372887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 flipH="1" flipV="1">
                <a:off x="3912728" y="5801050"/>
                <a:ext cx="1372887" cy="1144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83052" y="1703901"/>
                <a:ext cx="236823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>
                <a:off x="2551282" y="1711211"/>
                <a:ext cx="0" cy="40553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/>
              <p:cNvSpPr/>
              <p:nvPr/>
            </p:nvSpPr>
            <p:spPr>
              <a:xfrm>
                <a:off x="-8849" y="1334569"/>
                <a:ext cx="1024518" cy="4991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1200" i="1" dirty="0" err="1" smtClean="0">
                    <a:solidFill>
                      <a:prstClr val="black"/>
                    </a:solidFill>
                  </a:rPr>
                  <a:t>ppop</a:t>
                </a:r>
                <a:endParaRPr lang="en-US" sz="1200" i="1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6157695" y="3967989"/>
              <a:ext cx="6146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buf2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228121" y="5096642"/>
              <a:ext cx="6146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buf1</a:t>
              </a:r>
              <a:endParaRPr lang="en-US" dirty="0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1941249" y="2708920"/>
            <a:ext cx="5629543" cy="267765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Responsiveness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s-ES_tradnl" dirty="0" smtClean="0">
                <a:solidFill>
                  <a:srgbClr val="1F497D"/>
                </a:solidFill>
                <a:latin typeface="Monaco"/>
                <a:cs typeface="Monaco"/>
              </a:rPr>
              <a:t>Valid1</a:t>
            </a:r>
            <a:r>
              <a:rPr lang="es-ES_tradnl" dirty="0" smtClean="0">
                <a:latin typeface="Monaco"/>
                <a:cs typeface="Monaco"/>
              </a:rPr>
              <a:t> = </a:t>
            </a:r>
            <a:r>
              <a:rPr lang="es-ES_tradnl" dirty="0">
                <a:solidFill>
                  <a:srgbClr val="C0504D"/>
                </a:solidFill>
                <a:latin typeface="Monaco"/>
                <a:cs typeface="Monaco"/>
              </a:rPr>
              <a:t>TRUE</a:t>
            </a:r>
            <a:r>
              <a:rPr lang="es-ES_tradnl" dirty="0" smtClean="0">
                <a:latin typeface="Monaco"/>
                <a:cs typeface="Monaco"/>
              </a:rPr>
              <a:t> </a:t>
            </a:r>
            <a:r>
              <a:rPr lang="en-US" dirty="0" smtClean="0"/>
              <a:t>∨  </a:t>
            </a:r>
            <a:r>
              <a:rPr lang="es-ES_tradnl" dirty="0" smtClean="0">
                <a:solidFill>
                  <a:srgbClr val="1F497D"/>
                </a:solidFill>
                <a:latin typeface="Monaco"/>
                <a:cs typeface="Monaco"/>
              </a:rPr>
              <a:t>Valid2</a:t>
            </a:r>
            <a:r>
              <a:rPr lang="es-ES_tradnl" dirty="0" smtClean="0">
                <a:latin typeface="Monaco"/>
                <a:cs typeface="Monaco"/>
              </a:rPr>
              <a:t> </a:t>
            </a:r>
            <a:r>
              <a:rPr lang="es-ES_tradnl" dirty="0">
                <a:latin typeface="Monaco"/>
                <a:cs typeface="Monaco"/>
              </a:rPr>
              <a:t>= </a:t>
            </a:r>
            <a:r>
              <a:rPr lang="es-ES_tradnl" dirty="0" smtClean="0">
                <a:solidFill>
                  <a:srgbClr val="C0504D"/>
                </a:solidFill>
                <a:latin typeface="Monaco"/>
                <a:cs typeface="Monaco"/>
              </a:rPr>
              <a:t>TRUE</a:t>
            </a:r>
          </a:p>
          <a:p>
            <a:endParaRPr lang="es-ES_tradnl" dirty="0">
              <a:solidFill>
                <a:srgbClr val="C0504D"/>
              </a:solidFill>
              <a:latin typeface="Monaco"/>
              <a:cs typeface="Monaco"/>
            </a:endParaRPr>
          </a:p>
          <a:p>
            <a:endParaRPr lang="es-ES_tradnl" dirty="0" smtClean="0">
              <a:solidFill>
                <a:srgbClr val="C0504D"/>
              </a:solidFill>
              <a:latin typeface="Monaco"/>
              <a:cs typeface="Monaco"/>
            </a:endParaRPr>
          </a:p>
          <a:p>
            <a:endParaRPr lang="es-ES_tradnl" dirty="0">
              <a:solidFill>
                <a:srgbClr val="C0504D"/>
              </a:solidFill>
              <a:latin typeface="Monaco"/>
              <a:cs typeface="Monaco"/>
            </a:endParaRP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07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9410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55803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922196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4073" y="1824983"/>
            <a:ext cx="480510" cy="19565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</a:p>
          <a:p>
            <a:pPr algn="ctr"/>
            <a:r>
              <a:rPr lang="en-US" dirty="0" smtClean="0"/>
              <a:t>e</a:t>
            </a:r>
          </a:p>
          <a:p>
            <a:pPr algn="ctr"/>
            <a:r>
              <a:rPr lang="en-US" dirty="0"/>
              <a:t>g</a:t>
            </a:r>
            <a:endParaRPr lang="en-US" dirty="0" smtClean="0"/>
          </a:p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7" name="Multidocument 6"/>
          <p:cNvSpPr/>
          <p:nvPr/>
        </p:nvSpPr>
        <p:spPr>
          <a:xfrm>
            <a:off x="2002127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IFIDEX</a:t>
            </a:r>
            <a:endParaRPr lang="en-US" sz="2000" dirty="0"/>
          </a:p>
        </p:txBody>
      </p:sp>
      <p:sp>
        <p:nvSpPr>
          <p:cNvPr id="8" name="Multidocument 7"/>
          <p:cNvSpPr/>
          <p:nvPr/>
        </p:nvSpPr>
        <p:spPr>
          <a:xfrm>
            <a:off x="6563285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WB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3"/>
            <a:endCxn id="7" idx="1"/>
          </p:cNvCxnSpPr>
          <p:nvPr/>
        </p:nvCxnSpPr>
        <p:spPr>
          <a:xfrm>
            <a:off x="1624583" y="2803267"/>
            <a:ext cx="3775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3912728" y="2105308"/>
            <a:ext cx="1372887" cy="495657"/>
            <a:chOff x="3912728" y="2723177"/>
            <a:chExt cx="1372887" cy="495657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3912728" y="2917686"/>
            <a:ext cx="1372887" cy="495657"/>
            <a:chOff x="3912728" y="2723177"/>
            <a:chExt cx="1372887" cy="495657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>
            <a:off x="3062831" y="2345590"/>
            <a:ext cx="120046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917385" y="3180851"/>
            <a:ext cx="1345907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869650" y="2345590"/>
            <a:ext cx="169363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869650" y="3180852"/>
            <a:ext cx="169363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3989" y="2723174"/>
            <a:ext cx="5103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134356" y="2723174"/>
            <a:ext cx="0" cy="24028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3912728" y="4050435"/>
            <a:ext cx="1372887" cy="495657"/>
            <a:chOff x="3912728" y="2723177"/>
            <a:chExt cx="1372887" cy="495657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3912728" y="4862813"/>
            <a:ext cx="1372887" cy="495657"/>
            <a:chOff x="3912728" y="2723177"/>
            <a:chExt cx="1372887" cy="495657"/>
          </a:xfrm>
        </p:grpSpPr>
        <p:cxnSp>
          <p:nvCxnSpPr>
            <p:cNvPr id="35" name="Straight Connector 34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Arrow Connector 39"/>
          <p:cNvCxnSpPr/>
          <p:nvPr/>
        </p:nvCxnSpPr>
        <p:spPr>
          <a:xfrm flipH="1">
            <a:off x="4869650" y="5125977"/>
            <a:ext cx="326470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938140" y="5125977"/>
            <a:ext cx="33251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938140" y="2803267"/>
            <a:ext cx="0" cy="2322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6" idx="1"/>
          </p:cNvCxnSpPr>
          <p:nvPr/>
        </p:nvCxnSpPr>
        <p:spPr>
          <a:xfrm>
            <a:off x="938140" y="2803267"/>
            <a:ext cx="20593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89410" y="1341879"/>
            <a:ext cx="78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IFIDEX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381813" y="135745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922196" y="133456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4869650" y="4302159"/>
            <a:ext cx="326470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2551282" y="4302159"/>
            <a:ext cx="171201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2551282" y="3401901"/>
            <a:ext cx="0" cy="9002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912728" y="1703901"/>
            <a:ext cx="13728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 flipV="1">
            <a:off x="3912728" y="5801050"/>
            <a:ext cx="1372887" cy="114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263292" y="3692545"/>
            <a:ext cx="718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vbuf1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245822" y="4534650"/>
            <a:ext cx="736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obuf1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263292" y="1758115"/>
            <a:ext cx="718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vbuf2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268124" y="2600965"/>
            <a:ext cx="736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obuf2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219251" y="5475973"/>
            <a:ext cx="743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valid1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168055" y="1352332"/>
            <a:ext cx="743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valid2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320689" y="1976258"/>
            <a:ext cx="651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vwr2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3320689" y="2828087"/>
            <a:ext cx="668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owr2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223647" y="2006580"/>
            <a:ext cx="607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vrd2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206177" y="2828087"/>
            <a:ext cx="625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ord2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206177" y="3966173"/>
            <a:ext cx="651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vwr1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162445" y="4796147"/>
            <a:ext cx="668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o</a:t>
            </a:r>
            <a:r>
              <a:rPr lang="en-US" dirty="0" smtClean="0">
                <a:solidFill>
                  <a:prstClr val="black"/>
                </a:solidFill>
              </a:rPr>
              <a:t>wr1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381813" y="4796147"/>
            <a:ext cx="625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ord1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3355803" y="3966173"/>
            <a:ext cx="607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vrd1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183052" y="1703901"/>
            <a:ext cx="23682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2551282" y="1711211"/>
            <a:ext cx="0" cy="4055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-8849" y="1334569"/>
            <a:ext cx="7156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i="1" dirty="0" err="1" smtClean="0">
                <a:solidFill>
                  <a:prstClr val="black"/>
                </a:solidFill>
              </a:rPr>
              <a:t>ppop</a:t>
            </a:r>
            <a:endParaRPr lang="en-US" i="1" dirty="0">
              <a:solidFill>
                <a:prstClr val="black"/>
              </a:solidFill>
            </a:endParaRPr>
          </a:p>
        </p:txBody>
      </p:sp>
      <p:sp>
        <p:nvSpPr>
          <p:cNvPr id="52" name="Title 5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Shared Event Pipeline Decomposition</a:t>
            </a:r>
            <a:endParaRPr lang="en-US" sz="2800" dirty="0"/>
          </a:p>
        </p:txBody>
      </p:sp>
      <p:sp>
        <p:nvSpPr>
          <p:cNvPr id="69" name="TextBox 68"/>
          <p:cNvSpPr txBox="1"/>
          <p:nvPr/>
        </p:nvSpPr>
        <p:spPr>
          <a:xfrm>
            <a:off x="789410" y="908720"/>
            <a:ext cx="1271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MACHINE 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3436607" y="876454"/>
            <a:ext cx="1271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MACHINE 2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927515" y="876454"/>
            <a:ext cx="1271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MACHINE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34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7723" y="876454"/>
            <a:ext cx="3042966" cy="543286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89410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55803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922196" y="1357453"/>
            <a:ext cx="2425434" cy="45882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4073" y="1824983"/>
            <a:ext cx="480510" cy="19565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</a:p>
          <a:p>
            <a:pPr algn="ctr"/>
            <a:r>
              <a:rPr lang="en-US" dirty="0" smtClean="0"/>
              <a:t>e</a:t>
            </a:r>
          </a:p>
          <a:p>
            <a:pPr algn="ctr"/>
            <a:r>
              <a:rPr lang="en-US" dirty="0"/>
              <a:t>g</a:t>
            </a:r>
            <a:endParaRPr lang="en-US" dirty="0" smtClean="0"/>
          </a:p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7" name="Multidocument 6"/>
          <p:cNvSpPr/>
          <p:nvPr/>
        </p:nvSpPr>
        <p:spPr>
          <a:xfrm>
            <a:off x="2002127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IFIDEX</a:t>
            </a:r>
            <a:endParaRPr lang="en-US" sz="2000" dirty="0"/>
          </a:p>
        </p:txBody>
      </p:sp>
      <p:sp>
        <p:nvSpPr>
          <p:cNvPr id="8" name="Multidocument 7"/>
          <p:cNvSpPr/>
          <p:nvPr/>
        </p:nvSpPr>
        <p:spPr>
          <a:xfrm>
            <a:off x="6563285" y="2093867"/>
            <a:ext cx="1060704" cy="1418799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WB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3"/>
            <a:endCxn id="7" idx="1"/>
          </p:cNvCxnSpPr>
          <p:nvPr/>
        </p:nvCxnSpPr>
        <p:spPr>
          <a:xfrm>
            <a:off x="1624583" y="2803267"/>
            <a:ext cx="3775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3912728" y="2105308"/>
            <a:ext cx="1372887" cy="495657"/>
            <a:chOff x="3912728" y="2723177"/>
            <a:chExt cx="1372887" cy="495657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3912728" y="2917686"/>
            <a:ext cx="1372887" cy="495657"/>
            <a:chOff x="3912728" y="2723177"/>
            <a:chExt cx="1372887" cy="495657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>
            <a:off x="3062831" y="2345590"/>
            <a:ext cx="120046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917385" y="3180851"/>
            <a:ext cx="1345907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869650" y="2345590"/>
            <a:ext cx="169363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869650" y="3180852"/>
            <a:ext cx="169363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3989" y="2723174"/>
            <a:ext cx="5103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134356" y="2723174"/>
            <a:ext cx="0" cy="24028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3912728" y="4050435"/>
            <a:ext cx="1372887" cy="495657"/>
            <a:chOff x="3912728" y="2723177"/>
            <a:chExt cx="1372887" cy="495657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3912728" y="4862813"/>
            <a:ext cx="1372887" cy="495657"/>
            <a:chOff x="3912728" y="2723177"/>
            <a:chExt cx="1372887" cy="495657"/>
          </a:xfrm>
        </p:grpSpPr>
        <p:cxnSp>
          <p:nvCxnSpPr>
            <p:cNvPr id="35" name="Straight Connector 34"/>
            <p:cNvCxnSpPr/>
            <p:nvPr/>
          </p:nvCxnSpPr>
          <p:spPr>
            <a:xfrm flipV="1">
              <a:off x="3912728" y="2723177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3912728" y="3207392"/>
              <a:ext cx="1372887" cy="1144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45648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263292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869650" y="2734619"/>
              <a:ext cx="0" cy="484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Arrow Connector 39"/>
          <p:cNvCxnSpPr/>
          <p:nvPr/>
        </p:nvCxnSpPr>
        <p:spPr>
          <a:xfrm flipH="1">
            <a:off x="4869650" y="5125977"/>
            <a:ext cx="326470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938140" y="5125977"/>
            <a:ext cx="33251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938140" y="2803267"/>
            <a:ext cx="0" cy="2322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6" idx="1"/>
          </p:cNvCxnSpPr>
          <p:nvPr/>
        </p:nvCxnSpPr>
        <p:spPr>
          <a:xfrm>
            <a:off x="938140" y="2803267"/>
            <a:ext cx="20593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89410" y="1341879"/>
            <a:ext cx="78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IFIDEX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381813" y="135745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922196" y="133456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WB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4869650" y="4302159"/>
            <a:ext cx="326470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2551282" y="4302159"/>
            <a:ext cx="171201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2551282" y="3401901"/>
            <a:ext cx="0" cy="9002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912728" y="1703901"/>
            <a:ext cx="13728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 flipV="1">
            <a:off x="3912728" y="5801050"/>
            <a:ext cx="1372887" cy="114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263292" y="3692545"/>
            <a:ext cx="718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vbuf1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245822" y="4534650"/>
            <a:ext cx="736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obuf1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263292" y="1758115"/>
            <a:ext cx="718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vbuf2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268124" y="2600965"/>
            <a:ext cx="736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obuf2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219251" y="5475973"/>
            <a:ext cx="743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valid1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168055" y="1352332"/>
            <a:ext cx="743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valid2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320689" y="1976258"/>
            <a:ext cx="651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vwr2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3320689" y="2828087"/>
            <a:ext cx="668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owr2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223647" y="2006580"/>
            <a:ext cx="607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vrd2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206177" y="2828087"/>
            <a:ext cx="625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ord2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206177" y="3966173"/>
            <a:ext cx="651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vwr1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162445" y="4796147"/>
            <a:ext cx="668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o</a:t>
            </a:r>
            <a:r>
              <a:rPr lang="en-US" dirty="0" smtClean="0">
                <a:solidFill>
                  <a:prstClr val="black"/>
                </a:solidFill>
              </a:rPr>
              <a:t>wr1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381813" y="4796147"/>
            <a:ext cx="625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ord1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3355803" y="3966173"/>
            <a:ext cx="607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vrd1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183052" y="1703901"/>
            <a:ext cx="23682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2551282" y="1711211"/>
            <a:ext cx="0" cy="4055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-8849" y="1334569"/>
            <a:ext cx="7156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i="1" dirty="0" err="1" smtClean="0">
                <a:solidFill>
                  <a:prstClr val="black"/>
                </a:solidFill>
              </a:rPr>
              <a:t>ppop</a:t>
            </a:r>
            <a:endParaRPr lang="en-US" i="1" dirty="0">
              <a:solidFill>
                <a:prstClr val="black"/>
              </a:solidFill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83052" y="2093867"/>
            <a:ext cx="755088" cy="11441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183052" y="5801050"/>
            <a:ext cx="755088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80093" y="1758115"/>
            <a:ext cx="687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2"/>
                </a:solidFill>
              </a:rPr>
              <a:t>valid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77723" y="5475973"/>
            <a:ext cx="645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2"/>
                </a:solidFill>
              </a:rPr>
              <a:t>stop</a:t>
            </a:r>
            <a:endParaRPr lang="en-US" i="1" dirty="0">
              <a:solidFill>
                <a:schemeClr val="accent2"/>
              </a:solidFill>
            </a:endParaRPr>
          </a:p>
        </p:txBody>
      </p:sp>
      <p:sp>
        <p:nvSpPr>
          <p:cNvPr id="52" name="Title 5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Second Refinement: MACHINE 1</a:t>
            </a:r>
            <a:endParaRPr lang="en-US" sz="2800" dirty="0"/>
          </a:p>
        </p:txBody>
      </p:sp>
      <p:sp>
        <p:nvSpPr>
          <p:cNvPr id="69" name="TextBox 68"/>
          <p:cNvSpPr txBox="1"/>
          <p:nvPr/>
        </p:nvSpPr>
        <p:spPr>
          <a:xfrm>
            <a:off x="789410" y="908720"/>
            <a:ext cx="1271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MACHINE 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3436607" y="876454"/>
            <a:ext cx="1271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MACHINE 2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927515" y="876454"/>
            <a:ext cx="1271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MACHINE 3</a:t>
            </a:r>
            <a:endParaRPr lang="en-US" dirty="0"/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71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Industrial Deployment of </a:t>
            </a:r>
            <a:r>
              <a:rPr lang="en-US" dirty="0" smtClean="0"/>
              <a:t>Event-B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5918"/>
            <a:ext cx="8229600" cy="4520245"/>
          </a:xfrm>
        </p:spPr>
        <p:txBody>
          <a:bodyPr>
            <a:normAutofit fontScale="77500" lnSpcReduction="20000"/>
          </a:bodyPr>
          <a:lstStyle/>
          <a:p>
            <a:r>
              <a:rPr lang="en-US" b="1" i="1" dirty="0" smtClean="0">
                <a:solidFill>
                  <a:srgbClr val="000000"/>
                </a:solidFill>
              </a:rPr>
              <a:t>Deploy</a:t>
            </a:r>
            <a:r>
              <a:rPr lang="en-US" dirty="0" smtClean="0">
                <a:solidFill>
                  <a:srgbClr val="000000"/>
                </a:solidFill>
              </a:rPr>
              <a:t> (FP7 – completed 2012)</a:t>
            </a:r>
          </a:p>
          <a:p>
            <a:pPr lvl="1"/>
            <a:r>
              <a:rPr lang="en-US" b="1" dirty="0"/>
              <a:t>Bosch</a:t>
            </a:r>
            <a:r>
              <a:rPr lang="en-US" dirty="0"/>
              <a:t> have been working on developing a cruise control system and a start-stop system</a:t>
            </a:r>
          </a:p>
          <a:p>
            <a:pPr lvl="1"/>
            <a:r>
              <a:rPr lang="en-US" b="1" dirty="0"/>
              <a:t>Siemens Transportation</a:t>
            </a:r>
            <a:r>
              <a:rPr lang="en-US" dirty="0"/>
              <a:t> have been working on train control and </a:t>
            </a:r>
            <a:r>
              <a:rPr lang="en-US" dirty="0" err="1"/>
              <a:t>signalling</a:t>
            </a:r>
            <a:r>
              <a:rPr lang="en-US" dirty="0"/>
              <a:t> systems</a:t>
            </a:r>
          </a:p>
          <a:p>
            <a:pPr lvl="1"/>
            <a:r>
              <a:rPr lang="en-US" b="1" dirty="0"/>
              <a:t>Space Systems Finland</a:t>
            </a:r>
            <a:r>
              <a:rPr lang="en-US" dirty="0"/>
              <a:t> have been working on part of the </a:t>
            </a:r>
            <a:r>
              <a:rPr lang="en-US" dirty="0" err="1"/>
              <a:t>BepiColombo</a:t>
            </a:r>
            <a:r>
              <a:rPr lang="en-US" dirty="0"/>
              <a:t> space probe and on Attitude and Orbit Control System software(AOCS)</a:t>
            </a:r>
          </a:p>
          <a:p>
            <a:pPr lvl="1"/>
            <a:r>
              <a:rPr lang="en-US" b="1" dirty="0"/>
              <a:t>SAP</a:t>
            </a:r>
            <a:r>
              <a:rPr lang="en-US" dirty="0"/>
              <a:t> have been working on analysis of business choreography models</a:t>
            </a:r>
          </a:p>
          <a:p>
            <a:pPr lvl="1"/>
            <a:r>
              <a:rPr lang="en-US" b="1" dirty="0" err="1"/>
              <a:t>Systerel</a:t>
            </a:r>
            <a:r>
              <a:rPr lang="en-US" dirty="0"/>
              <a:t> are working on railway and aerospace </a:t>
            </a:r>
            <a:r>
              <a:rPr lang="en-US" dirty="0" smtClean="0"/>
              <a:t>systems</a:t>
            </a:r>
          </a:p>
          <a:p>
            <a:r>
              <a:rPr lang="en-US" b="1" i="1" dirty="0" smtClean="0">
                <a:solidFill>
                  <a:srgbClr val="000000"/>
                </a:solidFill>
              </a:rPr>
              <a:t>ADVANCE </a:t>
            </a:r>
            <a:r>
              <a:rPr lang="en-US" dirty="0" smtClean="0">
                <a:solidFill>
                  <a:srgbClr val="000000"/>
                </a:solidFill>
              </a:rPr>
              <a:t>(FP7 – started Oct 2011)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Event-B for Cyber-Physical Systems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http://</a:t>
            </a:r>
            <a:r>
              <a:rPr lang="en-US" dirty="0" err="1">
                <a:solidFill>
                  <a:srgbClr val="000000"/>
                </a:solidFill>
              </a:rPr>
              <a:t>www.advance-ict.eu</a:t>
            </a:r>
            <a:r>
              <a:rPr lang="en-US" dirty="0">
                <a:solidFill>
                  <a:srgbClr val="000000"/>
                </a:solidFill>
              </a:rPr>
              <a:t>/</a:t>
            </a: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lvl="1"/>
            <a:endParaRPr lang="en-US" b="1" i="1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0A93-8F4F-C44C-A0AE-B92E3BB83C8D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268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Micro-architectural exploration is raised to the Specification Level using Event-B</a:t>
            </a:r>
          </a:p>
          <a:p>
            <a:r>
              <a:rPr lang="en-US" dirty="0" smtClean="0"/>
              <a:t>An alternative to forwarding and </a:t>
            </a:r>
            <a:r>
              <a:rPr lang="en-US" dirty="0" err="1" smtClean="0"/>
              <a:t>centralised</a:t>
            </a:r>
            <a:r>
              <a:rPr lang="en-US" dirty="0" smtClean="0"/>
              <a:t> stalling has been explored using Synchronous Elastic Buffers</a:t>
            </a:r>
          </a:p>
          <a:p>
            <a:r>
              <a:rPr lang="en-US" dirty="0" smtClean="0"/>
              <a:t>Latency Insensitivity is introduced at Low Cost</a:t>
            </a:r>
          </a:p>
          <a:p>
            <a:r>
              <a:rPr lang="en-US" dirty="0" smtClean="0"/>
              <a:t>Track lengths are reduced</a:t>
            </a:r>
          </a:p>
          <a:p>
            <a:r>
              <a:rPr lang="en-US" smtClean="0"/>
              <a:t>Synchronous </a:t>
            </a:r>
            <a:r>
              <a:rPr lang="en-US" dirty="0" smtClean="0"/>
              <a:t>Elastic Buffers allow performance goals to be met in a verifiable way</a:t>
            </a:r>
          </a:p>
          <a:p>
            <a:r>
              <a:rPr lang="en-US" dirty="0" smtClean="0"/>
              <a:t>Verification is raised to the Specification Level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0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81662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Temporal Modeling in Cyber-physical systems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9745"/>
            <a:ext cx="8229600" cy="3742807"/>
          </a:xfrm>
        </p:spPr>
        <p:txBody>
          <a:bodyPr>
            <a:normAutofit/>
          </a:bodyPr>
          <a:lstStyle/>
          <a:p>
            <a:r>
              <a:rPr lang="en-US" dirty="0" smtClean="0"/>
              <a:t>Simulating </a:t>
            </a:r>
            <a:r>
              <a:rPr lang="en-US" dirty="0"/>
              <a:t>Formal </a:t>
            </a:r>
            <a:r>
              <a:rPr lang="en-US" dirty="0" smtClean="0"/>
              <a:t>Models</a:t>
            </a:r>
            <a:endParaRPr lang="en-US" dirty="0" smtClean="0"/>
          </a:p>
          <a:p>
            <a:r>
              <a:rPr lang="en-US" dirty="0" smtClean="0"/>
              <a:t>Modeling Timing Cycles</a:t>
            </a:r>
          </a:p>
          <a:p>
            <a:pPr lvl="1"/>
            <a:r>
              <a:rPr lang="en-US" dirty="0" smtClean="0"/>
              <a:t>Component Modes</a:t>
            </a:r>
          </a:p>
          <a:p>
            <a:pPr lvl="1"/>
            <a:r>
              <a:rPr lang="en-US" dirty="0" err="1" smtClean="0"/>
              <a:t>Generalised</a:t>
            </a:r>
            <a:r>
              <a:rPr lang="en-US" dirty="0" smtClean="0"/>
              <a:t> Update/Evaluation Modes</a:t>
            </a:r>
          </a:p>
          <a:p>
            <a:r>
              <a:rPr lang="en-US" dirty="0" smtClean="0"/>
              <a:t>A Simple Example</a:t>
            </a:r>
          </a:p>
          <a:p>
            <a:r>
              <a:rPr lang="en-US" dirty="0" smtClean="0"/>
              <a:t>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41</a:t>
            </a:fld>
            <a:endParaRPr lang="en-US" dirty="0"/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552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Temporal Modeling in Cyber-physical </a:t>
            </a:r>
            <a:r>
              <a:rPr lang="en-US" dirty="0" smtClean="0"/>
              <a:t>Systems</a:t>
            </a:r>
            <a:r>
              <a:rPr lang="en-US" smtClean="0"/>
              <a:t>: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8018"/>
            <a:ext cx="8229600" cy="3093751"/>
          </a:xfrm>
        </p:spPr>
        <p:txBody>
          <a:bodyPr/>
          <a:lstStyle/>
          <a:p>
            <a:r>
              <a:rPr lang="en-US" dirty="0"/>
              <a:t>Distributed Function and Control</a:t>
            </a:r>
          </a:p>
          <a:p>
            <a:r>
              <a:rPr lang="en-US" dirty="0"/>
              <a:t>Managing Safety Hazards</a:t>
            </a:r>
          </a:p>
          <a:p>
            <a:r>
              <a:rPr lang="en-US" dirty="0"/>
              <a:t>Verifying the relationships between Inputs and Outputs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42</a:t>
            </a:fld>
            <a:endParaRPr lang="en-US"/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628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Distributed Function and Control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43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799140" y="2086712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Controller</a:t>
            </a:r>
          </a:p>
          <a:p>
            <a:pPr algn="ctr"/>
            <a:r>
              <a:rPr lang="en-US" sz="1400" dirty="0"/>
              <a:t>1</a:t>
            </a:r>
          </a:p>
        </p:txBody>
      </p:sp>
      <p:sp>
        <p:nvSpPr>
          <p:cNvPr id="6" name="Rectangle 5"/>
          <p:cNvSpPr/>
          <p:nvPr/>
        </p:nvSpPr>
        <p:spPr>
          <a:xfrm>
            <a:off x="2799140" y="4843442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Controller</a:t>
            </a:r>
          </a:p>
          <a:p>
            <a:pPr algn="ctr"/>
            <a:r>
              <a:rPr lang="en-US" sz="1400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5002313" y="2086712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8" name="Rectangle 7"/>
          <p:cNvSpPr/>
          <p:nvPr/>
        </p:nvSpPr>
        <p:spPr>
          <a:xfrm>
            <a:off x="5002313" y="4430416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719657" y="2657606"/>
            <a:ext cx="139825" cy="13981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62488" y="2657606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710772" y="5425986"/>
            <a:ext cx="139825" cy="13981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62488" y="4595405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862488" y="5421457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9" idx="3"/>
            <a:endCxn id="10" idx="1"/>
          </p:cNvCxnSpPr>
          <p:nvPr/>
        </p:nvCxnSpPr>
        <p:spPr>
          <a:xfrm>
            <a:off x="3859482" y="2727512"/>
            <a:ext cx="10030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337219" y="2727512"/>
            <a:ext cx="11652" cy="19377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2" idx="1"/>
          </p:cNvCxnSpPr>
          <p:nvPr/>
        </p:nvCxnSpPr>
        <p:spPr>
          <a:xfrm>
            <a:off x="4348871" y="4665311"/>
            <a:ext cx="51361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3"/>
            <a:endCxn id="13" idx="1"/>
          </p:cNvCxnSpPr>
          <p:nvPr/>
        </p:nvCxnSpPr>
        <p:spPr>
          <a:xfrm flipV="1">
            <a:off x="3850597" y="5491363"/>
            <a:ext cx="1011891" cy="45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124848" y="2358180"/>
            <a:ext cx="424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232349" y="5122031"/>
            <a:ext cx="424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907429" y="2662135"/>
            <a:ext cx="139825" cy="13981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659315" y="2657606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24848" y="1148423"/>
            <a:ext cx="424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C3</a:t>
            </a:r>
            <a:endParaRPr lang="en-US" dirty="0"/>
          </a:p>
        </p:txBody>
      </p:sp>
      <p:cxnSp>
        <p:nvCxnSpPr>
          <p:cNvPr id="27" name="Straight Connector 26"/>
          <p:cNvCxnSpPr>
            <a:stCxn id="20" idx="3"/>
          </p:cNvCxnSpPr>
          <p:nvPr/>
        </p:nvCxnSpPr>
        <p:spPr>
          <a:xfrm flipV="1">
            <a:off x="6047254" y="2727512"/>
            <a:ext cx="1076058" cy="45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7123312" y="1517755"/>
            <a:ext cx="0" cy="12142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836048" y="1517755"/>
            <a:ext cx="52872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836048" y="1517755"/>
            <a:ext cx="0" cy="12097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21" idx="1"/>
          </p:cNvCxnSpPr>
          <p:nvPr/>
        </p:nvCxnSpPr>
        <p:spPr>
          <a:xfrm>
            <a:off x="1836048" y="2727512"/>
            <a:ext cx="8232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Picture 27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938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Distributed Function and Control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44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799140" y="2086712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Controller</a:t>
            </a:r>
          </a:p>
          <a:p>
            <a:pPr algn="ctr"/>
            <a:r>
              <a:rPr lang="en-US" sz="1400" dirty="0"/>
              <a:t>1</a:t>
            </a:r>
          </a:p>
        </p:txBody>
      </p:sp>
      <p:sp>
        <p:nvSpPr>
          <p:cNvPr id="6" name="Rectangle 5"/>
          <p:cNvSpPr/>
          <p:nvPr/>
        </p:nvSpPr>
        <p:spPr>
          <a:xfrm>
            <a:off x="2799140" y="4843442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Controller</a:t>
            </a:r>
          </a:p>
          <a:p>
            <a:pPr algn="ctr"/>
            <a:r>
              <a:rPr lang="en-US" sz="1400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5002313" y="2086712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8" name="Rectangle 7"/>
          <p:cNvSpPr/>
          <p:nvPr/>
        </p:nvSpPr>
        <p:spPr>
          <a:xfrm>
            <a:off x="5002313" y="4430416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719657" y="2657606"/>
            <a:ext cx="139825" cy="13981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62488" y="2657606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710772" y="5425986"/>
            <a:ext cx="139825" cy="13981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62488" y="4595405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862488" y="5421457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9" idx="3"/>
            <a:endCxn id="10" idx="1"/>
          </p:cNvCxnSpPr>
          <p:nvPr/>
        </p:nvCxnSpPr>
        <p:spPr>
          <a:xfrm>
            <a:off x="3859482" y="2727512"/>
            <a:ext cx="10030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337219" y="2727512"/>
            <a:ext cx="11652" cy="19377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2" idx="1"/>
          </p:cNvCxnSpPr>
          <p:nvPr/>
        </p:nvCxnSpPr>
        <p:spPr>
          <a:xfrm>
            <a:off x="4348871" y="4665311"/>
            <a:ext cx="51361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3"/>
            <a:endCxn id="13" idx="1"/>
          </p:cNvCxnSpPr>
          <p:nvPr/>
        </p:nvCxnSpPr>
        <p:spPr>
          <a:xfrm flipV="1">
            <a:off x="3850597" y="5491363"/>
            <a:ext cx="1011891" cy="45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124848" y="2358180"/>
            <a:ext cx="424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232349" y="5122031"/>
            <a:ext cx="424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907429" y="2662135"/>
            <a:ext cx="139825" cy="13981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659315" y="2657606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24848" y="1148423"/>
            <a:ext cx="424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C3</a:t>
            </a:r>
            <a:endParaRPr lang="en-US" dirty="0"/>
          </a:p>
        </p:txBody>
      </p:sp>
      <p:cxnSp>
        <p:nvCxnSpPr>
          <p:cNvPr id="27" name="Straight Connector 26"/>
          <p:cNvCxnSpPr>
            <a:stCxn id="20" idx="3"/>
          </p:cNvCxnSpPr>
          <p:nvPr/>
        </p:nvCxnSpPr>
        <p:spPr>
          <a:xfrm flipV="1">
            <a:off x="6047254" y="2727512"/>
            <a:ext cx="1076058" cy="45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7123312" y="1517755"/>
            <a:ext cx="0" cy="12142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836048" y="1517755"/>
            <a:ext cx="52872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836048" y="1517755"/>
            <a:ext cx="0" cy="12097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21" idx="1"/>
          </p:cNvCxnSpPr>
          <p:nvPr/>
        </p:nvCxnSpPr>
        <p:spPr>
          <a:xfrm>
            <a:off x="1836048" y="2727512"/>
            <a:ext cx="8232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690243" y="2982039"/>
            <a:ext cx="7758337" cy="2015638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Must Model the Communication and </a:t>
            </a:r>
            <a:r>
              <a:rPr lang="en-US" sz="2800" dirty="0" err="1"/>
              <a:t>S</a:t>
            </a:r>
            <a:r>
              <a:rPr lang="en-US" sz="2800" dirty="0" err="1" smtClean="0"/>
              <a:t>ynchronisation</a:t>
            </a:r>
            <a:endParaRPr lang="en-US" sz="2800" dirty="0" smtClean="0"/>
          </a:p>
          <a:p>
            <a:pPr algn="ctr"/>
            <a:r>
              <a:rPr lang="en-US" sz="2800" dirty="0"/>
              <a:t>o</a:t>
            </a:r>
            <a:r>
              <a:rPr lang="en-US" sz="2800" dirty="0" smtClean="0"/>
              <a:t>f the Concurrent Processes</a:t>
            </a:r>
            <a:endParaRPr lang="en-US" sz="2800" dirty="0"/>
          </a:p>
        </p:txBody>
      </p:sp>
      <p:pic>
        <p:nvPicPr>
          <p:cNvPr id="28" name="Picture 27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999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Safety Hazards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Plant model Evaluates</a:t>
            </a:r>
          </a:p>
          <a:p>
            <a:r>
              <a:rPr lang="en-US" dirty="0" smtClean="0"/>
              <a:t>Potential Hazards are Detected</a:t>
            </a:r>
          </a:p>
          <a:p>
            <a:r>
              <a:rPr lang="en-US" dirty="0" smtClean="0"/>
              <a:t>The Controller manages the Hazards</a:t>
            </a:r>
          </a:p>
          <a:p>
            <a:r>
              <a:rPr lang="en-US" dirty="0" smtClean="0"/>
              <a:t>The Controller predicts the future </a:t>
            </a:r>
            <a:r>
              <a:rPr lang="en-US" dirty="0" err="1" smtClean="0"/>
              <a:t>behaviour</a:t>
            </a:r>
            <a:r>
              <a:rPr lang="en-US" dirty="0" smtClean="0"/>
              <a:t> of the Plant</a:t>
            </a:r>
          </a:p>
          <a:p>
            <a:r>
              <a:rPr lang="en-US" dirty="0" smtClean="0"/>
              <a:t>Loop must be </a:t>
            </a:r>
            <a:r>
              <a:rPr lang="en-US" dirty="0" err="1" smtClean="0"/>
              <a:t>generalised</a:t>
            </a:r>
            <a:r>
              <a:rPr lang="en-US" dirty="0" smtClean="0"/>
              <a:t> for multiple controllers and distributed Plant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45</a:t>
            </a:fld>
            <a:endParaRPr lang="en-US"/>
          </a:p>
        </p:txBody>
      </p:sp>
      <p:pic>
        <p:nvPicPr>
          <p:cNvPr id="4" name="Picture 3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3382193" y="4183138"/>
            <a:ext cx="5093996" cy="13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8476189" y="1863775"/>
            <a:ext cx="0" cy="23193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666046" y="1863775"/>
            <a:ext cx="381014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45122" y="1863775"/>
            <a:ext cx="13805" cy="23193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243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Verifying the relationships between Inputs and Outputs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DO-178C Formal Supplement</a:t>
            </a:r>
          </a:p>
          <a:p>
            <a:pPr lvl="1"/>
            <a:r>
              <a:rPr lang="en-US" dirty="0" smtClean="0"/>
              <a:t>Must show that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Outputs fully satisfy Inputs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Each Output data item is necessary to satisfy some Input data item (</a:t>
            </a:r>
            <a:r>
              <a:rPr lang="en-US" i="1" dirty="0" smtClean="0"/>
              <a:t>No unintended </a:t>
            </a:r>
            <a:r>
              <a:rPr lang="en-US" i="1" dirty="0" err="1" smtClean="0"/>
              <a:t>behaviour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Must show that</a:t>
            </a:r>
          </a:p>
          <a:p>
            <a:pPr lvl="2"/>
            <a:r>
              <a:rPr lang="en-US" dirty="0" err="1" smtClean="0"/>
              <a:t>Input/Output</a:t>
            </a:r>
            <a:r>
              <a:rPr lang="en-US" dirty="0" smtClean="0"/>
              <a:t> specification is preserved by chosen implementation architecture</a:t>
            </a:r>
          </a:p>
          <a:p>
            <a:r>
              <a:rPr lang="en-US" dirty="0" smtClean="0"/>
              <a:t>ACSL</a:t>
            </a:r>
          </a:p>
          <a:p>
            <a:pPr lvl="1"/>
            <a:r>
              <a:rPr lang="en-US" dirty="0" err="1" smtClean="0"/>
              <a:t>Ansi</a:t>
            </a:r>
            <a:r>
              <a:rPr lang="en-US" dirty="0" smtClean="0"/>
              <a:t> ISO C Specification Language</a:t>
            </a:r>
          </a:p>
          <a:p>
            <a:pPr lvl="1"/>
            <a:r>
              <a:rPr lang="en-US" dirty="0" smtClean="0"/>
              <a:t>Code annotations – used by Airbus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46</a:t>
            </a:fld>
            <a:endParaRPr lang="en-US"/>
          </a:p>
        </p:txBody>
      </p:sp>
      <p:pic>
        <p:nvPicPr>
          <p:cNvPr id="4" name="Picture 3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161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Simulating Formal Models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Abstract Model(s) may be </a:t>
            </a:r>
            <a:r>
              <a:rPr lang="en-US" i="1" dirty="0" smtClean="0"/>
              <a:t>untimed</a:t>
            </a:r>
          </a:p>
          <a:p>
            <a:r>
              <a:rPr lang="en-US" dirty="0" smtClean="0"/>
              <a:t>Refined Models represent Concurrent, Communicating Processes</a:t>
            </a:r>
          </a:p>
          <a:p>
            <a:pPr lvl="1"/>
            <a:r>
              <a:rPr lang="en-US" dirty="0" smtClean="0"/>
              <a:t>will need to introduce some notion of a </a:t>
            </a:r>
            <a:r>
              <a:rPr lang="en-US" b="1" i="1" dirty="0" smtClean="0"/>
              <a:t>tick</a:t>
            </a:r>
          </a:p>
          <a:p>
            <a:pPr lvl="2"/>
            <a:r>
              <a:rPr lang="en-US" dirty="0" smtClean="0"/>
              <a:t>Cycle-based execution</a:t>
            </a:r>
          </a:p>
          <a:p>
            <a:pPr lvl="2"/>
            <a:r>
              <a:rPr lang="en-US" dirty="0" smtClean="0"/>
              <a:t>Timed execution of </a:t>
            </a:r>
            <a:r>
              <a:rPr lang="en-US" i="1" dirty="0" smtClean="0"/>
              <a:t>Delays</a:t>
            </a:r>
            <a:r>
              <a:rPr lang="en-US" dirty="0" smtClean="0"/>
              <a:t> and </a:t>
            </a:r>
            <a:r>
              <a:rPr lang="en-US" i="1" dirty="0" smtClean="0"/>
              <a:t>Deadlines</a:t>
            </a:r>
          </a:p>
          <a:p>
            <a:r>
              <a:rPr lang="en-US" dirty="0" err="1" smtClean="0"/>
              <a:t>ProB</a:t>
            </a:r>
            <a:r>
              <a:rPr lang="en-US" dirty="0" smtClean="0"/>
              <a:t> has the notion of the </a:t>
            </a:r>
            <a:r>
              <a:rPr lang="en-US" i="1" dirty="0" smtClean="0"/>
              <a:t>next state</a:t>
            </a:r>
          </a:p>
          <a:p>
            <a:pPr lvl="1"/>
            <a:r>
              <a:rPr lang="en-US" dirty="0" smtClean="0"/>
              <a:t>an event is executed (LTL 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</a:p>
          <a:p>
            <a:r>
              <a:rPr lang="en-US" dirty="0" smtClean="0"/>
              <a:t>We need the notion of the </a:t>
            </a:r>
            <a:r>
              <a:rPr lang="en-US" i="1" dirty="0" smtClean="0"/>
              <a:t>next tick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47</a:t>
            </a:fld>
            <a:endParaRPr lang="en-US" dirty="0"/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423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Modeling Timing Cycles: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Component Modes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Eg</a:t>
            </a:r>
            <a:r>
              <a:rPr lang="en-US" dirty="0" smtClean="0"/>
              <a:t> for Hazard Analysis</a:t>
            </a:r>
          </a:p>
          <a:p>
            <a:pPr lvl="1"/>
            <a:r>
              <a:rPr lang="en-US" b="1" i="1" dirty="0" smtClean="0"/>
              <a:t>Plant</a:t>
            </a:r>
            <a:r>
              <a:rPr lang="en-US" dirty="0" smtClean="0"/>
              <a:t> Mode</a:t>
            </a:r>
          </a:p>
          <a:p>
            <a:pPr lvl="1"/>
            <a:r>
              <a:rPr lang="en-US" dirty="0" smtClean="0"/>
              <a:t>Detect Mode</a:t>
            </a:r>
          </a:p>
          <a:p>
            <a:pPr lvl="1"/>
            <a:r>
              <a:rPr lang="en-US" b="1" i="1" dirty="0" smtClean="0"/>
              <a:t>Controller</a:t>
            </a:r>
            <a:r>
              <a:rPr lang="en-US" dirty="0" smtClean="0"/>
              <a:t> Mode</a:t>
            </a:r>
          </a:p>
          <a:p>
            <a:pPr lvl="1"/>
            <a:r>
              <a:rPr lang="en-US" dirty="0" smtClean="0"/>
              <a:t>Predict Mode</a:t>
            </a:r>
          </a:p>
          <a:p>
            <a:r>
              <a:rPr lang="en-US" dirty="0" smtClean="0"/>
              <a:t>Necessary to define an </a:t>
            </a:r>
            <a:r>
              <a:rPr lang="en-US" i="1" dirty="0" smtClean="0"/>
              <a:t>ordering </a:t>
            </a:r>
            <a:r>
              <a:rPr lang="en-US" dirty="0" smtClean="0"/>
              <a:t>on the modes</a:t>
            </a:r>
          </a:p>
          <a:p>
            <a:r>
              <a:rPr lang="en-US" dirty="0" smtClean="0"/>
              <a:t>The Plant may need to evaluate at a much higher rate than the Controller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48</a:t>
            </a:fld>
            <a:endParaRPr lang="en-US"/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45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Modeling Timing Cycles: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Update/Evaluate Modes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Used by many Commercial Discrete Event Simulators</a:t>
            </a:r>
          </a:p>
          <a:p>
            <a:pPr lvl="1"/>
            <a:r>
              <a:rPr lang="en-US" dirty="0" err="1" smtClean="0"/>
              <a:t>SystemC</a:t>
            </a:r>
            <a:endParaRPr lang="en-US" dirty="0" smtClean="0"/>
          </a:p>
          <a:p>
            <a:pPr lvl="1"/>
            <a:r>
              <a:rPr lang="en-US" dirty="0" smtClean="0"/>
              <a:t>Verilog/VHDL</a:t>
            </a:r>
          </a:p>
          <a:p>
            <a:r>
              <a:rPr lang="en-US" dirty="0" smtClean="0"/>
              <a:t>Supports arbitrary topology complexity</a:t>
            </a:r>
          </a:p>
          <a:p>
            <a:r>
              <a:rPr lang="en-US" dirty="0" smtClean="0"/>
              <a:t>No zero-delay communication between components</a:t>
            </a:r>
          </a:p>
          <a:p>
            <a:pPr lvl="1"/>
            <a:r>
              <a:rPr lang="en-US" dirty="0" smtClean="0"/>
              <a:t>Components can evaluate in any order</a:t>
            </a:r>
          </a:p>
          <a:p>
            <a:r>
              <a:rPr lang="en-US" dirty="0" smtClean="0"/>
              <a:t>Components “suspend” between wake-ups</a:t>
            </a:r>
          </a:p>
          <a:p>
            <a:pPr lvl="1"/>
            <a:r>
              <a:rPr lang="en-US" dirty="0" smtClean="0"/>
              <a:t>Input change</a:t>
            </a:r>
          </a:p>
          <a:p>
            <a:pPr lvl="1"/>
            <a:r>
              <a:rPr lang="en-US" dirty="0" smtClean="0"/>
              <a:t>Self wake</a:t>
            </a:r>
          </a:p>
          <a:p>
            <a:pPr lvl="1"/>
            <a:r>
              <a:rPr lang="en-US" dirty="0" smtClean="0"/>
              <a:t>Components can evaluate at different rates</a:t>
            </a:r>
          </a:p>
          <a:p>
            <a:r>
              <a:rPr lang="en-US" dirty="0" smtClean="0"/>
              <a:t>Discrete Time, Cycle-based or both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49</a:t>
            </a:fld>
            <a:endParaRPr lang="en-US"/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071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Event-B in a Design /Verification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0A93-8F4F-C44C-A0AE-B92E3BB83C8D}" type="slidenum">
              <a:rPr lang="en-US" smtClean="0"/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6550"/>
            <a:ext cx="8229600" cy="45196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lvl="1"/>
            <a:endParaRPr lang="en-US" b="1" i="1" dirty="0" smtClean="0">
              <a:solidFill>
                <a:srgbClr val="000000"/>
              </a:solidFill>
            </a:endParaRPr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66149" y="2160689"/>
            <a:ext cx="5163593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Requirements/Safety Analysis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Specification Refinement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Architectural Refinement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Implementation Verification</a:t>
            </a:r>
            <a:endParaRPr lang="en-US" sz="3200" dirty="0"/>
          </a:p>
        </p:txBody>
      </p:sp>
      <p:sp>
        <p:nvSpPr>
          <p:cNvPr id="7" name="Down Arrow 6"/>
          <p:cNvSpPr/>
          <p:nvPr/>
        </p:nvSpPr>
        <p:spPr>
          <a:xfrm>
            <a:off x="4248101" y="2846855"/>
            <a:ext cx="484632" cy="46717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4236392" y="3787615"/>
            <a:ext cx="484632" cy="46717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4248101" y="4815970"/>
            <a:ext cx="484632" cy="46717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rved Down Arrow 10"/>
          <p:cNvSpPr/>
          <p:nvPr/>
        </p:nvSpPr>
        <p:spPr>
          <a:xfrm rot="16200000">
            <a:off x="1024500" y="4642559"/>
            <a:ext cx="1094942" cy="78835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urved Down Arrow 11"/>
          <p:cNvSpPr/>
          <p:nvPr/>
        </p:nvSpPr>
        <p:spPr>
          <a:xfrm rot="16200000">
            <a:off x="1024499" y="3547617"/>
            <a:ext cx="1094942" cy="78835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Curved Down Arrow 12"/>
          <p:cNvSpPr/>
          <p:nvPr/>
        </p:nvSpPr>
        <p:spPr>
          <a:xfrm rot="16200000">
            <a:off x="1024498" y="2452675"/>
            <a:ext cx="1094942" cy="78835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67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8691" y="1631123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48691" y="4387853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6" name="Rectangle 5"/>
          <p:cNvSpPr/>
          <p:nvPr/>
        </p:nvSpPr>
        <p:spPr>
          <a:xfrm>
            <a:off x="3251864" y="1631123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7" name="Rectangle 6"/>
          <p:cNvSpPr/>
          <p:nvPr/>
        </p:nvSpPr>
        <p:spPr>
          <a:xfrm>
            <a:off x="3251864" y="3974827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69208" y="2202017"/>
            <a:ext cx="139825" cy="13981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112039" y="2202017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60323" y="4970397"/>
            <a:ext cx="139825" cy="13981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112039" y="4139816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112039" y="4965868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8" idx="3"/>
            <a:endCxn id="10" idx="1"/>
          </p:cNvCxnSpPr>
          <p:nvPr/>
        </p:nvCxnSpPr>
        <p:spPr>
          <a:xfrm>
            <a:off x="2109033" y="2271923"/>
            <a:ext cx="10030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586770" y="2271923"/>
            <a:ext cx="11652" cy="19377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2" idx="1"/>
          </p:cNvCxnSpPr>
          <p:nvPr/>
        </p:nvCxnSpPr>
        <p:spPr>
          <a:xfrm>
            <a:off x="2598422" y="4209722"/>
            <a:ext cx="51361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1" idx="3"/>
            <a:endCxn id="13" idx="1"/>
          </p:cNvCxnSpPr>
          <p:nvPr/>
        </p:nvCxnSpPr>
        <p:spPr>
          <a:xfrm flipV="1">
            <a:off x="2100148" y="5035774"/>
            <a:ext cx="1011891" cy="45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374399" y="1902591"/>
            <a:ext cx="424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481900" y="4666442"/>
            <a:ext cx="424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835630" y="745656"/>
            <a:ext cx="3891808" cy="577883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998759" y="908770"/>
            <a:ext cx="3553138" cy="5078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COMPONENT VIEW</a:t>
            </a:r>
          </a:p>
          <a:p>
            <a:endParaRPr lang="en-US" dirty="0"/>
          </a:p>
          <a:p>
            <a:r>
              <a:rPr lang="en-US" dirty="0" smtClean="0"/>
              <a:t>Components: A, B, C, D (processes)</a:t>
            </a:r>
          </a:p>
          <a:p>
            <a:endParaRPr lang="en-US" dirty="0"/>
          </a:p>
          <a:p>
            <a:r>
              <a:rPr lang="en-US" dirty="0" smtClean="0"/>
              <a:t>Connections: C1, C2 (unidirectional)</a:t>
            </a:r>
          </a:p>
          <a:p>
            <a:endParaRPr lang="en-US" dirty="0"/>
          </a:p>
          <a:p>
            <a:r>
              <a:rPr lang="en-US" dirty="0" smtClean="0"/>
              <a:t>Ports: IN        OUT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i="1" dirty="0" smtClean="0"/>
              <a:t>SIMULATOR API</a:t>
            </a:r>
          </a:p>
          <a:p>
            <a:endParaRPr lang="en-US" dirty="0"/>
          </a:p>
          <a:p>
            <a:r>
              <a:rPr lang="en-US" dirty="0" err="1" smtClean="0"/>
              <a:t>GetValue</a:t>
            </a:r>
            <a:r>
              <a:rPr lang="en-US" dirty="0" smtClean="0"/>
              <a:t>(port)</a:t>
            </a:r>
          </a:p>
          <a:p>
            <a:endParaRPr lang="en-US" dirty="0"/>
          </a:p>
          <a:p>
            <a:r>
              <a:rPr lang="en-US" dirty="0" err="1" smtClean="0"/>
              <a:t>HasChanged</a:t>
            </a:r>
            <a:r>
              <a:rPr lang="en-US" dirty="0" smtClean="0"/>
              <a:t>(port)</a:t>
            </a:r>
          </a:p>
          <a:p>
            <a:endParaRPr lang="en-US" dirty="0" smtClean="0"/>
          </a:p>
          <a:p>
            <a:r>
              <a:rPr lang="en-US" dirty="0" err="1" smtClean="0"/>
              <a:t>SetValue</a:t>
            </a:r>
            <a:r>
              <a:rPr lang="en-US" dirty="0" smtClean="0"/>
              <a:t>(OUT port, </a:t>
            </a:r>
            <a:r>
              <a:rPr lang="en-US" dirty="0" err="1" smtClean="0"/>
              <a:t>val</a:t>
            </a:r>
            <a:r>
              <a:rPr lang="en-US" dirty="0" smtClean="0"/>
              <a:t>, delay)</a:t>
            </a:r>
          </a:p>
          <a:p>
            <a:endParaRPr lang="en-US" dirty="0" smtClean="0"/>
          </a:p>
          <a:p>
            <a:r>
              <a:rPr lang="en-US" dirty="0" err="1" smtClean="0"/>
              <a:t>ScheduleEval</a:t>
            </a:r>
            <a:r>
              <a:rPr lang="en-US" dirty="0" smtClean="0"/>
              <a:t>(component, delay)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969575" y="2679700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797797" y="2679700"/>
            <a:ext cx="139825" cy="13981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152" y="181431"/>
            <a:ext cx="8229600" cy="471018"/>
          </a:xfrm>
        </p:spPr>
        <p:txBody>
          <a:bodyPr>
            <a:noAutofit/>
          </a:bodyPr>
          <a:lstStyle/>
          <a:p>
            <a:r>
              <a:rPr lang="en-US" sz="2800" dirty="0" smtClean="0"/>
              <a:t>Discrete Event Simulation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50</a:t>
            </a:fld>
            <a:endParaRPr lang="en-US"/>
          </a:p>
        </p:txBody>
      </p:sp>
      <p:pic>
        <p:nvPicPr>
          <p:cNvPr id="23" name="Picture 22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3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8691" y="1631123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48691" y="4387853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6" name="Rectangle 5"/>
          <p:cNvSpPr/>
          <p:nvPr/>
        </p:nvSpPr>
        <p:spPr>
          <a:xfrm>
            <a:off x="3251864" y="1631123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7" name="Rectangle 6"/>
          <p:cNvSpPr/>
          <p:nvPr/>
        </p:nvSpPr>
        <p:spPr>
          <a:xfrm>
            <a:off x="3251864" y="3974827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69208" y="2202017"/>
            <a:ext cx="139825" cy="1398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112039" y="2202017"/>
            <a:ext cx="139825" cy="1398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60323" y="4970397"/>
            <a:ext cx="139825" cy="1398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112039" y="4139816"/>
            <a:ext cx="139825" cy="1398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112039" y="4965868"/>
            <a:ext cx="139825" cy="1398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8" idx="3"/>
            <a:endCxn id="10" idx="1"/>
          </p:cNvCxnSpPr>
          <p:nvPr/>
        </p:nvCxnSpPr>
        <p:spPr>
          <a:xfrm>
            <a:off x="2109033" y="2271923"/>
            <a:ext cx="10030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586770" y="2271923"/>
            <a:ext cx="11652" cy="19377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2" idx="1"/>
          </p:cNvCxnSpPr>
          <p:nvPr/>
        </p:nvCxnSpPr>
        <p:spPr>
          <a:xfrm>
            <a:off x="2598422" y="4209722"/>
            <a:ext cx="51361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1" idx="3"/>
            <a:endCxn id="13" idx="1"/>
          </p:cNvCxnSpPr>
          <p:nvPr/>
        </p:nvCxnSpPr>
        <p:spPr>
          <a:xfrm flipV="1">
            <a:off x="2100148" y="5035774"/>
            <a:ext cx="1011891" cy="45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374399" y="1902591"/>
            <a:ext cx="424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481900" y="4666442"/>
            <a:ext cx="424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grpSp>
        <p:nvGrpSpPr>
          <p:cNvPr id="48" name="Group 47"/>
          <p:cNvGrpSpPr/>
          <p:nvPr/>
        </p:nvGrpSpPr>
        <p:grpSpPr>
          <a:xfrm>
            <a:off x="7457356" y="1001975"/>
            <a:ext cx="457200" cy="3385877"/>
            <a:chOff x="7457356" y="1001975"/>
            <a:chExt cx="457200" cy="3385877"/>
          </a:xfrm>
        </p:grpSpPr>
        <p:sp>
          <p:nvSpPr>
            <p:cNvPr id="37" name="Rectangle 36"/>
            <p:cNvSpPr/>
            <p:nvPr/>
          </p:nvSpPr>
          <p:spPr>
            <a:xfrm>
              <a:off x="7457356" y="1001975"/>
              <a:ext cx="454432" cy="3385877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7457356" y="3974827"/>
              <a:ext cx="45443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7457356" y="3581512"/>
              <a:ext cx="45443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7457356" y="3221273"/>
              <a:ext cx="45443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7460124" y="2837733"/>
              <a:ext cx="45443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7457356" y="2489145"/>
              <a:ext cx="45443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460124" y="2105605"/>
              <a:ext cx="45443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7457356" y="1390208"/>
              <a:ext cx="45443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7460124" y="1740673"/>
              <a:ext cx="45443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/>
          <p:cNvSpPr txBox="1"/>
          <p:nvPr/>
        </p:nvSpPr>
        <p:spPr>
          <a:xfrm>
            <a:off x="8074918" y="2321439"/>
            <a:ext cx="8512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update</a:t>
            </a:r>
          </a:p>
          <a:p>
            <a:pPr algn="ctr"/>
            <a:r>
              <a:rPr lang="en-US" dirty="0" smtClean="0"/>
              <a:t>list</a:t>
            </a:r>
            <a:endParaRPr lang="en-US" dirty="0"/>
          </a:p>
        </p:txBody>
      </p:sp>
      <p:grpSp>
        <p:nvGrpSpPr>
          <p:cNvPr id="63" name="Group 62"/>
          <p:cNvGrpSpPr/>
          <p:nvPr/>
        </p:nvGrpSpPr>
        <p:grpSpPr>
          <a:xfrm>
            <a:off x="6740891" y="5259845"/>
            <a:ext cx="1919843" cy="457200"/>
            <a:chOff x="5540280" y="5105680"/>
            <a:chExt cx="1919843" cy="457200"/>
          </a:xfrm>
        </p:grpSpPr>
        <p:sp>
          <p:nvSpPr>
            <p:cNvPr id="50" name="Rectangle 49"/>
            <p:cNvSpPr/>
            <p:nvPr/>
          </p:nvSpPr>
          <p:spPr>
            <a:xfrm rot="5400000">
              <a:off x="6272986" y="4372974"/>
              <a:ext cx="454432" cy="1919843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5953306" y="5105680"/>
              <a:ext cx="0" cy="4544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6346621" y="5105680"/>
              <a:ext cx="0" cy="4544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6706860" y="5105680"/>
              <a:ext cx="0" cy="4544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7090400" y="5108448"/>
              <a:ext cx="0" cy="4544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Box 63"/>
          <p:cNvSpPr txBox="1"/>
          <p:nvPr/>
        </p:nvSpPr>
        <p:spPr>
          <a:xfrm>
            <a:off x="7099698" y="5669450"/>
            <a:ext cx="11707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valuation</a:t>
            </a:r>
          </a:p>
          <a:p>
            <a:pPr algn="ctr"/>
            <a:r>
              <a:rPr lang="en-US" dirty="0" smtClean="0"/>
              <a:t>list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36646" y="4045577"/>
            <a:ext cx="59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 = 0</a:t>
            </a:r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451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The Two-list Simulation Algorithm</a:t>
            </a:r>
            <a:endParaRPr lang="en-US" sz="3200" dirty="0"/>
          </a:p>
        </p:txBody>
      </p:sp>
      <p:sp>
        <p:nvSpPr>
          <p:cNvPr id="38" name="TextBox 37"/>
          <p:cNvSpPr txBox="1"/>
          <p:nvPr/>
        </p:nvSpPr>
        <p:spPr>
          <a:xfrm>
            <a:off x="6736646" y="1020876"/>
            <a:ext cx="602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 = 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51</a:t>
            </a:fld>
            <a:endParaRPr lang="en-US"/>
          </a:p>
        </p:txBody>
      </p:sp>
      <p:pic>
        <p:nvPicPr>
          <p:cNvPr id="49" name="Picture 48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11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8691" y="1631123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48691" y="4387853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6" name="Rectangle 5"/>
          <p:cNvSpPr/>
          <p:nvPr/>
        </p:nvSpPr>
        <p:spPr>
          <a:xfrm>
            <a:off x="3251864" y="1631123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7" name="Rectangle 6"/>
          <p:cNvSpPr/>
          <p:nvPr/>
        </p:nvSpPr>
        <p:spPr>
          <a:xfrm>
            <a:off x="3251864" y="3974827"/>
            <a:ext cx="920517" cy="13048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69208" y="2202017"/>
            <a:ext cx="139825" cy="1398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112039" y="2202017"/>
            <a:ext cx="139825" cy="1398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60323" y="4970397"/>
            <a:ext cx="139825" cy="1398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112039" y="4139816"/>
            <a:ext cx="139825" cy="1398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112039" y="4965868"/>
            <a:ext cx="139825" cy="1398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8" idx="3"/>
            <a:endCxn id="10" idx="1"/>
          </p:cNvCxnSpPr>
          <p:nvPr/>
        </p:nvCxnSpPr>
        <p:spPr>
          <a:xfrm>
            <a:off x="2109033" y="2271923"/>
            <a:ext cx="100300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586770" y="2271923"/>
            <a:ext cx="11652" cy="19377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2" idx="1"/>
          </p:cNvCxnSpPr>
          <p:nvPr/>
        </p:nvCxnSpPr>
        <p:spPr>
          <a:xfrm>
            <a:off x="2598422" y="4209722"/>
            <a:ext cx="51361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1" idx="3"/>
            <a:endCxn id="13" idx="1"/>
          </p:cNvCxnSpPr>
          <p:nvPr/>
        </p:nvCxnSpPr>
        <p:spPr>
          <a:xfrm flipV="1">
            <a:off x="2100148" y="5035774"/>
            <a:ext cx="1011891" cy="45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374399" y="1902591"/>
            <a:ext cx="424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481900" y="4666442"/>
            <a:ext cx="424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622562" y="4368416"/>
            <a:ext cx="8512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update</a:t>
            </a:r>
          </a:p>
          <a:p>
            <a:pPr algn="ctr"/>
            <a:r>
              <a:rPr lang="en-US" dirty="0" smtClean="0"/>
              <a:t>list</a:t>
            </a:r>
            <a:endParaRPr lang="en-US" dirty="0"/>
          </a:p>
        </p:txBody>
      </p:sp>
      <p:grpSp>
        <p:nvGrpSpPr>
          <p:cNvPr id="63" name="Group 62"/>
          <p:cNvGrpSpPr/>
          <p:nvPr/>
        </p:nvGrpSpPr>
        <p:grpSpPr>
          <a:xfrm>
            <a:off x="6139775" y="5348634"/>
            <a:ext cx="1919843" cy="457200"/>
            <a:chOff x="5540280" y="5105680"/>
            <a:chExt cx="1919843" cy="457200"/>
          </a:xfrm>
        </p:grpSpPr>
        <p:sp>
          <p:nvSpPr>
            <p:cNvPr id="50" name="Rectangle 49"/>
            <p:cNvSpPr/>
            <p:nvPr/>
          </p:nvSpPr>
          <p:spPr>
            <a:xfrm rot="5400000">
              <a:off x="6272986" y="4372974"/>
              <a:ext cx="454432" cy="1919843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5953306" y="5105680"/>
              <a:ext cx="0" cy="4544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6346621" y="5105680"/>
              <a:ext cx="0" cy="4544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6706860" y="5105680"/>
              <a:ext cx="0" cy="4544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7090400" y="5108448"/>
              <a:ext cx="0" cy="4544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Box 63"/>
          <p:cNvSpPr txBox="1"/>
          <p:nvPr/>
        </p:nvSpPr>
        <p:spPr>
          <a:xfrm>
            <a:off x="6498582" y="5758239"/>
            <a:ext cx="11707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valuation</a:t>
            </a:r>
          </a:p>
          <a:p>
            <a:pPr algn="ctr"/>
            <a:r>
              <a:rPr lang="en-US" dirty="0" smtClean="0"/>
              <a:t>list</a:t>
            </a:r>
            <a:endParaRPr lang="en-US" dirty="0"/>
          </a:p>
        </p:txBody>
      </p:sp>
      <p:sp>
        <p:nvSpPr>
          <p:cNvPr id="40" name="Title 14"/>
          <p:cNvSpPr>
            <a:spLocks noGrp="1"/>
          </p:cNvSpPr>
          <p:nvPr>
            <p:ph type="title"/>
          </p:nvPr>
        </p:nvSpPr>
        <p:spPr>
          <a:xfrm>
            <a:off x="457200" y="451644"/>
            <a:ext cx="8229600" cy="35401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Simulating Models without Discrete Delays –</a:t>
            </a:r>
            <a:br>
              <a:rPr lang="en-US" sz="3200" dirty="0" smtClean="0"/>
            </a:br>
            <a:r>
              <a:rPr lang="en-US" sz="3200" i="1" dirty="0" smtClean="0"/>
              <a:t>Unit Delay</a:t>
            </a:r>
            <a:endParaRPr lang="en-US" sz="3200" i="1" dirty="0"/>
          </a:p>
        </p:txBody>
      </p:sp>
      <p:grpSp>
        <p:nvGrpSpPr>
          <p:cNvPr id="49" name="Group 48"/>
          <p:cNvGrpSpPr/>
          <p:nvPr/>
        </p:nvGrpSpPr>
        <p:grpSpPr>
          <a:xfrm>
            <a:off x="6139776" y="3911216"/>
            <a:ext cx="1919843" cy="457200"/>
            <a:chOff x="5540280" y="5105680"/>
            <a:chExt cx="1919843" cy="457200"/>
          </a:xfrm>
        </p:grpSpPr>
        <p:sp>
          <p:nvSpPr>
            <p:cNvPr id="58" name="Rectangle 57"/>
            <p:cNvSpPr/>
            <p:nvPr/>
          </p:nvSpPr>
          <p:spPr>
            <a:xfrm rot="5400000">
              <a:off x="6272986" y="4372974"/>
              <a:ext cx="454432" cy="1919843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/>
            <p:nvPr/>
          </p:nvCxnSpPr>
          <p:spPr>
            <a:xfrm>
              <a:off x="5953306" y="5105680"/>
              <a:ext cx="0" cy="4544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6346621" y="5105680"/>
              <a:ext cx="0" cy="4544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6706860" y="5105680"/>
              <a:ext cx="0" cy="4544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7090400" y="5108448"/>
              <a:ext cx="0" cy="4544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Curved Connector 8"/>
          <p:cNvCxnSpPr/>
          <p:nvPr/>
        </p:nvCxnSpPr>
        <p:spPr>
          <a:xfrm rot="10800000" flipV="1">
            <a:off x="5953344" y="4114783"/>
            <a:ext cx="29333" cy="1461068"/>
          </a:xfrm>
          <a:prstGeom prst="curvedConnector3">
            <a:avLst>
              <a:gd name="adj1" fmla="val 141490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Curved Connector 100"/>
          <p:cNvCxnSpPr/>
          <p:nvPr/>
        </p:nvCxnSpPr>
        <p:spPr>
          <a:xfrm flipV="1">
            <a:off x="8177917" y="4188186"/>
            <a:ext cx="29333" cy="1461068"/>
          </a:xfrm>
          <a:prstGeom prst="curvedConnector3">
            <a:avLst>
              <a:gd name="adj1" fmla="val 141490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553126" y="2035993"/>
            <a:ext cx="3057247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Each evaluate/update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ycle advances time by</a:t>
            </a:r>
          </a:p>
          <a:p>
            <a:r>
              <a:rPr lang="en-US" sz="2400" dirty="0"/>
              <a:t>o</a:t>
            </a:r>
            <a:r>
              <a:rPr lang="en-US" sz="2400" dirty="0" smtClean="0"/>
              <a:t>ne </a:t>
            </a:r>
            <a:r>
              <a:rPr lang="en-US" sz="2400" i="1" dirty="0" smtClean="0"/>
              <a:t>tick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52</a:t>
            </a:fld>
            <a:endParaRPr lang="en-US"/>
          </a:p>
        </p:txBody>
      </p:sp>
      <p:pic>
        <p:nvPicPr>
          <p:cNvPr id="37" name="Picture 3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964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4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Simple Arithmetic Example</a:t>
            </a:r>
            <a:br>
              <a:rPr lang="en-US" dirty="0" smtClean="0"/>
            </a:br>
            <a:r>
              <a:rPr lang="en-US" dirty="0" smtClean="0"/>
              <a:t>The Abstract Specification –</a:t>
            </a:r>
            <a:br>
              <a:rPr lang="en-US" dirty="0" smtClean="0"/>
            </a:br>
            <a:r>
              <a:rPr lang="en-US" i="1" dirty="0" smtClean="0"/>
              <a:t>Output</a:t>
            </a:r>
            <a:r>
              <a:rPr lang="en-US" dirty="0" smtClean="0"/>
              <a:t> as a function of </a:t>
            </a:r>
            <a:r>
              <a:rPr lang="en-US" i="1" dirty="0" smtClean="0"/>
              <a:t>Inputs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53</a:t>
            </a:fld>
            <a:endParaRPr lang="en-US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114800" y="2284652"/>
            <a:ext cx="4572000" cy="341632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>
            <a:spAutoFit/>
          </a:bodyPr>
          <a:lstStyle/>
          <a:p>
            <a:r>
              <a:rPr lang="en-US" sz="2400" b="1" dirty="0"/>
              <a:t>event </a:t>
            </a:r>
            <a:r>
              <a:rPr lang="en-US" sz="2400" b="1" dirty="0" err="1"/>
              <a:t>AddInc</a:t>
            </a:r>
            <a:endParaRPr lang="en-US" sz="2400" b="1" dirty="0"/>
          </a:p>
          <a:p>
            <a:r>
              <a:rPr lang="en-US" sz="2400" dirty="0"/>
              <a:t>    </a:t>
            </a:r>
            <a:r>
              <a:rPr lang="en-US" sz="2400" b="1" dirty="0"/>
              <a:t>any </a:t>
            </a:r>
            <a:r>
              <a:rPr lang="en-US" sz="2400" b="1" i="1" dirty="0"/>
              <a:t>p</a:t>
            </a:r>
          </a:p>
          <a:p>
            <a:r>
              <a:rPr lang="en-US" sz="2400" dirty="0"/>
              <a:t>    </a:t>
            </a:r>
            <a:r>
              <a:rPr lang="en-US" sz="2400" b="1" dirty="0"/>
              <a:t>where</a:t>
            </a:r>
          </a:p>
          <a:p>
            <a:r>
              <a:rPr lang="en-US" sz="2400" dirty="0"/>
              <a:t>      @grd1 </a:t>
            </a:r>
            <a:r>
              <a:rPr lang="en-US" sz="2400" i="1" dirty="0"/>
              <a:t>p ∈ </a:t>
            </a:r>
            <a:r>
              <a:rPr lang="en-US" sz="2400" b="1" i="1" dirty="0"/>
              <a:t>Inputs</a:t>
            </a:r>
          </a:p>
          <a:p>
            <a:r>
              <a:rPr lang="en-US" sz="2400" dirty="0"/>
              <a:t>      @grd2 </a:t>
            </a:r>
            <a:r>
              <a:rPr lang="en-US" sz="2400" b="1" dirty="0"/>
              <a:t>In1(</a:t>
            </a:r>
            <a:r>
              <a:rPr lang="en-US" sz="2400" b="1" i="1" dirty="0"/>
              <a:t>p) ∈ </a:t>
            </a:r>
            <a:r>
              <a:rPr lang="en-US" sz="2400" b="1" i="1" dirty="0" err="1"/>
              <a:t>ℕ</a:t>
            </a:r>
            <a:endParaRPr lang="en-US" sz="2400" b="1" i="1" dirty="0"/>
          </a:p>
          <a:p>
            <a:r>
              <a:rPr lang="en-US" sz="2400" dirty="0"/>
              <a:t>      @grd3 </a:t>
            </a:r>
            <a:r>
              <a:rPr lang="en-US" sz="2400" b="1" dirty="0"/>
              <a:t>In2(</a:t>
            </a:r>
            <a:r>
              <a:rPr lang="en-US" sz="2400" b="1" i="1" dirty="0"/>
              <a:t>p) ∈ </a:t>
            </a:r>
            <a:r>
              <a:rPr lang="en-US" sz="2400" b="1" i="1" dirty="0" err="1"/>
              <a:t>ℕ</a:t>
            </a:r>
            <a:endParaRPr lang="en-US" sz="2400" b="1" i="1" dirty="0"/>
          </a:p>
          <a:p>
            <a:r>
              <a:rPr lang="en-US" sz="2400" dirty="0"/>
              <a:t>    </a:t>
            </a:r>
            <a:r>
              <a:rPr lang="en-US" sz="2400" b="1" dirty="0"/>
              <a:t>then</a:t>
            </a:r>
          </a:p>
          <a:p>
            <a:r>
              <a:rPr lang="cs-CZ" sz="2400" dirty="0"/>
              <a:t>      @act1 v ≔ </a:t>
            </a:r>
            <a:r>
              <a:rPr lang="cs-CZ" sz="2400" b="1" dirty="0"/>
              <a:t>In1(</a:t>
            </a:r>
            <a:r>
              <a:rPr lang="cs-CZ" sz="2400" b="1" i="1" dirty="0"/>
              <a:t>p) + In2(p) + 1</a:t>
            </a:r>
          </a:p>
          <a:p>
            <a:r>
              <a:rPr lang="cs-CZ" sz="2400" dirty="0"/>
              <a:t>  </a:t>
            </a:r>
            <a:r>
              <a:rPr lang="cs-CZ" sz="2400" b="1" dirty="0"/>
              <a:t>end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39514" y="2509093"/>
            <a:ext cx="3512044" cy="286232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b="1" dirty="0"/>
              <a:t>constants Inputs In1 In2</a:t>
            </a:r>
          </a:p>
          <a:p>
            <a:endParaRPr lang="en-US" sz="2000" dirty="0"/>
          </a:p>
          <a:p>
            <a:r>
              <a:rPr lang="en-US" sz="2000" b="1" dirty="0"/>
              <a:t>sets Parameters</a:t>
            </a:r>
          </a:p>
          <a:p>
            <a:endParaRPr lang="en-US" sz="2000" dirty="0"/>
          </a:p>
          <a:p>
            <a:r>
              <a:rPr lang="en-US" sz="2000" b="1" dirty="0"/>
              <a:t>axioms</a:t>
            </a:r>
          </a:p>
          <a:p>
            <a:r>
              <a:rPr lang="en-US" sz="2000" dirty="0"/>
              <a:t>  @axm1 </a:t>
            </a:r>
            <a:r>
              <a:rPr lang="en-US" sz="2000" b="1" dirty="0"/>
              <a:t>Inputs ⊆ Parameters</a:t>
            </a:r>
          </a:p>
          <a:p>
            <a:r>
              <a:rPr lang="en-US" sz="2000" dirty="0"/>
              <a:t>  @axm2 </a:t>
            </a:r>
            <a:r>
              <a:rPr lang="en-US" sz="2000" b="1" dirty="0"/>
              <a:t>In1 ∈ Inputs → </a:t>
            </a:r>
            <a:r>
              <a:rPr lang="en-US" sz="2000" b="1" dirty="0" err="1"/>
              <a:t>ℕ</a:t>
            </a:r>
            <a:endParaRPr lang="en-US" sz="2000" b="1" dirty="0"/>
          </a:p>
          <a:p>
            <a:r>
              <a:rPr lang="en-US" sz="2000" dirty="0"/>
              <a:t>  @axm3 </a:t>
            </a:r>
            <a:r>
              <a:rPr lang="en-US" sz="2000" b="1" dirty="0"/>
              <a:t>In2 ∈ Inputs → </a:t>
            </a:r>
            <a:r>
              <a:rPr lang="en-US" sz="2000" b="1" dirty="0" err="1"/>
              <a:t>ℕ</a:t>
            </a:r>
            <a:endParaRPr lang="en-US" sz="2000" b="1" dirty="0"/>
          </a:p>
          <a:p>
            <a:r>
              <a:rPr lang="en-US" sz="2000" b="1" dirty="0"/>
              <a:t>end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36236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184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Implementation Architecture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54</a:t>
            </a:fld>
            <a:endParaRPr lang="en-US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44752" y="1049236"/>
            <a:ext cx="3270805" cy="230832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600" b="1" dirty="0"/>
              <a:t>event </a:t>
            </a:r>
            <a:r>
              <a:rPr lang="en-US" sz="1600" b="1" dirty="0" err="1"/>
              <a:t>AddInc</a:t>
            </a:r>
            <a:endParaRPr lang="en-US" sz="1600" b="1" dirty="0"/>
          </a:p>
          <a:p>
            <a:r>
              <a:rPr lang="en-US" sz="1600" dirty="0"/>
              <a:t>    </a:t>
            </a:r>
            <a:r>
              <a:rPr lang="en-US" sz="1600" b="1" dirty="0"/>
              <a:t>any </a:t>
            </a:r>
            <a:r>
              <a:rPr lang="en-US" sz="1600" b="1" i="1" dirty="0"/>
              <a:t>p</a:t>
            </a:r>
          </a:p>
          <a:p>
            <a:r>
              <a:rPr lang="en-US" sz="1600" dirty="0"/>
              <a:t>    </a:t>
            </a:r>
            <a:r>
              <a:rPr lang="en-US" sz="1600" b="1" dirty="0"/>
              <a:t>where</a:t>
            </a:r>
          </a:p>
          <a:p>
            <a:r>
              <a:rPr lang="en-US" sz="1600" dirty="0"/>
              <a:t>      @grd1 </a:t>
            </a:r>
            <a:r>
              <a:rPr lang="en-US" sz="1600" i="1" dirty="0"/>
              <a:t>p ∈ </a:t>
            </a:r>
            <a:r>
              <a:rPr lang="en-US" sz="1600" b="1" i="1" dirty="0"/>
              <a:t>Inputs</a:t>
            </a:r>
          </a:p>
          <a:p>
            <a:r>
              <a:rPr lang="en-US" sz="1600" dirty="0"/>
              <a:t>      @grd2 </a:t>
            </a:r>
            <a:r>
              <a:rPr lang="en-US" sz="1600" b="1" dirty="0"/>
              <a:t>In1(</a:t>
            </a:r>
            <a:r>
              <a:rPr lang="en-US" sz="1600" b="1" i="1" dirty="0"/>
              <a:t>p) ∈ </a:t>
            </a:r>
            <a:r>
              <a:rPr lang="en-US" sz="1600" b="1" i="1" dirty="0" err="1"/>
              <a:t>ℕ</a:t>
            </a:r>
            <a:endParaRPr lang="en-US" sz="1600" b="1" i="1" dirty="0"/>
          </a:p>
          <a:p>
            <a:r>
              <a:rPr lang="en-US" sz="1600" dirty="0"/>
              <a:t>      @grd3 </a:t>
            </a:r>
            <a:r>
              <a:rPr lang="en-US" sz="1600" b="1" dirty="0"/>
              <a:t>In2(</a:t>
            </a:r>
            <a:r>
              <a:rPr lang="en-US" sz="1600" b="1" i="1" dirty="0"/>
              <a:t>p) ∈ </a:t>
            </a:r>
            <a:r>
              <a:rPr lang="en-US" sz="1600" b="1" i="1" dirty="0" err="1"/>
              <a:t>ℕ</a:t>
            </a:r>
            <a:endParaRPr lang="en-US" sz="1600" b="1" i="1" dirty="0"/>
          </a:p>
          <a:p>
            <a:r>
              <a:rPr lang="en-US" sz="1600" dirty="0"/>
              <a:t>    </a:t>
            </a:r>
            <a:r>
              <a:rPr lang="en-US" sz="1600" b="1" dirty="0"/>
              <a:t>then</a:t>
            </a:r>
          </a:p>
          <a:p>
            <a:r>
              <a:rPr lang="cs-CZ" sz="1600" dirty="0"/>
              <a:t>      @act1 v ≔ </a:t>
            </a:r>
            <a:r>
              <a:rPr lang="cs-CZ" sz="1600" b="1" dirty="0"/>
              <a:t>In1(</a:t>
            </a:r>
            <a:r>
              <a:rPr lang="cs-CZ" sz="1600" b="1" i="1" dirty="0"/>
              <a:t>p) + In2(p) + 1</a:t>
            </a:r>
          </a:p>
          <a:p>
            <a:r>
              <a:rPr lang="cs-CZ" sz="1600" dirty="0"/>
              <a:t>  </a:t>
            </a:r>
            <a:r>
              <a:rPr lang="cs-CZ" sz="1600" b="1" dirty="0"/>
              <a:t>end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4155266" y="33851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⊆</a:t>
            </a:r>
            <a:endParaRPr lang="en-US" sz="3600" dirty="0"/>
          </a:p>
        </p:txBody>
      </p:sp>
      <p:sp>
        <p:nvSpPr>
          <p:cNvPr id="10" name="Rectangle 9"/>
          <p:cNvSpPr/>
          <p:nvPr/>
        </p:nvSpPr>
        <p:spPr>
          <a:xfrm>
            <a:off x="2025092" y="3920830"/>
            <a:ext cx="1639320" cy="24355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199514" y="3920830"/>
            <a:ext cx="1606022" cy="24355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Increment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625444" y="5058066"/>
            <a:ext cx="139825" cy="13981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054767" y="5064986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12" idx="3"/>
            <a:endCxn id="13" idx="1"/>
          </p:cNvCxnSpPr>
          <p:nvPr/>
        </p:nvCxnSpPr>
        <p:spPr>
          <a:xfrm>
            <a:off x="3765269" y="5127972"/>
            <a:ext cx="1289498" cy="69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668636" y="4695654"/>
            <a:ext cx="1505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Channel: </a:t>
            </a:r>
            <a:r>
              <a:rPr lang="en-US" b="1" i="1" dirty="0"/>
              <a:t>s</a:t>
            </a:r>
            <a:r>
              <a:rPr lang="en-US" b="1" i="1" dirty="0" smtClean="0"/>
              <a:t>um</a:t>
            </a:r>
            <a:endParaRPr lang="en-US" b="1" i="1" dirty="0"/>
          </a:p>
        </p:txBody>
      </p:sp>
      <p:sp>
        <p:nvSpPr>
          <p:cNvPr id="21" name="Rectangle 20"/>
          <p:cNvSpPr/>
          <p:nvPr/>
        </p:nvSpPr>
        <p:spPr>
          <a:xfrm>
            <a:off x="3899426" y="5134892"/>
            <a:ext cx="1089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Delay = 2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52994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184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Implementation Architecture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55</a:t>
            </a:fld>
            <a:endParaRPr lang="en-US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44752" y="1049236"/>
            <a:ext cx="3270805" cy="230832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600" b="1" dirty="0"/>
              <a:t>event </a:t>
            </a:r>
            <a:r>
              <a:rPr lang="en-US" sz="1600" b="1" dirty="0" err="1"/>
              <a:t>AddInc</a:t>
            </a:r>
            <a:endParaRPr lang="en-US" sz="1600" b="1" dirty="0"/>
          </a:p>
          <a:p>
            <a:r>
              <a:rPr lang="en-US" sz="1600" dirty="0"/>
              <a:t>    </a:t>
            </a:r>
            <a:r>
              <a:rPr lang="en-US" sz="1600" b="1" dirty="0"/>
              <a:t>any </a:t>
            </a:r>
            <a:r>
              <a:rPr lang="en-US" sz="1600" b="1" i="1" dirty="0"/>
              <a:t>p</a:t>
            </a:r>
          </a:p>
          <a:p>
            <a:r>
              <a:rPr lang="en-US" sz="1600" dirty="0"/>
              <a:t>    </a:t>
            </a:r>
            <a:r>
              <a:rPr lang="en-US" sz="1600" b="1" dirty="0"/>
              <a:t>where</a:t>
            </a:r>
          </a:p>
          <a:p>
            <a:r>
              <a:rPr lang="en-US" sz="1600" dirty="0"/>
              <a:t>      @grd1 </a:t>
            </a:r>
            <a:r>
              <a:rPr lang="en-US" sz="1600" i="1" dirty="0"/>
              <a:t>p ∈ </a:t>
            </a:r>
            <a:r>
              <a:rPr lang="en-US" sz="1600" b="1" i="1" dirty="0"/>
              <a:t>Inputs</a:t>
            </a:r>
          </a:p>
          <a:p>
            <a:r>
              <a:rPr lang="en-US" sz="1600" dirty="0"/>
              <a:t>      @grd2 </a:t>
            </a:r>
            <a:r>
              <a:rPr lang="en-US" sz="1600" b="1" dirty="0"/>
              <a:t>In1(</a:t>
            </a:r>
            <a:r>
              <a:rPr lang="en-US" sz="1600" b="1" i="1" dirty="0"/>
              <a:t>p) ∈ </a:t>
            </a:r>
            <a:r>
              <a:rPr lang="en-US" sz="1600" b="1" i="1" dirty="0" err="1"/>
              <a:t>ℕ</a:t>
            </a:r>
            <a:endParaRPr lang="en-US" sz="1600" b="1" i="1" dirty="0"/>
          </a:p>
          <a:p>
            <a:r>
              <a:rPr lang="en-US" sz="1600" dirty="0"/>
              <a:t>      @grd3 </a:t>
            </a:r>
            <a:r>
              <a:rPr lang="en-US" sz="1600" b="1" dirty="0"/>
              <a:t>In2(</a:t>
            </a:r>
            <a:r>
              <a:rPr lang="en-US" sz="1600" b="1" i="1" dirty="0"/>
              <a:t>p) ∈ </a:t>
            </a:r>
            <a:r>
              <a:rPr lang="en-US" sz="1600" b="1" i="1" dirty="0" err="1"/>
              <a:t>ℕ</a:t>
            </a:r>
            <a:endParaRPr lang="en-US" sz="1600" b="1" i="1" dirty="0"/>
          </a:p>
          <a:p>
            <a:r>
              <a:rPr lang="en-US" sz="1600" dirty="0"/>
              <a:t>    </a:t>
            </a:r>
            <a:r>
              <a:rPr lang="en-US" sz="1600" b="1" dirty="0"/>
              <a:t>then</a:t>
            </a:r>
          </a:p>
          <a:p>
            <a:r>
              <a:rPr lang="cs-CZ" sz="1600" dirty="0"/>
              <a:t>      @act1 v ≔ </a:t>
            </a:r>
            <a:r>
              <a:rPr lang="cs-CZ" sz="1600" b="1" dirty="0"/>
              <a:t>In1(</a:t>
            </a:r>
            <a:r>
              <a:rPr lang="cs-CZ" sz="1600" b="1" i="1" dirty="0"/>
              <a:t>p) + In2(p) + 1</a:t>
            </a:r>
          </a:p>
          <a:p>
            <a:r>
              <a:rPr lang="cs-CZ" sz="1600" dirty="0"/>
              <a:t>  </a:t>
            </a:r>
            <a:r>
              <a:rPr lang="cs-CZ" sz="1600" b="1" dirty="0"/>
              <a:t>end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4155266" y="33851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⊆</a:t>
            </a:r>
            <a:endParaRPr lang="en-US" sz="3600" dirty="0"/>
          </a:p>
        </p:txBody>
      </p:sp>
      <p:sp>
        <p:nvSpPr>
          <p:cNvPr id="10" name="Rectangle 9"/>
          <p:cNvSpPr/>
          <p:nvPr/>
        </p:nvSpPr>
        <p:spPr>
          <a:xfrm>
            <a:off x="2025092" y="3920830"/>
            <a:ext cx="1639320" cy="24355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199514" y="3920830"/>
            <a:ext cx="1606022" cy="24355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Increment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625444" y="5058066"/>
            <a:ext cx="139825" cy="13981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054767" y="5064986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12" idx="3"/>
            <a:endCxn id="13" idx="1"/>
          </p:cNvCxnSpPr>
          <p:nvPr/>
        </p:nvCxnSpPr>
        <p:spPr>
          <a:xfrm>
            <a:off x="3765269" y="5127972"/>
            <a:ext cx="1289498" cy="69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668636" y="4695654"/>
            <a:ext cx="1505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Channel: </a:t>
            </a:r>
            <a:r>
              <a:rPr lang="en-US" b="1" i="1" dirty="0"/>
              <a:t>s</a:t>
            </a:r>
            <a:r>
              <a:rPr lang="en-US" b="1" i="1" dirty="0" smtClean="0"/>
              <a:t>um</a:t>
            </a:r>
            <a:endParaRPr lang="en-US" b="1" i="1" dirty="0"/>
          </a:p>
        </p:txBody>
      </p:sp>
      <p:sp>
        <p:nvSpPr>
          <p:cNvPr id="21" name="Rectangle 20"/>
          <p:cNvSpPr/>
          <p:nvPr/>
        </p:nvSpPr>
        <p:spPr>
          <a:xfrm>
            <a:off x="3899426" y="5134892"/>
            <a:ext cx="1089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Delay = 2</a:t>
            </a:r>
            <a:endParaRPr lang="en-US" b="1" i="1" dirty="0"/>
          </a:p>
        </p:txBody>
      </p:sp>
      <p:sp>
        <p:nvSpPr>
          <p:cNvPr id="5" name="Rectangle 4"/>
          <p:cNvSpPr/>
          <p:nvPr/>
        </p:nvSpPr>
        <p:spPr>
          <a:xfrm>
            <a:off x="731658" y="2181306"/>
            <a:ext cx="7519645" cy="2719731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Does the chosen Architecture Implement the Abstract Specification?</a:t>
            </a:r>
          </a:p>
          <a:p>
            <a:pPr algn="ctr"/>
            <a:r>
              <a:rPr lang="en-US" sz="2800" i="1" dirty="0" smtClean="0"/>
              <a:t>Output</a:t>
            </a:r>
            <a:r>
              <a:rPr lang="en-US" sz="2800" dirty="0" smtClean="0"/>
              <a:t> as a function of </a:t>
            </a:r>
            <a:r>
              <a:rPr lang="en-US" sz="2800" i="1" dirty="0" smtClean="0"/>
              <a:t>Inputs</a:t>
            </a:r>
          </a:p>
          <a:p>
            <a:pPr algn="ctr"/>
            <a:r>
              <a:rPr lang="en-US" sz="2800" dirty="0" smtClean="0"/>
              <a:t>(DO-178C)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269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Modelling</a:t>
            </a:r>
            <a:r>
              <a:rPr lang="en-US" dirty="0" smtClean="0"/>
              <a:t> Channels with Delay in Event-B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Channel is a Set of Schedules</a:t>
            </a:r>
          </a:p>
          <a:p>
            <a:r>
              <a:rPr lang="en-US" dirty="0" smtClean="0"/>
              <a:t>A Schedule comprises</a:t>
            </a:r>
          </a:p>
          <a:p>
            <a:pPr lvl="1"/>
            <a:r>
              <a:rPr lang="en-US" dirty="0" smtClean="0"/>
              <a:t>a Delay (greater than or equal to 0)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Value (optional)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Input Values that correspond to the Output Value (optional)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56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2506131" y="4928647"/>
            <a:ext cx="676438" cy="1615271"/>
            <a:chOff x="2885218" y="4928647"/>
            <a:chExt cx="676438" cy="1615271"/>
          </a:xfrm>
        </p:grpSpPr>
        <p:sp>
          <p:nvSpPr>
            <p:cNvPr id="5" name="Rectangle 4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Delay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4121847" y="4950431"/>
            <a:ext cx="676438" cy="1615271"/>
            <a:chOff x="2885218" y="4928647"/>
            <a:chExt cx="676438" cy="1615271"/>
          </a:xfrm>
        </p:grpSpPr>
        <p:sp>
          <p:nvSpPr>
            <p:cNvPr id="17" name="Rectangle 16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Delay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835894" y="4928647"/>
            <a:ext cx="676438" cy="1615271"/>
            <a:chOff x="2885218" y="4928647"/>
            <a:chExt cx="676438" cy="1615271"/>
          </a:xfrm>
        </p:grpSpPr>
        <p:sp>
          <p:nvSpPr>
            <p:cNvPr id="21" name="Rectangle 20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Delay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Double Brace 23"/>
          <p:cNvSpPr/>
          <p:nvPr/>
        </p:nvSpPr>
        <p:spPr>
          <a:xfrm>
            <a:off x="1932682" y="4776784"/>
            <a:ext cx="5232044" cy="1961605"/>
          </a:xfrm>
          <a:prstGeom prst="brace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204435" y="5930528"/>
            <a:ext cx="2870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,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09827" y="5959142"/>
            <a:ext cx="2870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,</a:t>
            </a:r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858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Writing to a Channel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Channel write is accomplished by creating a new schedule with a delay of at least one</a:t>
            </a:r>
          </a:p>
          <a:p>
            <a:r>
              <a:rPr lang="en-US" dirty="0" smtClean="0"/>
              <a:t>Multiple Schedules may be added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revent multiple schedules for same time </a:t>
            </a:r>
            <a:r>
              <a:rPr lang="en-US" i="1" dirty="0" smtClean="0"/>
              <a:t>OR </a:t>
            </a:r>
          </a:p>
          <a:p>
            <a:pPr lvl="1"/>
            <a:r>
              <a:rPr lang="en-US" dirty="0" smtClean="0"/>
              <a:t>Choose one non-deterministically</a:t>
            </a: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57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2506131" y="4928647"/>
            <a:ext cx="676438" cy="1615271"/>
            <a:chOff x="2885218" y="4928647"/>
            <a:chExt cx="676438" cy="1615271"/>
          </a:xfrm>
        </p:grpSpPr>
        <p:sp>
          <p:nvSpPr>
            <p:cNvPr id="5" name="Rectangle 4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2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4121847" y="4950431"/>
            <a:ext cx="676438" cy="1615271"/>
            <a:chOff x="2885218" y="4928647"/>
            <a:chExt cx="676438" cy="1615271"/>
          </a:xfrm>
        </p:grpSpPr>
        <p:sp>
          <p:nvSpPr>
            <p:cNvPr id="17" name="Rectangle 16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1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835894" y="4928647"/>
            <a:ext cx="676438" cy="1615271"/>
            <a:chOff x="2885218" y="4928647"/>
            <a:chExt cx="676438" cy="1615271"/>
          </a:xfrm>
        </p:grpSpPr>
        <p:sp>
          <p:nvSpPr>
            <p:cNvPr id="21" name="Rectangle 20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6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Double Brace 23"/>
          <p:cNvSpPr/>
          <p:nvPr/>
        </p:nvSpPr>
        <p:spPr>
          <a:xfrm>
            <a:off x="1932682" y="4776784"/>
            <a:ext cx="5232044" cy="1961605"/>
          </a:xfrm>
          <a:prstGeom prst="brace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204435" y="5930528"/>
            <a:ext cx="2870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,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09827" y="5959142"/>
            <a:ext cx="2870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,</a:t>
            </a:r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363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Update/Evaluate Cycle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Update</a:t>
            </a:r>
            <a:r>
              <a:rPr lang="en-US" dirty="0" smtClean="0"/>
              <a:t> is modeled using a single Event-B event</a:t>
            </a:r>
          </a:p>
          <a:p>
            <a:r>
              <a:rPr lang="en-US" b="1" i="1" dirty="0" smtClean="0"/>
              <a:t>Evaluate </a:t>
            </a:r>
            <a:r>
              <a:rPr lang="en-US" dirty="0" smtClean="0"/>
              <a:t>is represented by one or more enabled Component Events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58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2506131" y="4928647"/>
            <a:ext cx="676438" cy="1615271"/>
            <a:chOff x="2885218" y="4928647"/>
            <a:chExt cx="676438" cy="1615271"/>
          </a:xfrm>
        </p:grpSpPr>
        <p:sp>
          <p:nvSpPr>
            <p:cNvPr id="5" name="Rectangle 4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2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4121847" y="4950431"/>
            <a:ext cx="676438" cy="1615271"/>
            <a:chOff x="2885218" y="4928647"/>
            <a:chExt cx="676438" cy="1615271"/>
          </a:xfrm>
        </p:grpSpPr>
        <p:sp>
          <p:nvSpPr>
            <p:cNvPr id="17" name="Rectangle 16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1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835894" y="4928647"/>
            <a:ext cx="676438" cy="1615271"/>
            <a:chOff x="2885218" y="4928647"/>
            <a:chExt cx="676438" cy="1615271"/>
          </a:xfrm>
        </p:grpSpPr>
        <p:sp>
          <p:nvSpPr>
            <p:cNvPr id="21" name="Rectangle 20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6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Double Brace 23"/>
          <p:cNvSpPr/>
          <p:nvPr/>
        </p:nvSpPr>
        <p:spPr>
          <a:xfrm>
            <a:off x="1932682" y="4776784"/>
            <a:ext cx="5232044" cy="1961605"/>
          </a:xfrm>
          <a:prstGeom prst="brace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204435" y="5930528"/>
            <a:ext cx="2870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,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09827" y="5959142"/>
            <a:ext cx="2870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,</a:t>
            </a:r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218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6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Evaluation Mode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92599"/>
            <a:ext cx="8229600" cy="4525963"/>
          </a:xfrm>
        </p:spPr>
        <p:txBody>
          <a:bodyPr/>
          <a:lstStyle/>
          <a:p>
            <a:r>
              <a:rPr lang="en-US" dirty="0" smtClean="0"/>
              <a:t>All Components,</a:t>
            </a:r>
            <a:r>
              <a:rPr lang="en-US" i="1" dirty="0" smtClean="0"/>
              <a:t> </a:t>
            </a:r>
            <a:r>
              <a:rPr lang="en-US" dirty="0" smtClean="0"/>
              <a:t>where one or more of their </a:t>
            </a:r>
            <a:r>
              <a:rPr lang="en-US" i="1" dirty="0"/>
              <a:t>I</a:t>
            </a:r>
            <a:r>
              <a:rPr lang="en-US" i="1" dirty="0" smtClean="0"/>
              <a:t>nput</a:t>
            </a:r>
            <a:r>
              <a:rPr lang="en-US" dirty="0" smtClean="0"/>
              <a:t> </a:t>
            </a:r>
            <a:r>
              <a:rPr lang="en-US" dirty="0"/>
              <a:t>C</a:t>
            </a:r>
            <a:r>
              <a:rPr lang="en-US" dirty="0" smtClean="0"/>
              <a:t>hannels has a schedule with delay 0, </a:t>
            </a:r>
            <a:r>
              <a:rPr lang="en-US" i="1" dirty="0" smtClean="0"/>
              <a:t>resume </a:t>
            </a:r>
            <a:r>
              <a:rPr lang="en-US" dirty="0" smtClean="0"/>
              <a:t>(at least one Component event is enabled and the Update event is disabled)</a:t>
            </a:r>
            <a:endParaRPr lang="en-US" i="1" dirty="0" smtClean="0"/>
          </a:p>
          <a:p>
            <a:pPr lvl="1"/>
            <a:r>
              <a:rPr lang="en-US" dirty="0" smtClean="0"/>
              <a:t>Change local state</a:t>
            </a:r>
          </a:p>
          <a:p>
            <a:pPr lvl="1"/>
            <a:r>
              <a:rPr lang="en-US" dirty="0" smtClean="0"/>
              <a:t>Create new Schedules on Output </a:t>
            </a:r>
            <a:r>
              <a:rPr lang="en-US" dirty="0"/>
              <a:t>C</a:t>
            </a:r>
            <a:r>
              <a:rPr lang="en-US" dirty="0" smtClean="0"/>
              <a:t>hannels</a:t>
            </a:r>
          </a:p>
          <a:p>
            <a:pPr lvl="1"/>
            <a:r>
              <a:rPr lang="en-US" i="1" dirty="0" smtClean="0"/>
              <a:t>Suspend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59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2506131" y="4928647"/>
            <a:ext cx="676438" cy="1615271"/>
            <a:chOff x="2885218" y="4928647"/>
            <a:chExt cx="676438" cy="1615271"/>
          </a:xfrm>
        </p:grpSpPr>
        <p:sp>
          <p:nvSpPr>
            <p:cNvPr id="5" name="Rectangle 4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1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4121847" y="4950431"/>
            <a:ext cx="676438" cy="1615271"/>
            <a:chOff x="2885218" y="4928647"/>
            <a:chExt cx="676438" cy="1615271"/>
          </a:xfrm>
        </p:grpSpPr>
        <p:sp>
          <p:nvSpPr>
            <p:cNvPr id="17" name="Rectangle 16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0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835894" y="4928647"/>
            <a:ext cx="676438" cy="1615271"/>
            <a:chOff x="2885218" y="4928647"/>
            <a:chExt cx="676438" cy="1615271"/>
          </a:xfrm>
        </p:grpSpPr>
        <p:sp>
          <p:nvSpPr>
            <p:cNvPr id="21" name="Rectangle 20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5</a:t>
              </a:r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Double Brace 23"/>
          <p:cNvSpPr/>
          <p:nvPr/>
        </p:nvSpPr>
        <p:spPr>
          <a:xfrm>
            <a:off x="1932682" y="4776784"/>
            <a:ext cx="5232044" cy="1961605"/>
          </a:xfrm>
          <a:prstGeom prst="brace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204435" y="5930528"/>
            <a:ext cx="2870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,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09827" y="5959142"/>
            <a:ext cx="2870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,</a:t>
            </a:r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242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34290" y="3065843"/>
            <a:ext cx="6496236" cy="186870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Event-B in a Design /Verification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0A93-8F4F-C44C-A0AE-B92E3BB83C8D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6550"/>
            <a:ext cx="8229600" cy="45196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lvl="1"/>
            <a:endParaRPr lang="en-US" b="1" i="1" dirty="0" smtClean="0">
              <a:solidFill>
                <a:srgbClr val="000000"/>
              </a:solidFill>
            </a:endParaRPr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66149" y="2160689"/>
            <a:ext cx="5163593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Requirements/Safety Analysis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Specification Refinement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Architectural Refinement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Implementation Verification</a:t>
            </a:r>
            <a:endParaRPr lang="en-US" sz="3200" dirty="0"/>
          </a:p>
        </p:txBody>
      </p:sp>
      <p:sp>
        <p:nvSpPr>
          <p:cNvPr id="7" name="Down Arrow 6"/>
          <p:cNvSpPr/>
          <p:nvPr/>
        </p:nvSpPr>
        <p:spPr>
          <a:xfrm>
            <a:off x="4248101" y="2846855"/>
            <a:ext cx="484632" cy="46717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4236392" y="3787615"/>
            <a:ext cx="484632" cy="46717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4248101" y="4815970"/>
            <a:ext cx="484632" cy="46717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rved Down Arrow 10"/>
          <p:cNvSpPr/>
          <p:nvPr/>
        </p:nvSpPr>
        <p:spPr>
          <a:xfrm rot="16200000">
            <a:off x="1024500" y="4642559"/>
            <a:ext cx="1094942" cy="78835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urved Down Arrow 11"/>
          <p:cNvSpPr/>
          <p:nvPr/>
        </p:nvSpPr>
        <p:spPr>
          <a:xfrm rot="16200000">
            <a:off x="1024499" y="3547617"/>
            <a:ext cx="1094942" cy="78835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Curved Down Arrow 12"/>
          <p:cNvSpPr/>
          <p:nvPr/>
        </p:nvSpPr>
        <p:spPr>
          <a:xfrm rot="16200000">
            <a:off x="1024498" y="2452675"/>
            <a:ext cx="1094942" cy="78835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57676" y="1606550"/>
            <a:ext cx="3145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chemeClr val="accent2"/>
                </a:solidFill>
              </a:rPr>
              <a:t>Event-B Refinement</a:t>
            </a:r>
            <a:endParaRPr lang="en-US" sz="2800" i="1" dirty="0">
              <a:solidFill>
                <a:schemeClr val="accent2"/>
              </a:solidFill>
            </a:endParaRPr>
          </a:p>
        </p:txBody>
      </p:sp>
      <p:cxnSp>
        <p:nvCxnSpPr>
          <p:cNvPr id="16" name="Straight Arrow Connector 15"/>
          <p:cNvCxnSpPr>
            <a:stCxn id="14" idx="2"/>
          </p:cNvCxnSpPr>
          <p:nvPr/>
        </p:nvCxnSpPr>
        <p:spPr>
          <a:xfrm flipH="1">
            <a:off x="6553200" y="2129770"/>
            <a:ext cx="877326" cy="936073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0494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3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Update Mode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92748"/>
            <a:ext cx="8229600" cy="4525963"/>
          </a:xfrm>
        </p:spPr>
        <p:txBody>
          <a:bodyPr/>
          <a:lstStyle/>
          <a:p>
            <a:r>
              <a:rPr lang="en-US" dirty="0" smtClean="0"/>
              <a:t>The Update Event is enabled when </a:t>
            </a:r>
            <a:r>
              <a:rPr lang="en-US" i="1" dirty="0" smtClean="0"/>
              <a:t>all</a:t>
            </a:r>
            <a:r>
              <a:rPr lang="en-US" dirty="0" smtClean="0"/>
              <a:t> the Components have been evaluated</a:t>
            </a:r>
            <a:endParaRPr lang="en-US" i="1" dirty="0" smtClean="0"/>
          </a:p>
          <a:p>
            <a:pPr lvl="1"/>
            <a:r>
              <a:rPr lang="en-US" dirty="0" smtClean="0"/>
              <a:t>Schedules with 0 delay are deleted</a:t>
            </a:r>
          </a:p>
          <a:p>
            <a:pPr lvl="1"/>
            <a:r>
              <a:rPr lang="en-US" dirty="0" smtClean="0"/>
              <a:t>All other schedule delays are decremented</a:t>
            </a:r>
          </a:p>
          <a:p>
            <a:pPr lvl="1"/>
            <a:r>
              <a:rPr lang="en-US" dirty="0" smtClean="0"/>
              <a:t>The current </a:t>
            </a:r>
            <a:r>
              <a:rPr lang="en-US" i="1" dirty="0" smtClean="0"/>
              <a:t>tick </a:t>
            </a:r>
            <a:r>
              <a:rPr lang="en-US" dirty="0" smtClean="0"/>
              <a:t>is therefore complete</a:t>
            </a:r>
          </a:p>
          <a:p>
            <a:r>
              <a:rPr lang="en-US" dirty="0"/>
              <a:t>T</a:t>
            </a:r>
            <a:r>
              <a:rPr lang="en-US" dirty="0" smtClean="0"/>
              <a:t>he Update Event is re-enabled if no schedule has 0 delay, resulting in another </a:t>
            </a:r>
            <a:r>
              <a:rPr lang="en-US" i="1" dirty="0" smtClean="0"/>
              <a:t>tick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60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2506131" y="4928647"/>
            <a:ext cx="676438" cy="1615271"/>
            <a:chOff x="2885218" y="4928647"/>
            <a:chExt cx="676438" cy="1615271"/>
          </a:xfrm>
        </p:grpSpPr>
        <p:sp>
          <p:nvSpPr>
            <p:cNvPr id="5" name="Rectangle 4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0</a:t>
              </a:r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4121847" y="4950431"/>
            <a:ext cx="676438" cy="1615271"/>
            <a:chOff x="2885218" y="4928647"/>
            <a:chExt cx="676438" cy="1615271"/>
          </a:xfrm>
        </p:grpSpPr>
        <p:sp>
          <p:nvSpPr>
            <p:cNvPr id="17" name="Rectangle 16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0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835894" y="4928647"/>
            <a:ext cx="676438" cy="1615271"/>
            <a:chOff x="2885218" y="4928647"/>
            <a:chExt cx="676438" cy="1615271"/>
          </a:xfrm>
        </p:grpSpPr>
        <p:sp>
          <p:nvSpPr>
            <p:cNvPr id="21" name="Rectangle 20"/>
            <p:cNvSpPr/>
            <p:nvPr/>
          </p:nvSpPr>
          <p:spPr>
            <a:xfrm>
              <a:off x="2885218" y="4928647"/>
              <a:ext cx="676438" cy="161527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4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Value</a:t>
              </a:r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400" dirty="0" smtClean="0"/>
                <a:t>Inputs</a:t>
              </a:r>
              <a:endParaRPr lang="en-US" sz="1400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885218" y="5315209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885218" y="5758067"/>
              <a:ext cx="67643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Double Brace 23"/>
          <p:cNvSpPr/>
          <p:nvPr/>
        </p:nvSpPr>
        <p:spPr>
          <a:xfrm>
            <a:off x="1932682" y="4776784"/>
            <a:ext cx="5232044" cy="1961605"/>
          </a:xfrm>
          <a:prstGeom prst="brace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204435" y="5930528"/>
            <a:ext cx="2870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,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09827" y="5959142"/>
            <a:ext cx="2870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,</a:t>
            </a:r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3796885" y="4776784"/>
            <a:ext cx="1407550" cy="17889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796885" y="4776784"/>
            <a:ext cx="1517990" cy="18326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874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184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Our Example: The First Refinement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61</a:t>
            </a:fld>
            <a:endParaRPr lang="en-US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0" y="2462598"/>
            <a:ext cx="42672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  @</a:t>
            </a:r>
            <a:r>
              <a:rPr lang="en-US" dirty="0"/>
              <a:t>inv3 </a:t>
            </a:r>
            <a:r>
              <a:rPr lang="en-US" dirty="0" err="1"/>
              <a:t>sum_value</a:t>
            </a:r>
            <a:r>
              <a:rPr lang="en-US" dirty="0"/>
              <a:t> ∈ </a:t>
            </a:r>
            <a:r>
              <a:rPr lang="en-US" b="1" dirty="0"/>
              <a:t>Schedule ⇸ </a:t>
            </a:r>
            <a:r>
              <a:rPr lang="en-US" b="1" dirty="0" err="1"/>
              <a:t>ℕ</a:t>
            </a:r>
            <a:endParaRPr lang="en-US" b="1" dirty="0"/>
          </a:p>
          <a:p>
            <a:r>
              <a:rPr lang="en-US" dirty="0"/>
              <a:t>  @inv4 </a:t>
            </a:r>
            <a:r>
              <a:rPr lang="en-US" dirty="0" err="1"/>
              <a:t>sum_delay</a:t>
            </a:r>
            <a:r>
              <a:rPr lang="en-US" dirty="0"/>
              <a:t> ∈ </a:t>
            </a:r>
            <a:r>
              <a:rPr lang="en-US" b="1" dirty="0"/>
              <a:t>Schedule ⇸ </a:t>
            </a:r>
            <a:r>
              <a:rPr lang="en-US" b="1" dirty="0" err="1"/>
              <a:t>ℕ</a:t>
            </a:r>
            <a:endParaRPr lang="en-US" b="1" dirty="0"/>
          </a:p>
          <a:p>
            <a:r>
              <a:rPr lang="en-US" dirty="0"/>
              <a:t>  @inv5 </a:t>
            </a:r>
            <a:r>
              <a:rPr lang="en-US" dirty="0" err="1"/>
              <a:t>sum_inputs</a:t>
            </a:r>
            <a:r>
              <a:rPr lang="en-US" dirty="0"/>
              <a:t> ∈ </a:t>
            </a:r>
            <a:r>
              <a:rPr lang="en-US" b="1" dirty="0"/>
              <a:t>Schedule ⇸ Inputs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2025092" y="3920830"/>
            <a:ext cx="1639320" cy="24355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199514" y="3920830"/>
            <a:ext cx="1606022" cy="24355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Increment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625444" y="5058066"/>
            <a:ext cx="139825" cy="13981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054767" y="5064986"/>
            <a:ext cx="139825" cy="139811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stCxn id="30" idx="3"/>
            <a:endCxn id="31" idx="1"/>
          </p:cNvCxnSpPr>
          <p:nvPr/>
        </p:nvCxnSpPr>
        <p:spPr>
          <a:xfrm>
            <a:off x="3765269" y="5127972"/>
            <a:ext cx="1289498" cy="69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668636" y="4695654"/>
            <a:ext cx="1505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Channel: </a:t>
            </a:r>
            <a:r>
              <a:rPr lang="en-US" b="1" i="1" dirty="0"/>
              <a:t>s</a:t>
            </a:r>
            <a:r>
              <a:rPr lang="en-US" b="1" i="1" dirty="0" smtClean="0"/>
              <a:t>um</a:t>
            </a:r>
            <a:endParaRPr lang="en-US" b="1" i="1" dirty="0"/>
          </a:p>
        </p:txBody>
      </p:sp>
      <p:sp>
        <p:nvSpPr>
          <p:cNvPr id="34" name="Rectangle 33"/>
          <p:cNvSpPr/>
          <p:nvPr/>
        </p:nvSpPr>
        <p:spPr>
          <a:xfrm>
            <a:off x="3899426" y="5134892"/>
            <a:ext cx="1089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Delay = 2</a:t>
            </a:r>
            <a:endParaRPr lang="en-US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006002" y="1698106"/>
            <a:ext cx="3020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Modelling</a:t>
            </a:r>
            <a:r>
              <a:rPr lang="en-US" sz="2400" dirty="0" smtClean="0"/>
              <a:t> the Channel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9896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184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Add and Increment Components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62</a:t>
            </a:fld>
            <a:endParaRPr lang="en-US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5270" y="1087748"/>
            <a:ext cx="4022825" cy="39703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event Add</a:t>
            </a:r>
          </a:p>
          <a:p>
            <a:r>
              <a:rPr lang="en-US" dirty="0"/>
              <a:t>    </a:t>
            </a:r>
            <a:r>
              <a:rPr lang="en-US" b="1" dirty="0"/>
              <a:t>any </a:t>
            </a:r>
            <a:r>
              <a:rPr lang="en-US" b="1" i="1" dirty="0"/>
              <a:t>p s</a:t>
            </a:r>
          </a:p>
          <a:p>
            <a:r>
              <a:rPr lang="en-US" dirty="0"/>
              <a:t>    </a:t>
            </a:r>
            <a:r>
              <a:rPr lang="en-US" b="1" dirty="0"/>
              <a:t>where</a:t>
            </a:r>
          </a:p>
          <a:p>
            <a:r>
              <a:rPr lang="en-US" dirty="0"/>
              <a:t>      @grd1 </a:t>
            </a:r>
            <a:r>
              <a:rPr lang="en-US" i="1" dirty="0"/>
              <a:t>p ∈ </a:t>
            </a:r>
            <a:r>
              <a:rPr lang="en-US" b="1" i="1" dirty="0"/>
              <a:t>Inputs</a:t>
            </a:r>
          </a:p>
          <a:p>
            <a:r>
              <a:rPr lang="en-US" dirty="0"/>
              <a:t>      @grd2 </a:t>
            </a:r>
            <a:r>
              <a:rPr lang="en-US" b="1" dirty="0"/>
              <a:t>In1(</a:t>
            </a:r>
            <a:r>
              <a:rPr lang="en-US" b="1" i="1" dirty="0"/>
              <a:t>p) ∈ </a:t>
            </a:r>
            <a:r>
              <a:rPr lang="en-US" b="1" i="1" dirty="0" err="1"/>
              <a:t>ℕ</a:t>
            </a:r>
            <a:endParaRPr lang="en-US" b="1" i="1" dirty="0"/>
          </a:p>
          <a:p>
            <a:r>
              <a:rPr lang="en-US" dirty="0"/>
              <a:t>      @grd3 </a:t>
            </a:r>
            <a:r>
              <a:rPr lang="en-US" b="1" dirty="0"/>
              <a:t>In2(</a:t>
            </a:r>
            <a:r>
              <a:rPr lang="en-US" b="1" i="1" dirty="0"/>
              <a:t>p) ∈ </a:t>
            </a:r>
            <a:r>
              <a:rPr lang="en-US" b="1" i="1" dirty="0" err="1"/>
              <a:t>ℕ</a:t>
            </a:r>
            <a:endParaRPr lang="en-US" b="1" i="1" dirty="0"/>
          </a:p>
          <a:p>
            <a:r>
              <a:rPr lang="en-US" dirty="0"/>
              <a:t>      @grd4 </a:t>
            </a:r>
            <a:r>
              <a:rPr lang="en-US" i="1" dirty="0"/>
              <a:t>s ∉ </a:t>
            </a:r>
            <a:r>
              <a:rPr lang="en-US" i="1" dirty="0" err="1"/>
              <a:t>dom</a:t>
            </a:r>
            <a:r>
              <a:rPr lang="en-US" i="1" dirty="0"/>
              <a:t>(</a:t>
            </a:r>
            <a:r>
              <a:rPr lang="en-US" i="1" dirty="0" err="1"/>
              <a:t>sum_delay</a:t>
            </a:r>
            <a:r>
              <a:rPr lang="en-US" i="1" dirty="0"/>
              <a:t>)</a:t>
            </a:r>
          </a:p>
          <a:p>
            <a:r>
              <a:rPr lang="en-US" dirty="0"/>
              <a:t>      @grd5 </a:t>
            </a:r>
            <a:r>
              <a:rPr lang="en-US" dirty="0" err="1"/>
              <a:t>adder_evaluated</a:t>
            </a:r>
            <a:r>
              <a:rPr lang="en-US" dirty="0"/>
              <a:t> = FALSE</a:t>
            </a:r>
          </a:p>
          <a:p>
            <a:r>
              <a:rPr lang="en-US" dirty="0"/>
              <a:t>    </a:t>
            </a:r>
            <a:r>
              <a:rPr lang="en-US" b="1" dirty="0"/>
              <a:t>then</a:t>
            </a:r>
          </a:p>
          <a:p>
            <a:r>
              <a:rPr lang="fi-FI" dirty="0"/>
              <a:t>      @act1 sum_value(</a:t>
            </a:r>
            <a:r>
              <a:rPr lang="fi-FI" i="1" dirty="0"/>
              <a:t>s) ≔ </a:t>
            </a:r>
            <a:r>
              <a:rPr lang="fi-FI" b="1" i="1" dirty="0"/>
              <a:t>In1(p) + In2(p)</a:t>
            </a:r>
          </a:p>
          <a:p>
            <a:r>
              <a:rPr lang="en-US" dirty="0"/>
              <a:t>      @act2 </a:t>
            </a:r>
            <a:r>
              <a:rPr lang="en-US" dirty="0" err="1"/>
              <a:t>sum_delay</a:t>
            </a:r>
            <a:r>
              <a:rPr lang="en-US" dirty="0"/>
              <a:t>(</a:t>
            </a:r>
            <a:r>
              <a:rPr lang="en-US" i="1" dirty="0"/>
              <a:t>s) ≔ 2</a:t>
            </a:r>
          </a:p>
          <a:p>
            <a:r>
              <a:rPr lang="en-US" dirty="0"/>
              <a:t>      @act3 </a:t>
            </a:r>
            <a:r>
              <a:rPr lang="en-US" dirty="0" err="1"/>
              <a:t>sum_inputs</a:t>
            </a:r>
            <a:r>
              <a:rPr lang="en-US" dirty="0"/>
              <a:t>(</a:t>
            </a:r>
            <a:r>
              <a:rPr lang="en-US" i="1" dirty="0"/>
              <a:t>s) ≔ p</a:t>
            </a:r>
          </a:p>
          <a:p>
            <a:r>
              <a:rPr lang="en-US" dirty="0"/>
              <a:t>      @act4 </a:t>
            </a:r>
            <a:r>
              <a:rPr lang="en-US" dirty="0" err="1"/>
              <a:t>adder_evaluated</a:t>
            </a:r>
            <a:r>
              <a:rPr lang="en-US" dirty="0"/>
              <a:t> ≔ TRUE</a:t>
            </a:r>
          </a:p>
          <a:p>
            <a:r>
              <a:rPr lang="en-US" dirty="0"/>
              <a:t>  </a:t>
            </a:r>
            <a:r>
              <a:rPr lang="en-US" b="1" dirty="0"/>
              <a:t>end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1999" y="1087748"/>
            <a:ext cx="4401165" cy="39703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event Increment refines </a:t>
            </a:r>
            <a:r>
              <a:rPr lang="en-US" b="1" dirty="0" err="1"/>
              <a:t>AddInc</a:t>
            </a:r>
            <a:endParaRPr lang="en-US" b="1" dirty="0"/>
          </a:p>
          <a:p>
            <a:r>
              <a:rPr lang="en-US" dirty="0"/>
              <a:t>    </a:t>
            </a:r>
            <a:r>
              <a:rPr lang="en-US" b="1" dirty="0"/>
              <a:t>any </a:t>
            </a:r>
            <a:r>
              <a:rPr lang="en-US" b="1" i="1" dirty="0"/>
              <a:t>s</a:t>
            </a:r>
          </a:p>
          <a:p>
            <a:r>
              <a:rPr lang="en-US" dirty="0"/>
              <a:t>    </a:t>
            </a:r>
            <a:r>
              <a:rPr lang="en-US" b="1" dirty="0"/>
              <a:t>where</a:t>
            </a:r>
          </a:p>
          <a:p>
            <a:r>
              <a:rPr lang="en-US" dirty="0"/>
              <a:t>      @grd1 </a:t>
            </a:r>
            <a:r>
              <a:rPr lang="en-US" i="1" dirty="0"/>
              <a:t>s ∈ </a:t>
            </a:r>
            <a:r>
              <a:rPr lang="en-US" i="1" dirty="0" err="1"/>
              <a:t>dom</a:t>
            </a:r>
            <a:r>
              <a:rPr lang="en-US" i="1" dirty="0"/>
              <a:t>(</a:t>
            </a:r>
            <a:r>
              <a:rPr lang="en-US" i="1" dirty="0" err="1"/>
              <a:t>sum_delay</a:t>
            </a:r>
            <a:r>
              <a:rPr lang="en-US" i="1" dirty="0"/>
              <a:t>)</a:t>
            </a:r>
          </a:p>
          <a:p>
            <a:r>
              <a:rPr lang="en-US" dirty="0"/>
              <a:t>      @grd2 </a:t>
            </a:r>
            <a:r>
              <a:rPr lang="en-US" dirty="0" err="1"/>
              <a:t>sum_delay</a:t>
            </a:r>
            <a:r>
              <a:rPr lang="en-US" dirty="0"/>
              <a:t>(</a:t>
            </a:r>
            <a:r>
              <a:rPr lang="en-US" i="1" dirty="0"/>
              <a:t>s) = 0</a:t>
            </a:r>
          </a:p>
          <a:p>
            <a:r>
              <a:rPr lang="en-US" dirty="0"/>
              <a:t>      @grd3 </a:t>
            </a:r>
            <a:r>
              <a:rPr lang="en-US" dirty="0" err="1"/>
              <a:t>incrementer_evaluated</a:t>
            </a:r>
            <a:r>
              <a:rPr lang="en-US" dirty="0"/>
              <a:t> = FALSE</a:t>
            </a:r>
          </a:p>
          <a:p>
            <a:r>
              <a:rPr lang="en-US" dirty="0"/>
              <a:t>    </a:t>
            </a:r>
            <a:r>
              <a:rPr lang="en-US" b="1" dirty="0"/>
              <a:t>with</a:t>
            </a:r>
          </a:p>
          <a:p>
            <a:r>
              <a:rPr lang="en-US" dirty="0"/>
              <a:t>      @p p = </a:t>
            </a:r>
            <a:r>
              <a:rPr lang="en-US" dirty="0" err="1"/>
              <a:t>sum_inputs</a:t>
            </a:r>
            <a:r>
              <a:rPr lang="en-US" dirty="0"/>
              <a:t>(</a:t>
            </a:r>
            <a:r>
              <a:rPr lang="en-US" i="1" dirty="0"/>
              <a:t>s)</a:t>
            </a:r>
          </a:p>
          <a:p>
            <a:r>
              <a:rPr lang="en-US" dirty="0"/>
              <a:t>    </a:t>
            </a:r>
            <a:r>
              <a:rPr lang="en-US" b="1" dirty="0"/>
              <a:t>then</a:t>
            </a:r>
          </a:p>
          <a:p>
            <a:r>
              <a:rPr lang="fi-FI" dirty="0"/>
              <a:t>      @act1 v ≔ sum_value(</a:t>
            </a:r>
            <a:r>
              <a:rPr lang="fi-FI" i="1" dirty="0"/>
              <a:t>s) + 1</a:t>
            </a:r>
          </a:p>
          <a:p>
            <a:r>
              <a:rPr lang="fi-FI" dirty="0"/>
              <a:t>      @act2 inc_sum ≔ sum_value(</a:t>
            </a:r>
            <a:r>
              <a:rPr lang="fi-FI" i="1" dirty="0"/>
              <a:t>s)</a:t>
            </a:r>
          </a:p>
          <a:p>
            <a:r>
              <a:rPr lang="fi-FI" dirty="0"/>
              <a:t>      @act3 incrementer_evaluated ≔ TRUE</a:t>
            </a:r>
          </a:p>
          <a:p>
            <a:r>
              <a:rPr lang="fi-FI" dirty="0"/>
              <a:t>  </a:t>
            </a:r>
            <a:r>
              <a:rPr lang="fi-FI" b="1" dirty="0" smtClean="0"/>
              <a:t>end</a:t>
            </a:r>
          </a:p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548292" y="5196133"/>
            <a:ext cx="426720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  @</a:t>
            </a:r>
            <a:r>
              <a:rPr lang="en-US" dirty="0"/>
              <a:t>inv3 </a:t>
            </a:r>
            <a:r>
              <a:rPr lang="en-US" dirty="0" err="1"/>
              <a:t>sum_value</a:t>
            </a:r>
            <a:r>
              <a:rPr lang="en-US" dirty="0"/>
              <a:t> ∈ </a:t>
            </a:r>
            <a:r>
              <a:rPr lang="en-US" b="1" dirty="0"/>
              <a:t>Schedule ⇸ </a:t>
            </a:r>
            <a:r>
              <a:rPr lang="en-US" b="1" dirty="0" err="1"/>
              <a:t>ℕ</a:t>
            </a:r>
            <a:endParaRPr lang="en-US" b="1" dirty="0"/>
          </a:p>
          <a:p>
            <a:r>
              <a:rPr lang="en-US" dirty="0"/>
              <a:t>  @inv4 </a:t>
            </a:r>
            <a:r>
              <a:rPr lang="en-US" dirty="0" err="1"/>
              <a:t>sum_delay</a:t>
            </a:r>
            <a:r>
              <a:rPr lang="en-US" dirty="0"/>
              <a:t> ∈ </a:t>
            </a:r>
            <a:r>
              <a:rPr lang="en-US" b="1" dirty="0"/>
              <a:t>Schedule ⇸ </a:t>
            </a:r>
            <a:r>
              <a:rPr lang="en-US" b="1" dirty="0" err="1"/>
              <a:t>ℕ</a:t>
            </a:r>
            <a:endParaRPr lang="en-US" b="1" dirty="0"/>
          </a:p>
          <a:p>
            <a:r>
              <a:rPr lang="en-US" dirty="0"/>
              <a:t>  @inv5 </a:t>
            </a:r>
            <a:r>
              <a:rPr lang="en-US" dirty="0" err="1"/>
              <a:t>sum_inputs</a:t>
            </a:r>
            <a:r>
              <a:rPr lang="en-US" dirty="0"/>
              <a:t> ∈ </a:t>
            </a:r>
            <a:r>
              <a:rPr lang="en-US" b="1" dirty="0"/>
              <a:t>Schedule ⇸ Inputs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580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670"/>
            <a:ext cx="8229600" cy="38655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Update Event/</a:t>
            </a:r>
            <a:r>
              <a:rPr lang="en-US" dirty="0" err="1" smtClean="0"/>
              <a:t>Synchronisation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63</a:t>
            </a:fld>
            <a:endParaRPr lang="en-US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89903" y="687022"/>
            <a:ext cx="8686800" cy="26468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1F497D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 </a:t>
            </a:r>
            <a:r>
              <a:rPr lang="en-US" sz="1500" b="1" dirty="0"/>
              <a:t>event Update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where</a:t>
            </a:r>
          </a:p>
          <a:p>
            <a:r>
              <a:rPr lang="en-US" sz="1500" dirty="0"/>
              <a:t>      @grd1 </a:t>
            </a:r>
            <a:r>
              <a:rPr lang="en-US" sz="1500" dirty="0" err="1"/>
              <a:t>adder_evaluated</a:t>
            </a:r>
            <a:r>
              <a:rPr lang="en-US" sz="1500" dirty="0"/>
              <a:t> = TRUE</a:t>
            </a:r>
          </a:p>
          <a:p>
            <a:r>
              <a:rPr lang="en-US" sz="1500" dirty="0"/>
              <a:t>      @grd2 0 ∉ ran(</a:t>
            </a:r>
            <a:r>
              <a:rPr lang="en-US" sz="1500" dirty="0" err="1"/>
              <a:t>sum_delay</a:t>
            </a:r>
            <a:r>
              <a:rPr lang="en-US" sz="1500" dirty="0"/>
              <a:t>) ∨ </a:t>
            </a:r>
            <a:r>
              <a:rPr lang="en-US" sz="1500" dirty="0" err="1"/>
              <a:t>incrementer_evaluated</a:t>
            </a:r>
            <a:r>
              <a:rPr lang="en-US" sz="1500" dirty="0"/>
              <a:t> = TRUE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then</a:t>
            </a:r>
          </a:p>
          <a:p>
            <a:r>
              <a:rPr lang="en-US" sz="1500" dirty="0"/>
              <a:t>      @act1 </a:t>
            </a:r>
            <a:r>
              <a:rPr lang="en-US" sz="1500" dirty="0" err="1"/>
              <a:t>adder_evaluated</a:t>
            </a:r>
            <a:r>
              <a:rPr lang="en-US" sz="1500" dirty="0"/>
              <a:t> ≔ FALSE</a:t>
            </a:r>
          </a:p>
          <a:p>
            <a:r>
              <a:rPr lang="en-US" sz="1500" dirty="0"/>
              <a:t>      @act2 </a:t>
            </a:r>
            <a:r>
              <a:rPr lang="en-US" sz="1500" dirty="0" err="1"/>
              <a:t>incrementer_evaluated</a:t>
            </a:r>
            <a:r>
              <a:rPr lang="en-US" sz="1500" dirty="0"/>
              <a:t> ≔ FALSE</a:t>
            </a:r>
          </a:p>
          <a:p>
            <a:r>
              <a:rPr lang="en-US" sz="1500" dirty="0"/>
              <a:t>      @act3 </a:t>
            </a:r>
            <a:r>
              <a:rPr lang="en-US" sz="1500" dirty="0" err="1"/>
              <a:t>sum_delay</a:t>
            </a:r>
            <a:r>
              <a:rPr lang="en-US" sz="1500" dirty="0"/>
              <a:t> ≔ </a:t>
            </a:r>
            <a:r>
              <a:rPr lang="en-US" sz="1500" dirty="0" err="1"/>
              <a:t>λi·i</a:t>
            </a:r>
            <a:r>
              <a:rPr lang="en-US" sz="1500" dirty="0"/>
              <a:t> ∈ </a:t>
            </a:r>
            <a:r>
              <a:rPr lang="en-US" sz="1500" dirty="0" err="1"/>
              <a:t>dom</a:t>
            </a:r>
            <a:r>
              <a:rPr lang="en-US" sz="1500" dirty="0"/>
              <a:t>(</a:t>
            </a:r>
            <a:r>
              <a:rPr lang="en-US" sz="1500" dirty="0" err="1"/>
              <a:t>sum_delay</a:t>
            </a:r>
            <a:r>
              <a:rPr lang="en-US" sz="1500" dirty="0"/>
              <a:t>) ∧ </a:t>
            </a:r>
            <a:r>
              <a:rPr lang="en-US" sz="1500" dirty="0" err="1"/>
              <a:t>sum_delay</a:t>
            </a:r>
            <a:r>
              <a:rPr lang="en-US" sz="1500" dirty="0"/>
              <a:t>(</a:t>
            </a:r>
            <a:r>
              <a:rPr lang="en-US" sz="1500" dirty="0" err="1"/>
              <a:t>i</a:t>
            </a:r>
            <a:r>
              <a:rPr lang="en-US" sz="1500" dirty="0"/>
              <a:t>) &gt; 0 ∣ </a:t>
            </a:r>
            <a:r>
              <a:rPr lang="en-US" sz="1500" dirty="0" err="1"/>
              <a:t>sum_delay</a:t>
            </a:r>
            <a:r>
              <a:rPr lang="en-US" sz="1500" dirty="0"/>
              <a:t>(</a:t>
            </a:r>
            <a:r>
              <a:rPr lang="en-US" sz="1500" dirty="0" err="1"/>
              <a:t>i</a:t>
            </a:r>
            <a:r>
              <a:rPr lang="en-US" sz="1500" dirty="0"/>
              <a:t>) − 1</a:t>
            </a:r>
          </a:p>
          <a:p>
            <a:r>
              <a:rPr lang="en-US" sz="1500" dirty="0"/>
              <a:t>      @act4 </a:t>
            </a:r>
            <a:r>
              <a:rPr lang="en-US" sz="1500" dirty="0" err="1"/>
              <a:t>sum_value</a:t>
            </a:r>
            <a:r>
              <a:rPr lang="en-US" sz="1500" dirty="0"/>
              <a:t> ≔ </a:t>
            </a:r>
            <a:r>
              <a:rPr lang="en-US" sz="1500" dirty="0" err="1"/>
              <a:t>λi·i</a:t>
            </a:r>
            <a:r>
              <a:rPr lang="en-US" sz="1500" dirty="0"/>
              <a:t> ∈ </a:t>
            </a:r>
            <a:r>
              <a:rPr lang="en-US" sz="1500" dirty="0" err="1"/>
              <a:t>dom</a:t>
            </a:r>
            <a:r>
              <a:rPr lang="en-US" sz="1500" dirty="0"/>
              <a:t>(</a:t>
            </a:r>
            <a:r>
              <a:rPr lang="en-US" sz="1500" dirty="0" err="1"/>
              <a:t>sum_value</a:t>
            </a:r>
            <a:r>
              <a:rPr lang="en-US" sz="1500" dirty="0"/>
              <a:t>) ∧ </a:t>
            </a:r>
            <a:r>
              <a:rPr lang="en-US" sz="1500" dirty="0" err="1"/>
              <a:t>i</a:t>
            </a:r>
            <a:r>
              <a:rPr lang="en-US" sz="1500" dirty="0"/>
              <a:t> ∈ </a:t>
            </a:r>
            <a:r>
              <a:rPr lang="en-US" sz="1500" dirty="0" err="1"/>
              <a:t>dom</a:t>
            </a:r>
            <a:r>
              <a:rPr lang="en-US" sz="1500" dirty="0"/>
              <a:t>(</a:t>
            </a:r>
            <a:r>
              <a:rPr lang="en-US" sz="1500" dirty="0" err="1"/>
              <a:t>sum_delay</a:t>
            </a:r>
            <a:r>
              <a:rPr lang="en-US" sz="1500" dirty="0"/>
              <a:t>) ∧ </a:t>
            </a:r>
            <a:r>
              <a:rPr lang="en-US" sz="1500" dirty="0" err="1"/>
              <a:t>sum_delay</a:t>
            </a:r>
            <a:r>
              <a:rPr lang="en-US" sz="1500" dirty="0"/>
              <a:t>(</a:t>
            </a:r>
            <a:r>
              <a:rPr lang="en-US" sz="1500" dirty="0" err="1"/>
              <a:t>i</a:t>
            </a:r>
            <a:r>
              <a:rPr lang="en-US" sz="1500" dirty="0"/>
              <a:t>) &gt; 0 ∣ </a:t>
            </a:r>
            <a:r>
              <a:rPr lang="en-US" sz="1500" dirty="0" err="1"/>
              <a:t>sum_value</a:t>
            </a:r>
            <a:r>
              <a:rPr lang="en-US" sz="1500" dirty="0"/>
              <a:t>(</a:t>
            </a:r>
            <a:r>
              <a:rPr lang="en-US" sz="1500" dirty="0" err="1"/>
              <a:t>i</a:t>
            </a:r>
            <a:r>
              <a:rPr lang="en-US" sz="1500" dirty="0"/>
              <a:t>)</a:t>
            </a:r>
          </a:p>
          <a:p>
            <a:r>
              <a:rPr lang="en-US" sz="1500" dirty="0"/>
              <a:t>      @act5 </a:t>
            </a:r>
            <a:r>
              <a:rPr lang="en-US" sz="1500" dirty="0" err="1"/>
              <a:t>sum_inputs</a:t>
            </a:r>
            <a:r>
              <a:rPr lang="en-US" sz="1500" dirty="0"/>
              <a:t> ≔ </a:t>
            </a:r>
            <a:r>
              <a:rPr lang="en-US" sz="1500" dirty="0" err="1"/>
              <a:t>λi·i</a:t>
            </a:r>
            <a:r>
              <a:rPr lang="en-US" sz="1500" dirty="0"/>
              <a:t> ∈ </a:t>
            </a:r>
            <a:r>
              <a:rPr lang="en-US" sz="1500" dirty="0" err="1"/>
              <a:t>dom</a:t>
            </a:r>
            <a:r>
              <a:rPr lang="en-US" sz="1500" dirty="0"/>
              <a:t>(</a:t>
            </a:r>
            <a:r>
              <a:rPr lang="en-US" sz="1500" dirty="0" err="1"/>
              <a:t>sum_inputs</a:t>
            </a:r>
            <a:r>
              <a:rPr lang="en-US" sz="1500" dirty="0"/>
              <a:t>) ∧ </a:t>
            </a:r>
            <a:r>
              <a:rPr lang="en-US" sz="1500" dirty="0" err="1"/>
              <a:t>i</a:t>
            </a:r>
            <a:r>
              <a:rPr lang="en-US" sz="1500" dirty="0"/>
              <a:t> ∈ </a:t>
            </a:r>
            <a:r>
              <a:rPr lang="en-US" sz="1500" dirty="0" err="1"/>
              <a:t>dom</a:t>
            </a:r>
            <a:r>
              <a:rPr lang="en-US" sz="1500" dirty="0"/>
              <a:t>(</a:t>
            </a:r>
            <a:r>
              <a:rPr lang="en-US" sz="1500" dirty="0" err="1"/>
              <a:t>sum_delay</a:t>
            </a:r>
            <a:r>
              <a:rPr lang="en-US" sz="1500" dirty="0"/>
              <a:t>) ∧ </a:t>
            </a:r>
            <a:r>
              <a:rPr lang="en-US" sz="1500" dirty="0" err="1"/>
              <a:t>sum_delay</a:t>
            </a:r>
            <a:r>
              <a:rPr lang="en-US" sz="1500" dirty="0"/>
              <a:t>(</a:t>
            </a:r>
            <a:r>
              <a:rPr lang="en-US" sz="1500" dirty="0" err="1"/>
              <a:t>i</a:t>
            </a:r>
            <a:r>
              <a:rPr lang="en-US" sz="1500" dirty="0"/>
              <a:t>) &gt; 0 ∣ </a:t>
            </a:r>
            <a:r>
              <a:rPr lang="en-US" sz="1500" dirty="0" err="1"/>
              <a:t>sum_inputs</a:t>
            </a:r>
            <a:r>
              <a:rPr lang="en-US" sz="1500" dirty="0"/>
              <a:t>(</a:t>
            </a:r>
            <a:r>
              <a:rPr lang="en-US" sz="1500" dirty="0" err="1"/>
              <a:t>i</a:t>
            </a:r>
            <a:r>
              <a:rPr lang="en-US" sz="1500" dirty="0"/>
              <a:t>)</a:t>
            </a:r>
          </a:p>
          <a:p>
            <a:r>
              <a:rPr lang="en-US" sz="1500" dirty="0"/>
              <a:t>  </a:t>
            </a:r>
            <a:r>
              <a:rPr lang="en-US" sz="1500" b="1" dirty="0"/>
              <a:t>end</a:t>
            </a:r>
            <a:endParaRPr lang="en-US" sz="1500" dirty="0"/>
          </a:p>
        </p:txBody>
      </p:sp>
      <p:sp>
        <p:nvSpPr>
          <p:cNvPr id="15" name="Rectangle 14"/>
          <p:cNvSpPr/>
          <p:nvPr/>
        </p:nvSpPr>
        <p:spPr>
          <a:xfrm>
            <a:off x="289903" y="3421938"/>
            <a:ext cx="4022825" cy="332398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500" b="1" dirty="0"/>
              <a:t>event Add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any </a:t>
            </a:r>
            <a:r>
              <a:rPr lang="en-US" sz="1500" b="1" i="1" dirty="0"/>
              <a:t>p s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where</a:t>
            </a:r>
          </a:p>
          <a:p>
            <a:r>
              <a:rPr lang="en-US" sz="1500" dirty="0"/>
              <a:t>      @grd1 </a:t>
            </a:r>
            <a:r>
              <a:rPr lang="en-US" sz="1500" i="1" dirty="0"/>
              <a:t>p ∈ </a:t>
            </a:r>
            <a:r>
              <a:rPr lang="en-US" sz="1500" b="1" i="1" dirty="0"/>
              <a:t>Inputs</a:t>
            </a:r>
          </a:p>
          <a:p>
            <a:r>
              <a:rPr lang="en-US" sz="1500" dirty="0"/>
              <a:t>      @grd2 </a:t>
            </a:r>
            <a:r>
              <a:rPr lang="en-US" sz="1500" b="1" dirty="0"/>
              <a:t>In1(</a:t>
            </a:r>
            <a:r>
              <a:rPr lang="en-US" sz="1500" b="1" i="1" dirty="0"/>
              <a:t>p) ∈ </a:t>
            </a:r>
            <a:r>
              <a:rPr lang="en-US" sz="1500" b="1" i="1" dirty="0" err="1"/>
              <a:t>ℕ</a:t>
            </a:r>
            <a:endParaRPr lang="en-US" sz="1500" b="1" i="1" dirty="0"/>
          </a:p>
          <a:p>
            <a:r>
              <a:rPr lang="en-US" sz="1500" dirty="0"/>
              <a:t>      @grd3 </a:t>
            </a:r>
            <a:r>
              <a:rPr lang="en-US" sz="1500" b="1" dirty="0"/>
              <a:t>In2(</a:t>
            </a:r>
            <a:r>
              <a:rPr lang="en-US" sz="1500" b="1" i="1" dirty="0"/>
              <a:t>p) ∈ </a:t>
            </a:r>
            <a:r>
              <a:rPr lang="en-US" sz="1500" b="1" i="1" dirty="0" err="1"/>
              <a:t>ℕ</a:t>
            </a:r>
            <a:endParaRPr lang="en-US" sz="1500" b="1" i="1" dirty="0"/>
          </a:p>
          <a:p>
            <a:r>
              <a:rPr lang="en-US" sz="1500" dirty="0"/>
              <a:t>      @grd4 </a:t>
            </a:r>
            <a:r>
              <a:rPr lang="en-US" sz="1500" i="1" dirty="0"/>
              <a:t>s ∉ </a:t>
            </a:r>
            <a:r>
              <a:rPr lang="en-US" sz="1500" i="1" dirty="0" err="1"/>
              <a:t>dom</a:t>
            </a:r>
            <a:r>
              <a:rPr lang="en-US" sz="1500" i="1" dirty="0"/>
              <a:t>(</a:t>
            </a:r>
            <a:r>
              <a:rPr lang="en-US" sz="1500" i="1" dirty="0" err="1"/>
              <a:t>sum_delay</a:t>
            </a:r>
            <a:r>
              <a:rPr lang="en-US" sz="1500" i="1" dirty="0"/>
              <a:t>)</a:t>
            </a:r>
          </a:p>
          <a:p>
            <a:r>
              <a:rPr lang="en-US" sz="1500" dirty="0"/>
              <a:t>      @grd5 </a:t>
            </a:r>
            <a:r>
              <a:rPr lang="en-US" sz="1500" dirty="0" err="1"/>
              <a:t>adder_evaluated</a:t>
            </a:r>
            <a:r>
              <a:rPr lang="en-US" sz="1500" dirty="0"/>
              <a:t> = FALSE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then</a:t>
            </a:r>
          </a:p>
          <a:p>
            <a:r>
              <a:rPr lang="fi-FI" sz="1500" dirty="0"/>
              <a:t>      @act1 sum_value(</a:t>
            </a:r>
            <a:r>
              <a:rPr lang="fi-FI" sz="1500" i="1" dirty="0"/>
              <a:t>s) ≔ </a:t>
            </a:r>
            <a:r>
              <a:rPr lang="fi-FI" sz="1500" b="1" i="1" dirty="0"/>
              <a:t>In1(p) + In2(p)</a:t>
            </a:r>
          </a:p>
          <a:p>
            <a:r>
              <a:rPr lang="en-US" sz="1500" dirty="0"/>
              <a:t>      @act2 </a:t>
            </a:r>
            <a:r>
              <a:rPr lang="en-US" sz="1500" dirty="0" err="1"/>
              <a:t>sum_delay</a:t>
            </a:r>
            <a:r>
              <a:rPr lang="en-US" sz="1500" dirty="0"/>
              <a:t>(</a:t>
            </a:r>
            <a:r>
              <a:rPr lang="en-US" sz="1500" i="1" dirty="0"/>
              <a:t>s) ≔ 2</a:t>
            </a:r>
          </a:p>
          <a:p>
            <a:r>
              <a:rPr lang="en-US" sz="1500" dirty="0"/>
              <a:t>      @act3 </a:t>
            </a:r>
            <a:r>
              <a:rPr lang="en-US" sz="1500" dirty="0" err="1"/>
              <a:t>sum_inputs</a:t>
            </a:r>
            <a:r>
              <a:rPr lang="en-US" sz="1500" dirty="0"/>
              <a:t>(</a:t>
            </a:r>
            <a:r>
              <a:rPr lang="en-US" sz="1500" i="1" dirty="0"/>
              <a:t>s) ≔ p</a:t>
            </a:r>
          </a:p>
          <a:p>
            <a:r>
              <a:rPr lang="en-US" sz="1500" dirty="0"/>
              <a:t>      @act4 </a:t>
            </a:r>
            <a:r>
              <a:rPr lang="en-US" sz="1500" dirty="0" err="1"/>
              <a:t>adder_evaluated</a:t>
            </a:r>
            <a:r>
              <a:rPr lang="en-US" sz="1500" dirty="0"/>
              <a:t> ≔ TRUE</a:t>
            </a:r>
          </a:p>
          <a:p>
            <a:r>
              <a:rPr lang="en-US" sz="1500" dirty="0"/>
              <a:t>  </a:t>
            </a:r>
            <a:r>
              <a:rPr lang="en-US" sz="1500" b="1" dirty="0"/>
              <a:t>end</a:t>
            </a:r>
            <a:endParaRPr lang="en-US" sz="1500" dirty="0"/>
          </a:p>
        </p:txBody>
      </p:sp>
      <p:sp>
        <p:nvSpPr>
          <p:cNvPr id="16" name="Rectangle 15"/>
          <p:cNvSpPr/>
          <p:nvPr/>
        </p:nvSpPr>
        <p:spPr>
          <a:xfrm>
            <a:off x="4575538" y="3421938"/>
            <a:ext cx="4401165" cy="33701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500" b="1" dirty="0"/>
              <a:t>event Increment refines </a:t>
            </a:r>
            <a:r>
              <a:rPr lang="en-US" sz="1500" b="1" dirty="0" err="1"/>
              <a:t>AddInc</a:t>
            </a:r>
            <a:endParaRPr lang="en-US" sz="1500" b="1" dirty="0"/>
          </a:p>
          <a:p>
            <a:r>
              <a:rPr lang="en-US" sz="1500" dirty="0"/>
              <a:t>    </a:t>
            </a:r>
            <a:r>
              <a:rPr lang="en-US" sz="1500" b="1" dirty="0"/>
              <a:t>any </a:t>
            </a:r>
            <a:r>
              <a:rPr lang="en-US" sz="1500" b="1" i="1" dirty="0"/>
              <a:t>s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where</a:t>
            </a:r>
          </a:p>
          <a:p>
            <a:r>
              <a:rPr lang="en-US" sz="1500" dirty="0"/>
              <a:t>      @grd1 </a:t>
            </a:r>
            <a:r>
              <a:rPr lang="en-US" sz="1500" i="1" dirty="0"/>
              <a:t>s ∈ </a:t>
            </a:r>
            <a:r>
              <a:rPr lang="en-US" sz="1500" i="1" dirty="0" err="1"/>
              <a:t>dom</a:t>
            </a:r>
            <a:r>
              <a:rPr lang="en-US" sz="1500" i="1" dirty="0"/>
              <a:t>(</a:t>
            </a:r>
            <a:r>
              <a:rPr lang="en-US" sz="1500" i="1" dirty="0" err="1"/>
              <a:t>sum_delay</a:t>
            </a:r>
            <a:r>
              <a:rPr lang="en-US" sz="1500" i="1" dirty="0"/>
              <a:t>)</a:t>
            </a:r>
          </a:p>
          <a:p>
            <a:r>
              <a:rPr lang="en-US" sz="1500" dirty="0"/>
              <a:t>      @grd2 </a:t>
            </a:r>
            <a:r>
              <a:rPr lang="en-US" sz="1500" dirty="0" err="1"/>
              <a:t>sum_delay</a:t>
            </a:r>
            <a:r>
              <a:rPr lang="en-US" sz="1500" dirty="0"/>
              <a:t>(</a:t>
            </a:r>
            <a:r>
              <a:rPr lang="en-US" sz="1500" i="1" dirty="0"/>
              <a:t>s) = 0</a:t>
            </a:r>
          </a:p>
          <a:p>
            <a:r>
              <a:rPr lang="en-US" sz="1500" dirty="0"/>
              <a:t>      @grd3 </a:t>
            </a:r>
            <a:r>
              <a:rPr lang="en-US" sz="1500" dirty="0" err="1"/>
              <a:t>incrementer_evaluated</a:t>
            </a:r>
            <a:r>
              <a:rPr lang="en-US" sz="1500" dirty="0"/>
              <a:t> = FALSE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with</a:t>
            </a:r>
          </a:p>
          <a:p>
            <a:r>
              <a:rPr lang="en-US" sz="1500" dirty="0"/>
              <a:t>      @p p = </a:t>
            </a:r>
            <a:r>
              <a:rPr lang="en-US" sz="1500" dirty="0" err="1"/>
              <a:t>sum_inputs</a:t>
            </a:r>
            <a:r>
              <a:rPr lang="en-US" sz="1500" dirty="0"/>
              <a:t>(</a:t>
            </a:r>
            <a:r>
              <a:rPr lang="en-US" sz="1500" i="1" dirty="0"/>
              <a:t>s)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then</a:t>
            </a:r>
          </a:p>
          <a:p>
            <a:r>
              <a:rPr lang="fi-FI" sz="1500" dirty="0"/>
              <a:t>      @act1 v ≔ sum_value(</a:t>
            </a:r>
            <a:r>
              <a:rPr lang="fi-FI" sz="1500" i="1" dirty="0"/>
              <a:t>s) + 1</a:t>
            </a:r>
          </a:p>
          <a:p>
            <a:r>
              <a:rPr lang="fi-FI" sz="1500" dirty="0"/>
              <a:t>      @act2 inc_sum ≔ sum_value(</a:t>
            </a:r>
            <a:r>
              <a:rPr lang="fi-FI" sz="1500" i="1" dirty="0"/>
              <a:t>s)</a:t>
            </a:r>
          </a:p>
          <a:p>
            <a:r>
              <a:rPr lang="fi-FI" sz="1500" dirty="0"/>
              <a:t>      @act3 incrementer_evaluated ≔ TRUE</a:t>
            </a:r>
          </a:p>
          <a:p>
            <a:r>
              <a:rPr lang="fi-FI" sz="1500" dirty="0"/>
              <a:t>  </a:t>
            </a:r>
            <a:r>
              <a:rPr lang="fi-FI" sz="1500" b="1" dirty="0" smtClean="0"/>
              <a:t>end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227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670"/>
            <a:ext cx="8229600" cy="38655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Gluing Invariant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64</a:t>
            </a:fld>
            <a:endParaRPr lang="en-US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8079" y="3606305"/>
            <a:ext cx="8848921" cy="923330"/>
          </a:xfrm>
          <a:prstGeom prst="rect">
            <a:avLst/>
          </a:prstGeom>
          <a:solidFill>
            <a:srgbClr val="C0504D"/>
          </a:solidFill>
          <a:ln>
            <a:solidFill>
              <a:srgbClr val="1F497D"/>
            </a:solidFill>
          </a:ln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/>
              <a:t>inv9 ∀</a:t>
            </a:r>
            <a:r>
              <a:rPr lang="en-US" i="1" dirty="0" err="1"/>
              <a:t>s·s</a:t>
            </a:r>
            <a:r>
              <a:rPr lang="en-US" i="1" dirty="0"/>
              <a:t> ∈ </a:t>
            </a:r>
            <a:r>
              <a:rPr lang="en-US" i="1" dirty="0" err="1"/>
              <a:t>dom</a:t>
            </a:r>
            <a:r>
              <a:rPr lang="en-US" i="1" dirty="0"/>
              <a:t>(</a:t>
            </a:r>
            <a:r>
              <a:rPr lang="en-US" i="1" dirty="0" err="1"/>
              <a:t>sum_value</a:t>
            </a:r>
            <a:r>
              <a:rPr lang="en-US" i="1" dirty="0"/>
              <a:t>) ⇒ </a:t>
            </a:r>
            <a:r>
              <a:rPr lang="en-US" i="1" dirty="0" err="1"/>
              <a:t>sum_value</a:t>
            </a:r>
            <a:r>
              <a:rPr lang="en-US" i="1" dirty="0"/>
              <a:t>(s) = </a:t>
            </a:r>
            <a:r>
              <a:rPr lang="en-US" b="1" i="1" dirty="0"/>
              <a:t>In1(</a:t>
            </a:r>
            <a:r>
              <a:rPr lang="en-US" b="1" i="1" dirty="0" err="1"/>
              <a:t>sum_inputs</a:t>
            </a:r>
            <a:r>
              <a:rPr lang="en-US" b="1" i="1" dirty="0"/>
              <a:t>(s)) + In2(</a:t>
            </a:r>
            <a:r>
              <a:rPr lang="en-US" b="1" i="1" dirty="0" err="1"/>
              <a:t>sum_inputs</a:t>
            </a:r>
            <a:r>
              <a:rPr lang="en-US" b="1" i="1" dirty="0"/>
              <a:t>(s)</a:t>
            </a:r>
            <a:r>
              <a:rPr lang="en-US" b="1" i="1" dirty="0" smtClean="0"/>
              <a:t>)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471" y="1525354"/>
            <a:ext cx="82034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Represented as the function of Inputs to Output</a:t>
            </a:r>
          </a:p>
          <a:p>
            <a:pPr algn="ctr"/>
            <a:r>
              <a:rPr lang="en-US" sz="3200" dirty="0" smtClean="0"/>
              <a:t> as preserved in the Schedules</a:t>
            </a:r>
          </a:p>
        </p:txBody>
      </p:sp>
    </p:spTree>
    <p:extLst>
      <p:ext uri="{BB962C8B-B14F-4D97-AF65-F5344CB8AC3E}">
        <p14:creationId xmlns:p14="http://schemas.microsoft.com/office/powerpoint/2010/main" val="3046948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671"/>
            <a:ext cx="8229600" cy="358948"/>
          </a:xfrm>
        </p:spPr>
        <p:txBody>
          <a:bodyPr>
            <a:noAutofit/>
          </a:bodyPr>
          <a:lstStyle/>
          <a:p>
            <a:r>
              <a:rPr lang="en-US" sz="3600" dirty="0" smtClean="0"/>
              <a:t>The Second Refinement – Remove Inputs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65</a:t>
            </a:fld>
            <a:endParaRPr lang="en-US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8" name="Slide Number Placeholder 2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616D2DE-3138-4C4D-B9EA-BB2AA12E8EDF}" type="slidenum">
              <a:rPr lang="en-US" smtClean="0"/>
              <a:pPr/>
              <a:t>65</a:t>
            </a:fld>
            <a:endParaRPr lang="en-US"/>
          </a:p>
        </p:txBody>
      </p:sp>
      <p:pic>
        <p:nvPicPr>
          <p:cNvPr id="9" name="Picture 8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89903" y="866496"/>
            <a:ext cx="8686800" cy="24160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1F497D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 </a:t>
            </a:r>
            <a:r>
              <a:rPr lang="en-US" sz="1500" b="1" dirty="0"/>
              <a:t>event Update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where</a:t>
            </a:r>
          </a:p>
          <a:p>
            <a:r>
              <a:rPr lang="en-US" sz="1500" dirty="0"/>
              <a:t>      @grd1 </a:t>
            </a:r>
            <a:r>
              <a:rPr lang="en-US" sz="1500" dirty="0" err="1"/>
              <a:t>adder_evaluated</a:t>
            </a:r>
            <a:r>
              <a:rPr lang="en-US" sz="1500" dirty="0"/>
              <a:t> = TRUE</a:t>
            </a:r>
          </a:p>
          <a:p>
            <a:r>
              <a:rPr lang="en-US" sz="1500" dirty="0"/>
              <a:t>      @grd2 0 ∉ ran(</a:t>
            </a:r>
            <a:r>
              <a:rPr lang="en-US" sz="1500" dirty="0" err="1"/>
              <a:t>sum_delay</a:t>
            </a:r>
            <a:r>
              <a:rPr lang="en-US" sz="1500" dirty="0"/>
              <a:t>) ∨ </a:t>
            </a:r>
            <a:r>
              <a:rPr lang="en-US" sz="1500" dirty="0" err="1"/>
              <a:t>incrementer_evaluated</a:t>
            </a:r>
            <a:r>
              <a:rPr lang="en-US" sz="1500" dirty="0"/>
              <a:t> = TRUE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then</a:t>
            </a:r>
          </a:p>
          <a:p>
            <a:r>
              <a:rPr lang="en-US" sz="1500" dirty="0"/>
              <a:t>      @act1 </a:t>
            </a:r>
            <a:r>
              <a:rPr lang="en-US" sz="1500" dirty="0" err="1"/>
              <a:t>adder_evaluated</a:t>
            </a:r>
            <a:r>
              <a:rPr lang="en-US" sz="1500" dirty="0"/>
              <a:t> ≔ FALSE</a:t>
            </a:r>
          </a:p>
          <a:p>
            <a:r>
              <a:rPr lang="en-US" sz="1500" dirty="0"/>
              <a:t>      @act2 </a:t>
            </a:r>
            <a:r>
              <a:rPr lang="en-US" sz="1500" dirty="0" err="1"/>
              <a:t>incrementer_evaluated</a:t>
            </a:r>
            <a:r>
              <a:rPr lang="en-US" sz="1500" dirty="0"/>
              <a:t> ≔ FALSE</a:t>
            </a:r>
          </a:p>
          <a:p>
            <a:r>
              <a:rPr lang="en-US" sz="1500" dirty="0"/>
              <a:t>      @act3 </a:t>
            </a:r>
            <a:r>
              <a:rPr lang="en-US" sz="1500" dirty="0" err="1"/>
              <a:t>sum_delay</a:t>
            </a:r>
            <a:r>
              <a:rPr lang="en-US" sz="1500" dirty="0"/>
              <a:t> ≔ </a:t>
            </a:r>
            <a:r>
              <a:rPr lang="en-US" sz="1500" dirty="0" err="1"/>
              <a:t>λi·i</a:t>
            </a:r>
            <a:r>
              <a:rPr lang="en-US" sz="1500" dirty="0"/>
              <a:t> ∈ </a:t>
            </a:r>
            <a:r>
              <a:rPr lang="en-US" sz="1500" dirty="0" err="1"/>
              <a:t>dom</a:t>
            </a:r>
            <a:r>
              <a:rPr lang="en-US" sz="1500" dirty="0"/>
              <a:t>(</a:t>
            </a:r>
            <a:r>
              <a:rPr lang="en-US" sz="1500" dirty="0" err="1"/>
              <a:t>sum_delay</a:t>
            </a:r>
            <a:r>
              <a:rPr lang="en-US" sz="1500" dirty="0"/>
              <a:t>) ∧ </a:t>
            </a:r>
            <a:r>
              <a:rPr lang="en-US" sz="1500" dirty="0" err="1"/>
              <a:t>sum_delay</a:t>
            </a:r>
            <a:r>
              <a:rPr lang="en-US" sz="1500" dirty="0"/>
              <a:t>(</a:t>
            </a:r>
            <a:r>
              <a:rPr lang="en-US" sz="1500" dirty="0" err="1"/>
              <a:t>i</a:t>
            </a:r>
            <a:r>
              <a:rPr lang="en-US" sz="1500" dirty="0"/>
              <a:t>) &gt; 0 ∣ </a:t>
            </a:r>
            <a:r>
              <a:rPr lang="en-US" sz="1500" dirty="0" err="1"/>
              <a:t>sum_delay</a:t>
            </a:r>
            <a:r>
              <a:rPr lang="en-US" sz="1500" dirty="0"/>
              <a:t>(</a:t>
            </a:r>
            <a:r>
              <a:rPr lang="en-US" sz="1500" dirty="0" err="1"/>
              <a:t>i</a:t>
            </a:r>
            <a:r>
              <a:rPr lang="en-US" sz="1500" dirty="0"/>
              <a:t>) − 1</a:t>
            </a:r>
          </a:p>
          <a:p>
            <a:r>
              <a:rPr lang="en-US" sz="1500" dirty="0"/>
              <a:t>      @act4 </a:t>
            </a:r>
            <a:r>
              <a:rPr lang="en-US" sz="1500" dirty="0" err="1"/>
              <a:t>sum_value</a:t>
            </a:r>
            <a:r>
              <a:rPr lang="en-US" sz="1500" dirty="0"/>
              <a:t> ≔ </a:t>
            </a:r>
            <a:r>
              <a:rPr lang="en-US" sz="1500" dirty="0" err="1"/>
              <a:t>λi·i</a:t>
            </a:r>
            <a:r>
              <a:rPr lang="en-US" sz="1500" dirty="0"/>
              <a:t> ∈ </a:t>
            </a:r>
            <a:r>
              <a:rPr lang="en-US" sz="1500" dirty="0" err="1"/>
              <a:t>dom</a:t>
            </a:r>
            <a:r>
              <a:rPr lang="en-US" sz="1500" dirty="0"/>
              <a:t>(</a:t>
            </a:r>
            <a:r>
              <a:rPr lang="en-US" sz="1500" dirty="0" err="1"/>
              <a:t>sum_value</a:t>
            </a:r>
            <a:r>
              <a:rPr lang="en-US" sz="1500" dirty="0"/>
              <a:t>) ∧ </a:t>
            </a:r>
            <a:r>
              <a:rPr lang="en-US" sz="1500" dirty="0" err="1"/>
              <a:t>i</a:t>
            </a:r>
            <a:r>
              <a:rPr lang="en-US" sz="1500" dirty="0"/>
              <a:t> ∈ </a:t>
            </a:r>
            <a:r>
              <a:rPr lang="en-US" sz="1500" dirty="0" err="1"/>
              <a:t>dom</a:t>
            </a:r>
            <a:r>
              <a:rPr lang="en-US" sz="1500" dirty="0"/>
              <a:t>(</a:t>
            </a:r>
            <a:r>
              <a:rPr lang="en-US" sz="1500" dirty="0" err="1"/>
              <a:t>sum_delay</a:t>
            </a:r>
            <a:r>
              <a:rPr lang="en-US" sz="1500" dirty="0"/>
              <a:t>) ∧ </a:t>
            </a:r>
            <a:r>
              <a:rPr lang="en-US" sz="1500" dirty="0" err="1"/>
              <a:t>sum_delay</a:t>
            </a:r>
            <a:r>
              <a:rPr lang="en-US" sz="1500" dirty="0"/>
              <a:t>(</a:t>
            </a:r>
            <a:r>
              <a:rPr lang="en-US" sz="1500" dirty="0" err="1"/>
              <a:t>i</a:t>
            </a:r>
            <a:r>
              <a:rPr lang="en-US" sz="1500" dirty="0"/>
              <a:t>) &gt; 0 ∣ </a:t>
            </a:r>
            <a:r>
              <a:rPr lang="en-US" sz="1500" dirty="0" err="1"/>
              <a:t>sum_value</a:t>
            </a:r>
            <a:r>
              <a:rPr lang="en-US" sz="1500" dirty="0"/>
              <a:t>(</a:t>
            </a:r>
            <a:r>
              <a:rPr lang="en-US" sz="1500" dirty="0" err="1"/>
              <a:t>i</a:t>
            </a:r>
            <a:r>
              <a:rPr lang="en-US" sz="1500" dirty="0"/>
              <a:t>)</a:t>
            </a:r>
          </a:p>
          <a:p>
            <a:r>
              <a:rPr lang="en-US" sz="1500" b="1" dirty="0" smtClean="0"/>
              <a:t> end</a:t>
            </a:r>
            <a:endParaRPr lang="en-US" sz="1500" dirty="0"/>
          </a:p>
        </p:txBody>
      </p:sp>
      <p:sp>
        <p:nvSpPr>
          <p:cNvPr id="11" name="Rectangle 10"/>
          <p:cNvSpPr/>
          <p:nvPr/>
        </p:nvSpPr>
        <p:spPr>
          <a:xfrm>
            <a:off x="289903" y="3427262"/>
            <a:ext cx="4022825" cy="30931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500" b="1" dirty="0"/>
              <a:t>event Add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any </a:t>
            </a:r>
            <a:r>
              <a:rPr lang="en-US" sz="1500" b="1" i="1" dirty="0"/>
              <a:t>p s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where</a:t>
            </a:r>
          </a:p>
          <a:p>
            <a:r>
              <a:rPr lang="en-US" sz="1500" dirty="0"/>
              <a:t>      @grd1 </a:t>
            </a:r>
            <a:r>
              <a:rPr lang="en-US" sz="1500" i="1" dirty="0"/>
              <a:t>p ∈ </a:t>
            </a:r>
            <a:r>
              <a:rPr lang="en-US" sz="1500" b="1" i="1" dirty="0"/>
              <a:t>Inputs</a:t>
            </a:r>
          </a:p>
          <a:p>
            <a:r>
              <a:rPr lang="en-US" sz="1500" dirty="0"/>
              <a:t>      @grd2 </a:t>
            </a:r>
            <a:r>
              <a:rPr lang="en-US" sz="1500" b="1" dirty="0"/>
              <a:t>In1(</a:t>
            </a:r>
            <a:r>
              <a:rPr lang="en-US" sz="1500" b="1" i="1" dirty="0"/>
              <a:t>p) ∈ </a:t>
            </a:r>
            <a:r>
              <a:rPr lang="en-US" sz="1500" b="1" i="1" dirty="0" err="1"/>
              <a:t>ℕ</a:t>
            </a:r>
            <a:endParaRPr lang="en-US" sz="1500" b="1" i="1" dirty="0"/>
          </a:p>
          <a:p>
            <a:r>
              <a:rPr lang="en-US" sz="1500" dirty="0"/>
              <a:t>      @grd3 </a:t>
            </a:r>
            <a:r>
              <a:rPr lang="en-US" sz="1500" b="1" dirty="0"/>
              <a:t>In2(</a:t>
            </a:r>
            <a:r>
              <a:rPr lang="en-US" sz="1500" b="1" i="1" dirty="0"/>
              <a:t>p) ∈ </a:t>
            </a:r>
            <a:r>
              <a:rPr lang="en-US" sz="1500" b="1" i="1" dirty="0" err="1"/>
              <a:t>ℕ</a:t>
            </a:r>
            <a:endParaRPr lang="en-US" sz="1500" b="1" i="1" dirty="0"/>
          </a:p>
          <a:p>
            <a:r>
              <a:rPr lang="en-US" sz="1500" dirty="0"/>
              <a:t>      @grd4 </a:t>
            </a:r>
            <a:r>
              <a:rPr lang="en-US" sz="1500" i="1" dirty="0"/>
              <a:t>s ∉ </a:t>
            </a:r>
            <a:r>
              <a:rPr lang="en-US" sz="1500" i="1" dirty="0" err="1"/>
              <a:t>dom</a:t>
            </a:r>
            <a:r>
              <a:rPr lang="en-US" sz="1500" i="1" dirty="0"/>
              <a:t>(</a:t>
            </a:r>
            <a:r>
              <a:rPr lang="en-US" sz="1500" i="1" dirty="0" err="1"/>
              <a:t>sum_delay</a:t>
            </a:r>
            <a:r>
              <a:rPr lang="en-US" sz="1500" i="1" dirty="0"/>
              <a:t>)</a:t>
            </a:r>
          </a:p>
          <a:p>
            <a:r>
              <a:rPr lang="en-US" sz="1500" dirty="0"/>
              <a:t>      @grd5 </a:t>
            </a:r>
            <a:r>
              <a:rPr lang="en-US" sz="1500" dirty="0" err="1"/>
              <a:t>adder_evaluated</a:t>
            </a:r>
            <a:r>
              <a:rPr lang="en-US" sz="1500" dirty="0"/>
              <a:t> = FALSE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then</a:t>
            </a:r>
          </a:p>
          <a:p>
            <a:r>
              <a:rPr lang="fi-FI" sz="1500" dirty="0"/>
              <a:t>      @act1 sum_value(</a:t>
            </a:r>
            <a:r>
              <a:rPr lang="fi-FI" sz="1500" i="1" dirty="0"/>
              <a:t>s) ≔ </a:t>
            </a:r>
            <a:r>
              <a:rPr lang="fi-FI" sz="1500" b="1" i="1" dirty="0"/>
              <a:t>In1(p) + In2(p)</a:t>
            </a:r>
          </a:p>
          <a:p>
            <a:r>
              <a:rPr lang="en-US" sz="1500" dirty="0"/>
              <a:t>      @act2 </a:t>
            </a:r>
            <a:r>
              <a:rPr lang="en-US" sz="1500" dirty="0" err="1"/>
              <a:t>sum_delay</a:t>
            </a:r>
            <a:r>
              <a:rPr lang="en-US" sz="1500" dirty="0"/>
              <a:t>(</a:t>
            </a:r>
            <a:r>
              <a:rPr lang="en-US" sz="1500" i="1" dirty="0"/>
              <a:t>s) ≔ 2</a:t>
            </a:r>
          </a:p>
          <a:p>
            <a:r>
              <a:rPr lang="en-US" sz="1500" dirty="0" smtClean="0"/>
              <a:t>      @</a:t>
            </a:r>
            <a:r>
              <a:rPr lang="en-US" sz="1500" dirty="0"/>
              <a:t>act4 </a:t>
            </a:r>
            <a:r>
              <a:rPr lang="en-US" sz="1500" dirty="0" err="1"/>
              <a:t>adder_evaluated</a:t>
            </a:r>
            <a:r>
              <a:rPr lang="en-US" sz="1500" dirty="0"/>
              <a:t> ≔ TRUE</a:t>
            </a:r>
          </a:p>
          <a:p>
            <a:r>
              <a:rPr lang="en-US" sz="1500" dirty="0"/>
              <a:t>  </a:t>
            </a:r>
            <a:r>
              <a:rPr lang="en-US" sz="1500" b="1" dirty="0"/>
              <a:t>end</a:t>
            </a:r>
            <a:endParaRPr lang="en-US" sz="1500" dirty="0"/>
          </a:p>
        </p:txBody>
      </p:sp>
      <p:sp>
        <p:nvSpPr>
          <p:cNvPr id="12" name="Rectangle 11"/>
          <p:cNvSpPr/>
          <p:nvPr/>
        </p:nvSpPr>
        <p:spPr>
          <a:xfrm>
            <a:off x="4575538" y="3427262"/>
            <a:ext cx="4401165" cy="29084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500" b="1" dirty="0"/>
              <a:t>event Increment refines </a:t>
            </a:r>
            <a:r>
              <a:rPr lang="en-US" sz="1500" b="1" dirty="0" err="1"/>
              <a:t>AddInc</a:t>
            </a:r>
            <a:endParaRPr lang="en-US" sz="1500" b="1" dirty="0"/>
          </a:p>
          <a:p>
            <a:r>
              <a:rPr lang="en-US" sz="1500" dirty="0"/>
              <a:t>    </a:t>
            </a:r>
            <a:r>
              <a:rPr lang="en-US" sz="1500" b="1" dirty="0"/>
              <a:t>any </a:t>
            </a:r>
            <a:r>
              <a:rPr lang="en-US" sz="1500" b="1" i="1" dirty="0"/>
              <a:t>s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where</a:t>
            </a:r>
          </a:p>
          <a:p>
            <a:r>
              <a:rPr lang="en-US" sz="1500" dirty="0"/>
              <a:t>      @grd1 </a:t>
            </a:r>
            <a:r>
              <a:rPr lang="en-US" sz="1500" i="1" dirty="0"/>
              <a:t>s ∈ </a:t>
            </a:r>
            <a:r>
              <a:rPr lang="en-US" sz="1500" i="1" dirty="0" err="1"/>
              <a:t>dom</a:t>
            </a:r>
            <a:r>
              <a:rPr lang="en-US" sz="1500" i="1" dirty="0"/>
              <a:t>(</a:t>
            </a:r>
            <a:r>
              <a:rPr lang="en-US" sz="1500" i="1" dirty="0" err="1"/>
              <a:t>sum_delay</a:t>
            </a:r>
            <a:r>
              <a:rPr lang="en-US" sz="1500" i="1" dirty="0"/>
              <a:t>)</a:t>
            </a:r>
          </a:p>
          <a:p>
            <a:r>
              <a:rPr lang="en-US" sz="1500" dirty="0"/>
              <a:t>      @grd2 </a:t>
            </a:r>
            <a:r>
              <a:rPr lang="en-US" sz="1500" dirty="0" err="1"/>
              <a:t>sum_delay</a:t>
            </a:r>
            <a:r>
              <a:rPr lang="en-US" sz="1500" dirty="0"/>
              <a:t>(</a:t>
            </a:r>
            <a:r>
              <a:rPr lang="en-US" sz="1500" i="1" dirty="0"/>
              <a:t>s) = 0</a:t>
            </a:r>
          </a:p>
          <a:p>
            <a:r>
              <a:rPr lang="en-US" sz="1500" dirty="0"/>
              <a:t>      @grd3 </a:t>
            </a:r>
            <a:r>
              <a:rPr lang="en-US" sz="1500" dirty="0" err="1"/>
              <a:t>incrementer_evaluated</a:t>
            </a:r>
            <a:r>
              <a:rPr lang="en-US" sz="1500" dirty="0"/>
              <a:t> = </a:t>
            </a:r>
            <a:r>
              <a:rPr lang="en-US" sz="1500" dirty="0" smtClean="0"/>
              <a:t>FALSE</a:t>
            </a:r>
            <a:endParaRPr lang="en-US" sz="1500" i="1" dirty="0"/>
          </a:p>
          <a:p>
            <a:r>
              <a:rPr lang="en-US" sz="1500" dirty="0"/>
              <a:t>    </a:t>
            </a:r>
            <a:r>
              <a:rPr lang="en-US" sz="1500" b="1" dirty="0"/>
              <a:t>then</a:t>
            </a:r>
          </a:p>
          <a:p>
            <a:r>
              <a:rPr lang="fi-FI" sz="1500" dirty="0"/>
              <a:t>      @act1 v ≔ sum_value(</a:t>
            </a:r>
            <a:r>
              <a:rPr lang="fi-FI" sz="1500" i="1" dirty="0"/>
              <a:t>s) + 1</a:t>
            </a:r>
          </a:p>
          <a:p>
            <a:r>
              <a:rPr lang="fi-FI" sz="1500" dirty="0"/>
              <a:t>      @act2 inc_sum ≔ sum_value(</a:t>
            </a:r>
            <a:r>
              <a:rPr lang="fi-FI" sz="1500" i="1" dirty="0"/>
              <a:t>s)</a:t>
            </a:r>
          </a:p>
          <a:p>
            <a:r>
              <a:rPr lang="fi-FI" sz="1500" dirty="0"/>
              <a:t>      @act3 incrementer_evaluated ≔ TRUE</a:t>
            </a:r>
          </a:p>
          <a:p>
            <a:r>
              <a:rPr lang="fi-FI" sz="1500" dirty="0"/>
              <a:t>  </a:t>
            </a:r>
            <a:r>
              <a:rPr lang="fi-FI" sz="1500" b="1" dirty="0" smtClean="0"/>
              <a:t>end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8620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030"/>
            <a:ext cx="8229600" cy="924983"/>
          </a:xfrm>
        </p:spPr>
        <p:txBody>
          <a:bodyPr>
            <a:noAutofit/>
          </a:bodyPr>
          <a:lstStyle/>
          <a:p>
            <a:r>
              <a:rPr lang="en-US" sz="3600" dirty="0" smtClean="0"/>
              <a:t>Cycle-Based Simulation- Represent Schedules as </a:t>
            </a:r>
            <a:r>
              <a:rPr lang="en-US" sz="3600" i="1" dirty="0" smtClean="0"/>
              <a:t>Pairs</a:t>
            </a:r>
            <a:r>
              <a:rPr lang="en-US" sz="3600" dirty="0" smtClean="0"/>
              <a:t> of Variables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66</a:t>
            </a:fld>
            <a:endParaRPr lang="en-US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8" name="Slide Number Placeholder 2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616D2DE-3138-4C4D-B9EA-BB2AA12E8EDF}" type="slidenum">
              <a:rPr lang="en-US" smtClean="0"/>
              <a:pPr/>
              <a:t>66</a:t>
            </a:fld>
            <a:endParaRPr lang="en-US"/>
          </a:p>
        </p:txBody>
      </p:sp>
      <p:pic>
        <p:nvPicPr>
          <p:cNvPr id="9" name="Picture 8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8510" y="1140557"/>
            <a:ext cx="8554055" cy="2631490"/>
          </a:xfrm>
          <a:prstGeom prst="rect">
            <a:avLst/>
          </a:prstGeom>
          <a:solidFill>
            <a:srgbClr val="BFBFBF"/>
          </a:solidFill>
          <a:ln>
            <a:solidFill>
              <a:srgbClr val="1F497D"/>
            </a:solidFill>
          </a:ln>
        </p:spPr>
        <p:txBody>
          <a:bodyPr wrap="square">
            <a:spAutoFit/>
          </a:bodyPr>
          <a:lstStyle/>
          <a:p>
            <a:r>
              <a:rPr lang="en-US" sz="1500" dirty="0"/>
              <a:t> </a:t>
            </a:r>
            <a:r>
              <a:rPr lang="en-US" sz="1500" b="1" dirty="0"/>
              <a:t>event Update refines Update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where</a:t>
            </a:r>
          </a:p>
          <a:p>
            <a:r>
              <a:rPr lang="en-US" sz="1500" dirty="0"/>
              <a:t>      @grd1 </a:t>
            </a:r>
            <a:r>
              <a:rPr lang="en-US" sz="1500" dirty="0" err="1"/>
              <a:t>adder_evaluated</a:t>
            </a:r>
            <a:r>
              <a:rPr lang="en-US" sz="1500" dirty="0"/>
              <a:t> = TRUE</a:t>
            </a:r>
          </a:p>
          <a:p>
            <a:r>
              <a:rPr lang="en-US" sz="1500" dirty="0"/>
              <a:t>      @grd2 </a:t>
            </a:r>
            <a:r>
              <a:rPr lang="en-US" sz="1500" dirty="0" err="1"/>
              <a:t>msg_rcvd_on_sum</a:t>
            </a:r>
            <a:r>
              <a:rPr lang="en-US" sz="1500" dirty="0"/>
              <a:t> = FALSE ∨ </a:t>
            </a:r>
            <a:r>
              <a:rPr lang="en-US" sz="1500" dirty="0" err="1"/>
              <a:t>incrementer_evaluated</a:t>
            </a:r>
            <a:r>
              <a:rPr lang="en-US" sz="1500" dirty="0"/>
              <a:t> = TRUE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then</a:t>
            </a:r>
          </a:p>
          <a:p>
            <a:r>
              <a:rPr lang="en-US" sz="1500" dirty="0"/>
              <a:t>      @act1 </a:t>
            </a:r>
            <a:r>
              <a:rPr lang="en-US" sz="1500" dirty="0" err="1"/>
              <a:t>msg_rcvd_on_sum</a:t>
            </a:r>
            <a:r>
              <a:rPr lang="en-US" sz="1500" dirty="0"/>
              <a:t> ≔ </a:t>
            </a:r>
            <a:r>
              <a:rPr lang="en-US" sz="1500" dirty="0" err="1"/>
              <a:t>msg_sent_on_sum</a:t>
            </a:r>
            <a:endParaRPr lang="en-US" sz="1500" dirty="0"/>
          </a:p>
          <a:p>
            <a:r>
              <a:rPr lang="is-IS" sz="1500" dirty="0"/>
              <a:t>      @act2 sum ≔ sum_prime</a:t>
            </a:r>
          </a:p>
          <a:p>
            <a:r>
              <a:rPr lang="en-US" sz="1500" dirty="0"/>
              <a:t>      @act3 </a:t>
            </a:r>
            <a:r>
              <a:rPr lang="en-US" sz="1500" dirty="0" err="1"/>
              <a:t>msg_sent_on_sum</a:t>
            </a:r>
            <a:r>
              <a:rPr lang="en-US" sz="1500" dirty="0"/>
              <a:t> ≔ FALSE</a:t>
            </a:r>
          </a:p>
          <a:p>
            <a:r>
              <a:rPr lang="en-US" sz="1500" dirty="0"/>
              <a:t>      @act4 </a:t>
            </a:r>
            <a:r>
              <a:rPr lang="en-US" sz="1500" dirty="0" err="1"/>
              <a:t>adder_evaluated</a:t>
            </a:r>
            <a:r>
              <a:rPr lang="en-US" sz="1500" dirty="0"/>
              <a:t> ≔ FALSE</a:t>
            </a:r>
          </a:p>
          <a:p>
            <a:r>
              <a:rPr lang="en-US" sz="1500" dirty="0"/>
              <a:t>      @act5 </a:t>
            </a:r>
            <a:r>
              <a:rPr lang="en-US" sz="1500" dirty="0" err="1"/>
              <a:t>incrementer_evaluated</a:t>
            </a:r>
            <a:r>
              <a:rPr lang="en-US" sz="1500" dirty="0"/>
              <a:t> ≔ FALSE</a:t>
            </a:r>
          </a:p>
          <a:p>
            <a:r>
              <a:rPr lang="en-US" sz="1500" dirty="0"/>
              <a:t>  </a:t>
            </a:r>
            <a:r>
              <a:rPr lang="en-US" sz="1500" b="1" dirty="0"/>
              <a:t>end</a:t>
            </a:r>
            <a:endParaRPr lang="en-US" sz="1500" dirty="0"/>
          </a:p>
        </p:txBody>
      </p:sp>
      <p:sp>
        <p:nvSpPr>
          <p:cNvPr id="5" name="Rectangle 4"/>
          <p:cNvSpPr/>
          <p:nvPr/>
        </p:nvSpPr>
        <p:spPr>
          <a:xfrm>
            <a:off x="298510" y="3859153"/>
            <a:ext cx="4572000" cy="2862322"/>
          </a:xfrm>
          <a:prstGeom prst="rect">
            <a:avLst/>
          </a:prstGeom>
          <a:solidFill>
            <a:srgbClr val="BFBFBF"/>
          </a:solidFill>
          <a:ln>
            <a:solidFill>
              <a:srgbClr val="1F497D"/>
            </a:solidFill>
          </a:ln>
        </p:spPr>
        <p:txBody>
          <a:bodyPr>
            <a:spAutoFit/>
          </a:bodyPr>
          <a:lstStyle/>
          <a:p>
            <a:r>
              <a:rPr lang="en-US" sz="1500" dirty="0"/>
              <a:t> </a:t>
            </a:r>
            <a:r>
              <a:rPr lang="en-US" sz="1500" b="1" dirty="0"/>
              <a:t>event Add refines Add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any </a:t>
            </a:r>
            <a:r>
              <a:rPr lang="en-US" sz="1500" b="1" i="1" dirty="0"/>
              <a:t>p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where</a:t>
            </a:r>
          </a:p>
          <a:p>
            <a:r>
              <a:rPr lang="en-US" sz="1500" dirty="0"/>
              <a:t>      @grd1 </a:t>
            </a:r>
            <a:r>
              <a:rPr lang="en-US" sz="1500" i="1" dirty="0"/>
              <a:t>p ∈ </a:t>
            </a:r>
            <a:r>
              <a:rPr lang="en-US" sz="1500" b="1" i="1" dirty="0"/>
              <a:t>Inputs</a:t>
            </a:r>
          </a:p>
          <a:p>
            <a:r>
              <a:rPr lang="en-US" sz="1500" dirty="0"/>
              <a:t>      @grd2 </a:t>
            </a:r>
            <a:r>
              <a:rPr lang="en-US" sz="1500" b="1" dirty="0"/>
              <a:t>In1(</a:t>
            </a:r>
            <a:r>
              <a:rPr lang="en-US" sz="1500" b="1" i="1" dirty="0"/>
              <a:t>p) ∈ </a:t>
            </a:r>
            <a:r>
              <a:rPr lang="en-US" sz="1500" b="1" i="1" dirty="0" err="1"/>
              <a:t>ℕ</a:t>
            </a:r>
            <a:endParaRPr lang="en-US" sz="1500" b="1" i="1" dirty="0"/>
          </a:p>
          <a:p>
            <a:r>
              <a:rPr lang="en-US" sz="1500" dirty="0"/>
              <a:t>      @grd3 </a:t>
            </a:r>
            <a:r>
              <a:rPr lang="en-US" sz="1500" b="1" dirty="0"/>
              <a:t>In2(</a:t>
            </a:r>
            <a:r>
              <a:rPr lang="en-US" sz="1500" b="1" i="1" dirty="0"/>
              <a:t>p) ∈ </a:t>
            </a:r>
            <a:r>
              <a:rPr lang="en-US" sz="1500" b="1" i="1" dirty="0" err="1"/>
              <a:t>ℕ</a:t>
            </a:r>
            <a:endParaRPr lang="en-US" sz="1500" b="1" i="1" dirty="0"/>
          </a:p>
          <a:p>
            <a:r>
              <a:rPr lang="en-US" sz="1500" dirty="0"/>
              <a:t>      @grd4 </a:t>
            </a:r>
            <a:r>
              <a:rPr lang="en-US" sz="1500" dirty="0" err="1"/>
              <a:t>adder_evaluated</a:t>
            </a:r>
            <a:r>
              <a:rPr lang="en-US" sz="1500" dirty="0"/>
              <a:t> = FALSE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then</a:t>
            </a:r>
          </a:p>
          <a:p>
            <a:r>
              <a:rPr lang="es-ES_tradnl" sz="1500" dirty="0"/>
              <a:t>      @act1 sum_prime ≔ </a:t>
            </a:r>
            <a:r>
              <a:rPr lang="es-ES_tradnl" sz="1500" b="1" dirty="0"/>
              <a:t>In1(</a:t>
            </a:r>
            <a:r>
              <a:rPr lang="es-ES_tradnl" sz="1500" b="1" i="1" dirty="0"/>
              <a:t>p) + In2(p)</a:t>
            </a:r>
          </a:p>
          <a:p>
            <a:r>
              <a:rPr lang="es-ES_tradnl" sz="1500" dirty="0"/>
              <a:t>      @act2 msg_sent_on_sum ≔ TRUE</a:t>
            </a:r>
          </a:p>
          <a:p>
            <a:r>
              <a:rPr lang="es-ES_tradnl" sz="1500" dirty="0"/>
              <a:t>      @act3 adder_evaluated ≔ TRUE</a:t>
            </a:r>
          </a:p>
          <a:p>
            <a:r>
              <a:rPr lang="es-ES_tradnl" sz="1500" dirty="0"/>
              <a:t>  </a:t>
            </a:r>
            <a:r>
              <a:rPr lang="es-ES_tradnl" sz="1500" b="1" dirty="0"/>
              <a:t>end</a:t>
            </a:r>
            <a:endParaRPr lang="en-US" sz="1500" dirty="0"/>
          </a:p>
        </p:txBody>
      </p:sp>
      <p:sp>
        <p:nvSpPr>
          <p:cNvPr id="6" name="Rectangle 5"/>
          <p:cNvSpPr/>
          <p:nvPr/>
        </p:nvSpPr>
        <p:spPr>
          <a:xfrm>
            <a:off x="4969753" y="3886737"/>
            <a:ext cx="3884860" cy="1985159"/>
          </a:xfrm>
          <a:prstGeom prst="rect">
            <a:avLst/>
          </a:prstGeom>
          <a:solidFill>
            <a:srgbClr val="BFBFBF"/>
          </a:solidFill>
          <a:ln>
            <a:solidFill>
              <a:srgbClr val="1F497D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1500" b="1" dirty="0"/>
              <a:t>event Increment refines Increment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where</a:t>
            </a:r>
          </a:p>
          <a:p>
            <a:r>
              <a:rPr lang="en-US" sz="1500" dirty="0"/>
              <a:t>      @grd1 </a:t>
            </a:r>
            <a:r>
              <a:rPr lang="en-US" sz="1500" dirty="0" err="1"/>
              <a:t>msg_rcvd_on_sum</a:t>
            </a:r>
            <a:r>
              <a:rPr lang="en-US" sz="1500" dirty="0"/>
              <a:t> = TRUE</a:t>
            </a:r>
          </a:p>
          <a:p>
            <a:r>
              <a:rPr lang="en-US" sz="1500" dirty="0"/>
              <a:t>      @grd2 </a:t>
            </a:r>
            <a:r>
              <a:rPr lang="en-US" sz="1500" dirty="0" err="1"/>
              <a:t>incrementer_evaluated</a:t>
            </a:r>
            <a:r>
              <a:rPr lang="en-US" sz="1500" dirty="0"/>
              <a:t> = FALSE</a:t>
            </a:r>
          </a:p>
          <a:p>
            <a:r>
              <a:rPr lang="en-US" sz="1500" dirty="0"/>
              <a:t>    </a:t>
            </a:r>
            <a:r>
              <a:rPr lang="en-US" sz="1500" b="1" dirty="0"/>
              <a:t>then</a:t>
            </a:r>
          </a:p>
          <a:p>
            <a:r>
              <a:rPr lang="is-IS" sz="1500" dirty="0"/>
              <a:t>      @act1 v ≔ sum + 1</a:t>
            </a:r>
          </a:p>
          <a:p>
            <a:r>
              <a:rPr lang="en-US" sz="1500" dirty="0"/>
              <a:t>      @act2 </a:t>
            </a:r>
            <a:r>
              <a:rPr lang="en-US" sz="1500" dirty="0" err="1"/>
              <a:t>incrementer_evaluated</a:t>
            </a:r>
            <a:r>
              <a:rPr lang="en-US" sz="1500" dirty="0"/>
              <a:t> ≔ TRUE</a:t>
            </a:r>
          </a:p>
          <a:p>
            <a:r>
              <a:rPr lang="en-US" sz="1500" dirty="0"/>
              <a:t>  </a:t>
            </a:r>
            <a:r>
              <a:rPr lang="en-US" sz="1500" b="1" dirty="0"/>
              <a:t>end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168214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030"/>
            <a:ext cx="8229600" cy="924983"/>
          </a:xfrm>
        </p:spPr>
        <p:txBody>
          <a:bodyPr>
            <a:noAutofit/>
          </a:bodyPr>
          <a:lstStyle/>
          <a:p>
            <a:r>
              <a:rPr lang="en-US" sz="3600" dirty="0" smtClean="0"/>
              <a:t>Cycle-Based Simulation- A </a:t>
            </a:r>
            <a:r>
              <a:rPr lang="en-US" sz="3600" i="1" dirty="0" smtClean="0"/>
              <a:t>Pair</a:t>
            </a:r>
            <a:r>
              <a:rPr lang="en-US" sz="3600" dirty="0" smtClean="0"/>
              <a:t> of</a:t>
            </a:r>
            <a:br>
              <a:rPr lang="en-US" sz="3600" dirty="0" smtClean="0"/>
            </a:br>
            <a:r>
              <a:rPr lang="en-US" sz="3600" dirty="0" smtClean="0"/>
              <a:t>Gluing Invariants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67</a:t>
            </a:fld>
            <a:endParaRPr lang="en-US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8" name="Slide Number Placeholder 2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616D2DE-3138-4C4D-B9EA-BB2AA12E8EDF}" type="slidenum">
              <a:rPr lang="en-US" smtClean="0"/>
              <a:pPr/>
              <a:t>67</a:t>
            </a:fld>
            <a:endParaRPr lang="en-US"/>
          </a:p>
        </p:txBody>
      </p:sp>
      <p:pic>
        <p:nvPicPr>
          <p:cNvPr id="9" name="Picture 8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23168" y="2626171"/>
            <a:ext cx="8907784" cy="1015663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>
            <a:spAutoFit/>
          </a:bodyPr>
          <a:lstStyle/>
          <a:p>
            <a:r>
              <a:rPr lang="en-US" sz="1500" dirty="0" smtClean="0"/>
              <a:t> </a:t>
            </a:r>
          </a:p>
          <a:p>
            <a:r>
              <a:rPr lang="en-US" sz="1500" dirty="0" smtClean="0"/>
              <a:t>  @</a:t>
            </a:r>
            <a:r>
              <a:rPr lang="en-US" sz="1500" dirty="0"/>
              <a:t>inv9 </a:t>
            </a:r>
            <a:r>
              <a:rPr lang="en-US" sz="1500" dirty="0" err="1"/>
              <a:t>msg_rcvd_on_sum</a:t>
            </a:r>
            <a:r>
              <a:rPr lang="en-US" sz="1500" dirty="0"/>
              <a:t> = TRUE ⇒ sum = </a:t>
            </a:r>
            <a:r>
              <a:rPr lang="en-US" sz="1500" b="1" dirty="0"/>
              <a:t>In1(</a:t>
            </a:r>
            <a:r>
              <a:rPr lang="en-US" sz="1500" b="1" dirty="0" err="1"/>
              <a:t>sum_inputs</a:t>
            </a:r>
            <a:r>
              <a:rPr lang="en-US" sz="1500" b="1" dirty="0"/>
              <a:t>) + In2(</a:t>
            </a:r>
            <a:r>
              <a:rPr lang="en-US" sz="1500" b="1" dirty="0" err="1"/>
              <a:t>sum_inputs</a:t>
            </a:r>
            <a:r>
              <a:rPr lang="en-US" sz="1500" b="1" dirty="0"/>
              <a:t>)</a:t>
            </a:r>
          </a:p>
          <a:p>
            <a:r>
              <a:rPr lang="en-US" sz="1500" dirty="0"/>
              <a:t>  @inv10 </a:t>
            </a:r>
            <a:r>
              <a:rPr lang="en-US" sz="1500" dirty="0" err="1"/>
              <a:t>msg_sent_on_sum</a:t>
            </a:r>
            <a:r>
              <a:rPr lang="en-US" sz="1500" dirty="0"/>
              <a:t> = TRUE ⇒ </a:t>
            </a:r>
            <a:r>
              <a:rPr lang="en-US" sz="1500" dirty="0" err="1"/>
              <a:t>sum_prime</a:t>
            </a:r>
            <a:r>
              <a:rPr lang="en-US" sz="1500" dirty="0"/>
              <a:t> = </a:t>
            </a:r>
            <a:r>
              <a:rPr lang="en-US" sz="1500" b="1" dirty="0"/>
              <a:t>In1(</a:t>
            </a:r>
            <a:r>
              <a:rPr lang="en-US" sz="1500" b="1" dirty="0" err="1"/>
              <a:t>sum_inputs_prime</a:t>
            </a:r>
            <a:r>
              <a:rPr lang="en-US" sz="1500" b="1" dirty="0"/>
              <a:t>) + In2(</a:t>
            </a:r>
            <a:r>
              <a:rPr lang="en-US" sz="1500" b="1" dirty="0" err="1"/>
              <a:t>sum_inputs_prime</a:t>
            </a:r>
            <a:r>
              <a:rPr lang="en-US" sz="1500" b="1" dirty="0" smtClean="0"/>
              <a:t>)</a:t>
            </a:r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297508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030"/>
            <a:ext cx="8229600" cy="924983"/>
          </a:xfrm>
        </p:spPr>
        <p:txBody>
          <a:bodyPr>
            <a:noAutofit/>
          </a:bodyPr>
          <a:lstStyle/>
          <a:p>
            <a:r>
              <a:rPr lang="en-US" sz="3600" dirty="0" smtClean="0"/>
              <a:t>Animating and Model Checking Event-B models with </a:t>
            </a:r>
            <a:r>
              <a:rPr lang="en-US" sz="3600" dirty="0" err="1" smtClean="0"/>
              <a:t>ProB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68</a:t>
            </a:fld>
            <a:endParaRPr lang="en-US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8" name="Slide Number Placeholder 2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616D2DE-3138-4C4D-B9EA-BB2AA12E8EDF}" type="slidenum">
              <a:rPr lang="en-US" smtClean="0"/>
              <a:pPr/>
              <a:t>68</a:t>
            </a:fld>
            <a:endParaRPr lang="en-US"/>
          </a:p>
        </p:txBody>
      </p:sp>
      <p:pic>
        <p:nvPicPr>
          <p:cNvPr id="9" name="Picture 8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85000" y="3161836"/>
            <a:ext cx="44742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smtClean="0">
                <a:solidFill>
                  <a:schemeClr val="accent2"/>
                </a:solidFill>
              </a:rPr>
              <a:t>DEMONSTRATION</a:t>
            </a:r>
            <a:endParaRPr lang="en-US" sz="4400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651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73" y="95190"/>
            <a:ext cx="2936596" cy="9574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Architectural</a:t>
            </a:r>
            <a:br>
              <a:rPr lang="en-US" dirty="0" smtClean="0"/>
            </a:br>
            <a:r>
              <a:rPr lang="en-US" dirty="0" smtClean="0"/>
              <a:t>Refinement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A27AA-A632-3E44-8A29-244CBBAB7D14}" type="slidenum">
              <a:rPr lang="en-US" smtClean="0"/>
              <a:t>69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52400" y="3672855"/>
            <a:ext cx="8691559" cy="2936549"/>
            <a:chOff x="152400" y="3672855"/>
            <a:chExt cx="8691559" cy="2936549"/>
          </a:xfrm>
        </p:grpSpPr>
        <p:pic>
          <p:nvPicPr>
            <p:cNvPr id="6" name="Picture 5" descr="icon_big_64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51303" y="5835323"/>
              <a:ext cx="592656" cy="774081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3386455" y="4614748"/>
              <a:ext cx="697884" cy="66267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Output</a:t>
              </a:r>
            </a:p>
            <a:p>
              <a:pPr algn="ctr"/>
              <a:r>
                <a:rPr lang="en-US" sz="1400" dirty="0" smtClean="0"/>
                <a:t>Port</a:t>
              </a:r>
              <a:endParaRPr lang="en-US" sz="14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553200" y="3672855"/>
              <a:ext cx="2173738" cy="257443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855316" y="4606961"/>
              <a:ext cx="697884" cy="66267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Input</a:t>
              </a:r>
            </a:p>
            <a:p>
              <a:pPr algn="ctr"/>
              <a:r>
                <a:rPr lang="en-US" sz="1600" dirty="0" smtClean="0"/>
                <a:t>Port</a:t>
              </a:r>
              <a:endParaRPr lang="en-US" sz="16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204947" y="3672855"/>
              <a:ext cx="2173738" cy="257443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152400" y="4200293"/>
              <a:ext cx="1052546" cy="1381173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Par.</a:t>
              </a:r>
            </a:p>
            <a:p>
              <a:pPr algn="ctr"/>
              <a:r>
                <a:rPr lang="en-US" dirty="0" smtClean="0"/>
                <a:t>Inputs</a:t>
              </a:r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84339" y="4363026"/>
              <a:ext cx="1770977" cy="114419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Channel</a:t>
              </a:r>
            </a:p>
            <a:p>
              <a:pPr algn="ctr"/>
              <a:r>
                <a:rPr lang="en-US" dirty="0" smtClean="0"/>
                <a:t>With Delay</a:t>
              </a:r>
              <a:endParaRPr lang="en-US" dirty="0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3893517" y="400467"/>
            <a:ext cx="2173738" cy="234559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ight Arrow 16"/>
          <p:cNvSpPr/>
          <p:nvPr/>
        </p:nvSpPr>
        <p:spPr>
          <a:xfrm>
            <a:off x="2840971" y="922602"/>
            <a:ext cx="1052546" cy="1258402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Par.</a:t>
            </a:r>
          </a:p>
          <a:p>
            <a:pPr algn="ctr"/>
            <a:r>
              <a:rPr lang="en-US" dirty="0" smtClean="0"/>
              <a:t>Inputs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602812" y="2963184"/>
            <a:ext cx="6976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⊆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47901" y="2082429"/>
            <a:ext cx="469070" cy="572096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7382939" y="5507218"/>
            <a:ext cx="469070" cy="572096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cxnSp>
        <p:nvCxnSpPr>
          <p:cNvPr id="24" name="Curved Connector 23"/>
          <p:cNvCxnSpPr/>
          <p:nvPr/>
        </p:nvCxnSpPr>
        <p:spPr>
          <a:xfrm>
            <a:off x="3893517" y="1505931"/>
            <a:ext cx="1088919" cy="675073"/>
          </a:xfrm>
          <a:prstGeom prst="curvedConnector2">
            <a:avLst/>
          </a:prstGeom>
          <a:ln w="63500"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426240" y="1172122"/>
            <a:ext cx="105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AddInc</a:t>
            </a:r>
            <a:endParaRPr lang="en-US" sz="2400" dirty="0"/>
          </a:p>
        </p:txBody>
      </p:sp>
      <p:cxnSp>
        <p:nvCxnSpPr>
          <p:cNvPr id="29" name="Curved Connector 28"/>
          <p:cNvCxnSpPr/>
          <p:nvPr/>
        </p:nvCxnSpPr>
        <p:spPr>
          <a:xfrm flipV="1">
            <a:off x="1204947" y="4757121"/>
            <a:ext cx="2181508" cy="133759"/>
          </a:xfrm>
          <a:prstGeom prst="curvedConnector3">
            <a:avLst>
              <a:gd name="adj1" fmla="val 50000"/>
            </a:avLst>
          </a:prstGeom>
          <a:ln w="635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3386455" y="4678314"/>
            <a:ext cx="697884" cy="572096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o_sum</a:t>
            </a:r>
            <a:endParaRPr lang="en-US" sz="1200" dirty="0"/>
          </a:p>
        </p:txBody>
      </p:sp>
      <p:sp>
        <p:nvSpPr>
          <p:cNvPr id="39" name="Rounded Rectangle 38"/>
          <p:cNvSpPr/>
          <p:nvPr/>
        </p:nvSpPr>
        <p:spPr>
          <a:xfrm>
            <a:off x="5855316" y="4669574"/>
            <a:ext cx="697884" cy="572096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i_sum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1741195" y="4295456"/>
            <a:ext cx="686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Add</a:t>
            </a:r>
            <a:endParaRPr lang="en-US" sz="2400" dirty="0"/>
          </a:p>
        </p:txBody>
      </p:sp>
      <p:cxnSp>
        <p:nvCxnSpPr>
          <p:cNvPr id="42" name="Curved Connector 41"/>
          <p:cNvCxnSpPr/>
          <p:nvPr/>
        </p:nvCxnSpPr>
        <p:spPr>
          <a:xfrm>
            <a:off x="5743244" y="4582646"/>
            <a:ext cx="461014" cy="306548"/>
          </a:xfrm>
          <a:prstGeom prst="curvedConnector2">
            <a:avLst/>
          </a:prstGeom>
          <a:ln w="635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endCxn id="18" idx="0"/>
          </p:cNvCxnSpPr>
          <p:nvPr/>
        </p:nvCxnSpPr>
        <p:spPr>
          <a:xfrm>
            <a:off x="6553200" y="4757121"/>
            <a:ext cx="1064274" cy="750097"/>
          </a:xfrm>
          <a:prstGeom prst="curvedConnector2">
            <a:avLst/>
          </a:prstGeom>
          <a:ln w="635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165854" y="4526288"/>
            <a:ext cx="1478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Increment</a:t>
            </a:r>
            <a:endParaRPr lang="en-US" sz="2400" dirty="0"/>
          </a:p>
        </p:txBody>
      </p:sp>
      <p:sp>
        <p:nvSpPr>
          <p:cNvPr id="49" name="TextBox 48"/>
          <p:cNvSpPr txBox="1"/>
          <p:nvPr/>
        </p:nvSpPr>
        <p:spPr>
          <a:xfrm>
            <a:off x="1213061" y="6378571"/>
            <a:ext cx="32558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SendResult</a:t>
            </a:r>
            <a:r>
              <a:rPr lang="en-US" sz="2400" dirty="0" smtClean="0"/>
              <a:t>(</a:t>
            </a:r>
            <a:r>
              <a:rPr lang="en-US" sz="2400" i="1" dirty="0" smtClean="0"/>
              <a:t>value, delay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5481787" y="6378571"/>
            <a:ext cx="2785588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ReceiveResult</a:t>
            </a:r>
            <a:r>
              <a:rPr lang="en-US" sz="2400" dirty="0" smtClean="0"/>
              <a:t>(</a:t>
            </a:r>
            <a:r>
              <a:rPr lang="en-US" sz="2400" i="1" dirty="0" smtClean="0"/>
              <a:t>value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cxnSp>
        <p:nvCxnSpPr>
          <p:cNvPr id="55" name="Straight Arrow Connector 54"/>
          <p:cNvCxnSpPr>
            <a:endCxn id="38" idx="2"/>
          </p:cNvCxnSpPr>
          <p:nvPr/>
        </p:nvCxnSpPr>
        <p:spPr>
          <a:xfrm flipV="1">
            <a:off x="2757215" y="5250410"/>
            <a:ext cx="978182" cy="12257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39" idx="2"/>
          </p:cNvCxnSpPr>
          <p:nvPr/>
        </p:nvCxnSpPr>
        <p:spPr>
          <a:xfrm flipH="1" flipV="1">
            <a:off x="6204258" y="5241670"/>
            <a:ext cx="670323" cy="12344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/>
          <p:nvPr/>
        </p:nvCxnSpPr>
        <p:spPr>
          <a:xfrm rot="5400000" flipH="1" flipV="1">
            <a:off x="3879203" y="4510463"/>
            <a:ext cx="251722" cy="509112"/>
          </a:xfrm>
          <a:prstGeom prst="curvedConnector2">
            <a:avLst/>
          </a:prstGeom>
          <a:ln w="63500"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752539" y="545912"/>
            <a:ext cx="3274193" cy="2585323"/>
          </a:xfrm>
          <a:prstGeom prst="rect">
            <a:avLst/>
          </a:prstGeom>
          <a:solidFill>
            <a:srgbClr val="BFBFBF"/>
          </a:solidFill>
        </p:spPr>
        <p:txBody>
          <a:bodyPr wrap="square">
            <a:spAutoFit/>
          </a:bodyPr>
          <a:lstStyle/>
          <a:p>
            <a:r>
              <a:rPr lang="en-US" b="1" dirty="0"/>
              <a:t>event </a:t>
            </a:r>
            <a:r>
              <a:rPr lang="en-US" b="1" dirty="0" err="1"/>
              <a:t>AddInc</a:t>
            </a:r>
            <a:endParaRPr lang="en-US" b="1" dirty="0"/>
          </a:p>
          <a:p>
            <a:r>
              <a:rPr lang="en-US" dirty="0"/>
              <a:t>    </a:t>
            </a:r>
            <a:r>
              <a:rPr lang="en-US" b="1" dirty="0"/>
              <a:t>any </a:t>
            </a:r>
            <a:r>
              <a:rPr lang="en-US" b="1" i="1" dirty="0"/>
              <a:t>p</a:t>
            </a:r>
          </a:p>
          <a:p>
            <a:r>
              <a:rPr lang="en-US" dirty="0"/>
              <a:t>    </a:t>
            </a:r>
            <a:r>
              <a:rPr lang="en-US" b="1" dirty="0"/>
              <a:t>where</a:t>
            </a:r>
          </a:p>
          <a:p>
            <a:r>
              <a:rPr lang="en-US" dirty="0"/>
              <a:t>      @grd1 </a:t>
            </a:r>
            <a:r>
              <a:rPr lang="en-US" i="1" dirty="0"/>
              <a:t>p ∈ </a:t>
            </a:r>
            <a:r>
              <a:rPr lang="en-US" b="1" i="1" dirty="0"/>
              <a:t>Inputs</a:t>
            </a:r>
          </a:p>
          <a:p>
            <a:r>
              <a:rPr lang="en-US" dirty="0"/>
              <a:t>      @grd2 </a:t>
            </a:r>
            <a:r>
              <a:rPr lang="en-US" b="1" dirty="0"/>
              <a:t>In1(</a:t>
            </a:r>
            <a:r>
              <a:rPr lang="en-US" b="1" i="1" dirty="0"/>
              <a:t>p) ∈ </a:t>
            </a:r>
            <a:r>
              <a:rPr lang="en-US" b="1" i="1" dirty="0" err="1"/>
              <a:t>ℕ</a:t>
            </a:r>
            <a:endParaRPr lang="en-US" b="1" i="1" dirty="0"/>
          </a:p>
          <a:p>
            <a:r>
              <a:rPr lang="en-US" dirty="0"/>
              <a:t>      @grd3 </a:t>
            </a:r>
            <a:r>
              <a:rPr lang="en-US" b="1" dirty="0"/>
              <a:t>In2(</a:t>
            </a:r>
            <a:r>
              <a:rPr lang="en-US" b="1" i="1" dirty="0"/>
              <a:t>p) ∈ </a:t>
            </a:r>
            <a:r>
              <a:rPr lang="en-US" b="1" i="1" dirty="0" err="1"/>
              <a:t>ℕ</a:t>
            </a:r>
            <a:endParaRPr lang="en-US" b="1" i="1" dirty="0"/>
          </a:p>
          <a:p>
            <a:r>
              <a:rPr lang="en-US" dirty="0"/>
              <a:t>    </a:t>
            </a:r>
            <a:r>
              <a:rPr lang="en-US" b="1" dirty="0"/>
              <a:t>then</a:t>
            </a:r>
          </a:p>
          <a:p>
            <a:r>
              <a:rPr lang="cs-CZ" dirty="0"/>
              <a:t>      @act1 v ≔ </a:t>
            </a:r>
            <a:r>
              <a:rPr lang="cs-CZ" b="1" dirty="0"/>
              <a:t>In1(</a:t>
            </a:r>
            <a:r>
              <a:rPr lang="cs-CZ" b="1" i="1" dirty="0"/>
              <a:t>p) + In2(p) + 1</a:t>
            </a:r>
          </a:p>
          <a:p>
            <a:r>
              <a:rPr lang="cs-CZ" dirty="0"/>
              <a:t>  </a:t>
            </a:r>
            <a:r>
              <a:rPr lang="cs-CZ" b="1" dirty="0"/>
              <a:t>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405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34290" y="4937310"/>
            <a:ext cx="6496236" cy="89801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34290" y="3065843"/>
            <a:ext cx="6496236" cy="186870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Event-B in a Design /Verification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0A93-8F4F-C44C-A0AE-B92E3BB83C8D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66149" y="2160689"/>
            <a:ext cx="5163593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Requirements/Safety Analysis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Specification Refinement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Architectural Refinement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Implementation Verification</a:t>
            </a:r>
            <a:endParaRPr lang="en-US" sz="3200" dirty="0"/>
          </a:p>
        </p:txBody>
      </p:sp>
      <p:sp>
        <p:nvSpPr>
          <p:cNvPr id="7" name="Down Arrow 6"/>
          <p:cNvSpPr/>
          <p:nvPr/>
        </p:nvSpPr>
        <p:spPr>
          <a:xfrm>
            <a:off x="4248101" y="2846855"/>
            <a:ext cx="484632" cy="46717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4236392" y="3787615"/>
            <a:ext cx="484632" cy="46717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4248101" y="4815970"/>
            <a:ext cx="484632" cy="46717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rved Down Arrow 10"/>
          <p:cNvSpPr/>
          <p:nvPr/>
        </p:nvSpPr>
        <p:spPr>
          <a:xfrm rot="16200000">
            <a:off x="1024500" y="4642559"/>
            <a:ext cx="1094942" cy="78835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urved Down Arrow 11"/>
          <p:cNvSpPr/>
          <p:nvPr/>
        </p:nvSpPr>
        <p:spPr>
          <a:xfrm rot="16200000">
            <a:off x="1024499" y="3547617"/>
            <a:ext cx="1094942" cy="78835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Curved Down Arrow 12"/>
          <p:cNvSpPr/>
          <p:nvPr/>
        </p:nvSpPr>
        <p:spPr>
          <a:xfrm rot="16200000">
            <a:off x="1024498" y="2452675"/>
            <a:ext cx="1094942" cy="78835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57676" y="1606550"/>
            <a:ext cx="3145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chemeClr val="accent2"/>
                </a:solidFill>
              </a:rPr>
              <a:t>Event-B Refinement</a:t>
            </a:r>
            <a:endParaRPr lang="en-US" sz="2800" i="1" dirty="0">
              <a:solidFill>
                <a:schemeClr val="accent2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6553200" y="2129770"/>
            <a:ext cx="877326" cy="936073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998300" y="3314031"/>
            <a:ext cx="306943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chemeClr val="accent2"/>
                </a:solidFill>
              </a:rPr>
              <a:t>Event-B</a:t>
            </a:r>
          </a:p>
          <a:p>
            <a:pPr algn="ctr"/>
            <a:r>
              <a:rPr lang="en-US" sz="2800" i="1" dirty="0" smtClean="0">
                <a:solidFill>
                  <a:schemeClr val="accent2"/>
                </a:solidFill>
              </a:rPr>
              <a:t>Code and Assertion</a:t>
            </a:r>
          </a:p>
          <a:p>
            <a:pPr algn="ctr"/>
            <a:r>
              <a:rPr lang="en-US" sz="2800" i="1" dirty="0" smtClean="0">
                <a:solidFill>
                  <a:schemeClr val="accent2"/>
                </a:solidFill>
              </a:rPr>
              <a:t>Generation</a:t>
            </a:r>
            <a:endParaRPr lang="en-US" sz="2800" i="1" dirty="0">
              <a:solidFill>
                <a:schemeClr val="accent2"/>
              </a:solidFill>
            </a:endParaRPr>
          </a:p>
        </p:txBody>
      </p:sp>
      <p:cxnSp>
        <p:nvCxnSpPr>
          <p:cNvPr id="19" name="Straight Arrow Connector 18"/>
          <p:cNvCxnSpPr>
            <a:stCxn id="17" idx="2"/>
          </p:cNvCxnSpPr>
          <p:nvPr/>
        </p:nvCxnSpPr>
        <p:spPr>
          <a:xfrm flipH="1">
            <a:off x="6553200" y="4699026"/>
            <a:ext cx="979817" cy="238284"/>
          </a:xfrm>
          <a:prstGeom prst="straightConnector1">
            <a:avLst/>
          </a:prstGeom>
          <a:ln>
            <a:solidFill>
              <a:srgbClr val="C0504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0985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91764"/>
          </a:xfrm>
        </p:spPr>
        <p:txBody>
          <a:bodyPr>
            <a:noAutofit/>
          </a:bodyPr>
          <a:lstStyle/>
          <a:p>
            <a:r>
              <a:rPr lang="en-US" sz="4000" dirty="0" smtClean="0"/>
              <a:t>Cyber-physical Modeling Summary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Update/Evaluate Simulation semantics can be </a:t>
            </a:r>
            <a:r>
              <a:rPr lang="en-US" dirty="0" err="1" smtClean="0"/>
              <a:t>formalised</a:t>
            </a:r>
            <a:r>
              <a:rPr lang="en-US" dirty="0" smtClean="0"/>
              <a:t> in Event-B</a:t>
            </a:r>
          </a:p>
          <a:p>
            <a:r>
              <a:rPr lang="en-US" dirty="0" smtClean="0"/>
              <a:t>Event-B component models can be simulated/co-simulated with third party simulators</a:t>
            </a:r>
          </a:p>
          <a:p>
            <a:r>
              <a:rPr lang="en-US" dirty="0" smtClean="0"/>
              <a:t>Event-B refinement supports naturally the DO-178C requirement to verify the relationship between Inputs and Outputs at Specification and Implementation Level</a:t>
            </a:r>
          </a:p>
          <a:p>
            <a:r>
              <a:rPr lang="en-US" dirty="0" smtClean="0"/>
              <a:t>Update/Evaluate modes provides a suitable basis for a Formal Safety Analysis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D2DE-3138-4C4D-B9EA-BB2AA12E8EDF}" type="slidenum">
              <a:rPr lang="en-US" smtClean="0"/>
              <a:t>70</a:t>
            </a:fld>
            <a:endParaRPr lang="en-US" dirty="0"/>
          </a:p>
        </p:txBody>
      </p:sp>
      <p:pic>
        <p:nvPicPr>
          <p:cNvPr id="27" name="Picture 26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8" name="Slide Number Placeholder 2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616D2DE-3138-4C4D-B9EA-BB2AA12E8EDF}" type="slidenum">
              <a:rPr lang="en-US" smtClean="0"/>
              <a:pPr/>
              <a:t>70</a:t>
            </a:fld>
            <a:endParaRPr lang="en-US"/>
          </a:p>
        </p:txBody>
      </p:sp>
      <p:pic>
        <p:nvPicPr>
          <p:cNvPr id="9" name="Picture 8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198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8519"/>
          </a:xfrm>
        </p:spPr>
        <p:txBody>
          <a:bodyPr/>
          <a:lstStyle/>
          <a:p>
            <a:r>
              <a:rPr lang="en-US" dirty="0" smtClean="0"/>
              <a:t>Assertion-based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0197"/>
            <a:ext cx="8229600" cy="441355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Identify Assertions at the Specification Level</a:t>
            </a:r>
          </a:p>
          <a:p>
            <a:pPr lvl="1"/>
            <a:r>
              <a:rPr lang="en-US" dirty="0" smtClean="0"/>
              <a:t>Event-B Invariants</a:t>
            </a:r>
          </a:p>
          <a:p>
            <a:pPr lvl="2"/>
            <a:r>
              <a:rPr lang="en-US" dirty="0" smtClean="0"/>
              <a:t>Abstract Level</a:t>
            </a:r>
          </a:p>
          <a:p>
            <a:pPr lvl="2"/>
            <a:r>
              <a:rPr lang="en-US" dirty="0" smtClean="0"/>
              <a:t>Concrete Level</a:t>
            </a:r>
          </a:p>
          <a:p>
            <a:r>
              <a:rPr lang="en-US" dirty="0" smtClean="0"/>
              <a:t>Translate Invariants to</a:t>
            </a:r>
          </a:p>
          <a:p>
            <a:pPr lvl="1"/>
            <a:r>
              <a:rPr lang="en-US" dirty="0" smtClean="0"/>
              <a:t>PSL</a:t>
            </a:r>
          </a:p>
          <a:p>
            <a:pPr lvl="1"/>
            <a:r>
              <a:rPr lang="en-US" dirty="0" smtClean="0"/>
              <a:t>SVA</a:t>
            </a:r>
          </a:p>
          <a:p>
            <a:r>
              <a:rPr lang="en-US" dirty="0" smtClean="0"/>
              <a:t>Translate </a:t>
            </a:r>
            <a:r>
              <a:rPr lang="en-US" dirty="0" err="1" smtClean="0"/>
              <a:t>Synthesised</a:t>
            </a:r>
            <a:r>
              <a:rPr lang="en-US" dirty="0" smtClean="0"/>
              <a:t> Assertions to Event-B</a:t>
            </a:r>
          </a:p>
          <a:p>
            <a:pPr lvl="1"/>
            <a:r>
              <a:rPr lang="en-US" dirty="0" smtClean="0"/>
              <a:t>Formal Proof</a:t>
            </a:r>
          </a:p>
          <a:p>
            <a:pPr lvl="1"/>
            <a:r>
              <a:rPr lang="en-US" dirty="0" smtClean="0"/>
              <a:t>Model Checking</a:t>
            </a:r>
          </a:p>
          <a:p>
            <a:r>
              <a:rPr lang="en-US" dirty="0" smtClean="0"/>
              <a:t>Assertion Coverage</a:t>
            </a:r>
          </a:p>
          <a:p>
            <a:pPr lvl="1"/>
            <a:r>
              <a:rPr lang="en-US" dirty="0" smtClean="0"/>
              <a:t>Trace back to Requirements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0A93-8F4F-C44C-A0AE-B92E3BB83C8D}" type="slidenum">
              <a:rPr lang="en-US" smtClean="0"/>
              <a:t>71</a:t>
            </a:fld>
            <a:endParaRPr lang="en-US"/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095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5918"/>
            <a:ext cx="8229600" cy="452024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Background to Event-B</a:t>
            </a:r>
            <a:endParaRPr lang="en-US" dirty="0" smtClean="0">
              <a:solidFill>
                <a:srgbClr val="C0504D"/>
              </a:solidFill>
            </a:endParaRPr>
          </a:p>
          <a:p>
            <a:r>
              <a:rPr lang="en-US" dirty="0" smtClean="0"/>
              <a:t>Event-B in the Design/Verification Flow</a:t>
            </a:r>
          </a:p>
          <a:p>
            <a:r>
              <a:rPr lang="en-US" dirty="0"/>
              <a:t>C</a:t>
            </a:r>
            <a:r>
              <a:rPr lang="en-US" dirty="0" smtClean="0"/>
              <a:t>omplex hardware specification/verification</a:t>
            </a:r>
          </a:p>
          <a:p>
            <a:pPr lvl="1"/>
            <a:r>
              <a:rPr lang="en-US" dirty="0" smtClean="0"/>
              <a:t>Pipelines</a:t>
            </a:r>
          </a:p>
          <a:p>
            <a:pPr lvl="1"/>
            <a:r>
              <a:rPr lang="en-US" dirty="0" smtClean="0"/>
              <a:t>Elastic Buffering</a:t>
            </a:r>
          </a:p>
          <a:p>
            <a:r>
              <a:rPr lang="en-US" dirty="0" smtClean="0"/>
              <a:t>Embedded </a:t>
            </a:r>
            <a:r>
              <a:rPr lang="en-US" dirty="0" smtClean="0"/>
              <a:t>system specification/verification</a:t>
            </a:r>
          </a:p>
          <a:p>
            <a:pPr lvl="1"/>
            <a:r>
              <a:rPr lang="en-US" dirty="0"/>
              <a:t>Temporal Modeling in Cyber-physical </a:t>
            </a:r>
            <a:r>
              <a:rPr lang="en-US" dirty="0" smtClean="0"/>
              <a:t>systems</a:t>
            </a:r>
          </a:p>
          <a:p>
            <a:pPr lvl="1"/>
            <a:r>
              <a:rPr lang="en-US" dirty="0" smtClean="0"/>
              <a:t>Animating and Model Checking Event-B models</a:t>
            </a:r>
          </a:p>
          <a:p>
            <a:r>
              <a:rPr lang="en-US" dirty="0" smtClean="0"/>
              <a:t>Assertion-based verification</a:t>
            </a:r>
          </a:p>
          <a:p>
            <a:pPr lvl="1"/>
            <a:r>
              <a:rPr lang="en-US" dirty="0" smtClean="0"/>
              <a:t>Deriving assertions from the specification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0A93-8F4F-C44C-A0AE-B92E3BB83C8D}" type="slidenum">
              <a:rPr lang="en-US" smtClean="0"/>
              <a:t>72</a:t>
            </a:fld>
            <a:endParaRPr lang="en-US" dirty="0"/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500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MicroProcessor</a:t>
            </a:r>
            <a:r>
              <a:rPr lang="en-US" dirty="0" smtClean="0"/>
              <a:t> Pipeline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Each pipeline stage is a process running concurrently with all the other stages</a:t>
            </a:r>
          </a:p>
          <a:p>
            <a:r>
              <a:rPr lang="en-US" dirty="0" smtClean="0"/>
              <a:t>Communication is by shared variables (pipeline registers)</a:t>
            </a:r>
          </a:p>
          <a:p>
            <a:r>
              <a:rPr lang="en-US" dirty="0" smtClean="0"/>
              <a:t>New high-level languages speed up design</a:t>
            </a:r>
          </a:p>
          <a:p>
            <a:pPr lvl="1"/>
            <a:r>
              <a:rPr lang="en-US" dirty="0" err="1" smtClean="0"/>
              <a:t>Bluespec</a:t>
            </a:r>
            <a:endParaRPr lang="en-US" dirty="0" smtClean="0"/>
          </a:p>
          <a:p>
            <a:pPr lvl="2"/>
            <a:r>
              <a:rPr lang="en-US" dirty="0" smtClean="0"/>
              <a:t>Guarded atomic actions</a:t>
            </a:r>
          </a:p>
          <a:p>
            <a:pPr lvl="2"/>
            <a:r>
              <a:rPr lang="en-US" dirty="0" smtClean="0"/>
              <a:t>High-level synthesis to RTL</a:t>
            </a:r>
          </a:p>
          <a:p>
            <a:r>
              <a:rPr lang="en-US" dirty="0" smtClean="0"/>
              <a:t>But verification is still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erformed on low-level RTL description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redominantly test-based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60571" y="122161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 descr="icon_big_6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395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LX5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2242"/>
          </a:xfrm>
          <a:prstGeom prst="rect">
            <a:avLst/>
          </a:prstGeom>
        </p:spPr>
      </p:pic>
      <p:pic>
        <p:nvPicPr>
          <p:cNvPr id="3" name="Picture 2" descr="icon_big_6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303" y="5835323"/>
            <a:ext cx="592656" cy="77408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07C4B-784A-384F-89F0-C8377A6CA7B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068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5869</TotalTime>
  <Words>5280</Words>
  <Application>Microsoft Macintosh PowerPoint</Application>
  <PresentationFormat>On-screen Show (4:3)</PresentationFormat>
  <Paragraphs>1340</Paragraphs>
  <Slides>72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3" baseType="lpstr">
      <vt:lpstr>Office Theme</vt:lpstr>
      <vt:lpstr>Tutorial: a Practical Introduction to using Event-B for Complex  Hardware and Embedded System Specification and Design  </vt:lpstr>
      <vt:lpstr>Introduction</vt:lpstr>
      <vt:lpstr>Background to Event-B</vt:lpstr>
      <vt:lpstr>Industrial Deployment of Event-B</vt:lpstr>
      <vt:lpstr>Event-B in a Design /Verification Flow</vt:lpstr>
      <vt:lpstr>Event-B in a Design /Verification Flow</vt:lpstr>
      <vt:lpstr>Event-B in a Design /Verification Flow</vt:lpstr>
      <vt:lpstr>A MicroProcessor Pipeline</vt:lpstr>
      <vt:lpstr>PowerPoint Presentation</vt:lpstr>
      <vt:lpstr>Pipeline Verification Goals</vt:lpstr>
      <vt:lpstr>Specifying an Arithmetic Instruction</vt:lpstr>
      <vt:lpstr>The Abstract Machine</vt:lpstr>
      <vt:lpstr>The Abstract Architecture</vt:lpstr>
      <vt:lpstr>PowerPoint Presentation</vt:lpstr>
      <vt:lpstr>First Refinement: a two-stage pipeline</vt:lpstr>
      <vt:lpstr>Pipeline Feedback and Interleaving</vt:lpstr>
      <vt:lpstr>PowerPoint Presentation</vt:lpstr>
      <vt:lpstr>PowerPoint Presentation</vt:lpstr>
      <vt:lpstr>The Gluing Invariant</vt:lpstr>
      <vt:lpstr>The Gluing Invariant</vt:lpstr>
      <vt:lpstr>PowerPoint Presentation</vt:lpstr>
      <vt:lpstr>PowerPoint Presentation</vt:lpstr>
      <vt:lpstr>PowerPoint Presentation</vt:lpstr>
      <vt:lpstr>PowerPoint Presentation</vt:lpstr>
      <vt:lpstr>Forwarding and Centralised Stalling</vt:lpstr>
      <vt:lpstr>The SELF Protocol</vt:lpstr>
      <vt:lpstr>Connecting two Elastic Components</vt:lpstr>
      <vt:lpstr>Recall Abstract Machine Micro-architecture</vt:lpstr>
      <vt:lpstr>Refinement with Synchronous Elastic Buffers</vt:lpstr>
      <vt:lpstr>Abstract Synchronous Elastic Buffer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Shared Event Pipeline Decomposition</vt:lpstr>
      <vt:lpstr>Second Refinement: MACHINE 1</vt:lpstr>
      <vt:lpstr>Pipelining Summary</vt:lpstr>
      <vt:lpstr>Temporal Modeling in Cyber-physical systems </vt:lpstr>
      <vt:lpstr>Temporal Modeling in Cyber-physical Systems: Requirements</vt:lpstr>
      <vt:lpstr>Distributed Function and Control </vt:lpstr>
      <vt:lpstr>Distributed Function and Control </vt:lpstr>
      <vt:lpstr>Managing Safety Hazards</vt:lpstr>
      <vt:lpstr>Verifying the relationships between Inputs and Outputs </vt:lpstr>
      <vt:lpstr>Simulating Formal Models</vt:lpstr>
      <vt:lpstr>Modeling Timing Cycles: Component Modes </vt:lpstr>
      <vt:lpstr>Modeling Timing Cycles: Update/Evaluate Modes </vt:lpstr>
      <vt:lpstr>Discrete Event Simulation</vt:lpstr>
      <vt:lpstr>The Two-list Simulation Algorithm</vt:lpstr>
      <vt:lpstr>Simulating Models without Discrete Delays – Unit Delay</vt:lpstr>
      <vt:lpstr>A Simple Arithmetic Example The Abstract Specification – Output as a function of Inputs</vt:lpstr>
      <vt:lpstr>The Implementation Architecture</vt:lpstr>
      <vt:lpstr>The Implementation Architecture</vt:lpstr>
      <vt:lpstr>Modelling Channels with Delay in Event-B</vt:lpstr>
      <vt:lpstr>Writing to a Channel</vt:lpstr>
      <vt:lpstr>The Update/Evaluate Cycle</vt:lpstr>
      <vt:lpstr>Evaluation Mode</vt:lpstr>
      <vt:lpstr>Update Mode</vt:lpstr>
      <vt:lpstr>Our Example: The First Refinement</vt:lpstr>
      <vt:lpstr>The Add and Increment Components</vt:lpstr>
      <vt:lpstr>The Update Event/Synchronisation</vt:lpstr>
      <vt:lpstr>The Gluing Invariant</vt:lpstr>
      <vt:lpstr>The Second Refinement – Remove Inputs</vt:lpstr>
      <vt:lpstr>Cycle-Based Simulation- Represent Schedules as Pairs of Variables</vt:lpstr>
      <vt:lpstr>Cycle-Based Simulation- A Pair of Gluing Invariants</vt:lpstr>
      <vt:lpstr>Animating and Model Checking Event-B models with ProB</vt:lpstr>
      <vt:lpstr>Architectural Refinement</vt:lpstr>
      <vt:lpstr>Cyber-physical Modeling Summary</vt:lpstr>
      <vt:lpstr>Assertion-based Verification</vt:lpstr>
      <vt:lpstr>Summary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 Field</dc:creator>
  <cp:lastModifiedBy>Julian Field</cp:lastModifiedBy>
  <cp:revision>31</cp:revision>
  <dcterms:created xsi:type="dcterms:W3CDTF">2012-04-20T09:00:36Z</dcterms:created>
  <dcterms:modified xsi:type="dcterms:W3CDTF">2012-09-18T09:47:46Z</dcterms:modified>
</cp:coreProperties>
</file>