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99" r:id="rId3"/>
  </p:sldMasterIdLst>
  <p:notesMasterIdLst>
    <p:notesMasterId r:id="rId52"/>
  </p:notesMasterIdLst>
  <p:handoutMasterIdLst>
    <p:handoutMasterId r:id="rId53"/>
  </p:handoutMasterIdLst>
  <p:sldIdLst>
    <p:sldId id="257" r:id="rId4"/>
    <p:sldId id="342" r:id="rId5"/>
    <p:sldId id="290" r:id="rId6"/>
    <p:sldId id="293" r:id="rId7"/>
    <p:sldId id="289" r:id="rId8"/>
    <p:sldId id="324" r:id="rId9"/>
    <p:sldId id="291" r:id="rId10"/>
    <p:sldId id="260" r:id="rId11"/>
    <p:sldId id="365" r:id="rId12"/>
    <p:sldId id="269" r:id="rId13"/>
    <p:sldId id="270" r:id="rId14"/>
    <p:sldId id="271" r:id="rId15"/>
    <p:sldId id="274" r:id="rId16"/>
    <p:sldId id="275" r:id="rId17"/>
    <p:sldId id="343" r:id="rId18"/>
    <p:sldId id="347" r:id="rId19"/>
    <p:sldId id="349" r:id="rId20"/>
    <p:sldId id="348" r:id="rId21"/>
    <p:sldId id="326" r:id="rId22"/>
    <p:sldId id="304" r:id="rId23"/>
    <p:sldId id="375" r:id="rId24"/>
    <p:sldId id="345" r:id="rId25"/>
    <p:sldId id="308" r:id="rId26"/>
    <p:sldId id="376" r:id="rId27"/>
    <p:sldId id="351" r:id="rId28"/>
    <p:sldId id="279" r:id="rId29"/>
    <p:sldId id="370" r:id="rId30"/>
    <p:sldId id="378" r:id="rId31"/>
    <p:sldId id="310" r:id="rId32"/>
    <p:sldId id="346" r:id="rId33"/>
    <p:sldId id="373" r:id="rId34"/>
    <p:sldId id="374" r:id="rId35"/>
    <p:sldId id="355" r:id="rId36"/>
    <p:sldId id="311" r:id="rId37"/>
    <p:sldId id="318" r:id="rId38"/>
    <p:sldId id="369" r:id="rId39"/>
    <p:sldId id="359" r:id="rId40"/>
    <p:sldId id="368" r:id="rId41"/>
    <p:sldId id="366" r:id="rId42"/>
    <p:sldId id="367" r:id="rId43"/>
    <p:sldId id="337" r:id="rId44"/>
    <p:sldId id="338" r:id="rId45"/>
    <p:sldId id="360" r:id="rId46"/>
    <p:sldId id="339" r:id="rId47"/>
    <p:sldId id="314" r:id="rId48"/>
    <p:sldId id="265" r:id="rId49"/>
    <p:sldId id="288" r:id="rId50"/>
    <p:sldId id="379" r:id="rId5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248" autoAdjust="0"/>
  </p:normalViewPr>
  <p:slideViewPr>
    <p:cSldViewPr>
      <p:cViewPr varScale="1">
        <p:scale>
          <a:sx n="71" d="100"/>
          <a:sy n="71" d="100"/>
        </p:scale>
        <p:origin x="-1134" y="-96"/>
      </p:cViewPr>
      <p:guideLst>
        <p:guide orient="horz" pos="2160"/>
        <p:guide pos="2880"/>
      </p:guideLst>
    </p:cSldViewPr>
  </p:slideViewPr>
  <p:notesTextViewPr>
    <p:cViewPr>
      <p:scale>
        <a:sx n="1" d="1"/>
        <a:sy n="1" d="1"/>
      </p:scale>
      <p:origin x="0" y="0"/>
    </p:cViewPr>
  </p:notesTextViewPr>
  <p:sorterViewPr>
    <p:cViewPr>
      <p:scale>
        <a:sx n="100" d="100"/>
        <a:sy n="100" d="100"/>
      </p:scale>
      <p:origin x="0" y="133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E35C50-6B90-468C-A01C-FAA69953002E}"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GB"/>
        </a:p>
      </dgm:t>
    </dgm:pt>
    <dgm:pt modelId="{1760A4FB-8E51-4F01-8636-55F40E6EA81E}">
      <dgm:prSet phldrT="[Text]"/>
      <dgm:spPr>
        <a:solidFill>
          <a:schemeClr val="accent5">
            <a:lumMod val="50000"/>
          </a:schemeClr>
        </a:solidFill>
      </dgm:spPr>
      <dgm:t>
        <a:bodyPr/>
        <a:lstStyle/>
        <a:p>
          <a:r>
            <a:rPr lang="en-GB" dirty="0" smtClean="0"/>
            <a:t>Collaboration and partnership relationships</a:t>
          </a:r>
          <a:endParaRPr lang="en-GB" dirty="0"/>
        </a:p>
      </dgm:t>
    </dgm:pt>
    <dgm:pt modelId="{51AAF9E1-5153-4ED0-B0CE-75D65641F6A5}" type="parTrans" cxnId="{1FB6F462-C933-4CD2-839F-96F45C99D5AC}">
      <dgm:prSet/>
      <dgm:spPr/>
      <dgm:t>
        <a:bodyPr/>
        <a:lstStyle/>
        <a:p>
          <a:endParaRPr lang="en-GB"/>
        </a:p>
      </dgm:t>
    </dgm:pt>
    <dgm:pt modelId="{A68E2BC0-F1F6-41FA-BD88-11011336ECF0}" type="sibTrans" cxnId="{1FB6F462-C933-4CD2-839F-96F45C99D5AC}">
      <dgm:prSet/>
      <dgm:spPr/>
      <dgm:t>
        <a:bodyPr/>
        <a:lstStyle/>
        <a:p>
          <a:endParaRPr lang="en-GB"/>
        </a:p>
      </dgm:t>
    </dgm:pt>
    <dgm:pt modelId="{DAA18532-B77B-4CA1-87B1-A6C32B240AAD}">
      <dgm:prSet phldrT="[Text]"/>
      <dgm:spPr>
        <a:solidFill>
          <a:srgbClr val="92D050"/>
        </a:solidFill>
      </dgm:spPr>
      <dgm:t>
        <a:bodyPr/>
        <a:lstStyle/>
        <a:p>
          <a:r>
            <a:rPr lang="en-GB" dirty="0" smtClean="0"/>
            <a:t>Assessment and survivorship care plan + an information prescription</a:t>
          </a:r>
        </a:p>
      </dgm:t>
    </dgm:pt>
    <dgm:pt modelId="{4BAAA50A-7170-44C8-AD5B-23C94419FB54}" type="parTrans" cxnId="{70055D96-7A1D-4E93-923B-CCC0997D2F96}">
      <dgm:prSet/>
      <dgm:spPr/>
      <dgm:t>
        <a:bodyPr/>
        <a:lstStyle/>
        <a:p>
          <a:endParaRPr lang="en-GB"/>
        </a:p>
      </dgm:t>
    </dgm:pt>
    <dgm:pt modelId="{36F0C8C7-9FE0-4CD3-B25E-9627031AF050}" type="sibTrans" cxnId="{70055D96-7A1D-4E93-923B-CCC0997D2F96}">
      <dgm:prSet/>
      <dgm:spPr/>
      <dgm:t>
        <a:bodyPr/>
        <a:lstStyle/>
        <a:p>
          <a:endParaRPr lang="en-GB"/>
        </a:p>
      </dgm:t>
    </dgm:pt>
    <dgm:pt modelId="{5701FF52-7C21-4AAA-9D1B-4C743EEB75F6}">
      <dgm:prSet phldrT="[Text]"/>
      <dgm:spPr>
        <a:solidFill>
          <a:srgbClr val="FF0000"/>
        </a:solidFill>
      </dgm:spPr>
      <dgm:t>
        <a:bodyPr/>
        <a:lstStyle/>
        <a:p>
          <a:r>
            <a:rPr lang="en-GB" dirty="0" smtClean="0"/>
            <a:t>ENABLER</a:t>
          </a:r>
        </a:p>
        <a:p>
          <a:r>
            <a:rPr lang="en-GB" dirty="0" smtClean="0"/>
            <a:t>Planned/telephone support/self initiated contact</a:t>
          </a:r>
          <a:endParaRPr lang="en-GB" dirty="0"/>
        </a:p>
      </dgm:t>
    </dgm:pt>
    <dgm:pt modelId="{BA52B3A7-F95C-42DC-B414-520871F73537}" type="parTrans" cxnId="{767011D2-E6D8-4A7A-A9A8-5D4A4FC7E02B}">
      <dgm:prSet/>
      <dgm:spPr/>
      <dgm:t>
        <a:bodyPr/>
        <a:lstStyle/>
        <a:p>
          <a:endParaRPr lang="en-GB"/>
        </a:p>
      </dgm:t>
    </dgm:pt>
    <dgm:pt modelId="{014F9E9E-7053-4506-A825-0AD52FC6B90A}" type="sibTrans" cxnId="{767011D2-E6D8-4A7A-A9A8-5D4A4FC7E02B}">
      <dgm:prSet/>
      <dgm:spPr/>
      <dgm:t>
        <a:bodyPr/>
        <a:lstStyle/>
        <a:p>
          <a:endParaRPr lang="en-GB"/>
        </a:p>
      </dgm:t>
    </dgm:pt>
    <dgm:pt modelId="{C227C653-7089-4623-85F8-01379BA154BF}">
      <dgm:prSet phldrT="[Text]"/>
      <dgm:spPr>
        <a:solidFill>
          <a:srgbClr val="FF0000"/>
        </a:solidFill>
      </dgm:spPr>
      <dgm:t>
        <a:bodyPr/>
        <a:lstStyle/>
        <a:p>
          <a:r>
            <a:rPr lang="en-GB" dirty="0" smtClean="0"/>
            <a:t>ENABLER</a:t>
          </a:r>
        </a:p>
        <a:p>
          <a:r>
            <a:rPr lang="en-GB" dirty="0" smtClean="0"/>
            <a:t>Self management support – programme/</a:t>
          </a:r>
          <a:endParaRPr lang="en-GB" dirty="0"/>
        </a:p>
      </dgm:t>
    </dgm:pt>
    <dgm:pt modelId="{6B18DA88-03C0-47EF-87C1-FA1FD67413FA}" type="parTrans" cxnId="{ED34908C-7B7A-4E97-A8EB-1D60A99A438D}">
      <dgm:prSet/>
      <dgm:spPr/>
      <dgm:t>
        <a:bodyPr/>
        <a:lstStyle/>
        <a:p>
          <a:endParaRPr lang="en-GB"/>
        </a:p>
      </dgm:t>
    </dgm:pt>
    <dgm:pt modelId="{58225BE0-A084-46AD-BEB1-2D0048696103}" type="sibTrans" cxnId="{ED34908C-7B7A-4E97-A8EB-1D60A99A438D}">
      <dgm:prSet/>
      <dgm:spPr/>
      <dgm:t>
        <a:bodyPr/>
        <a:lstStyle/>
        <a:p>
          <a:endParaRPr lang="en-GB"/>
        </a:p>
      </dgm:t>
    </dgm:pt>
    <dgm:pt modelId="{A5FFCCE2-DFFA-40F0-B90D-60A8C7747BAC}">
      <dgm:prSet phldrT="[Text]"/>
      <dgm:spPr>
        <a:solidFill>
          <a:srgbClr val="92D050"/>
        </a:solidFill>
      </dgm:spPr>
      <dgm:t>
        <a:bodyPr/>
        <a:lstStyle/>
        <a:p>
          <a:r>
            <a:rPr lang="en-GB" dirty="0" smtClean="0"/>
            <a:t>Advanced development training for professionals</a:t>
          </a:r>
          <a:endParaRPr lang="en-GB" dirty="0"/>
        </a:p>
      </dgm:t>
    </dgm:pt>
    <dgm:pt modelId="{91F85FE0-0732-40FE-9DBA-1D20A2831DBC}" type="parTrans" cxnId="{260E8464-5EC4-49A2-BD66-45EE1805B7CB}">
      <dgm:prSet/>
      <dgm:spPr/>
      <dgm:t>
        <a:bodyPr/>
        <a:lstStyle/>
        <a:p>
          <a:endParaRPr lang="en-GB"/>
        </a:p>
      </dgm:t>
    </dgm:pt>
    <dgm:pt modelId="{8FBADD9D-956C-4FCF-8F7D-79F54E08A9D1}" type="sibTrans" cxnId="{260E8464-5EC4-49A2-BD66-45EE1805B7CB}">
      <dgm:prSet/>
      <dgm:spPr/>
      <dgm:t>
        <a:bodyPr/>
        <a:lstStyle/>
        <a:p>
          <a:endParaRPr lang="en-GB"/>
        </a:p>
      </dgm:t>
    </dgm:pt>
    <dgm:pt modelId="{BDB54032-C361-4A38-B747-DB42E3D5024F}">
      <dgm:prSet phldrT="[Text]"/>
      <dgm:spPr>
        <a:solidFill>
          <a:srgbClr val="FF0000"/>
        </a:solidFill>
      </dgm:spPr>
      <dgm:t>
        <a:bodyPr/>
        <a:lstStyle/>
        <a:p>
          <a:r>
            <a:rPr lang="en-GB" dirty="0" smtClean="0"/>
            <a:t>ENABLER</a:t>
          </a:r>
        </a:p>
        <a:p>
          <a:r>
            <a:rPr lang="en-GB" dirty="0" smtClean="0"/>
            <a:t>Collaborative professional –patient relationship</a:t>
          </a:r>
          <a:endParaRPr lang="en-GB" dirty="0"/>
        </a:p>
      </dgm:t>
    </dgm:pt>
    <dgm:pt modelId="{C05D840A-0B9D-44EC-AB7B-70A7F1157247}" type="parTrans" cxnId="{5A245F15-92C1-4939-974B-4F77377A8025}">
      <dgm:prSet/>
      <dgm:spPr/>
      <dgm:t>
        <a:bodyPr/>
        <a:lstStyle/>
        <a:p>
          <a:endParaRPr lang="en-GB"/>
        </a:p>
      </dgm:t>
    </dgm:pt>
    <dgm:pt modelId="{3E9A8E6B-8D7F-48A1-B7C4-EBB4A3661D89}" type="sibTrans" cxnId="{5A245F15-92C1-4939-974B-4F77377A8025}">
      <dgm:prSet/>
      <dgm:spPr/>
      <dgm:t>
        <a:bodyPr/>
        <a:lstStyle/>
        <a:p>
          <a:endParaRPr lang="en-GB"/>
        </a:p>
      </dgm:t>
    </dgm:pt>
    <dgm:pt modelId="{BBFE2B6C-8368-4980-B344-0211356ACCD6}">
      <dgm:prSet phldrT="[Text]"/>
      <dgm:spPr/>
      <dgm:t>
        <a:bodyPr/>
        <a:lstStyle/>
        <a:p>
          <a:endParaRPr lang="en-GB" b="1" dirty="0" smtClean="0"/>
        </a:p>
        <a:p>
          <a:r>
            <a:rPr lang="en-GB" b="1" dirty="0" smtClean="0"/>
            <a:t>Professional culture</a:t>
          </a:r>
        </a:p>
      </dgm:t>
    </dgm:pt>
    <dgm:pt modelId="{E1967EB2-EBF6-43AE-903B-0116AF4827F5}" type="parTrans" cxnId="{3852C7DE-AB65-4541-AB18-D69CE6C03F32}">
      <dgm:prSet/>
      <dgm:spPr/>
      <dgm:t>
        <a:bodyPr/>
        <a:lstStyle/>
        <a:p>
          <a:endParaRPr lang="en-GB"/>
        </a:p>
      </dgm:t>
    </dgm:pt>
    <dgm:pt modelId="{400B7041-9959-45D9-8741-754213FDB541}" type="sibTrans" cxnId="{3852C7DE-AB65-4541-AB18-D69CE6C03F32}">
      <dgm:prSet/>
      <dgm:spPr/>
      <dgm:t>
        <a:bodyPr/>
        <a:lstStyle/>
        <a:p>
          <a:endParaRPr lang="en-GB"/>
        </a:p>
      </dgm:t>
    </dgm:pt>
    <dgm:pt modelId="{3598BA93-39D0-4696-B020-55D8BE153F48}">
      <dgm:prSet phldrT="[Text]"/>
      <dgm:spPr/>
      <dgm:t>
        <a:bodyPr/>
        <a:lstStyle/>
        <a:p>
          <a:r>
            <a:rPr lang="en-GB" b="1" dirty="0" smtClean="0"/>
            <a:t>Empowered, engaged and informed patients.</a:t>
          </a:r>
        </a:p>
        <a:p>
          <a:r>
            <a:rPr lang="en-GB" b="1" dirty="0" smtClean="0"/>
            <a:t>Prepared and skilled professionals.</a:t>
          </a:r>
          <a:endParaRPr lang="en-GB" b="1" dirty="0"/>
        </a:p>
      </dgm:t>
    </dgm:pt>
    <dgm:pt modelId="{54AE03B2-4813-4CDB-8247-007D5BE3F353}" type="parTrans" cxnId="{0F863E59-F3D9-46AA-932C-EC471D21161D}">
      <dgm:prSet/>
      <dgm:spPr/>
      <dgm:t>
        <a:bodyPr/>
        <a:lstStyle/>
        <a:p>
          <a:endParaRPr lang="en-GB"/>
        </a:p>
      </dgm:t>
    </dgm:pt>
    <dgm:pt modelId="{79DF4E8C-E488-4BEC-9C0D-897E5C98C4C4}" type="sibTrans" cxnId="{0F863E59-F3D9-46AA-932C-EC471D21161D}">
      <dgm:prSet/>
      <dgm:spPr/>
      <dgm:t>
        <a:bodyPr/>
        <a:lstStyle/>
        <a:p>
          <a:endParaRPr lang="en-GB"/>
        </a:p>
      </dgm:t>
    </dgm:pt>
    <dgm:pt modelId="{7A30403B-9C51-44EE-BC96-BA89C22EA955}">
      <dgm:prSet phldrT="[Text]"/>
      <dgm:spPr/>
      <dgm:t>
        <a:bodyPr/>
        <a:lstStyle/>
        <a:p>
          <a:r>
            <a:rPr lang="en-GB" b="1" dirty="0" smtClean="0"/>
            <a:t>Service redesign.</a:t>
          </a:r>
        </a:p>
        <a:p>
          <a:r>
            <a:rPr lang="en-GB" b="1" dirty="0" smtClean="0"/>
            <a:t>Tailored support and aftercare pathways </a:t>
          </a:r>
        </a:p>
      </dgm:t>
    </dgm:pt>
    <dgm:pt modelId="{2AC811DC-D724-4B8D-9A1E-C813DAC240FD}" type="parTrans" cxnId="{0F10E5A6-8AC1-4C89-BC98-D60E5A33AE02}">
      <dgm:prSet/>
      <dgm:spPr/>
      <dgm:t>
        <a:bodyPr/>
        <a:lstStyle/>
        <a:p>
          <a:endParaRPr lang="en-GB"/>
        </a:p>
      </dgm:t>
    </dgm:pt>
    <dgm:pt modelId="{1BE9D718-49DC-4CC2-9F10-864328A7D995}" type="sibTrans" cxnId="{0F10E5A6-8AC1-4C89-BC98-D60E5A33AE02}">
      <dgm:prSet/>
      <dgm:spPr/>
      <dgm:t>
        <a:bodyPr/>
        <a:lstStyle/>
        <a:p>
          <a:endParaRPr lang="en-GB"/>
        </a:p>
      </dgm:t>
    </dgm:pt>
    <dgm:pt modelId="{D4FA8806-B65A-48A2-9186-8A8AEBB09361}" type="pres">
      <dgm:prSet presAssocID="{C7E35C50-6B90-468C-A01C-FAA69953002E}" presName="mainComposite" presStyleCnt="0">
        <dgm:presLayoutVars>
          <dgm:chPref val="1"/>
          <dgm:dir/>
          <dgm:animOne val="branch"/>
          <dgm:animLvl val="lvl"/>
          <dgm:resizeHandles val="exact"/>
        </dgm:presLayoutVars>
      </dgm:prSet>
      <dgm:spPr/>
      <dgm:t>
        <a:bodyPr/>
        <a:lstStyle/>
        <a:p>
          <a:endParaRPr lang="en-GB"/>
        </a:p>
      </dgm:t>
    </dgm:pt>
    <dgm:pt modelId="{DCF9C51B-02D9-46B7-AA12-9214E9846263}" type="pres">
      <dgm:prSet presAssocID="{C7E35C50-6B90-468C-A01C-FAA69953002E}" presName="hierFlow" presStyleCnt="0"/>
      <dgm:spPr/>
    </dgm:pt>
    <dgm:pt modelId="{D0E4C611-3273-4066-96BA-FC67BC16BC6F}" type="pres">
      <dgm:prSet presAssocID="{C7E35C50-6B90-468C-A01C-FAA69953002E}" presName="firstBuf" presStyleCnt="0"/>
      <dgm:spPr/>
    </dgm:pt>
    <dgm:pt modelId="{9A9910DF-FF4F-4E3F-9E1A-36FE611B7B5D}" type="pres">
      <dgm:prSet presAssocID="{C7E35C50-6B90-468C-A01C-FAA69953002E}" presName="hierChild1" presStyleCnt="0">
        <dgm:presLayoutVars>
          <dgm:chPref val="1"/>
          <dgm:animOne val="branch"/>
          <dgm:animLvl val="lvl"/>
        </dgm:presLayoutVars>
      </dgm:prSet>
      <dgm:spPr/>
    </dgm:pt>
    <dgm:pt modelId="{9A4B2CE5-0C00-4741-80E3-D9A4164314F8}" type="pres">
      <dgm:prSet presAssocID="{1760A4FB-8E51-4F01-8636-55F40E6EA81E}" presName="Name14" presStyleCnt="0"/>
      <dgm:spPr/>
    </dgm:pt>
    <dgm:pt modelId="{6F60FC53-1D71-4180-97C2-4A048DB5F1D9}" type="pres">
      <dgm:prSet presAssocID="{1760A4FB-8E51-4F01-8636-55F40E6EA81E}" presName="level1Shape" presStyleLbl="node0" presStyleIdx="0" presStyleCnt="1">
        <dgm:presLayoutVars>
          <dgm:chPref val="3"/>
        </dgm:presLayoutVars>
      </dgm:prSet>
      <dgm:spPr/>
      <dgm:t>
        <a:bodyPr/>
        <a:lstStyle/>
        <a:p>
          <a:endParaRPr lang="en-GB"/>
        </a:p>
      </dgm:t>
    </dgm:pt>
    <dgm:pt modelId="{E772CE68-19A6-4051-8462-CEC295D90BE3}" type="pres">
      <dgm:prSet presAssocID="{1760A4FB-8E51-4F01-8636-55F40E6EA81E}" presName="hierChild2" presStyleCnt="0"/>
      <dgm:spPr/>
    </dgm:pt>
    <dgm:pt modelId="{F27C236C-074F-4DDB-97D9-CCF4D9086943}" type="pres">
      <dgm:prSet presAssocID="{4BAAA50A-7170-44C8-AD5B-23C94419FB54}" presName="Name19" presStyleLbl="parChTrans1D2" presStyleIdx="0" presStyleCnt="2"/>
      <dgm:spPr/>
      <dgm:t>
        <a:bodyPr/>
        <a:lstStyle/>
        <a:p>
          <a:endParaRPr lang="en-GB"/>
        </a:p>
      </dgm:t>
    </dgm:pt>
    <dgm:pt modelId="{65BE97E7-EDDA-4CCA-8B83-942329F8AB5F}" type="pres">
      <dgm:prSet presAssocID="{DAA18532-B77B-4CA1-87B1-A6C32B240AAD}" presName="Name21" presStyleCnt="0"/>
      <dgm:spPr/>
    </dgm:pt>
    <dgm:pt modelId="{C2C00087-9C41-45A6-A252-4062C9085A65}" type="pres">
      <dgm:prSet presAssocID="{DAA18532-B77B-4CA1-87B1-A6C32B240AAD}" presName="level2Shape" presStyleLbl="node2" presStyleIdx="0" presStyleCnt="2"/>
      <dgm:spPr/>
      <dgm:t>
        <a:bodyPr/>
        <a:lstStyle/>
        <a:p>
          <a:endParaRPr lang="en-GB"/>
        </a:p>
      </dgm:t>
    </dgm:pt>
    <dgm:pt modelId="{141E7AF5-0E04-437A-840F-13B4FB286FA0}" type="pres">
      <dgm:prSet presAssocID="{DAA18532-B77B-4CA1-87B1-A6C32B240AAD}" presName="hierChild3" presStyleCnt="0"/>
      <dgm:spPr/>
    </dgm:pt>
    <dgm:pt modelId="{32B85386-8CCB-4446-A1E2-66CD36DA191F}" type="pres">
      <dgm:prSet presAssocID="{BA52B3A7-F95C-42DC-B414-520871F73537}" presName="Name19" presStyleLbl="parChTrans1D3" presStyleIdx="0" presStyleCnt="3"/>
      <dgm:spPr/>
      <dgm:t>
        <a:bodyPr/>
        <a:lstStyle/>
        <a:p>
          <a:endParaRPr lang="en-GB"/>
        </a:p>
      </dgm:t>
    </dgm:pt>
    <dgm:pt modelId="{FE70D05F-9C2D-4081-93F5-C6C2691B4A4A}" type="pres">
      <dgm:prSet presAssocID="{5701FF52-7C21-4AAA-9D1B-4C743EEB75F6}" presName="Name21" presStyleCnt="0"/>
      <dgm:spPr/>
    </dgm:pt>
    <dgm:pt modelId="{1D68FBE8-1392-4493-ABCC-0903F27565D9}" type="pres">
      <dgm:prSet presAssocID="{5701FF52-7C21-4AAA-9D1B-4C743EEB75F6}" presName="level2Shape" presStyleLbl="node3" presStyleIdx="0" presStyleCnt="3"/>
      <dgm:spPr/>
      <dgm:t>
        <a:bodyPr/>
        <a:lstStyle/>
        <a:p>
          <a:endParaRPr lang="en-GB"/>
        </a:p>
      </dgm:t>
    </dgm:pt>
    <dgm:pt modelId="{3EC2318B-95D4-466E-BC74-1AEC40772AD9}" type="pres">
      <dgm:prSet presAssocID="{5701FF52-7C21-4AAA-9D1B-4C743EEB75F6}" presName="hierChild3" presStyleCnt="0"/>
      <dgm:spPr/>
    </dgm:pt>
    <dgm:pt modelId="{82966106-207F-4142-8BA5-5D32198217C2}" type="pres">
      <dgm:prSet presAssocID="{6B18DA88-03C0-47EF-87C1-FA1FD67413FA}" presName="Name19" presStyleLbl="parChTrans1D3" presStyleIdx="1" presStyleCnt="3"/>
      <dgm:spPr/>
      <dgm:t>
        <a:bodyPr/>
        <a:lstStyle/>
        <a:p>
          <a:endParaRPr lang="en-GB"/>
        </a:p>
      </dgm:t>
    </dgm:pt>
    <dgm:pt modelId="{AB493D09-4B03-466E-9A94-7766B4E5B8EC}" type="pres">
      <dgm:prSet presAssocID="{C227C653-7089-4623-85F8-01379BA154BF}" presName="Name21" presStyleCnt="0"/>
      <dgm:spPr/>
    </dgm:pt>
    <dgm:pt modelId="{6A125C97-B862-4D11-8E20-76FCC1D0B72B}" type="pres">
      <dgm:prSet presAssocID="{C227C653-7089-4623-85F8-01379BA154BF}" presName="level2Shape" presStyleLbl="node3" presStyleIdx="1" presStyleCnt="3"/>
      <dgm:spPr/>
      <dgm:t>
        <a:bodyPr/>
        <a:lstStyle/>
        <a:p>
          <a:endParaRPr lang="en-GB"/>
        </a:p>
      </dgm:t>
    </dgm:pt>
    <dgm:pt modelId="{CADA4709-CBE5-433C-B8A4-12761049192E}" type="pres">
      <dgm:prSet presAssocID="{C227C653-7089-4623-85F8-01379BA154BF}" presName="hierChild3" presStyleCnt="0"/>
      <dgm:spPr/>
    </dgm:pt>
    <dgm:pt modelId="{F159F30F-EC2B-4806-A214-3A8A86F97993}" type="pres">
      <dgm:prSet presAssocID="{91F85FE0-0732-40FE-9DBA-1D20A2831DBC}" presName="Name19" presStyleLbl="parChTrans1D2" presStyleIdx="1" presStyleCnt="2"/>
      <dgm:spPr/>
      <dgm:t>
        <a:bodyPr/>
        <a:lstStyle/>
        <a:p>
          <a:endParaRPr lang="en-GB"/>
        </a:p>
      </dgm:t>
    </dgm:pt>
    <dgm:pt modelId="{703EC343-C3AE-4CEC-8D44-25C18CDC2DE3}" type="pres">
      <dgm:prSet presAssocID="{A5FFCCE2-DFFA-40F0-B90D-60A8C7747BAC}" presName="Name21" presStyleCnt="0"/>
      <dgm:spPr/>
    </dgm:pt>
    <dgm:pt modelId="{353C09D5-971F-4FD8-8351-B96ED2A44A7C}" type="pres">
      <dgm:prSet presAssocID="{A5FFCCE2-DFFA-40F0-B90D-60A8C7747BAC}" presName="level2Shape" presStyleLbl="node2" presStyleIdx="1" presStyleCnt="2"/>
      <dgm:spPr/>
      <dgm:t>
        <a:bodyPr/>
        <a:lstStyle/>
        <a:p>
          <a:endParaRPr lang="en-GB"/>
        </a:p>
      </dgm:t>
    </dgm:pt>
    <dgm:pt modelId="{8E6C1D22-4ABD-487D-930F-8F54E9B3F775}" type="pres">
      <dgm:prSet presAssocID="{A5FFCCE2-DFFA-40F0-B90D-60A8C7747BAC}" presName="hierChild3" presStyleCnt="0"/>
      <dgm:spPr/>
    </dgm:pt>
    <dgm:pt modelId="{9E16313F-E7CA-4C11-8C25-AB439FD3D03C}" type="pres">
      <dgm:prSet presAssocID="{C05D840A-0B9D-44EC-AB7B-70A7F1157247}" presName="Name19" presStyleLbl="parChTrans1D3" presStyleIdx="2" presStyleCnt="3"/>
      <dgm:spPr/>
      <dgm:t>
        <a:bodyPr/>
        <a:lstStyle/>
        <a:p>
          <a:endParaRPr lang="en-GB"/>
        </a:p>
      </dgm:t>
    </dgm:pt>
    <dgm:pt modelId="{F2B89177-8381-4202-B011-B046B89435A1}" type="pres">
      <dgm:prSet presAssocID="{BDB54032-C361-4A38-B747-DB42E3D5024F}" presName="Name21" presStyleCnt="0"/>
      <dgm:spPr/>
    </dgm:pt>
    <dgm:pt modelId="{45E1B679-3028-41BA-9948-6EBED8BC031E}" type="pres">
      <dgm:prSet presAssocID="{BDB54032-C361-4A38-B747-DB42E3D5024F}" presName="level2Shape" presStyleLbl="node3" presStyleIdx="2" presStyleCnt="3"/>
      <dgm:spPr/>
      <dgm:t>
        <a:bodyPr/>
        <a:lstStyle/>
        <a:p>
          <a:endParaRPr lang="en-GB"/>
        </a:p>
      </dgm:t>
    </dgm:pt>
    <dgm:pt modelId="{E2F3A024-0CF7-4C2B-A0E5-6BFA0849757F}" type="pres">
      <dgm:prSet presAssocID="{BDB54032-C361-4A38-B747-DB42E3D5024F}" presName="hierChild3" presStyleCnt="0"/>
      <dgm:spPr/>
    </dgm:pt>
    <dgm:pt modelId="{4118ADD6-6DB5-48C8-9CDE-82C3810022D3}" type="pres">
      <dgm:prSet presAssocID="{C7E35C50-6B90-468C-A01C-FAA69953002E}" presName="bgShapesFlow" presStyleCnt="0"/>
      <dgm:spPr/>
    </dgm:pt>
    <dgm:pt modelId="{D443C938-6DC3-47F1-BC44-B30CF9E9207D}" type="pres">
      <dgm:prSet presAssocID="{BBFE2B6C-8368-4980-B344-0211356ACCD6}" presName="rectComp" presStyleCnt="0"/>
      <dgm:spPr/>
    </dgm:pt>
    <dgm:pt modelId="{F72C12D5-1552-488D-9C81-B9999298113B}" type="pres">
      <dgm:prSet presAssocID="{BBFE2B6C-8368-4980-B344-0211356ACCD6}" presName="bgRect" presStyleLbl="bgShp" presStyleIdx="0" presStyleCnt="3"/>
      <dgm:spPr/>
      <dgm:t>
        <a:bodyPr/>
        <a:lstStyle/>
        <a:p>
          <a:endParaRPr lang="en-GB"/>
        </a:p>
      </dgm:t>
    </dgm:pt>
    <dgm:pt modelId="{8F8B11A4-1D57-462C-A927-90C033F734AE}" type="pres">
      <dgm:prSet presAssocID="{BBFE2B6C-8368-4980-B344-0211356ACCD6}" presName="bgRectTx" presStyleLbl="bgShp" presStyleIdx="0" presStyleCnt="3">
        <dgm:presLayoutVars>
          <dgm:bulletEnabled val="1"/>
        </dgm:presLayoutVars>
      </dgm:prSet>
      <dgm:spPr/>
      <dgm:t>
        <a:bodyPr/>
        <a:lstStyle/>
        <a:p>
          <a:endParaRPr lang="en-GB"/>
        </a:p>
      </dgm:t>
    </dgm:pt>
    <dgm:pt modelId="{78C4323C-1C17-45BE-ADE3-0D2BD95FAB3F}" type="pres">
      <dgm:prSet presAssocID="{BBFE2B6C-8368-4980-B344-0211356ACCD6}" presName="spComp" presStyleCnt="0"/>
      <dgm:spPr/>
    </dgm:pt>
    <dgm:pt modelId="{F5E4804B-33A0-415D-903C-2385CB5D9C92}" type="pres">
      <dgm:prSet presAssocID="{BBFE2B6C-8368-4980-B344-0211356ACCD6}" presName="vSp" presStyleCnt="0"/>
      <dgm:spPr/>
    </dgm:pt>
    <dgm:pt modelId="{907EE150-7FB5-495B-9419-1B4969B38545}" type="pres">
      <dgm:prSet presAssocID="{3598BA93-39D0-4696-B020-55D8BE153F48}" presName="rectComp" presStyleCnt="0"/>
      <dgm:spPr/>
    </dgm:pt>
    <dgm:pt modelId="{59C1E035-2DBE-4683-94CD-F31309E52DCB}" type="pres">
      <dgm:prSet presAssocID="{3598BA93-39D0-4696-B020-55D8BE153F48}" presName="bgRect" presStyleLbl="bgShp" presStyleIdx="1" presStyleCnt="3"/>
      <dgm:spPr/>
      <dgm:t>
        <a:bodyPr/>
        <a:lstStyle/>
        <a:p>
          <a:endParaRPr lang="en-GB"/>
        </a:p>
      </dgm:t>
    </dgm:pt>
    <dgm:pt modelId="{BA1C0B14-2CEA-4AD3-AACF-60698F96F425}" type="pres">
      <dgm:prSet presAssocID="{3598BA93-39D0-4696-B020-55D8BE153F48}" presName="bgRectTx" presStyleLbl="bgShp" presStyleIdx="1" presStyleCnt="3">
        <dgm:presLayoutVars>
          <dgm:bulletEnabled val="1"/>
        </dgm:presLayoutVars>
      </dgm:prSet>
      <dgm:spPr/>
      <dgm:t>
        <a:bodyPr/>
        <a:lstStyle/>
        <a:p>
          <a:endParaRPr lang="en-GB"/>
        </a:p>
      </dgm:t>
    </dgm:pt>
    <dgm:pt modelId="{B97CFD74-B7DD-4C7E-874F-29E732809F03}" type="pres">
      <dgm:prSet presAssocID="{3598BA93-39D0-4696-B020-55D8BE153F48}" presName="spComp" presStyleCnt="0"/>
      <dgm:spPr/>
    </dgm:pt>
    <dgm:pt modelId="{214636D7-7F53-4523-BBBD-57B58D5CD3FA}" type="pres">
      <dgm:prSet presAssocID="{3598BA93-39D0-4696-B020-55D8BE153F48}" presName="vSp" presStyleCnt="0"/>
      <dgm:spPr/>
    </dgm:pt>
    <dgm:pt modelId="{722E850C-93D1-4911-8D9A-65A949274BE9}" type="pres">
      <dgm:prSet presAssocID="{7A30403B-9C51-44EE-BC96-BA89C22EA955}" presName="rectComp" presStyleCnt="0"/>
      <dgm:spPr/>
    </dgm:pt>
    <dgm:pt modelId="{1061EEFA-B2B0-4B34-8896-D2AEB77BEE6B}" type="pres">
      <dgm:prSet presAssocID="{7A30403B-9C51-44EE-BC96-BA89C22EA955}" presName="bgRect" presStyleLbl="bgShp" presStyleIdx="2" presStyleCnt="3"/>
      <dgm:spPr/>
      <dgm:t>
        <a:bodyPr/>
        <a:lstStyle/>
        <a:p>
          <a:endParaRPr lang="en-GB"/>
        </a:p>
      </dgm:t>
    </dgm:pt>
    <dgm:pt modelId="{8732624C-F307-4C66-B59E-47720A029A95}" type="pres">
      <dgm:prSet presAssocID="{7A30403B-9C51-44EE-BC96-BA89C22EA955}" presName="bgRectTx" presStyleLbl="bgShp" presStyleIdx="2" presStyleCnt="3">
        <dgm:presLayoutVars>
          <dgm:bulletEnabled val="1"/>
        </dgm:presLayoutVars>
      </dgm:prSet>
      <dgm:spPr/>
      <dgm:t>
        <a:bodyPr/>
        <a:lstStyle/>
        <a:p>
          <a:endParaRPr lang="en-GB"/>
        </a:p>
      </dgm:t>
    </dgm:pt>
  </dgm:ptLst>
  <dgm:cxnLst>
    <dgm:cxn modelId="{6B42968C-BF85-4D06-BE22-FE32DC64BD37}" type="presOf" srcId="{5701FF52-7C21-4AAA-9D1B-4C743EEB75F6}" destId="{1D68FBE8-1392-4493-ABCC-0903F27565D9}" srcOrd="0" destOrd="0" presId="urn:microsoft.com/office/officeart/2005/8/layout/hierarchy6"/>
    <dgm:cxn modelId="{7A1222DA-CA86-469F-8F53-90AB9306DB88}" type="presOf" srcId="{7A30403B-9C51-44EE-BC96-BA89C22EA955}" destId="{8732624C-F307-4C66-B59E-47720A029A95}" srcOrd="1" destOrd="0" presId="urn:microsoft.com/office/officeart/2005/8/layout/hierarchy6"/>
    <dgm:cxn modelId="{70055D96-7A1D-4E93-923B-CCC0997D2F96}" srcId="{1760A4FB-8E51-4F01-8636-55F40E6EA81E}" destId="{DAA18532-B77B-4CA1-87B1-A6C32B240AAD}" srcOrd="0" destOrd="0" parTransId="{4BAAA50A-7170-44C8-AD5B-23C94419FB54}" sibTransId="{36F0C8C7-9FE0-4CD3-B25E-9627031AF050}"/>
    <dgm:cxn modelId="{1FB6F462-C933-4CD2-839F-96F45C99D5AC}" srcId="{C7E35C50-6B90-468C-A01C-FAA69953002E}" destId="{1760A4FB-8E51-4F01-8636-55F40E6EA81E}" srcOrd="0" destOrd="0" parTransId="{51AAF9E1-5153-4ED0-B0CE-75D65641F6A5}" sibTransId="{A68E2BC0-F1F6-41FA-BD88-11011336ECF0}"/>
    <dgm:cxn modelId="{0CCE71A1-6528-4CB4-96F0-0673F8F75004}" type="presOf" srcId="{BA52B3A7-F95C-42DC-B414-520871F73537}" destId="{32B85386-8CCB-4446-A1E2-66CD36DA191F}" srcOrd="0" destOrd="0" presId="urn:microsoft.com/office/officeart/2005/8/layout/hierarchy6"/>
    <dgm:cxn modelId="{17C2ED7A-36D1-4FA5-A54D-BC658555ABFD}" type="presOf" srcId="{6B18DA88-03C0-47EF-87C1-FA1FD67413FA}" destId="{82966106-207F-4142-8BA5-5D32198217C2}" srcOrd="0" destOrd="0" presId="urn:microsoft.com/office/officeart/2005/8/layout/hierarchy6"/>
    <dgm:cxn modelId="{26A719D7-EC00-456E-9C42-BD2957551FB5}" type="presOf" srcId="{BBFE2B6C-8368-4980-B344-0211356ACCD6}" destId="{F72C12D5-1552-488D-9C81-B9999298113B}" srcOrd="0" destOrd="0" presId="urn:microsoft.com/office/officeart/2005/8/layout/hierarchy6"/>
    <dgm:cxn modelId="{AD4273FF-3DA8-4E9F-91CD-0C62ECE8D47C}" type="presOf" srcId="{DAA18532-B77B-4CA1-87B1-A6C32B240AAD}" destId="{C2C00087-9C41-45A6-A252-4062C9085A65}" srcOrd="0" destOrd="0" presId="urn:microsoft.com/office/officeart/2005/8/layout/hierarchy6"/>
    <dgm:cxn modelId="{FC511A5E-ABC6-4391-98BD-9C48968E86E5}" type="presOf" srcId="{1760A4FB-8E51-4F01-8636-55F40E6EA81E}" destId="{6F60FC53-1D71-4180-97C2-4A048DB5F1D9}" srcOrd="0" destOrd="0" presId="urn:microsoft.com/office/officeart/2005/8/layout/hierarchy6"/>
    <dgm:cxn modelId="{767011D2-E6D8-4A7A-A9A8-5D4A4FC7E02B}" srcId="{DAA18532-B77B-4CA1-87B1-A6C32B240AAD}" destId="{5701FF52-7C21-4AAA-9D1B-4C743EEB75F6}" srcOrd="0" destOrd="0" parTransId="{BA52B3A7-F95C-42DC-B414-520871F73537}" sibTransId="{014F9E9E-7053-4506-A825-0AD52FC6B90A}"/>
    <dgm:cxn modelId="{B82E93DE-A713-4BE2-A2B1-AB12DE19A7F3}" type="presOf" srcId="{BDB54032-C361-4A38-B747-DB42E3D5024F}" destId="{45E1B679-3028-41BA-9948-6EBED8BC031E}" srcOrd="0" destOrd="0" presId="urn:microsoft.com/office/officeart/2005/8/layout/hierarchy6"/>
    <dgm:cxn modelId="{2B650502-6EB6-4589-8BC2-DF7BB1F7E6F4}" type="presOf" srcId="{BBFE2B6C-8368-4980-B344-0211356ACCD6}" destId="{8F8B11A4-1D57-462C-A927-90C033F734AE}" srcOrd="1" destOrd="0" presId="urn:microsoft.com/office/officeart/2005/8/layout/hierarchy6"/>
    <dgm:cxn modelId="{FB5F775E-978E-46BA-9E48-CA32A4D4936D}" type="presOf" srcId="{A5FFCCE2-DFFA-40F0-B90D-60A8C7747BAC}" destId="{353C09D5-971F-4FD8-8351-B96ED2A44A7C}" srcOrd="0" destOrd="0" presId="urn:microsoft.com/office/officeart/2005/8/layout/hierarchy6"/>
    <dgm:cxn modelId="{0DE626E1-DD57-4094-A68A-C67791A46918}" type="presOf" srcId="{C7E35C50-6B90-468C-A01C-FAA69953002E}" destId="{D4FA8806-B65A-48A2-9186-8A8AEBB09361}" srcOrd="0" destOrd="0" presId="urn:microsoft.com/office/officeart/2005/8/layout/hierarchy6"/>
    <dgm:cxn modelId="{F22EAAD1-5971-427C-B8D5-1740A3782057}" type="presOf" srcId="{3598BA93-39D0-4696-B020-55D8BE153F48}" destId="{BA1C0B14-2CEA-4AD3-AACF-60698F96F425}" srcOrd="1" destOrd="0" presId="urn:microsoft.com/office/officeart/2005/8/layout/hierarchy6"/>
    <dgm:cxn modelId="{731D46D3-EEA9-4480-A147-1516E158E286}" type="presOf" srcId="{4BAAA50A-7170-44C8-AD5B-23C94419FB54}" destId="{F27C236C-074F-4DDB-97D9-CCF4D9086943}" srcOrd="0" destOrd="0" presId="urn:microsoft.com/office/officeart/2005/8/layout/hierarchy6"/>
    <dgm:cxn modelId="{49F76FA9-FED7-4DDF-BBD7-A2164FAC4838}" type="presOf" srcId="{7A30403B-9C51-44EE-BC96-BA89C22EA955}" destId="{1061EEFA-B2B0-4B34-8896-D2AEB77BEE6B}" srcOrd="0" destOrd="0" presId="urn:microsoft.com/office/officeart/2005/8/layout/hierarchy6"/>
    <dgm:cxn modelId="{0F863E59-F3D9-46AA-932C-EC471D21161D}" srcId="{C7E35C50-6B90-468C-A01C-FAA69953002E}" destId="{3598BA93-39D0-4696-B020-55D8BE153F48}" srcOrd="2" destOrd="0" parTransId="{54AE03B2-4813-4CDB-8247-007D5BE3F353}" sibTransId="{79DF4E8C-E488-4BEC-9C0D-897E5C98C4C4}"/>
    <dgm:cxn modelId="{9F5FF82E-D81C-4A73-AEE6-BC34FE6A5D01}" type="presOf" srcId="{3598BA93-39D0-4696-B020-55D8BE153F48}" destId="{59C1E035-2DBE-4683-94CD-F31309E52DCB}" srcOrd="0" destOrd="0" presId="urn:microsoft.com/office/officeart/2005/8/layout/hierarchy6"/>
    <dgm:cxn modelId="{1B37643B-95B4-4338-8AEE-8FB40966F699}" type="presOf" srcId="{C227C653-7089-4623-85F8-01379BA154BF}" destId="{6A125C97-B862-4D11-8E20-76FCC1D0B72B}" srcOrd="0" destOrd="0" presId="urn:microsoft.com/office/officeart/2005/8/layout/hierarchy6"/>
    <dgm:cxn modelId="{3852C7DE-AB65-4541-AB18-D69CE6C03F32}" srcId="{C7E35C50-6B90-468C-A01C-FAA69953002E}" destId="{BBFE2B6C-8368-4980-B344-0211356ACCD6}" srcOrd="1" destOrd="0" parTransId="{E1967EB2-EBF6-43AE-903B-0116AF4827F5}" sibTransId="{400B7041-9959-45D9-8741-754213FDB541}"/>
    <dgm:cxn modelId="{5A245F15-92C1-4939-974B-4F77377A8025}" srcId="{A5FFCCE2-DFFA-40F0-B90D-60A8C7747BAC}" destId="{BDB54032-C361-4A38-B747-DB42E3D5024F}" srcOrd="0" destOrd="0" parTransId="{C05D840A-0B9D-44EC-AB7B-70A7F1157247}" sibTransId="{3E9A8E6B-8D7F-48A1-B7C4-EBB4A3661D89}"/>
    <dgm:cxn modelId="{94719590-37F1-42AE-80A2-A9C56DF2563F}" type="presOf" srcId="{C05D840A-0B9D-44EC-AB7B-70A7F1157247}" destId="{9E16313F-E7CA-4C11-8C25-AB439FD3D03C}" srcOrd="0" destOrd="0" presId="urn:microsoft.com/office/officeart/2005/8/layout/hierarchy6"/>
    <dgm:cxn modelId="{72F13D32-90A1-4575-A80F-11873F895B5C}" type="presOf" srcId="{91F85FE0-0732-40FE-9DBA-1D20A2831DBC}" destId="{F159F30F-EC2B-4806-A214-3A8A86F97993}" srcOrd="0" destOrd="0" presId="urn:microsoft.com/office/officeart/2005/8/layout/hierarchy6"/>
    <dgm:cxn modelId="{0F10E5A6-8AC1-4C89-BC98-D60E5A33AE02}" srcId="{C7E35C50-6B90-468C-A01C-FAA69953002E}" destId="{7A30403B-9C51-44EE-BC96-BA89C22EA955}" srcOrd="3" destOrd="0" parTransId="{2AC811DC-D724-4B8D-9A1E-C813DAC240FD}" sibTransId="{1BE9D718-49DC-4CC2-9F10-864328A7D995}"/>
    <dgm:cxn modelId="{ED34908C-7B7A-4E97-A8EB-1D60A99A438D}" srcId="{DAA18532-B77B-4CA1-87B1-A6C32B240AAD}" destId="{C227C653-7089-4623-85F8-01379BA154BF}" srcOrd="1" destOrd="0" parTransId="{6B18DA88-03C0-47EF-87C1-FA1FD67413FA}" sibTransId="{58225BE0-A084-46AD-BEB1-2D0048696103}"/>
    <dgm:cxn modelId="{260E8464-5EC4-49A2-BD66-45EE1805B7CB}" srcId="{1760A4FB-8E51-4F01-8636-55F40E6EA81E}" destId="{A5FFCCE2-DFFA-40F0-B90D-60A8C7747BAC}" srcOrd="1" destOrd="0" parTransId="{91F85FE0-0732-40FE-9DBA-1D20A2831DBC}" sibTransId="{8FBADD9D-956C-4FCF-8F7D-79F54E08A9D1}"/>
    <dgm:cxn modelId="{26C3D66B-009E-4457-BCB8-98ED7DD1213B}" type="presParOf" srcId="{D4FA8806-B65A-48A2-9186-8A8AEBB09361}" destId="{DCF9C51B-02D9-46B7-AA12-9214E9846263}" srcOrd="0" destOrd="0" presId="urn:microsoft.com/office/officeart/2005/8/layout/hierarchy6"/>
    <dgm:cxn modelId="{7BFC1F00-F622-4C7A-81CA-9083C945C8A1}" type="presParOf" srcId="{DCF9C51B-02D9-46B7-AA12-9214E9846263}" destId="{D0E4C611-3273-4066-96BA-FC67BC16BC6F}" srcOrd="0" destOrd="0" presId="urn:microsoft.com/office/officeart/2005/8/layout/hierarchy6"/>
    <dgm:cxn modelId="{AAAEEEC9-B7FE-4253-8E2C-937D8E70F31C}" type="presParOf" srcId="{DCF9C51B-02D9-46B7-AA12-9214E9846263}" destId="{9A9910DF-FF4F-4E3F-9E1A-36FE611B7B5D}" srcOrd="1" destOrd="0" presId="urn:microsoft.com/office/officeart/2005/8/layout/hierarchy6"/>
    <dgm:cxn modelId="{D49948F2-905B-4F15-984B-48D143D1C1FC}" type="presParOf" srcId="{9A9910DF-FF4F-4E3F-9E1A-36FE611B7B5D}" destId="{9A4B2CE5-0C00-4741-80E3-D9A4164314F8}" srcOrd="0" destOrd="0" presId="urn:microsoft.com/office/officeart/2005/8/layout/hierarchy6"/>
    <dgm:cxn modelId="{A02F8C8F-5801-40CE-A7D5-EFE8E3E3B8EF}" type="presParOf" srcId="{9A4B2CE5-0C00-4741-80E3-D9A4164314F8}" destId="{6F60FC53-1D71-4180-97C2-4A048DB5F1D9}" srcOrd="0" destOrd="0" presId="urn:microsoft.com/office/officeart/2005/8/layout/hierarchy6"/>
    <dgm:cxn modelId="{D90EEF43-1854-4EDC-A7B6-733214458753}" type="presParOf" srcId="{9A4B2CE5-0C00-4741-80E3-D9A4164314F8}" destId="{E772CE68-19A6-4051-8462-CEC295D90BE3}" srcOrd="1" destOrd="0" presId="urn:microsoft.com/office/officeart/2005/8/layout/hierarchy6"/>
    <dgm:cxn modelId="{FB24F4CF-8987-41CA-BFE1-559EB240ED29}" type="presParOf" srcId="{E772CE68-19A6-4051-8462-CEC295D90BE3}" destId="{F27C236C-074F-4DDB-97D9-CCF4D9086943}" srcOrd="0" destOrd="0" presId="urn:microsoft.com/office/officeart/2005/8/layout/hierarchy6"/>
    <dgm:cxn modelId="{E9660F3A-B859-4C24-9831-8FAE5877ABE7}" type="presParOf" srcId="{E772CE68-19A6-4051-8462-CEC295D90BE3}" destId="{65BE97E7-EDDA-4CCA-8B83-942329F8AB5F}" srcOrd="1" destOrd="0" presId="urn:microsoft.com/office/officeart/2005/8/layout/hierarchy6"/>
    <dgm:cxn modelId="{B1C9F254-E3EA-45B6-9848-FB2666335EEF}" type="presParOf" srcId="{65BE97E7-EDDA-4CCA-8B83-942329F8AB5F}" destId="{C2C00087-9C41-45A6-A252-4062C9085A65}" srcOrd="0" destOrd="0" presId="urn:microsoft.com/office/officeart/2005/8/layout/hierarchy6"/>
    <dgm:cxn modelId="{CBE5BAA6-769F-4C4B-B63F-35408C54E548}" type="presParOf" srcId="{65BE97E7-EDDA-4CCA-8B83-942329F8AB5F}" destId="{141E7AF5-0E04-437A-840F-13B4FB286FA0}" srcOrd="1" destOrd="0" presId="urn:microsoft.com/office/officeart/2005/8/layout/hierarchy6"/>
    <dgm:cxn modelId="{C63E2320-4336-44F5-B169-EA03DB1561B6}" type="presParOf" srcId="{141E7AF5-0E04-437A-840F-13B4FB286FA0}" destId="{32B85386-8CCB-4446-A1E2-66CD36DA191F}" srcOrd="0" destOrd="0" presId="urn:microsoft.com/office/officeart/2005/8/layout/hierarchy6"/>
    <dgm:cxn modelId="{95F44A13-778B-409E-A2BA-198DB7FF0F59}" type="presParOf" srcId="{141E7AF5-0E04-437A-840F-13B4FB286FA0}" destId="{FE70D05F-9C2D-4081-93F5-C6C2691B4A4A}" srcOrd="1" destOrd="0" presId="urn:microsoft.com/office/officeart/2005/8/layout/hierarchy6"/>
    <dgm:cxn modelId="{AD7957F8-5928-4D80-ABF9-DC4DFB0D4441}" type="presParOf" srcId="{FE70D05F-9C2D-4081-93F5-C6C2691B4A4A}" destId="{1D68FBE8-1392-4493-ABCC-0903F27565D9}" srcOrd="0" destOrd="0" presId="urn:microsoft.com/office/officeart/2005/8/layout/hierarchy6"/>
    <dgm:cxn modelId="{0E02E26C-744D-43AB-8CE2-BCF4F46E53A4}" type="presParOf" srcId="{FE70D05F-9C2D-4081-93F5-C6C2691B4A4A}" destId="{3EC2318B-95D4-466E-BC74-1AEC40772AD9}" srcOrd="1" destOrd="0" presId="urn:microsoft.com/office/officeart/2005/8/layout/hierarchy6"/>
    <dgm:cxn modelId="{A462F985-90C2-4654-A143-75B71FF4742A}" type="presParOf" srcId="{141E7AF5-0E04-437A-840F-13B4FB286FA0}" destId="{82966106-207F-4142-8BA5-5D32198217C2}" srcOrd="2" destOrd="0" presId="urn:microsoft.com/office/officeart/2005/8/layout/hierarchy6"/>
    <dgm:cxn modelId="{75AA5739-0DAC-4163-86C8-98621B21EB30}" type="presParOf" srcId="{141E7AF5-0E04-437A-840F-13B4FB286FA0}" destId="{AB493D09-4B03-466E-9A94-7766B4E5B8EC}" srcOrd="3" destOrd="0" presId="urn:microsoft.com/office/officeart/2005/8/layout/hierarchy6"/>
    <dgm:cxn modelId="{ED48B914-CDC8-4063-A785-428D443AA384}" type="presParOf" srcId="{AB493D09-4B03-466E-9A94-7766B4E5B8EC}" destId="{6A125C97-B862-4D11-8E20-76FCC1D0B72B}" srcOrd="0" destOrd="0" presId="urn:microsoft.com/office/officeart/2005/8/layout/hierarchy6"/>
    <dgm:cxn modelId="{76FDB74F-558E-4406-9783-A45E4B7EC993}" type="presParOf" srcId="{AB493D09-4B03-466E-9A94-7766B4E5B8EC}" destId="{CADA4709-CBE5-433C-B8A4-12761049192E}" srcOrd="1" destOrd="0" presId="urn:microsoft.com/office/officeart/2005/8/layout/hierarchy6"/>
    <dgm:cxn modelId="{50F767B3-C50F-4F82-AF51-C2DD93BEBF32}" type="presParOf" srcId="{E772CE68-19A6-4051-8462-CEC295D90BE3}" destId="{F159F30F-EC2B-4806-A214-3A8A86F97993}" srcOrd="2" destOrd="0" presId="urn:microsoft.com/office/officeart/2005/8/layout/hierarchy6"/>
    <dgm:cxn modelId="{DBC754EA-B8C3-4A55-A394-EB6607D30242}" type="presParOf" srcId="{E772CE68-19A6-4051-8462-CEC295D90BE3}" destId="{703EC343-C3AE-4CEC-8D44-25C18CDC2DE3}" srcOrd="3" destOrd="0" presId="urn:microsoft.com/office/officeart/2005/8/layout/hierarchy6"/>
    <dgm:cxn modelId="{BB637374-2838-441C-AB1A-7CFE5FD40A7B}" type="presParOf" srcId="{703EC343-C3AE-4CEC-8D44-25C18CDC2DE3}" destId="{353C09D5-971F-4FD8-8351-B96ED2A44A7C}" srcOrd="0" destOrd="0" presId="urn:microsoft.com/office/officeart/2005/8/layout/hierarchy6"/>
    <dgm:cxn modelId="{622807D7-C030-47D2-AA69-56A7C0205BEB}" type="presParOf" srcId="{703EC343-C3AE-4CEC-8D44-25C18CDC2DE3}" destId="{8E6C1D22-4ABD-487D-930F-8F54E9B3F775}" srcOrd="1" destOrd="0" presId="urn:microsoft.com/office/officeart/2005/8/layout/hierarchy6"/>
    <dgm:cxn modelId="{B6D6A512-2B96-4A63-9BBB-3444B7A40DB9}" type="presParOf" srcId="{8E6C1D22-4ABD-487D-930F-8F54E9B3F775}" destId="{9E16313F-E7CA-4C11-8C25-AB439FD3D03C}" srcOrd="0" destOrd="0" presId="urn:microsoft.com/office/officeart/2005/8/layout/hierarchy6"/>
    <dgm:cxn modelId="{921C2605-187F-4986-A17A-4380B7B17B41}" type="presParOf" srcId="{8E6C1D22-4ABD-487D-930F-8F54E9B3F775}" destId="{F2B89177-8381-4202-B011-B046B89435A1}" srcOrd="1" destOrd="0" presId="urn:microsoft.com/office/officeart/2005/8/layout/hierarchy6"/>
    <dgm:cxn modelId="{8EE4679D-4F0E-4C96-8461-F1D95512B7A7}" type="presParOf" srcId="{F2B89177-8381-4202-B011-B046B89435A1}" destId="{45E1B679-3028-41BA-9948-6EBED8BC031E}" srcOrd="0" destOrd="0" presId="urn:microsoft.com/office/officeart/2005/8/layout/hierarchy6"/>
    <dgm:cxn modelId="{59F86FB3-CB02-4827-828E-3FA8F89E92F8}" type="presParOf" srcId="{F2B89177-8381-4202-B011-B046B89435A1}" destId="{E2F3A024-0CF7-4C2B-A0E5-6BFA0849757F}" srcOrd="1" destOrd="0" presId="urn:microsoft.com/office/officeart/2005/8/layout/hierarchy6"/>
    <dgm:cxn modelId="{DFF1766D-101A-445B-A2E1-5E65A257333E}" type="presParOf" srcId="{D4FA8806-B65A-48A2-9186-8A8AEBB09361}" destId="{4118ADD6-6DB5-48C8-9CDE-82C3810022D3}" srcOrd="1" destOrd="0" presId="urn:microsoft.com/office/officeart/2005/8/layout/hierarchy6"/>
    <dgm:cxn modelId="{5137356D-E3A2-41DB-9A71-8ECA65966923}" type="presParOf" srcId="{4118ADD6-6DB5-48C8-9CDE-82C3810022D3}" destId="{D443C938-6DC3-47F1-BC44-B30CF9E9207D}" srcOrd="0" destOrd="0" presId="urn:microsoft.com/office/officeart/2005/8/layout/hierarchy6"/>
    <dgm:cxn modelId="{1373FDCF-5F98-465A-9A72-E48D066FB3EB}" type="presParOf" srcId="{D443C938-6DC3-47F1-BC44-B30CF9E9207D}" destId="{F72C12D5-1552-488D-9C81-B9999298113B}" srcOrd="0" destOrd="0" presId="urn:microsoft.com/office/officeart/2005/8/layout/hierarchy6"/>
    <dgm:cxn modelId="{AF5DFF0A-6055-4033-9F51-4AA87AC15418}" type="presParOf" srcId="{D443C938-6DC3-47F1-BC44-B30CF9E9207D}" destId="{8F8B11A4-1D57-462C-A927-90C033F734AE}" srcOrd="1" destOrd="0" presId="urn:microsoft.com/office/officeart/2005/8/layout/hierarchy6"/>
    <dgm:cxn modelId="{486BA095-C77F-4530-B0CD-DA3B2B34A1AB}" type="presParOf" srcId="{4118ADD6-6DB5-48C8-9CDE-82C3810022D3}" destId="{78C4323C-1C17-45BE-ADE3-0D2BD95FAB3F}" srcOrd="1" destOrd="0" presId="urn:microsoft.com/office/officeart/2005/8/layout/hierarchy6"/>
    <dgm:cxn modelId="{C23D4E9D-10AF-4F88-807A-F6CAF2144E87}" type="presParOf" srcId="{78C4323C-1C17-45BE-ADE3-0D2BD95FAB3F}" destId="{F5E4804B-33A0-415D-903C-2385CB5D9C92}" srcOrd="0" destOrd="0" presId="urn:microsoft.com/office/officeart/2005/8/layout/hierarchy6"/>
    <dgm:cxn modelId="{A8CF90A2-F889-4B7F-AD39-80EC146E9DA8}" type="presParOf" srcId="{4118ADD6-6DB5-48C8-9CDE-82C3810022D3}" destId="{907EE150-7FB5-495B-9419-1B4969B38545}" srcOrd="2" destOrd="0" presId="urn:microsoft.com/office/officeart/2005/8/layout/hierarchy6"/>
    <dgm:cxn modelId="{21FB66BA-D51B-4534-A2E4-888424D64556}" type="presParOf" srcId="{907EE150-7FB5-495B-9419-1B4969B38545}" destId="{59C1E035-2DBE-4683-94CD-F31309E52DCB}" srcOrd="0" destOrd="0" presId="urn:microsoft.com/office/officeart/2005/8/layout/hierarchy6"/>
    <dgm:cxn modelId="{7766BBB8-95E6-4F9B-95EB-D537A98FAFAE}" type="presParOf" srcId="{907EE150-7FB5-495B-9419-1B4969B38545}" destId="{BA1C0B14-2CEA-4AD3-AACF-60698F96F425}" srcOrd="1" destOrd="0" presId="urn:microsoft.com/office/officeart/2005/8/layout/hierarchy6"/>
    <dgm:cxn modelId="{38C0E86C-6957-486F-9E13-796737D89405}" type="presParOf" srcId="{4118ADD6-6DB5-48C8-9CDE-82C3810022D3}" destId="{B97CFD74-B7DD-4C7E-874F-29E732809F03}" srcOrd="3" destOrd="0" presId="urn:microsoft.com/office/officeart/2005/8/layout/hierarchy6"/>
    <dgm:cxn modelId="{C26B760B-8201-4D93-A9DB-1E6B99257F65}" type="presParOf" srcId="{B97CFD74-B7DD-4C7E-874F-29E732809F03}" destId="{214636D7-7F53-4523-BBBD-57B58D5CD3FA}" srcOrd="0" destOrd="0" presId="urn:microsoft.com/office/officeart/2005/8/layout/hierarchy6"/>
    <dgm:cxn modelId="{78639890-064B-47D5-BC89-8339FED9DE6C}" type="presParOf" srcId="{4118ADD6-6DB5-48C8-9CDE-82C3810022D3}" destId="{722E850C-93D1-4911-8D9A-65A949274BE9}" srcOrd="4" destOrd="0" presId="urn:microsoft.com/office/officeart/2005/8/layout/hierarchy6"/>
    <dgm:cxn modelId="{4E131914-D567-4E94-9369-0A26C4E0F32C}" type="presParOf" srcId="{722E850C-93D1-4911-8D9A-65A949274BE9}" destId="{1061EEFA-B2B0-4B34-8896-D2AEB77BEE6B}" srcOrd="0" destOrd="0" presId="urn:microsoft.com/office/officeart/2005/8/layout/hierarchy6"/>
    <dgm:cxn modelId="{7E9DA129-1B77-47F9-B726-D420919CAD3F}" type="presParOf" srcId="{722E850C-93D1-4911-8D9A-65A949274BE9}" destId="{8732624C-F307-4C66-B59E-47720A029A95}"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1EEFA-B2B0-4B34-8896-D2AEB77BEE6B}">
      <dsp:nvSpPr>
        <dsp:cNvPr id="0" name=""/>
        <dsp:cNvSpPr/>
      </dsp:nvSpPr>
      <dsp:spPr>
        <a:xfrm>
          <a:off x="0" y="3276777"/>
          <a:ext cx="8077200" cy="12194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b="1" kern="1200" dirty="0" smtClean="0"/>
            <a:t>Service redesign.</a:t>
          </a:r>
        </a:p>
        <a:p>
          <a:pPr lvl="0" algn="ctr" defTabSz="622300">
            <a:lnSpc>
              <a:spcPct val="90000"/>
            </a:lnSpc>
            <a:spcBef>
              <a:spcPct val="0"/>
            </a:spcBef>
            <a:spcAft>
              <a:spcPct val="35000"/>
            </a:spcAft>
          </a:pPr>
          <a:r>
            <a:rPr lang="en-GB" sz="1400" b="1" kern="1200" dirty="0" smtClean="0"/>
            <a:t>Tailored support and aftercare pathways </a:t>
          </a:r>
        </a:p>
      </dsp:txBody>
      <dsp:txXfrm>
        <a:off x="0" y="3276777"/>
        <a:ext cx="2423160" cy="1219467"/>
      </dsp:txXfrm>
    </dsp:sp>
    <dsp:sp modelId="{59C1E035-2DBE-4683-94CD-F31309E52DCB}">
      <dsp:nvSpPr>
        <dsp:cNvPr id="0" name=""/>
        <dsp:cNvSpPr/>
      </dsp:nvSpPr>
      <dsp:spPr>
        <a:xfrm>
          <a:off x="0" y="1854065"/>
          <a:ext cx="8077200" cy="12194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b="1" kern="1200" dirty="0" smtClean="0"/>
            <a:t>Empowered, engaged and informed patients.</a:t>
          </a:r>
        </a:p>
        <a:p>
          <a:pPr lvl="0" algn="ctr" defTabSz="622300">
            <a:lnSpc>
              <a:spcPct val="90000"/>
            </a:lnSpc>
            <a:spcBef>
              <a:spcPct val="0"/>
            </a:spcBef>
            <a:spcAft>
              <a:spcPct val="35000"/>
            </a:spcAft>
          </a:pPr>
          <a:r>
            <a:rPr lang="en-GB" sz="1400" b="1" kern="1200" dirty="0" smtClean="0"/>
            <a:t>Prepared and skilled professionals.</a:t>
          </a:r>
          <a:endParaRPr lang="en-GB" sz="1400" b="1" kern="1200" dirty="0"/>
        </a:p>
      </dsp:txBody>
      <dsp:txXfrm>
        <a:off x="0" y="1854065"/>
        <a:ext cx="2423160" cy="1219467"/>
      </dsp:txXfrm>
    </dsp:sp>
    <dsp:sp modelId="{F72C12D5-1552-488D-9C81-B9999298113B}">
      <dsp:nvSpPr>
        <dsp:cNvPr id="0" name=""/>
        <dsp:cNvSpPr/>
      </dsp:nvSpPr>
      <dsp:spPr>
        <a:xfrm>
          <a:off x="0" y="431352"/>
          <a:ext cx="8077200" cy="12194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GB" sz="1400" b="1" kern="1200" dirty="0" smtClean="0"/>
        </a:p>
        <a:p>
          <a:pPr lvl="0" algn="ctr" defTabSz="622300">
            <a:lnSpc>
              <a:spcPct val="90000"/>
            </a:lnSpc>
            <a:spcBef>
              <a:spcPct val="0"/>
            </a:spcBef>
            <a:spcAft>
              <a:spcPct val="35000"/>
            </a:spcAft>
          </a:pPr>
          <a:r>
            <a:rPr lang="en-GB" sz="1400" b="1" kern="1200" dirty="0" smtClean="0"/>
            <a:t>Professional culture</a:t>
          </a:r>
        </a:p>
      </dsp:txBody>
      <dsp:txXfrm>
        <a:off x="0" y="431352"/>
        <a:ext cx="2423160" cy="1219467"/>
      </dsp:txXfrm>
    </dsp:sp>
    <dsp:sp modelId="{6F60FC53-1D71-4180-97C2-4A048DB5F1D9}">
      <dsp:nvSpPr>
        <dsp:cNvPr id="0" name=""/>
        <dsp:cNvSpPr/>
      </dsp:nvSpPr>
      <dsp:spPr>
        <a:xfrm>
          <a:off x="4902649" y="532974"/>
          <a:ext cx="1524334" cy="1016223"/>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Collaboration and partnership relationships</a:t>
          </a:r>
          <a:endParaRPr lang="en-GB" sz="1200" kern="1200" dirty="0"/>
        </a:p>
      </dsp:txBody>
      <dsp:txXfrm>
        <a:off x="4932413" y="562738"/>
        <a:ext cx="1464806" cy="956695"/>
      </dsp:txXfrm>
    </dsp:sp>
    <dsp:sp modelId="{F27C236C-074F-4DDB-97D9-CCF4D9086943}">
      <dsp:nvSpPr>
        <dsp:cNvPr id="0" name=""/>
        <dsp:cNvSpPr/>
      </dsp:nvSpPr>
      <dsp:spPr>
        <a:xfrm>
          <a:off x="4178590" y="1549198"/>
          <a:ext cx="1486226" cy="406489"/>
        </a:xfrm>
        <a:custGeom>
          <a:avLst/>
          <a:gdLst/>
          <a:ahLst/>
          <a:cxnLst/>
          <a:rect l="0" t="0" r="0" b="0"/>
          <a:pathLst>
            <a:path>
              <a:moveTo>
                <a:pt x="1486226" y="0"/>
              </a:moveTo>
              <a:lnTo>
                <a:pt x="1486226" y="203244"/>
              </a:lnTo>
              <a:lnTo>
                <a:pt x="0" y="203244"/>
              </a:lnTo>
              <a:lnTo>
                <a:pt x="0" y="4064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C00087-9C41-45A6-A252-4062C9085A65}">
      <dsp:nvSpPr>
        <dsp:cNvPr id="0" name=""/>
        <dsp:cNvSpPr/>
      </dsp:nvSpPr>
      <dsp:spPr>
        <a:xfrm>
          <a:off x="3416422" y="1955687"/>
          <a:ext cx="1524334" cy="101622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Assessment and survivorship care plan + an information prescription</a:t>
          </a:r>
        </a:p>
      </dsp:txBody>
      <dsp:txXfrm>
        <a:off x="3446186" y="1985451"/>
        <a:ext cx="1464806" cy="956695"/>
      </dsp:txXfrm>
    </dsp:sp>
    <dsp:sp modelId="{32B85386-8CCB-4446-A1E2-66CD36DA191F}">
      <dsp:nvSpPr>
        <dsp:cNvPr id="0" name=""/>
        <dsp:cNvSpPr/>
      </dsp:nvSpPr>
      <dsp:spPr>
        <a:xfrm>
          <a:off x="3187772" y="2971910"/>
          <a:ext cx="990817" cy="406489"/>
        </a:xfrm>
        <a:custGeom>
          <a:avLst/>
          <a:gdLst/>
          <a:ahLst/>
          <a:cxnLst/>
          <a:rect l="0" t="0" r="0" b="0"/>
          <a:pathLst>
            <a:path>
              <a:moveTo>
                <a:pt x="990817" y="0"/>
              </a:moveTo>
              <a:lnTo>
                <a:pt x="990817" y="203244"/>
              </a:lnTo>
              <a:lnTo>
                <a:pt x="0" y="203244"/>
              </a:lnTo>
              <a:lnTo>
                <a:pt x="0" y="4064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68FBE8-1392-4493-ABCC-0903F27565D9}">
      <dsp:nvSpPr>
        <dsp:cNvPr id="0" name=""/>
        <dsp:cNvSpPr/>
      </dsp:nvSpPr>
      <dsp:spPr>
        <a:xfrm>
          <a:off x="2425605" y="3378399"/>
          <a:ext cx="1524334" cy="1016223"/>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ENABLER</a:t>
          </a:r>
        </a:p>
        <a:p>
          <a:pPr lvl="0" algn="ctr" defTabSz="533400">
            <a:lnSpc>
              <a:spcPct val="90000"/>
            </a:lnSpc>
            <a:spcBef>
              <a:spcPct val="0"/>
            </a:spcBef>
            <a:spcAft>
              <a:spcPct val="35000"/>
            </a:spcAft>
          </a:pPr>
          <a:r>
            <a:rPr lang="en-GB" sz="1200" kern="1200" dirty="0" smtClean="0"/>
            <a:t>Planned/telephone support/self initiated contact</a:t>
          </a:r>
          <a:endParaRPr lang="en-GB" sz="1200" kern="1200" dirty="0"/>
        </a:p>
      </dsp:txBody>
      <dsp:txXfrm>
        <a:off x="2455369" y="3408163"/>
        <a:ext cx="1464806" cy="956695"/>
      </dsp:txXfrm>
    </dsp:sp>
    <dsp:sp modelId="{82966106-207F-4142-8BA5-5D32198217C2}">
      <dsp:nvSpPr>
        <dsp:cNvPr id="0" name=""/>
        <dsp:cNvSpPr/>
      </dsp:nvSpPr>
      <dsp:spPr>
        <a:xfrm>
          <a:off x="4178590" y="2971910"/>
          <a:ext cx="990817" cy="406489"/>
        </a:xfrm>
        <a:custGeom>
          <a:avLst/>
          <a:gdLst/>
          <a:ahLst/>
          <a:cxnLst/>
          <a:rect l="0" t="0" r="0" b="0"/>
          <a:pathLst>
            <a:path>
              <a:moveTo>
                <a:pt x="0" y="0"/>
              </a:moveTo>
              <a:lnTo>
                <a:pt x="0" y="203244"/>
              </a:lnTo>
              <a:lnTo>
                <a:pt x="990817" y="203244"/>
              </a:lnTo>
              <a:lnTo>
                <a:pt x="990817" y="4064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125C97-B862-4D11-8E20-76FCC1D0B72B}">
      <dsp:nvSpPr>
        <dsp:cNvPr id="0" name=""/>
        <dsp:cNvSpPr/>
      </dsp:nvSpPr>
      <dsp:spPr>
        <a:xfrm>
          <a:off x="4407240" y="3378399"/>
          <a:ext cx="1524334" cy="1016223"/>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ENABLER</a:t>
          </a:r>
        </a:p>
        <a:p>
          <a:pPr lvl="0" algn="ctr" defTabSz="533400">
            <a:lnSpc>
              <a:spcPct val="90000"/>
            </a:lnSpc>
            <a:spcBef>
              <a:spcPct val="0"/>
            </a:spcBef>
            <a:spcAft>
              <a:spcPct val="35000"/>
            </a:spcAft>
          </a:pPr>
          <a:r>
            <a:rPr lang="en-GB" sz="1200" kern="1200" dirty="0" smtClean="0"/>
            <a:t>Self management support – programme/</a:t>
          </a:r>
          <a:endParaRPr lang="en-GB" sz="1200" kern="1200" dirty="0"/>
        </a:p>
      </dsp:txBody>
      <dsp:txXfrm>
        <a:off x="4437004" y="3408163"/>
        <a:ext cx="1464806" cy="956695"/>
      </dsp:txXfrm>
    </dsp:sp>
    <dsp:sp modelId="{F159F30F-EC2B-4806-A214-3A8A86F97993}">
      <dsp:nvSpPr>
        <dsp:cNvPr id="0" name=""/>
        <dsp:cNvSpPr/>
      </dsp:nvSpPr>
      <dsp:spPr>
        <a:xfrm>
          <a:off x="5664816" y="1549198"/>
          <a:ext cx="1486226" cy="406489"/>
        </a:xfrm>
        <a:custGeom>
          <a:avLst/>
          <a:gdLst/>
          <a:ahLst/>
          <a:cxnLst/>
          <a:rect l="0" t="0" r="0" b="0"/>
          <a:pathLst>
            <a:path>
              <a:moveTo>
                <a:pt x="0" y="0"/>
              </a:moveTo>
              <a:lnTo>
                <a:pt x="0" y="203244"/>
              </a:lnTo>
              <a:lnTo>
                <a:pt x="1486226" y="203244"/>
              </a:lnTo>
              <a:lnTo>
                <a:pt x="1486226" y="4064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3C09D5-971F-4FD8-8351-B96ED2A44A7C}">
      <dsp:nvSpPr>
        <dsp:cNvPr id="0" name=""/>
        <dsp:cNvSpPr/>
      </dsp:nvSpPr>
      <dsp:spPr>
        <a:xfrm>
          <a:off x="6388875" y="1955687"/>
          <a:ext cx="1524334" cy="101622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Advanced development training for professionals</a:t>
          </a:r>
          <a:endParaRPr lang="en-GB" sz="1200" kern="1200" dirty="0"/>
        </a:p>
      </dsp:txBody>
      <dsp:txXfrm>
        <a:off x="6418639" y="1985451"/>
        <a:ext cx="1464806" cy="956695"/>
      </dsp:txXfrm>
    </dsp:sp>
    <dsp:sp modelId="{9E16313F-E7CA-4C11-8C25-AB439FD3D03C}">
      <dsp:nvSpPr>
        <dsp:cNvPr id="0" name=""/>
        <dsp:cNvSpPr/>
      </dsp:nvSpPr>
      <dsp:spPr>
        <a:xfrm>
          <a:off x="7105323" y="2971910"/>
          <a:ext cx="91440" cy="406489"/>
        </a:xfrm>
        <a:custGeom>
          <a:avLst/>
          <a:gdLst/>
          <a:ahLst/>
          <a:cxnLst/>
          <a:rect l="0" t="0" r="0" b="0"/>
          <a:pathLst>
            <a:path>
              <a:moveTo>
                <a:pt x="45720" y="0"/>
              </a:moveTo>
              <a:lnTo>
                <a:pt x="45720" y="4064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E1B679-3028-41BA-9948-6EBED8BC031E}">
      <dsp:nvSpPr>
        <dsp:cNvPr id="0" name=""/>
        <dsp:cNvSpPr/>
      </dsp:nvSpPr>
      <dsp:spPr>
        <a:xfrm>
          <a:off x="6388875" y="3378399"/>
          <a:ext cx="1524334" cy="1016223"/>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ENABLER</a:t>
          </a:r>
        </a:p>
        <a:p>
          <a:pPr lvl="0" algn="ctr" defTabSz="533400">
            <a:lnSpc>
              <a:spcPct val="90000"/>
            </a:lnSpc>
            <a:spcBef>
              <a:spcPct val="0"/>
            </a:spcBef>
            <a:spcAft>
              <a:spcPct val="35000"/>
            </a:spcAft>
          </a:pPr>
          <a:r>
            <a:rPr lang="en-GB" sz="1200" kern="1200" dirty="0" smtClean="0"/>
            <a:t>Collaborative professional –patient relationship</a:t>
          </a:r>
          <a:endParaRPr lang="en-GB" sz="1200" kern="1200" dirty="0"/>
        </a:p>
      </dsp:txBody>
      <dsp:txXfrm>
        <a:off x="6418639" y="3408163"/>
        <a:ext cx="1464806" cy="9566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000FF6F-6958-4894-8BF1-BC6FCAF59710}" type="datetimeFigureOut">
              <a:rPr lang="en-GB" smtClean="0"/>
              <a:t>11/04/2013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E4F1EC1-5BC6-4D2E-B631-2F443214D0F1}" type="slidenum">
              <a:rPr lang="en-GB" smtClean="0"/>
              <a:t>‹#›</a:t>
            </a:fld>
            <a:endParaRPr lang="en-GB"/>
          </a:p>
        </p:txBody>
      </p:sp>
    </p:spTree>
    <p:extLst>
      <p:ext uri="{BB962C8B-B14F-4D97-AF65-F5344CB8AC3E}">
        <p14:creationId xmlns:p14="http://schemas.microsoft.com/office/powerpoint/2010/main" val="4027088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7D3D00E-604B-4339-9A8E-DBF0B3210EC7}" type="datetimeFigureOut">
              <a:rPr lang="en-GB" smtClean="0"/>
              <a:t>11/04/2013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9252799-24B1-464C-8069-552891D0792D}" type="slidenum">
              <a:rPr lang="en-GB" smtClean="0"/>
              <a:t>‹#›</a:t>
            </a:fld>
            <a:endParaRPr lang="en-GB"/>
          </a:p>
        </p:txBody>
      </p:sp>
    </p:spTree>
    <p:extLst>
      <p:ext uri="{BB962C8B-B14F-4D97-AF65-F5344CB8AC3E}">
        <p14:creationId xmlns:p14="http://schemas.microsoft.com/office/powerpoint/2010/main" val="182561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pitchFamily="16" charset="-128"/>
              </a:defRPr>
            </a:lvl1pPr>
            <a:lvl2pPr marL="37931725" indent="-37474525">
              <a:defRPr sz="1200">
                <a:solidFill>
                  <a:schemeClr val="tx1"/>
                </a:solidFill>
                <a:latin typeface="Lucida Sans" charset="0"/>
                <a:ea typeface="ＭＳ Ｐゴシック" pitchFamily="16" charset="-128"/>
              </a:defRPr>
            </a:lvl2pPr>
            <a:lvl3pPr>
              <a:defRPr sz="1200">
                <a:solidFill>
                  <a:schemeClr val="tx1"/>
                </a:solidFill>
                <a:latin typeface="Lucida Sans" charset="0"/>
                <a:ea typeface="ＭＳ Ｐゴシック" pitchFamily="16" charset="-128"/>
              </a:defRPr>
            </a:lvl3pPr>
            <a:lvl4pPr>
              <a:defRPr sz="1200">
                <a:solidFill>
                  <a:schemeClr val="tx1"/>
                </a:solidFill>
                <a:latin typeface="Lucida Sans" charset="0"/>
                <a:ea typeface="ＭＳ Ｐゴシック" pitchFamily="16" charset="-128"/>
              </a:defRPr>
            </a:lvl4pPr>
            <a:lvl5pPr>
              <a:defRPr sz="1200">
                <a:solidFill>
                  <a:schemeClr val="tx1"/>
                </a:solidFill>
                <a:latin typeface="Lucida Sans" charset="0"/>
                <a:ea typeface="ＭＳ Ｐゴシック" pitchFamily="16" charset="-128"/>
              </a:defRPr>
            </a:lvl5pPr>
            <a:lvl6pPr marL="457200" eaLnBrk="0" fontAlgn="base" hangingPunct="0">
              <a:spcBef>
                <a:spcPct val="0"/>
              </a:spcBef>
              <a:spcAft>
                <a:spcPct val="0"/>
              </a:spcAft>
              <a:defRPr sz="1200">
                <a:solidFill>
                  <a:schemeClr val="tx1"/>
                </a:solidFill>
                <a:latin typeface="Lucida Sans" charset="0"/>
                <a:ea typeface="ＭＳ Ｐゴシック" pitchFamily="16" charset="-128"/>
              </a:defRPr>
            </a:lvl6pPr>
            <a:lvl7pPr marL="914400" eaLnBrk="0" fontAlgn="base" hangingPunct="0">
              <a:spcBef>
                <a:spcPct val="0"/>
              </a:spcBef>
              <a:spcAft>
                <a:spcPct val="0"/>
              </a:spcAft>
              <a:defRPr sz="1200">
                <a:solidFill>
                  <a:schemeClr val="tx1"/>
                </a:solidFill>
                <a:latin typeface="Lucida Sans" charset="0"/>
                <a:ea typeface="ＭＳ Ｐゴシック" pitchFamily="16" charset="-128"/>
              </a:defRPr>
            </a:lvl7pPr>
            <a:lvl8pPr marL="1371600" eaLnBrk="0" fontAlgn="base" hangingPunct="0">
              <a:spcBef>
                <a:spcPct val="0"/>
              </a:spcBef>
              <a:spcAft>
                <a:spcPct val="0"/>
              </a:spcAft>
              <a:defRPr sz="1200">
                <a:solidFill>
                  <a:schemeClr val="tx1"/>
                </a:solidFill>
                <a:latin typeface="Lucida Sans" charset="0"/>
                <a:ea typeface="ＭＳ Ｐゴシック" pitchFamily="16" charset="-128"/>
              </a:defRPr>
            </a:lvl8pPr>
            <a:lvl9pPr marL="1828800" eaLnBrk="0" fontAlgn="base" hangingPunct="0">
              <a:spcBef>
                <a:spcPct val="0"/>
              </a:spcBef>
              <a:spcAft>
                <a:spcPct val="0"/>
              </a:spcAft>
              <a:defRPr sz="1200">
                <a:solidFill>
                  <a:schemeClr val="tx1"/>
                </a:solidFill>
                <a:latin typeface="Lucida Sans" charset="0"/>
                <a:ea typeface="ＭＳ Ｐゴシック" pitchFamily="16" charset="-128"/>
              </a:defRPr>
            </a:lvl9pPr>
          </a:lstStyle>
          <a:p>
            <a:fld id="{3FE4C7E4-3D1B-44CF-A95E-2A2C3A51F225}" type="slidenum">
              <a:rPr lang="en-GB">
                <a:solidFill>
                  <a:prstClr val="black"/>
                </a:solidFill>
                <a:latin typeface="Arial" charset="0"/>
              </a:rPr>
              <a:pPr/>
              <a:t>1</a:t>
            </a:fld>
            <a:endParaRPr lang="en-GB">
              <a:solidFill>
                <a:prstClr val="black"/>
              </a:solidFill>
              <a:latin typeface="Arial" charset="0"/>
            </a:endParaRPr>
          </a:p>
        </p:txBody>
      </p:sp>
      <p:sp>
        <p:nvSpPr>
          <p:cNvPr id="43011" name="Rectangle 2"/>
          <p:cNvSpPr>
            <a:spLocks noGrp="1" noRot="1" noChangeAspect="1" noChangeArrowheads="1" noTextEdit="1"/>
          </p:cNvSpPr>
          <p:nvPr>
            <p:ph type="sldImg"/>
          </p:nvPr>
        </p:nvSpPr>
        <p:spPr>
          <a:xfrm>
            <a:off x="917575" y="744538"/>
            <a:ext cx="4962525" cy="3722687"/>
          </a:xfrm>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Please use the </a:t>
            </a:r>
            <a:r>
              <a:rPr lang="en-US" dirty="0" err="1" smtClean="0"/>
              <a:t>dd</a:t>
            </a:r>
            <a:r>
              <a:rPr lang="en-US" dirty="0" smtClean="0"/>
              <a:t> month </a:t>
            </a:r>
            <a:r>
              <a:rPr lang="en-US" dirty="0" err="1" smtClean="0"/>
              <a:t>yyyy</a:t>
            </a:r>
            <a:r>
              <a:rPr lang="en-US" dirty="0" smtClean="0"/>
              <a:t> format for the date for example 11 January 2008. The main title can be one or two lines long. </a:t>
            </a:r>
          </a:p>
          <a:p>
            <a:pPr eaLnBrk="1" hangingPunct="1"/>
            <a:endParaRPr lang="en-GB" dirty="0" smtClean="0"/>
          </a:p>
          <a:p>
            <a:pPr eaLnBrk="1" hangingPunct="1"/>
            <a:r>
              <a:rPr lang="en-GB" dirty="0" smtClean="0"/>
              <a:t>Changing practice</a:t>
            </a:r>
            <a:r>
              <a:rPr lang="en-GB" baseline="0" dirty="0" smtClean="0"/>
              <a:t> and empowering patients </a:t>
            </a:r>
            <a:endParaRPr lang="en-GB" dirty="0" smtClean="0"/>
          </a:p>
          <a:p>
            <a:pPr eaLnBrk="1" hangingPunct="1"/>
            <a:endParaRPr lang="en-GB" dirty="0" smtClean="0"/>
          </a:p>
          <a:p>
            <a:pPr eaLnBrk="1" hangingPunct="1"/>
            <a:r>
              <a:rPr lang="en-GB" dirty="0" smtClean="0"/>
              <a:t>Thursday</a:t>
            </a:r>
            <a:r>
              <a:rPr lang="en-GB" baseline="0" dirty="0" smtClean="0"/>
              <a:t> </a:t>
            </a:r>
            <a:r>
              <a:rPr lang="en-GB" baseline="0" dirty="0" err="1" smtClean="0"/>
              <a:t>octboer</a:t>
            </a:r>
            <a:r>
              <a:rPr lang="en-GB" baseline="0" dirty="0" smtClean="0"/>
              <a:t>  13.25 to 13.45</a:t>
            </a:r>
          </a:p>
          <a:p>
            <a:pPr eaLnBrk="1" hangingPunct="1"/>
            <a:endParaRPr lang="en-GB" baseline="0" dirty="0" smtClean="0"/>
          </a:p>
          <a:p>
            <a:pPr eaLnBrk="1" hangingPunct="1"/>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D3F5C1-9964-45C3-A83A-C9531AAA2AEB}" type="slidenum">
              <a:rPr lang="en-GB"/>
              <a:pPr/>
              <a:t>11</a:t>
            </a:fld>
            <a:endParaRPr lang="en-GB"/>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r>
              <a:rPr lang="en-GB"/>
              <a:t>Night sweats</a:t>
            </a:r>
          </a:p>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D1B3E6-28BC-46BF-9383-8A548FD26779}" type="slidenum">
              <a:rPr lang="en-GB"/>
              <a:pPr/>
              <a:t>13</a:t>
            </a:fld>
            <a:endParaRPr lang="en-GB"/>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r>
              <a:rPr lang="en-GB" dirty="0" smtClean="0"/>
              <a:t>This woman</a:t>
            </a:r>
            <a:r>
              <a:rPr lang="en-GB" baseline="0" dirty="0" smtClean="0"/>
              <a:t> was talking about the experience of taking aromatase inhibitor treatment, which is given for a minimum of 5 years. </a:t>
            </a:r>
            <a:endParaRPr lang="en-GB" dirty="0" smtClean="0"/>
          </a:p>
          <a:p>
            <a:endParaRPr lang="en-GB" dirty="0" smtClean="0"/>
          </a:p>
          <a:p>
            <a:r>
              <a:rPr lang="en-GB" dirty="0" smtClean="0"/>
              <a:t>Surely </a:t>
            </a:r>
            <a:r>
              <a:rPr lang="en-GB" dirty="0"/>
              <a:t>this is not the price we pay for hope?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39BAD6-75B8-4C7C-94F2-FCDA027AD4FF}" type="slidenum">
              <a:rPr lang="en-GB"/>
              <a:pPr/>
              <a:t>14</a:t>
            </a:fld>
            <a:endParaRPr lang="en-GB"/>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r>
              <a:rPr lang="en-GB"/>
              <a:t>This woman was 36 years old</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 wanted to talk about Michael </a:t>
            </a:r>
            <a:r>
              <a:rPr lang="en-GB" dirty="0" err="1" smtClean="0"/>
              <a:t>Bury’s</a:t>
            </a:r>
            <a:r>
              <a:rPr lang="en-GB" dirty="0" smtClean="0"/>
              <a:t> notions of biographical disruption and how the</a:t>
            </a:r>
            <a:r>
              <a:rPr lang="en-GB" baseline="0" dirty="0" smtClean="0"/>
              <a:t> diagnosis of a chronic illness disrupts ones expectations of what life is about. </a:t>
            </a:r>
          </a:p>
          <a:p>
            <a:endParaRPr lang="en-GB" dirty="0" smtClean="0"/>
          </a:p>
          <a:p>
            <a:r>
              <a:rPr lang="en-GB" dirty="0" smtClean="0"/>
              <a:t>He says that being faced with a </a:t>
            </a:r>
          </a:p>
          <a:p>
            <a:endParaRPr lang="en-GB" dirty="0" smtClean="0"/>
          </a:p>
          <a:p>
            <a:r>
              <a:rPr lang="en-GB" dirty="0" smtClean="0"/>
              <a:t>Chronic </a:t>
            </a:r>
            <a:r>
              <a:rPr lang="en-GB" dirty="0" smtClean="0"/>
              <a:t>illness involves a recognition of the world of pain and suffering,</a:t>
            </a:r>
            <a:r>
              <a:rPr lang="en-GB" baseline="0" dirty="0" smtClean="0"/>
              <a:t> possibly even of death, which are normally only seen as distant possibilities or the plight of others</a:t>
            </a:r>
            <a:r>
              <a:rPr lang="en-GB" baseline="0" dirty="0" smtClean="0"/>
              <a:t>.</a:t>
            </a:r>
          </a:p>
          <a:p>
            <a:endParaRPr lang="en-GB" baseline="0" dirty="0" smtClean="0"/>
          </a:p>
          <a:p>
            <a:r>
              <a:rPr lang="en-GB" baseline="0" dirty="0" smtClean="0"/>
              <a:t>This </a:t>
            </a:r>
            <a:r>
              <a:rPr lang="en-GB" baseline="0" dirty="0" smtClean="0"/>
              <a:t>disruption of ‘taken for granted assumptions and behaviours’ involves attention to bodily states not usually brought into consciousness. </a:t>
            </a:r>
          </a:p>
          <a:p>
            <a:endParaRPr lang="en-GB" baseline="0" dirty="0" smtClean="0"/>
          </a:p>
          <a:p>
            <a:r>
              <a:rPr lang="en-GB" baseline="0" dirty="0" smtClean="0"/>
              <a:t>There are profound disruptions in explanatory systems normally used by people and the loss of the expected life course, such that a fundamental re-thinking of the persons’ biography and self-concept is involved. </a:t>
            </a:r>
          </a:p>
          <a:p>
            <a:endParaRPr lang="en-GB" baseline="0" dirty="0" smtClean="0"/>
          </a:p>
          <a:p>
            <a:r>
              <a:rPr lang="en-GB" baseline="0" dirty="0" smtClean="0"/>
              <a:t>Then there is the response to this disruption, and the mobilisation of resources, in facing an altered situation</a:t>
            </a:r>
          </a:p>
          <a:p>
            <a:endParaRPr lang="en-GB" baseline="0" dirty="0" smtClean="0"/>
          </a:p>
        </p:txBody>
      </p:sp>
      <p:sp>
        <p:nvSpPr>
          <p:cNvPr id="4" name="Slide Number Placeholder 3"/>
          <p:cNvSpPr>
            <a:spLocks noGrp="1"/>
          </p:cNvSpPr>
          <p:nvPr>
            <p:ph type="sldNum" sz="quarter" idx="10"/>
          </p:nvPr>
        </p:nvSpPr>
        <p:spPr/>
        <p:txBody>
          <a:bodyPr/>
          <a:lstStyle/>
          <a:p>
            <a:fld id="{69252799-24B1-464C-8069-552891D0792D}" type="slidenum">
              <a:rPr lang="en-GB" smtClean="0"/>
              <a:t>15</a:t>
            </a:fld>
            <a:endParaRPr lang="en-GB"/>
          </a:p>
        </p:txBody>
      </p:sp>
    </p:spTree>
    <p:extLst>
      <p:ext uri="{BB962C8B-B14F-4D97-AF65-F5344CB8AC3E}">
        <p14:creationId xmlns:p14="http://schemas.microsoft.com/office/powerpoint/2010/main" val="967807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Bury’s</a:t>
            </a:r>
            <a:r>
              <a:rPr lang="en-GB" dirty="0" smtClean="0"/>
              <a:t> work was based in chronic illness and this has been</a:t>
            </a:r>
            <a:r>
              <a:rPr lang="en-GB" baseline="0" dirty="0" smtClean="0"/>
              <a:t> taken up by those working in cancer. </a:t>
            </a:r>
          </a:p>
          <a:p>
            <a:r>
              <a:rPr lang="en-GB" baseline="0" dirty="0" smtClean="0"/>
              <a:t>In many ways cancer is not like chronic illness.</a:t>
            </a:r>
          </a:p>
          <a:p>
            <a:endParaRPr lang="en-GB" baseline="0" dirty="0" smtClean="0"/>
          </a:p>
          <a:p>
            <a:r>
              <a:rPr lang="en-GB" baseline="0" dirty="0" smtClean="0"/>
              <a:t>There is usually a more sudden onset and it is highly legitimate, to the point that one is ‘allowed’ to withdraw from the normal burdens of life and, for a while, dependant on others. </a:t>
            </a:r>
            <a:endParaRPr lang="en-GB" dirty="0" smtClean="0"/>
          </a:p>
          <a:p>
            <a:endParaRPr lang="en-GB" dirty="0" smtClean="0"/>
          </a:p>
          <a:p>
            <a:r>
              <a:rPr lang="en-GB" dirty="0" smtClean="0"/>
              <a:t>As well as this, cancer is almost seen as</a:t>
            </a:r>
            <a:r>
              <a:rPr lang="en-GB" baseline="0" dirty="0" smtClean="0"/>
              <a:t> a concrete identity which is ‘other’ and separate to the self. </a:t>
            </a:r>
          </a:p>
          <a:p>
            <a:endParaRPr lang="en-GB" baseline="0" dirty="0" smtClean="0"/>
          </a:p>
          <a:p>
            <a:r>
              <a:rPr lang="en-GB" baseline="0" dirty="0" smtClean="0"/>
              <a:t>So that it is easier to perceive oneself as a victim of external forces. </a:t>
            </a:r>
          </a:p>
          <a:p>
            <a:endParaRPr lang="en-GB" baseline="0" dirty="0" smtClean="0"/>
          </a:p>
          <a:p>
            <a:r>
              <a:rPr lang="en-GB" baseline="0" dirty="0" smtClean="0"/>
              <a:t>This finishes at the end of active treatment. </a:t>
            </a:r>
          </a:p>
          <a:p>
            <a:r>
              <a:rPr lang="en-GB" baseline="0" dirty="0" smtClean="0"/>
              <a:t>Yet people are left with many </a:t>
            </a:r>
            <a:r>
              <a:rPr lang="en-GB" baseline="0" dirty="0" err="1" smtClean="0"/>
              <a:t>ongoing</a:t>
            </a:r>
            <a:r>
              <a:rPr lang="en-GB" baseline="0" dirty="0" smtClean="0"/>
              <a:t> and </a:t>
            </a:r>
            <a:r>
              <a:rPr lang="en-GB" baseline="0" dirty="0" err="1" smtClean="0"/>
              <a:t>longlasting</a:t>
            </a:r>
            <a:r>
              <a:rPr lang="en-GB" baseline="0" dirty="0" smtClean="0"/>
              <a:t> changes. </a:t>
            </a:r>
          </a:p>
          <a:p>
            <a:endParaRPr lang="en-GB" baseline="0" dirty="0" smtClean="0"/>
          </a:p>
          <a:p>
            <a:r>
              <a:rPr lang="en-GB" baseline="0" dirty="0" smtClean="0"/>
              <a:t>So cancer survivorship is like chronic illness</a:t>
            </a:r>
          </a:p>
          <a:p>
            <a:endParaRPr lang="en-GB" baseline="0" dirty="0" smtClean="0"/>
          </a:p>
          <a:p>
            <a:r>
              <a:rPr lang="en-GB" i="1" baseline="0" dirty="0" smtClean="0"/>
              <a:t>Demonstrated by quote in next slide</a:t>
            </a:r>
            <a:endParaRPr lang="en-GB" i="1" dirty="0"/>
          </a:p>
        </p:txBody>
      </p:sp>
      <p:sp>
        <p:nvSpPr>
          <p:cNvPr id="4" name="Slide Number Placeholder 3"/>
          <p:cNvSpPr>
            <a:spLocks noGrp="1"/>
          </p:cNvSpPr>
          <p:nvPr>
            <p:ph type="sldNum" sz="quarter" idx="10"/>
          </p:nvPr>
        </p:nvSpPr>
        <p:spPr/>
        <p:txBody>
          <a:bodyPr/>
          <a:lstStyle/>
          <a:p>
            <a:fld id="{69252799-24B1-464C-8069-552891D0792D}" type="slidenum">
              <a:rPr lang="en-GB" smtClean="0"/>
              <a:t>16</a:t>
            </a:fld>
            <a:endParaRPr lang="en-GB"/>
          </a:p>
        </p:txBody>
      </p:sp>
    </p:spTree>
    <p:extLst>
      <p:ext uri="{BB962C8B-B14F-4D97-AF65-F5344CB8AC3E}">
        <p14:creationId xmlns:p14="http://schemas.microsoft.com/office/powerpoint/2010/main" val="178877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252799-24B1-464C-8069-552891D0792D}" type="slidenum">
              <a:rPr lang="en-GB" smtClean="0"/>
              <a:t>17</a:t>
            </a:fld>
            <a:endParaRPr lang="en-GB"/>
          </a:p>
        </p:txBody>
      </p:sp>
    </p:spTree>
    <p:extLst>
      <p:ext uri="{BB962C8B-B14F-4D97-AF65-F5344CB8AC3E}">
        <p14:creationId xmlns:p14="http://schemas.microsoft.com/office/powerpoint/2010/main" val="3259619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Hubbard and </a:t>
            </a:r>
            <a:r>
              <a:rPr lang="en-GB" dirty="0" err="1" smtClean="0"/>
              <a:t>Forbat</a:t>
            </a:r>
            <a:r>
              <a:rPr lang="en-GB" dirty="0" smtClean="0"/>
              <a:t> have taken </a:t>
            </a:r>
            <a:r>
              <a:rPr lang="en-GB" dirty="0" err="1" smtClean="0"/>
              <a:t>Bury’s</a:t>
            </a:r>
            <a:r>
              <a:rPr lang="en-GB" dirty="0" smtClean="0"/>
              <a:t> ideas of biographical disruption</a:t>
            </a:r>
            <a:r>
              <a:rPr lang="en-GB" baseline="0" dirty="0" smtClean="0"/>
              <a:t> and developed them to describe what is happening in cancer survivorship. </a:t>
            </a:r>
          </a:p>
          <a:p>
            <a:endParaRPr lang="en-GB" baseline="0" dirty="0" smtClean="0"/>
          </a:p>
          <a:p>
            <a:r>
              <a:rPr lang="en-GB" baseline="0" dirty="0" smtClean="0"/>
              <a:t>And they found that Cancer </a:t>
            </a:r>
            <a:r>
              <a:rPr lang="en-GB" baseline="0" dirty="0" smtClean="0"/>
              <a:t>is:</a:t>
            </a:r>
          </a:p>
          <a:p>
            <a:r>
              <a:rPr lang="en-GB" dirty="0" smtClean="0"/>
              <a:t>Disruptive to everyday life many years after diagnosis and treatment</a:t>
            </a:r>
          </a:p>
          <a:p>
            <a:r>
              <a:rPr lang="en-GB" dirty="0" smtClean="0"/>
              <a:t>A persistent and on-going threat</a:t>
            </a:r>
          </a:p>
          <a:p>
            <a:r>
              <a:rPr lang="en-GB" dirty="0" smtClean="0"/>
              <a:t>A disease that heightens cancer survivors’ sense of their own mortality</a:t>
            </a:r>
          </a:p>
          <a:p>
            <a:r>
              <a:rPr lang="en-GB" dirty="0" smtClean="0"/>
              <a:t>A disease that invokes a change to self, disrupting anticipated identity. </a:t>
            </a:r>
            <a:r>
              <a:rPr lang="en-GB" dirty="0" smtClean="0"/>
              <a:t>And what they expected the future would bring. </a:t>
            </a:r>
          </a:p>
          <a:p>
            <a:endParaRPr lang="en-GB"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9252799-24B1-464C-8069-552891D0792D}" type="slidenum">
              <a:rPr lang="en-GB" smtClean="0"/>
              <a:t>18</a:t>
            </a:fld>
            <a:endParaRPr lang="en-GB"/>
          </a:p>
        </p:txBody>
      </p:sp>
    </p:spTree>
    <p:extLst>
      <p:ext uri="{BB962C8B-B14F-4D97-AF65-F5344CB8AC3E}">
        <p14:creationId xmlns:p14="http://schemas.microsoft.com/office/powerpoint/2010/main" val="779641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We have done some further work particularly</a:t>
            </a:r>
            <a:r>
              <a:rPr lang="en-US" baseline="0" dirty="0" smtClean="0"/>
              <a:t> focused on the transition to survivorship from the end of primary treatment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and found that </a:t>
            </a:r>
            <a:endParaRPr lang="en-US"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people’s </a:t>
            </a:r>
            <a:r>
              <a:rPr lang="en-US" baseline="0" dirty="0" smtClean="0"/>
              <a:t>confidence may be knocked after </a:t>
            </a:r>
            <a:r>
              <a:rPr lang="en-US" baseline="0" dirty="0" smtClean="0"/>
              <a:t>their </a:t>
            </a:r>
            <a:r>
              <a:rPr lang="en-US" baseline="0" dirty="0" smtClean="0"/>
              <a:t>cancer </a:t>
            </a:r>
            <a:r>
              <a:rPr lang="en-US" baseline="0" dirty="0" smtClean="0"/>
              <a:t>and </a:t>
            </a:r>
            <a:r>
              <a:rPr lang="en-US" baseline="0" dirty="0" smtClean="0"/>
              <a:t>that they need to be supported to regain self confidence in their own ability to manage the problems they face after cancer. </a:t>
            </a: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baseline="0" dirty="0" smtClean="0">
                <a:latin typeface="Arial" pitchFamily="34" charset="0"/>
                <a:ea typeface="ＭＳ Ｐゴシック" pitchFamily="34" charset="-128"/>
              </a:rPr>
              <a:t> </a:t>
            </a:r>
            <a:endParaRPr lang="en-GB" baseline="0" dirty="0" smtClean="0">
              <a:latin typeface="Arial" pitchFamily="34" charset="0"/>
              <a:ea typeface="ＭＳ Ｐゴシック" pitchFamily="34" charset="-128"/>
            </a:endParaRPr>
          </a:p>
          <a:p>
            <a:pPr marL="171450" indent="-171450" eaLnBrk="1" hangingPunct="1">
              <a:buFont typeface="Arial" pitchFamily="34" charset="0"/>
              <a:buChar char="•"/>
            </a:pPr>
            <a:r>
              <a:rPr lang="en-GB" baseline="0" dirty="0" smtClean="0">
                <a:latin typeface="Arial" pitchFamily="34" charset="0"/>
                <a:ea typeface="ＭＳ Ｐゴシック" pitchFamily="34" charset="-128"/>
              </a:rPr>
              <a:t>They can also be supported in their own self care or self management activities; </a:t>
            </a:r>
            <a:r>
              <a:rPr lang="en-GB" baseline="0" dirty="0" smtClean="0">
                <a:latin typeface="Arial" pitchFamily="34" charset="0"/>
                <a:ea typeface="ＭＳ Ｐゴシック" pitchFamily="34" charset="-128"/>
              </a:rPr>
              <a:t>what we call supported self management</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61E8CEC-9F4E-4B16-BE85-9C7F93C5358A}" type="slidenum">
              <a:rPr lang="en-GB" smtClean="0"/>
              <a:pPr/>
              <a:t>19</a:t>
            </a:fld>
            <a:endParaRPr lang="en-GB"/>
          </a:p>
        </p:txBody>
      </p:sp>
    </p:spTree>
    <p:extLst>
      <p:ext uri="{BB962C8B-B14F-4D97-AF65-F5344CB8AC3E}">
        <p14:creationId xmlns:p14="http://schemas.microsoft.com/office/powerpoint/2010/main" val="827768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did some work with Breast Cancer Care to ask women what kind</a:t>
            </a:r>
            <a:r>
              <a:rPr lang="en-GB" baseline="0" dirty="0" smtClean="0"/>
              <a:t> of resource they wanted at the end of their cancer treatment. </a:t>
            </a:r>
          </a:p>
          <a:p>
            <a:endParaRPr lang="en-GB" baseline="0" dirty="0" smtClean="0"/>
          </a:p>
          <a:p>
            <a:r>
              <a:rPr lang="en-GB" baseline="0" dirty="0" smtClean="0"/>
              <a:t>and these were also the issues that they were raising </a:t>
            </a:r>
          </a:p>
          <a:p>
            <a:endParaRPr lang="en-GB" baseline="0" dirty="0" smtClean="0"/>
          </a:p>
          <a:p>
            <a:r>
              <a:rPr lang="en-GB" baseline="0" dirty="0" smtClean="0"/>
              <a:t>They were reflecting on their new situation in moving from this acute to the chronic phase, </a:t>
            </a:r>
          </a:p>
          <a:p>
            <a:r>
              <a:rPr lang="en-GB" baseline="0" dirty="0" smtClean="0"/>
              <a:t>They were realising their many losses</a:t>
            </a:r>
          </a:p>
          <a:p>
            <a:r>
              <a:rPr lang="en-GB" baseline="0" dirty="0" smtClean="0"/>
              <a:t>They felt lonely and isolated as people expected them to get back to normal and their sources of support were being removed</a:t>
            </a:r>
          </a:p>
          <a:p>
            <a:r>
              <a:rPr lang="en-GB" baseline="0" dirty="0" smtClean="0"/>
              <a:t>They had a lack of confidence in taking up their life again</a:t>
            </a:r>
          </a:p>
          <a:p>
            <a:endParaRPr lang="en-GB" baseline="0" dirty="0" smtClean="0"/>
          </a:p>
          <a:p>
            <a:r>
              <a:rPr lang="en-GB" baseline="0" dirty="0" smtClean="0"/>
              <a:t>But they wanted to affirm that they could move forward, that life could be good again, just that it would be different.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9252799-24B1-464C-8069-552891D0792D}" type="slidenum">
              <a:rPr lang="en-GB" smtClean="0"/>
              <a:t>20</a:t>
            </a:fld>
            <a:endParaRPr lang="en-GB"/>
          </a:p>
        </p:txBody>
      </p:sp>
    </p:spTree>
    <p:extLst>
      <p:ext uri="{BB962C8B-B14F-4D97-AF65-F5344CB8AC3E}">
        <p14:creationId xmlns:p14="http://schemas.microsoft.com/office/powerpoint/2010/main" val="607983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252799-24B1-464C-8069-552891D0792D}" type="slidenum">
              <a:rPr lang="en-GB" smtClean="0"/>
              <a:t>21</a:t>
            </a:fld>
            <a:endParaRPr lang="en-GB"/>
          </a:p>
        </p:txBody>
      </p:sp>
    </p:spTree>
    <p:extLst>
      <p:ext uri="{BB962C8B-B14F-4D97-AF65-F5344CB8AC3E}">
        <p14:creationId xmlns:p14="http://schemas.microsoft.com/office/powerpoint/2010/main" val="373499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pitchFamily="16" charset="-128"/>
              </a:defRPr>
            </a:lvl1pPr>
            <a:lvl2pPr marL="37931725" indent="-37474525">
              <a:defRPr sz="1200">
                <a:solidFill>
                  <a:schemeClr val="tx1"/>
                </a:solidFill>
                <a:latin typeface="Lucida Sans" charset="0"/>
                <a:ea typeface="ＭＳ Ｐゴシック" pitchFamily="16" charset="-128"/>
              </a:defRPr>
            </a:lvl2pPr>
            <a:lvl3pPr>
              <a:defRPr sz="1200">
                <a:solidFill>
                  <a:schemeClr val="tx1"/>
                </a:solidFill>
                <a:latin typeface="Lucida Sans" charset="0"/>
                <a:ea typeface="ＭＳ Ｐゴシック" pitchFamily="16" charset="-128"/>
              </a:defRPr>
            </a:lvl3pPr>
            <a:lvl4pPr>
              <a:defRPr sz="1200">
                <a:solidFill>
                  <a:schemeClr val="tx1"/>
                </a:solidFill>
                <a:latin typeface="Lucida Sans" charset="0"/>
                <a:ea typeface="ＭＳ Ｐゴシック" pitchFamily="16" charset="-128"/>
              </a:defRPr>
            </a:lvl4pPr>
            <a:lvl5pPr>
              <a:defRPr sz="1200">
                <a:solidFill>
                  <a:schemeClr val="tx1"/>
                </a:solidFill>
                <a:latin typeface="Lucida Sans" charset="0"/>
                <a:ea typeface="ＭＳ Ｐゴシック" pitchFamily="16" charset="-128"/>
              </a:defRPr>
            </a:lvl5pPr>
            <a:lvl6pPr marL="457200" eaLnBrk="0" fontAlgn="base" hangingPunct="0">
              <a:spcBef>
                <a:spcPct val="0"/>
              </a:spcBef>
              <a:spcAft>
                <a:spcPct val="0"/>
              </a:spcAft>
              <a:defRPr sz="1200">
                <a:solidFill>
                  <a:schemeClr val="tx1"/>
                </a:solidFill>
                <a:latin typeface="Lucida Sans" charset="0"/>
                <a:ea typeface="ＭＳ Ｐゴシック" pitchFamily="16" charset="-128"/>
              </a:defRPr>
            </a:lvl6pPr>
            <a:lvl7pPr marL="914400" eaLnBrk="0" fontAlgn="base" hangingPunct="0">
              <a:spcBef>
                <a:spcPct val="0"/>
              </a:spcBef>
              <a:spcAft>
                <a:spcPct val="0"/>
              </a:spcAft>
              <a:defRPr sz="1200">
                <a:solidFill>
                  <a:schemeClr val="tx1"/>
                </a:solidFill>
                <a:latin typeface="Lucida Sans" charset="0"/>
                <a:ea typeface="ＭＳ Ｐゴシック" pitchFamily="16" charset="-128"/>
              </a:defRPr>
            </a:lvl7pPr>
            <a:lvl8pPr marL="1371600" eaLnBrk="0" fontAlgn="base" hangingPunct="0">
              <a:spcBef>
                <a:spcPct val="0"/>
              </a:spcBef>
              <a:spcAft>
                <a:spcPct val="0"/>
              </a:spcAft>
              <a:defRPr sz="1200">
                <a:solidFill>
                  <a:schemeClr val="tx1"/>
                </a:solidFill>
                <a:latin typeface="Lucida Sans" charset="0"/>
                <a:ea typeface="ＭＳ Ｐゴシック" pitchFamily="16" charset="-128"/>
              </a:defRPr>
            </a:lvl8pPr>
            <a:lvl9pPr marL="1828800" eaLnBrk="0" fontAlgn="base" hangingPunct="0">
              <a:spcBef>
                <a:spcPct val="0"/>
              </a:spcBef>
              <a:spcAft>
                <a:spcPct val="0"/>
              </a:spcAft>
              <a:defRPr sz="1200">
                <a:solidFill>
                  <a:schemeClr val="tx1"/>
                </a:solidFill>
                <a:latin typeface="Lucida Sans" charset="0"/>
                <a:ea typeface="ＭＳ Ｐゴシック" pitchFamily="16" charset="-128"/>
              </a:defRPr>
            </a:lvl9pPr>
          </a:lstStyle>
          <a:p>
            <a:fld id="{3FE4C7E4-3D1B-44CF-A95E-2A2C3A51F225}" type="slidenum">
              <a:rPr lang="en-GB">
                <a:solidFill>
                  <a:prstClr val="black"/>
                </a:solidFill>
                <a:latin typeface="Arial" charset="0"/>
              </a:rPr>
              <a:pPr/>
              <a:t>2</a:t>
            </a:fld>
            <a:endParaRPr lang="en-GB">
              <a:solidFill>
                <a:prstClr val="black"/>
              </a:solidFill>
              <a:latin typeface="Arial" charset="0"/>
            </a:endParaRPr>
          </a:p>
        </p:txBody>
      </p:sp>
      <p:sp>
        <p:nvSpPr>
          <p:cNvPr id="43011" name="Rectangle 2"/>
          <p:cNvSpPr>
            <a:spLocks noGrp="1" noRot="1" noChangeAspect="1" noChangeArrowheads="1" noTextEdit="1"/>
          </p:cNvSpPr>
          <p:nvPr>
            <p:ph type="sldImg"/>
          </p:nvPr>
        </p:nvSpPr>
        <p:spPr>
          <a:xfrm>
            <a:off x="917575" y="744538"/>
            <a:ext cx="4962525" cy="3722687"/>
          </a:xfrm>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baseline="0" dirty="0" smtClean="0"/>
          </a:p>
          <a:p>
            <a:pPr eaLnBrk="1" hangingPunct="1"/>
            <a:endParaRPr lang="en-GB" dirty="0" smtClean="0"/>
          </a:p>
          <a:p>
            <a:pPr eaLnBrk="1" hangingPunct="1"/>
            <a:endParaRPr lang="en-GB" dirty="0" smtClean="0"/>
          </a:p>
          <a:p>
            <a:pPr eaLnBrk="1" hangingPunct="1"/>
            <a:r>
              <a:rPr lang="en-GB" dirty="0" smtClean="0"/>
              <a:t>Based on my work in breast cancer.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Search for causation and meaning</a:t>
            </a:r>
          </a:p>
          <a:p>
            <a:endParaRPr lang="en-GB" dirty="0" smtClean="0"/>
          </a:p>
          <a:p>
            <a:endParaRPr lang="en-GB" dirty="0" smtClean="0"/>
          </a:p>
          <a:p>
            <a:r>
              <a:rPr lang="en-GB" dirty="0" smtClean="0"/>
              <a:t>A fundamental rethinking of the person’s biography and self-concept</a:t>
            </a:r>
            <a:endParaRPr lang="en-GB" dirty="0"/>
          </a:p>
        </p:txBody>
      </p:sp>
      <p:sp>
        <p:nvSpPr>
          <p:cNvPr id="4" name="Slide Number Placeholder 3"/>
          <p:cNvSpPr>
            <a:spLocks noGrp="1"/>
          </p:cNvSpPr>
          <p:nvPr>
            <p:ph type="sldNum" sz="quarter" idx="10"/>
          </p:nvPr>
        </p:nvSpPr>
        <p:spPr/>
        <p:txBody>
          <a:bodyPr/>
          <a:lstStyle/>
          <a:p>
            <a:fld id="{69252799-24B1-464C-8069-552891D0792D}" type="slidenum">
              <a:rPr lang="en-GB" smtClean="0"/>
              <a:t>22</a:t>
            </a:fld>
            <a:endParaRPr lang="en-GB"/>
          </a:p>
        </p:txBody>
      </p:sp>
    </p:spTree>
    <p:extLst>
      <p:ext uri="{BB962C8B-B14F-4D97-AF65-F5344CB8AC3E}">
        <p14:creationId xmlns:p14="http://schemas.microsoft.com/office/powerpoint/2010/main" val="1342898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Renegotiating identity</a:t>
            </a:r>
          </a:p>
          <a:p>
            <a:r>
              <a:rPr lang="en-GB" dirty="0" smtClean="0"/>
              <a:t>Underwent a process of grieving of their identity and life before breast cancer</a:t>
            </a:r>
          </a:p>
          <a:p>
            <a:r>
              <a:rPr lang="en-GB" dirty="0" smtClean="0"/>
              <a:t>Relationships</a:t>
            </a:r>
          </a:p>
          <a:p>
            <a:r>
              <a:rPr lang="en-GB" dirty="0" smtClean="0"/>
              <a:t>Sexuality</a:t>
            </a:r>
          </a:p>
          <a:p>
            <a:endParaRPr lang="en-GB" dirty="0"/>
          </a:p>
        </p:txBody>
      </p:sp>
      <p:sp>
        <p:nvSpPr>
          <p:cNvPr id="4" name="Slide Number Placeholder 3"/>
          <p:cNvSpPr>
            <a:spLocks noGrp="1"/>
          </p:cNvSpPr>
          <p:nvPr>
            <p:ph type="sldNum" sz="quarter" idx="10"/>
          </p:nvPr>
        </p:nvSpPr>
        <p:spPr/>
        <p:txBody>
          <a:bodyPr/>
          <a:lstStyle/>
          <a:p>
            <a:fld id="{54F6C3BF-9FFF-4FDF-8A6F-864BC492E311}" type="slidenum">
              <a:rPr lang="en-GB" smtClean="0"/>
              <a:pPr/>
              <a:t>23</a:t>
            </a:fld>
            <a:endParaRPr lang="en-GB"/>
          </a:p>
        </p:txBody>
      </p:sp>
    </p:spTree>
    <p:extLst>
      <p:ext uri="{BB962C8B-B14F-4D97-AF65-F5344CB8AC3E}">
        <p14:creationId xmlns:p14="http://schemas.microsoft.com/office/powerpoint/2010/main" val="117498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should be </a:t>
            </a:r>
          </a:p>
          <a:p>
            <a:endParaRPr lang="en-GB" dirty="0" smtClean="0"/>
          </a:p>
          <a:p>
            <a:r>
              <a:rPr lang="en-GB" dirty="0" smtClean="0"/>
              <a:t>HALF</a:t>
            </a:r>
            <a:r>
              <a:rPr lang="en-GB" baseline="0" dirty="0" smtClean="0"/>
              <a:t> WAY BY NOW</a:t>
            </a:r>
            <a:endParaRPr lang="en-GB" dirty="0"/>
          </a:p>
        </p:txBody>
      </p:sp>
      <p:sp>
        <p:nvSpPr>
          <p:cNvPr id="4" name="Slide Number Placeholder 3"/>
          <p:cNvSpPr>
            <a:spLocks noGrp="1"/>
          </p:cNvSpPr>
          <p:nvPr>
            <p:ph type="sldNum" sz="quarter" idx="10"/>
          </p:nvPr>
        </p:nvSpPr>
        <p:spPr/>
        <p:txBody>
          <a:bodyPr/>
          <a:lstStyle/>
          <a:p>
            <a:fld id="{69252799-24B1-464C-8069-552891D0792D}" type="slidenum">
              <a:rPr lang="en-GB" smtClean="0"/>
              <a:t>24</a:t>
            </a:fld>
            <a:endParaRPr lang="en-GB"/>
          </a:p>
        </p:txBody>
      </p:sp>
    </p:spTree>
    <p:extLst>
      <p:ext uri="{BB962C8B-B14F-4D97-AF65-F5344CB8AC3E}">
        <p14:creationId xmlns:p14="http://schemas.microsoft.com/office/powerpoint/2010/main" val="746308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1B1D8F-6A28-48BF-BA1B-A4FBE95ABA7A}" type="slidenum">
              <a:rPr lang="en-GB"/>
              <a:pPr/>
              <a:t>26</a:t>
            </a:fld>
            <a:endParaRPr lang="en-GB"/>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r>
              <a:rPr lang="en-GB" dirty="0"/>
              <a:t>These images came from a triptych in an exhibition at the Royal Academy. </a:t>
            </a:r>
          </a:p>
          <a:p>
            <a:r>
              <a:rPr lang="en-GB" dirty="0" smtClean="0"/>
              <a:t>For </a:t>
            </a:r>
            <a:r>
              <a:rPr lang="en-GB" dirty="0"/>
              <a:t>me they sum up so much about identity, gender and </a:t>
            </a:r>
            <a:r>
              <a:rPr lang="en-GB" dirty="0" smtClean="0"/>
              <a:t>our worth. </a:t>
            </a:r>
          </a:p>
          <a:p>
            <a:endParaRPr lang="en-GB" dirty="0"/>
          </a:p>
          <a:p>
            <a:r>
              <a:rPr lang="en-GB" dirty="0"/>
              <a:t>These two images </a:t>
            </a:r>
            <a:r>
              <a:rPr lang="en-GB" dirty="0" smtClean="0"/>
              <a:t>illustrate</a:t>
            </a:r>
            <a:r>
              <a:rPr lang="en-GB" baseline="0" dirty="0" smtClean="0"/>
              <a:t> that way that women are viewed in </a:t>
            </a:r>
            <a:r>
              <a:rPr lang="en-GB" dirty="0" smtClean="0"/>
              <a:t>the </a:t>
            </a:r>
            <a:r>
              <a:rPr lang="en-GB" dirty="0"/>
              <a:t>eyes of our society. </a:t>
            </a:r>
          </a:p>
          <a:p>
            <a:r>
              <a:rPr lang="en-GB" dirty="0"/>
              <a:t>The first one is of a beautiful, </a:t>
            </a:r>
            <a:r>
              <a:rPr lang="en-GB" dirty="0" smtClean="0"/>
              <a:t>healthy, young woman</a:t>
            </a:r>
            <a:r>
              <a:rPr lang="en-GB" dirty="0"/>
              <a:t>, with lovely skin and hair and sexually available. </a:t>
            </a:r>
            <a:endParaRPr lang="en-GB" dirty="0" smtClean="0"/>
          </a:p>
          <a:p>
            <a:endParaRPr lang="en-GB" dirty="0" smtClean="0"/>
          </a:p>
          <a:p>
            <a:r>
              <a:rPr lang="en-GB" dirty="0" smtClean="0"/>
              <a:t>The second</a:t>
            </a:r>
            <a:r>
              <a:rPr lang="en-GB" baseline="0" dirty="0" smtClean="0"/>
              <a:t> is of a woman covered and nearly invisible. Presumably post menopausal, no longer young and beautiful. </a:t>
            </a:r>
            <a:endParaRPr lang="en-GB" dirty="0"/>
          </a:p>
          <a:p>
            <a:r>
              <a:rPr lang="en-GB" dirty="0" smtClean="0"/>
              <a:t>Her </a:t>
            </a:r>
            <a:r>
              <a:rPr lang="en-GB" dirty="0"/>
              <a:t>place is to look towards death and to take care of the next generation. </a:t>
            </a:r>
            <a:endParaRPr lang="en-GB" dirty="0" smtClean="0"/>
          </a:p>
          <a:p>
            <a:endParaRPr lang="en-GB" dirty="0"/>
          </a:p>
          <a:p>
            <a:r>
              <a:rPr lang="en-GB" dirty="0"/>
              <a:t>I would like to suggest that the change represented here </a:t>
            </a:r>
            <a:r>
              <a:rPr lang="en-GB" dirty="0" smtClean="0"/>
              <a:t>could represent some of the losses endured by women</a:t>
            </a:r>
            <a:r>
              <a:rPr lang="en-GB" baseline="0" dirty="0"/>
              <a:t> </a:t>
            </a:r>
            <a:r>
              <a:rPr lang="en-GB" baseline="0" dirty="0" err="1" smtClean="0"/>
              <a:t>experienceing</a:t>
            </a:r>
            <a:r>
              <a:rPr lang="en-GB" baseline="0" dirty="0" smtClean="0"/>
              <a:t> change after cancer, such as menopause.</a:t>
            </a:r>
            <a:r>
              <a:rPr lang="en-GB" dirty="0" smtClean="0"/>
              <a:t> </a:t>
            </a:r>
            <a:r>
              <a:rPr lang="en-GB" dirty="0"/>
              <a:t>For those women going through </a:t>
            </a:r>
            <a:r>
              <a:rPr lang="en-GB" dirty="0" smtClean="0"/>
              <a:t>an early,  chemotherapy induced menopause because of their</a:t>
            </a:r>
            <a:r>
              <a:rPr lang="en-GB" baseline="0" dirty="0" smtClean="0"/>
              <a:t> cancer</a:t>
            </a:r>
            <a:r>
              <a:rPr lang="en-GB" dirty="0" smtClean="0"/>
              <a:t>, </a:t>
            </a:r>
            <a:r>
              <a:rPr lang="en-GB" dirty="0"/>
              <a:t>this may be a difficult change to accept. </a:t>
            </a:r>
            <a:endParaRPr lang="en-GB" dirty="0" smtClean="0"/>
          </a:p>
          <a:p>
            <a:endParaRPr lang="en-GB"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a similar</a:t>
            </a:r>
            <a:r>
              <a:rPr lang="en-GB" baseline="0" dirty="0" smtClean="0"/>
              <a:t> story for men, where their </a:t>
            </a:r>
            <a:r>
              <a:rPr lang="en-GB" dirty="0" smtClean="0"/>
              <a:t>identity is tied up in their strength, their virility, their ability to be the knight in shining armour: </a:t>
            </a:r>
          </a:p>
          <a:p>
            <a:endParaRPr lang="en-GB" dirty="0" smtClean="0"/>
          </a:p>
          <a:p>
            <a:r>
              <a:rPr lang="en-GB" dirty="0" smtClean="0"/>
              <a:t>If they are no longer able to work,</a:t>
            </a:r>
            <a:r>
              <a:rPr lang="en-GB" baseline="0" dirty="0" smtClean="0"/>
              <a:t> fatigued, have sexual problems and other symptoms, what does this say to them about who and what they are and their worth in society. </a:t>
            </a:r>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69252799-24B1-464C-8069-552891D0792D}" type="slidenum">
              <a:rPr lang="en-GB" smtClean="0"/>
              <a:t>27</a:t>
            </a:fld>
            <a:endParaRPr lang="en-GB"/>
          </a:p>
        </p:txBody>
      </p:sp>
    </p:spTree>
    <p:extLst>
      <p:ext uri="{BB962C8B-B14F-4D97-AF65-F5344CB8AC3E}">
        <p14:creationId xmlns:p14="http://schemas.microsoft.com/office/powerpoint/2010/main" val="265105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Pressure to present an image of wellness and coping</a:t>
            </a:r>
          </a:p>
          <a:p>
            <a:r>
              <a:rPr lang="en-GB" dirty="0" smtClean="0"/>
              <a:t>Others assumed they would just go back to their old lives with little adaption</a:t>
            </a:r>
          </a:p>
          <a:p>
            <a:r>
              <a:rPr lang="en-GB" dirty="0" smtClean="0"/>
              <a:t>Sensitive to the reaction of the wider social network</a:t>
            </a:r>
            <a:r>
              <a:rPr lang="en-GB" b="1" i="1" dirty="0" smtClean="0"/>
              <a:t> </a:t>
            </a:r>
          </a:p>
          <a:p>
            <a:endParaRPr lang="en-GB" dirty="0"/>
          </a:p>
        </p:txBody>
      </p:sp>
      <p:sp>
        <p:nvSpPr>
          <p:cNvPr id="4" name="Slide Number Placeholder 3"/>
          <p:cNvSpPr>
            <a:spLocks noGrp="1"/>
          </p:cNvSpPr>
          <p:nvPr>
            <p:ph type="sldNum" sz="quarter" idx="10"/>
          </p:nvPr>
        </p:nvSpPr>
        <p:spPr/>
        <p:txBody>
          <a:bodyPr/>
          <a:lstStyle/>
          <a:p>
            <a:fld id="{54F6C3BF-9FFF-4FDF-8A6F-864BC492E311}" type="slidenum">
              <a:rPr lang="en-GB" smtClean="0"/>
              <a:pPr/>
              <a:t>28</a:t>
            </a:fld>
            <a:endParaRPr lang="en-GB"/>
          </a:p>
        </p:txBody>
      </p:sp>
    </p:spTree>
    <p:extLst>
      <p:ext uri="{BB962C8B-B14F-4D97-AF65-F5344CB8AC3E}">
        <p14:creationId xmlns:p14="http://schemas.microsoft.com/office/powerpoint/2010/main" val="2341053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en-GB" dirty="0" smtClean="0"/>
          </a:p>
          <a:p>
            <a:r>
              <a:rPr lang="en-GB" dirty="0" smtClean="0"/>
              <a:t>Self management: some used strategies to restore their lives after breast cancer (diet, exercise, complementary therapies, coaching</a:t>
            </a:r>
          </a:p>
          <a:p>
            <a:r>
              <a:rPr lang="en-GB" dirty="0" smtClean="0"/>
              <a:t>Employment: anxiety and loss of confidence about returning to work</a:t>
            </a:r>
          </a:p>
          <a:p>
            <a:r>
              <a:rPr lang="en-GB" dirty="0" smtClean="0"/>
              <a:t>Resources to support and assist them in moving forward with their lives</a:t>
            </a:r>
          </a:p>
          <a:p>
            <a:endParaRPr lang="en-GB" dirty="0" smtClean="0"/>
          </a:p>
          <a:p>
            <a:endParaRPr lang="en-GB" dirty="0" smtClean="0"/>
          </a:p>
          <a:p>
            <a:r>
              <a:rPr lang="en-GB" dirty="0" smtClean="0"/>
              <a:t>Need to think about link to next slide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54F6C3BF-9FFF-4FDF-8A6F-864BC492E311}" type="slidenum">
              <a:rPr lang="en-GB" smtClean="0"/>
              <a:pPr/>
              <a:t>29</a:t>
            </a:fld>
            <a:endParaRPr lang="en-GB"/>
          </a:p>
        </p:txBody>
      </p:sp>
    </p:spTree>
    <p:extLst>
      <p:ext uri="{BB962C8B-B14F-4D97-AF65-F5344CB8AC3E}">
        <p14:creationId xmlns:p14="http://schemas.microsoft.com/office/powerpoint/2010/main" val="2433116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aseline="0" dirty="0" smtClean="0"/>
              <a:t>Before moving on to our response as health professionals I want to go back to </a:t>
            </a:r>
            <a:r>
              <a:rPr lang="en-GB" baseline="0" dirty="0" err="1" smtClean="0"/>
              <a:t>bury’s</a:t>
            </a:r>
            <a:r>
              <a:rPr lang="en-GB" baseline="0" dirty="0" smtClean="0"/>
              <a:t> model and mobilisation of resources</a:t>
            </a:r>
            <a:endParaRPr lang="en-US" baseline="0" dirty="0" smtClean="0"/>
          </a:p>
          <a:p>
            <a:endParaRPr lang="en-US" baseline="0" dirty="0" smtClean="0"/>
          </a:p>
          <a:p>
            <a:r>
              <a:rPr lang="en-US" dirty="0" smtClean="0"/>
              <a:t>-  </a:t>
            </a:r>
            <a:r>
              <a:rPr lang="en-US" dirty="0" smtClean="0"/>
              <a:t>the</a:t>
            </a:r>
            <a:r>
              <a:rPr lang="en-US" baseline="0" dirty="0" smtClean="0"/>
              <a:t> way in which the individual has to respond to the changes that illness has brought to them and how they renegotiate their place in society. </a:t>
            </a:r>
            <a:endParaRPr lang="en-US" dirty="0"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128"/>
              </a:defRPr>
            </a:lvl1pPr>
            <a:lvl2pPr marL="37931725" indent="-37474525">
              <a:defRPr sz="1200">
                <a:solidFill>
                  <a:schemeClr val="tx1"/>
                </a:solidFill>
                <a:latin typeface="Lucida Sans" charset="0"/>
                <a:ea typeface="ＭＳ Ｐゴシック" charset="-128"/>
              </a:defRPr>
            </a:lvl2pPr>
            <a:lvl3pPr>
              <a:defRPr sz="1200">
                <a:solidFill>
                  <a:schemeClr val="tx1"/>
                </a:solidFill>
                <a:latin typeface="Lucida Sans" charset="0"/>
                <a:ea typeface="ＭＳ Ｐゴシック" charset="-128"/>
              </a:defRPr>
            </a:lvl3pPr>
            <a:lvl4pPr>
              <a:defRPr sz="1200">
                <a:solidFill>
                  <a:schemeClr val="tx1"/>
                </a:solidFill>
                <a:latin typeface="Lucida Sans" charset="0"/>
                <a:ea typeface="ＭＳ Ｐゴシック" charset="-128"/>
              </a:defRPr>
            </a:lvl4pPr>
            <a:lvl5pPr>
              <a:defRPr sz="1200">
                <a:solidFill>
                  <a:schemeClr val="tx1"/>
                </a:solidFill>
                <a:latin typeface="Lucida Sans" charset="0"/>
                <a:ea typeface="ＭＳ Ｐゴシック" charset="-128"/>
              </a:defRPr>
            </a:lvl5pPr>
            <a:lvl6pPr marL="457200" eaLnBrk="0" fontAlgn="base" hangingPunct="0">
              <a:spcBef>
                <a:spcPct val="0"/>
              </a:spcBef>
              <a:spcAft>
                <a:spcPct val="0"/>
              </a:spcAft>
              <a:defRPr sz="1200">
                <a:solidFill>
                  <a:schemeClr val="tx1"/>
                </a:solidFill>
                <a:latin typeface="Lucida Sans" charset="0"/>
                <a:ea typeface="ＭＳ Ｐゴシック" charset="-128"/>
              </a:defRPr>
            </a:lvl6pPr>
            <a:lvl7pPr marL="914400" eaLnBrk="0" fontAlgn="base" hangingPunct="0">
              <a:spcBef>
                <a:spcPct val="0"/>
              </a:spcBef>
              <a:spcAft>
                <a:spcPct val="0"/>
              </a:spcAft>
              <a:defRPr sz="1200">
                <a:solidFill>
                  <a:schemeClr val="tx1"/>
                </a:solidFill>
                <a:latin typeface="Lucida Sans" charset="0"/>
                <a:ea typeface="ＭＳ Ｐゴシック" charset="-128"/>
              </a:defRPr>
            </a:lvl7pPr>
            <a:lvl8pPr marL="1371600" eaLnBrk="0" fontAlgn="base" hangingPunct="0">
              <a:spcBef>
                <a:spcPct val="0"/>
              </a:spcBef>
              <a:spcAft>
                <a:spcPct val="0"/>
              </a:spcAft>
              <a:defRPr sz="1200">
                <a:solidFill>
                  <a:schemeClr val="tx1"/>
                </a:solidFill>
                <a:latin typeface="Lucida Sans" charset="0"/>
                <a:ea typeface="ＭＳ Ｐゴシック" charset="-128"/>
              </a:defRPr>
            </a:lvl8pPr>
            <a:lvl9pPr marL="1828800" eaLnBrk="0" fontAlgn="base" hangingPunct="0">
              <a:spcBef>
                <a:spcPct val="0"/>
              </a:spcBef>
              <a:spcAft>
                <a:spcPct val="0"/>
              </a:spcAft>
              <a:defRPr sz="1200">
                <a:solidFill>
                  <a:schemeClr val="tx1"/>
                </a:solidFill>
                <a:latin typeface="Lucida Sans" charset="0"/>
                <a:ea typeface="ＭＳ Ｐゴシック" charset="-128"/>
              </a:defRPr>
            </a:lvl9pPr>
          </a:lstStyle>
          <a:p>
            <a:fld id="{FFEC9A5C-B165-48F0-A31F-B4598FC4CAC0}" type="slidenum">
              <a:rPr lang="en-GB">
                <a:latin typeface="Arial" charset="0"/>
              </a:rPr>
              <a:pPr/>
              <a:t>30</a:t>
            </a:fld>
            <a:endParaRPr lang="en-GB">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individual is drawn</a:t>
            </a:r>
            <a:r>
              <a:rPr lang="en-US" baseline="0" dirty="0" smtClean="0"/>
              <a:t> into rearranging </a:t>
            </a:r>
            <a:r>
              <a:rPr lang="en-US" baseline="0" dirty="0" smtClean="0"/>
              <a:t>her </a:t>
            </a:r>
            <a:r>
              <a:rPr lang="en-US" baseline="0" dirty="0" smtClean="0"/>
              <a:t>wider personal and community involvements. </a:t>
            </a:r>
            <a:endParaRPr lang="en-US" baseline="0" dirty="0" smtClean="0"/>
          </a:p>
          <a:p>
            <a:endParaRPr lang="en-US" baseline="0" dirty="0" smtClean="0"/>
          </a:p>
          <a:p>
            <a:r>
              <a:rPr lang="en-US" baseline="0" dirty="0" smtClean="0"/>
              <a:t>Her life is disrupted not only because </a:t>
            </a:r>
            <a:r>
              <a:rPr lang="en-US" baseline="0" dirty="0" smtClean="0"/>
              <a:t>of functional limitations, but also because of the embarrassment that </a:t>
            </a:r>
            <a:r>
              <a:rPr lang="en-US" baseline="0" dirty="0" smtClean="0"/>
              <a:t>her limitations </a:t>
            </a:r>
            <a:r>
              <a:rPr lang="en-US" baseline="0" dirty="0" err="1" smtClean="0"/>
              <a:t>creat</a:t>
            </a:r>
            <a:endParaRPr lang="en-US" baseline="0" dirty="0" smtClean="0"/>
          </a:p>
          <a:p>
            <a:endParaRPr lang="en-US" baseline="0" dirty="0" smtClean="0"/>
          </a:p>
          <a:p>
            <a:r>
              <a:rPr lang="en-US" baseline="0" dirty="0" smtClean="0"/>
              <a:t>This demonstrates how people with chronic illness are  </a:t>
            </a:r>
            <a:endParaRPr lang="en-US" baseline="0" dirty="0" smtClean="0"/>
          </a:p>
          <a:p>
            <a:r>
              <a:rPr lang="en-US" baseline="0" dirty="0" smtClean="0"/>
              <a:t>Restricted in  </a:t>
            </a:r>
            <a:r>
              <a:rPr lang="en-US" baseline="0" dirty="0" smtClean="0"/>
              <a:t>where they go, what they do. Social world shrinks, become more isolated. </a:t>
            </a:r>
          </a:p>
          <a:p>
            <a:endParaRPr lang="en-US" baseline="0" dirty="0" smtClean="0"/>
          </a:p>
          <a:p>
            <a:endParaRPr lang="en-US" dirty="0" smtClean="0"/>
          </a:p>
          <a:p>
            <a:r>
              <a:rPr lang="en-US" dirty="0" smtClean="0"/>
              <a:t>They</a:t>
            </a:r>
            <a:r>
              <a:rPr lang="en-US" baseline="0" dirty="0" smtClean="0"/>
              <a:t> need to make adjustments and </a:t>
            </a:r>
            <a:r>
              <a:rPr lang="en-US" dirty="0" smtClean="0"/>
              <a:t>attempt</a:t>
            </a:r>
            <a:r>
              <a:rPr lang="en-US" baseline="0" dirty="0" smtClean="0"/>
              <a:t> </a:t>
            </a:r>
            <a:r>
              <a:rPr lang="en-US" baseline="0" dirty="0" smtClean="0"/>
              <a:t>to </a:t>
            </a:r>
            <a:r>
              <a:rPr lang="en-US" baseline="0" dirty="0" err="1" smtClean="0"/>
              <a:t>normalise</a:t>
            </a:r>
            <a:r>
              <a:rPr lang="en-US" baseline="0" dirty="0" smtClean="0"/>
              <a:t> in the face of disruption’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endParaRPr lang="en-GB" dirty="0"/>
          </a:p>
        </p:txBody>
      </p:sp>
      <p:sp>
        <p:nvSpPr>
          <p:cNvPr id="4" name="Slide Number Placeholder 3"/>
          <p:cNvSpPr>
            <a:spLocks noGrp="1"/>
          </p:cNvSpPr>
          <p:nvPr>
            <p:ph type="sldNum" sz="quarter" idx="10"/>
          </p:nvPr>
        </p:nvSpPr>
        <p:spPr/>
        <p:txBody>
          <a:bodyPr/>
          <a:lstStyle/>
          <a:p>
            <a:fld id="{69252799-24B1-464C-8069-552891D0792D}" type="slidenum">
              <a:rPr lang="en-GB" smtClean="0"/>
              <a:t>31</a:t>
            </a:fld>
            <a:endParaRPr lang="en-GB"/>
          </a:p>
        </p:txBody>
      </p:sp>
    </p:spTree>
    <p:extLst>
      <p:ext uri="{BB962C8B-B14F-4D97-AF65-F5344CB8AC3E}">
        <p14:creationId xmlns:p14="http://schemas.microsoft.com/office/powerpoint/2010/main" val="2672086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a:t>
            </a:r>
            <a:r>
              <a:rPr lang="en-GB" baseline="0" dirty="0" smtClean="0"/>
              <a:t> this is </a:t>
            </a:r>
            <a:r>
              <a:rPr lang="en-GB" baseline="0" dirty="0" err="1" smtClean="0"/>
              <a:t>carolines</a:t>
            </a:r>
            <a:r>
              <a:rPr lang="en-GB" baseline="0" dirty="0" smtClean="0"/>
              <a:t> response to that email from her friend. </a:t>
            </a:r>
            <a:endParaRPr lang="en-GB" dirty="0" smtClean="0"/>
          </a:p>
          <a:p>
            <a:endParaRPr lang="en-GB" dirty="0" smtClean="0"/>
          </a:p>
          <a:p>
            <a:r>
              <a:rPr lang="en-GB" dirty="0" smtClean="0"/>
              <a:t>DON’T</a:t>
            </a:r>
            <a:r>
              <a:rPr lang="en-GB" baseline="0" dirty="0" smtClean="0"/>
              <a:t> READ IT</a:t>
            </a:r>
            <a:endParaRPr lang="en-GB" dirty="0"/>
          </a:p>
        </p:txBody>
      </p:sp>
      <p:sp>
        <p:nvSpPr>
          <p:cNvPr id="4" name="Slide Number Placeholder 3"/>
          <p:cNvSpPr>
            <a:spLocks noGrp="1"/>
          </p:cNvSpPr>
          <p:nvPr>
            <p:ph type="sldNum" sz="quarter" idx="10"/>
          </p:nvPr>
        </p:nvSpPr>
        <p:spPr/>
        <p:txBody>
          <a:bodyPr/>
          <a:lstStyle/>
          <a:p>
            <a:fld id="{69252799-24B1-464C-8069-552891D0792D}" type="slidenum">
              <a:rPr lang="en-GB" smtClean="0"/>
              <a:t>32</a:t>
            </a:fld>
            <a:endParaRPr lang="en-GB"/>
          </a:p>
        </p:txBody>
      </p:sp>
    </p:spTree>
    <p:extLst>
      <p:ext uri="{BB962C8B-B14F-4D97-AF65-F5344CB8AC3E}">
        <p14:creationId xmlns:p14="http://schemas.microsoft.com/office/powerpoint/2010/main" val="227655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423D4DB-B2C9-4A8B-8F6F-0EC2A95DC048}" type="slidenum">
              <a:rPr lang="en-GB"/>
              <a:pPr/>
              <a:t>3</a:t>
            </a:fld>
            <a:endParaRPr lang="en-GB"/>
          </a:p>
        </p:txBody>
      </p:sp>
      <p:sp>
        <p:nvSpPr>
          <p:cNvPr id="26521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sz="2400">
                <a:solidFill>
                  <a:schemeClr val="tx1"/>
                </a:solidFill>
                <a:latin typeface="Arial" charset="0"/>
                <a:ea typeface="ＭＳ Ｐゴシック" pitchFamily="34" charset="-128"/>
              </a:defRPr>
            </a:lvl1pPr>
            <a:lvl2pPr marL="742950" indent="-285750" algn="l">
              <a:defRPr sz="2400">
                <a:solidFill>
                  <a:schemeClr val="tx1"/>
                </a:solidFill>
                <a:latin typeface="Arial" charset="0"/>
                <a:ea typeface="ＭＳ Ｐゴシック" pitchFamily="34" charset="-128"/>
              </a:defRPr>
            </a:lvl2pPr>
            <a:lvl3pPr marL="1143000" indent="-228600" algn="l">
              <a:defRPr sz="2400">
                <a:solidFill>
                  <a:schemeClr val="tx1"/>
                </a:solidFill>
                <a:latin typeface="Arial" charset="0"/>
                <a:ea typeface="ＭＳ Ｐゴシック" pitchFamily="34" charset="-128"/>
              </a:defRPr>
            </a:lvl3pPr>
            <a:lvl4pPr marL="1600200" indent="-228600" algn="l">
              <a:defRPr sz="2400">
                <a:solidFill>
                  <a:schemeClr val="tx1"/>
                </a:solidFill>
                <a:latin typeface="Arial" charset="0"/>
                <a:ea typeface="ＭＳ Ｐゴシック" pitchFamily="34" charset="-128"/>
              </a:defRPr>
            </a:lvl4pPr>
            <a:lvl5pPr marL="2057400" indent="-228600" algn="l">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41390F45-BE32-43D9-B57F-BA08B6F85716}" type="slidenum">
              <a:rPr lang="en-GB" sz="1200">
                <a:latin typeface="Times New Roman" pitchFamily="18" charset="0"/>
              </a:rPr>
              <a:pPr algn="r" eaLnBrk="1" hangingPunct="1"/>
              <a:t>3</a:t>
            </a:fld>
            <a:endParaRPr lang="en-GB" sz="1200">
              <a:latin typeface="Times New Roman" pitchFamily="18" charset="0"/>
            </a:endParaRPr>
          </a:p>
        </p:txBody>
      </p:sp>
      <p:sp>
        <p:nvSpPr>
          <p:cNvPr id="265219" name="Rectangle 2"/>
          <p:cNvSpPr>
            <a:spLocks noGrp="1" noRot="1" noChangeAspect="1" noChangeArrowheads="1" noTextEdit="1"/>
          </p:cNvSpPr>
          <p:nvPr>
            <p:ph type="sldImg"/>
          </p:nvPr>
        </p:nvSpPr>
        <p:spPr>
          <a:xfrm>
            <a:off x="965200" y="738188"/>
            <a:ext cx="4926013" cy="3695700"/>
          </a:xfrm>
          <a:ln/>
        </p:spPr>
      </p:sp>
      <p:sp>
        <p:nvSpPr>
          <p:cNvPr id="287747" name="Rectangle 3"/>
          <p:cNvSpPr>
            <a:spLocks noGrp="1" noChangeArrowheads="1"/>
          </p:cNvSpPr>
          <p:nvPr>
            <p:ph type="body" idx="1"/>
          </p:nvPr>
        </p:nvSpPr>
        <p:spPr>
          <a:xfrm>
            <a:off x="681342" y="4715153"/>
            <a:ext cx="5434993" cy="4466987"/>
          </a:xfrm>
          <a:solidFill>
            <a:schemeClr val="bg1"/>
          </a:solidFill>
          <a:ln w="12700">
            <a:solidFill>
              <a:srgbClr val="037C03"/>
            </a:solidFill>
            <a:miter lim="800000"/>
            <a:headEnd/>
            <a:tailEnd/>
          </a:ln>
          <a:effectLst>
            <a:outerShdw dist="71842" dir="2700000" algn="ctr" rotWithShape="0">
              <a:srgbClr val="008F6D"/>
            </a:outerShdw>
          </a:effectLst>
        </p:spPr>
        <p:txBody>
          <a:bodyPr/>
          <a:lstStyle/>
          <a:p>
            <a:pPr lvl="1"/>
            <a:r>
              <a:rPr lang="en-US" sz="1000" dirty="0" smtClean="0"/>
              <a:t>Until we started working in this</a:t>
            </a:r>
            <a:r>
              <a:rPr lang="en-US" sz="1000" baseline="0" dirty="0" smtClean="0"/>
              <a:t> field no-one had asked the question ‘how many people are there in the population who have had cancer.’</a:t>
            </a:r>
          </a:p>
          <a:p>
            <a:pPr lvl="1"/>
            <a:endParaRPr lang="en-US" sz="1000" baseline="0" dirty="0" smtClean="0"/>
          </a:p>
          <a:p>
            <a:pPr lvl="1"/>
            <a:endParaRPr lang="en-US" sz="10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Help restore lost confidence </a:t>
            </a:r>
          </a:p>
          <a:p>
            <a:endParaRPr lang="en-GB" dirty="0"/>
          </a:p>
        </p:txBody>
      </p:sp>
      <p:sp>
        <p:nvSpPr>
          <p:cNvPr id="4" name="Slide Number Placeholder 3"/>
          <p:cNvSpPr>
            <a:spLocks noGrp="1"/>
          </p:cNvSpPr>
          <p:nvPr>
            <p:ph type="sldNum" sz="quarter" idx="10"/>
          </p:nvPr>
        </p:nvSpPr>
        <p:spPr/>
        <p:txBody>
          <a:bodyPr/>
          <a:lstStyle/>
          <a:p>
            <a:fld id="{69252799-24B1-464C-8069-552891D0792D}" type="slidenum">
              <a:rPr lang="en-GB" smtClean="0"/>
              <a:t>33</a:t>
            </a:fld>
            <a:endParaRPr lang="en-GB"/>
          </a:p>
        </p:txBody>
      </p:sp>
    </p:spTree>
    <p:extLst>
      <p:ext uri="{BB962C8B-B14F-4D97-AF65-F5344CB8AC3E}">
        <p14:creationId xmlns:p14="http://schemas.microsoft.com/office/powerpoint/2010/main" val="3924351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Mike Richards, in his editorial</a:t>
            </a:r>
            <a:r>
              <a:rPr lang="en-GB" baseline="0" dirty="0" smtClean="0"/>
              <a:t> in the survivorship supplement for the British Journal of Cancer highlighted:</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9252799-24B1-464C-8069-552891D0792D}" type="slidenum">
              <a:rPr lang="en-GB" smtClean="0"/>
              <a:t>36</a:t>
            </a:fld>
            <a:endParaRPr lang="en-GB"/>
          </a:p>
        </p:txBody>
      </p:sp>
    </p:spTree>
    <p:extLst>
      <p:ext uri="{BB962C8B-B14F-4D97-AF65-F5344CB8AC3E}">
        <p14:creationId xmlns:p14="http://schemas.microsoft.com/office/powerpoint/2010/main" val="3004535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966DC7-8307-413B-8DCA-36735E3EC1B7}" type="slidenum">
              <a:rPr lang="en-GB" smtClean="0"/>
              <a:pPr/>
              <a:t>38</a:t>
            </a:fld>
            <a:endParaRPr lang="en-GB"/>
          </a:p>
        </p:txBody>
      </p:sp>
    </p:spTree>
    <p:extLst>
      <p:ext uri="{BB962C8B-B14F-4D97-AF65-F5344CB8AC3E}">
        <p14:creationId xmlns:p14="http://schemas.microsoft.com/office/powerpoint/2010/main" val="1253094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CG</a:t>
            </a:r>
            <a:endParaRPr lang="en-GB" dirty="0"/>
          </a:p>
        </p:txBody>
      </p:sp>
      <p:sp>
        <p:nvSpPr>
          <p:cNvPr id="4" name="Slide Number Placeholder 3"/>
          <p:cNvSpPr>
            <a:spLocks noGrp="1"/>
          </p:cNvSpPr>
          <p:nvPr>
            <p:ph type="sldNum" sz="quarter" idx="10"/>
          </p:nvPr>
        </p:nvSpPr>
        <p:spPr/>
        <p:txBody>
          <a:bodyPr/>
          <a:lstStyle/>
          <a:p>
            <a:fld id="{8F966DC7-8307-413B-8DCA-36735E3EC1B7}"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4150884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CG</a:t>
            </a:r>
            <a:endParaRPr lang="en-GB" dirty="0"/>
          </a:p>
        </p:txBody>
      </p:sp>
      <p:sp>
        <p:nvSpPr>
          <p:cNvPr id="4" name="Slide Number Placeholder 3"/>
          <p:cNvSpPr>
            <a:spLocks noGrp="1"/>
          </p:cNvSpPr>
          <p:nvPr>
            <p:ph type="sldNum" sz="quarter" idx="10"/>
          </p:nvPr>
        </p:nvSpPr>
        <p:spPr/>
        <p:txBody>
          <a:bodyPr/>
          <a:lstStyle/>
          <a:p>
            <a:fld id="{8F966DC7-8307-413B-8DCA-36735E3EC1B7}"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41178326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917575" y="744538"/>
            <a:ext cx="4962525" cy="3722687"/>
          </a:xfrm>
          <a:ln/>
        </p:spPr>
      </p:sp>
      <p:sp>
        <p:nvSpPr>
          <p:cNvPr id="4096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GB" dirty="0" smtClean="0">
                <a:latin typeface="Times" charset="0"/>
                <a:cs typeface="+mn-cs"/>
              </a:rPr>
              <a:t>Another study that is taking place in combination with the </a:t>
            </a:r>
            <a:r>
              <a:rPr lang="en-GB" dirty="0" err="1" smtClean="0">
                <a:latin typeface="Times" charset="0"/>
                <a:cs typeface="+mn-cs"/>
              </a:rPr>
              <a:t>Unviersity</a:t>
            </a:r>
            <a:r>
              <a:rPr lang="en-GB" dirty="0" smtClean="0">
                <a:latin typeface="Times" charset="0"/>
                <a:cs typeface="+mn-cs"/>
              </a:rPr>
              <a:t> Hospitals</a:t>
            </a:r>
            <a:r>
              <a:rPr lang="en-GB" baseline="0" dirty="0" smtClean="0">
                <a:latin typeface="Times" charset="0"/>
                <a:cs typeface="+mn-cs"/>
              </a:rPr>
              <a:t> </a:t>
            </a:r>
            <a:r>
              <a:rPr lang="en-GB" dirty="0" smtClean="0">
                <a:latin typeface="Times" charset="0"/>
                <a:cs typeface="+mn-cs"/>
              </a:rPr>
              <a:t>of Southampton NHS Trust</a:t>
            </a:r>
            <a:r>
              <a:rPr lang="en-GB" baseline="0" dirty="0" smtClean="0">
                <a:latin typeface="Times" charset="0"/>
                <a:cs typeface="+mn-cs"/>
              </a:rPr>
              <a:t> </a:t>
            </a:r>
            <a:r>
              <a:rPr lang="en-GB" dirty="0" smtClean="0">
                <a:latin typeface="Times" charset="0"/>
                <a:cs typeface="+mn-cs"/>
              </a:rPr>
              <a:t>and  the Faculty of Health Sciences</a:t>
            </a:r>
            <a:r>
              <a:rPr lang="en-GB" baseline="0" dirty="0" smtClean="0">
                <a:latin typeface="Times" charset="0"/>
                <a:cs typeface="+mn-cs"/>
              </a:rPr>
              <a:t>. </a:t>
            </a:r>
            <a:endParaRPr lang="en-GB" dirty="0" smtClean="0">
              <a:latin typeface="Times" charset="0"/>
              <a:cs typeface="+mn-cs"/>
            </a:endParaRPr>
          </a:p>
          <a:p>
            <a:pPr>
              <a:defRPr/>
            </a:pPr>
            <a:endParaRPr lang="en-GB" dirty="0" smtClean="0">
              <a:latin typeface="Times" charset="0"/>
              <a:cs typeface="+mn-cs"/>
            </a:endParaRPr>
          </a:p>
          <a:p>
            <a:pPr>
              <a:defRPr/>
            </a:pPr>
            <a:r>
              <a:rPr lang="en-GB" dirty="0" smtClean="0">
                <a:latin typeface="Times" charset="0"/>
                <a:cs typeface="+mn-cs"/>
              </a:rPr>
              <a:t>In </a:t>
            </a:r>
            <a:r>
              <a:rPr lang="en-GB" dirty="0" smtClean="0">
                <a:latin typeface="Times" charset="0"/>
                <a:cs typeface="+mn-cs"/>
              </a:rPr>
              <a:t>the light of the new NHS, tight</a:t>
            </a:r>
            <a:r>
              <a:rPr lang="en-GB" baseline="0" dirty="0" smtClean="0">
                <a:latin typeface="Times" charset="0"/>
                <a:cs typeface="+mn-cs"/>
              </a:rPr>
              <a:t> resources, a change in focus to primary care </a:t>
            </a:r>
            <a:r>
              <a:rPr lang="en-GB" dirty="0" smtClean="0">
                <a:latin typeface="Times" charset="0"/>
                <a:cs typeface="+mn-cs"/>
              </a:rPr>
              <a:t>and reduction in long term follow up for cancer patients</a:t>
            </a:r>
            <a:r>
              <a:rPr lang="en-GB" baseline="0" dirty="0" smtClean="0">
                <a:latin typeface="Times" charset="0"/>
                <a:cs typeface="+mn-cs"/>
              </a:rPr>
              <a:t> </a:t>
            </a:r>
          </a:p>
          <a:p>
            <a:pPr>
              <a:defRPr/>
            </a:pPr>
            <a:endParaRPr lang="en-GB" baseline="0" dirty="0" smtClean="0">
              <a:latin typeface="Times" charset="0"/>
              <a:cs typeface="+mn-cs"/>
            </a:endParaRPr>
          </a:p>
          <a:p>
            <a:pPr>
              <a:defRPr/>
            </a:pPr>
            <a:r>
              <a:rPr lang="en-GB" baseline="0" dirty="0" smtClean="0">
                <a:latin typeface="Times" charset="0"/>
                <a:cs typeface="+mn-cs"/>
              </a:rPr>
              <a:t>We designed a supported self management approach to follow up and care for people with breast, colorectal and testicular cancer. </a:t>
            </a:r>
          </a:p>
          <a:p>
            <a:pPr>
              <a:defRPr/>
            </a:pPr>
            <a:endParaRPr lang="en-GB" baseline="0" dirty="0" smtClean="0">
              <a:latin typeface="Times" charset="0"/>
              <a:cs typeface="+mn-cs"/>
            </a:endParaRPr>
          </a:p>
          <a:p>
            <a:pPr>
              <a:defRPr/>
            </a:pPr>
            <a:endParaRPr lang="en-GB" dirty="0" smtClean="0">
              <a:latin typeface="Times" charset="0"/>
              <a:cs typeface="+mn-cs"/>
            </a:endParaRPr>
          </a:p>
          <a:p>
            <a:pPr>
              <a:defRPr/>
            </a:pPr>
            <a:endParaRPr lang="en-GB" dirty="0">
              <a:latin typeface="Times" charset="0"/>
              <a:cs typeface="+mn-cs"/>
            </a:endParaRPr>
          </a:p>
        </p:txBody>
      </p:sp>
      <p:sp>
        <p:nvSpPr>
          <p:cNvPr id="4096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400" b="1">
                <a:solidFill>
                  <a:schemeClr val="tx2"/>
                </a:solidFill>
                <a:latin typeface="Calibri" charset="0"/>
                <a:ea typeface="ＭＳ Ｐゴシック" charset="0"/>
              </a:defRPr>
            </a:lvl1pPr>
            <a:lvl2pPr marL="742950" indent="-285750" eaLnBrk="0" hangingPunct="0">
              <a:defRPr sz="1400" b="1">
                <a:solidFill>
                  <a:schemeClr val="tx2"/>
                </a:solidFill>
                <a:latin typeface="Calibri" charset="0"/>
                <a:ea typeface="ＭＳ Ｐゴシック" charset="0"/>
              </a:defRPr>
            </a:lvl2pPr>
            <a:lvl3pPr marL="1143000" indent="-228600" eaLnBrk="0" hangingPunct="0">
              <a:defRPr sz="1400" b="1">
                <a:solidFill>
                  <a:schemeClr val="tx2"/>
                </a:solidFill>
                <a:latin typeface="Calibri" charset="0"/>
                <a:ea typeface="ＭＳ Ｐゴシック" charset="0"/>
              </a:defRPr>
            </a:lvl3pPr>
            <a:lvl4pPr marL="1600200" indent="-228600" eaLnBrk="0" hangingPunct="0">
              <a:defRPr sz="1400" b="1">
                <a:solidFill>
                  <a:schemeClr val="tx2"/>
                </a:solidFill>
                <a:latin typeface="Calibri" charset="0"/>
                <a:ea typeface="ＭＳ Ｐゴシック" charset="0"/>
              </a:defRPr>
            </a:lvl4pPr>
            <a:lvl5pPr marL="2057400" indent="-228600" eaLnBrk="0" hangingPunct="0">
              <a:defRPr sz="1400" b="1">
                <a:solidFill>
                  <a:schemeClr val="tx2"/>
                </a:solidFill>
                <a:latin typeface="Calibri" charset="0"/>
                <a:ea typeface="ＭＳ Ｐゴシック" charset="0"/>
              </a:defRPr>
            </a:lvl5pPr>
            <a:lvl6pPr marL="2514600" indent="-228600" algn="ctr" eaLnBrk="0" fontAlgn="base" hangingPunct="0">
              <a:spcBef>
                <a:spcPct val="0"/>
              </a:spcBef>
              <a:spcAft>
                <a:spcPct val="0"/>
              </a:spcAft>
              <a:defRPr sz="1400" b="1">
                <a:solidFill>
                  <a:schemeClr val="tx2"/>
                </a:solidFill>
                <a:latin typeface="Calibri" charset="0"/>
                <a:ea typeface="ＭＳ Ｐゴシック" charset="0"/>
              </a:defRPr>
            </a:lvl6pPr>
            <a:lvl7pPr marL="2971800" indent="-228600" algn="ctr" eaLnBrk="0" fontAlgn="base" hangingPunct="0">
              <a:spcBef>
                <a:spcPct val="0"/>
              </a:spcBef>
              <a:spcAft>
                <a:spcPct val="0"/>
              </a:spcAft>
              <a:defRPr sz="1400" b="1">
                <a:solidFill>
                  <a:schemeClr val="tx2"/>
                </a:solidFill>
                <a:latin typeface="Calibri" charset="0"/>
                <a:ea typeface="ＭＳ Ｐゴシック" charset="0"/>
              </a:defRPr>
            </a:lvl7pPr>
            <a:lvl8pPr marL="3429000" indent="-228600" algn="ctr" eaLnBrk="0" fontAlgn="base" hangingPunct="0">
              <a:spcBef>
                <a:spcPct val="0"/>
              </a:spcBef>
              <a:spcAft>
                <a:spcPct val="0"/>
              </a:spcAft>
              <a:defRPr sz="1400" b="1">
                <a:solidFill>
                  <a:schemeClr val="tx2"/>
                </a:solidFill>
                <a:latin typeface="Calibri" charset="0"/>
                <a:ea typeface="ＭＳ Ｐゴシック" charset="0"/>
              </a:defRPr>
            </a:lvl8pPr>
            <a:lvl9pPr marL="3886200" indent="-228600" algn="ctr" eaLnBrk="0" fontAlgn="base" hangingPunct="0">
              <a:spcBef>
                <a:spcPct val="0"/>
              </a:spcBef>
              <a:spcAft>
                <a:spcPct val="0"/>
              </a:spcAft>
              <a:defRPr sz="1400" b="1">
                <a:solidFill>
                  <a:schemeClr val="tx2"/>
                </a:solidFill>
                <a:latin typeface="Calibri" charset="0"/>
                <a:ea typeface="ＭＳ Ｐゴシック" charset="0"/>
              </a:defRPr>
            </a:lvl9pPr>
          </a:lstStyle>
          <a:p>
            <a:pPr>
              <a:defRPr/>
            </a:pPr>
            <a:fld id="{D275F1E7-F240-0D4F-94D9-0DC26C99B87D}" type="slidenum">
              <a:rPr lang="en-GB" sz="1200" b="0" smtClean="0">
                <a:solidFill>
                  <a:schemeClr val="tx1"/>
                </a:solidFill>
                <a:latin typeface="Times" charset="0"/>
              </a:rPr>
              <a:pPr>
                <a:defRPr/>
              </a:pPr>
              <a:t>41</a:t>
            </a:fld>
            <a:endParaRPr lang="en-GB" sz="1200" b="0" smtClean="0">
              <a:solidFill>
                <a:schemeClr val="tx1"/>
              </a:solidFill>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917575" y="744538"/>
            <a:ext cx="4962525" cy="3722687"/>
          </a:xfrm>
          <a:ln/>
        </p:spPr>
      </p:sp>
      <p:sp>
        <p:nvSpPr>
          <p:cNvPr id="4198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GB" dirty="0">
              <a:latin typeface="Times" charset="0"/>
              <a:cs typeface="+mn-cs"/>
            </a:endParaRPr>
          </a:p>
        </p:txBody>
      </p:sp>
      <p:sp>
        <p:nvSpPr>
          <p:cNvPr id="4198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400" b="1">
                <a:solidFill>
                  <a:schemeClr val="tx2"/>
                </a:solidFill>
                <a:latin typeface="Calibri" charset="0"/>
                <a:ea typeface="ＭＳ Ｐゴシック" charset="0"/>
              </a:defRPr>
            </a:lvl1pPr>
            <a:lvl2pPr marL="742950" indent="-285750" eaLnBrk="0" hangingPunct="0">
              <a:defRPr sz="1400" b="1">
                <a:solidFill>
                  <a:schemeClr val="tx2"/>
                </a:solidFill>
                <a:latin typeface="Calibri" charset="0"/>
                <a:ea typeface="ＭＳ Ｐゴシック" charset="0"/>
              </a:defRPr>
            </a:lvl2pPr>
            <a:lvl3pPr marL="1143000" indent="-228600" eaLnBrk="0" hangingPunct="0">
              <a:defRPr sz="1400" b="1">
                <a:solidFill>
                  <a:schemeClr val="tx2"/>
                </a:solidFill>
                <a:latin typeface="Calibri" charset="0"/>
                <a:ea typeface="ＭＳ Ｐゴシック" charset="0"/>
              </a:defRPr>
            </a:lvl3pPr>
            <a:lvl4pPr marL="1600200" indent="-228600" eaLnBrk="0" hangingPunct="0">
              <a:defRPr sz="1400" b="1">
                <a:solidFill>
                  <a:schemeClr val="tx2"/>
                </a:solidFill>
                <a:latin typeface="Calibri" charset="0"/>
                <a:ea typeface="ＭＳ Ｐゴシック" charset="0"/>
              </a:defRPr>
            </a:lvl4pPr>
            <a:lvl5pPr marL="2057400" indent="-228600" eaLnBrk="0" hangingPunct="0">
              <a:defRPr sz="1400" b="1">
                <a:solidFill>
                  <a:schemeClr val="tx2"/>
                </a:solidFill>
                <a:latin typeface="Calibri" charset="0"/>
                <a:ea typeface="ＭＳ Ｐゴシック" charset="0"/>
              </a:defRPr>
            </a:lvl5pPr>
            <a:lvl6pPr marL="2514600" indent="-228600" algn="ctr" eaLnBrk="0" fontAlgn="base" hangingPunct="0">
              <a:spcBef>
                <a:spcPct val="0"/>
              </a:spcBef>
              <a:spcAft>
                <a:spcPct val="0"/>
              </a:spcAft>
              <a:defRPr sz="1400" b="1">
                <a:solidFill>
                  <a:schemeClr val="tx2"/>
                </a:solidFill>
                <a:latin typeface="Calibri" charset="0"/>
                <a:ea typeface="ＭＳ Ｐゴシック" charset="0"/>
              </a:defRPr>
            </a:lvl6pPr>
            <a:lvl7pPr marL="2971800" indent="-228600" algn="ctr" eaLnBrk="0" fontAlgn="base" hangingPunct="0">
              <a:spcBef>
                <a:spcPct val="0"/>
              </a:spcBef>
              <a:spcAft>
                <a:spcPct val="0"/>
              </a:spcAft>
              <a:defRPr sz="1400" b="1">
                <a:solidFill>
                  <a:schemeClr val="tx2"/>
                </a:solidFill>
                <a:latin typeface="Calibri" charset="0"/>
                <a:ea typeface="ＭＳ Ｐゴシック" charset="0"/>
              </a:defRPr>
            </a:lvl7pPr>
            <a:lvl8pPr marL="3429000" indent="-228600" algn="ctr" eaLnBrk="0" fontAlgn="base" hangingPunct="0">
              <a:spcBef>
                <a:spcPct val="0"/>
              </a:spcBef>
              <a:spcAft>
                <a:spcPct val="0"/>
              </a:spcAft>
              <a:defRPr sz="1400" b="1">
                <a:solidFill>
                  <a:schemeClr val="tx2"/>
                </a:solidFill>
                <a:latin typeface="Calibri" charset="0"/>
                <a:ea typeface="ＭＳ Ｐゴシック" charset="0"/>
              </a:defRPr>
            </a:lvl8pPr>
            <a:lvl9pPr marL="3886200" indent="-228600" algn="ctr" eaLnBrk="0" fontAlgn="base" hangingPunct="0">
              <a:spcBef>
                <a:spcPct val="0"/>
              </a:spcBef>
              <a:spcAft>
                <a:spcPct val="0"/>
              </a:spcAft>
              <a:defRPr sz="1400" b="1">
                <a:solidFill>
                  <a:schemeClr val="tx2"/>
                </a:solidFill>
                <a:latin typeface="Calibri" charset="0"/>
                <a:ea typeface="ＭＳ Ｐゴシック" charset="0"/>
              </a:defRPr>
            </a:lvl9pPr>
          </a:lstStyle>
          <a:p>
            <a:pPr>
              <a:defRPr/>
            </a:pPr>
            <a:fld id="{DFEDD795-4595-DF42-A687-AF2788A57B06}" type="slidenum">
              <a:rPr lang="en-GB" sz="1200" b="0" smtClean="0">
                <a:solidFill>
                  <a:schemeClr val="tx1"/>
                </a:solidFill>
                <a:latin typeface="Times" charset="0"/>
              </a:rPr>
              <a:pPr>
                <a:defRPr/>
              </a:pPr>
              <a:t>42</a:t>
            </a:fld>
            <a:endParaRPr lang="en-GB" sz="1200" b="0" smtClean="0">
              <a:solidFill>
                <a:schemeClr val="tx1"/>
              </a:solidFill>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917575" y="744538"/>
            <a:ext cx="4962525" cy="3722687"/>
          </a:xfrm>
          <a:ln/>
        </p:spPr>
      </p:sp>
      <p:sp>
        <p:nvSpPr>
          <p:cNvPr id="3993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dirty="0">
              <a:latin typeface="Times" charset="0"/>
              <a:cs typeface="+mn-cs"/>
            </a:endParaRPr>
          </a:p>
          <a:p>
            <a:pPr>
              <a:defRPr/>
            </a:pPr>
            <a:r>
              <a:rPr lang="en-GB" dirty="0">
                <a:latin typeface="Times" charset="0"/>
                <a:cs typeface="+mn-cs"/>
              </a:rPr>
              <a:t>Three enablers</a:t>
            </a:r>
          </a:p>
          <a:p>
            <a:pPr>
              <a:defRPr/>
            </a:pPr>
            <a:endParaRPr lang="en-GB" dirty="0">
              <a:latin typeface="Times" charset="0"/>
              <a:cs typeface="+mn-cs"/>
            </a:endParaRPr>
          </a:p>
          <a:p>
            <a:pPr>
              <a:defRPr/>
            </a:pPr>
            <a:r>
              <a:rPr lang="en-GB" dirty="0">
                <a:latin typeface="Times" charset="0"/>
                <a:cs typeface="+mn-cs"/>
              </a:rPr>
              <a:t>Skills development programmes for professionals</a:t>
            </a:r>
          </a:p>
          <a:p>
            <a:pPr>
              <a:defRPr/>
            </a:pPr>
            <a:endParaRPr lang="en-GB" dirty="0">
              <a:latin typeface="Times" charset="0"/>
              <a:cs typeface="+mn-cs"/>
            </a:endParaRPr>
          </a:p>
          <a:p>
            <a:pPr>
              <a:defRPr/>
            </a:pPr>
            <a:r>
              <a:rPr lang="en-GB" dirty="0">
                <a:latin typeface="Times" charset="0"/>
                <a:cs typeface="+mn-cs"/>
              </a:rPr>
              <a:t>Self management support  options for patients/survivors</a:t>
            </a:r>
          </a:p>
          <a:p>
            <a:pPr>
              <a:defRPr/>
            </a:pPr>
            <a:endParaRPr lang="en-GB" dirty="0">
              <a:latin typeface="Times" charset="0"/>
              <a:cs typeface="+mn-cs"/>
            </a:endParaRPr>
          </a:p>
          <a:p>
            <a:pPr>
              <a:defRPr/>
            </a:pPr>
            <a:r>
              <a:rPr lang="en-GB" dirty="0">
                <a:latin typeface="Times" charset="0"/>
                <a:cs typeface="+mn-cs"/>
              </a:rPr>
              <a:t>Institutional support for service redesign</a:t>
            </a:r>
          </a:p>
          <a:p>
            <a:pPr>
              <a:defRPr/>
            </a:pPr>
            <a:endParaRPr lang="en-GB" dirty="0">
              <a:latin typeface="Times" charset="0"/>
              <a:cs typeface="+mn-cs"/>
            </a:endParaRPr>
          </a:p>
        </p:txBody>
      </p:sp>
      <p:sp>
        <p:nvSpPr>
          <p:cNvPr id="3994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400" b="1">
                <a:solidFill>
                  <a:schemeClr val="tx2"/>
                </a:solidFill>
                <a:latin typeface="Calibri" charset="0"/>
                <a:ea typeface="ＭＳ Ｐゴシック" charset="0"/>
              </a:defRPr>
            </a:lvl1pPr>
            <a:lvl2pPr marL="742950" indent="-285750" eaLnBrk="0" hangingPunct="0">
              <a:defRPr sz="1400" b="1">
                <a:solidFill>
                  <a:schemeClr val="tx2"/>
                </a:solidFill>
                <a:latin typeface="Calibri" charset="0"/>
                <a:ea typeface="ＭＳ Ｐゴシック" charset="0"/>
              </a:defRPr>
            </a:lvl2pPr>
            <a:lvl3pPr marL="1143000" indent="-228600" eaLnBrk="0" hangingPunct="0">
              <a:defRPr sz="1400" b="1">
                <a:solidFill>
                  <a:schemeClr val="tx2"/>
                </a:solidFill>
                <a:latin typeface="Calibri" charset="0"/>
                <a:ea typeface="ＭＳ Ｐゴシック" charset="0"/>
              </a:defRPr>
            </a:lvl3pPr>
            <a:lvl4pPr marL="1600200" indent="-228600" eaLnBrk="0" hangingPunct="0">
              <a:defRPr sz="1400" b="1">
                <a:solidFill>
                  <a:schemeClr val="tx2"/>
                </a:solidFill>
                <a:latin typeface="Calibri" charset="0"/>
                <a:ea typeface="ＭＳ Ｐゴシック" charset="0"/>
              </a:defRPr>
            </a:lvl4pPr>
            <a:lvl5pPr marL="2057400" indent="-228600" eaLnBrk="0" hangingPunct="0">
              <a:defRPr sz="1400" b="1">
                <a:solidFill>
                  <a:schemeClr val="tx2"/>
                </a:solidFill>
                <a:latin typeface="Calibri" charset="0"/>
                <a:ea typeface="ＭＳ Ｐゴシック" charset="0"/>
              </a:defRPr>
            </a:lvl5pPr>
            <a:lvl6pPr marL="2514600" indent="-228600" algn="ctr" eaLnBrk="0" fontAlgn="base" hangingPunct="0">
              <a:spcBef>
                <a:spcPct val="0"/>
              </a:spcBef>
              <a:spcAft>
                <a:spcPct val="0"/>
              </a:spcAft>
              <a:defRPr sz="1400" b="1">
                <a:solidFill>
                  <a:schemeClr val="tx2"/>
                </a:solidFill>
                <a:latin typeface="Calibri" charset="0"/>
                <a:ea typeface="ＭＳ Ｐゴシック" charset="0"/>
              </a:defRPr>
            </a:lvl6pPr>
            <a:lvl7pPr marL="2971800" indent="-228600" algn="ctr" eaLnBrk="0" fontAlgn="base" hangingPunct="0">
              <a:spcBef>
                <a:spcPct val="0"/>
              </a:spcBef>
              <a:spcAft>
                <a:spcPct val="0"/>
              </a:spcAft>
              <a:defRPr sz="1400" b="1">
                <a:solidFill>
                  <a:schemeClr val="tx2"/>
                </a:solidFill>
                <a:latin typeface="Calibri" charset="0"/>
                <a:ea typeface="ＭＳ Ｐゴシック" charset="0"/>
              </a:defRPr>
            </a:lvl7pPr>
            <a:lvl8pPr marL="3429000" indent="-228600" algn="ctr" eaLnBrk="0" fontAlgn="base" hangingPunct="0">
              <a:spcBef>
                <a:spcPct val="0"/>
              </a:spcBef>
              <a:spcAft>
                <a:spcPct val="0"/>
              </a:spcAft>
              <a:defRPr sz="1400" b="1">
                <a:solidFill>
                  <a:schemeClr val="tx2"/>
                </a:solidFill>
                <a:latin typeface="Calibri" charset="0"/>
                <a:ea typeface="ＭＳ Ｐゴシック" charset="0"/>
              </a:defRPr>
            </a:lvl8pPr>
            <a:lvl9pPr marL="3886200" indent="-228600" algn="ctr" eaLnBrk="0" fontAlgn="base" hangingPunct="0">
              <a:spcBef>
                <a:spcPct val="0"/>
              </a:spcBef>
              <a:spcAft>
                <a:spcPct val="0"/>
              </a:spcAft>
              <a:defRPr sz="1400" b="1">
                <a:solidFill>
                  <a:schemeClr val="tx2"/>
                </a:solidFill>
                <a:latin typeface="Calibri" charset="0"/>
                <a:ea typeface="ＭＳ Ｐゴシック" charset="0"/>
              </a:defRPr>
            </a:lvl9pPr>
          </a:lstStyle>
          <a:p>
            <a:pPr>
              <a:defRPr/>
            </a:pPr>
            <a:fld id="{AD5A60C0-D301-9C40-B157-985B9BE8FD88}" type="slidenum">
              <a:rPr lang="en-GB" sz="1200" b="0" smtClean="0">
                <a:solidFill>
                  <a:schemeClr val="tx1"/>
                </a:solidFill>
                <a:latin typeface="Times" charset="0"/>
              </a:rPr>
              <a:pPr>
                <a:defRPr/>
              </a:pPr>
              <a:t>44</a:t>
            </a:fld>
            <a:endParaRPr lang="en-GB" sz="1200" b="0" smtClean="0">
              <a:solidFill>
                <a:schemeClr val="tx1"/>
              </a:solidFill>
              <a:latin typeface="Time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252799-24B1-464C-8069-552891D0792D}" type="slidenum">
              <a:rPr lang="en-GB" smtClean="0"/>
              <a:t>46</a:t>
            </a:fld>
            <a:endParaRPr lang="en-GB"/>
          </a:p>
        </p:txBody>
      </p:sp>
    </p:spTree>
    <p:extLst>
      <p:ext uri="{BB962C8B-B14F-4D97-AF65-F5344CB8AC3E}">
        <p14:creationId xmlns:p14="http://schemas.microsoft.com/office/powerpoint/2010/main" val="39466636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51069C-7BB5-4C1B-ABC9-9DFF209FDAC7}" type="slidenum">
              <a:rPr lang="en-GB"/>
              <a:pPr/>
              <a:t>47</a:t>
            </a:fld>
            <a:endParaRPr lang="en-GB"/>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p:txBody>
          <a:bodyPr/>
          <a:lstStyle/>
          <a:p>
            <a:endParaRPr lang="en-GB" dirty="0"/>
          </a:p>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can’t ignore this group</a:t>
            </a:r>
            <a:endParaRPr lang="en-GB" dirty="0"/>
          </a:p>
        </p:txBody>
      </p:sp>
      <p:sp>
        <p:nvSpPr>
          <p:cNvPr id="4" name="Slide Number Placeholder 3"/>
          <p:cNvSpPr>
            <a:spLocks noGrp="1"/>
          </p:cNvSpPr>
          <p:nvPr>
            <p:ph type="sldNum" sz="quarter" idx="10"/>
          </p:nvPr>
        </p:nvSpPr>
        <p:spPr/>
        <p:txBody>
          <a:bodyPr/>
          <a:lstStyle/>
          <a:p>
            <a:fld id="{69252799-24B1-464C-8069-552891D0792D}" type="slidenum">
              <a:rPr lang="en-GB" smtClean="0"/>
              <a:t>4</a:t>
            </a:fld>
            <a:endParaRPr lang="en-GB"/>
          </a:p>
        </p:txBody>
      </p:sp>
    </p:spTree>
    <p:extLst>
      <p:ext uri="{BB962C8B-B14F-4D97-AF65-F5344CB8AC3E}">
        <p14:creationId xmlns:p14="http://schemas.microsoft.com/office/powerpoint/2010/main" val="5825166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255" y="744498"/>
            <a:ext cx="4925167" cy="3722489"/>
          </a:xfrm>
        </p:spPr>
      </p:sp>
      <p:sp>
        <p:nvSpPr>
          <p:cNvPr id="3" name="Notes Placeholder 2"/>
          <p:cNvSpPr>
            <a:spLocks noGrp="1"/>
          </p:cNvSpPr>
          <p:nvPr>
            <p:ph type="body" idx="1"/>
          </p:nvPr>
        </p:nvSpPr>
        <p:spPr/>
        <p:txBody>
          <a:bodyPr/>
          <a:lstStyle/>
          <a:p>
            <a:r>
              <a:rPr lang="en-US" dirty="0" smtClean="0"/>
              <a:t>Point out </a:t>
            </a:r>
          </a:p>
          <a:p>
            <a:r>
              <a:rPr lang="en-US" dirty="0" smtClean="0"/>
              <a:t>Richard</a:t>
            </a:r>
            <a:r>
              <a:rPr lang="en-US" baseline="0" dirty="0" smtClean="0"/>
              <a:t> (next door) </a:t>
            </a:r>
          </a:p>
          <a:p>
            <a:r>
              <a:rPr lang="en-US" baseline="0" dirty="0" smtClean="0"/>
              <a:t>Katya – evaluating PTFU</a:t>
            </a:r>
          </a:p>
          <a:p>
            <a:r>
              <a:rPr lang="en-US" baseline="0" dirty="0" smtClean="0"/>
              <a:t>Members of MSRG</a:t>
            </a:r>
          </a:p>
          <a:p>
            <a:r>
              <a:rPr lang="en-US" baseline="0" dirty="0" smtClean="0"/>
              <a:t>Alison –first clinical professor in cancer nursing</a:t>
            </a:r>
          </a:p>
          <a:p>
            <a:r>
              <a:rPr lang="en-US" baseline="0" dirty="0" smtClean="0"/>
              <a:t>Ann Bowling -  outcome measures</a:t>
            </a:r>
          </a:p>
          <a:p>
            <a:r>
              <a:rPr lang="en-US" baseline="0" dirty="0" smtClean="0"/>
              <a:t>Sue duke – MSc </a:t>
            </a:r>
            <a:r>
              <a:rPr lang="en-US" baseline="0" dirty="0" err="1" smtClean="0"/>
              <a:t>programme</a:t>
            </a:r>
            <a:r>
              <a:rPr lang="en-US" baseline="0" dirty="0" smtClean="0"/>
              <a:t> lead</a:t>
            </a:r>
          </a:p>
          <a:p>
            <a:endParaRPr lang="en-US" dirty="0"/>
          </a:p>
        </p:txBody>
      </p:sp>
      <p:sp>
        <p:nvSpPr>
          <p:cNvPr id="4" name="Slide Number Placeholder 3"/>
          <p:cNvSpPr>
            <a:spLocks noGrp="1"/>
          </p:cNvSpPr>
          <p:nvPr>
            <p:ph type="sldNum" sz="quarter" idx="10"/>
          </p:nvPr>
        </p:nvSpPr>
        <p:spPr/>
        <p:txBody>
          <a:bodyPr/>
          <a:lstStyle/>
          <a:p>
            <a:fld id="{54F6C3BF-9FFF-4FDF-8A6F-864BC492E311}" type="slidenum">
              <a:rPr lang="en-GB" smtClean="0"/>
              <a:pPr/>
              <a:t>48</a:t>
            </a:fld>
            <a:endParaRPr lang="en-GB"/>
          </a:p>
        </p:txBody>
      </p:sp>
    </p:spTree>
    <p:extLst>
      <p:ext uri="{BB962C8B-B14F-4D97-AF65-F5344CB8AC3E}">
        <p14:creationId xmlns:p14="http://schemas.microsoft.com/office/powerpoint/2010/main" val="1160216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baseline="0" dirty="0" smtClean="0"/>
              <a:t>We know that there are long term consequences to cancer treatment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GB" baseline="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baseline="0" dirty="0" smtClean="0"/>
              <a:t>In </a:t>
            </a:r>
            <a:r>
              <a:rPr lang="en-GB" baseline="0" dirty="0" smtClean="0"/>
              <a:t>a study of 26,000 cancer survivors </a:t>
            </a:r>
            <a:r>
              <a:rPr lang="en-GB" baseline="0" dirty="0" smtClean="0"/>
              <a:t>Khan et al. found an increase in heart failure, chronic heart disease, osteoporosis, diabetes and </a:t>
            </a:r>
            <a:r>
              <a:rPr lang="en-GB" baseline="0" dirty="0" smtClean="0"/>
              <a:t>hypothyroidism </a:t>
            </a:r>
            <a:endParaRPr lang="en-GB" baseline="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GB" baseline="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baseline="0" dirty="0" smtClean="0"/>
              <a:t>We know that </a:t>
            </a:r>
            <a:r>
              <a:rPr lang="en-GB" dirty="0" smtClean="0"/>
              <a:t>cancer survivors have a s</a:t>
            </a:r>
            <a:r>
              <a:rPr lang="en-GB" baseline="0" dirty="0" smtClean="0"/>
              <a:t>ignificantly higher amount of hospital admissions after treatment has ended than similarly aged controls. </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GB" baseline="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GB" baseline="0" dirty="0" smtClean="0"/>
              <a:t>And we know that patients may be particularly vulnerable at the end of treatment and lack confidence, for example in accessing support, returning to work etc.</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GB" baseline="0" dirty="0" smtClean="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F966DC7-8307-413B-8DCA-36735E3EC1B7}" type="slidenum">
              <a:rPr lang="en-GB" smtClean="0"/>
              <a:pPr/>
              <a:t>6</a:t>
            </a:fld>
            <a:endParaRPr lang="en-GB"/>
          </a:p>
        </p:txBody>
      </p:sp>
    </p:spTree>
    <p:extLst>
      <p:ext uri="{BB962C8B-B14F-4D97-AF65-F5344CB8AC3E}">
        <p14:creationId xmlns:p14="http://schemas.microsoft.com/office/powerpoint/2010/main" val="3116972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96A0A7-4F50-477A-BED0-FD57855BBDE0}" type="slidenum">
              <a:rPr lang="en-GB"/>
              <a:pPr/>
              <a:t>7</a:t>
            </a:fld>
            <a:endParaRPr lang="en-GB"/>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r>
              <a:rPr lang="en-GB"/>
              <a:t>Most of whom had received cancer diagnosis more than 2 years prior to survey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Physical problems and resultant impact on </a:t>
            </a:r>
            <a:r>
              <a:rPr lang="en-GB" dirty="0" err="1" smtClean="0"/>
              <a:t>QoL</a:t>
            </a:r>
            <a:r>
              <a:rPr lang="en-GB" dirty="0" smtClean="0"/>
              <a:t> are persistent. </a:t>
            </a:r>
          </a:p>
          <a:p>
            <a:endParaRPr lang="en-GB" dirty="0"/>
          </a:p>
        </p:txBody>
      </p:sp>
      <p:sp>
        <p:nvSpPr>
          <p:cNvPr id="4" name="Slide Number Placeholder 3"/>
          <p:cNvSpPr>
            <a:spLocks noGrp="1"/>
          </p:cNvSpPr>
          <p:nvPr>
            <p:ph type="sldNum" sz="quarter" idx="10"/>
          </p:nvPr>
        </p:nvSpPr>
        <p:spPr/>
        <p:txBody>
          <a:bodyPr/>
          <a:lstStyle/>
          <a:p>
            <a:fld id="{69252799-24B1-464C-8069-552891D0792D}" type="slidenum">
              <a:rPr lang="en-GB" smtClean="0"/>
              <a:t>8</a:t>
            </a:fld>
            <a:endParaRPr lang="en-GB"/>
          </a:p>
        </p:txBody>
      </p:sp>
    </p:spTree>
    <p:extLst>
      <p:ext uri="{BB962C8B-B14F-4D97-AF65-F5344CB8AC3E}">
        <p14:creationId xmlns:p14="http://schemas.microsoft.com/office/powerpoint/2010/main" val="607719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755A0A-5E50-4506-8207-3CA1C31DADBA}" type="slidenum">
              <a:rPr lang="en-US"/>
              <a:pPr/>
              <a:t>9</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906357" y="4715153"/>
            <a:ext cx="4984962" cy="4466987"/>
          </a:xfrm>
        </p:spPr>
        <p:txBody>
          <a:bodyPr/>
          <a:lstStyle/>
          <a:p>
            <a:r>
              <a:rPr lang="en-GB" dirty="0" smtClean="0"/>
              <a:t>To focus on just one of these problems – hot flushes</a:t>
            </a:r>
          </a:p>
          <a:p>
            <a:endParaRPr lang="en-GB" dirty="0" smtClean="0"/>
          </a:p>
          <a:p>
            <a:r>
              <a:rPr lang="en-GB" dirty="0" smtClean="0"/>
              <a:t>In </a:t>
            </a:r>
            <a:r>
              <a:rPr lang="en-GB" dirty="0"/>
              <a:t>my study I gathered data on every hot flush experienced by 150 women during the course of a week. </a:t>
            </a:r>
          </a:p>
          <a:p>
            <a:endParaRPr lang="en-GB" dirty="0"/>
          </a:p>
          <a:p>
            <a:r>
              <a:rPr lang="en-GB" dirty="0"/>
              <a:t>2 women had over 20 flushes every day for the week of the diary. </a:t>
            </a:r>
          </a:p>
          <a:p>
            <a:r>
              <a:rPr lang="en-GB" dirty="0"/>
              <a:t>In those with disturbed sleep, half of all the nights on record were disrupted. And in a third of the nights over one hour’s sleep was lost. </a:t>
            </a:r>
          </a:p>
          <a:p>
            <a:endParaRPr lang="en-GB" dirty="0"/>
          </a:p>
          <a:p>
            <a:r>
              <a:rPr lang="en-GB" dirty="0"/>
              <a:t>Flushing can continue for a very long time.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240C7F-6DF2-481F-9494-6EEAE4032AF5}" type="slidenum">
              <a:rPr lang="en-GB"/>
              <a:pPr/>
              <a:t>10</a:t>
            </a:fld>
            <a:endParaRPr lang="en-GB"/>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r>
              <a:rPr lang="en-GB" dirty="0"/>
              <a:t>I conducted interviews with 8 of the women to try to get an idea of what the experience is actually like. I chose a variety of experience – not just going for the worst ones.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80" y="3200400"/>
            <a:ext cx="9223380" cy="3657600"/>
          </a:xfrm>
          <a:prstGeom prst="rect">
            <a:avLst/>
          </a:prstGeom>
          <a:gradFill rotWithShape="0">
            <a:gsLst>
              <a:gs pos="0">
                <a:srgbClr val="014359"/>
              </a:gs>
              <a:gs pos="100000">
                <a:srgbClr val="007275"/>
              </a:gs>
            </a:gsLst>
            <a:lin ang="5400000" scaled="1"/>
          </a:gradFill>
          <a:ln w="9525">
            <a:noFill/>
            <a:miter lim="800000"/>
            <a:headEnd/>
            <a:tailEnd/>
          </a:ln>
        </p:spPr>
        <p:txBody>
          <a:bodyPr wrap="none" lIns="91380" tIns="45685" rIns="91380" bIns="45685" anchor="ctr"/>
          <a:lstStyle/>
          <a:p>
            <a:pPr algn="ctr" eaLnBrk="0" fontAlgn="base" hangingPunct="0">
              <a:spcBef>
                <a:spcPct val="0"/>
              </a:spcBef>
              <a:spcAft>
                <a:spcPct val="0"/>
              </a:spcAft>
            </a:pPr>
            <a:endParaRPr lang="en-US" sz="900">
              <a:solidFill>
                <a:srgbClr val="323D43"/>
              </a:solidFill>
              <a:latin typeface="Lucida Sans" charset="0"/>
            </a:endParaRPr>
          </a:p>
        </p:txBody>
      </p:sp>
      <p:sp>
        <p:nvSpPr>
          <p:cNvPr id="5" name="Rectangle 1032"/>
          <p:cNvSpPr>
            <a:spLocks noChangeArrowheads="1"/>
          </p:cNvSpPr>
          <p:nvPr/>
        </p:nvSpPr>
        <p:spPr bwMode="auto">
          <a:xfrm>
            <a:off x="-79380" y="0"/>
            <a:ext cx="9223380" cy="3276600"/>
          </a:xfrm>
          <a:prstGeom prst="rect">
            <a:avLst/>
          </a:prstGeom>
          <a:solidFill>
            <a:srgbClr val="014359"/>
          </a:solidFill>
          <a:ln w="9525">
            <a:noFill/>
            <a:miter lim="800000"/>
            <a:headEnd/>
            <a:tailEnd/>
          </a:ln>
        </p:spPr>
        <p:txBody>
          <a:bodyPr wrap="none" lIns="91380" tIns="45685" rIns="91380" bIns="45685" anchor="ctr"/>
          <a:lstStyle/>
          <a:p>
            <a:pPr algn="ctr" eaLnBrk="0" fontAlgn="base" hangingPunct="0">
              <a:spcBef>
                <a:spcPct val="0"/>
              </a:spcBef>
              <a:spcAft>
                <a:spcPct val="0"/>
              </a:spcAft>
            </a:pPr>
            <a:endParaRPr lang="en-US" sz="2800">
              <a:solidFill>
                <a:srgbClr val="323D43"/>
              </a:solidFill>
              <a:latin typeface="Arial" charset="0"/>
            </a:endParaRPr>
          </a:p>
        </p:txBody>
      </p:sp>
      <p:pic>
        <p:nvPicPr>
          <p:cNvPr id="6"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55" y="381004"/>
            <a:ext cx="2695570" cy="58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Health Sciences_(WHITE).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6" y="381000"/>
            <a:ext cx="19748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21"/>
            <a:ext cx="8496300" cy="2160585"/>
          </a:xfrm>
        </p:spPr>
        <p:txBody>
          <a:bodyPr lIns="91380"/>
          <a:lstStyle>
            <a:lvl1pPr>
              <a:defRPr sz="7300">
                <a:solidFill>
                  <a:schemeClr val="bg1"/>
                </a:solidFill>
              </a:defRPr>
            </a:lvl1pPr>
          </a:lstStyle>
          <a:p>
            <a:pPr lvl="0"/>
            <a:r>
              <a:rPr lang="en-US" noProof="0" smtClean="0"/>
              <a:t>Click to edit Master title style</a:t>
            </a:r>
            <a:endParaRPr lang="en-GB" noProof="0" smtClean="0"/>
          </a:p>
        </p:txBody>
      </p:sp>
      <p:sp>
        <p:nvSpPr>
          <p:cNvPr id="10243" name="Rectangle 1027"/>
          <p:cNvSpPr>
            <a:spLocks noGrp="1" noChangeArrowheads="1"/>
          </p:cNvSpPr>
          <p:nvPr>
            <p:ph type="subTitle" idx="1"/>
          </p:nvPr>
        </p:nvSpPr>
        <p:spPr>
          <a:xfrm>
            <a:off x="323850" y="3933825"/>
            <a:ext cx="8496300" cy="1752600"/>
          </a:xfrm>
        </p:spPr>
        <p:txBody>
          <a:bodyPr lIns="91380"/>
          <a:lstStyle>
            <a:lvl1pPr marL="0" indent="0">
              <a:buFontTx/>
              <a:buNone/>
              <a:defRPr sz="3700">
                <a:solidFill>
                  <a:schemeClr val="accent1"/>
                </a:solidFill>
              </a:defRPr>
            </a:lvl1pPr>
          </a:lstStyle>
          <a:p>
            <a:pPr lvl="0"/>
            <a:r>
              <a:rPr lang="en-US" noProof="0" smtClean="0"/>
              <a:t>Click to edit Master subtitle style</a:t>
            </a:r>
            <a:endParaRPr lang="en-GB" noProof="0" smtClean="0"/>
          </a:p>
        </p:txBody>
      </p:sp>
      <p:sp>
        <p:nvSpPr>
          <p:cNvPr id="8" name="Rectangle 1030"/>
          <p:cNvSpPr>
            <a:spLocks noGrp="1" noChangeArrowheads="1"/>
          </p:cNvSpPr>
          <p:nvPr>
            <p:ph type="sldNum" sz="quarter" idx="10"/>
          </p:nvPr>
        </p:nvSpPr>
        <p:spPr>
          <a:xfrm>
            <a:off x="6553200" y="6245228"/>
            <a:ext cx="2133600" cy="476250"/>
          </a:xfrm>
        </p:spPr>
        <p:txBody>
          <a:bodyPr rIns="91380"/>
          <a:lstStyle>
            <a:lvl1pPr>
              <a:defRPr>
                <a:latin typeface="Arial" charset="0"/>
              </a:defRPr>
            </a:lvl1pPr>
          </a:lstStyle>
          <a:p>
            <a:fld id="{5A1D5E3C-A0E3-4AC1-B319-540DD79A0967}"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3232567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fld id="{04F09B2C-FA91-4480-844B-1B334F81D765}"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3088091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85" y="908056"/>
            <a:ext cx="2124070" cy="490696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5" y="908056"/>
            <a:ext cx="6219830" cy="49069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fld id="{E8F64C68-9A19-46A5-91B8-F61E714E05F3}"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3300113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48"/>
            <a:ext cx="8496300" cy="64929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6" y="1700213"/>
            <a:ext cx="41719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5" y="1700213"/>
            <a:ext cx="4171950" cy="4114800"/>
          </a:xfrm>
        </p:spPr>
        <p:txBody>
          <a:bodyPr/>
          <a:lstStyle/>
          <a:p>
            <a:pPr lvl="0"/>
            <a:r>
              <a:rPr lang="en-US" noProof="0" smtClean="0"/>
              <a:t>Click icon to add chart</a:t>
            </a:r>
            <a:endParaRPr lang="en-GB" noProof="0" smtClean="0"/>
          </a:p>
        </p:txBody>
      </p:sp>
      <p:sp>
        <p:nvSpPr>
          <p:cNvPr id="5"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fld id="{F1A76583-D605-4B14-9814-AD3236A47574}"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3248700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48"/>
            <a:ext cx="8496300" cy="64929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r>
              <a:rPr lang="en-US" noProof="0" smtClean="0"/>
              <a:t>Click icon to add table</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fld id="{C34331E5-0D41-4F73-A82A-739B07F8E57C}"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1282910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23850" y="1195388"/>
            <a:ext cx="8496300" cy="64928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978025"/>
            <a:ext cx="41719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78025"/>
            <a:ext cx="4171950" cy="4114800"/>
          </a:xfrm>
        </p:spPr>
        <p:txBody>
          <a:bodyPr/>
          <a:lstStyle/>
          <a:p>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r>
              <a:rPr lang="en-GB"/>
              <a:t>D.Fenlon </a:t>
            </a: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6372225" y="476250"/>
            <a:ext cx="1905000" cy="457200"/>
          </a:xfrm>
        </p:spPr>
        <p:txBody>
          <a:bodyPr/>
          <a:lstStyle>
            <a:lvl1pPr>
              <a:defRPr/>
            </a:lvl1pPr>
          </a:lstStyle>
          <a:p>
            <a:fld id="{B15A1FCA-105C-43C5-BB00-378C4DBCF74C}" type="slidenum">
              <a:rPr lang="en-GB"/>
              <a:pPr/>
              <a:t>‹#›</a:t>
            </a:fld>
            <a:endParaRPr lang="en-GB"/>
          </a:p>
        </p:txBody>
      </p:sp>
    </p:spTree>
    <p:extLst>
      <p:ext uri="{BB962C8B-B14F-4D97-AF65-F5344CB8AC3E}">
        <p14:creationId xmlns:p14="http://schemas.microsoft.com/office/powerpoint/2010/main" val="2388957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solidFill>
            <a:srgbClr val="008889"/>
          </a:solidFill>
          <a:ln w="9525">
            <a:noFill/>
            <a:miter lim="800000"/>
            <a:headEnd/>
            <a:tailEnd/>
          </a:ln>
        </p:spPr>
        <p:txBody>
          <a:bodyPr wrap="none" anchor="ct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5" name="Rectangle 1032"/>
          <p:cNvSpPr>
            <a:spLocks noChangeArrowheads="1"/>
          </p:cNvSpPr>
          <p:nvPr/>
        </p:nvSpPr>
        <p:spPr bwMode="auto">
          <a:xfrm>
            <a:off x="-79375" y="0"/>
            <a:ext cx="9223375" cy="3276600"/>
          </a:xfrm>
          <a:prstGeom prst="rect">
            <a:avLst/>
          </a:prstGeom>
          <a:solidFill>
            <a:srgbClr val="008889"/>
          </a:solidFill>
          <a:ln w="9525">
            <a:noFill/>
            <a:miter lim="800000"/>
            <a:headEnd/>
            <a:tailEnd/>
          </a:ln>
        </p:spPr>
        <p:txBody>
          <a:bodyPr wrap="none" anchor="ctr"/>
          <a:lstStyle/>
          <a:p>
            <a:pPr algn="ctr" eaLnBrk="0" fontAlgn="base" hangingPunct="0">
              <a:spcBef>
                <a:spcPct val="0"/>
              </a:spcBef>
              <a:spcAft>
                <a:spcPct val="0"/>
              </a:spcAft>
            </a:pPr>
            <a:endParaRPr lang="en-US" sz="2400">
              <a:solidFill>
                <a:srgbClr val="323D43"/>
              </a:solidFill>
              <a:latin typeface="Arial" pitchFamily="34" charset="0"/>
            </a:endParaRPr>
          </a:p>
        </p:txBody>
      </p:sp>
      <p:pic>
        <p:nvPicPr>
          <p:cNvPr id="6"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5200" y="6199188"/>
            <a:ext cx="1447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799" y="6458744"/>
            <a:ext cx="4251955" cy="2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US" noProof="0" smtClean="0"/>
              <a:t>Click to edit Master title style</a:t>
            </a:r>
            <a:endParaRPr lang="en-GB" noProof="0" smtClean="0"/>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rgbClr val="7AB4A3"/>
                </a:solidFill>
              </a:defRPr>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3413303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C98C2434-239E-4231-B5DE-60A9F7D39680}"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1803899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C54958CD-68DD-45E6-9362-F21051DE4049}"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4212508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685F84DF-C483-4F4B-9C7C-EFB49D60B73F}"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3989295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2266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06712"/>
            <a:ext cx="4040188" cy="2808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2266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06712"/>
            <a:ext cx="4041775" cy="2808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Rectangle 6"/>
          <p:cNvSpPr>
            <a:spLocks noGrp="1" noChangeArrowheads="1"/>
          </p:cNvSpPr>
          <p:nvPr>
            <p:ph type="sldNum" sz="quarter" idx="10"/>
          </p:nvPr>
        </p:nvSpPr>
        <p:spPr>
          <a:ln/>
        </p:spPr>
        <p:txBody>
          <a:bodyPr/>
          <a:lstStyle>
            <a:lvl1pPr>
              <a:defRPr/>
            </a:lvl1pPr>
          </a:lstStyle>
          <a:p>
            <a:fld id="{00DF852A-56CC-4186-BFF7-428378D44A83}"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243892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fld id="{E275390B-A36A-44A9-96B6-E45941D65800}"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3654335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8553D5BC-A712-47FC-89BA-E558C838CF50}"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2447234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09ABF0CD-5009-4DA5-BE7C-D8E44F82DF0F}"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1039768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162050"/>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438400"/>
            <a:ext cx="3008313" cy="3687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E065C16-C898-4186-A59C-A6AE8799C78E}"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1249821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142999"/>
            <a:ext cx="54864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470CDB3C-D9E2-4C61-B341-6808CA390C3E}"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1954387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pPr lvl="0"/>
            <a:r>
              <a:rPr lang="en-US" noProof="0" smtClean="0"/>
              <a:t>Click icon to add chart</a:t>
            </a:r>
            <a:endParaRPr lang="en-GB" noProof="0" smtClean="0"/>
          </a:p>
        </p:txBody>
      </p:sp>
      <p:sp>
        <p:nvSpPr>
          <p:cNvPr id="5" name="Rectangle 6"/>
          <p:cNvSpPr>
            <a:spLocks noGrp="1" noChangeArrowheads="1"/>
          </p:cNvSpPr>
          <p:nvPr>
            <p:ph type="sldNum" sz="quarter" idx="10"/>
          </p:nvPr>
        </p:nvSpPr>
        <p:spPr>
          <a:ln/>
        </p:spPr>
        <p:txBody>
          <a:bodyPr/>
          <a:lstStyle>
            <a:lvl1pPr>
              <a:defRPr/>
            </a:lvl1pPr>
          </a:lstStyle>
          <a:p>
            <a:fld id="{296BA81E-D3D6-43FF-A774-02600BE7ECE3}"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2966314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r>
              <a:rPr lang="en-US" noProof="0" smtClean="0"/>
              <a:t>Click icon to add table</a:t>
            </a:r>
            <a:endParaRPr lang="en-GB" noProof="0" smtClean="0"/>
          </a:p>
        </p:txBody>
      </p:sp>
      <p:sp>
        <p:nvSpPr>
          <p:cNvPr id="4" name="Rectangle 6"/>
          <p:cNvSpPr>
            <a:spLocks noGrp="1" noChangeArrowheads="1"/>
          </p:cNvSpPr>
          <p:nvPr>
            <p:ph type="sldNum" sz="quarter" idx="10"/>
          </p:nvPr>
        </p:nvSpPr>
        <p:spPr>
          <a:ln/>
        </p:spPr>
        <p:txBody>
          <a:bodyPr/>
          <a:lstStyle>
            <a:lvl1pPr>
              <a:defRPr/>
            </a:lvl1pPr>
          </a:lstStyle>
          <a:p>
            <a:fld id="{F841E07E-FCFB-41C4-82CA-4BBD144AF097}"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3023605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solidFill>
            <a:srgbClr val="008889"/>
          </a:solidFill>
          <a:ln w="9525">
            <a:noFill/>
            <a:miter lim="800000"/>
            <a:headEnd/>
            <a:tailEnd/>
          </a:ln>
        </p:spPr>
        <p:txBody>
          <a:bodyPr wrap="none" anchor="ct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5" name="Rectangle 1032"/>
          <p:cNvSpPr>
            <a:spLocks noChangeArrowheads="1"/>
          </p:cNvSpPr>
          <p:nvPr/>
        </p:nvSpPr>
        <p:spPr bwMode="auto">
          <a:xfrm>
            <a:off x="-79375" y="0"/>
            <a:ext cx="9223375" cy="3276600"/>
          </a:xfrm>
          <a:prstGeom prst="rect">
            <a:avLst/>
          </a:prstGeom>
          <a:solidFill>
            <a:srgbClr val="008889"/>
          </a:solidFill>
          <a:ln w="9525">
            <a:noFill/>
            <a:miter lim="800000"/>
            <a:headEnd/>
            <a:tailEnd/>
          </a:ln>
        </p:spPr>
        <p:txBody>
          <a:bodyPr wrap="none" anchor="ctr"/>
          <a:lstStyle/>
          <a:p>
            <a:pPr algn="ctr" eaLnBrk="0" fontAlgn="base" hangingPunct="0">
              <a:spcBef>
                <a:spcPct val="0"/>
              </a:spcBef>
              <a:spcAft>
                <a:spcPct val="0"/>
              </a:spcAft>
            </a:pPr>
            <a:endParaRPr lang="en-US" sz="2400">
              <a:solidFill>
                <a:srgbClr val="323D43"/>
              </a:solidFill>
              <a:latin typeface="Arial" pitchFamily="34" charset="0"/>
            </a:endParaRPr>
          </a:p>
        </p:txBody>
      </p:sp>
      <p:pic>
        <p:nvPicPr>
          <p:cNvPr id="6"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5200" y="6199188"/>
            <a:ext cx="1447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799" y="6458744"/>
            <a:ext cx="4251955" cy="2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US" noProof="0" smtClean="0"/>
              <a:t>Click to edit Master title style</a:t>
            </a:r>
            <a:endParaRPr lang="en-GB" noProof="0" smtClean="0"/>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rgbClr val="7AB4A3"/>
                </a:solidFill>
              </a:defRPr>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1433112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C98C2434-239E-4231-B5DE-60A9F7D39680}"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1507433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C54958CD-68DD-45E6-9362-F21051DE4049}"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1907880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685F84DF-C483-4F4B-9C7C-EFB49D60B73F}"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271858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0" y="4406904"/>
            <a:ext cx="7772400" cy="1362075"/>
          </a:xfrm>
        </p:spPr>
        <p:txBody>
          <a:bodyPr/>
          <a:lstStyle>
            <a:lvl1pPr algn="l">
              <a:defRPr sz="3700" b="1" cap="all"/>
            </a:lvl1pPr>
          </a:lstStyle>
          <a:p>
            <a:r>
              <a:rPr lang="en-US" smtClean="0"/>
              <a:t>Click to edit Master title style</a:t>
            </a:r>
            <a:endParaRPr lang="en-GB"/>
          </a:p>
        </p:txBody>
      </p:sp>
      <p:sp>
        <p:nvSpPr>
          <p:cNvPr id="3" name="Text Placeholder 2"/>
          <p:cNvSpPr>
            <a:spLocks noGrp="1"/>
          </p:cNvSpPr>
          <p:nvPr>
            <p:ph type="body" idx="1"/>
          </p:nvPr>
        </p:nvSpPr>
        <p:spPr>
          <a:xfrm>
            <a:off x="722310" y="2906719"/>
            <a:ext cx="7772400" cy="1500188"/>
          </a:xfrm>
        </p:spPr>
        <p:txBody>
          <a:bodyPr anchor="b"/>
          <a:lstStyle>
            <a:lvl1pPr marL="0" indent="0">
              <a:buNone/>
              <a:defRPr sz="1800"/>
            </a:lvl1pPr>
            <a:lvl2pPr marL="456880" indent="0">
              <a:buNone/>
              <a:defRPr sz="1800"/>
            </a:lvl2pPr>
            <a:lvl3pPr marL="913768" indent="0">
              <a:buNone/>
              <a:defRPr sz="1800"/>
            </a:lvl3pPr>
            <a:lvl4pPr marL="1370648" indent="0">
              <a:buNone/>
              <a:defRPr sz="1800"/>
            </a:lvl4pPr>
            <a:lvl5pPr marL="1827527" indent="0">
              <a:buNone/>
              <a:defRPr sz="1800"/>
            </a:lvl5pPr>
            <a:lvl6pPr marL="2284416" indent="0">
              <a:buNone/>
              <a:defRPr sz="1800"/>
            </a:lvl6pPr>
            <a:lvl7pPr marL="2741295" indent="0">
              <a:buNone/>
              <a:defRPr sz="1800"/>
            </a:lvl7pPr>
            <a:lvl8pPr marL="3198184" indent="0">
              <a:buNone/>
              <a:defRPr sz="1800"/>
            </a:lvl8pPr>
            <a:lvl9pPr marL="3655064" indent="0">
              <a:buNone/>
              <a:defRPr sz="18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fld id="{83F1321D-05C7-403D-A9D3-90A751D0F1CC}"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2453696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2266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06712"/>
            <a:ext cx="4040188" cy="2808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2266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06712"/>
            <a:ext cx="4041775" cy="2808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Rectangle 6"/>
          <p:cNvSpPr>
            <a:spLocks noGrp="1" noChangeArrowheads="1"/>
          </p:cNvSpPr>
          <p:nvPr>
            <p:ph type="sldNum" sz="quarter" idx="10"/>
          </p:nvPr>
        </p:nvSpPr>
        <p:spPr>
          <a:ln/>
        </p:spPr>
        <p:txBody>
          <a:bodyPr/>
          <a:lstStyle>
            <a:lvl1pPr>
              <a:defRPr/>
            </a:lvl1pPr>
          </a:lstStyle>
          <a:p>
            <a:fld id="{00DF852A-56CC-4186-BFF7-428378D44A83}"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2998332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8553D5BC-A712-47FC-89BA-E558C838CF50}"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1914989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09ABF0CD-5009-4DA5-BE7C-D8E44F82DF0F}"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960933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162050"/>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438400"/>
            <a:ext cx="3008313" cy="3687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6E065C16-C898-4186-A59C-A6AE8799C78E}"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2909782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142999"/>
            <a:ext cx="54864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470CDB3C-D9E2-4C61-B341-6808CA390C3E}"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25029546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pPr lvl="0"/>
            <a:r>
              <a:rPr lang="en-US" noProof="0" smtClean="0"/>
              <a:t>Click icon to add chart</a:t>
            </a:r>
            <a:endParaRPr lang="en-GB" noProof="0" smtClean="0"/>
          </a:p>
        </p:txBody>
      </p:sp>
      <p:sp>
        <p:nvSpPr>
          <p:cNvPr id="5" name="Rectangle 6"/>
          <p:cNvSpPr>
            <a:spLocks noGrp="1" noChangeArrowheads="1"/>
          </p:cNvSpPr>
          <p:nvPr>
            <p:ph type="sldNum" sz="quarter" idx="10"/>
          </p:nvPr>
        </p:nvSpPr>
        <p:spPr>
          <a:ln/>
        </p:spPr>
        <p:txBody>
          <a:bodyPr/>
          <a:lstStyle>
            <a:lvl1pPr>
              <a:defRPr/>
            </a:lvl1pPr>
          </a:lstStyle>
          <a:p>
            <a:fld id="{296BA81E-D3D6-43FF-A774-02600BE7ECE3}"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4294619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r>
              <a:rPr lang="en-US" noProof="0" smtClean="0"/>
              <a:t>Click icon to add table</a:t>
            </a:r>
            <a:endParaRPr lang="en-GB" noProof="0" smtClean="0"/>
          </a:p>
        </p:txBody>
      </p:sp>
      <p:sp>
        <p:nvSpPr>
          <p:cNvPr id="4" name="Rectangle 6"/>
          <p:cNvSpPr>
            <a:spLocks noGrp="1" noChangeArrowheads="1"/>
          </p:cNvSpPr>
          <p:nvPr>
            <p:ph type="sldNum" sz="quarter" idx="10"/>
          </p:nvPr>
        </p:nvSpPr>
        <p:spPr>
          <a:ln/>
        </p:spPr>
        <p:txBody>
          <a:bodyPr/>
          <a:lstStyle>
            <a:lvl1pPr>
              <a:defRPr/>
            </a:lvl1pPr>
          </a:lstStyle>
          <a:p>
            <a:fld id="{F841E07E-FCFB-41C4-82CA-4BBD144AF097}"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389889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23856" y="1700213"/>
            <a:ext cx="4171950" cy="4114800"/>
          </a:xfrm>
        </p:spPr>
        <p:txBody>
          <a:bodyPr/>
          <a:lstStyle>
            <a:lvl1pPr>
              <a:defRPr sz="2800"/>
            </a:lvl1pPr>
            <a:lvl2pPr>
              <a:defRPr sz="2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5" y="1700213"/>
            <a:ext cx="4171950" cy="4114800"/>
          </a:xfrm>
        </p:spPr>
        <p:txBody>
          <a:bodyPr/>
          <a:lstStyle>
            <a:lvl1pPr>
              <a:defRPr sz="2800"/>
            </a:lvl1pPr>
            <a:lvl2pPr>
              <a:defRPr sz="2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fld id="{6975A68A-FF37-499C-9E71-9FF689CC4C4F}"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378642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5"/>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5" y="1535116"/>
            <a:ext cx="4040190" cy="639765"/>
          </a:xfrm>
        </p:spPr>
        <p:txBody>
          <a:bodyPr anchor="b"/>
          <a:lstStyle>
            <a:lvl1pPr marL="0" indent="0">
              <a:buNone/>
              <a:defRPr sz="2800" b="1"/>
            </a:lvl1pPr>
            <a:lvl2pPr marL="456880" indent="0">
              <a:buNone/>
              <a:defRPr sz="1800" b="1"/>
            </a:lvl2pPr>
            <a:lvl3pPr marL="913768" indent="0">
              <a:buNone/>
              <a:defRPr sz="1800" b="1"/>
            </a:lvl3pPr>
            <a:lvl4pPr marL="1370648" indent="0">
              <a:buNone/>
              <a:defRPr sz="1800" b="1"/>
            </a:lvl4pPr>
            <a:lvl5pPr marL="1827527" indent="0">
              <a:buNone/>
              <a:defRPr sz="1800" b="1"/>
            </a:lvl5pPr>
            <a:lvl6pPr marL="2284416" indent="0">
              <a:buNone/>
              <a:defRPr sz="1800" b="1"/>
            </a:lvl6pPr>
            <a:lvl7pPr marL="2741295" indent="0">
              <a:buNone/>
              <a:defRPr sz="1800" b="1"/>
            </a:lvl7pPr>
            <a:lvl8pPr marL="3198184" indent="0">
              <a:buNone/>
              <a:defRPr sz="1800" b="1"/>
            </a:lvl8pPr>
            <a:lvl9pPr marL="365506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457205" y="2174881"/>
            <a:ext cx="4040190" cy="3951285"/>
          </a:xfrm>
        </p:spPr>
        <p:txBody>
          <a:bodyPr/>
          <a:lstStyle>
            <a:lvl1pPr>
              <a:defRPr sz="2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5" y="1535116"/>
            <a:ext cx="4041770" cy="639765"/>
          </a:xfrm>
        </p:spPr>
        <p:txBody>
          <a:bodyPr anchor="b"/>
          <a:lstStyle>
            <a:lvl1pPr marL="0" indent="0">
              <a:buNone/>
              <a:defRPr sz="2800" b="1"/>
            </a:lvl1pPr>
            <a:lvl2pPr marL="456880" indent="0">
              <a:buNone/>
              <a:defRPr sz="1800" b="1"/>
            </a:lvl2pPr>
            <a:lvl3pPr marL="913768" indent="0">
              <a:buNone/>
              <a:defRPr sz="1800" b="1"/>
            </a:lvl3pPr>
            <a:lvl4pPr marL="1370648" indent="0">
              <a:buNone/>
              <a:defRPr sz="1800" b="1"/>
            </a:lvl4pPr>
            <a:lvl5pPr marL="1827527" indent="0">
              <a:buNone/>
              <a:defRPr sz="1800" b="1"/>
            </a:lvl5pPr>
            <a:lvl6pPr marL="2284416" indent="0">
              <a:buNone/>
              <a:defRPr sz="1800" b="1"/>
            </a:lvl6pPr>
            <a:lvl7pPr marL="2741295" indent="0">
              <a:buNone/>
              <a:defRPr sz="1800" b="1"/>
            </a:lvl7pPr>
            <a:lvl8pPr marL="3198184" indent="0">
              <a:buNone/>
              <a:defRPr sz="1800" b="1"/>
            </a:lvl8pPr>
            <a:lvl9pPr marL="365506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4645035" y="2174881"/>
            <a:ext cx="4041770" cy="3951285"/>
          </a:xfrm>
        </p:spPr>
        <p:txBody>
          <a:bodyPr/>
          <a:lstStyle>
            <a:lvl1pPr>
              <a:defRPr sz="2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9" name="Rectangle 6"/>
          <p:cNvSpPr>
            <a:spLocks noGrp="1" noChangeArrowheads="1"/>
          </p:cNvSpPr>
          <p:nvPr>
            <p:ph type="sldNum" sz="quarter" idx="12"/>
          </p:nvPr>
        </p:nvSpPr>
        <p:spPr>
          <a:ln/>
        </p:spPr>
        <p:txBody>
          <a:bodyPr/>
          <a:lstStyle>
            <a:lvl1pPr>
              <a:defRPr/>
            </a:lvl1pPr>
          </a:lstStyle>
          <a:p>
            <a:fld id="{A157760A-430D-476B-BF60-326FEBFBEBC0}"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284351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5" name="Rectangle 6"/>
          <p:cNvSpPr>
            <a:spLocks noGrp="1" noChangeArrowheads="1"/>
          </p:cNvSpPr>
          <p:nvPr>
            <p:ph type="sldNum" sz="quarter" idx="12"/>
          </p:nvPr>
        </p:nvSpPr>
        <p:spPr>
          <a:ln/>
        </p:spPr>
        <p:txBody>
          <a:bodyPr/>
          <a:lstStyle>
            <a:lvl1pPr>
              <a:defRPr/>
            </a:lvl1pPr>
          </a:lstStyle>
          <a:p>
            <a:fld id="{A8A2A744-4A11-4169-B32F-5FA541BB4F85}"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149507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4" name="Rectangle 6"/>
          <p:cNvSpPr>
            <a:spLocks noGrp="1" noChangeArrowheads="1"/>
          </p:cNvSpPr>
          <p:nvPr>
            <p:ph type="sldNum" sz="quarter" idx="12"/>
          </p:nvPr>
        </p:nvSpPr>
        <p:spPr>
          <a:ln/>
        </p:spPr>
        <p:txBody>
          <a:bodyPr/>
          <a:lstStyle>
            <a:lvl1pPr>
              <a:defRPr/>
            </a:lvl1pPr>
          </a:lstStyle>
          <a:p>
            <a:fld id="{A95163CE-4AF9-4165-B95C-6E82673108EF}"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141620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3"/>
            <a:ext cx="3008310" cy="1162050"/>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575055" y="273057"/>
            <a:ext cx="5111750" cy="5853113"/>
          </a:xfrm>
        </p:spPr>
        <p:txBody>
          <a:bodyPr/>
          <a:lstStyle>
            <a:lvl1pPr>
              <a:defRPr sz="2800"/>
            </a:lvl1pPr>
            <a:lvl2pPr>
              <a:defRPr sz="2800"/>
            </a:lvl2pPr>
            <a:lvl3pPr>
              <a:defRPr sz="2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5" y="1435107"/>
            <a:ext cx="3008310" cy="4691063"/>
          </a:xfrm>
        </p:spPr>
        <p:txBody>
          <a:bodyPr/>
          <a:lstStyle>
            <a:lvl1pPr marL="0" indent="0">
              <a:buNone/>
              <a:defRPr sz="1800"/>
            </a:lvl1pPr>
            <a:lvl2pPr marL="456880" indent="0">
              <a:buNone/>
              <a:defRPr sz="900"/>
            </a:lvl2pPr>
            <a:lvl3pPr marL="913768" indent="0">
              <a:buNone/>
              <a:defRPr sz="900"/>
            </a:lvl3pPr>
            <a:lvl4pPr marL="1370648" indent="0">
              <a:buNone/>
              <a:defRPr sz="900"/>
            </a:lvl4pPr>
            <a:lvl5pPr marL="1827527" indent="0">
              <a:buNone/>
              <a:defRPr sz="900"/>
            </a:lvl5pPr>
            <a:lvl6pPr marL="2284416" indent="0">
              <a:buNone/>
              <a:defRPr sz="900"/>
            </a:lvl6pPr>
            <a:lvl7pPr marL="2741295" indent="0">
              <a:buNone/>
              <a:defRPr sz="900"/>
            </a:lvl7pPr>
            <a:lvl8pPr marL="3198184" indent="0">
              <a:buNone/>
              <a:defRPr sz="900"/>
            </a:lvl8pPr>
            <a:lvl9pPr marL="365506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fld id="{D30DFF31-9216-4F7B-B2CE-EA6DFD6C2D15}"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382633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1" y="4800604"/>
            <a:ext cx="5486400" cy="566738"/>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792291" y="612773"/>
            <a:ext cx="5486400" cy="4114800"/>
          </a:xfrm>
        </p:spPr>
        <p:txBody>
          <a:bodyPr/>
          <a:lstStyle>
            <a:lvl1pPr marL="0" indent="0">
              <a:buNone/>
              <a:defRPr sz="2800"/>
            </a:lvl1pPr>
            <a:lvl2pPr marL="456880" indent="0">
              <a:buNone/>
              <a:defRPr sz="2800"/>
            </a:lvl2pPr>
            <a:lvl3pPr marL="913768" indent="0">
              <a:buNone/>
              <a:defRPr sz="2800"/>
            </a:lvl3pPr>
            <a:lvl4pPr marL="1370648" indent="0">
              <a:buNone/>
              <a:defRPr sz="1800"/>
            </a:lvl4pPr>
            <a:lvl5pPr marL="1827527" indent="0">
              <a:buNone/>
              <a:defRPr sz="1800"/>
            </a:lvl5pPr>
            <a:lvl6pPr marL="2284416" indent="0">
              <a:buNone/>
              <a:defRPr sz="1800"/>
            </a:lvl6pPr>
            <a:lvl7pPr marL="2741295" indent="0">
              <a:buNone/>
              <a:defRPr sz="1800"/>
            </a:lvl7pPr>
            <a:lvl8pPr marL="3198184" indent="0">
              <a:buNone/>
              <a:defRPr sz="1800"/>
            </a:lvl8pPr>
            <a:lvl9pPr marL="3655064" indent="0">
              <a:buNone/>
              <a:defRPr sz="18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91" y="5367342"/>
            <a:ext cx="5486400" cy="804863"/>
          </a:xfrm>
        </p:spPr>
        <p:txBody>
          <a:bodyPr/>
          <a:lstStyle>
            <a:lvl1pPr marL="0" indent="0">
              <a:buNone/>
              <a:defRPr sz="1800"/>
            </a:lvl1pPr>
            <a:lvl2pPr marL="456880" indent="0">
              <a:buNone/>
              <a:defRPr sz="900"/>
            </a:lvl2pPr>
            <a:lvl3pPr marL="913768" indent="0">
              <a:buNone/>
              <a:defRPr sz="900"/>
            </a:lvl3pPr>
            <a:lvl4pPr marL="1370648" indent="0">
              <a:buNone/>
              <a:defRPr sz="900"/>
            </a:lvl4pPr>
            <a:lvl5pPr marL="1827527" indent="0">
              <a:buNone/>
              <a:defRPr sz="900"/>
            </a:lvl5pPr>
            <a:lvl6pPr marL="2284416" indent="0">
              <a:buNone/>
              <a:defRPr sz="900"/>
            </a:lvl6pPr>
            <a:lvl7pPr marL="2741295" indent="0">
              <a:buNone/>
              <a:defRPr sz="900"/>
            </a:lvl7pPr>
            <a:lvl8pPr marL="3198184" indent="0">
              <a:buNone/>
              <a:defRPr sz="900"/>
            </a:lvl8pPr>
            <a:lvl9pPr marL="365506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fld id="{3EBEBDF7-E228-4187-9C1A-5D351FEC46F7}"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1157447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6.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6.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80" y="0"/>
            <a:ext cx="9223380" cy="3810000"/>
          </a:xfrm>
          <a:prstGeom prst="rect">
            <a:avLst/>
          </a:prstGeom>
          <a:solidFill>
            <a:schemeClr val="bg1"/>
          </a:solidFill>
          <a:ln w="9525">
            <a:noFill/>
            <a:miter lim="800000"/>
            <a:headEnd/>
            <a:tailEnd/>
          </a:ln>
        </p:spPr>
        <p:txBody>
          <a:bodyPr wrap="none" lIns="91380" tIns="45685" rIns="91380" bIns="45685" anchor="ctr"/>
          <a:lstStyle/>
          <a:p>
            <a:pPr algn="ctr" eaLnBrk="0" fontAlgn="base" hangingPunct="0">
              <a:spcBef>
                <a:spcPct val="0"/>
              </a:spcBef>
              <a:spcAft>
                <a:spcPct val="0"/>
              </a:spcAft>
            </a:pPr>
            <a:endParaRPr lang="en-US" sz="2800">
              <a:solidFill>
                <a:srgbClr val="323D43"/>
              </a:solidFill>
              <a:latin typeface="Arial" charset="0"/>
            </a:endParaRPr>
          </a:p>
        </p:txBody>
      </p:sp>
      <p:sp>
        <p:nvSpPr>
          <p:cNvPr id="1027" name="Rectangle 9"/>
          <p:cNvSpPr>
            <a:spLocks noChangeArrowheads="1"/>
          </p:cNvSpPr>
          <p:nvPr/>
        </p:nvSpPr>
        <p:spPr bwMode="auto">
          <a:xfrm>
            <a:off x="-79380" y="3048000"/>
            <a:ext cx="9223380" cy="3810000"/>
          </a:xfrm>
          <a:prstGeom prst="rect">
            <a:avLst/>
          </a:prstGeom>
          <a:gradFill rotWithShape="0">
            <a:gsLst>
              <a:gs pos="0">
                <a:schemeClr val="bg1"/>
              </a:gs>
              <a:gs pos="100000">
                <a:srgbClr val="DCDEDE"/>
              </a:gs>
            </a:gsLst>
            <a:lin ang="5400000" scaled="1"/>
          </a:gradFill>
          <a:ln w="9525">
            <a:noFill/>
            <a:miter lim="800000"/>
            <a:headEnd/>
            <a:tailEnd/>
          </a:ln>
        </p:spPr>
        <p:txBody>
          <a:bodyPr wrap="none" lIns="91380" tIns="45685" rIns="91380" bIns="45685" anchor="ctr"/>
          <a:lstStyle/>
          <a:p>
            <a:pPr algn="ctr" eaLnBrk="0" fontAlgn="base" hangingPunct="0">
              <a:spcBef>
                <a:spcPct val="0"/>
              </a:spcBef>
              <a:spcAft>
                <a:spcPct val="0"/>
              </a:spcAft>
            </a:pPr>
            <a:endParaRPr lang="en-US" sz="900">
              <a:solidFill>
                <a:srgbClr val="323D43"/>
              </a:solidFill>
              <a:latin typeface="Lucida Sans" charset="0"/>
            </a:endParaRPr>
          </a:p>
        </p:txBody>
      </p:sp>
      <p:sp>
        <p:nvSpPr>
          <p:cNvPr id="1028" name="Rectangle 2"/>
          <p:cNvSpPr>
            <a:spLocks noGrp="1" noChangeArrowheads="1"/>
          </p:cNvSpPr>
          <p:nvPr>
            <p:ph type="title"/>
          </p:nvPr>
        </p:nvSpPr>
        <p:spPr bwMode="auto">
          <a:xfrm>
            <a:off x="323850" y="908048"/>
            <a:ext cx="8496300" cy="64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685" rIns="91380" bIns="45685" numCol="1" anchor="t" anchorCtr="0" compatLnSpc="1">
            <a:prstTxWarp prst="textNoShape">
              <a:avLst/>
            </a:prstTxWarp>
          </a:bodyPr>
          <a:lstStyle/>
          <a:p>
            <a:pPr lvl="0"/>
            <a:r>
              <a:rPr lang="en-US" smtClean="0"/>
              <a:t>Click to edit Master title style</a:t>
            </a:r>
            <a:endParaRPr lang="en-GB" smtClean="0"/>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685" rIns="91380" bIns="4568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 name="Rectangle 4"/>
          <p:cNvSpPr>
            <a:spLocks noGrp="1" noChangeArrowheads="1"/>
          </p:cNvSpPr>
          <p:nvPr>
            <p:ph type="dt" sz="half" idx="2"/>
          </p:nvPr>
        </p:nvSpPr>
        <p:spPr bwMode="auto">
          <a:xfrm>
            <a:off x="685801" y="6248400"/>
            <a:ext cx="1905000" cy="457200"/>
          </a:xfrm>
          <a:prstGeom prst="rect">
            <a:avLst/>
          </a:prstGeom>
          <a:noFill/>
          <a:ln>
            <a:noFill/>
          </a:ln>
          <a:extLst/>
        </p:spPr>
        <p:txBody>
          <a:bodyPr vert="horz" wrap="square" lIns="91380" tIns="45685" rIns="91380" bIns="45685" numCol="1" anchor="t" anchorCtr="0" compatLnSpc="1">
            <a:prstTxWarp prst="textNoShape">
              <a:avLst/>
            </a:prstTxWarp>
          </a:bodyPr>
          <a:lstStyle>
            <a:lvl1pPr algn="l">
              <a:defRPr sz="1800">
                <a:latin typeface="Arial" charset="0"/>
              </a:defRPr>
            </a:lvl1pPr>
          </a:lstStyle>
          <a:p>
            <a:pPr eaLnBrk="0" fontAlgn="base" hangingPunct="0">
              <a:spcBef>
                <a:spcPct val="0"/>
              </a:spcBef>
              <a:spcAft>
                <a:spcPct val="0"/>
              </a:spcAft>
            </a:pPr>
            <a:endParaRPr lang="en-US">
              <a:solidFill>
                <a:srgbClr val="323D43"/>
              </a:solidFill>
            </a:endParaRPr>
          </a:p>
        </p:txBody>
      </p:sp>
      <p:sp>
        <p:nvSpPr>
          <p:cNvPr id="3" name="Rectangle 5"/>
          <p:cNvSpPr>
            <a:spLocks noGrp="1" noChangeArrowheads="1"/>
          </p:cNvSpPr>
          <p:nvPr>
            <p:ph type="ftr" sz="quarter" idx="3"/>
          </p:nvPr>
        </p:nvSpPr>
        <p:spPr bwMode="auto">
          <a:xfrm>
            <a:off x="3124201" y="6248400"/>
            <a:ext cx="2895600" cy="457200"/>
          </a:xfrm>
          <a:prstGeom prst="rect">
            <a:avLst/>
          </a:prstGeom>
          <a:noFill/>
          <a:ln>
            <a:noFill/>
          </a:ln>
          <a:extLst/>
        </p:spPr>
        <p:txBody>
          <a:bodyPr vert="horz" wrap="square" lIns="91380" tIns="45685" rIns="91380" bIns="45685" numCol="1" anchor="t" anchorCtr="0" compatLnSpc="1">
            <a:prstTxWarp prst="textNoShape">
              <a:avLst/>
            </a:prstTxWarp>
          </a:bodyPr>
          <a:lstStyle>
            <a:lvl1pPr>
              <a:defRPr sz="1800">
                <a:latin typeface="Arial" charset="0"/>
              </a:defRPr>
            </a:lvl1pPr>
          </a:lstStyle>
          <a:p>
            <a:pPr algn="ctr" eaLnBrk="0" fontAlgn="base" hangingPunct="0">
              <a:spcBef>
                <a:spcPct val="0"/>
              </a:spcBef>
              <a:spcAft>
                <a:spcPct val="0"/>
              </a:spcAft>
            </a:pPr>
            <a:endParaRPr lang="en-US">
              <a:solidFill>
                <a:srgbClr val="323D43"/>
              </a:solidFill>
            </a:endParaRPr>
          </a:p>
        </p:txBody>
      </p:sp>
      <p:sp>
        <p:nvSpPr>
          <p:cNvPr id="1030" name="Rectangle 6"/>
          <p:cNvSpPr>
            <a:spLocks noGrp="1" noChangeArrowheads="1"/>
          </p:cNvSpPr>
          <p:nvPr>
            <p:ph type="sldNum" sz="quarter" idx="4"/>
          </p:nvPr>
        </p:nvSpPr>
        <p:spPr bwMode="auto">
          <a:xfrm>
            <a:off x="6877051" y="6308723"/>
            <a:ext cx="1905000" cy="457200"/>
          </a:xfrm>
          <a:prstGeom prst="rect">
            <a:avLst/>
          </a:prstGeom>
          <a:noFill/>
          <a:ln>
            <a:noFill/>
          </a:ln>
          <a:extLst/>
        </p:spPr>
        <p:txBody>
          <a:bodyPr vert="horz" wrap="square" lIns="91380" tIns="45685" rIns="0" bIns="45685" numCol="1" anchor="t" anchorCtr="0" compatLnSpc="1">
            <a:prstTxWarp prst="textNoShape">
              <a:avLst/>
            </a:prstTxWarp>
          </a:bodyPr>
          <a:lstStyle>
            <a:lvl1pPr algn="r">
              <a:defRPr sz="1800">
                <a:latin typeface="Georgia" charset="0"/>
              </a:defRPr>
            </a:lvl1pPr>
          </a:lstStyle>
          <a:p>
            <a:pPr eaLnBrk="0" fontAlgn="base" hangingPunct="0">
              <a:spcBef>
                <a:spcPct val="0"/>
              </a:spcBef>
              <a:spcAft>
                <a:spcPct val="0"/>
              </a:spcAft>
            </a:pPr>
            <a:fld id="{92A277CC-1DF3-4066-922B-2B44499238A8}" type="slidenum">
              <a:rPr lang="en-GB">
                <a:solidFill>
                  <a:srgbClr val="323D43"/>
                </a:solidFill>
              </a:rPr>
              <a:pPr eaLnBrk="0" fontAlgn="base" hangingPunct="0">
                <a:spcBef>
                  <a:spcPct val="0"/>
                </a:spcBef>
                <a:spcAft>
                  <a:spcPct val="0"/>
                </a:spcAft>
              </a:pPr>
              <a:t>‹#›</a:t>
            </a:fld>
            <a:endParaRPr lang="en-GB">
              <a:solidFill>
                <a:srgbClr val="323D43"/>
              </a:solidFill>
            </a:endParaRPr>
          </a:p>
        </p:txBody>
      </p:sp>
      <p:pic>
        <p:nvPicPr>
          <p:cNvPr id="1033" name="Picture 7" descr="marine_blue _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15115" y="381001"/>
            <a:ext cx="216059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descr="Health Sciences_(CMYK).eps"/>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4800" y="381004"/>
            <a:ext cx="1739900" cy="469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732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rtl="0" eaLnBrk="1" fontAlgn="base" hangingPunct="1">
        <a:spcBef>
          <a:spcPct val="0"/>
        </a:spcBef>
        <a:spcAft>
          <a:spcPct val="0"/>
        </a:spcAft>
        <a:defRPr sz="37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7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7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7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700">
          <a:solidFill>
            <a:schemeClr val="tx2"/>
          </a:solidFill>
          <a:latin typeface="Georgia" pitchFamily="16" charset="0"/>
          <a:ea typeface="ＭＳ Ｐゴシック" pitchFamily="16" charset="-128"/>
          <a:cs typeface="ＭＳ Ｐゴシック" pitchFamily="16" charset="-128"/>
        </a:defRPr>
      </a:lvl5pPr>
      <a:lvl6pPr marL="456880" algn="l" rtl="0" eaLnBrk="1" fontAlgn="base" hangingPunct="1">
        <a:spcBef>
          <a:spcPct val="0"/>
        </a:spcBef>
        <a:spcAft>
          <a:spcPct val="0"/>
        </a:spcAft>
        <a:defRPr sz="3700">
          <a:solidFill>
            <a:schemeClr val="tx2"/>
          </a:solidFill>
          <a:latin typeface="Georgia" pitchFamily="16" charset="0"/>
          <a:ea typeface="ＭＳ Ｐゴシック" pitchFamily="16" charset="-128"/>
        </a:defRPr>
      </a:lvl6pPr>
      <a:lvl7pPr marL="913768" algn="l" rtl="0" eaLnBrk="1" fontAlgn="base" hangingPunct="1">
        <a:spcBef>
          <a:spcPct val="0"/>
        </a:spcBef>
        <a:spcAft>
          <a:spcPct val="0"/>
        </a:spcAft>
        <a:defRPr sz="3700">
          <a:solidFill>
            <a:schemeClr val="tx2"/>
          </a:solidFill>
          <a:latin typeface="Georgia" pitchFamily="16" charset="0"/>
          <a:ea typeface="ＭＳ Ｐゴシック" pitchFamily="16" charset="-128"/>
        </a:defRPr>
      </a:lvl7pPr>
      <a:lvl8pPr marL="1370648" algn="l" rtl="0" eaLnBrk="1" fontAlgn="base" hangingPunct="1">
        <a:spcBef>
          <a:spcPct val="0"/>
        </a:spcBef>
        <a:spcAft>
          <a:spcPct val="0"/>
        </a:spcAft>
        <a:defRPr sz="3700">
          <a:solidFill>
            <a:schemeClr val="tx2"/>
          </a:solidFill>
          <a:latin typeface="Georgia" pitchFamily="16" charset="0"/>
          <a:ea typeface="ＭＳ Ｐゴシック" pitchFamily="16" charset="-128"/>
        </a:defRPr>
      </a:lvl8pPr>
      <a:lvl9pPr marL="1827527" algn="l" rtl="0" eaLnBrk="1" fontAlgn="base" hangingPunct="1">
        <a:spcBef>
          <a:spcPct val="0"/>
        </a:spcBef>
        <a:spcAft>
          <a:spcPct val="0"/>
        </a:spcAft>
        <a:defRPr sz="3700">
          <a:solidFill>
            <a:schemeClr val="tx2"/>
          </a:solidFill>
          <a:latin typeface="Georgia" pitchFamily="16" charset="0"/>
          <a:ea typeface="ＭＳ Ｐゴシック" pitchFamily="16" charset="-128"/>
        </a:defRPr>
      </a:lvl9pPr>
    </p:titleStyle>
    <p:bodyStyle>
      <a:lvl1pPr marL="342667" indent="-342667" algn="l" rtl="0" eaLnBrk="1" fontAlgn="base" hangingPunct="1">
        <a:spcBef>
          <a:spcPct val="0"/>
        </a:spcBef>
        <a:spcAft>
          <a:spcPct val="70000"/>
        </a:spcAft>
        <a:buChar char="•"/>
        <a:defRPr sz="2800">
          <a:solidFill>
            <a:schemeClr val="tx1"/>
          </a:solidFill>
          <a:latin typeface="+mn-lt"/>
          <a:ea typeface="+mn-ea"/>
          <a:cs typeface="ＭＳ Ｐゴシック" pitchFamily="16" charset="-128"/>
        </a:defRPr>
      </a:lvl1pPr>
      <a:lvl2pPr marL="810650" indent="-288724" algn="l" rtl="0" eaLnBrk="1" fontAlgn="base" hangingPunct="1">
        <a:lnSpc>
          <a:spcPct val="90000"/>
        </a:lnSpc>
        <a:spcBef>
          <a:spcPct val="0"/>
        </a:spcBef>
        <a:spcAft>
          <a:spcPct val="50000"/>
        </a:spcAft>
        <a:buChar char="–"/>
        <a:defRPr sz="2800">
          <a:solidFill>
            <a:schemeClr val="tx1"/>
          </a:solidFill>
          <a:latin typeface="+mn-lt"/>
          <a:ea typeface="+mn-ea"/>
          <a:cs typeface="ＭＳ Ｐゴシック" pitchFamily="16" charset="-128"/>
        </a:defRPr>
      </a:lvl2pPr>
      <a:lvl3pPr marL="1218355" indent="-228444" algn="l" rtl="0" eaLnBrk="1" fontAlgn="base" hangingPunct="1">
        <a:lnSpc>
          <a:spcPct val="90000"/>
        </a:lnSpc>
        <a:spcBef>
          <a:spcPct val="20000"/>
        </a:spcBef>
        <a:spcAft>
          <a:spcPct val="0"/>
        </a:spcAft>
        <a:buChar char="•"/>
        <a:defRPr sz="2800">
          <a:solidFill>
            <a:schemeClr val="tx1"/>
          </a:solidFill>
          <a:latin typeface="+mn-lt"/>
          <a:ea typeface="+mn-ea"/>
          <a:cs typeface="ＭＳ Ｐゴシック" pitchFamily="16" charset="-128"/>
        </a:defRPr>
      </a:lvl3pPr>
      <a:lvl4pPr marL="1626059" indent="-228444" algn="l" rtl="0" eaLnBrk="1" fontAlgn="base" hangingPunct="1">
        <a:lnSpc>
          <a:spcPct val="90000"/>
        </a:lnSpc>
        <a:spcBef>
          <a:spcPct val="20000"/>
        </a:spcBef>
        <a:spcAft>
          <a:spcPct val="0"/>
        </a:spcAft>
        <a:buChar char="–"/>
        <a:defRPr sz="2800">
          <a:solidFill>
            <a:schemeClr val="tx1"/>
          </a:solidFill>
          <a:latin typeface="+mn-lt"/>
          <a:ea typeface="+mn-ea"/>
          <a:cs typeface="ＭＳ Ｐゴシック" pitchFamily="16" charset="-128"/>
        </a:defRPr>
      </a:lvl4pPr>
      <a:lvl5pPr marL="2055972" indent="-228444" algn="l" rtl="0" eaLnBrk="1" fontAlgn="base" hangingPunct="1">
        <a:lnSpc>
          <a:spcPct val="90000"/>
        </a:lnSpc>
        <a:spcBef>
          <a:spcPct val="20000"/>
        </a:spcBef>
        <a:spcAft>
          <a:spcPct val="0"/>
        </a:spcAft>
        <a:buChar char="»"/>
        <a:defRPr sz="2800">
          <a:solidFill>
            <a:schemeClr val="tx1"/>
          </a:solidFill>
          <a:latin typeface="+mn-lt"/>
          <a:ea typeface="+mn-ea"/>
          <a:cs typeface="ＭＳ Ｐゴシック" pitchFamily="16" charset="-128"/>
        </a:defRPr>
      </a:lvl5pPr>
      <a:lvl6pPr marL="2512851" indent="-228444" algn="l" rtl="0" eaLnBrk="1" fontAlgn="base" hangingPunct="1">
        <a:lnSpc>
          <a:spcPct val="90000"/>
        </a:lnSpc>
        <a:spcBef>
          <a:spcPct val="20000"/>
        </a:spcBef>
        <a:spcAft>
          <a:spcPct val="0"/>
        </a:spcAft>
        <a:buChar char="»"/>
        <a:defRPr sz="2800">
          <a:solidFill>
            <a:schemeClr val="tx1"/>
          </a:solidFill>
          <a:latin typeface="+mn-lt"/>
          <a:ea typeface="+mn-ea"/>
        </a:defRPr>
      </a:lvl6pPr>
      <a:lvl7pPr marL="2969740" indent="-228444" algn="l" rtl="0" eaLnBrk="1" fontAlgn="base" hangingPunct="1">
        <a:lnSpc>
          <a:spcPct val="90000"/>
        </a:lnSpc>
        <a:spcBef>
          <a:spcPct val="20000"/>
        </a:spcBef>
        <a:spcAft>
          <a:spcPct val="0"/>
        </a:spcAft>
        <a:buChar char="»"/>
        <a:defRPr sz="2800">
          <a:solidFill>
            <a:schemeClr val="tx1"/>
          </a:solidFill>
          <a:latin typeface="+mn-lt"/>
          <a:ea typeface="+mn-ea"/>
        </a:defRPr>
      </a:lvl7pPr>
      <a:lvl8pPr marL="3426619" indent="-228444" algn="l" rtl="0" eaLnBrk="1" fontAlgn="base" hangingPunct="1">
        <a:lnSpc>
          <a:spcPct val="90000"/>
        </a:lnSpc>
        <a:spcBef>
          <a:spcPct val="20000"/>
        </a:spcBef>
        <a:spcAft>
          <a:spcPct val="0"/>
        </a:spcAft>
        <a:buChar char="»"/>
        <a:defRPr sz="2800">
          <a:solidFill>
            <a:schemeClr val="tx1"/>
          </a:solidFill>
          <a:latin typeface="+mn-lt"/>
          <a:ea typeface="+mn-ea"/>
        </a:defRPr>
      </a:lvl8pPr>
      <a:lvl9pPr marL="3883508" indent="-228444" algn="l" rtl="0" eaLnBrk="1" fontAlgn="base" hangingPunct="1">
        <a:lnSpc>
          <a:spcPct val="90000"/>
        </a:lnSpc>
        <a:spcBef>
          <a:spcPct val="20000"/>
        </a:spcBef>
        <a:spcAft>
          <a:spcPct val="0"/>
        </a:spcAft>
        <a:buChar char="»"/>
        <a:defRPr sz="2800">
          <a:solidFill>
            <a:schemeClr val="tx1"/>
          </a:solidFill>
          <a:latin typeface="+mn-lt"/>
          <a:ea typeface="+mn-ea"/>
        </a:defRPr>
      </a:lvl9pPr>
    </p:bodyStyle>
    <p:otherStyle>
      <a:defPPr>
        <a:defRPr lang="en-US"/>
      </a:defPPr>
      <a:lvl1pPr marL="0" algn="l" defTabSz="913768" rtl="0" eaLnBrk="1" latinLnBrk="0" hangingPunct="1">
        <a:defRPr sz="1800" kern="1200">
          <a:solidFill>
            <a:schemeClr val="tx1"/>
          </a:solidFill>
          <a:latin typeface="+mn-lt"/>
          <a:ea typeface="+mn-ea"/>
          <a:cs typeface="+mn-cs"/>
        </a:defRPr>
      </a:lvl1pPr>
      <a:lvl2pPr marL="456880" algn="l" defTabSz="913768" rtl="0" eaLnBrk="1" latinLnBrk="0" hangingPunct="1">
        <a:defRPr sz="1800" kern="1200">
          <a:solidFill>
            <a:schemeClr val="tx1"/>
          </a:solidFill>
          <a:latin typeface="+mn-lt"/>
          <a:ea typeface="+mn-ea"/>
          <a:cs typeface="+mn-cs"/>
        </a:defRPr>
      </a:lvl2pPr>
      <a:lvl3pPr marL="913768" algn="l" defTabSz="913768" rtl="0" eaLnBrk="1" latinLnBrk="0" hangingPunct="1">
        <a:defRPr sz="1800" kern="1200">
          <a:solidFill>
            <a:schemeClr val="tx1"/>
          </a:solidFill>
          <a:latin typeface="+mn-lt"/>
          <a:ea typeface="+mn-ea"/>
          <a:cs typeface="+mn-cs"/>
        </a:defRPr>
      </a:lvl3pPr>
      <a:lvl4pPr marL="1370648" algn="l" defTabSz="913768" rtl="0" eaLnBrk="1" latinLnBrk="0" hangingPunct="1">
        <a:defRPr sz="1800" kern="1200">
          <a:solidFill>
            <a:schemeClr val="tx1"/>
          </a:solidFill>
          <a:latin typeface="+mn-lt"/>
          <a:ea typeface="+mn-ea"/>
          <a:cs typeface="+mn-cs"/>
        </a:defRPr>
      </a:lvl4pPr>
      <a:lvl5pPr marL="1827527" algn="l" defTabSz="913768" rtl="0" eaLnBrk="1" latinLnBrk="0" hangingPunct="1">
        <a:defRPr sz="1800" kern="1200">
          <a:solidFill>
            <a:schemeClr val="tx1"/>
          </a:solidFill>
          <a:latin typeface="+mn-lt"/>
          <a:ea typeface="+mn-ea"/>
          <a:cs typeface="+mn-cs"/>
        </a:defRPr>
      </a:lvl5pPr>
      <a:lvl6pPr marL="2284416" algn="l" defTabSz="913768" rtl="0" eaLnBrk="1" latinLnBrk="0" hangingPunct="1">
        <a:defRPr sz="1800" kern="1200">
          <a:solidFill>
            <a:schemeClr val="tx1"/>
          </a:solidFill>
          <a:latin typeface="+mn-lt"/>
          <a:ea typeface="+mn-ea"/>
          <a:cs typeface="+mn-cs"/>
        </a:defRPr>
      </a:lvl6pPr>
      <a:lvl7pPr marL="2741295" algn="l" defTabSz="913768" rtl="0" eaLnBrk="1" latinLnBrk="0" hangingPunct="1">
        <a:defRPr sz="1800" kern="1200">
          <a:solidFill>
            <a:schemeClr val="tx1"/>
          </a:solidFill>
          <a:latin typeface="+mn-lt"/>
          <a:ea typeface="+mn-ea"/>
          <a:cs typeface="+mn-cs"/>
        </a:defRPr>
      </a:lvl7pPr>
      <a:lvl8pPr marL="3198184" algn="l" defTabSz="913768" rtl="0" eaLnBrk="1" latinLnBrk="0" hangingPunct="1">
        <a:defRPr sz="1800" kern="1200">
          <a:solidFill>
            <a:schemeClr val="tx1"/>
          </a:solidFill>
          <a:latin typeface="+mn-lt"/>
          <a:ea typeface="+mn-ea"/>
          <a:cs typeface="+mn-cs"/>
        </a:defRPr>
      </a:lvl8pPr>
      <a:lvl9pPr marL="3655064" algn="l" defTabSz="91376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75" y="0"/>
            <a:ext cx="9223375" cy="3810000"/>
          </a:xfrm>
          <a:prstGeom prst="rect">
            <a:avLst/>
          </a:prstGeom>
          <a:solidFill>
            <a:schemeClr val="bg1"/>
          </a:solidFill>
          <a:ln w="9525">
            <a:noFill/>
            <a:miter lim="800000"/>
            <a:headEnd/>
            <a:tailEnd/>
          </a:ln>
        </p:spPr>
        <p:txBody>
          <a:bodyPr wrap="none" anchor="ctr"/>
          <a:lstStyle/>
          <a:p>
            <a:pPr algn="ctr" eaLnBrk="0" fontAlgn="base" hangingPunct="0">
              <a:spcBef>
                <a:spcPct val="0"/>
              </a:spcBef>
              <a:spcAft>
                <a:spcPct val="0"/>
              </a:spcAft>
            </a:pPr>
            <a:endParaRPr lang="en-US" sz="2400">
              <a:solidFill>
                <a:srgbClr val="323D43"/>
              </a:solidFill>
              <a:latin typeface="Arial" pitchFamily="34" charset="0"/>
            </a:endParaRPr>
          </a:p>
        </p:txBody>
      </p:sp>
      <p:sp>
        <p:nvSpPr>
          <p:cNvPr id="102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w="9525">
            <a:noFill/>
            <a:miter lim="800000"/>
            <a:headEnd/>
            <a:tailEnd/>
          </a:ln>
        </p:spPr>
        <p:txBody>
          <a:bodyPr wrap="none" anchor="ct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30" name="Rectangle 6"/>
          <p:cNvSpPr>
            <a:spLocks noGrp="1" noChangeArrowheads="1"/>
          </p:cNvSpPr>
          <p:nvPr>
            <p:ph type="sldNum" sz="quarter" idx="4"/>
          </p:nvPr>
        </p:nvSpPr>
        <p:spPr bwMode="auto">
          <a:xfrm>
            <a:off x="6934200" y="5715000"/>
            <a:ext cx="1905000" cy="457200"/>
          </a:xfrm>
          <a:prstGeom prst="rect">
            <a:avLst/>
          </a:prstGeom>
          <a:noFill/>
          <a:ln>
            <a:noFill/>
          </a:ln>
          <a:extLst/>
        </p:spPr>
        <p:txBody>
          <a:bodyPr vert="horz" wrap="square" lIns="91440" tIns="45720" rIns="0" bIns="45720" numCol="1" anchor="t" anchorCtr="0" compatLnSpc="1">
            <a:prstTxWarp prst="textNoShape">
              <a:avLst/>
            </a:prstTxWarp>
          </a:bodyPr>
          <a:lstStyle>
            <a:lvl1pPr algn="r">
              <a:defRPr sz="1000">
                <a:latin typeface="Georgia" pitchFamily="18" charset="0"/>
              </a:defRPr>
            </a:lvl1pPr>
          </a:lstStyle>
          <a:p>
            <a:pPr eaLnBrk="0" fontAlgn="base" hangingPunct="0">
              <a:spcBef>
                <a:spcPct val="0"/>
              </a:spcBef>
              <a:spcAft>
                <a:spcPct val="0"/>
              </a:spcAft>
            </a:pPr>
            <a:fld id="{8BFCEA7E-095B-42FD-B054-7A47F90EE6B1}" type="slidenum">
              <a:rPr lang="en-GB">
                <a:solidFill>
                  <a:srgbClr val="323D43"/>
                </a:solidFill>
              </a:rPr>
              <a:pPr eaLnBrk="0" fontAlgn="base" hangingPunct="0">
                <a:spcBef>
                  <a:spcPct val="0"/>
                </a:spcBef>
                <a:spcAft>
                  <a:spcPct val="0"/>
                </a:spcAft>
              </a:pPr>
              <a:t>‹#›</a:t>
            </a:fld>
            <a:endParaRPr lang="en-GB">
              <a:solidFill>
                <a:srgbClr val="323D43"/>
              </a:solidFill>
            </a:endParaRPr>
          </a:p>
        </p:txBody>
      </p:sp>
      <p:pic>
        <p:nvPicPr>
          <p:cNvPr id="1031" name="Picture 7" descr="marine_blue _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32"/>
          <p:cNvSpPr>
            <a:spLocks noChangeArrowheads="1"/>
          </p:cNvSpPr>
          <p:nvPr/>
        </p:nvSpPr>
        <p:spPr bwMode="auto">
          <a:xfrm>
            <a:off x="-90488" y="6096000"/>
            <a:ext cx="9234488" cy="762000"/>
          </a:xfrm>
          <a:prstGeom prst="rect">
            <a:avLst/>
          </a:prstGeom>
          <a:solidFill>
            <a:srgbClr val="7AB4A3"/>
          </a:solidFill>
          <a:ln w="9525">
            <a:noFill/>
            <a:miter lim="800000"/>
            <a:headEnd/>
            <a:tailEnd/>
          </a:ln>
        </p:spPr>
        <p:txBody>
          <a:bodyPr wrap="none" anchor="ctr"/>
          <a:lstStyle/>
          <a:p>
            <a:pPr algn="ctr" eaLnBrk="0" fontAlgn="base" hangingPunct="0">
              <a:spcBef>
                <a:spcPct val="0"/>
              </a:spcBef>
              <a:spcAft>
                <a:spcPct val="0"/>
              </a:spcAft>
            </a:pPr>
            <a:endParaRPr lang="en-US" sz="2400">
              <a:solidFill>
                <a:srgbClr val="323D43"/>
              </a:solidFill>
              <a:latin typeface="Arial" pitchFamily="34" charset="0"/>
            </a:endParaRPr>
          </a:p>
        </p:txBody>
      </p:sp>
      <p:pic>
        <p:nvPicPr>
          <p:cNvPr id="1033" name="Picture 11"/>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15200" y="6199188"/>
            <a:ext cx="1447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2"/>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4021" y="6381328"/>
            <a:ext cx="4251955" cy="2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34289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mn-ea"/>
          <a:cs typeface="ＭＳ Ｐゴシック" pitchFamily="16" charset="-128"/>
        </a:defRPr>
      </a:lvl1pPr>
      <a:lvl2pPr marL="811213" indent="-288925" algn="l" rtl="0" eaLnBrk="1" fontAlgn="base" hangingPunct="1">
        <a:lnSpc>
          <a:spcPct val="90000"/>
        </a:lnSpc>
        <a:spcBef>
          <a:spcPct val="0"/>
        </a:spcBef>
        <a:spcAft>
          <a:spcPct val="50000"/>
        </a:spcAft>
        <a:buChar char="–"/>
        <a:defRPr sz="2400">
          <a:solidFill>
            <a:schemeClr val="tx1"/>
          </a:solidFill>
          <a:latin typeface="+mn-lt"/>
          <a:ea typeface="+mn-ea"/>
          <a:cs typeface="ＭＳ Ｐゴシック" pitchFamily="16" charset="-128"/>
        </a:defRPr>
      </a:lvl2pPr>
      <a:lvl3pPr marL="1219200" indent="-228600" algn="l" rtl="0" eaLnBrk="1" fontAlgn="base" hangingPunct="1">
        <a:lnSpc>
          <a:spcPct val="90000"/>
        </a:lnSpc>
        <a:spcBef>
          <a:spcPct val="20000"/>
        </a:spcBef>
        <a:spcAft>
          <a:spcPct val="0"/>
        </a:spcAft>
        <a:buChar char="•"/>
        <a:defRPr sz="2400">
          <a:solidFill>
            <a:schemeClr val="tx1"/>
          </a:solidFill>
          <a:latin typeface="+mn-lt"/>
          <a:ea typeface="+mn-ea"/>
          <a:cs typeface="ＭＳ Ｐゴシック" pitchFamily="16" charset="-128"/>
        </a:defRPr>
      </a:lvl3pPr>
      <a:lvl4pPr marL="1627188" indent="-228600" algn="l" rtl="0" eaLnBrk="1" fontAlgn="base" hangingPunct="1">
        <a:lnSpc>
          <a:spcPct val="90000"/>
        </a:lnSpc>
        <a:spcBef>
          <a:spcPct val="20000"/>
        </a:spcBef>
        <a:spcAft>
          <a:spcPct val="0"/>
        </a:spcAft>
        <a:buChar char="–"/>
        <a:defRPr sz="2400">
          <a:solidFill>
            <a:schemeClr val="tx1"/>
          </a:solidFill>
          <a:latin typeface="+mn-lt"/>
          <a:ea typeface="+mn-ea"/>
          <a:cs typeface="ＭＳ Ｐゴシック" pitchFamily="16" charset="-128"/>
        </a:defRPr>
      </a:lvl4pPr>
      <a:lvl5pPr marL="2057400" indent="-228600" algn="l" rtl="0" eaLnBrk="1" fontAlgn="base" hangingPunct="1">
        <a:lnSpc>
          <a:spcPct val="90000"/>
        </a:lnSpc>
        <a:spcBef>
          <a:spcPct val="20000"/>
        </a:spcBef>
        <a:spcAft>
          <a:spcPct val="0"/>
        </a:spcAft>
        <a:buChar char="»"/>
        <a:defRPr sz="2400">
          <a:solidFill>
            <a:schemeClr val="tx1"/>
          </a:solidFill>
          <a:latin typeface="+mn-lt"/>
          <a:ea typeface="+mn-ea"/>
          <a:cs typeface="ＭＳ Ｐゴシック" pitchFamily="16" charset="-128"/>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75" y="0"/>
            <a:ext cx="9223375" cy="3810000"/>
          </a:xfrm>
          <a:prstGeom prst="rect">
            <a:avLst/>
          </a:prstGeom>
          <a:solidFill>
            <a:schemeClr val="bg1"/>
          </a:solidFill>
          <a:ln w="9525">
            <a:noFill/>
            <a:miter lim="800000"/>
            <a:headEnd/>
            <a:tailEnd/>
          </a:ln>
        </p:spPr>
        <p:txBody>
          <a:bodyPr wrap="none" anchor="ctr"/>
          <a:lstStyle/>
          <a:p>
            <a:pPr algn="ctr" eaLnBrk="0" fontAlgn="base" hangingPunct="0">
              <a:spcBef>
                <a:spcPct val="0"/>
              </a:spcBef>
              <a:spcAft>
                <a:spcPct val="0"/>
              </a:spcAft>
            </a:pPr>
            <a:endParaRPr lang="en-US" sz="2400">
              <a:solidFill>
                <a:srgbClr val="323D43"/>
              </a:solidFill>
              <a:latin typeface="Arial" pitchFamily="34" charset="0"/>
            </a:endParaRPr>
          </a:p>
        </p:txBody>
      </p:sp>
      <p:sp>
        <p:nvSpPr>
          <p:cNvPr id="102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w="9525">
            <a:noFill/>
            <a:miter lim="800000"/>
            <a:headEnd/>
            <a:tailEnd/>
          </a:ln>
        </p:spPr>
        <p:txBody>
          <a:bodyPr wrap="none" anchor="ct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30" name="Rectangle 6"/>
          <p:cNvSpPr>
            <a:spLocks noGrp="1" noChangeArrowheads="1"/>
          </p:cNvSpPr>
          <p:nvPr>
            <p:ph type="sldNum" sz="quarter" idx="4"/>
          </p:nvPr>
        </p:nvSpPr>
        <p:spPr bwMode="auto">
          <a:xfrm>
            <a:off x="6934200" y="5715000"/>
            <a:ext cx="1905000" cy="457200"/>
          </a:xfrm>
          <a:prstGeom prst="rect">
            <a:avLst/>
          </a:prstGeom>
          <a:noFill/>
          <a:ln>
            <a:noFill/>
          </a:ln>
          <a:extLst/>
        </p:spPr>
        <p:txBody>
          <a:bodyPr vert="horz" wrap="square" lIns="91440" tIns="45720" rIns="0" bIns="45720" numCol="1" anchor="t" anchorCtr="0" compatLnSpc="1">
            <a:prstTxWarp prst="textNoShape">
              <a:avLst/>
            </a:prstTxWarp>
          </a:bodyPr>
          <a:lstStyle>
            <a:lvl1pPr algn="r">
              <a:defRPr sz="1000">
                <a:latin typeface="Georgia" pitchFamily="18" charset="0"/>
              </a:defRPr>
            </a:lvl1pPr>
          </a:lstStyle>
          <a:p>
            <a:pPr eaLnBrk="0" fontAlgn="base" hangingPunct="0">
              <a:spcBef>
                <a:spcPct val="0"/>
              </a:spcBef>
              <a:spcAft>
                <a:spcPct val="0"/>
              </a:spcAft>
            </a:pPr>
            <a:fld id="{8BFCEA7E-095B-42FD-B054-7A47F90EE6B1}" type="slidenum">
              <a:rPr lang="en-GB">
                <a:solidFill>
                  <a:srgbClr val="323D43"/>
                </a:solidFill>
              </a:rPr>
              <a:pPr eaLnBrk="0" fontAlgn="base" hangingPunct="0">
                <a:spcBef>
                  <a:spcPct val="0"/>
                </a:spcBef>
                <a:spcAft>
                  <a:spcPct val="0"/>
                </a:spcAft>
              </a:pPr>
              <a:t>‹#›</a:t>
            </a:fld>
            <a:endParaRPr lang="en-GB">
              <a:solidFill>
                <a:srgbClr val="323D43"/>
              </a:solidFill>
            </a:endParaRPr>
          </a:p>
        </p:txBody>
      </p:sp>
      <p:pic>
        <p:nvPicPr>
          <p:cNvPr id="1031" name="Picture 7" descr="marine_blue _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32"/>
          <p:cNvSpPr>
            <a:spLocks noChangeArrowheads="1"/>
          </p:cNvSpPr>
          <p:nvPr/>
        </p:nvSpPr>
        <p:spPr bwMode="auto">
          <a:xfrm>
            <a:off x="-90488" y="6096000"/>
            <a:ext cx="9234488" cy="762000"/>
          </a:xfrm>
          <a:prstGeom prst="rect">
            <a:avLst/>
          </a:prstGeom>
          <a:solidFill>
            <a:srgbClr val="7AB4A3"/>
          </a:solidFill>
          <a:ln w="9525">
            <a:noFill/>
            <a:miter lim="800000"/>
            <a:headEnd/>
            <a:tailEnd/>
          </a:ln>
        </p:spPr>
        <p:txBody>
          <a:bodyPr wrap="none" anchor="ctr"/>
          <a:lstStyle/>
          <a:p>
            <a:pPr algn="ctr" eaLnBrk="0" fontAlgn="base" hangingPunct="0">
              <a:spcBef>
                <a:spcPct val="0"/>
              </a:spcBef>
              <a:spcAft>
                <a:spcPct val="0"/>
              </a:spcAft>
            </a:pPr>
            <a:endParaRPr lang="en-US" sz="2400">
              <a:solidFill>
                <a:srgbClr val="323D43"/>
              </a:solidFill>
              <a:latin typeface="Arial" pitchFamily="34" charset="0"/>
            </a:endParaRPr>
          </a:p>
        </p:txBody>
      </p:sp>
      <p:pic>
        <p:nvPicPr>
          <p:cNvPr id="1033" name="Picture 11"/>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15200" y="6199188"/>
            <a:ext cx="1447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2"/>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4021" y="6381328"/>
            <a:ext cx="4251955" cy="2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116417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mn-ea"/>
          <a:cs typeface="ＭＳ Ｐゴシック" pitchFamily="16" charset="-128"/>
        </a:defRPr>
      </a:lvl1pPr>
      <a:lvl2pPr marL="811213" indent="-288925" algn="l" rtl="0" eaLnBrk="1" fontAlgn="base" hangingPunct="1">
        <a:lnSpc>
          <a:spcPct val="90000"/>
        </a:lnSpc>
        <a:spcBef>
          <a:spcPct val="0"/>
        </a:spcBef>
        <a:spcAft>
          <a:spcPct val="50000"/>
        </a:spcAft>
        <a:buChar char="–"/>
        <a:defRPr sz="2400">
          <a:solidFill>
            <a:schemeClr val="tx1"/>
          </a:solidFill>
          <a:latin typeface="+mn-lt"/>
          <a:ea typeface="+mn-ea"/>
          <a:cs typeface="ＭＳ Ｐゴシック" pitchFamily="16" charset="-128"/>
        </a:defRPr>
      </a:lvl2pPr>
      <a:lvl3pPr marL="1219200" indent="-228600" algn="l" rtl="0" eaLnBrk="1" fontAlgn="base" hangingPunct="1">
        <a:lnSpc>
          <a:spcPct val="90000"/>
        </a:lnSpc>
        <a:spcBef>
          <a:spcPct val="20000"/>
        </a:spcBef>
        <a:spcAft>
          <a:spcPct val="0"/>
        </a:spcAft>
        <a:buChar char="•"/>
        <a:defRPr sz="2400">
          <a:solidFill>
            <a:schemeClr val="tx1"/>
          </a:solidFill>
          <a:latin typeface="+mn-lt"/>
          <a:ea typeface="+mn-ea"/>
          <a:cs typeface="ＭＳ Ｐゴシック" pitchFamily="16" charset="-128"/>
        </a:defRPr>
      </a:lvl3pPr>
      <a:lvl4pPr marL="1627188" indent="-228600" algn="l" rtl="0" eaLnBrk="1" fontAlgn="base" hangingPunct="1">
        <a:lnSpc>
          <a:spcPct val="90000"/>
        </a:lnSpc>
        <a:spcBef>
          <a:spcPct val="20000"/>
        </a:spcBef>
        <a:spcAft>
          <a:spcPct val="0"/>
        </a:spcAft>
        <a:buChar char="–"/>
        <a:defRPr sz="2400">
          <a:solidFill>
            <a:schemeClr val="tx1"/>
          </a:solidFill>
          <a:latin typeface="+mn-lt"/>
          <a:ea typeface="+mn-ea"/>
          <a:cs typeface="ＭＳ Ｐゴシック" pitchFamily="16" charset="-128"/>
        </a:defRPr>
      </a:lvl4pPr>
      <a:lvl5pPr marL="2057400" indent="-228600" algn="l" rtl="0" eaLnBrk="1" fontAlgn="base" hangingPunct="1">
        <a:lnSpc>
          <a:spcPct val="90000"/>
        </a:lnSpc>
        <a:spcBef>
          <a:spcPct val="20000"/>
        </a:spcBef>
        <a:spcAft>
          <a:spcPct val="0"/>
        </a:spcAft>
        <a:buChar char="»"/>
        <a:defRPr sz="2400">
          <a:solidFill>
            <a:schemeClr val="tx1"/>
          </a:solidFill>
          <a:latin typeface="+mn-lt"/>
          <a:ea typeface="+mn-ea"/>
          <a:cs typeface="ＭＳ Ｐゴシック" pitchFamily="16" charset="-128"/>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southampton.ac.uk/cpelc/"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2.tmp"/><Relationship Id="rId4" Type="http://schemas.openxmlformats.org/officeDocument/2006/relationships/image" Target="../media/image11.tm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ctrTitle"/>
          </p:nvPr>
        </p:nvSpPr>
        <p:spPr>
          <a:xfrm>
            <a:off x="323850" y="1700220"/>
            <a:ext cx="8496300" cy="2232840"/>
          </a:xfrm>
        </p:spPr>
        <p:txBody>
          <a:bodyPr/>
          <a:lstStyle/>
          <a:p>
            <a:r>
              <a:rPr lang="en-GB" sz="4600" b="1" dirty="0" smtClean="0">
                <a:cs typeface="Times New Roman" pitchFamily="18" charset="0"/>
              </a:rPr>
              <a:t>International </a:t>
            </a:r>
            <a:r>
              <a:rPr lang="en-GB" sz="4600" b="1" dirty="0" smtClean="0">
                <a:cs typeface="Times New Roman" pitchFamily="18" charset="0"/>
              </a:rPr>
              <a:t>Society </a:t>
            </a:r>
            <a:r>
              <a:rPr lang="en-GB" sz="4600" b="1" dirty="0" smtClean="0">
                <a:cs typeface="Times New Roman" pitchFamily="18" charset="0"/>
              </a:rPr>
              <a:t>for Complementary Medicine Research</a:t>
            </a:r>
            <a:endParaRPr lang="en-GB" sz="4600" dirty="0"/>
          </a:p>
        </p:txBody>
      </p:sp>
      <p:sp>
        <p:nvSpPr>
          <p:cNvPr id="41987" name="Rectangle 24"/>
          <p:cNvSpPr>
            <a:spLocks noGrp="1" noChangeArrowheads="1"/>
          </p:cNvSpPr>
          <p:nvPr>
            <p:ph type="subTitle" idx="1"/>
          </p:nvPr>
        </p:nvSpPr>
        <p:spPr>
          <a:xfrm>
            <a:off x="323855" y="3933825"/>
            <a:ext cx="7981950" cy="1752600"/>
          </a:xfrm>
        </p:spPr>
        <p:txBody>
          <a:bodyPr/>
          <a:lstStyle/>
          <a:p>
            <a:pPr>
              <a:lnSpc>
                <a:spcPts val="4096"/>
              </a:lnSpc>
            </a:pPr>
            <a:r>
              <a:rPr lang="en-GB" sz="4000" b="1" dirty="0" smtClean="0">
                <a:cs typeface="Times New Roman" pitchFamily="18" charset="0"/>
              </a:rPr>
              <a:t>Long </a:t>
            </a:r>
            <a:r>
              <a:rPr lang="en-GB" sz="4000" b="1" dirty="0">
                <a:cs typeface="Times New Roman" pitchFamily="18" charset="0"/>
              </a:rPr>
              <a:t>term conditions: developing global, integrative and sustainable solutions. </a:t>
            </a:r>
            <a:endParaRPr lang="en-GB" dirty="0" smtClean="0"/>
          </a:p>
        </p:txBody>
      </p:sp>
      <p:sp>
        <p:nvSpPr>
          <p:cNvPr id="41988" name="Text Box 25"/>
          <p:cNvSpPr txBox="1">
            <a:spLocks noChangeArrowheads="1"/>
          </p:cNvSpPr>
          <p:nvPr/>
        </p:nvSpPr>
        <p:spPr bwMode="auto">
          <a:xfrm>
            <a:off x="381000" y="5851523"/>
            <a:ext cx="6477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200">
                <a:solidFill>
                  <a:schemeClr val="tx1"/>
                </a:solidFill>
                <a:latin typeface="Lucida Sans" charset="0"/>
                <a:ea typeface="ＭＳ Ｐゴシック" pitchFamily="16" charset="-128"/>
              </a:defRPr>
            </a:lvl1pPr>
            <a:lvl2pPr marL="37931725" indent="-37474525">
              <a:defRPr sz="1200">
                <a:solidFill>
                  <a:schemeClr val="tx1"/>
                </a:solidFill>
                <a:latin typeface="Lucida Sans" charset="0"/>
                <a:ea typeface="ＭＳ Ｐゴシック" pitchFamily="16" charset="-128"/>
              </a:defRPr>
            </a:lvl2pPr>
            <a:lvl3pPr>
              <a:defRPr sz="1200">
                <a:solidFill>
                  <a:schemeClr val="tx1"/>
                </a:solidFill>
                <a:latin typeface="Lucida Sans" charset="0"/>
                <a:ea typeface="ＭＳ Ｐゴシック" pitchFamily="16" charset="-128"/>
              </a:defRPr>
            </a:lvl3pPr>
            <a:lvl4pPr>
              <a:defRPr sz="1200">
                <a:solidFill>
                  <a:schemeClr val="tx1"/>
                </a:solidFill>
                <a:latin typeface="Lucida Sans" charset="0"/>
                <a:ea typeface="ＭＳ Ｐゴシック" pitchFamily="16" charset="-128"/>
              </a:defRPr>
            </a:lvl4pPr>
            <a:lvl5pPr>
              <a:defRPr sz="1200">
                <a:solidFill>
                  <a:schemeClr val="tx1"/>
                </a:solidFill>
                <a:latin typeface="Lucida Sans" charset="0"/>
                <a:ea typeface="ＭＳ Ｐゴシック" pitchFamily="16" charset="-128"/>
              </a:defRPr>
            </a:lvl5pPr>
            <a:lvl6pPr marL="457200" eaLnBrk="0" fontAlgn="base" hangingPunct="0">
              <a:spcBef>
                <a:spcPct val="0"/>
              </a:spcBef>
              <a:spcAft>
                <a:spcPct val="0"/>
              </a:spcAft>
              <a:defRPr sz="1200">
                <a:solidFill>
                  <a:schemeClr val="tx1"/>
                </a:solidFill>
                <a:latin typeface="Lucida Sans" charset="0"/>
                <a:ea typeface="ＭＳ Ｐゴシック" pitchFamily="16" charset="-128"/>
              </a:defRPr>
            </a:lvl6pPr>
            <a:lvl7pPr marL="914400" eaLnBrk="0" fontAlgn="base" hangingPunct="0">
              <a:spcBef>
                <a:spcPct val="0"/>
              </a:spcBef>
              <a:spcAft>
                <a:spcPct val="0"/>
              </a:spcAft>
              <a:defRPr sz="1200">
                <a:solidFill>
                  <a:schemeClr val="tx1"/>
                </a:solidFill>
                <a:latin typeface="Lucida Sans" charset="0"/>
                <a:ea typeface="ＭＳ Ｐゴシック" pitchFamily="16" charset="-128"/>
              </a:defRPr>
            </a:lvl7pPr>
            <a:lvl8pPr marL="1371600" eaLnBrk="0" fontAlgn="base" hangingPunct="0">
              <a:spcBef>
                <a:spcPct val="0"/>
              </a:spcBef>
              <a:spcAft>
                <a:spcPct val="0"/>
              </a:spcAft>
              <a:defRPr sz="1200">
                <a:solidFill>
                  <a:schemeClr val="tx1"/>
                </a:solidFill>
                <a:latin typeface="Lucida Sans" charset="0"/>
                <a:ea typeface="ＭＳ Ｐゴシック" pitchFamily="16" charset="-128"/>
              </a:defRPr>
            </a:lvl8pPr>
            <a:lvl9pPr marL="1828800" eaLnBrk="0" fontAlgn="base" hangingPunct="0">
              <a:spcBef>
                <a:spcPct val="0"/>
              </a:spcBef>
              <a:spcAft>
                <a:spcPct val="0"/>
              </a:spcAft>
              <a:defRPr sz="1200">
                <a:solidFill>
                  <a:schemeClr val="tx1"/>
                </a:solidFill>
                <a:latin typeface="Lucida Sans" charset="0"/>
                <a:ea typeface="ＭＳ Ｐゴシック" pitchFamily="16" charset="-128"/>
              </a:defRPr>
            </a:lvl9pPr>
          </a:lstStyle>
          <a:p>
            <a:pPr eaLnBrk="0" fontAlgn="base" hangingPunct="0">
              <a:lnSpc>
                <a:spcPts val="2397"/>
              </a:lnSpc>
              <a:spcBef>
                <a:spcPct val="0"/>
              </a:spcBef>
              <a:spcAft>
                <a:spcPct val="0"/>
              </a:spcAft>
            </a:pPr>
            <a:r>
              <a:rPr lang="en-GB" sz="1800" dirty="0">
                <a:solidFill>
                  <a:srgbClr val="B2D5D5"/>
                </a:solidFill>
                <a:latin typeface="Georgia" charset="0"/>
              </a:rPr>
              <a:t>Deborah Fenlon PhD RGN</a:t>
            </a:r>
            <a:br>
              <a:rPr lang="en-GB" sz="1800" dirty="0">
                <a:solidFill>
                  <a:srgbClr val="B2D5D5"/>
                </a:solidFill>
                <a:latin typeface="Georgia" charset="0"/>
              </a:rPr>
            </a:br>
            <a:r>
              <a:rPr lang="en-GB" sz="1800" dirty="0" smtClean="0">
                <a:solidFill>
                  <a:srgbClr val="B2D5D5"/>
                </a:solidFill>
                <a:latin typeface="Georgia" charset="0"/>
              </a:rPr>
              <a:t>12.04.2013</a:t>
            </a:r>
            <a:endParaRPr lang="en-GB" sz="1800" dirty="0">
              <a:solidFill>
                <a:srgbClr val="B2D5D5"/>
              </a:solidFill>
              <a:latin typeface="Georgia" charset="0"/>
            </a:endParaRPr>
          </a:p>
        </p:txBody>
      </p:sp>
    </p:spTree>
    <p:extLst>
      <p:ext uri="{BB962C8B-B14F-4D97-AF65-F5344CB8AC3E}">
        <p14:creationId xmlns:p14="http://schemas.microsoft.com/office/powerpoint/2010/main" val="2958477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923D6D0-3F3B-4582-87A1-ADBBAE9C34D9}" type="slidenum">
              <a:rPr lang="en-GB"/>
              <a:pPr/>
              <a:t>10</a:t>
            </a:fld>
            <a:endParaRPr lang="en-GB"/>
          </a:p>
        </p:txBody>
      </p:sp>
      <p:sp>
        <p:nvSpPr>
          <p:cNvPr id="279555" name="Rectangle 3"/>
          <p:cNvSpPr>
            <a:spLocks noGrp="1" noChangeArrowheads="1"/>
          </p:cNvSpPr>
          <p:nvPr>
            <p:ph type="body" idx="1"/>
          </p:nvPr>
        </p:nvSpPr>
        <p:spPr>
          <a:xfrm>
            <a:off x="4716016" y="1916832"/>
            <a:ext cx="4175820" cy="4608511"/>
          </a:xfrm>
        </p:spPr>
        <p:txBody>
          <a:bodyPr/>
          <a:lstStyle/>
          <a:p>
            <a:pPr>
              <a:buFontTx/>
              <a:buNone/>
            </a:pPr>
            <a:r>
              <a:rPr lang="en-GB" i="1" dirty="0"/>
              <a:t>‘It’s as though somebody has built a furnace inside </a:t>
            </a:r>
            <a:r>
              <a:rPr lang="en-GB" i="1" dirty="0" smtClean="0"/>
              <a:t>you </a:t>
            </a:r>
            <a:r>
              <a:rPr lang="en-GB" i="1" dirty="0"/>
              <a:t>and it's your whole body.  It starts almost at your feet and works up and you just feel as though you are literally on fire inside…’</a:t>
            </a:r>
            <a:r>
              <a:rPr lang="en-GB" dirty="0"/>
              <a:t> </a:t>
            </a:r>
            <a:endParaRPr lang="en-GB" dirty="0" smtClean="0"/>
          </a:p>
          <a:p>
            <a:pPr algn="r">
              <a:buFontTx/>
              <a:buNone/>
            </a:pPr>
            <a:r>
              <a:rPr lang="en-GB" sz="1800" dirty="0" smtClean="0"/>
              <a:t>(</a:t>
            </a:r>
            <a:r>
              <a:rPr lang="en-GB" sz="1800" dirty="0"/>
              <a:t>Fenlon 2007)</a:t>
            </a:r>
            <a:endParaRPr lang="en-US" sz="1800" dirty="0"/>
          </a:p>
          <a:p>
            <a:pPr>
              <a:buFontTx/>
              <a:buNone/>
            </a:pPr>
            <a:endParaRPr lang="en-US" i="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61120"/>
            <a:ext cx="4253480" cy="3341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061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2500E68-B26E-485E-B3A9-A79939120CA3}" type="slidenum">
              <a:rPr lang="en-GB"/>
              <a:pPr/>
              <a:t>11</a:t>
            </a:fld>
            <a:endParaRPr lang="en-GB"/>
          </a:p>
        </p:txBody>
      </p:sp>
      <p:sp>
        <p:nvSpPr>
          <p:cNvPr id="282626" name="Rectangle 2"/>
          <p:cNvSpPr>
            <a:spLocks noGrp="1" noChangeArrowheads="1"/>
          </p:cNvSpPr>
          <p:nvPr>
            <p:ph type="title"/>
          </p:nvPr>
        </p:nvSpPr>
        <p:spPr/>
        <p:txBody>
          <a:bodyPr/>
          <a:lstStyle/>
          <a:p>
            <a:endParaRPr lang="en-US" sz="2200">
              <a:cs typeface="Times New Roman" pitchFamily="18" charset="0"/>
            </a:endParaRPr>
          </a:p>
        </p:txBody>
      </p:sp>
      <p:sp>
        <p:nvSpPr>
          <p:cNvPr id="282627" name="Rectangle 3"/>
          <p:cNvSpPr>
            <a:spLocks noGrp="1" noChangeArrowheads="1"/>
          </p:cNvSpPr>
          <p:nvPr>
            <p:ph type="body" idx="1"/>
          </p:nvPr>
        </p:nvSpPr>
        <p:spPr/>
        <p:txBody>
          <a:bodyPr/>
          <a:lstStyle/>
          <a:p>
            <a:pPr>
              <a:buFontTx/>
              <a:buNone/>
            </a:pPr>
            <a:endParaRPr lang="en-GB" dirty="0"/>
          </a:p>
          <a:p>
            <a:pPr>
              <a:lnSpc>
                <a:spcPct val="150000"/>
              </a:lnSpc>
              <a:buFontTx/>
              <a:buNone/>
            </a:pPr>
            <a:r>
              <a:rPr lang="en-GB" i="1" dirty="0">
                <a:cs typeface="Times New Roman" pitchFamily="18" charset="0"/>
              </a:rPr>
              <a:t>‘To me it felt like… probably like a child wetting the bed… very distressing, and, and in the morning I would really feel terribly upset, and, and that’s something when you are so out, so out of control.’ </a:t>
            </a:r>
          </a:p>
          <a:p>
            <a:pPr algn="r">
              <a:buFontTx/>
              <a:buNone/>
            </a:pPr>
            <a:r>
              <a:rPr lang="en-GB" i="1" dirty="0"/>
              <a:t>(Fenlon 2005)</a:t>
            </a:r>
          </a:p>
          <a:p>
            <a:pPr>
              <a:buFontTx/>
              <a:buNone/>
            </a:pPr>
            <a:endParaRPr lang="en-GB" dirty="0"/>
          </a:p>
        </p:txBody>
      </p:sp>
    </p:spTree>
    <p:extLst>
      <p:ext uri="{BB962C8B-B14F-4D97-AF65-F5344CB8AC3E}">
        <p14:creationId xmlns:p14="http://schemas.microsoft.com/office/powerpoint/2010/main" val="3599205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23B1706-7F8A-4F95-B52B-13F22BDCA52D}" type="slidenum">
              <a:rPr lang="en-GB"/>
              <a:pPr/>
              <a:t>12</a:t>
            </a:fld>
            <a:endParaRPr lang="en-GB"/>
          </a:p>
        </p:txBody>
      </p:sp>
      <p:sp>
        <p:nvSpPr>
          <p:cNvPr id="287746" name="Rectangle 2"/>
          <p:cNvSpPr>
            <a:spLocks noGrp="1" noChangeArrowheads="1"/>
          </p:cNvSpPr>
          <p:nvPr>
            <p:ph type="title"/>
          </p:nvPr>
        </p:nvSpPr>
        <p:spPr/>
        <p:txBody>
          <a:bodyPr/>
          <a:lstStyle/>
          <a:p>
            <a:endParaRPr lang="en-US"/>
          </a:p>
        </p:txBody>
      </p:sp>
      <p:sp>
        <p:nvSpPr>
          <p:cNvPr id="287747" name="Rectangle 3"/>
          <p:cNvSpPr>
            <a:spLocks noGrp="1" noChangeArrowheads="1"/>
          </p:cNvSpPr>
          <p:nvPr>
            <p:ph type="body" idx="1"/>
          </p:nvPr>
        </p:nvSpPr>
        <p:spPr/>
        <p:txBody>
          <a:bodyPr/>
          <a:lstStyle/>
          <a:p>
            <a:pPr>
              <a:buFontTx/>
              <a:buNone/>
            </a:pPr>
            <a:endParaRPr lang="en-GB" i="1" dirty="0" smtClean="0"/>
          </a:p>
          <a:p>
            <a:pPr>
              <a:lnSpc>
                <a:spcPct val="150000"/>
              </a:lnSpc>
              <a:buFontTx/>
              <a:buNone/>
            </a:pPr>
            <a:r>
              <a:rPr lang="en-GB" i="1" dirty="0" smtClean="0"/>
              <a:t>‘…</a:t>
            </a:r>
            <a:r>
              <a:rPr lang="en-GB" i="1" dirty="0"/>
              <a:t>I could no sooner have a man sleeping in my bed than fly to the moon… … there's no way I could enter into a new relationship now.’</a:t>
            </a:r>
            <a:endParaRPr lang="en-US" i="1" dirty="0"/>
          </a:p>
          <a:p>
            <a:pPr lvl="1" algn="r">
              <a:buFontTx/>
              <a:buNone/>
            </a:pPr>
            <a:r>
              <a:rPr lang="en-GB" i="1" dirty="0" smtClean="0"/>
              <a:t>(</a:t>
            </a:r>
            <a:r>
              <a:rPr lang="en-GB" i="1" dirty="0"/>
              <a:t>Fenlon 2007)</a:t>
            </a:r>
            <a:endParaRPr lang="en-US" i="1" dirty="0"/>
          </a:p>
          <a:p>
            <a:pPr>
              <a:buFontTx/>
              <a:buNone/>
            </a:pPr>
            <a:endParaRPr lang="en-US" i="1" dirty="0"/>
          </a:p>
        </p:txBody>
      </p:sp>
    </p:spTree>
    <p:extLst>
      <p:ext uri="{BB962C8B-B14F-4D97-AF65-F5344CB8AC3E}">
        <p14:creationId xmlns:p14="http://schemas.microsoft.com/office/powerpoint/2010/main" val="2804823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79F07FE-9E2D-46F2-836B-35F98F3D61EB}" type="slidenum">
              <a:rPr lang="en-GB"/>
              <a:pPr/>
              <a:t>13</a:t>
            </a:fld>
            <a:endParaRPr lang="en-GB"/>
          </a:p>
        </p:txBody>
      </p:sp>
      <p:sp>
        <p:nvSpPr>
          <p:cNvPr id="295939" name="Rectangle 3"/>
          <p:cNvSpPr>
            <a:spLocks noGrp="1" noChangeArrowheads="1"/>
          </p:cNvSpPr>
          <p:nvPr>
            <p:ph type="body" idx="1"/>
          </p:nvPr>
        </p:nvSpPr>
        <p:spPr>
          <a:xfrm>
            <a:off x="457200" y="836712"/>
            <a:ext cx="8178800" cy="5039965"/>
          </a:xfrm>
          <a:noFill/>
        </p:spPr>
        <p:txBody>
          <a:bodyPr/>
          <a:lstStyle/>
          <a:p>
            <a:pPr>
              <a:lnSpc>
                <a:spcPct val="150000"/>
              </a:lnSpc>
              <a:buFontTx/>
              <a:buNone/>
            </a:pPr>
            <a:r>
              <a:rPr lang="en-US" sz="2400" i="1" dirty="0"/>
              <a:t>‘I found this site, and said "These women are me" Started with knee pain, ankle pain, then came stiffness all over. Hands swelling and stiff. Decreased range of motion. Fatigue. Night sweats, waking me up. Chest discomfort. Surely this is not the price we </a:t>
            </a:r>
            <a:r>
              <a:rPr lang="en-US" sz="2400" i="1" dirty="0" smtClean="0"/>
              <a:t>pay </a:t>
            </a:r>
            <a:r>
              <a:rPr lang="en-US" sz="2400" i="1" dirty="0"/>
              <a:t>for hope! I thought I was just paranoid. I could barely walk when getting up in the morning. I work on my feet all day and by the end of the day, my legs were aching and burning. If I sat down for a while, I got stiff</a:t>
            </a:r>
            <a:r>
              <a:rPr lang="en-US" sz="2400" i="1" dirty="0" smtClean="0"/>
              <a:t>.’</a:t>
            </a:r>
            <a:r>
              <a:rPr lang="en-US" sz="2400" dirty="0" smtClean="0"/>
              <a:t> </a:t>
            </a:r>
            <a:endParaRPr lang="en-US" sz="2400" dirty="0"/>
          </a:p>
          <a:p>
            <a:pPr algn="r">
              <a:lnSpc>
                <a:spcPct val="90000"/>
              </a:lnSpc>
              <a:buFontTx/>
              <a:buNone/>
            </a:pPr>
            <a:r>
              <a:rPr lang="en-US" sz="1800" i="1" dirty="0"/>
              <a:t>(askapatient.com 2007)</a:t>
            </a:r>
          </a:p>
        </p:txBody>
      </p:sp>
    </p:spTree>
    <p:extLst>
      <p:ext uri="{BB962C8B-B14F-4D97-AF65-F5344CB8AC3E}">
        <p14:creationId xmlns:p14="http://schemas.microsoft.com/office/powerpoint/2010/main" val="1500772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1E116FF-6FC6-4BFF-AB85-D81625823629}" type="slidenum">
              <a:rPr lang="en-GB"/>
              <a:pPr/>
              <a:t>14</a:t>
            </a:fld>
            <a:endParaRPr lang="en-GB"/>
          </a:p>
        </p:txBody>
      </p:sp>
      <p:sp>
        <p:nvSpPr>
          <p:cNvPr id="297986" name="Rectangle 2"/>
          <p:cNvSpPr>
            <a:spLocks noGrp="1" noChangeArrowheads="1"/>
          </p:cNvSpPr>
          <p:nvPr>
            <p:ph type="title"/>
          </p:nvPr>
        </p:nvSpPr>
        <p:spPr/>
        <p:txBody>
          <a:bodyPr/>
          <a:lstStyle/>
          <a:p>
            <a:endParaRPr lang="en-US"/>
          </a:p>
        </p:txBody>
      </p:sp>
      <p:sp>
        <p:nvSpPr>
          <p:cNvPr id="297987" name="Rectangle 3"/>
          <p:cNvSpPr>
            <a:spLocks noGrp="1" noChangeArrowheads="1"/>
          </p:cNvSpPr>
          <p:nvPr>
            <p:ph type="body" idx="1"/>
          </p:nvPr>
        </p:nvSpPr>
        <p:spPr>
          <a:xfrm>
            <a:off x="457200" y="1885950"/>
            <a:ext cx="8178800" cy="4638675"/>
          </a:xfrm>
        </p:spPr>
        <p:txBody>
          <a:bodyPr/>
          <a:lstStyle/>
          <a:p>
            <a:pPr>
              <a:lnSpc>
                <a:spcPct val="150000"/>
              </a:lnSpc>
              <a:buFontTx/>
              <a:buNone/>
            </a:pPr>
            <a:r>
              <a:rPr lang="en-US" i="1" dirty="0" smtClean="0"/>
              <a:t>‘</a:t>
            </a:r>
            <a:r>
              <a:rPr lang="en-US" i="1" dirty="0"/>
              <a:t>I</a:t>
            </a:r>
            <a:r>
              <a:rPr lang="en-US" i="1" dirty="0" smtClean="0"/>
              <a:t>'m </a:t>
            </a:r>
            <a:r>
              <a:rPr lang="en-US" i="1" dirty="0"/>
              <a:t>mostly irritated with not being able to work-out or play with my nieces because </a:t>
            </a:r>
            <a:r>
              <a:rPr lang="en-US" i="1" dirty="0" err="1"/>
              <a:t>aunty's</a:t>
            </a:r>
            <a:r>
              <a:rPr lang="en-US" i="1" dirty="0"/>
              <a:t> knees hurt or </a:t>
            </a:r>
            <a:r>
              <a:rPr lang="en-US" i="1" dirty="0" smtClean="0"/>
              <a:t>b/c </a:t>
            </a:r>
            <a:r>
              <a:rPr lang="en-US" i="1" dirty="0"/>
              <a:t>aunty can't run that fast anymore. </a:t>
            </a:r>
            <a:r>
              <a:rPr lang="en-US" i="1" dirty="0" smtClean="0"/>
              <a:t>It's </a:t>
            </a:r>
            <a:r>
              <a:rPr lang="en-US" i="1" dirty="0"/>
              <a:t>really heart-breaking and my will is being chipped at little by little. </a:t>
            </a:r>
            <a:r>
              <a:rPr lang="en-US" i="1" dirty="0" smtClean="0"/>
              <a:t>I </a:t>
            </a:r>
            <a:r>
              <a:rPr lang="en-US" i="1" dirty="0"/>
              <a:t>didn't bargain for this at all…’</a:t>
            </a:r>
          </a:p>
          <a:p>
            <a:pPr algn="r">
              <a:buFontTx/>
              <a:buNone/>
            </a:pPr>
            <a:r>
              <a:rPr lang="en-US" i="1" dirty="0"/>
              <a:t>(askapatient.com 2007)</a:t>
            </a:r>
          </a:p>
          <a:p>
            <a:pPr>
              <a:buFontTx/>
              <a:buNone/>
            </a:pPr>
            <a:endParaRPr lang="en-US" i="1" dirty="0"/>
          </a:p>
        </p:txBody>
      </p:sp>
    </p:spTree>
    <p:extLst>
      <p:ext uri="{BB962C8B-B14F-4D97-AF65-F5344CB8AC3E}">
        <p14:creationId xmlns:p14="http://schemas.microsoft.com/office/powerpoint/2010/main" val="4038140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GB" smtClean="0"/>
              <a:t>Biographical disruption </a:t>
            </a:r>
          </a:p>
        </p:txBody>
      </p:sp>
      <p:sp>
        <p:nvSpPr>
          <p:cNvPr id="88067" name="Rectangle 3"/>
          <p:cNvSpPr>
            <a:spLocks noGrp="1" noChangeArrowheads="1"/>
          </p:cNvSpPr>
          <p:nvPr>
            <p:ph type="body" idx="1"/>
          </p:nvPr>
        </p:nvSpPr>
        <p:spPr/>
        <p:txBody>
          <a:bodyPr/>
          <a:lstStyle/>
          <a:p>
            <a:pPr marL="609600" indent="-609600"/>
            <a:r>
              <a:rPr lang="en-GB" smtClean="0"/>
              <a:t>Disruption of ‘taken for granted assumptions and behaviours’</a:t>
            </a:r>
          </a:p>
          <a:p>
            <a:pPr marL="609600" indent="-609600"/>
            <a:r>
              <a:rPr lang="en-GB" smtClean="0">
                <a:cs typeface="Times New Roman" charset="0"/>
              </a:rPr>
              <a:t>Disruption of explanatory frameworks</a:t>
            </a:r>
            <a:r>
              <a:rPr lang="en-GB" smtClean="0"/>
              <a:t> </a:t>
            </a:r>
          </a:p>
          <a:p>
            <a:pPr marL="609600" indent="-609600"/>
            <a:r>
              <a:rPr lang="en-GB" smtClean="0">
                <a:cs typeface="Times New Roman" charset="0"/>
              </a:rPr>
              <a:t>Practical response to disruption – mobilisation of resources</a:t>
            </a:r>
            <a:r>
              <a:rPr lang="en-GB" smtClean="0"/>
              <a:t> </a:t>
            </a:r>
          </a:p>
          <a:p>
            <a:pPr marL="609600" indent="-609600" algn="r">
              <a:buFontTx/>
              <a:buNone/>
            </a:pPr>
            <a:r>
              <a:rPr lang="en-GB" smtClean="0"/>
              <a:t>(Bury, 1982)</a:t>
            </a:r>
          </a:p>
        </p:txBody>
      </p:sp>
    </p:spTree>
    <p:extLst>
      <p:ext uri="{BB962C8B-B14F-4D97-AF65-F5344CB8AC3E}">
        <p14:creationId xmlns:p14="http://schemas.microsoft.com/office/powerpoint/2010/main" val="276118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Characteristics of chronic illness </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76403637"/>
              </p:ext>
            </p:extLst>
          </p:nvPr>
        </p:nvGraphicFramePr>
        <p:xfrm>
          <a:off x="323850" y="1700213"/>
          <a:ext cx="8496300" cy="4668520"/>
        </p:xfrm>
        <a:graphic>
          <a:graphicData uri="http://schemas.openxmlformats.org/drawingml/2006/table">
            <a:tbl>
              <a:tblPr firstRow="1" bandRow="1">
                <a:tableStyleId>{5C22544A-7EE6-4342-B048-85BDC9FD1C3A}</a:tableStyleId>
              </a:tblPr>
              <a:tblGrid>
                <a:gridCol w="2832100"/>
                <a:gridCol w="2832100"/>
                <a:gridCol w="2832100"/>
              </a:tblGrid>
              <a:tr h="370840">
                <a:tc>
                  <a:txBody>
                    <a:bodyPr/>
                    <a:lstStyle/>
                    <a:p>
                      <a:r>
                        <a:rPr lang="en-GB" dirty="0" smtClean="0"/>
                        <a:t>Chronic illness</a:t>
                      </a:r>
                      <a:endParaRPr lang="en-GB" dirty="0"/>
                    </a:p>
                  </a:txBody>
                  <a:tcPr/>
                </a:tc>
                <a:tc>
                  <a:txBody>
                    <a:bodyPr/>
                    <a:lstStyle/>
                    <a:p>
                      <a:r>
                        <a:rPr lang="en-GB" dirty="0" smtClean="0"/>
                        <a:t>Cancer</a:t>
                      </a:r>
                      <a:endParaRPr lang="en-GB" dirty="0"/>
                    </a:p>
                  </a:txBody>
                  <a:tcPr/>
                </a:tc>
                <a:tc>
                  <a:txBody>
                    <a:bodyPr/>
                    <a:lstStyle/>
                    <a:p>
                      <a:r>
                        <a:rPr lang="en-GB" dirty="0" smtClean="0"/>
                        <a:t>Cancer</a:t>
                      </a:r>
                      <a:r>
                        <a:rPr lang="en-GB" baseline="0" dirty="0" smtClean="0"/>
                        <a:t> survivorship</a:t>
                      </a:r>
                      <a:endParaRPr lang="en-GB" dirty="0"/>
                    </a:p>
                  </a:txBody>
                  <a:tcPr/>
                </a:tc>
              </a:tr>
              <a:tr h="370840">
                <a:tc>
                  <a:txBody>
                    <a:bodyPr/>
                    <a:lstStyle/>
                    <a:p>
                      <a:r>
                        <a:rPr lang="en-GB" dirty="0" smtClean="0"/>
                        <a:t>Facing uncertainty, suffering and mortality</a:t>
                      </a:r>
                    </a:p>
                    <a:p>
                      <a:endParaRPr lang="en-GB" dirty="0"/>
                    </a:p>
                  </a:txBody>
                  <a:tcPr/>
                </a:tc>
                <a:tc>
                  <a:txBody>
                    <a:bodyPr/>
                    <a:lstStyle/>
                    <a:p>
                      <a:pPr marL="0" marR="0" indent="0" algn="l" defTabSz="913768" rtl="0" eaLnBrk="1" fontAlgn="auto" latinLnBrk="0" hangingPunct="1">
                        <a:lnSpc>
                          <a:spcPct val="100000"/>
                        </a:lnSpc>
                        <a:spcBef>
                          <a:spcPts val="0"/>
                        </a:spcBef>
                        <a:spcAft>
                          <a:spcPts val="0"/>
                        </a:spcAft>
                        <a:buClrTx/>
                        <a:buSzTx/>
                        <a:buFontTx/>
                        <a:buNone/>
                        <a:tabLst/>
                        <a:defRPr/>
                      </a:pPr>
                      <a:r>
                        <a:rPr lang="en-GB" dirty="0" smtClean="0"/>
                        <a:t>Facing uncertainty, suffering and mortality</a:t>
                      </a:r>
                    </a:p>
                  </a:txBody>
                  <a:tcPr/>
                </a:tc>
                <a:tc>
                  <a:txBody>
                    <a:bodyPr/>
                    <a:lstStyle/>
                    <a:p>
                      <a:pPr marL="0" marR="0" indent="0" algn="l" defTabSz="913768" rtl="0" eaLnBrk="1" fontAlgn="auto" latinLnBrk="0" hangingPunct="1">
                        <a:lnSpc>
                          <a:spcPct val="100000"/>
                        </a:lnSpc>
                        <a:spcBef>
                          <a:spcPts val="0"/>
                        </a:spcBef>
                        <a:spcAft>
                          <a:spcPts val="0"/>
                        </a:spcAft>
                        <a:buClrTx/>
                        <a:buSzTx/>
                        <a:buFontTx/>
                        <a:buNone/>
                        <a:tabLst/>
                        <a:defRPr/>
                      </a:pPr>
                      <a:r>
                        <a:rPr lang="en-GB" dirty="0" smtClean="0"/>
                        <a:t>Facing uncertainty, suffering and mortality</a:t>
                      </a:r>
                    </a:p>
                  </a:txBody>
                  <a:tcPr/>
                </a:tc>
              </a:tr>
              <a:tr h="370840">
                <a:tc>
                  <a:txBody>
                    <a:bodyPr/>
                    <a:lstStyle/>
                    <a:p>
                      <a:r>
                        <a:rPr lang="en-GB" dirty="0" smtClean="0"/>
                        <a:t>Insidious onset</a:t>
                      </a:r>
                      <a:endParaRPr lang="en-GB" dirty="0"/>
                    </a:p>
                  </a:txBody>
                  <a:tcPr/>
                </a:tc>
                <a:tc>
                  <a:txBody>
                    <a:bodyPr/>
                    <a:lstStyle/>
                    <a:p>
                      <a:r>
                        <a:rPr lang="en-GB" dirty="0" smtClean="0"/>
                        <a:t>Often sudden and unexpected</a:t>
                      </a:r>
                      <a:endParaRPr lang="en-GB" dirty="0"/>
                    </a:p>
                  </a:txBody>
                  <a:tcPr/>
                </a:tc>
                <a:tc>
                  <a:txBody>
                    <a:bodyPr/>
                    <a:lstStyle/>
                    <a:p>
                      <a:r>
                        <a:rPr lang="en-GB" dirty="0" smtClean="0"/>
                        <a:t>Realisation</a:t>
                      </a:r>
                      <a:r>
                        <a:rPr lang="en-GB" baseline="0" dirty="0" smtClean="0"/>
                        <a:t> that consequences may be long lasting or permanent </a:t>
                      </a:r>
                      <a:endParaRPr lang="en-GB" dirty="0"/>
                    </a:p>
                  </a:txBody>
                  <a:tcPr/>
                </a:tc>
              </a:tr>
              <a:tr h="370840">
                <a:tc>
                  <a:txBody>
                    <a:bodyPr/>
                    <a:lstStyle/>
                    <a:p>
                      <a:r>
                        <a:rPr lang="en-GB" dirty="0" smtClean="0"/>
                        <a:t>Often hidden or unrecognised by others</a:t>
                      </a:r>
                      <a:endParaRPr lang="en-GB" dirty="0"/>
                    </a:p>
                  </a:txBody>
                  <a:tcPr/>
                </a:tc>
                <a:tc>
                  <a:txBody>
                    <a:bodyPr/>
                    <a:lstStyle/>
                    <a:p>
                      <a:r>
                        <a:rPr lang="en-GB" dirty="0" smtClean="0"/>
                        <a:t>Rarely hidden</a:t>
                      </a:r>
                      <a:endParaRPr lang="en-GB" dirty="0"/>
                    </a:p>
                  </a:txBody>
                  <a:tcPr/>
                </a:tc>
                <a:tc>
                  <a:txBody>
                    <a:bodyPr/>
                    <a:lstStyle/>
                    <a:p>
                      <a:r>
                        <a:rPr lang="en-GB" dirty="0" smtClean="0"/>
                        <a:t>Others expect a return</a:t>
                      </a:r>
                      <a:r>
                        <a:rPr lang="en-GB" baseline="0" dirty="0" smtClean="0"/>
                        <a:t> to complete health or ‘normality’</a:t>
                      </a:r>
                      <a:endParaRPr lang="en-GB" dirty="0"/>
                    </a:p>
                  </a:txBody>
                  <a:tcPr/>
                </a:tc>
              </a:tr>
              <a:tr h="370840">
                <a:tc>
                  <a:txBody>
                    <a:bodyPr/>
                    <a:lstStyle/>
                    <a:p>
                      <a:r>
                        <a:rPr lang="en-GB" dirty="0" smtClean="0"/>
                        <a:t>Difficulty in legitimating</a:t>
                      </a:r>
                      <a:r>
                        <a:rPr lang="en-GB" baseline="0" dirty="0" smtClean="0"/>
                        <a:t> illness</a:t>
                      </a:r>
                      <a:endParaRPr lang="en-GB" dirty="0"/>
                    </a:p>
                  </a:txBody>
                  <a:tcPr/>
                </a:tc>
                <a:tc>
                  <a:txBody>
                    <a:bodyPr/>
                    <a:lstStyle/>
                    <a:p>
                      <a:r>
                        <a:rPr lang="en-GB" dirty="0" smtClean="0"/>
                        <a:t>Has legitimacy</a:t>
                      </a:r>
                      <a:r>
                        <a:rPr lang="en-GB" baseline="0" dirty="0" smtClean="0"/>
                        <a:t>  and public profile</a:t>
                      </a:r>
                      <a:endParaRPr lang="en-GB" dirty="0"/>
                    </a:p>
                  </a:txBody>
                  <a:tcPr/>
                </a:tc>
                <a:tc>
                  <a:txBody>
                    <a:bodyPr/>
                    <a:lstStyle/>
                    <a:p>
                      <a:r>
                        <a:rPr lang="en-GB" dirty="0" smtClean="0"/>
                        <a:t>Difficulty in legitimating long term changes</a:t>
                      </a:r>
                      <a:endParaRPr lang="en-GB" dirty="0"/>
                    </a:p>
                  </a:txBody>
                  <a:tcPr/>
                </a:tc>
              </a:tr>
              <a:tr h="370840">
                <a:tc>
                  <a:txBody>
                    <a:bodyPr/>
                    <a:lstStyle/>
                    <a:p>
                      <a:r>
                        <a:rPr lang="en-GB" dirty="0" smtClean="0"/>
                        <a:t>Difficult to see disease</a:t>
                      </a:r>
                      <a:r>
                        <a:rPr lang="en-GB" baseline="0" dirty="0" smtClean="0"/>
                        <a:t> as ‘other’ and therefore separate to self</a:t>
                      </a:r>
                      <a:endParaRPr lang="en-GB" dirty="0"/>
                    </a:p>
                  </a:txBody>
                  <a:tcPr/>
                </a:tc>
                <a:tc>
                  <a:txBody>
                    <a:bodyPr/>
                    <a:lstStyle/>
                    <a:p>
                      <a:r>
                        <a:rPr lang="en-GB" dirty="0" smtClean="0"/>
                        <a:t>Cancer seen as ‘other’ and reified</a:t>
                      </a:r>
                      <a:endParaRPr lang="en-GB" dirty="0"/>
                    </a:p>
                  </a:txBody>
                  <a:tcPr/>
                </a:tc>
                <a:tc>
                  <a:txBody>
                    <a:bodyPr/>
                    <a:lstStyle/>
                    <a:p>
                      <a:r>
                        <a:rPr lang="en-GB" dirty="0" smtClean="0"/>
                        <a:t>On-going problems</a:t>
                      </a:r>
                      <a:r>
                        <a:rPr lang="en-GB" baseline="0" dirty="0" smtClean="0"/>
                        <a:t> cannot be reified. </a:t>
                      </a:r>
                      <a:endParaRPr lang="en-GB" dirty="0"/>
                    </a:p>
                  </a:txBody>
                  <a:tcPr/>
                </a:tc>
              </a:tr>
            </a:tbl>
          </a:graphicData>
        </a:graphic>
      </p:graphicFrame>
      <p:sp>
        <p:nvSpPr>
          <p:cNvPr id="4" name="Slide Number Placeholder 3"/>
          <p:cNvSpPr>
            <a:spLocks noGrp="1"/>
          </p:cNvSpPr>
          <p:nvPr>
            <p:ph type="sldNum" sz="quarter" idx="12"/>
          </p:nvPr>
        </p:nvSpPr>
        <p:spPr/>
        <p:txBody>
          <a:bodyPr/>
          <a:lstStyle/>
          <a:p>
            <a:fld id="{E275390B-A36A-44A9-96B6-E45941D65800}" type="slidenum">
              <a:rPr lang="en-GB" smtClean="0">
                <a:solidFill>
                  <a:srgbClr val="323D43"/>
                </a:solidFill>
              </a:rPr>
              <a:pPr/>
              <a:t>16</a:t>
            </a:fld>
            <a:endParaRPr lang="en-GB" dirty="0">
              <a:solidFill>
                <a:srgbClr val="323D43"/>
              </a:solidFill>
            </a:endParaRPr>
          </a:p>
        </p:txBody>
      </p:sp>
      <p:sp>
        <p:nvSpPr>
          <p:cNvPr id="6" name="Rectangle 5"/>
          <p:cNvSpPr/>
          <p:nvPr/>
        </p:nvSpPr>
        <p:spPr>
          <a:xfrm>
            <a:off x="6060466" y="6372036"/>
            <a:ext cx="1608133" cy="400110"/>
          </a:xfrm>
          <a:prstGeom prst="rect">
            <a:avLst/>
          </a:prstGeom>
        </p:spPr>
        <p:txBody>
          <a:bodyPr wrap="none">
            <a:spAutoFit/>
          </a:bodyPr>
          <a:lstStyle/>
          <a:p>
            <a:r>
              <a:rPr lang="en-GB" sz="2000" dirty="0"/>
              <a:t>(Bury, 1982)</a:t>
            </a:r>
          </a:p>
        </p:txBody>
      </p:sp>
    </p:spTree>
    <p:extLst>
      <p:ext uri="{BB962C8B-B14F-4D97-AF65-F5344CB8AC3E}">
        <p14:creationId xmlns:p14="http://schemas.microsoft.com/office/powerpoint/2010/main" val="2072136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nSpc>
                <a:spcPct val="150000"/>
              </a:lnSpc>
              <a:buNone/>
            </a:pPr>
            <a:r>
              <a:rPr lang="en-GB" i="1" dirty="0" smtClean="0"/>
              <a:t>‘Being ill means to some extent you can abdicate responsibility and learn to be helpless and dependant. It is very scary when you then have to resume control and learn to be an adult again who functions in relationship with others.’</a:t>
            </a:r>
          </a:p>
          <a:p>
            <a:pPr marL="0" indent="0">
              <a:buNone/>
            </a:pPr>
            <a:endParaRPr lang="en-GB" dirty="0" smtClean="0"/>
          </a:p>
          <a:p>
            <a:pPr marL="0" lvl="0" indent="0" algn="r">
              <a:buNone/>
            </a:pPr>
            <a:r>
              <a:rPr lang="en-GB" sz="2000" dirty="0">
                <a:solidFill>
                  <a:srgbClr val="323D43"/>
                </a:solidFill>
              </a:rPr>
              <a:t>Hubbard and </a:t>
            </a:r>
            <a:r>
              <a:rPr lang="en-GB" sz="2000" dirty="0" err="1">
                <a:solidFill>
                  <a:srgbClr val="323D43"/>
                </a:solidFill>
              </a:rPr>
              <a:t>Forbat</a:t>
            </a:r>
            <a:r>
              <a:rPr lang="en-GB" sz="2000" dirty="0">
                <a:solidFill>
                  <a:srgbClr val="323D43"/>
                </a:solidFill>
              </a:rPr>
              <a:t> (2012)</a:t>
            </a:r>
          </a:p>
          <a:p>
            <a:pPr marL="0" indent="0">
              <a:buNone/>
            </a:pPr>
            <a:r>
              <a:rPr lang="en-GB" dirty="0" smtClean="0"/>
              <a:t> </a:t>
            </a:r>
            <a:endParaRPr lang="en-GB" dirty="0"/>
          </a:p>
        </p:txBody>
      </p:sp>
      <p:sp>
        <p:nvSpPr>
          <p:cNvPr id="4" name="Slide Number Placeholder 3"/>
          <p:cNvSpPr>
            <a:spLocks noGrp="1"/>
          </p:cNvSpPr>
          <p:nvPr>
            <p:ph type="sldNum" sz="quarter" idx="12"/>
          </p:nvPr>
        </p:nvSpPr>
        <p:spPr/>
        <p:txBody>
          <a:bodyPr/>
          <a:lstStyle/>
          <a:p>
            <a:fld id="{E275390B-A36A-44A9-96B6-E45941D65800}" type="slidenum">
              <a:rPr lang="en-GB" smtClean="0">
                <a:solidFill>
                  <a:srgbClr val="323D43"/>
                </a:solidFill>
              </a:rPr>
              <a:pPr/>
              <a:t>17</a:t>
            </a:fld>
            <a:endParaRPr lang="en-GB">
              <a:solidFill>
                <a:srgbClr val="323D43"/>
              </a:solidFill>
            </a:endParaRPr>
          </a:p>
        </p:txBody>
      </p:sp>
    </p:spTree>
    <p:extLst>
      <p:ext uri="{BB962C8B-B14F-4D97-AF65-F5344CB8AC3E}">
        <p14:creationId xmlns:p14="http://schemas.microsoft.com/office/powerpoint/2010/main" val="3741529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Constructions of living with cancer</a:t>
            </a:r>
            <a:endParaRPr lang="en-GB" dirty="0"/>
          </a:p>
        </p:txBody>
      </p:sp>
      <p:sp>
        <p:nvSpPr>
          <p:cNvPr id="3" name="Content Placeholder 2"/>
          <p:cNvSpPr>
            <a:spLocks noGrp="1"/>
          </p:cNvSpPr>
          <p:nvPr>
            <p:ph idx="1"/>
          </p:nvPr>
        </p:nvSpPr>
        <p:spPr/>
        <p:txBody>
          <a:bodyPr/>
          <a:lstStyle/>
          <a:p>
            <a:r>
              <a:rPr lang="en-GB" dirty="0" smtClean="0"/>
              <a:t>Disruptive to everyday life many years after diagnosis and treatment</a:t>
            </a:r>
          </a:p>
          <a:p>
            <a:r>
              <a:rPr lang="en-GB" dirty="0" smtClean="0"/>
              <a:t>A persistent and on-going threat</a:t>
            </a:r>
          </a:p>
          <a:p>
            <a:r>
              <a:rPr lang="en-GB" dirty="0" smtClean="0"/>
              <a:t>A disease that heightens cancer survivors’ sense of their own mortality</a:t>
            </a:r>
          </a:p>
          <a:p>
            <a:r>
              <a:rPr lang="en-GB" dirty="0" smtClean="0"/>
              <a:t>A disease that invokes a change to self, disrupting anticipated identity. </a:t>
            </a:r>
          </a:p>
          <a:p>
            <a:pPr marL="0" indent="0" algn="r">
              <a:buNone/>
            </a:pPr>
            <a:r>
              <a:rPr lang="en-GB" sz="2000" dirty="0" smtClean="0"/>
              <a:t>Hubbard and </a:t>
            </a:r>
            <a:r>
              <a:rPr lang="en-GB" sz="2000" dirty="0" err="1" smtClean="0"/>
              <a:t>Forbat</a:t>
            </a:r>
            <a:r>
              <a:rPr lang="en-GB" sz="2000" dirty="0" smtClean="0"/>
              <a:t> (2012)</a:t>
            </a:r>
            <a:endParaRPr lang="en-GB" sz="2000" dirty="0"/>
          </a:p>
        </p:txBody>
      </p:sp>
      <p:sp>
        <p:nvSpPr>
          <p:cNvPr id="4" name="Slide Number Placeholder 3"/>
          <p:cNvSpPr>
            <a:spLocks noGrp="1"/>
          </p:cNvSpPr>
          <p:nvPr>
            <p:ph type="sldNum" sz="quarter" idx="12"/>
          </p:nvPr>
        </p:nvSpPr>
        <p:spPr/>
        <p:txBody>
          <a:bodyPr/>
          <a:lstStyle/>
          <a:p>
            <a:fld id="{E275390B-A36A-44A9-96B6-E45941D65800}" type="slidenum">
              <a:rPr lang="en-GB" smtClean="0">
                <a:solidFill>
                  <a:srgbClr val="323D43"/>
                </a:solidFill>
              </a:rPr>
              <a:pPr/>
              <a:t>18</a:t>
            </a:fld>
            <a:endParaRPr lang="en-GB">
              <a:solidFill>
                <a:srgbClr val="323D43"/>
              </a:solidFill>
            </a:endParaRPr>
          </a:p>
        </p:txBody>
      </p:sp>
    </p:spTree>
    <p:extLst>
      <p:ext uri="{BB962C8B-B14F-4D97-AF65-F5344CB8AC3E}">
        <p14:creationId xmlns:p14="http://schemas.microsoft.com/office/powerpoint/2010/main" val="3829226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Transition at end of treatment 	</a:t>
            </a:r>
            <a:endParaRPr lang="en-GB" dirty="0"/>
          </a:p>
        </p:txBody>
      </p:sp>
      <p:sp>
        <p:nvSpPr>
          <p:cNvPr id="3" name="Content Placeholder 2"/>
          <p:cNvSpPr>
            <a:spLocks noGrp="1"/>
          </p:cNvSpPr>
          <p:nvPr>
            <p:ph idx="1"/>
          </p:nvPr>
        </p:nvSpPr>
        <p:spPr/>
        <p:txBody>
          <a:bodyPr/>
          <a:lstStyle/>
          <a:p>
            <a:r>
              <a:rPr lang="en-GB" dirty="0"/>
              <a:t>Coming to the end of primary cancer treatment may be a particularly vulnerable time and some people may lack confidence to manage the impact of cancer/treatment on their lives </a:t>
            </a:r>
            <a:endParaRPr lang="en-GB" dirty="0" smtClean="0"/>
          </a:p>
          <a:p>
            <a:r>
              <a:rPr lang="en-GB" dirty="0" smtClean="0"/>
              <a:t>People want support to regain confidence</a:t>
            </a:r>
            <a:endParaRPr lang="en-GB" dirty="0"/>
          </a:p>
          <a:p>
            <a:pPr marL="0" indent="0" algn="r">
              <a:buNone/>
            </a:pPr>
            <a:r>
              <a:rPr lang="en-GB" sz="1800" dirty="0"/>
              <a:t>(Ward et al., 1992; Allen et al., 2009; Foster &amp; Fenlon, 2011)</a:t>
            </a:r>
          </a:p>
          <a:p>
            <a:endParaRPr lang="en-GB" dirty="0"/>
          </a:p>
        </p:txBody>
      </p:sp>
    </p:spTree>
    <p:extLst>
      <p:ext uri="{BB962C8B-B14F-4D97-AF65-F5344CB8AC3E}">
        <p14:creationId xmlns:p14="http://schemas.microsoft.com/office/powerpoint/2010/main" val="4088776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ctrTitle"/>
          </p:nvPr>
        </p:nvSpPr>
        <p:spPr>
          <a:xfrm>
            <a:off x="323850" y="1700220"/>
            <a:ext cx="8496300" cy="2232840"/>
          </a:xfrm>
        </p:spPr>
        <p:txBody>
          <a:bodyPr/>
          <a:lstStyle/>
          <a:p>
            <a:r>
              <a:rPr lang="en-GB" sz="4600" dirty="0" smtClean="0"/>
              <a:t>Cancer survivorship:</a:t>
            </a:r>
            <a:br>
              <a:rPr lang="en-GB" sz="4600" dirty="0" smtClean="0"/>
            </a:br>
            <a:r>
              <a:rPr lang="en-GB" sz="4800" dirty="0"/>
              <a:t>Working with biographical disruption</a:t>
            </a:r>
            <a:br>
              <a:rPr lang="en-GB" sz="4800" dirty="0"/>
            </a:br>
            <a:endParaRPr lang="en-GB" sz="4600" dirty="0"/>
          </a:p>
        </p:txBody>
      </p:sp>
      <p:sp>
        <p:nvSpPr>
          <p:cNvPr id="41987" name="Rectangle 24"/>
          <p:cNvSpPr>
            <a:spLocks noGrp="1" noChangeArrowheads="1"/>
          </p:cNvSpPr>
          <p:nvPr>
            <p:ph type="subTitle" idx="1"/>
          </p:nvPr>
        </p:nvSpPr>
        <p:spPr>
          <a:xfrm>
            <a:off x="323855" y="3933825"/>
            <a:ext cx="7981950" cy="1752600"/>
          </a:xfrm>
        </p:spPr>
        <p:txBody>
          <a:bodyPr/>
          <a:lstStyle/>
          <a:p>
            <a:pPr>
              <a:lnSpc>
                <a:spcPts val="4096"/>
              </a:lnSpc>
            </a:pPr>
            <a:r>
              <a:rPr lang="en-GB" dirty="0" smtClean="0"/>
              <a:t>Deborah Fenlon PhD, RGN</a:t>
            </a:r>
          </a:p>
        </p:txBody>
      </p:sp>
      <p:sp>
        <p:nvSpPr>
          <p:cNvPr id="41988" name="Text Box 25"/>
          <p:cNvSpPr txBox="1">
            <a:spLocks noChangeArrowheads="1"/>
          </p:cNvSpPr>
          <p:nvPr/>
        </p:nvSpPr>
        <p:spPr bwMode="auto">
          <a:xfrm>
            <a:off x="381000" y="5851523"/>
            <a:ext cx="6477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1200">
                <a:solidFill>
                  <a:schemeClr val="tx1"/>
                </a:solidFill>
                <a:latin typeface="Lucida Sans" charset="0"/>
                <a:ea typeface="ＭＳ Ｐゴシック" pitchFamily="16" charset="-128"/>
              </a:defRPr>
            </a:lvl1pPr>
            <a:lvl2pPr marL="37931725" indent="-37474525">
              <a:defRPr sz="1200">
                <a:solidFill>
                  <a:schemeClr val="tx1"/>
                </a:solidFill>
                <a:latin typeface="Lucida Sans" charset="0"/>
                <a:ea typeface="ＭＳ Ｐゴシック" pitchFamily="16" charset="-128"/>
              </a:defRPr>
            </a:lvl2pPr>
            <a:lvl3pPr>
              <a:defRPr sz="1200">
                <a:solidFill>
                  <a:schemeClr val="tx1"/>
                </a:solidFill>
                <a:latin typeface="Lucida Sans" charset="0"/>
                <a:ea typeface="ＭＳ Ｐゴシック" pitchFamily="16" charset="-128"/>
              </a:defRPr>
            </a:lvl3pPr>
            <a:lvl4pPr>
              <a:defRPr sz="1200">
                <a:solidFill>
                  <a:schemeClr val="tx1"/>
                </a:solidFill>
                <a:latin typeface="Lucida Sans" charset="0"/>
                <a:ea typeface="ＭＳ Ｐゴシック" pitchFamily="16" charset="-128"/>
              </a:defRPr>
            </a:lvl4pPr>
            <a:lvl5pPr>
              <a:defRPr sz="1200">
                <a:solidFill>
                  <a:schemeClr val="tx1"/>
                </a:solidFill>
                <a:latin typeface="Lucida Sans" charset="0"/>
                <a:ea typeface="ＭＳ Ｐゴシック" pitchFamily="16" charset="-128"/>
              </a:defRPr>
            </a:lvl5pPr>
            <a:lvl6pPr marL="457200" eaLnBrk="0" fontAlgn="base" hangingPunct="0">
              <a:spcBef>
                <a:spcPct val="0"/>
              </a:spcBef>
              <a:spcAft>
                <a:spcPct val="0"/>
              </a:spcAft>
              <a:defRPr sz="1200">
                <a:solidFill>
                  <a:schemeClr val="tx1"/>
                </a:solidFill>
                <a:latin typeface="Lucida Sans" charset="0"/>
                <a:ea typeface="ＭＳ Ｐゴシック" pitchFamily="16" charset="-128"/>
              </a:defRPr>
            </a:lvl6pPr>
            <a:lvl7pPr marL="914400" eaLnBrk="0" fontAlgn="base" hangingPunct="0">
              <a:spcBef>
                <a:spcPct val="0"/>
              </a:spcBef>
              <a:spcAft>
                <a:spcPct val="0"/>
              </a:spcAft>
              <a:defRPr sz="1200">
                <a:solidFill>
                  <a:schemeClr val="tx1"/>
                </a:solidFill>
                <a:latin typeface="Lucida Sans" charset="0"/>
                <a:ea typeface="ＭＳ Ｐゴシック" pitchFamily="16" charset="-128"/>
              </a:defRPr>
            </a:lvl7pPr>
            <a:lvl8pPr marL="1371600" eaLnBrk="0" fontAlgn="base" hangingPunct="0">
              <a:spcBef>
                <a:spcPct val="0"/>
              </a:spcBef>
              <a:spcAft>
                <a:spcPct val="0"/>
              </a:spcAft>
              <a:defRPr sz="1200">
                <a:solidFill>
                  <a:schemeClr val="tx1"/>
                </a:solidFill>
                <a:latin typeface="Lucida Sans" charset="0"/>
                <a:ea typeface="ＭＳ Ｐゴシック" pitchFamily="16" charset="-128"/>
              </a:defRPr>
            </a:lvl8pPr>
            <a:lvl9pPr marL="1828800" eaLnBrk="0" fontAlgn="base" hangingPunct="0">
              <a:spcBef>
                <a:spcPct val="0"/>
              </a:spcBef>
              <a:spcAft>
                <a:spcPct val="0"/>
              </a:spcAft>
              <a:defRPr sz="1200">
                <a:solidFill>
                  <a:schemeClr val="tx1"/>
                </a:solidFill>
                <a:latin typeface="Lucida Sans" charset="0"/>
                <a:ea typeface="ＭＳ Ｐゴシック" pitchFamily="16" charset="-128"/>
              </a:defRPr>
            </a:lvl9pPr>
          </a:lstStyle>
          <a:p>
            <a:pPr eaLnBrk="0" fontAlgn="base" hangingPunct="0">
              <a:lnSpc>
                <a:spcPts val="2397"/>
              </a:lnSpc>
              <a:spcBef>
                <a:spcPct val="0"/>
              </a:spcBef>
              <a:spcAft>
                <a:spcPct val="0"/>
              </a:spcAft>
            </a:pPr>
            <a:endParaRPr lang="en-GB" sz="1800" dirty="0">
              <a:solidFill>
                <a:srgbClr val="B2D5D5"/>
              </a:solidFill>
              <a:latin typeface="Georgia" charset="0"/>
            </a:endParaRPr>
          </a:p>
        </p:txBody>
      </p:sp>
    </p:spTree>
    <p:extLst>
      <p:ext uri="{BB962C8B-B14F-4D97-AF65-F5344CB8AC3E}">
        <p14:creationId xmlns:p14="http://schemas.microsoft.com/office/powerpoint/2010/main" val="3143454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75390B-A36A-44A9-96B6-E45941D65800}" type="slidenum">
              <a:rPr lang="en-GB" smtClean="0">
                <a:solidFill>
                  <a:srgbClr val="323D43"/>
                </a:solidFill>
              </a:rPr>
              <a:pPr/>
              <a:t>20</a:t>
            </a:fld>
            <a:endParaRPr lang="en-GB">
              <a:solidFill>
                <a:srgbClr val="323D43"/>
              </a:solidFill>
            </a:endParaRPr>
          </a:p>
        </p:txBody>
      </p:sp>
      <p:grpSp>
        <p:nvGrpSpPr>
          <p:cNvPr id="6" name="Group 5"/>
          <p:cNvGrpSpPr/>
          <p:nvPr/>
        </p:nvGrpSpPr>
        <p:grpSpPr>
          <a:xfrm>
            <a:off x="395536" y="908720"/>
            <a:ext cx="8208912" cy="5760640"/>
            <a:chOff x="1547674" y="1886186"/>
            <a:chExt cx="6048651" cy="3819854"/>
          </a:xfrm>
        </p:grpSpPr>
        <p:sp>
          <p:nvSpPr>
            <p:cNvPr id="7" name="Freeform 6"/>
            <p:cNvSpPr/>
            <p:nvPr/>
          </p:nvSpPr>
          <p:spPr>
            <a:xfrm>
              <a:off x="1547674" y="1886186"/>
              <a:ext cx="2879117" cy="1727470"/>
            </a:xfrm>
            <a:custGeom>
              <a:avLst/>
              <a:gdLst>
                <a:gd name="connsiteX0" fmla="*/ 0 w 2879117"/>
                <a:gd name="connsiteY0" fmla="*/ 0 h 1727470"/>
                <a:gd name="connsiteX1" fmla="*/ 2879117 w 2879117"/>
                <a:gd name="connsiteY1" fmla="*/ 0 h 1727470"/>
                <a:gd name="connsiteX2" fmla="*/ 2879117 w 2879117"/>
                <a:gd name="connsiteY2" fmla="*/ 1727470 h 1727470"/>
                <a:gd name="connsiteX3" fmla="*/ 0 w 2879117"/>
                <a:gd name="connsiteY3" fmla="*/ 1727470 h 1727470"/>
                <a:gd name="connsiteX4" fmla="*/ 0 w 2879117"/>
                <a:gd name="connsiteY4" fmla="*/ 0 h 1727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117" h="1727470">
                  <a:moveTo>
                    <a:pt x="0" y="0"/>
                  </a:moveTo>
                  <a:lnTo>
                    <a:pt x="2879117" y="0"/>
                  </a:lnTo>
                  <a:lnTo>
                    <a:pt x="2879117" y="1727470"/>
                  </a:lnTo>
                  <a:lnTo>
                    <a:pt x="0" y="172747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GB" sz="2800" kern="1200" dirty="0" smtClean="0"/>
                <a:t>Reflection:</a:t>
              </a:r>
            </a:p>
          </p:txBody>
        </p:sp>
        <p:sp>
          <p:nvSpPr>
            <p:cNvPr id="9" name="Freeform 8"/>
            <p:cNvSpPr/>
            <p:nvPr/>
          </p:nvSpPr>
          <p:spPr>
            <a:xfrm>
              <a:off x="4717208" y="1886186"/>
              <a:ext cx="2879117" cy="1727470"/>
            </a:xfrm>
            <a:custGeom>
              <a:avLst/>
              <a:gdLst>
                <a:gd name="connsiteX0" fmla="*/ 0 w 2879117"/>
                <a:gd name="connsiteY0" fmla="*/ 0 h 1727470"/>
                <a:gd name="connsiteX1" fmla="*/ 2879117 w 2879117"/>
                <a:gd name="connsiteY1" fmla="*/ 0 h 1727470"/>
                <a:gd name="connsiteX2" fmla="*/ 2879117 w 2879117"/>
                <a:gd name="connsiteY2" fmla="*/ 1727470 h 1727470"/>
                <a:gd name="connsiteX3" fmla="*/ 0 w 2879117"/>
                <a:gd name="connsiteY3" fmla="*/ 1727470 h 1727470"/>
                <a:gd name="connsiteX4" fmla="*/ 0 w 2879117"/>
                <a:gd name="connsiteY4" fmla="*/ 0 h 1727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117" h="1727470">
                  <a:moveTo>
                    <a:pt x="0" y="0"/>
                  </a:moveTo>
                  <a:lnTo>
                    <a:pt x="2879117" y="0"/>
                  </a:lnTo>
                  <a:lnTo>
                    <a:pt x="2879117" y="1727470"/>
                  </a:lnTo>
                  <a:lnTo>
                    <a:pt x="0" y="172747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GB" sz="2800" kern="1200" dirty="0" smtClean="0"/>
                <a:t>Loss of Self</a:t>
              </a:r>
            </a:p>
          </p:txBody>
        </p:sp>
        <p:sp>
          <p:nvSpPr>
            <p:cNvPr id="10" name="Freeform 9"/>
            <p:cNvSpPr/>
            <p:nvPr/>
          </p:nvSpPr>
          <p:spPr>
            <a:xfrm>
              <a:off x="1548926" y="3978570"/>
              <a:ext cx="2879117" cy="1727470"/>
            </a:xfrm>
            <a:custGeom>
              <a:avLst/>
              <a:gdLst>
                <a:gd name="connsiteX0" fmla="*/ 0 w 2879117"/>
                <a:gd name="connsiteY0" fmla="*/ 0 h 1727470"/>
                <a:gd name="connsiteX1" fmla="*/ 2879117 w 2879117"/>
                <a:gd name="connsiteY1" fmla="*/ 0 h 1727470"/>
                <a:gd name="connsiteX2" fmla="*/ 2879117 w 2879117"/>
                <a:gd name="connsiteY2" fmla="*/ 1727470 h 1727470"/>
                <a:gd name="connsiteX3" fmla="*/ 0 w 2879117"/>
                <a:gd name="connsiteY3" fmla="*/ 1727470 h 1727470"/>
                <a:gd name="connsiteX4" fmla="*/ 0 w 2879117"/>
                <a:gd name="connsiteY4" fmla="*/ 0 h 1727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117" h="1727470">
                  <a:moveTo>
                    <a:pt x="0" y="0"/>
                  </a:moveTo>
                  <a:lnTo>
                    <a:pt x="2879117" y="0"/>
                  </a:lnTo>
                  <a:lnTo>
                    <a:pt x="2879117" y="1727470"/>
                  </a:lnTo>
                  <a:lnTo>
                    <a:pt x="0" y="172747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GB" sz="2800" kern="1200" dirty="0" smtClean="0"/>
                <a:t>Isolation</a:t>
              </a:r>
              <a:endParaRPr lang="en-GB" sz="2800" kern="1200" dirty="0"/>
            </a:p>
          </p:txBody>
        </p:sp>
        <p:sp>
          <p:nvSpPr>
            <p:cNvPr id="11" name="Freeform 10"/>
            <p:cNvSpPr/>
            <p:nvPr/>
          </p:nvSpPr>
          <p:spPr>
            <a:xfrm>
              <a:off x="4715955" y="3978570"/>
              <a:ext cx="2879117" cy="1727470"/>
            </a:xfrm>
            <a:custGeom>
              <a:avLst/>
              <a:gdLst>
                <a:gd name="connsiteX0" fmla="*/ 0 w 2879117"/>
                <a:gd name="connsiteY0" fmla="*/ 0 h 1727470"/>
                <a:gd name="connsiteX1" fmla="*/ 2879117 w 2879117"/>
                <a:gd name="connsiteY1" fmla="*/ 0 h 1727470"/>
                <a:gd name="connsiteX2" fmla="*/ 2879117 w 2879117"/>
                <a:gd name="connsiteY2" fmla="*/ 1727470 h 1727470"/>
                <a:gd name="connsiteX3" fmla="*/ 0 w 2879117"/>
                <a:gd name="connsiteY3" fmla="*/ 1727470 h 1727470"/>
                <a:gd name="connsiteX4" fmla="*/ 0 w 2879117"/>
                <a:gd name="connsiteY4" fmla="*/ 0 h 1727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117" h="1727470">
                  <a:moveTo>
                    <a:pt x="0" y="0"/>
                  </a:moveTo>
                  <a:lnTo>
                    <a:pt x="2879117" y="0"/>
                  </a:lnTo>
                  <a:lnTo>
                    <a:pt x="2879117" y="1727470"/>
                  </a:lnTo>
                  <a:lnTo>
                    <a:pt x="0" y="172747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2800" kern="1200" dirty="0" smtClean="0"/>
                <a:t>Restoration</a:t>
              </a:r>
            </a:p>
          </p:txBody>
        </p:sp>
        <p:sp>
          <p:nvSpPr>
            <p:cNvPr id="8" name="Freeform 7"/>
            <p:cNvSpPr/>
            <p:nvPr/>
          </p:nvSpPr>
          <p:spPr>
            <a:xfrm>
              <a:off x="3373683" y="2860954"/>
              <a:ext cx="2339573" cy="1981351"/>
            </a:xfrm>
            <a:custGeom>
              <a:avLst/>
              <a:gdLst>
                <a:gd name="connsiteX0" fmla="*/ 0 w 2160230"/>
                <a:gd name="connsiteY0" fmla="*/ 940737 h 1881474"/>
                <a:gd name="connsiteX1" fmla="*/ 1080115 w 2160230"/>
                <a:gd name="connsiteY1" fmla="*/ 0 h 1881474"/>
                <a:gd name="connsiteX2" fmla="*/ 2160230 w 2160230"/>
                <a:gd name="connsiteY2" fmla="*/ 940737 h 1881474"/>
                <a:gd name="connsiteX3" fmla="*/ 1080115 w 2160230"/>
                <a:gd name="connsiteY3" fmla="*/ 1881474 h 1881474"/>
                <a:gd name="connsiteX4" fmla="*/ 0 w 2160230"/>
                <a:gd name="connsiteY4" fmla="*/ 940737 h 188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230" h="1881474">
                  <a:moveTo>
                    <a:pt x="0" y="940737"/>
                  </a:moveTo>
                  <a:cubicBezTo>
                    <a:pt x="0" y="421182"/>
                    <a:pt x="483584" y="0"/>
                    <a:pt x="1080115" y="0"/>
                  </a:cubicBezTo>
                  <a:cubicBezTo>
                    <a:pt x="1676646" y="0"/>
                    <a:pt x="2160230" y="421182"/>
                    <a:pt x="2160230" y="940737"/>
                  </a:cubicBezTo>
                  <a:cubicBezTo>
                    <a:pt x="2160230" y="1460292"/>
                    <a:pt x="1676646" y="1881474"/>
                    <a:pt x="1080115" y="1881474"/>
                  </a:cubicBezTo>
                  <a:cubicBezTo>
                    <a:pt x="483584" y="1881474"/>
                    <a:pt x="0" y="1460292"/>
                    <a:pt x="0" y="940737"/>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1608" tIns="370785" rIns="411608" bIns="370785" numCol="1" spcCol="1270" anchor="ctr" anchorCtr="0">
              <a:noAutofit/>
            </a:bodyPr>
            <a:lstStyle/>
            <a:p>
              <a:pPr lvl="0" algn="ctr" defTabSz="1111250">
                <a:lnSpc>
                  <a:spcPct val="90000"/>
                </a:lnSpc>
                <a:spcBef>
                  <a:spcPct val="0"/>
                </a:spcBef>
                <a:spcAft>
                  <a:spcPct val="35000"/>
                </a:spcAft>
              </a:pPr>
              <a:r>
                <a:rPr lang="en-GB" sz="2800" kern="1200" dirty="0" smtClean="0"/>
                <a:t>Reconciliation</a:t>
              </a:r>
              <a:r>
                <a:rPr lang="en-GB" sz="2500" kern="1200" dirty="0" smtClean="0"/>
                <a:t> </a:t>
              </a:r>
              <a:r>
                <a:rPr lang="en-GB" sz="2000" kern="1200" dirty="0" smtClean="0"/>
                <a:t>(Moving Forward)</a:t>
              </a:r>
              <a:endParaRPr lang="en-GB" sz="2000" kern="1200" dirty="0"/>
            </a:p>
          </p:txBody>
        </p:sp>
      </p:grpSp>
    </p:spTree>
    <p:extLst>
      <p:ext uri="{BB962C8B-B14F-4D97-AF65-F5344CB8AC3E}">
        <p14:creationId xmlns:p14="http://schemas.microsoft.com/office/powerpoint/2010/main" val="3159547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GB" dirty="0"/>
              <a:t>Reflection</a:t>
            </a:r>
            <a:br>
              <a:rPr lang="en-GB" dirty="0"/>
            </a:br>
            <a:endParaRPr lang="en-GB" dirty="0"/>
          </a:p>
        </p:txBody>
      </p:sp>
      <p:sp>
        <p:nvSpPr>
          <p:cNvPr id="38915" name="Rectangle 3"/>
          <p:cNvSpPr>
            <a:spLocks noGrp="1" noChangeArrowheads="1"/>
          </p:cNvSpPr>
          <p:nvPr>
            <p:ph type="body" idx="1"/>
          </p:nvPr>
        </p:nvSpPr>
        <p:spPr/>
        <p:txBody>
          <a:bodyPr/>
          <a:lstStyle/>
          <a:p>
            <a:r>
              <a:rPr lang="en-GB" sz="2400" dirty="0" smtClean="0"/>
              <a:t>Feelings </a:t>
            </a:r>
            <a:r>
              <a:rPr lang="en-GB" sz="2400" dirty="0"/>
              <a:t>of elation and fear</a:t>
            </a:r>
          </a:p>
          <a:p>
            <a:r>
              <a:rPr lang="en-GB" sz="2400" dirty="0"/>
              <a:t>Need time to assimilate what they have endured</a:t>
            </a:r>
          </a:p>
          <a:p>
            <a:r>
              <a:rPr lang="en-GB" sz="2400" dirty="0"/>
              <a:t>Many women feel they have new landscape </a:t>
            </a:r>
            <a:r>
              <a:rPr lang="en-GB" sz="2400" dirty="0" smtClean="0"/>
              <a:t>to </a:t>
            </a:r>
            <a:r>
              <a:rPr lang="en-GB" sz="2400" dirty="0"/>
              <a:t>navigate</a:t>
            </a:r>
          </a:p>
          <a:p>
            <a:r>
              <a:rPr lang="en-GB" sz="2400" dirty="0"/>
              <a:t>An on-going need for support and information</a:t>
            </a:r>
          </a:p>
          <a:p>
            <a:r>
              <a:rPr lang="en-GB" sz="2400" dirty="0"/>
              <a:t>A strong need to understand the signs and symptoms of recurrent disease</a:t>
            </a:r>
          </a:p>
          <a:p>
            <a:r>
              <a:rPr lang="en-GB" sz="2400" dirty="0"/>
              <a:t>A formalised system to have a holistic assessment of risk and need</a:t>
            </a:r>
          </a:p>
          <a:p>
            <a:pPr>
              <a:buFontTx/>
              <a:buNone/>
            </a:pPr>
            <a:endParaRPr lang="en-GB" dirty="0"/>
          </a:p>
        </p:txBody>
      </p:sp>
    </p:spTree>
    <p:extLst>
      <p:ext uri="{BB962C8B-B14F-4D97-AF65-F5344CB8AC3E}">
        <p14:creationId xmlns:p14="http://schemas.microsoft.com/office/powerpoint/2010/main" val="377350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GB" sz="3200" dirty="0" smtClean="0">
                <a:cs typeface="Times New Roman" charset="0"/>
              </a:rPr>
              <a:t>Disruption of explanatory frameworks</a:t>
            </a:r>
            <a:r>
              <a:rPr lang="en-GB" sz="3200" dirty="0" smtClean="0"/>
              <a:t> </a:t>
            </a:r>
          </a:p>
        </p:txBody>
      </p:sp>
      <p:sp>
        <p:nvSpPr>
          <p:cNvPr id="90115" name="Rectangle 3"/>
          <p:cNvSpPr>
            <a:spLocks noGrp="1" noChangeArrowheads="1"/>
          </p:cNvSpPr>
          <p:nvPr>
            <p:ph type="body" idx="1"/>
          </p:nvPr>
        </p:nvSpPr>
        <p:spPr/>
        <p:txBody>
          <a:bodyPr/>
          <a:lstStyle/>
          <a:p>
            <a:pPr>
              <a:buFontTx/>
              <a:buNone/>
            </a:pPr>
            <a:r>
              <a:rPr lang="en-GB" dirty="0" smtClean="0">
                <a:cs typeface="Times New Roman" charset="0"/>
              </a:rPr>
              <a:t>Fundamental re-thinking of self </a:t>
            </a:r>
          </a:p>
          <a:p>
            <a:pPr>
              <a:buFontTx/>
              <a:buNone/>
            </a:pPr>
            <a:r>
              <a:rPr lang="en-GB" i="1" dirty="0">
                <a:cs typeface="Times New Roman" charset="0"/>
              </a:rPr>
              <a:t> ‘…, you got issues then with your whole identity, the blueprint of who you </a:t>
            </a:r>
            <a:r>
              <a:rPr lang="en-GB" i="1" dirty="0" smtClean="0">
                <a:cs typeface="Times New Roman" charset="0"/>
              </a:rPr>
              <a:t>are.’ </a:t>
            </a:r>
          </a:p>
          <a:p>
            <a:pPr marL="0" lvl="0" indent="0">
              <a:buNone/>
            </a:pPr>
            <a:r>
              <a:rPr lang="en-GB" i="1" dirty="0" smtClean="0">
                <a:solidFill>
                  <a:srgbClr val="323D43"/>
                </a:solidFill>
              </a:rPr>
              <a:t>‘… </a:t>
            </a:r>
            <a:r>
              <a:rPr lang="en-GB" i="1" dirty="0">
                <a:solidFill>
                  <a:srgbClr val="323D43"/>
                </a:solidFill>
              </a:rPr>
              <a:t>I’d lost all my long blonde hair, I had very tiny curls that were grey, I was a totally different me and I didn’t know who the hell I was</a:t>
            </a:r>
            <a:r>
              <a:rPr lang="en-GB" i="1" dirty="0" smtClean="0">
                <a:solidFill>
                  <a:srgbClr val="323D43"/>
                </a:solidFill>
              </a:rPr>
              <a:t>.’</a:t>
            </a:r>
            <a:endParaRPr lang="en-GB" sz="1800" dirty="0"/>
          </a:p>
          <a:p>
            <a:pPr algn="r">
              <a:buFontTx/>
              <a:buNone/>
            </a:pPr>
            <a:r>
              <a:rPr lang="en-GB" sz="1800" dirty="0" smtClean="0"/>
              <a:t>Fenlon </a:t>
            </a:r>
            <a:r>
              <a:rPr lang="en-GB" sz="1800" dirty="0"/>
              <a:t>et al (in submission)</a:t>
            </a:r>
            <a:endParaRPr lang="en-GB" sz="1800" dirty="0" smtClean="0"/>
          </a:p>
          <a:p>
            <a:pPr>
              <a:buFontTx/>
              <a:buNone/>
            </a:pPr>
            <a:endParaRPr lang="en-GB" i="1" dirty="0" smtClean="0"/>
          </a:p>
          <a:p>
            <a:pPr>
              <a:buFontTx/>
              <a:buNone/>
            </a:pPr>
            <a:endParaRPr lang="en-GB" sz="1800" i="1" dirty="0" smtClean="0"/>
          </a:p>
        </p:txBody>
      </p:sp>
    </p:spTree>
    <p:extLst>
      <p:ext uri="{BB962C8B-B14F-4D97-AF65-F5344CB8AC3E}">
        <p14:creationId xmlns:p14="http://schemas.microsoft.com/office/powerpoint/2010/main" val="1564876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Loss of self </a:t>
            </a:r>
            <a:endParaRPr lang="en-GB" dirty="0"/>
          </a:p>
        </p:txBody>
      </p:sp>
      <p:sp>
        <p:nvSpPr>
          <p:cNvPr id="3" name="Content Placeholder 2"/>
          <p:cNvSpPr>
            <a:spLocks noGrp="1"/>
          </p:cNvSpPr>
          <p:nvPr>
            <p:ph idx="1"/>
          </p:nvPr>
        </p:nvSpPr>
        <p:spPr/>
        <p:txBody>
          <a:bodyPr/>
          <a:lstStyle/>
          <a:p>
            <a:pPr marL="0" indent="0">
              <a:buNone/>
            </a:pPr>
            <a:endParaRPr lang="en-GB" i="1" dirty="0" smtClean="0"/>
          </a:p>
          <a:p>
            <a:pPr marL="0" indent="0">
              <a:buNone/>
            </a:pPr>
            <a:r>
              <a:rPr lang="en-GB" i="1" dirty="0" smtClean="0"/>
              <a:t>‘You’re </a:t>
            </a:r>
            <a:r>
              <a:rPr lang="en-GB" i="1" dirty="0"/>
              <a:t>not…I’m not the same person. Not necessarily a bad thing…getting to know the new me is not always easy. That’s something I wasn’t prepared for</a:t>
            </a:r>
            <a:r>
              <a:rPr lang="en-GB" i="1" dirty="0" smtClean="0"/>
              <a:t>.’</a:t>
            </a:r>
            <a:endParaRPr lang="en-GB" i="1" dirty="0"/>
          </a:p>
          <a:p>
            <a:endParaRPr lang="en-GB" dirty="0"/>
          </a:p>
        </p:txBody>
      </p:sp>
    </p:spTree>
    <p:extLst>
      <p:ext uri="{BB962C8B-B14F-4D97-AF65-F5344CB8AC3E}">
        <p14:creationId xmlns:p14="http://schemas.microsoft.com/office/powerpoint/2010/main" val="184555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i="1" dirty="0" smtClean="0"/>
              <a:t>‘Loss of income, power, status, particularly if you can no longer work. This is unsettling but needs to be faced by everyone at some point in their lives. If it happened earlier than you planned it can leave you feeling abandoned and isolated from your peer group. Before cancer I felt about 35; after cancer I felt about 85.’</a:t>
            </a:r>
          </a:p>
          <a:p>
            <a:pPr marL="0" indent="0">
              <a:buNone/>
            </a:pPr>
            <a:endParaRPr lang="en-GB" i="1" dirty="0"/>
          </a:p>
          <a:p>
            <a:pPr marL="0" lvl="0" indent="0" algn="r">
              <a:buNone/>
            </a:pPr>
            <a:r>
              <a:rPr lang="en-GB" sz="2000" dirty="0">
                <a:solidFill>
                  <a:srgbClr val="323D43"/>
                </a:solidFill>
              </a:rPr>
              <a:t>Hubbard and </a:t>
            </a:r>
            <a:r>
              <a:rPr lang="en-GB" sz="2000" dirty="0" err="1">
                <a:solidFill>
                  <a:srgbClr val="323D43"/>
                </a:solidFill>
              </a:rPr>
              <a:t>Forbat</a:t>
            </a:r>
            <a:r>
              <a:rPr lang="en-GB" sz="2000" dirty="0">
                <a:solidFill>
                  <a:srgbClr val="323D43"/>
                </a:solidFill>
              </a:rPr>
              <a:t> (2012)</a:t>
            </a:r>
          </a:p>
          <a:p>
            <a:pPr marL="0" indent="0">
              <a:buNone/>
            </a:pPr>
            <a:endParaRPr lang="en-GB" i="1" dirty="0"/>
          </a:p>
        </p:txBody>
      </p:sp>
      <p:sp>
        <p:nvSpPr>
          <p:cNvPr id="4" name="Slide Number Placeholder 3"/>
          <p:cNvSpPr>
            <a:spLocks noGrp="1"/>
          </p:cNvSpPr>
          <p:nvPr>
            <p:ph type="sldNum" sz="quarter" idx="12"/>
          </p:nvPr>
        </p:nvSpPr>
        <p:spPr/>
        <p:txBody>
          <a:bodyPr/>
          <a:lstStyle/>
          <a:p>
            <a:fld id="{E275390B-A36A-44A9-96B6-E45941D65800}" type="slidenum">
              <a:rPr lang="en-GB" smtClean="0">
                <a:solidFill>
                  <a:srgbClr val="323D43"/>
                </a:solidFill>
              </a:rPr>
              <a:pPr/>
              <a:t>24</a:t>
            </a:fld>
            <a:endParaRPr lang="en-GB">
              <a:solidFill>
                <a:srgbClr val="323D43"/>
              </a:solidFill>
            </a:endParaRPr>
          </a:p>
        </p:txBody>
      </p:sp>
    </p:spTree>
    <p:extLst>
      <p:ext uri="{BB962C8B-B14F-4D97-AF65-F5344CB8AC3E}">
        <p14:creationId xmlns:p14="http://schemas.microsoft.com/office/powerpoint/2010/main" val="30530756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spcAft>
                <a:spcPts val="600"/>
              </a:spcAft>
              <a:buNone/>
            </a:pPr>
            <a:r>
              <a:rPr lang="en-GB" i="1" dirty="0" smtClean="0"/>
              <a:t>‘The most overwhelming thing to me about cancer and its aftermath was, in short, LOSS</a:t>
            </a:r>
          </a:p>
          <a:p>
            <a:pPr marL="0" indent="0">
              <a:spcAft>
                <a:spcPts val="600"/>
              </a:spcAft>
              <a:buNone/>
            </a:pPr>
            <a:r>
              <a:rPr lang="en-GB" i="1" dirty="0" smtClean="0"/>
              <a:t> - loss of control</a:t>
            </a:r>
          </a:p>
          <a:p>
            <a:pPr marL="0" indent="0">
              <a:spcAft>
                <a:spcPts val="600"/>
              </a:spcAft>
              <a:buNone/>
            </a:pPr>
            <a:r>
              <a:rPr lang="en-GB" i="1" dirty="0" smtClean="0"/>
              <a:t> - loss of confidence in my body and how it operates</a:t>
            </a:r>
          </a:p>
          <a:p>
            <a:pPr marL="0" indent="0">
              <a:spcAft>
                <a:spcPts val="600"/>
              </a:spcAft>
              <a:buNone/>
            </a:pPr>
            <a:r>
              <a:rPr lang="en-GB" i="1" dirty="0" smtClean="0"/>
              <a:t> - loss of energy and spontaneity</a:t>
            </a:r>
          </a:p>
          <a:p>
            <a:pPr marL="0" indent="0">
              <a:spcAft>
                <a:spcPts val="600"/>
              </a:spcAft>
              <a:buNone/>
            </a:pPr>
            <a:r>
              <a:rPr lang="en-GB" i="1" dirty="0" smtClean="0"/>
              <a:t> - loss of purpose</a:t>
            </a:r>
          </a:p>
          <a:p>
            <a:pPr marL="0" indent="0">
              <a:spcAft>
                <a:spcPts val="600"/>
              </a:spcAft>
              <a:buNone/>
            </a:pPr>
            <a:r>
              <a:rPr lang="en-GB" i="1" dirty="0" smtClean="0"/>
              <a:t> - loss of others</a:t>
            </a:r>
          </a:p>
          <a:p>
            <a:pPr marL="0" indent="0">
              <a:spcAft>
                <a:spcPts val="600"/>
              </a:spcAft>
              <a:buNone/>
            </a:pPr>
            <a:r>
              <a:rPr lang="en-GB" i="1" dirty="0" smtClean="0"/>
              <a:t> - loss of layer of skin</a:t>
            </a:r>
          </a:p>
          <a:p>
            <a:pPr marL="0" indent="0">
              <a:spcAft>
                <a:spcPts val="600"/>
              </a:spcAft>
              <a:buNone/>
            </a:pPr>
            <a:r>
              <a:rPr lang="en-GB" i="1" dirty="0" smtClean="0"/>
              <a:t> - loss of identity and sexuality…’</a:t>
            </a:r>
          </a:p>
          <a:p>
            <a:pPr marL="0" lvl="0" indent="0" algn="r">
              <a:buNone/>
            </a:pPr>
            <a:r>
              <a:rPr lang="en-GB" sz="2000" dirty="0" smtClean="0">
                <a:solidFill>
                  <a:srgbClr val="323D43"/>
                </a:solidFill>
              </a:rPr>
              <a:t>Hubbard </a:t>
            </a:r>
            <a:r>
              <a:rPr lang="en-GB" sz="2000" dirty="0">
                <a:solidFill>
                  <a:srgbClr val="323D43"/>
                </a:solidFill>
              </a:rPr>
              <a:t>and </a:t>
            </a:r>
            <a:r>
              <a:rPr lang="en-GB" sz="2000" dirty="0" err="1">
                <a:solidFill>
                  <a:srgbClr val="323D43"/>
                </a:solidFill>
              </a:rPr>
              <a:t>Forbat</a:t>
            </a:r>
            <a:r>
              <a:rPr lang="en-GB" sz="2000" dirty="0">
                <a:solidFill>
                  <a:srgbClr val="323D43"/>
                </a:solidFill>
              </a:rPr>
              <a:t> (2012)</a:t>
            </a:r>
          </a:p>
          <a:p>
            <a:endParaRPr lang="en-GB" dirty="0"/>
          </a:p>
        </p:txBody>
      </p:sp>
      <p:sp>
        <p:nvSpPr>
          <p:cNvPr id="4" name="Slide Number Placeholder 3"/>
          <p:cNvSpPr>
            <a:spLocks noGrp="1"/>
          </p:cNvSpPr>
          <p:nvPr>
            <p:ph type="sldNum" sz="quarter" idx="12"/>
          </p:nvPr>
        </p:nvSpPr>
        <p:spPr/>
        <p:txBody>
          <a:bodyPr/>
          <a:lstStyle/>
          <a:p>
            <a:fld id="{E275390B-A36A-44A9-96B6-E45941D65800}" type="slidenum">
              <a:rPr lang="en-GB" smtClean="0">
                <a:solidFill>
                  <a:srgbClr val="323D43"/>
                </a:solidFill>
              </a:rPr>
              <a:pPr/>
              <a:t>25</a:t>
            </a:fld>
            <a:endParaRPr lang="en-GB">
              <a:solidFill>
                <a:srgbClr val="323D43"/>
              </a:solidFill>
            </a:endParaRPr>
          </a:p>
        </p:txBody>
      </p:sp>
    </p:spTree>
    <p:extLst>
      <p:ext uri="{BB962C8B-B14F-4D97-AF65-F5344CB8AC3E}">
        <p14:creationId xmlns:p14="http://schemas.microsoft.com/office/powerpoint/2010/main" val="2005172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452BDE01-BC4E-4DD1-9D2F-757BC4E4FD54}" type="slidenum">
              <a:rPr lang="en-GB"/>
              <a:pPr/>
              <a:t>26</a:t>
            </a:fld>
            <a:endParaRPr lang="en-GB"/>
          </a:p>
        </p:txBody>
      </p:sp>
      <p:pic>
        <p:nvPicPr>
          <p:cNvPr id="313348" name="Picture 4" descr="1900-20"/>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620092" y="457200"/>
            <a:ext cx="2871788" cy="6096000"/>
          </a:xfrm>
        </p:spPr>
      </p:pic>
      <p:pic>
        <p:nvPicPr>
          <p:cNvPr id="313347" name="Picture 3" descr="1900-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5050" y="457200"/>
            <a:ext cx="271145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557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619436B-28F7-4DED-AE1D-B7F073C71E19}" type="slidenum">
              <a:rPr lang="en-GB"/>
              <a:pPr/>
              <a:t>27</a:t>
            </a:fld>
            <a:endParaRPr lang="en-GB"/>
          </a:p>
        </p:txBody>
      </p:sp>
      <p:sp>
        <p:nvSpPr>
          <p:cNvPr id="315394" name="Rectangle 2"/>
          <p:cNvSpPr>
            <a:spLocks noGrp="1" noChangeArrowheads="1"/>
          </p:cNvSpPr>
          <p:nvPr>
            <p:ph type="title"/>
          </p:nvPr>
        </p:nvSpPr>
        <p:spPr/>
        <p:txBody>
          <a:bodyPr/>
          <a:lstStyle/>
          <a:p>
            <a:endParaRPr lang="en-US"/>
          </a:p>
        </p:txBody>
      </p:sp>
      <p:sp>
        <p:nvSpPr>
          <p:cNvPr id="315395" name="Rectangle 3"/>
          <p:cNvSpPr>
            <a:spLocks noGrp="1" noChangeArrowheads="1"/>
          </p:cNvSpPr>
          <p:nvPr>
            <p:ph type="body" idx="1"/>
          </p:nvPr>
        </p:nvSpPr>
        <p:spPr/>
        <p:txBody>
          <a:bodyPr/>
          <a:lstStyle/>
          <a:p>
            <a:endParaRPr lang="en-US" dirty="0"/>
          </a:p>
        </p:txBody>
      </p:sp>
      <p:pic>
        <p:nvPicPr>
          <p:cNvPr id="315396" name="Picture 4" descr="percev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981075"/>
            <a:ext cx="4989513" cy="532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726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a:t>
            </a:r>
            <a:r>
              <a:rPr lang="en-GB" dirty="0" smtClean="0"/>
              <a:t>solation</a:t>
            </a:r>
            <a:endParaRPr lang="en-GB" dirty="0"/>
          </a:p>
        </p:txBody>
      </p:sp>
      <p:sp>
        <p:nvSpPr>
          <p:cNvPr id="3" name="Content Placeholder 2"/>
          <p:cNvSpPr>
            <a:spLocks noGrp="1"/>
          </p:cNvSpPr>
          <p:nvPr>
            <p:ph idx="1"/>
          </p:nvPr>
        </p:nvSpPr>
        <p:spPr>
          <a:xfrm>
            <a:off x="323850" y="1556792"/>
            <a:ext cx="8496300" cy="4968552"/>
          </a:xfrm>
        </p:spPr>
        <p:txBody>
          <a:bodyPr>
            <a:normAutofit fontScale="77500" lnSpcReduction="20000"/>
          </a:bodyPr>
          <a:lstStyle/>
          <a:p>
            <a:pPr marL="0" indent="0">
              <a:lnSpc>
                <a:spcPct val="170000"/>
              </a:lnSpc>
              <a:buNone/>
            </a:pPr>
            <a:r>
              <a:rPr lang="en-GB" i="1" dirty="0" smtClean="0"/>
              <a:t>‘</a:t>
            </a:r>
            <a:r>
              <a:rPr lang="en-GB" sz="3100" i="1" dirty="0"/>
              <a:t>I wept. I didn’t really know why except that I felt lost and lonely.’</a:t>
            </a:r>
          </a:p>
          <a:p>
            <a:pPr marL="0" indent="0">
              <a:lnSpc>
                <a:spcPct val="170000"/>
              </a:lnSpc>
              <a:buNone/>
            </a:pPr>
            <a:r>
              <a:rPr lang="en-GB" sz="3100" i="1" dirty="0" smtClean="0"/>
              <a:t> </a:t>
            </a:r>
            <a:r>
              <a:rPr lang="en-GB" sz="3100" i="1" dirty="0"/>
              <a:t>‘… she said, we’ll send for you in a year, you know?  You’ve had your, your mammogram and will have another one in a year.  And I felt it was a bit like being sent out in a rowing boat without, without oars, you know</a:t>
            </a:r>
            <a:r>
              <a:rPr lang="en-GB" sz="3100" i="1" dirty="0" smtClean="0"/>
              <a:t>?</a:t>
            </a:r>
          </a:p>
          <a:p>
            <a:pPr marL="0" indent="0">
              <a:lnSpc>
                <a:spcPct val="170000"/>
              </a:lnSpc>
              <a:buNone/>
            </a:pPr>
            <a:endParaRPr lang="en-GB" i="1" dirty="0" smtClean="0"/>
          </a:p>
          <a:p>
            <a:pPr lvl="0" algn="r">
              <a:buNone/>
            </a:pPr>
            <a:r>
              <a:rPr lang="en-GB" sz="2300" dirty="0">
                <a:solidFill>
                  <a:srgbClr val="323D43"/>
                </a:solidFill>
              </a:rPr>
              <a:t>Fenlon et al (in submission</a:t>
            </a:r>
            <a:r>
              <a:rPr lang="en-GB" sz="2300" dirty="0" smtClean="0">
                <a:solidFill>
                  <a:srgbClr val="323D43"/>
                </a:solidFill>
              </a:rPr>
              <a:t>)</a:t>
            </a:r>
            <a:endParaRPr lang="en-GB" sz="2300" dirty="0">
              <a:solidFill>
                <a:srgbClr val="323D43"/>
              </a:solidFill>
            </a:endParaRPr>
          </a:p>
        </p:txBody>
      </p:sp>
    </p:spTree>
    <p:extLst>
      <p:ext uri="{BB962C8B-B14F-4D97-AF65-F5344CB8AC3E}">
        <p14:creationId xmlns:p14="http://schemas.microsoft.com/office/powerpoint/2010/main" val="727874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Restoration </a:t>
            </a:r>
            <a:endParaRPr lang="en-GB" dirty="0"/>
          </a:p>
        </p:txBody>
      </p:sp>
      <p:sp>
        <p:nvSpPr>
          <p:cNvPr id="3" name="Content Placeholder 2"/>
          <p:cNvSpPr>
            <a:spLocks noGrp="1"/>
          </p:cNvSpPr>
          <p:nvPr>
            <p:ph idx="1"/>
          </p:nvPr>
        </p:nvSpPr>
        <p:spPr/>
        <p:txBody>
          <a:bodyPr/>
          <a:lstStyle/>
          <a:p>
            <a:pPr marL="0" indent="0">
              <a:buNone/>
            </a:pPr>
            <a:r>
              <a:rPr lang="en-GB" i="1" dirty="0"/>
              <a:t>‘…  you will feel differently about yourself and you’ll need to regain your confidence in the way you look and, and your desirability, uh, but these things will return.</a:t>
            </a:r>
            <a:endParaRPr lang="en-GB" i="1" dirty="0" smtClean="0"/>
          </a:p>
          <a:p>
            <a:pPr marL="0" indent="0">
              <a:buNone/>
            </a:pPr>
            <a:r>
              <a:rPr lang="en-GB" i="1" dirty="0" smtClean="0"/>
              <a:t>‘</a:t>
            </a:r>
            <a:r>
              <a:rPr lang="en-GB" i="1" dirty="0"/>
              <a:t>There is a ……..it’s a new normal now and that’s how I describe it to people. It’s the new normal. It’s still great, it’s just getting better and every day, every month and hopefully this time next year I’ll be two years past it</a:t>
            </a:r>
            <a:r>
              <a:rPr lang="en-GB" i="1" dirty="0" smtClean="0"/>
              <a:t>.’</a:t>
            </a:r>
          </a:p>
          <a:p>
            <a:pPr marL="0" indent="0" algn="r">
              <a:buNone/>
            </a:pPr>
            <a:r>
              <a:rPr lang="en-GB" sz="1800" dirty="0" smtClean="0"/>
              <a:t>Fenlon et al (in submission)</a:t>
            </a:r>
            <a:endParaRPr lang="en-GB" sz="1800" dirty="0"/>
          </a:p>
          <a:p>
            <a:endParaRPr lang="en-GB" dirty="0"/>
          </a:p>
        </p:txBody>
      </p:sp>
    </p:spTree>
    <p:extLst>
      <p:ext uri="{BB962C8B-B14F-4D97-AF65-F5344CB8AC3E}">
        <p14:creationId xmlns:p14="http://schemas.microsoft.com/office/powerpoint/2010/main" val="2630519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D153E14-C8F2-4D29-A37A-48B3B41398A2}" type="slidenum">
              <a:rPr lang="en-GB"/>
              <a:pPr/>
              <a:t>3</a:t>
            </a:fld>
            <a:endParaRPr lang="en-GB"/>
          </a:p>
        </p:txBody>
      </p:sp>
      <p:pic>
        <p:nvPicPr>
          <p:cNvPr id="264194"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68263"/>
            <a:ext cx="9144000" cy="6926263"/>
          </a:xfrm>
          <a:noFill/>
        </p:spPr>
      </p:pic>
      <p:sp>
        <p:nvSpPr>
          <p:cNvPr id="264195" name="Rectangle 3"/>
          <p:cNvSpPr>
            <a:spLocks noGrp="1" noChangeArrowheads="1"/>
          </p:cNvSpPr>
          <p:nvPr>
            <p:ph type="title" idx="4294967295"/>
          </p:nvPr>
        </p:nvSpPr>
        <p:spPr>
          <a:xfrm>
            <a:off x="457200" y="404813"/>
            <a:ext cx="8362950" cy="1143000"/>
          </a:xfrm>
          <a:noFill/>
        </p:spPr>
        <p:txBody>
          <a:bodyPr tIns="0" rIns="0" bIns="0"/>
          <a:lstStyle/>
          <a:p>
            <a:r>
              <a:rPr lang="en-GB" sz="3300" dirty="0">
                <a:solidFill>
                  <a:schemeClr val="bg1"/>
                </a:solidFill>
              </a:rPr>
              <a:t>The number of people living with cancer in the UK </a:t>
            </a:r>
            <a:r>
              <a:rPr lang="en-GB" sz="3300" dirty="0" smtClean="0">
                <a:solidFill>
                  <a:schemeClr val="bg1"/>
                </a:solidFill>
              </a:rPr>
              <a:t>on 31 Dec 2008 . </a:t>
            </a:r>
            <a:r>
              <a:rPr lang="en-GB" sz="3300" dirty="0">
                <a:solidFill>
                  <a:schemeClr val="bg1"/>
                </a:solidFill>
              </a:rPr>
              <a:t>. .</a:t>
            </a:r>
            <a:r>
              <a:rPr lang="en-GB" sz="3300" i="1" dirty="0">
                <a:solidFill>
                  <a:schemeClr val="bg1"/>
                </a:solidFill>
              </a:rPr>
              <a:t> </a:t>
            </a:r>
            <a:r>
              <a:rPr lang="en-GB" sz="3300" dirty="0">
                <a:solidFill>
                  <a:schemeClr val="bg1"/>
                </a:solidFill>
              </a:rPr>
              <a:t> </a:t>
            </a:r>
            <a:endParaRPr lang="en-US" sz="3300" dirty="0">
              <a:solidFill>
                <a:schemeClr val="bg1"/>
              </a:solidFill>
            </a:endParaRPr>
          </a:p>
        </p:txBody>
      </p:sp>
    </p:spTree>
    <p:extLst>
      <p:ext uri="{BB962C8B-B14F-4D97-AF65-F5344CB8AC3E}">
        <p14:creationId xmlns:p14="http://schemas.microsoft.com/office/powerpoint/2010/main" val="1480939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323528" y="1340768"/>
            <a:ext cx="8496300" cy="4187031"/>
          </a:xfrm>
        </p:spPr>
        <p:txBody>
          <a:bodyPr/>
          <a:lstStyle/>
          <a:p>
            <a:pPr marL="0" indent="0">
              <a:buNone/>
            </a:pPr>
            <a:r>
              <a:rPr lang="en-GB" dirty="0"/>
              <a:t>‘</a:t>
            </a:r>
            <a:r>
              <a:rPr lang="en-GB" i="1" dirty="0"/>
              <a:t>I went out for lunch with a friend yesterday, and it reminded me how things used to be with you, when we would sit and talk for hours. I so miss the old funny, witty, Caroline – I miss our talks about love and life and books. I really admire how you’re dealing with cancer by writing the blog, and talking about it – I know that you have built yourself a big circle of support, but I can only wish you well from the periphery. I have a phobia about illness, and now those talks we had have been replaced by the evil big C - you’re all about the cancer. </a:t>
            </a:r>
            <a:r>
              <a:rPr lang="en-GB" sz="2400" dirty="0" smtClean="0"/>
              <a:t/>
            </a:r>
            <a:br>
              <a:rPr lang="en-GB" sz="2400" dirty="0" smtClean="0"/>
            </a:br>
            <a:endParaRPr lang="en-GB" sz="2000" i="1" dirty="0" smtClean="0">
              <a:cs typeface="Times New Roman" charset="0"/>
            </a:endParaRPr>
          </a:p>
          <a:p>
            <a:pPr>
              <a:lnSpc>
                <a:spcPct val="80000"/>
              </a:lnSpc>
              <a:buFontTx/>
              <a:buNone/>
            </a:pPr>
            <a:endParaRPr lang="en-GB" sz="1400" i="1" dirty="0" smtClean="0"/>
          </a:p>
        </p:txBody>
      </p:sp>
    </p:spTree>
    <p:extLst>
      <p:ext uri="{BB962C8B-B14F-4D97-AF65-F5344CB8AC3E}">
        <p14:creationId xmlns:p14="http://schemas.microsoft.com/office/powerpoint/2010/main" val="30092941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23850" y="1340768"/>
            <a:ext cx="8496300" cy="4114800"/>
          </a:xfrm>
        </p:spPr>
        <p:txBody>
          <a:bodyPr/>
          <a:lstStyle/>
          <a:p>
            <a:pPr marL="0" indent="0">
              <a:buNone/>
            </a:pPr>
            <a:r>
              <a:rPr lang="en-GB" i="1" dirty="0"/>
              <a:t>I want the old Caroline back, and until she comes back, I can’t really be at the centre of things; and in the future, you will need someone who doesn’t remind you of the bad times. I want our friendship to still be about all those other things,  that will return to you when all this horror is over. Don’t let cancer destroy who you are. When this is over, I’ll always be around and be your friend</a:t>
            </a:r>
            <a:r>
              <a:rPr lang="en-GB" i="1" dirty="0" smtClean="0"/>
              <a:t>.’</a:t>
            </a:r>
          </a:p>
          <a:p>
            <a:pPr marL="0" indent="0">
              <a:buNone/>
            </a:pPr>
            <a:r>
              <a:rPr lang="en-GB" sz="1800" dirty="0"/>
              <a:t>http://chemonights.blogspot.co.uk/2013/01/if-you-see-me-walking-down-street-walk.html</a:t>
            </a:r>
          </a:p>
          <a:p>
            <a:pPr marL="0" indent="0">
              <a:buNone/>
            </a:pPr>
            <a:endParaRPr lang="en-GB" dirty="0"/>
          </a:p>
        </p:txBody>
      </p:sp>
      <p:sp>
        <p:nvSpPr>
          <p:cNvPr id="4" name="Slide Number Placeholder 3"/>
          <p:cNvSpPr>
            <a:spLocks noGrp="1"/>
          </p:cNvSpPr>
          <p:nvPr>
            <p:ph type="sldNum" sz="quarter" idx="12"/>
          </p:nvPr>
        </p:nvSpPr>
        <p:spPr/>
        <p:txBody>
          <a:bodyPr/>
          <a:lstStyle/>
          <a:p>
            <a:fld id="{04F09B2C-FA91-4480-844B-1B334F81D765}" type="slidenum">
              <a:rPr lang="en-GB" smtClean="0">
                <a:solidFill>
                  <a:srgbClr val="323D43"/>
                </a:solidFill>
              </a:rPr>
              <a:pPr/>
              <a:t>31</a:t>
            </a:fld>
            <a:endParaRPr lang="en-GB">
              <a:solidFill>
                <a:srgbClr val="323D43"/>
              </a:solidFill>
            </a:endParaRPr>
          </a:p>
        </p:txBody>
      </p:sp>
    </p:spTree>
    <p:extLst>
      <p:ext uri="{BB962C8B-B14F-4D97-AF65-F5344CB8AC3E}">
        <p14:creationId xmlns:p14="http://schemas.microsoft.com/office/powerpoint/2010/main" val="12276653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412776"/>
            <a:ext cx="8496300" cy="4114800"/>
          </a:xfrm>
        </p:spPr>
        <p:txBody>
          <a:bodyPr/>
          <a:lstStyle/>
          <a:p>
            <a:pPr marL="0" indent="0">
              <a:buNone/>
            </a:pPr>
            <a:r>
              <a:rPr lang="en-GB" i="1" dirty="0" smtClean="0"/>
              <a:t>‘Because </a:t>
            </a:r>
            <a:r>
              <a:rPr lang="en-GB" i="1" dirty="0"/>
              <a:t>I miss the old Caroline, too, more than I can possibly </a:t>
            </a:r>
            <a:r>
              <a:rPr lang="en-GB" i="1" dirty="0" smtClean="0"/>
              <a:t>say. And </a:t>
            </a:r>
            <a:r>
              <a:rPr lang="en-GB" i="1" dirty="0"/>
              <a:t>having it spelt out to me in writing, so very clearly, just how much I have changed, what I have lost, the difference in how others perceive me, broke me today in a way neither the cancer nor the chemo, separately or together, had previously been able to do</a:t>
            </a:r>
            <a:r>
              <a:rPr lang="en-GB" i="1" dirty="0" smtClean="0"/>
              <a:t>.’</a:t>
            </a:r>
            <a:r>
              <a:rPr lang="en-GB" dirty="0"/>
              <a:t/>
            </a:r>
            <a:br>
              <a:rPr lang="en-GB" dirty="0"/>
            </a:br>
            <a:endParaRPr lang="en-GB" dirty="0"/>
          </a:p>
        </p:txBody>
      </p:sp>
      <p:sp>
        <p:nvSpPr>
          <p:cNvPr id="4" name="Slide Number Placeholder 3"/>
          <p:cNvSpPr>
            <a:spLocks noGrp="1"/>
          </p:cNvSpPr>
          <p:nvPr>
            <p:ph type="sldNum" sz="quarter" idx="12"/>
          </p:nvPr>
        </p:nvSpPr>
        <p:spPr/>
        <p:txBody>
          <a:bodyPr/>
          <a:lstStyle/>
          <a:p>
            <a:fld id="{E275390B-A36A-44A9-96B6-E45941D65800}" type="slidenum">
              <a:rPr lang="en-GB" smtClean="0">
                <a:solidFill>
                  <a:srgbClr val="323D43"/>
                </a:solidFill>
              </a:rPr>
              <a:pPr/>
              <a:t>32</a:t>
            </a:fld>
            <a:endParaRPr lang="en-GB">
              <a:solidFill>
                <a:srgbClr val="323D43"/>
              </a:solidFill>
            </a:endParaRPr>
          </a:p>
        </p:txBody>
      </p:sp>
    </p:spTree>
    <p:extLst>
      <p:ext uri="{BB962C8B-B14F-4D97-AF65-F5344CB8AC3E}">
        <p14:creationId xmlns:p14="http://schemas.microsoft.com/office/powerpoint/2010/main" val="19301720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professional response</a:t>
            </a:r>
            <a:endParaRPr lang="en-GB" dirty="0"/>
          </a:p>
        </p:txBody>
      </p:sp>
      <p:sp>
        <p:nvSpPr>
          <p:cNvPr id="3" name="Content Placeholder 2"/>
          <p:cNvSpPr>
            <a:spLocks noGrp="1"/>
          </p:cNvSpPr>
          <p:nvPr>
            <p:ph idx="1"/>
          </p:nvPr>
        </p:nvSpPr>
        <p:spPr/>
        <p:txBody>
          <a:bodyPr/>
          <a:lstStyle/>
          <a:p>
            <a:r>
              <a:rPr lang="en-GB" sz="2400" dirty="0" smtClean="0"/>
              <a:t>Recognise that changes may be long lasting and life changing</a:t>
            </a:r>
          </a:p>
          <a:p>
            <a:r>
              <a:rPr lang="en-GB" sz="2400" dirty="0" smtClean="0"/>
              <a:t>Opportunities for individuals to articulate the impact of cancer</a:t>
            </a:r>
          </a:p>
          <a:p>
            <a:r>
              <a:rPr lang="en-GB" sz="2400" dirty="0" smtClean="0"/>
              <a:t>Allow legitimate space to talk about their experiences and on-going problems </a:t>
            </a:r>
            <a:r>
              <a:rPr lang="en-GB" sz="2400" dirty="0" smtClean="0"/>
              <a:t>faced</a:t>
            </a:r>
          </a:p>
          <a:p>
            <a:r>
              <a:rPr lang="en-GB" sz="2400" dirty="0" smtClean="0"/>
              <a:t>To </a:t>
            </a:r>
            <a:r>
              <a:rPr lang="en-GB" sz="2400" dirty="0" smtClean="0"/>
              <a:t>ensure problems and difficulties are not dismissed or trivialised</a:t>
            </a:r>
            <a:r>
              <a:rPr lang="en-GB" dirty="0" smtClean="0"/>
              <a:t>. </a:t>
            </a:r>
            <a:endParaRPr lang="en-GB" dirty="0" smtClean="0"/>
          </a:p>
          <a:p>
            <a:pPr marL="0" lvl="0" indent="0" algn="r">
              <a:buNone/>
            </a:pPr>
            <a:r>
              <a:rPr lang="en-GB" sz="2000" dirty="0" smtClean="0">
                <a:solidFill>
                  <a:srgbClr val="323D43"/>
                </a:solidFill>
              </a:rPr>
              <a:t>Hubbard </a:t>
            </a:r>
            <a:r>
              <a:rPr lang="en-GB" sz="2000" dirty="0">
                <a:solidFill>
                  <a:srgbClr val="323D43"/>
                </a:solidFill>
              </a:rPr>
              <a:t>and </a:t>
            </a:r>
            <a:r>
              <a:rPr lang="en-GB" sz="2000" dirty="0" err="1">
                <a:solidFill>
                  <a:srgbClr val="323D43"/>
                </a:solidFill>
              </a:rPr>
              <a:t>Forbat</a:t>
            </a:r>
            <a:r>
              <a:rPr lang="en-GB" sz="2000" dirty="0">
                <a:solidFill>
                  <a:srgbClr val="323D43"/>
                </a:solidFill>
              </a:rPr>
              <a:t> (2012)</a:t>
            </a:r>
          </a:p>
          <a:p>
            <a:endParaRPr lang="en-GB" dirty="0" smtClean="0"/>
          </a:p>
          <a:p>
            <a:endParaRPr lang="en-GB" dirty="0" smtClean="0"/>
          </a:p>
        </p:txBody>
      </p:sp>
      <p:sp>
        <p:nvSpPr>
          <p:cNvPr id="4" name="Slide Number Placeholder 3"/>
          <p:cNvSpPr>
            <a:spLocks noGrp="1"/>
          </p:cNvSpPr>
          <p:nvPr>
            <p:ph type="sldNum" sz="quarter" idx="12"/>
          </p:nvPr>
        </p:nvSpPr>
        <p:spPr/>
        <p:txBody>
          <a:bodyPr/>
          <a:lstStyle/>
          <a:p>
            <a:fld id="{E275390B-A36A-44A9-96B6-E45941D65800}" type="slidenum">
              <a:rPr lang="en-GB" smtClean="0">
                <a:solidFill>
                  <a:srgbClr val="323D43"/>
                </a:solidFill>
              </a:rPr>
              <a:pPr/>
              <a:t>33</a:t>
            </a:fld>
            <a:endParaRPr lang="en-GB">
              <a:solidFill>
                <a:srgbClr val="323D43"/>
              </a:solidFill>
            </a:endParaRPr>
          </a:p>
        </p:txBody>
      </p:sp>
    </p:spTree>
    <p:extLst>
      <p:ext uri="{BB962C8B-B14F-4D97-AF65-F5344CB8AC3E}">
        <p14:creationId xmlns:p14="http://schemas.microsoft.com/office/powerpoint/2010/main" val="28470335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t>
            </a:r>
            <a:r>
              <a:rPr lang="en-GB" dirty="0" smtClean="0"/>
              <a:t>he Breast Cancer Care resource </a:t>
            </a:r>
            <a:endParaRPr lang="en-GB" dirty="0"/>
          </a:p>
        </p:txBody>
      </p:sp>
      <p:sp>
        <p:nvSpPr>
          <p:cNvPr id="3" name="Content Placeholder 2"/>
          <p:cNvSpPr>
            <a:spLocks noGrp="1"/>
          </p:cNvSpPr>
          <p:nvPr>
            <p:ph idx="1"/>
          </p:nvPr>
        </p:nvSpPr>
        <p:spPr/>
        <p:txBody>
          <a:bodyPr/>
          <a:lstStyle/>
          <a:p>
            <a:r>
              <a:rPr lang="en-GB" sz="2400" dirty="0"/>
              <a:t>A resource which reflects these experiences</a:t>
            </a:r>
          </a:p>
          <a:p>
            <a:r>
              <a:rPr lang="en-GB" sz="2400" dirty="0"/>
              <a:t>A resource which helps people take control, restore confidence and a sense of self. </a:t>
            </a:r>
          </a:p>
          <a:p>
            <a:r>
              <a:rPr lang="en-GB" sz="2400" dirty="0"/>
              <a:t>Partnership with health care professionals in planning </a:t>
            </a:r>
            <a:r>
              <a:rPr lang="en-GB" sz="2400" dirty="0" smtClean="0"/>
              <a:t>on-going </a:t>
            </a:r>
            <a:r>
              <a:rPr lang="en-GB" sz="2400" dirty="0"/>
              <a:t>needs and care</a:t>
            </a:r>
          </a:p>
          <a:p>
            <a:r>
              <a:rPr lang="en-GB" sz="2400" dirty="0"/>
              <a:t>There is a need for information on what is normal, what to look for in case of cancer coming back, and where to turn for support</a:t>
            </a:r>
          </a:p>
          <a:p>
            <a:r>
              <a:rPr lang="en-GB" sz="2400" dirty="0"/>
              <a:t>Help to cope with social pressure to return to life as it was before</a:t>
            </a:r>
          </a:p>
          <a:p>
            <a:endParaRPr lang="en-GB" dirty="0"/>
          </a:p>
        </p:txBody>
      </p:sp>
    </p:spTree>
    <p:extLst>
      <p:ext uri="{BB962C8B-B14F-4D97-AF65-F5344CB8AC3E}">
        <p14:creationId xmlns:p14="http://schemas.microsoft.com/office/powerpoint/2010/main" val="33843605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Breast Cancer Care</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r>
              <a:rPr lang="en-GB" i="1" dirty="0" smtClean="0"/>
              <a:t>Moving Forward resource pack</a:t>
            </a:r>
            <a:endParaRPr lang="en-GB" i="1" dirty="0"/>
          </a:p>
        </p:txBody>
      </p:sp>
      <p:sp>
        <p:nvSpPr>
          <p:cNvPr id="4" name="Slide Number Placeholder 3"/>
          <p:cNvSpPr>
            <a:spLocks noGrp="1"/>
          </p:cNvSpPr>
          <p:nvPr>
            <p:ph type="sldNum" sz="quarter" idx="12"/>
          </p:nvPr>
        </p:nvSpPr>
        <p:spPr/>
        <p:txBody>
          <a:bodyPr/>
          <a:lstStyle/>
          <a:p>
            <a:fld id="{E275390B-A36A-44A9-96B6-E45941D65800}" type="slidenum">
              <a:rPr lang="en-GB" smtClean="0">
                <a:solidFill>
                  <a:srgbClr val="323D43"/>
                </a:solidFill>
              </a:rPr>
              <a:pPr/>
              <a:t>35</a:t>
            </a:fld>
            <a:endParaRPr lang="en-GB">
              <a:solidFill>
                <a:srgbClr val="323D43"/>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916832"/>
            <a:ext cx="3024336" cy="432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445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Editorial: Richards et al. (2011)</a:t>
            </a:r>
            <a:endParaRPr lang="en-GB" b="1" dirty="0"/>
          </a:p>
        </p:txBody>
      </p:sp>
      <p:sp>
        <p:nvSpPr>
          <p:cNvPr id="3" name="Content Placeholder 2"/>
          <p:cNvSpPr>
            <a:spLocks noGrp="1"/>
          </p:cNvSpPr>
          <p:nvPr>
            <p:ph idx="1"/>
          </p:nvPr>
        </p:nvSpPr>
        <p:spPr/>
        <p:txBody>
          <a:bodyPr/>
          <a:lstStyle/>
          <a:p>
            <a:pPr marL="0" indent="0">
              <a:buNone/>
            </a:pPr>
            <a:r>
              <a:rPr lang="en-GB" i="1" dirty="0" smtClean="0"/>
              <a:t>‘</a:t>
            </a:r>
            <a:r>
              <a:rPr lang="en-GB" dirty="0" smtClean="0"/>
              <a:t>[Foster &amp; Fenlon] </a:t>
            </a:r>
            <a:r>
              <a:rPr lang="en-GB" i="1" dirty="0" smtClean="0"/>
              <a:t>argue that regaining or recovery of lost confidence is an important aspect of recovery alongside physical and psychosocial problems, and that this requires a supportive infrastructure. Programmes that aim to promote rehabilitation and supported self-management should take account of this’ </a:t>
            </a:r>
            <a:r>
              <a:rPr lang="en-GB" dirty="0" smtClean="0"/>
              <a:t>[S2]</a:t>
            </a:r>
            <a:endParaRPr lang="en-GB" dirty="0"/>
          </a:p>
        </p:txBody>
      </p:sp>
      <p:sp>
        <p:nvSpPr>
          <p:cNvPr id="5" name="Rectangle 4"/>
          <p:cNvSpPr/>
          <p:nvPr/>
        </p:nvSpPr>
        <p:spPr>
          <a:xfrm>
            <a:off x="395536" y="5013176"/>
            <a:ext cx="8568952" cy="1754326"/>
          </a:xfrm>
          <a:prstGeom prst="rect">
            <a:avLst/>
          </a:prstGeom>
        </p:spPr>
        <p:txBody>
          <a:bodyPr wrap="square">
            <a:spAutoFit/>
          </a:bodyPr>
          <a:lstStyle/>
          <a:p>
            <a:pPr algn="l"/>
            <a:r>
              <a:rPr lang="en-GB" dirty="0" smtClean="0"/>
              <a:t>Richards, M., Corner, J. &amp; Maher, J. (2011) The National Cancer Survivorship Initiative: new and emerging evidence on the </a:t>
            </a:r>
            <a:r>
              <a:rPr lang="en-GB" dirty="0" err="1" smtClean="0"/>
              <a:t>ongoing</a:t>
            </a:r>
            <a:r>
              <a:rPr lang="en-GB" dirty="0" smtClean="0"/>
              <a:t> needs of cancer survivors.</a:t>
            </a:r>
            <a:r>
              <a:rPr lang="en-GB" i="1" dirty="0"/>
              <a:t> </a:t>
            </a:r>
            <a:r>
              <a:rPr lang="en-GB" i="1" dirty="0" smtClean="0"/>
              <a:t>British Journal of Cancer,</a:t>
            </a:r>
            <a:r>
              <a:rPr lang="en-GB" dirty="0" smtClean="0"/>
              <a:t> </a:t>
            </a:r>
            <a:r>
              <a:rPr lang="en-GB" b="1" dirty="0"/>
              <a:t>105</a:t>
            </a:r>
            <a:r>
              <a:rPr lang="en-GB" dirty="0"/>
              <a:t>: </a:t>
            </a:r>
            <a:r>
              <a:rPr lang="en-GB" dirty="0" smtClean="0"/>
              <a:t>S1-S4.</a:t>
            </a:r>
          </a:p>
          <a:p>
            <a:pPr algn="l"/>
            <a:endParaRPr lang="en-GB" dirty="0" smtClean="0"/>
          </a:p>
          <a:p>
            <a:pPr algn="l"/>
            <a:r>
              <a:rPr lang="en-GB" dirty="0" smtClean="0"/>
              <a:t>Foster, C. </a:t>
            </a:r>
            <a:r>
              <a:rPr lang="en-GB" dirty="0"/>
              <a:t>&amp; </a:t>
            </a:r>
            <a:r>
              <a:rPr lang="en-GB" dirty="0" smtClean="0"/>
              <a:t>Fenlon, D. </a:t>
            </a:r>
            <a:r>
              <a:rPr lang="en-GB" dirty="0"/>
              <a:t>(2011). Self management support following primary cancer treatment. </a:t>
            </a:r>
            <a:r>
              <a:rPr lang="en-GB" i="1" dirty="0"/>
              <a:t>BJC,</a:t>
            </a:r>
            <a:r>
              <a:rPr lang="en-GB" dirty="0"/>
              <a:t> </a:t>
            </a:r>
            <a:r>
              <a:rPr lang="en-GB" b="1" dirty="0"/>
              <a:t>105</a:t>
            </a:r>
            <a:r>
              <a:rPr lang="en-GB" dirty="0"/>
              <a:t>: S21-S28.</a:t>
            </a:r>
          </a:p>
        </p:txBody>
      </p:sp>
    </p:spTree>
    <p:extLst>
      <p:ext uri="{BB962C8B-B14F-4D97-AF65-F5344CB8AC3E}">
        <p14:creationId xmlns:p14="http://schemas.microsoft.com/office/powerpoint/2010/main" val="39108913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Coaching feasibility study </a:t>
            </a:r>
            <a:endParaRPr lang="en-GB" dirty="0"/>
          </a:p>
        </p:txBody>
      </p:sp>
      <p:sp>
        <p:nvSpPr>
          <p:cNvPr id="3" name="Content Placeholder 2"/>
          <p:cNvSpPr>
            <a:spLocks noGrp="1"/>
          </p:cNvSpPr>
          <p:nvPr>
            <p:ph idx="1"/>
          </p:nvPr>
        </p:nvSpPr>
        <p:spPr/>
        <p:txBody>
          <a:bodyPr/>
          <a:lstStyle/>
          <a:p>
            <a:pPr marL="0" indent="0">
              <a:buNone/>
            </a:pPr>
            <a:endParaRPr lang="en-GB" dirty="0"/>
          </a:p>
          <a:p>
            <a:pPr marL="0" indent="0">
              <a:buNone/>
            </a:pPr>
            <a:r>
              <a:rPr lang="en-GB" dirty="0">
                <a:solidFill>
                  <a:prstClr val="black"/>
                </a:solidFill>
              </a:rPr>
              <a:t>‘</a:t>
            </a:r>
            <a:r>
              <a:rPr lang="en-GB" i="1" dirty="0">
                <a:solidFill>
                  <a:prstClr val="black"/>
                </a:solidFill>
              </a:rPr>
              <a:t>I was dreading going back to work to be quite honest with you, really, really dreading it. But I think [life coaching] gave me a lot more confidence. … I think it gave me the confidence not to be a martyr</a:t>
            </a:r>
            <a:r>
              <a:rPr lang="en-GB" dirty="0">
                <a:solidFill>
                  <a:prstClr val="black"/>
                </a:solidFill>
              </a:rPr>
              <a:t>.’ (LC030</a:t>
            </a:r>
            <a:r>
              <a:rPr lang="en-GB" dirty="0" smtClean="0">
                <a:solidFill>
                  <a:prstClr val="black"/>
                </a:solidFill>
              </a:rPr>
              <a:t>)</a:t>
            </a:r>
          </a:p>
          <a:p>
            <a:pPr marL="0" indent="0" algn="r">
              <a:buNone/>
            </a:pPr>
            <a:r>
              <a:rPr lang="en-GB" dirty="0" smtClean="0"/>
              <a:t> </a:t>
            </a:r>
            <a:r>
              <a:rPr lang="en-GB" dirty="0"/>
              <a:t>(Wagland et al 2013) </a:t>
            </a:r>
            <a:endParaRPr lang="en-GB" dirty="0">
              <a:solidFill>
                <a:prstClr val="black"/>
              </a:solidFill>
            </a:endParaRPr>
          </a:p>
          <a:p>
            <a:endParaRPr lang="en-GB" dirty="0"/>
          </a:p>
        </p:txBody>
      </p:sp>
      <p:sp>
        <p:nvSpPr>
          <p:cNvPr id="4" name="Slide Number Placeholder 3"/>
          <p:cNvSpPr>
            <a:spLocks noGrp="1"/>
          </p:cNvSpPr>
          <p:nvPr>
            <p:ph type="sldNum" sz="quarter" idx="12"/>
          </p:nvPr>
        </p:nvSpPr>
        <p:spPr/>
        <p:txBody>
          <a:bodyPr/>
          <a:lstStyle/>
          <a:p>
            <a:fld id="{E275390B-A36A-44A9-96B6-E45941D65800}" type="slidenum">
              <a:rPr lang="en-GB" smtClean="0">
                <a:solidFill>
                  <a:srgbClr val="323D43"/>
                </a:solidFill>
              </a:rPr>
              <a:pPr/>
              <a:t>37</a:t>
            </a:fld>
            <a:endParaRPr lang="en-GB">
              <a:solidFill>
                <a:srgbClr val="323D43"/>
              </a:solidFill>
            </a:endParaRPr>
          </a:p>
        </p:txBody>
      </p:sp>
    </p:spTree>
    <p:extLst>
      <p:ext uri="{BB962C8B-B14F-4D97-AF65-F5344CB8AC3E}">
        <p14:creationId xmlns:p14="http://schemas.microsoft.com/office/powerpoint/2010/main" val="27280119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Macmillan Survivorship Research Group</a:t>
            </a:r>
            <a:endParaRPr lang="en-GB" sz="3600"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38225" y="1700213"/>
            <a:ext cx="2743200" cy="4114800"/>
          </a:xfrm>
        </p:spPr>
      </p:pic>
      <p:sp>
        <p:nvSpPr>
          <p:cNvPr id="8" name="Content Placeholder 7"/>
          <p:cNvSpPr>
            <a:spLocks noGrp="1"/>
          </p:cNvSpPr>
          <p:nvPr>
            <p:ph sz="half" idx="2"/>
          </p:nvPr>
        </p:nvSpPr>
        <p:spPr/>
        <p:txBody>
          <a:bodyPr/>
          <a:lstStyle/>
          <a:p>
            <a:r>
              <a:rPr lang="en-GB" dirty="0" smtClean="0"/>
              <a:t>Understand recovery of health and wellbeing</a:t>
            </a:r>
          </a:p>
          <a:p>
            <a:r>
              <a:rPr lang="en-GB" dirty="0" smtClean="0"/>
              <a:t>Promote self-efficacy </a:t>
            </a:r>
            <a:endParaRPr lang="en-GB" dirty="0" smtClean="0"/>
          </a:p>
          <a:p>
            <a:r>
              <a:rPr lang="en-GB" dirty="0" smtClean="0"/>
              <a:t>Interventions </a:t>
            </a:r>
            <a:r>
              <a:rPr lang="en-GB" dirty="0" smtClean="0"/>
              <a:t>to support self management </a:t>
            </a:r>
          </a:p>
          <a:p>
            <a:endParaRPr lang="en-GB" dirty="0"/>
          </a:p>
          <a:p>
            <a:endParaRPr lang="en-GB" dirty="0" smtClean="0"/>
          </a:p>
          <a:p>
            <a:endParaRPr lang="en-GB" dirty="0" smtClean="0"/>
          </a:p>
          <a:p>
            <a:endParaRPr lang="en-GB" dirty="0"/>
          </a:p>
        </p:txBody>
      </p:sp>
    </p:spTree>
    <p:extLst>
      <p:ext uri="{BB962C8B-B14F-4D97-AF65-F5344CB8AC3E}">
        <p14:creationId xmlns:p14="http://schemas.microsoft.com/office/powerpoint/2010/main" val="29876167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1810" y="836712"/>
            <a:ext cx="7341309" cy="5999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1560" y="260648"/>
            <a:ext cx="4464496" cy="461665"/>
          </a:xfrm>
          <a:prstGeom prst="rect">
            <a:avLst/>
          </a:prstGeom>
          <a:noFill/>
        </p:spPr>
        <p:txBody>
          <a:bodyPr wrap="square" rtlCol="0">
            <a:spAutoFit/>
          </a:bodyPr>
          <a:lstStyle/>
          <a:p>
            <a:pPr algn="ctr" eaLnBrk="0" fontAlgn="base" hangingPunct="0">
              <a:spcBef>
                <a:spcPct val="0"/>
              </a:spcBef>
              <a:spcAft>
                <a:spcPct val="0"/>
              </a:spcAft>
            </a:pPr>
            <a:r>
              <a:rPr lang="en-GB" sz="2400" b="1" dirty="0" smtClean="0">
                <a:solidFill>
                  <a:srgbClr val="323D43"/>
                </a:solidFill>
              </a:rPr>
              <a:t>Session 1: Introduction</a:t>
            </a:r>
            <a:endParaRPr lang="en-GB" sz="2400" b="1" dirty="0">
              <a:solidFill>
                <a:srgbClr val="323D43"/>
              </a:solidFill>
            </a:endParaRPr>
          </a:p>
        </p:txBody>
      </p:sp>
    </p:spTree>
    <p:extLst>
      <p:ext uri="{BB962C8B-B14F-4D97-AF65-F5344CB8AC3E}">
        <p14:creationId xmlns:p14="http://schemas.microsoft.com/office/powerpoint/2010/main" val="3561929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6594AE-7E9D-463C-9295-6D971C35DCB8}" type="slidenum">
              <a:rPr lang="en-GB"/>
              <a:pPr/>
              <a:t>4</a:t>
            </a:fld>
            <a:endParaRPr lang="en-GB"/>
          </a:p>
        </p:txBody>
      </p:sp>
      <p:pic>
        <p:nvPicPr>
          <p:cNvPr id="266242"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266243" name="Rectangle 3"/>
          <p:cNvSpPr>
            <a:spLocks noGrp="1" noChangeArrowheads="1"/>
          </p:cNvSpPr>
          <p:nvPr>
            <p:ph type="title" idx="4294967295"/>
          </p:nvPr>
        </p:nvSpPr>
        <p:spPr/>
        <p:txBody>
          <a:bodyPr tIns="0" rIns="0" bIns="0"/>
          <a:lstStyle/>
          <a:p>
            <a:r>
              <a:rPr lang="en-GB" sz="3300">
                <a:solidFill>
                  <a:schemeClr val="bg1"/>
                </a:solidFill>
              </a:rPr>
              <a:t>The annual rate of increase of cancer prevalence is . . .</a:t>
            </a:r>
            <a:endParaRPr lang="en-US" sz="3300">
              <a:solidFill>
                <a:schemeClr val="bg1"/>
              </a:solidFill>
            </a:endParaRPr>
          </a:p>
        </p:txBody>
      </p:sp>
    </p:spTree>
    <p:extLst>
      <p:ext uri="{BB962C8B-B14F-4D97-AF65-F5344CB8AC3E}">
        <p14:creationId xmlns:p14="http://schemas.microsoft.com/office/powerpoint/2010/main" val="41861315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19" y="778467"/>
            <a:ext cx="7991621" cy="574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1560" y="260648"/>
            <a:ext cx="7920880" cy="430887"/>
          </a:xfrm>
          <a:prstGeom prst="rect">
            <a:avLst/>
          </a:prstGeom>
          <a:noFill/>
        </p:spPr>
        <p:txBody>
          <a:bodyPr wrap="square" rtlCol="0">
            <a:spAutoFit/>
          </a:bodyPr>
          <a:lstStyle/>
          <a:p>
            <a:pPr algn="ctr" eaLnBrk="0" fontAlgn="base" hangingPunct="0">
              <a:spcBef>
                <a:spcPct val="0"/>
              </a:spcBef>
              <a:spcAft>
                <a:spcPct val="0"/>
              </a:spcAft>
            </a:pPr>
            <a:r>
              <a:rPr lang="en-GB" sz="2200" b="1" dirty="0" smtClean="0">
                <a:solidFill>
                  <a:srgbClr val="323D43"/>
                </a:solidFill>
              </a:rPr>
              <a:t>Session 3: Exercise, home life, diet, sleep and work</a:t>
            </a:r>
            <a:endParaRPr lang="en-GB" sz="2200" b="1" dirty="0">
              <a:solidFill>
                <a:srgbClr val="323D43"/>
              </a:solidFill>
            </a:endParaRPr>
          </a:p>
        </p:txBody>
      </p:sp>
    </p:spTree>
    <p:extLst>
      <p:ext uri="{BB962C8B-B14F-4D97-AF65-F5344CB8AC3E}">
        <p14:creationId xmlns:p14="http://schemas.microsoft.com/office/powerpoint/2010/main" val="28546825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85" rIns="91380" bIns="45685" numCol="1" anchor="t" anchorCtr="0" compatLnSpc="1">
            <a:prstTxWarp prst="textNoShape">
              <a:avLst/>
            </a:prstTxWarp>
          </a:bodyPr>
          <a:lstStyle/>
          <a:p>
            <a:pPr eaLnBrk="1" hangingPunct="1"/>
            <a:r>
              <a:rPr lang="en-GB">
                <a:latin typeface="Times" charset="0"/>
              </a:rPr>
              <a:t>Southampton PTFU Pilot Project</a:t>
            </a:r>
          </a:p>
        </p:txBody>
      </p:sp>
      <p:sp>
        <p:nvSpPr>
          <p:cNvPr id="1433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85" rIns="91380" bIns="45685" numCol="1" anchor="t" anchorCtr="0" compatLnSpc="1">
            <a:prstTxWarp prst="textNoShape">
              <a:avLst/>
            </a:prstTxWarp>
          </a:bodyPr>
          <a:lstStyle/>
          <a:p>
            <a:pPr eaLnBrk="1" hangingPunct="1"/>
            <a:r>
              <a:rPr lang="en-GB" dirty="0">
                <a:latin typeface="Times" charset="0"/>
              </a:rPr>
              <a:t>Develop and test a supported self management approach to care of </a:t>
            </a:r>
            <a:r>
              <a:rPr lang="en-GB" dirty="0" smtClean="0">
                <a:latin typeface="Times" charset="0"/>
              </a:rPr>
              <a:t>people </a:t>
            </a:r>
            <a:r>
              <a:rPr lang="en-GB" dirty="0">
                <a:latin typeface="Times" charset="0"/>
              </a:rPr>
              <a:t>receiving potentially curative treatment for b</a:t>
            </a:r>
            <a:r>
              <a:rPr lang="en-GB" dirty="0" smtClean="0">
                <a:latin typeface="Times" charset="0"/>
              </a:rPr>
              <a:t>reast</a:t>
            </a:r>
            <a:r>
              <a:rPr lang="en-GB" dirty="0">
                <a:latin typeface="Times" charset="0"/>
              </a:rPr>
              <a:t>, </a:t>
            </a:r>
            <a:r>
              <a:rPr lang="en-GB" dirty="0" smtClean="0">
                <a:latin typeface="Times" charset="0"/>
              </a:rPr>
              <a:t>colorectal </a:t>
            </a:r>
            <a:r>
              <a:rPr lang="en-GB" dirty="0">
                <a:latin typeface="Times" charset="0"/>
              </a:rPr>
              <a:t>&amp; </a:t>
            </a:r>
            <a:r>
              <a:rPr lang="en-GB" dirty="0" smtClean="0">
                <a:latin typeface="Times" charset="0"/>
              </a:rPr>
              <a:t>testicular </a:t>
            </a:r>
            <a:r>
              <a:rPr lang="en-GB" dirty="0">
                <a:latin typeface="Times" charset="0"/>
              </a:rPr>
              <a:t>cancer</a:t>
            </a:r>
          </a:p>
          <a:p>
            <a:pPr eaLnBrk="1" hangingPunct="1"/>
            <a:r>
              <a:rPr lang="en-GB" dirty="0" err="1">
                <a:latin typeface="Times" charset="0"/>
              </a:rPr>
              <a:t>NCSI</a:t>
            </a:r>
            <a:r>
              <a:rPr lang="en-GB" dirty="0">
                <a:latin typeface="Times" charset="0"/>
              </a:rPr>
              <a:t> survivorship test site accompanied by comprehensive evaluation in conjunction with University of Southampton</a:t>
            </a:r>
          </a:p>
        </p:txBody>
      </p:sp>
    </p:spTree>
    <p:extLst>
      <p:ext uri="{BB962C8B-B14F-4D97-AF65-F5344CB8AC3E}">
        <p14:creationId xmlns:p14="http://schemas.microsoft.com/office/powerpoint/2010/main" val="23985850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85" rIns="91380" bIns="45685" numCol="1" anchor="t" anchorCtr="0" compatLnSpc="1">
            <a:prstTxWarp prst="textNoShape">
              <a:avLst/>
            </a:prstTxWarp>
          </a:bodyPr>
          <a:lstStyle/>
          <a:p>
            <a:pPr eaLnBrk="1" hangingPunct="1"/>
            <a:r>
              <a:rPr lang="en-GB">
                <a:latin typeface="Times" charset="0"/>
              </a:rPr>
              <a:t>Southampton PTFU Pilot Project</a:t>
            </a:r>
            <a:br>
              <a:rPr lang="en-GB">
                <a:latin typeface="Times" charset="0"/>
              </a:rPr>
            </a:br>
            <a:endParaRPr lang="en-GB">
              <a:latin typeface="Times" charset="0"/>
            </a:endParaRPr>
          </a:p>
        </p:txBody>
      </p:sp>
      <p:sp>
        <p:nvSpPr>
          <p:cNvPr id="1638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85" rIns="91380" bIns="45685" numCol="1" anchor="t" anchorCtr="0" compatLnSpc="1">
            <a:prstTxWarp prst="textNoShape">
              <a:avLst/>
            </a:prstTxWarp>
          </a:bodyPr>
          <a:lstStyle/>
          <a:p>
            <a:pPr marL="0" indent="0" eaLnBrk="1" hangingPunct="1">
              <a:lnSpc>
                <a:spcPct val="90000"/>
              </a:lnSpc>
              <a:buNone/>
            </a:pPr>
            <a:r>
              <a:rPr lang="en-GB" dirty="0">
                <a:latin typeface="Times" charset="0"/>
              </a:rPr>
              <a:t>Develop a clear sustainable and safe pathway for </a:t>
            </a:r>
            <a:r>
              <a:rPr lang="en-GB" dirty="0" smtClean="0">
                <a:latin typeface="Times" charset="0"/>
              </a:rPr>
              <a:t>patient triggered follow up </a:t>
            </a:r>
            <a:r>
              <a:rPr lang="en-GB" dirty="0">
                <a:latin typeface="Times" charset="0"/>
              </a:rPr>
              <a:t>including </a:t>
            </a:r>
            <a:r>
              <a:rPr lang="en-GB" dirty="0" smtClean="0">
                <a:latin typeface="Times" charset="0"/>
              </a:rPr>
              <a:t>ALL </a:t>
            </a:r>
            <a:r>
              <a:rPr lang="en-GB" dirty="0">
                <a:latin typeface="Times" charset="0"/>
              </a:rPr>
              <a:t>of the </a:t>
            </a:r>
            <a:r>
              <a:rPr lang="en-GB" dirty="0" smtClean="0">
                <a:latin typeface="Times" charset="0"/>
              </a:rPr>
              <a:t>following:</a:t>
            </a:r>
          </a:p>
          <a:p>
            <a:pPr lvl="1">
              <a:spcAft>
                <a:spcPts val="600"/>
              </a:spcAft>
            </a:pPr>
            <a:r>
              <a:rPr lang="en-GB" dirty="0" smtClean="0">
                <a:latin typeface="Times" charset="0"/>
              </a:rPr>
              <a:t>Assessment of patient suitability</a:t>
            </a:r>
          </a:p>
          <a:p>
            <a:pPr lvl="1">
              <a:spcAft>
                <a:spcPts val="600"/>
              </a:spcAft>
            </a:pPr>
            <a:r>
              <a:rPr lang="en-GB" dirty="0" smtClean="0">
                <a:latin typeface="Times" charset="0"/>
              </a:rPr>
              <a:t>Patient preparation (exit interview and workshops)</a:t>
            </a:r>
          </a:p>
          <a:p>
            <a:pPr lvl="1">
              <a:spcAft>
                <a:spcPts val="600"/>
              </a:spcAft>
            </a:pPr>
            <a:r>
              <a:rPr lang="en-GB" dirty="0" smtClean="0">
                <a:latin typeface="Times" charset="0"/>
              </a:rPr>
              <a:t>Signposting to other resources</a:t>
            </a:r>
            <a:endParaRPr lang="en-GB" dirty="0">
              <a:latin typeface="Times" charset="0"/>
            </a:endParaRPr>
          </a:p>
          <a:p>
            <a:pPr lvl="1">
              <a:spcAft>
                <a:spcPts val="600"/>
              </a:spcAft>
            </a:pPr>
            <a:r>
              <a:rPr lang="en-GB" dirty="0">
                <a:latin typeface="Times" charset="0"/>
              </a:rPr>
              <a:t>Provision of treatment summary/follow up care plan</a:t>
            </a:r>
          </a:p>
          <a:p>
            <a:pPr lvl="1">
              <a:spcAft>
                <a:spcPts val="600"/>
              </a:spcAft>
            </a:pPr>
            <a:r>
              <a:rPr lang="en-GB" dirty="0" smtClean="0">
                <a:latin typeface="Times" charset="0"/>
              </a:rPr>
              <a:t>Continue routine </a:t>
            </a:r>
            <a:r>
              <a:rPr lang="en-GB" dirty="0">
                <a:latin typeface="Times" charset="0"/>
              </a:rPr>
              <a:t>follow up investigations </a:t>
            </a:r>
            <a:endParaRPr lang="en-GB" dirty="0" smtClean="0">
              <a:latin typeface="Times" charset="0"/>
            </a:endParaRPr>
          </a:p>
          <a:p>
            <a:pPr lvl="1">
              <a:spcAft>
                <a:spcPts val="600"/>
              </a:spcAft>
            </a:pPr>
            <a:r>
              <a:rPr lang="en-GB" dirty="0" smtClean="0">
                <a:latin typeface="Times" charset="0"/>
              </a:rPr>
              <a:t>Appropriate </a:t>
            </a:r>
            <a:r>
              <a:rPr lang="en-GB" dirty="0">
                <a:latin typeface="Times" charset="0"/>
              </a:rPr>
              <a:t>IT system support</a:t>
            </a:r>
          </a:p>
          <a:p>
            <a:pPr lvl="1">
              <a:spcAft>
                <a:spcPts val="600"/>
              </a:spcAft>
            </a:pPr>
            <a:r>
              <a:rPr lang="en-GB" dirty="0">
                <a:latin typeface="Times" charset="0"/>
              </a:rPr>
              <a:t>Telephone advice from specialist nurse</a:t>
            </a:r>
          </a:p>
          <a:p>
            <a:pPr lvl="1">
              <a:spcAft>
                <a:spcPts val="600"/>
              </a:spcAft>
            </a:pPr>
            <a:r>
              <a:rPr lang="en-GB" dirty="0">
                <a:latin typeface="Times" charset="0"/>
              </a:rPr>
              <a:t>Rapid access back for assessment by clinical team</a:t>
            </a:r>
          </a:p>
        </p:txBody>
      </p:sp>
    </p:spTree>
    <p:extLst>
      <p:ext uri="{BB962C8B-B14F-4D97-AF65-F5344CB8AC3E}">
        <p14:creationId xmlns:p14="http://schemas.microsoft.com/office/powerpoint/2010/main" val="34741100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Signposting </a:t>
            </a:r>
            <a:endParaRPr lang="en-GB" dirty="0"/>
          </a:p>
        </p:txBody>
      </p:sp>
      <p:sp>
        <p:nvSpPr>
          <p:cNvPr id="3" name="Content Placeholder 2"/>
          <p:cNvSpPr>
            <a:spLocks noGrp="1"/>
          </p:cNvSpPr>
          <p:nvPr>
            <p:ph idx="1"/>
          </p:nvPr>
        </p:nvSpPr>
        <p:spPr/>
        <p:txBody>
          <a:bodyPr/>
          <a:lstStyle/>
          <a:p>
            <a:r>
              <a:rPr lang="en-GB" dirty="0" smtClean="0"/>
              <a:t>Mindfulness (Hoffman et al 2012) (Eyles et al 2013) </a:t>
            </a:r>
          </a:p>
          <a:p>
            <a:r>
              <a:rPr lang="en-GB" dirty="0" smtClean="0"/>
              <a:t>Relaxation training (Fenlon et al 2008)</a:t>
            </a:r>
          </a:p>
          <a:p>
            <a:r>
              <a:rPr lang="en-GB" dirty="0" smtClean="0"/>
              <a:t>Acupuncture for joint pain and hot flushes</a:t>
            </a:r>
          </a:p>
          <a:p>
            <a:r>
              <a:rPr lang="en-GB" dirty="0" smtClean="0"/>
              <a:t>Coaching (Wagland et al 2013)</a:t>
            </a:r>
          </a:p>
          <a:p>
            <a:r>
              <a:rPr lang="en-GB" dirty="0" smtClean="0"/>
              <a:t>Internet resources (Grimmett et al 2013)</a:t>
            </a:r>
            <a:endParaRPr lang="en-GB" dirty="0"/>
          </a:p>
        </p:txBody>
      </p:sp>
      <p:sp>
        <p:nvSpPr>
          <p:cNvPr id="4" name="Slide Number Placeholder 3"/>
          <p:cNvSpPr>
            <a:spLocks noGrp="1"/>
          </p:cNvSpPr>
          <p:nvPr>
            <p:ph type="sldNum" sz="quarter" idx="12"/>
          </p:nvPr>
        </p:nvSpPr>
        <p:spPr/>
        <p:txBody>
          <a:bodyPr/>
          <a:lstStyle/>
          <a:p>
            <a:fld id="{E275390B-A36A-44A9-96B6-E45941D65800}" type="slidenum">
              <a:rPr lang="en-GB" smtClean="0">
                <a:solidFill>
                  <a:srgbClr val="323D43"/>
                </a:solidFill>
              </a:rPr>
              <a:pPr/>
              <a:t>43</a:t>
            </a:fld>
            <a:endParaRPr lang="en-GB">
              <a:solidFill>
                <a:srgbClr val="323D43"/>
              </a:solidFill>
            </a:endParaRPr>
          </a:p>
        </p:txBody>
      </p:sp>
    </p:spTree>
    <p:extLst>
      <p:ext uri="{BB962C8B-B14F-4D97-AF65-F5344CB8AC3E}">
        <p14:creationId xmlns:p14="http://schemas.microsoft.com/office/powerpoint/2010/main" val="12959942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bwMode="auto">
          <a:xfrm>
            <a:off x="428635" y="1071563"/>
            <a:ext cx="821531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0" tIns="45685" rIns="91380" bIns="45685" numCol="1" anchor="t" anchorCtr="0" compatLnSpc="1">
            <a:prstTxWarp prst="textNoShape">
              <a:avLst/>
            </a:prstTxWarp>
          </a:bodyPr>
          <a:lstStyle/>
          <a:p>
            <a:r>
              <a:rPr lang="en-GB" sz="2800" dirty="0">
                <a:latin typeface="Times" charset="0"/>
              </a:rPr>
              <a:t>Supported self management framework:</a:t>
            </a:r>
            <a:br>
              <a:rPr lang="en-GB" sz="2800" dirty="0">
                <a:latin typeface="Times" charset="0"/>
              </a:rPr>
            </a:br>
            <a:r>
              <a:rPr lang="en-GB" sz="2800" dirty="0">
                <a:latin typeface="Times" charset="0"/>
              </a:rPr>
              <a:t>Whole System Change</a:t>
            </a:r>
            <a:endParaRPr lang="en-GB" dirty="0">
              <a:latin typeface="Times"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62589468"/>
              </p:ext>
            </p:extLst>
          </p:nvPr>
        </p:nvGraphicFramePr>
        <p:xfrm>
          <a:off x="533401" y="1813770"/>
          <a:ext cx="8077200" cy="4927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1" name="Slide Number Placeholder 3"/>
          <p:cNvSpPr>
            <a:spLocks noGrp="1"/>
          </p:cNvSpPr>
          <p:nvPr>
            <p:ph type="sldNum" sz="quarter" idx="4294967295"/>
          </p:nvPr>
        </p:nvSpPr>
        <p:spPr bwMode="auto">
          <a:xfrm>
            <a:off x="7829556" y="381001"/>
            <a:ext cx="781050" cy="6207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b="1">
                <a:solidFill>
                  <a:schemeClr val="tx2"/>
                </a:solidFill>
                <a:latin typeface="Calibri" charset="0"/>
                <a:ea typeface="ＭＳ Ｐゴシック" charset="0"/>
                <a:cs typeface="ＭＳ Ｐゴシック" charset="0"/>
              </a:defRPr>
            </a:lvl1pPr>
            <a:lvl2pPr marL="742435" indent="-285555" eaLnBrk="0" hangingPunct="0">
              <a:defRPr sz="1800" b="1">
                <a:solidFill>
                  <a:schemeClr val="tx2"/>
                </a:solidFill>
                <a:latin typeface="Calibri" charset="0"/>
                <a:ea typeface="ＭＳ Ｐゴシック" charset="0"/>
              </a:defRPr>
            </a:lvl2pPr>
            <a:lvl3pPr marL="1142203" indent="-228444" eaLnBrk="0" hangingPunct="0">
              <a:defRPr sz="1800" b="1">
                <a:solidFill>
                  <a:schemeClr val="tx2"/>
                </a:solidFill>
                <a:latin typeface="Calibri" charset="0"/>
                <a:ea typeface="ＭＳ Ｐゴシック" charset="0"/>
              </a:defRPr>
            </a:lvl3pPr>
            <a:lvl4pPr marL="1599092" indent="-228444" eaLnBrk="0" hangingPunct="0">
              <a:defRPr sz="1800" b="1">
                <a:solidFill>
                  <a:schemeClr val="tx2"/>
                </a:solidFill>
                <a:latin typeface="Calibri" charset="0"/>
                <a:ea typeface="ＭＳ Ｐゴシック" charset="0"/>
              </a:defRPr>
            </a:lvl4pPr>
            <a:lvl5pPr marL="2055972" indent="-228444" eaLnBrk="0" hangingPunct="0">
              <a:defRPr sz="1800" b="1">
                <a:solidFill>
                  <a:schemeClr val="tx2"/>
                </a:solidFill>
                <a:latin typeface="Calibri" charset="0"/>
                <a:ea typeface="ＭＳ Ｐゴシック" charset="0"/>
              </a:defRPr>
            </a:lvl5pPr>
            <a:lvl6pPr marL="2512851" indent="-228444" algn="ctr" eaLnBrk="0" fontAlgn="base" hangingPunct="0">
              <a:spcBef>
                <a:spcPct val="0"/>
              </a:spcBef>
              <a:spcAft>
                <a:spcPct val="0"/>
              </a:spcAft>
              <a:defRPr sz="1800" b="1">
                <a:solidFill>
                  <a:schemeClr val="tx2"/>
                </a:solidFill>
                <a:latin typeface="Calibri" charset="0"/>
                <a:ea typeface="ＭＳ Ｐゴシック" charset="0"/>
              </a:defRPr>
            </a:lvl6pPr>
            <a:lvl7pPr marL="2969740" indent="-228444" algn="ctr" eaLnBrk="0" fontAlgn="base" hangingPunct="0">
              <a:spcBef>
                <a:spcPct val="0"/>
              </a:spcBef>
              <a:spcAft>
                <a:spcPct val="0"/>
              </a:spcAft>
              <a:defRPr sz="1800" b="1">
                <a:solidFill>
                  <a:schemeClr val="tx2"/>
                </a:solidFill>
                <a:latin typeface="Calibri" charset="0"/>
                <a:ea typeface="ＭＳ Ｐゴシック" charset="0"/>
              </a:defRPr>
            </a:lvl7pPr>
            <a:lvl8pPr marL="3426619" indent="-228444" algn="ctr" eaLnBrk="0" fontAlgn="base" hangingPunct="0">
              <a:spcBef>
                <a:spcPct val="0"/>
              </a:spcBef>
              <a:spcAft>
                <a:spcPct val="0"/>
              </a:spcAft>
              <a:defRPr sz="1800" b="1">
                <a:solidFill>
                  <a:schemeClr val="tx2"/>
                </a:solidFill>
                <a:latin typeface="Calibri" charset="0"/>
                <a:ea typeface="ＭＳ Ｐゴシック" charset="0"/>
              </a:defRPr>
            </a:lvl8pPr>
            <a:lvl9pPr marL="3883508" indent="-228444" algn="ctr" eaLnBrk="0" fontAlgn="base" hangingPunct="0">
              <a:spcBef>
                <a:spcPct val="0"/>
              </a:spcBef>
              <a:spcAft>
                <a:spcPct val="0"/>
              </a:spcAft>
              <a:defRPr sz="1800" b="1">
                <a:solidFill>
                  <a:schemeClr val="tx2"/>
                </a:solidFill>
                <a:latin typeface="Calibri" charset="0"/>
                <a:ea typeface="ＭＳ Ｐゴシック" charset="0"/>
              </a:defRPr>
            </a:lvl9pPr>
          </a:lstStyle>
          <a:p>
            <a:pPr eaLnBrk="1" hangingPunct="1"/>
            <a:endParaRPr lang="en-GB">
              <a:solidFill>
                <a:srgbClr val="005130"/>
              </a:solidFill>
              <a:latin typeface="Trebuchet MS" charset="0"/>
            </a:endParaRPr>
          </a:p>
        </p:txBody>
      </p:sp>
    </p:spTree>
    <p:extLst>
      <p:ext uri="{BB962C8B-B14F-4D97-AF65-F5344CB8AC3E}">
        <p14:creationId xmlns:p14="http://schemas.microsoft.com/office/powerpoint/2010/main" val="26579077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5163CE-4AF9-4165-B95C-6E82673108EF}" type="slidenum">
              <a:rPr lang="en-GB" smtClean="0">
                <a:solidFill>
                  <a:srgbClr val="323D43"/>
                </a:solidFill>
              </a:rPr>
              <a:pPr/>
              <a:t>45</a:t>
            </a:fld>
            <a:endParaRPr lang="en-GB">
              <a:solidFill>
                <a:srgbClr val="323D43"/>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548680"/>
            <a:ext cx="4132881" cy="587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2176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Ten Top Tips</a:t>
            </a:r>
            <a:endParaRPr lang="en-GB" dirty="0"/>
          </a:p>
        </p:txBody>
      </p:sp>
      <p:sp>
        <p:nvSpPr>
          <p:cNvPr id="3" name="Content Placeholder 2"/>
          <p:cNvSpPr>
            <a:spLocks noGrp="1"/>
          </p:cNvSpPr>
          <p:nvPr>
            <p:ph idx="1"/>
          </p:nvPr>
        </p:nvSpPr>
        <p:spPr/>
        <p:txBody>
          <a:bodyPr/>
          <a:lstStyle/>
          <a:p>
            <a:pPr marL="342900" indent="-342900">
              <a:buFont typeface="+mj-lt"/>
              <a:buAutoNum type="arabicPeriod"/>
            </a:pPr>
            <a:r>
              <a:rPr lang="en-GB" sz="1800" dirty="0" smtClean="0"/>
              <a:t>Ask for a holistic needs assessment or end of treatment assessment</a:t>
            </a:r>
          </a:p>
          <a:p>
            <a:pPr marL="342900" indent="-342900">
              <a:buFont typeface="+mj-lt"/>
              <a:buAutoNum type="arabicPeriod"/>
            </a:pPr>
            <a:r>
              <a:rPr lang="en-GB" sz="1800" dirty="0" smtClean="0"/>
              <a:t>Ask for a treatment summary</a:t>
            </a:r>
          </a:p>
          <a:p>
            <a:pPr marL="342900" indent="-342900">
              <a:buFont typeface="+mj-lt"/>
              <a:buAutoNum type="arabicPeriod"/>
            </a:pPr>
            <a:r>
              <a:rPr lang="en-GB" sz="1800" dirty="0" smtClean="0"/>
              <a:t>Find your main contact</a:t>
            </a:r>
          </a:p>
          <a:p>
            <a:pPr marL="342900" indent="-342900">
              <a:buFont typeface="+mj-lt"/>
              <a:buAutoNum type="arabicPeriod"/>
            </a:pPr>
            <a:r>
              <a:rPr lang="en-GB" sz="1800" dirty="0" smtClean="0"/>
              <a:t>Be aware of any post-treatment symptoms</a:t>
            </a:r>
          </a:p>
          <a:p>
            <a:pPr marL="342900" indent="-342900">
              <a:buFont typeface="+mj-lt"/>
              <a:buAutoNum type="arabicPeriod"/>
            </a:pPr>
            <a:r>
              <a:rPr lang="en-GB" sz="1800" dirty="0" smtClean="0"/>
              <a:t>Get support with day to day concerns</a:t>
            </a:r>
          </a:p>
          <a:p>
            <a:pPr marL="342900" indent="-342900">
              <a:buFont typeface="+mj-lt"/>
              <a:buAutoNum type="arabicPeriod"/>
            </a:pPr>
            <a:r>
              <a:rPr lang="en-GB" sz="1800" dirty="0" smtClean="0"/>
              <a:t>Talk about how you feel</a:t>
            </a:r>
          </a:p>
          <a:p>
            <a:pPr marL="342900" indent="-342900">
              <a:buFont typeface="+mj-lt"/>
              <a:buAutoNum type="arabicPeriod"/>
            </a:pPr>
            <a:r>
              <a:rPr lang="en-GB" sz="1800" dirty="0" smtClean="0"/>
              <a:t>Try to lead a healthier lifestyle</a:t>
            </a:r>
          </a:p>
          <a:p>
            <a:pPr marL="342900" indent="-342900">
              <a:buFont typeface="+mj-lt"/>
              <a:buAutoNum type="arabicPeriod"/>
            </a:pPr>
            <a:r>
              <a:rPr lang="en-GB" sz="1800" dirty="0" smtClean="0"/>
              <a:t>Know what to look out for</a:t>
            </a:r>
          </a:p>
          <a:p>
            <a:pPr marL="342900" indent="-342900">
              <a:buFont typeface="+mj-lt"/>
              <a:buAutoNum type="arabicPeriod"/>
            </a:pPr>
            <a:r>
              <a:rPr lang="en-GB" sz="1800" dirty="0" smtClean="0"/>
              <a:t>Be aware of your own health</a:t>
            </a:r>
          </a:p>
          <a:p>
            <a:pPr marL="342900" indent="-342900">
              <a:buFont typeface="+mj-lt"/>
              <a:buAutoNum type="arabicPeriod"/>
            </a:pPr>
            <a:r>
              <a:rPr lang="en-GB" sz="1800" dirty="0" smtClean="0"/>
              <a:t>Share your experience</a:t>
            </a:r>
          </a:p>
          <a:p>
            <a:endParaRPr lang="en-GB" dirty="0" smtClean="0"/>
          </a:p>
          <a:p>
            <a:endParaRPr lang="en-GB" dirty="0" smtClean="0"/>
          </a:p>
          <a:p>
            <a:endParaRPr lang="en-GB" dirty="0"/>
          </a:p>
        </p:txBody>
      </p:sp>
      <p:sp>
        <p:nvSpPr>
          <p:cNvPr id="4" name="Slide Number Placeholder 3"/>
          <p:cNvSpPr>
            <a:spLocks noGrp="1"/>
          </p:cNvSpPr>
          <p:nvPr>
            <p:ph type="sldNum" sz="quarter" idx="12"/>
          </p:nvPr>
        </p:nvSpPr>
        <p:spPr/>
        <p:txBody>
          <a:bodyPr/>
          <a:lstStyle/>
          <a:p>
            <a:fld id="{E275390B-A36A-44A9-96B6-E45941D65800}" type="slidenum">
              <a:rPr lang="en-GB" smtClean="0">
                <a:solidFill>
                  <a:srgbClr val="323D43"/>
                </a:solidFill>
              </a:rPr>
              <a:pPr/>
              <a:t>46</a:t>
            </a:fld>
            <a:endParaRPr lang="en-GB">
              <a:solidFill>
                <a:srgbClr val="323D43"/>
              </a:solidFill>
            </a:endParaRPr>
          </a:p>
        </p:txBody>
      </p:sp>
    </p:spTree>
    <p:extLst>
      <p:ext uri="{BB962C8B-B14F-4D97-AF65-F5344CB8AC3E}">
        <p14:creationId xmlns:p14="http://schemas.microsoft.com/office/powerpoint/2010/main" val="18892205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D97F38A-F6DA-484D-B4D6-A4D85C414B40}" type="slidenum">
              <a:rPr lang="en-GB"/>
              <a:pPr/>
              <a:t>47</a:t>
            </a:fld>
            <a:endParaRPr lang="en-GB"/>
          </a:p>
        </p:txBody>
      </p:sp>
      <p:sp>
        <p:nvSpPr>
          <p:cNvPr id="330754" name="Rectangle 2"/>
          <p:cNvSpPr>
            <a:spLocks noGrp="1" noChangeArrowheads="1"/>
          </p:cNvSpPr>
          <p:nvPr>
            <p:ph type="title"/>
          </p:nvPr>
        </p:nvSpPr>
        <p:spPr/>
        <p:txBody>
          <a:bodyPr/>
          <a:lstStyle/>
          <a:p>
            <a:r>
              <a:rPr lang="en-GB" dirty="0"/>
              <a:t>Conclusion </a:t>
            </a:r>
            <a:endParaRPr lang="en-US" dirty="0"/>
          </a:p>
        </p:txBody>
      </p:sp>
      <p:sp>
        <p:nvSpPr>
          <p:cNvPr id="330755" name="Rectangle 3"/>
          <p:cNvSpPr>
            <a:spLocks noGrp="1" noChangeArrowheads="1"/>
          </p:cNvSpPr>
          <p:nvPr>
            <p:ph type="body" idx="1"/>
          </p:nvPr>
        </p:nvSpPr>
        <p:spPr/>
        <p:txBody>
          <a:bodyPr/>
          <a:lstStyle/>
          <a:p>
            <a:r>
              <a:rPr lang="en-GB" dirty="0" smtClean="0"/>
              <a:t>Cancer changes people</a:t>
            </a:r>
          </a:p>
          <a:p>
            <a:r>
              <a:rPr lang="en-GB" dirty="0" smtClean="0"/>
              <a:t>Multiplicity </a:t>
            </a:r>
            <a:r>
              <a:rPr lang="en-GB" dirty="0"/>
              <a:t>and longevity of symptoms</a:t>
            </a:r>
            <a:endParaRPr lang="en-US" dirty="0"/>
          </a:p>
          <a:p>
            <a:r>
              <a:rPr lang="en-GB" dirty="0"/>
              <a:t>Identity </a:t>
            </a:r>
            <a:r>
              <a:rPr lang="en-GB" dirty="0" smtClean="0"/>
              <a:t>change</a:t>
            </a:r>
          </a:p>
          <a:p>
            <a:r>
              <a:rPr lang="en-GB" dirty="0" smtClean="0"/>
              <a:t>Need support to regain confidence and move forward into positive cancer survivorship</a:t>
            </a:r>
            <a:endParaRPr lang="en-US" dirty="0"/>
          </a:p>
          <a:p>
            <a:pPr lvl="1"/>
            <a:r>
              <a:rPr lang="en-GB" i="1" dirty="0" smtClean="0"/>
              <a:t>‘</a:t>
            </a:r>
            <a:r>
              <a:rPr lang="en-GB" i="1" dirty="0"/>
              <a:t>Surely this is not the price we pay for hope?’</a:t>
            </a:r>
            <a:endParaRPr lang="en-US" i="1" dirty="0"/>
          </a:p>
          <a:p>
            <a:endParaRPr lang="en-US" i="1" dirty="0"/>
          </a:p>
        </p:txBody>
      </p:sp>
    </p:spTree>
    <p:extLst>
      <p:ext uri="{BB962C8B-B14F-4D97-AF65-F5344CB8AC3E}">
        <p14:creationId xmlns:p14="http://schemas.microsoft.com/office/powerpoint/2010/main" val="2838401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251520" y="5733255"/>
            <a:ext cx="8496300" cy="6492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80" tIns="45685" rIns="91380" bIns="45685" numCol="1" anchor="t" anchorCtr="0" compatLnSpc="1">
            <a:prstTxWarp prst="textNoShape">
              <a:avLst/>
            </a:prstTxWarp>
          </a:bodyPr>
          <a:lstStyle/>
          <a:p>
            <a:pPr algn="ctr"/>
            <a:r>
              <a:rPr lang="en-GB" sz="1800" b="1" dirty="0"/>
              <a:t>Cancer, Palliative and End of Life Care Research Group </a:t>
            </a:r>
            <a:br>
              <a:rPr lang="en-GB" sz="1800" b="1" dirty="0"/>
            </a:br>
            <a:r>
              <a:rPr lang="en-GB" sz="2800" dirty="0">
                <a:hlinkClick r:id="rId3"/>
              </a:rPr>
              <a:t>http://www.southampton.ac.uk/cpelc/</a:t>
            </a:r>
            <a:r>
              <a:rPr lang="en-GB" sz="2800" dirty="0"/>
              <a:t/>
            </a:r>
            <a:br>
              <a:rPr lang="en-GB" sz="2800" dirty="0"/>
            </a:br>
            <a:r>
              <a:rPr lang="en-GB" sz="2800" b="1" dirty="0"/>
              <a:t/>
            </a:r>
            <a:br>
              <a:rPr lang="en-GB" sz="2800" b="1" dirty="0"/>
            </a:br>
            <a:endParaRPr lang="en-GB" sz="2800" dirty="0">
              <a:latin typeface="Times" charset="0"/>
            </a:endParaRPr>
          </a:p>
        </p:txBody>
      </p:sp>
      <p:pic>
        <p:nvPicPr>
          <p:cNvPr id="34819"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71561" y="1052738"/>
            <a:ext cx="7000880" cy="45259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117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Cancer survivors</a:t>
            </a:r>
            <a:endParaRPr lang="en-GB" dirty="0"/>
          </a:p>
        </p:txBody>
      </p:sp>
      <p:sp>
        <p:nvSpPr>
          <p:cNvPr id="3" name="Content Placeholder 2"/>
          <p:cNvSpPr>
            <a:spLocks noGrp="1"/>
          </p:cNvSpPr>
          <p:nvPr>
            <p:ph idx="1"/>
          </p:nvPr>
        </p:nvSpPr>
        <p:spPr>
          <a:xfrm>
            <a:off x="323850" y="1700213"/>
            <a:ext cx="8136582" cy="3444332"/>
          </a:xfrm>
        </p:spPr>
        <p:txBody>
          <a:bodyPr/>
          <a:lstStyle/>
          <a:p>
            <a:r>
              <a:rPr lang="en-GB" dirty="0" smtClean="0"/>
              <a:t>By 2030 projected to be 3 million. </a:t>
            </a:r>
          </a:p>
          <a:p>
            <a:pPr marL="0" indent="0">
              <a:buNone/>
            </a:pPr>
            <a:endParaRPr lang="en-GB" sz="1800" dirty="0" smtClean="0"/>
          </a:p>
          <a:p>
            <a:pPr marL="0" indent="0">
              <a:buNone/>
            </a:pPr>
            <a:endParaRPr lang="en-GB" sz="1800" dirty="0"/>
          </a:p>
          <a:p>
            <a:pPr marL="0" indent="0">
              <a:buNone/>
            </a:pPr>
            <a:endParaRPr lang="en-GB" sz="1800" dirty="0" smtClean="0"/>
          </a:p>
          <a:p>
            <a:pPr marL="0" indent="0" algn="r">
              <a:buNone/>
            </a:pPr>
            <a:endParaRPr lang="en-GB" sz="1800" dirty="0" smtClean="0"/>
          </a:p>
          <a:p>
            <a:pPr marL="0" indent="0" algn="r">
              <a:buNone/>
            </a:pPr>
            <a:endParaRPr lang="en-GB" sz="1800" dirty="0"/>
          </a:p>
          <a:p>
            <a:pPr marL="0" indent="0" algn="r">
              <a:buNone/>
            </a:pPr>
            <a:endParaRPr lang="en-GB" sz="1800" dirty="0" smtClean="0"/>
          </a:p>
          <a:p>
            <a:pPr marL="0" indent="0" algn="r">
              <a:buNone/>
            </a:pPr>
            <a:endParaRPr lang="en-GB" sz="1800" dirty="0"/>
          </a:p>
          <a:p>
            <a:pPr marL="0" indent="0" algn="r">
              <a:buNone/>
            </a:pPr>
            <a:r>
              <a:rPr lang="en-GB" sz="1800" dirty="0" smtClean="0"/>
              <a:t>(</a:t>
            </a:r>
            <a:r>
              <a:rPr lang="en-GB" sz="1800" dirty="0" err="1" smtClean="0"/>
              <a:t>Maddams</a:t>
            </a:r>
            <a:r>
              <a:rPr lang="en-GB" sz="1800" dirty="0" smtClean="0"/>
              <a:t> et al 2009, 2012)</a:t>
            </a:r>
            <a:endParaRPr lang="en-GB" sz="1800" dirty="0"/>
          </a:p>
        </p:txBody>
      </p:sp>
      <p:sp>
        <p:nvSpPr>
          <p:cNvPr id="4" name="Slide Number Placeholder 3"/>
          <p:cNvSpPr>
            <a:spLocks noGrp="1"/>
          </p:cNvSpPr>
          <p:nvPr>
            <p:ph type="sldNum" sz="quarter" idx="12"/>
          </p:nvPr>
        </p:nvSpPr>
        <p:spPr/>
        <p:txBody>
          <a:bodyPr/>
          <a:lstStyle/>
          <a:p>
            <a:fld id="{E275390B-A36A-44A9-96B6-E45941D65800}" type="slidenum">
              <a:rPr lang="en-GB" smtClean="0">
                <a:solidFill>
                  <a:srgbClr val="323D43"/>
                </a:solidFill>
              </a:rPr>
              <a:pPr/>
              <a:t>5</a:t>
            </a:fld>
            <a:endParaRPr lang="en-GB">
              <a:solidFill>
                <a:srgbClr val="323D43"/>
              </a:solidFill>
            </a:endParaRPr>
          </a:p>
        </p:txBody>
      </p:sp>
      <p:pic>
        <p:nvPicPr>
          <p:cNvPr id="5" name="Char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780928"/>
            <a:ext cx="4529646" cy="3011689"/>
          </a:xfrm>
          <a:prstGeom prst="rect">
            <a:avLst/>
          </a:prstGeom>
        </p:spPr>
      </p:pic>
    </p:spTree>
    <p:extLst>
      <p:ext uri="{BB962C8B-B14F-4D97-AF65-F5344CB8AC3E}">
        <p14:creationId xmlns:p14="http://schemas.microsoft.com/office/powerpoint/2010/main" val="3602299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British Journal of Cancer: Survivorship Supplement 2011</a:t>
            </a:r>
            <a:endParaRPr lang="en-GB" dirty="0"/>
          </a:p>
        </p:txBody>
      </p:sp>
      <p:sp>
        <p:nvSpPr>
          <p:cNvPr id="3" name="Content Placeholder 2"/>
          <p:cNvSpPr>
            <a:spLocks noGrp="1"/>
          </p:cNvSpPr>
          <p:nvPr>
            <p:ph type="body" sz="half" idx="1"/>
          </p:nvPr>
        </p:nvSpPr>
        <p:spPr>
          <a:xfrm>
            <a:off x="323855" y="2420887"/>
            <a:ext cx="4320159" cy="3394125"/>
          </a:xfrm>
        </p:spPr>
        <p:txBody>
          <a:bodyPr/>
          <a:lstStyle/>
          <a:p>
            <a:r>
              <a:rPr lang="en-GB" dirty="0" smtClean="0"/>
              <a:t>Long term consequences (Khan et al)</a:t>
            </a:r>
          </a:p>
          <a:p>
            <a:r>
              <a:rPr lang="en-GB" dirty="0"/>
              <a:t>Health service use (</a:t>
            </a:r>
            <a:r>
              <a:rPr lang="en-GB" dirty="0" err="1"/>
              <a:t>Maddams</a:t>
            </a:r>
            <a:r>
              <a:rPr lang="en-GB" dirty="0"/>
              <a:t> et al)</a:t>
            </a:r>
          </a:p>
          <a:p>
            <a:r>
              <a:rPr lang="en-GB" dirty="0" smtClean="0"/>
              <a:t>Lower confidence (Foster &amp; Fenlon)</a:t>
            </a:r>
            <a:r>
              <a:rPr lang="en-GB" dirty="0"/>
              <a:t> </a:t>
            </a:r>
            <a:endParaRPr lang="en-GB" dirty="0" smtClean="0"/>
          </a:p>
          <a:p>
            <a:endParaRPr lang="en-GB" dirty="0" smtClean="0"/>
          </a:p>
        </p:txBody>
      </p:sp>
      <p:pic>
        <p:nvPicPr>
          <p:cNvPr id="8" name="Chart Placeholder 7" descr="bjc2011421a[1].pdf - Adobe Reader"/>
          <p:cNvPicPr>
            <a:picLocks noGrp="1" noChangeAspect="1"/>
          </p:cNvPicPr>
          <p:nvPr>
            <p:ph type="chart" sz="half" idx="2"/>
          </p:nvPr>
        </p:nvPicPr>
        <p:blipFill rotWithShape="1">
          <a:blip r:embed="rId3" cstate="print">
            <a:extLst>
              <a:ext uri="{28A0092B-C50C-407E-A947-70E740481C1C}">
                <a14:useLocalDpi xmlns:a14="http://schemas.microsoft.com/office/drawing/2010/main" val="0"/>
              </a:ext>
            </a:extLst>
          </a:blip>
          <a:srcRect l="5540" t="16592" r="6789" b="28091"/>
          <a:stretch/>
        </p:blipFill>
        <p:spPr>
          <a:xfrm>
            <a:off x="5628731" y="4564568"/>
            <a:ext cx="3253020" cy="1535130"/>
          </a:xfrm>
        </p:spPr>
      </p:pic>
      <p:pic>
        <p:nvPicPr>
          <p:cNvPr id="5" name="Picture 4" descr="bjc2011419a[1].pdf - Adobe Reader"/>
          <p:cNvPicPr>
            <a:picLocks noChangeAspect="1"/>
          </p:cNvPicPr>
          <p:nvPr/>
        </p:nvPicPr>
        <p:blipFill rotWithShape="1">
          <a:blip r:embed="rId4" cstate="print">
            <a:extLst>
              <a:ext uri="{28A0092B-C50C-407E-A947-70E740481C1C}">
                <a14:useLocalDpi xmlns:a14="http://schemas.microsoft.com/office/drawing/2010/main" val="0"/>
              </a:ext>
            </a:extLst>
          </a:blip>
          <a:srcRect l="5824" t="12981" r="3503" b="26862"/>
          <a:stretch/>
        </p:blipFill>
        <p:spPr>
          <a:xfrm>
            <a:off x="4644015" y="3064001"/>
            <a:ext cx="3067290" cy="1521998"/>
          </a:xfrm>
          <a:prstGeom prst="rect">
            <a:avLst/>
          </a:prstGeom>
        </p:spPr>
      </p:pic>
      <p:pic>
        <p:nvPicPr>
          <p:cNvPr id="6" name="Picture 5" descr="bjc2011420a[1].pdf - Adobe Reader"/>
          <p:cNvPicPr>
            <a:picLocks noChangeAspect="1"/>
          </p:cNvPicPr>
          <p:nvPr/>
        </p:nvPicPr>
        <p:blipFill rotWithShape="1">
          <a:blip r:embed="rId5" cstate="print">
            <a:extLst>
              <a:ext uri="{28A0092B-C50C-407E-A947-70E740481C1C}">
                <a14:useLocalDpi xmlns:a14="http://schemas.microsoft.com/office/drawing/2010/main" val="0"/>
              </a:ext>
            </a:extLst>
          </a:blip>
          <a:srcRect l="8540" t="13231" r="3258" b="29231"/>
          <a:stretch/>
        </p:blipFill>
        <p:spPr>
          <a:xfrm>
            <a:off x="5940155" y="1628798"/>
            <a:ext cx="2941590" cy="1435200"/>
          </a:xfrm>
          <a:prstGeom prst="rect">
            <a:avLst/>
          </a:prstGeom>
        </p:spPr>
      </p:pic>
      <p:sp>
        <p:nvSpPr>
          <p:cNvPr id="7" name="TextBox 6"/>
          <p:cNvSpPr txBox="1"/>
          <p:nvPr/>
        </p:nvSpPr>
        <p:spPr>
          <a:xfrm>
            <a:off x="539551" y="6084075"/>
            <a:ext cx="7416820" cy="369261"/>
          </a:xfrm>
          <a:prstGeom prst="rect">
            <a:avLst/>
          </a:prstGeom>
          <a:noFill/>
        </p:spPr>
        <p:txBody>
          <a:bodyPr wrap="square" lIns="91380" tIns="45685" rIns="91380" bIns="45685" rtlCol="0">
            <a:spAutoFit/>
          </a:bodyPr>
          <a:lstStyle/>
          <a:p>
            <a:pPr algn="l"/>
            <a:r>
              <a:rPr lang="en-GB" sz="1800" i="1" dirty="0"/>
              <a:t>BJC Supplement, </a:t>
            </a:r>
            <a:r>
              <a:rPr lang="en-GB" sz="1800" dirty="0"/>
              <a:t>November 2011</a:t>
            </a:r>
          </a:p>
        </p:txBody>
      </p:sp>
    </p:spTree>
    <p:extLst>
      <p:ext uri="{BB962C8B-B14F-4D97-AF65-F5344CB8AC3E}">
        <p14:creationId xmlns:p14="http://schemas.microsoft.com/office/powerpoint/2010/main" val="1075089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16CFF81-C614-4892-B01E-AE2A0036765A}" type="slidenum">
              <a:rPr lang="en-GB"/>
              <a:pPr/>
              <a:t>7</a:t>
            </a:fld>
            <a:endParaRPr lang="en-GB"/>
          </a:p>
        </p:txBody>
      </p:sp>
      <p:sp>
        <p:nvSpPr>
          <p:cNvPr id="274434" name="Rectangle 2"/>
          <p:cNvSpPr>
            <a:spLocks noGrp="1" noChangeArrowheads="1"/>
          </p:cNvSpPr>
          <p:nvPr>
            <p:ph type="title"/>
          </p:nvPr>
        </p:nvSpPr>
        <p:spPr/>
        <p:txBody>
          <a:bodyPr/>
          <a:lstStyle/>
          <a:p>
            <a:r>
              <a:rPr lang="en-GB" sz="3600" dirty="0"/>
              <a:t>Survey of cancer survivors</a:t>
            </a:r>
          </a:p>
        </p:txBody>
      </p:sp>
      <p:sp>
        <p:nvSpPr>
          <p:cNvPr id="274435" name="Rectangle 3"/>
          <p:cNvSpPr>
            <a:spLocks noGrp="1" noChangeArrowheads="1"/>
          </p:cNvSpPr>
          <p:nvPr>
            <p:ph type="body" idx="1"/>
          </p:nvPr>
        </p:nvSpPr>
        <p:spPr/>
        <p:txBody>
          <a:bodyPr/>
          <a:lstStyle/>
          <a:p>
            <a:r>
              <a:rPr lang="en-GB" sz="2400" dirty="0"/>
              <a:t>40% said life was affected ‘more than a little’ by cancer</a:t>
            </a:r>
          </a:p>
          <a:p>
            <a:r>
              <a:rPr lang="en-GB" sz="2400" dirty="0"/>
              <a:t>53% harder dealing with emotional than physical needs</a:t>
            </a:r>
          </a:p>
          <a:p>
            <a:r>
              <a:rPr lang="en-GB" sz="2400" dirty="0"/>
              <a:t>60% experienced problems in a close relationship</a:t>
            </a:r>
          </a:p>
          <a:p>
            <a:r>
              <a:rPr lang="en-GB" sz="2400" dirty="0"/>
              <a:t>32% reported job disruptions or loss</a:t>
            </a:r>
          </a:p>
          <a:p>
            <a:r>
              <a:rPr lang="en-GB" sz="2400" dirty="0"/>
              <a:t>72% reported depression at some point in their recovery</a:t>
            </a:r>
          </a:p>
          <a:p>
            <a:r>
              <a:rPr lang="en-GB" sz="2400" dirty="0"/>
              <a:t>70% felt their physician had been unable to help with their non medical needs</a:t>
            </a:r>
          </a:p>
          <a:p>
            <a:pPr algn="r">
              <a:buFontTx/>
              <a:buNone/>
            </a:pPr>
            <a:r>
              <a:rPr lang="en-GB" sz="2000" dirty="0"/>
              <a:t>(Lent 2007)</a:t>
            </a:r>
          </a:p>
          <a:p>
            <a:endParaRPr lang="en-GB" sz="2000" dirty="0"/>
          </a:p>
        </p:txBody>
      </p:sp>
    </p:spTree>
    <p:extLst>
      <p:ext uri="{BB962C8B-B14F-4D97-AF65-F5344CB8AC3E}">
        <p14:creationId xmlns:p14="http://schemas.microsoft.com/office/powerpoint/2010/main" val="1659165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Post treatment problems in cancer</a:t>
            </a:r>
            <a:endParaRPr lang="en-GB" sz="3600" dirty="0"/>
          </a:p>
        </p:txBody>
      </p:sp>
      <p:sp>
        <p:nvSpPr>
          <p:cNvPr id="3" name="Content Placeholder 2"/>
          <p:cNvSpPr>
            <a:spLocks noGrp="1"/>
          </p:cNvSpPr>
          <p:nvPr>
            <p:ph idx="1"/>
          </p:nvPr>
        </p:nvSpPr>
        <p:spPr/>
        <p:txBody>
          <a:bodyPr/>
          <a:lstStyle/>
          <a:p>
            <a:r>
              <a:rPr lang="en-GB" sz="2400" dirty="0" smtClean="0"/>
              <a:t>47% express fear of recurrence</a:t>
            </a:r>
          </a:p>
          <a:p>
            <a:r>
              <a:rPr lang="en-GB" sz="2400" dirty="0" smtClean="0"/>
              <a:t>40% prostate cancer patients report urinary leakage</a:t>
            </a:r>
          </a:p>
          <a:p>
            <a:r>
              <a:rPr lang="en-GB" sz="2400" dirty="0" smtClean="0"/>
              <a:t>19% colorectal cancer patients report difficulty controlling their bowels.</a:t>
            </a:r>
          </a:p>
          <a:p>
            <a:r>
              <a:rPr lang="en-GB" sz="2400" dirty="0"/>
              <a:t>62% breast cancer survivors experience joint pain (Fenlon et al. in </a:t>
            </a:r>
            <a:r>
              <a:rPr lang="en-GB" sz="2400" dirty="0" smtClean="0"/>
              <a:t>press)</a:t>
            </a:r>
            <a:endParaRPr lang="en-GB" sz="2400" dirty="0"/>
          </a:p>
          <a:p>
            <a:r>
              <a:rPr lang="en-GB" sz="2400" dirty="0" smtClean="0"/>
              <a:t>70</a:t>
            </a:r>
            <a:r>
              <a:rPr lang="en-GB" sz="2400" dirty="0"/>
              <a:t>% women after breast cancer experience menopausal symptoms (</a:t>
            </a:r>
            <a:r>
              <a:rPr lang="en-GB" sz="2400" dirty="0" err="1"/>
              <a:t>Canney</a:t>
            </a:r>
            <a:r>
              <a:rPr lang="en-GB" sz="2400" dirty="0"/>
              <a:t> and Hatton, 1994) </a:t>
            </a:r>
            <a:endParaRPr lang="en-GB" sz="2400" dirty="0" smtClean="0"/>
          </a:p>
          <a:p>
            <a:endParaRPr lang="en-GB" dirty="0" smtClean="0"/>
          </a:p>
        </p:txBody>
      </p:sp>
      <p:sp>
        <p:nvSpPr>
          <p:cNvPr id="4" name="Slide Number Placeholder 3"/>
          <p:cNvSpPr>
            <a:spLocks noGrp="1"/>
          </p:cNvSpPr>
          <p:nvPr>
            <p:ph type="sldNum" sz="quarter" idx="12"/>
          </p:nvPr>
        </p:nvSpPr>
        <p:spPr/>
        <p:txBody>
          <a:bodyPr/>
          <a:lstStyle/>
          <a:p>
            <a:fld id="{E275390B-A36A-44A9-96B6-E45941D65800}" type="slidenum">
              <a:rPr lang="en-GB" smtClean="0">
                <a:solidFill>
                  <a:srgbClr val="323D43"/>
                </a:solidFill>
              </a:rPr>
              <a:pPr/>
              <a:t>8</a:t>
            </a:fld>
            <a:endParaRPr lang="en-GB">
              <a:solidFill>
                <a:srgbClr val="323D43"/>
              </a:solidFill>
            </a:endParaRPr>
          </a:p>
        </p:txBody>
      </p:sp>
    </p:spTree>
    <p:extLst>
      <p:ext uri="{BB962C8B-B14F-4D97-AF65-F5344CB8AC3E}">
        <p14:creationId xmlns:p14="http://schemas.microsoft.com/office/powerpoint/2010/main" val="925481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GB" sz="3600" dirty="0"/>
              <a:t>Hot flushes</a:t>
            </a:r>
            <a:endParaRPr lang="en-US" sz="3600" dirty="0"/>
          </a:p>
        </p:txBody>
      </p:sp>
      <p:sp>
        <p:nvSpPr>
          <p:cNvPr id="83971" name="Rectangle 3"/>
          <p:cNvSpPr>
            <a:spLocks noGrp="1" noChangeArrowheads="1"/>
          </p:cNvSpPr>
          <p:nvPr>
            <p:ph type="body" idx="1"/>
          </p:nvPr>
        </p:nvSpPr>
        <p:spPr/>
        <p:txBody>
          <a:bodyPr/>
          <a:lstStyle/>
          <a:p>
            <a:pPr>
              <a:lnSpc>
                <a:spcPct val="80000"/>
              </a:lnSpc>
            </a:pPr>
            <a:r>
              <a:rPr lang="en-GB" sz="2400" dirty="0"/>
              <a:t>median 5 flushes per day (range 1-30)</a:t>
            </a:r>
          </a:p>
          <a:p>
            <a:pPr>
              <a:lnSpc>
                <a:spcPct val="80000"/>
              </a:lnSpc>
            </a:pPr>
            <a:r>
              <a:rPr lang="en-GB" sz="2400" dirty="0"/>
              <a:t>median severity 5 out of 16 (range 1-16)</a:t>
            </a:r>
          </a:p>
          <a:p>
            <a:pPr>
              <a:lnSpc>
                <a:spcPct val="80000"/>
              </a:lnSpc>
            </a:pPr>
            <a:r>
              <a:rPr lang="en-GB" sz="2400" dirty="0"/>
              <a:t>median problem rating was 5 out of 10</a:t>
            </a:r>
          </a:p>
          <a:p>
            <a:pPr>
              <a:lnSpc>
                <a:spcPct val="80000"/>
              </a:lnSpc>
            </a:pPr>
            <a:r>
              <a:rPr lang="en-GB" sz="2400" dirty="0"/>
              <a:t>72% women had disturbed sleep </a:t>
            </a:r>
          </a:p>
          <a:p>
            <a:pPr>
              <a:lnSpc>
                <a:spcPct val="80000"/>
              </a:lnSpc>
            </a:pPr>
            <a:r>
              <a:rPr lang="en-GB" sz="2400" dirty="0"/>
              <a:t>over a third were more than five years since diagnosis </a:t>
            </a:r>
          </a:p>
          <a:p>
            <a:pPr>
              <a:lnSpc>
                <a:spcPct val="80000"/>
              </a:lnSpc>
            </a:pPr>
            <a:r>
              <a:rPr lang="en-GB" sz="2400" dirty="0"/>
              <a:t>50% had finished menstruation more than 5 years ago. </a:t>
            </a:r>
          </a:p>
          <a:p>
            <a:pPr lvl="1" algn="r">
              <a:lnSpc>
                <a:spcPct val="80000"/>
              </a:lnSpc>
              <a:buFont typeface="Wingdings" pitchFamily="2" charset="2"/>
              <a:buNone/>
            </a:pPr>
            <a:r>
              <a:rPr lang="en-GB" sz="1800" dirty="0"/>
              <a:t> (Fenlon 2005)</a:t>
            </a:r>
            <a:endParaRPr lang="en-US" sz="1800" dirty="0"/>
          </a:p>
        </p:txBody>
      </p:sp>
    </p:spTree>
    <p:extLst>
      <p:ext uri="{BB962C8B-B14F-4D97-AF65-F5344CB8AC3E}">
        <p14:creationId xmlns:p14="http://schemas.microsoft.com/office/powerpoint/2010/main" val="708063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lthSciences_template">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SRG_PowerPoint_Template">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SRG_PowerPoint_Template">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1126</TotalTime>
  <Words>3978</Words>
  <Application>Microsoft Office PowerPoint</Application>
  <PresentationFormat>On-screen Show (4:3)</PresentationFormat>
  <Paragraphs>456</Paragraphs>
  <Slides>48</Slides>
  <Notes>40</Notes>
  <HiddenSlides>0</HiddenSlides>
  <MMClips>0</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HealthSciences_template</vt:lpstr>
      <vt:lpstr>MSRG_PowerPoint_Template</vt:lpstr>
      <vt:lpstr>1_MSRG_PowerPoint_Template</vt:lpstr>
      <vt:lpstr>International Society for Complementary Medicine Research</vt:lpstr>
      <vt:lpstr>Cancer survivorship: Working with biographical disruption </vt:lpstr>
      <vt:lpstr>The number of people living with cancer in the UK on 31 Dec 2008 . . .  </vt:lpstr>
      <vt:lpstr>The annual rate of increase of cancer prevalence is . . .</vt:lpstr>
      <vt:lpstr>Cancer survivors</vt:lpstr>
      <vt:lpstr>British Journal of Cancer: Survivorship Supplement 2011</vt:lpstr>
      <vt:lpstr>Survey of cancer survivors</vt:lpstr>
      <vt:lpstr>Post treatment problems in cancer</vt:lpstr>
      <vt:lpstr>Hot flushes</vt:lpstr>
      <vt:lpstr>PowerPoint Presentation</vt:lpstr>
      <vt:lpstr>PowerPoint Presentation</vt:lpstr>
      <vt:lpstr>PowerPoint Presentation</vt:lpstr>
      <vt:lpstr>PowerPoint Presentation</vt:lpstr>
      <vt:lpstr>PowerPoint Presentation</vt:lpstr>
      <vt:lpstr>Biographical disruption </vt:lpstr>
      <vt:lpstr>Characteristics of chronic illness </vt:lpstr>
      <vt:lpstr>PowerPoint Presentation</vt:lpstr>
      <vt:lpstr>Constructions of living with cancer</vt:lpstr>
      <vt:lpstr>Transition at end of treatment  </vt:lpstr>
      <vt:lpstr>PowerPoint Presentation</vt:lpstr>
      <vt:lpstr>Reflection </vt:lpstr>
      <vt:lpstr>Disruption of explanatory frameworks </vt:lpstr>
      <vt:lpstr>Loss of self </vt:lpstr>
      <vt:lpstr>PowerPoint Presentation</vt:lpstr>
      <vt:lpstr>PowerPoint Presentation</vt:lpstr>
      <vt:lpstr>PowerPoint Presentation</vt:lpstr>
      <vt:lpstr>PowerPoint Presentation</vt:lpstr>
      <vt:lpstr>Isolation</vt:lpstr>
      <vt:lpstr>Restoration </vt:lpstr>
      <vt:lpstr>PowerPoint Presentation</vt:lpstr>
      <vt:lpstr>PowerPoint Presentation</vt:lpstr>
      <vt:lpstr>PowerPoint Presentation</vt:lpstr>
      <vt:lpstr>Health professional response</vt:lpstr>
      <vt:lpstr>The Breast Cancer Care resource </vt:lpstr>
      <vt:lpstr>Breast Cancer Care</vt:lpstr>
      <vt:lpstr>Editorial: Richards et al. (2011)</vt:lpstr>
      <vt:lpstr>Life Coaching feasibility study </vt:lpstr>
      <vt:lpstr>Macmillan Survivorship Research Group</vt:lpstr>
      <vt:lpstr>PowerPoint Presentation</vt:lpstr>
      <vt:lpstr>PowerPoint Presentation</vt:lpstr>
      <vt:lpstr>Southampton PTFU Pilot Project</vt:lpstr>
      <vt:lpstr>Southampton PTFU Pilot Project </vt:lpstr>
      <vt:lpstr>Signposting </vt:lpstr>
      <vt:lpstr>Supported self management framework: Whole System Change</vt:lpstr>
      <vt:lpstr>PowerPoint Presentation</vt:lpstr>
      <vt:lpstr>Ten Top Tips</vt:lpstr>
      <vt:lpstr>Conclusion </vt:lpstr>
      <vt:lpstr>Cancer, Palliative and End of Life Care Research Group  http://www.southampton.ac.uk/cpelc/  </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Survivorship</dc:title>
  <dc:creator>Fenlon D.R.</dc:creator>
  <cp:lastModifiedBy>Fenlon D.R.</cp:lastModifiedBy>
  <cp:revision>66</cp:revision>
  <cp:lastPrinted>2013-04-11T16:04:20Z</cp:lastPrinted>
  <dcterms:created xsi:type="dcterms:W3CDTF">2013-04-04T11:41:17Z</dcterms:created>
  <dcterms:modified xsi:type="dcterms:W3CDTF">2013-04-11T17:57:06Z</dcterms:modified>
</cp:coreProperties>
</file>