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3" r:id="rId3"/>
  </p:sldMasterIdLst>
  <p:notesMasterIdLst>
    <p:notesMasterId r:id="rId26"/>
  </p:notesMasterIdLst>
  <p:handoutMasterIdLst>
    <p:handoutMasterId r:id="rId27"/>
  </p:handoutMasterIdLst>
  <p:sldIdLst>
    <p:sldId id="304" r:id="rId4"/>
    <p:sldId id="388" r:id="rId5"/>
    <p:sldId id="353" r:id="rId6"/>
    <p:sldId id="357" r:id="rId7"/>
    <p:sldId id="344" r:id="rId8"/>
    <p:sldId id="384" r:id="rId9"/>
    <p:sldId id="364" r:id="rId10"/>
    <p:sldId id="386" r:id="rId11"/>
    <p:sldId id="387" r:id="rId12"/>
    <p:sldId id="336" r:id="rId13"/>
    <p:sldId id="377" r:id="rId14"/>
    <p:sldId id="375" r:id="rId15"/>
    <p:sldId id="361" r:id="rId16"/>
    <p:sldId id="362" r:id="rId17"/>
    <p:sldId id="378" r:id="rId18"/>
    <p:sldId id="376" r:id="rId19"/>
    <p:sldId id="379" r:id="rId20"/>
    <p:sldId id="380" r:id="rId21"/>
    <p:sldId id="363" r:id="rId22"/>
    <p:sldId id="389" r:id="rId23"/>
    <p:sldId id="385" r:id="rId24"/>
    <p:sldId id="381" r:id="rId25"/>
  </p:sldIdLst>
  <p:sldSz cx="9144000" cy="6858000" type="screen4x3"/>
  <p:notesSz cx="6858000" cy="9144000"/>
  <p:defaultTextStyle>
    <a:defPPr>
      <a:defRPr lang="en-US"/>
    </a:defPPr>
    <a:lvl1pPr algn="ctr" rtl="0" eaLnBrk="0" fontAlgn="base" hangingPunct="0">
      <a:spcBef>
        <a:spcPct val="0"/>
      </a:spcBef>
      <a:spcAft>
        <a:spcPct val="0"/>
      </a:spcAft>
      <a:defRPr sz="1200" kern="1200">
        <a:solidFill>
          <a:schemeClr val="tx1"/>
        </a:solidFill>
        <a:latin typeface="Lucida Sans" charset="0"/>
        <a:ea typeface="ＭＳ Ｐゴシック" charset="0"/>
        <a:cs typeface="ＭＳ Ｐゴシック" charset="0"/>
      </a:defRPr>
    </a:lvl1pPr>
    <a:lvl2pPr marL="457200" algn="ctr" rtl="0" eaLnBrk="0" fontAlgn="base" hangingPunct="0">
      <a:spcBef>
        <a:spcPct val="0"/>
      </a:spcBef>
      <a:spcAft>
        <a:spcPct val="0"/>
      </a:spcAft>
      <a:defRPr sz="1200" kern="1200">
        <a:solidFill>
          <a:schemeClr val="tx1"/>
        </a:solidFill>
        <a:latin typeface="Lucida Sans" charset="0"/>
        <a:ea typeface="ＭＳ Ｐゴシック" charset="0"/>
        <a:cs typeface="ＭＳ Ｐゴシック" charset="0"/>
      </a:defRPr>
    </a:lvl2pPr>
    <a:lvl3pPr marL="914400" algn="ctr" rtl="0" eaLnBrk="0" fontAlgn="base" hangingPunct="0">
      <a:spcBef>
        <a:spcPct val="0"/>
      </a:spcBef>
      <a:spcAft>
        <a:spcPct val="0"/>
      </a:spcAft>
      <a:defRPr sz="1200" kern="1200">
        <a:solidFill>
          <a:schemeClr val="tx1"/>
        </a:solidFill>
        <a:latin typeface="Lucida Sans" charset="0"/>
        <a:ea typeface="ＭＳ Ｐゴシック" charset="0"/>
        <a:cs typeface="ＭＳ Ｐゴシック" charset="0"/>
      </a:defRPr>
    </a:lvl3pPr>
    <a:lvl4pPr marL="1371600" algn="ctr" rtl="0" eaLnBrk="0" fontAlgn="base" hangingPunct="0">
      <a:spcBef>
        <a:spcPct val="0"/>
      </a:spcBef>
      <a:spcAft>
        <a:spcPct val="0"/>
      </a:spcAft>
      <a:defRPr sz="1200" kern="1200">
        <a:solidFill>
          <a:schemeClr val="tx1"/>
        </a:solidFill>
        <a:latin typeface="Lucida Sans" charset="0"/>
        <a:ea typeface="ＭＳ Ｐゴシック" charset="0"/>
        <a:cs typeface="ＭＳ Ｐゴシック" charset="0"/>
      </a:defRPr>
    </a:lvl4pPr>
    <a:lvl5pPr marL="1828800" algn="ctr" rtl="0" eaLnBrk="0" fontAlgn="base" hangingPunct="0">
      <a:spcBef>
        <a:spcPct val="0"/>
      </a:spcBef>
      <a:spcAft>
        <a:spcPct val="0"/>
      </a:spcAft>
      <a:defRPr sz="12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12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12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12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1200" kern="1200">
        <a:solidFill>
          <a:schemeClr val="tx1"/>
        </a:solidFill>
        <a:latin typeface="Lucida San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85F"/>
    <a:srgbClr val="615A20"/>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72" autoAdjust="0"/>
  </p:normalViewPr>
  <p:slideViewPr>
    <p:cSldViewPr>
      <p:cViewPr>
        <p:scale>
          <a:sx n="100" d="100"/>
          <a:sy n="100" d="100"/>
        </p:scale>
        <p:origin x="-180" y="-2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US"/>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US"/>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US"/>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97749F4A-9209-B347-8F0D-03EBE94B8919}" type="slidenum">
              <a:rPr lang="en-US"/>
              <a:pPr/>
              <a:t>‹#›</a:t>
            </a:fld>
            <a:endParaRPr lang="en-US"/>
          </a:p>
        </p:txBody>
      </p:sp>
    </p:spTree>
    <p:extLst>
      <p:ext uri="{BB962C8B-B14F-4D97-AF65-F5344CB8AC3E}">
        <p14:creationId xmlns:p14="http://schemas.microsoft.com/office/powerpoint/2010/main" val="2960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D9556EC7-EDA2-D04F-B333-10531BC528A1}" type="slidenum">
              <a:rPr lang="en-US"/>
              <a:pPr/>
              <a:t>‹#›</a:t>
            </a:fld>
            <a:endParaRPr lang="en-US"/>
          </a:p>
        </p:txBody>
      </p:sp>
    </p:spTree>
    <p:extLst>
      <p:ext uri="{BB962C8B-B14F-4D97-AF65-F5344CB8AC3E}">
        <p14:creationId xmlns:p14="http://schemas.microsoft.com/office/powerpoint/2010/main" val="11049454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2BE92-DEF0-534A-BF5E-7DD3E10CF604}" type="slidenum">
              <a:rPr lang="en-US"/>
              <a:pPr/>
              <a:t>1</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p:txBody>
          <a:bodyPr/>
          <a:lstStyle/>
          <a:p>
            <a:r>
              <a:rPr lang="en-US"/>
              <a:t>Please use the dd month yyyy format for the date for example 11 January 2008. The main title can be one or two lines long.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endParaRPr lang="en-US"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endParaRPr lang="en-US" noProof="0" smtClean="0"/>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0CB23168-76BE-4E48-A0FE-8DFC52304F5F}" type="slidenum">
              <a:rPr lang="en-US"/>
              <a:pPr/>
              <a:t>‹#›</a:t>
            </a:fld>
            <a:endParaRPr lang="en-US"/>
          </a:p>
        </p:txBody>
      </p:sp>
      <p:pic>
        <p:nvPicPr>
          <p:cNvPr id="10254" name="Picture 1038" descr="chemistr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388938"/>
            <a:ext cx="2736850"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A8F6F-133C-DC4D-B86E-5EC0FB568E68}" type="slidenum">
              <a:rPr lang="en-US"/>
              <a:pPr/>
              <a:t>‹#›</a:t>
            </a:fld>
            <a:endParaRPr lang="en-US"/>
          </a:p>
        </p:txBody>
      </p:sp>
    </p:spTree>
    <p:extLst>
      <p:ext uri="{BB962C8B-B14F-4D97-AF65-F5344CB8AC3E}">
        <p14:creationId xmlns:p14="http://schemas.microsoft.com/office/powerpoint/2010/main" val="230649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BB290A-59DE-534F-AB2A-7B4A351016E7}" type="slidenum">
              <a:rPr lang="en-US"/>
              <a:pPr/>
              <a:t>‹#›</a:t>
            </a:fld>
            <a:endParaRPr lang="en-US"/>
          </a:p>
        </p:txBody>
      </p:sp>
    </p:spTree>
    <p:extLst>
      <p:ext uri="{BB962C8B-B14F-4D97-AF65-F5344CB8AC3E}">
        <p14:creationId xmlns:p14="http://schemas.microsoft.com/office/powerpoint/2010/main" val="198255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p>
            <a:r>
              <a:rPr lang="en-GB" smtClean="0"/>
              <a:t>Click icon to add chart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4EA9551-4708-8541-86FF-2B7C645EDA96}" type="slidenum">
              <a:rPr lang="en-US"/>
              <a:pPr/>
              <a:t>‹#›</a:t>
            </a:fld>
            <a:endParaRPr lang="en-US"/>
          </a:p>
        </p:txBody>
      </p:sp>
    </p:spTree>
    <p:extLst>
      <p:ext uri="{BB962C8B-B14F-4D97-AF65-F5344CB8AC3E}">
        <p14:creationId xmlns:p14="http://schemas.microsoft.com/office/powerpoint/2010/main" val="44029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p>
            <a:r>
              <a:rPr lang="en-GB"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4EF701C6-7B45-5648-8BE2-2308351C0EC9}" type="slidenum">
              <a:rPr lang="en-US"/>
              <a:pPr/>
              <a:t>‹#›</a:t>
            </a:fld>
            <a:endParaRPr lang="en-US"/>
          </a:p>
        </p:txBody>
      </p:sp>
    </p:spTree>
    <p:extLst>
      <p:ext uri="{BB962C8B-B14F-4D97-AF65-F5344CB8AC3E}">
        <p14:creationId xmlns:p14="http://schemas.microsoft.com/office/powerpoint/2010/main" val="336380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US"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US" noProof="0" smtClean="0"/>
              <a:t>Click to edit Master subtitle style</a:t>
            </a:r>
          </a:p>
        </p:txBody>
      </p:sp>
      <p:pic>
        <p:nvPicPr>
          <p:cNvPr id="12300" name="Picture 1036" descr="chemistr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388938"/>
            <a:ext cx="2736850"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82BBFE-0450-C74E-8BD2-12C95F5C9D05}" type="slidenum">
              <a:rPr lang="en-US"/>
              <a:pPr/>
              <a:t>‹#›</a:t>
            </a:fld>
            <a:endParaRPr lang="en-US"/>
          </a:p>
        </p:txBody>
      </p:sp>
    </p:spTree>
    <p:extLst>
      <p:ext uri="{BB962C8B-B14F-4D97-AF65-F5344CB8AC3E}">
        <p14:creationId xmlns:p14="http://schemas.microsoft.com/office/powerpoint/2010/main" val="31332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D18F69-81FA-BA47-A8CD-ED1CC721B5A4}" type="slidenum">
              <a:rPr lang="en-US"/>
              <a:pPr/>
              <a:t>‹#›</a:t>
            </a:fld>
            <a:endParaRPr lang="en-US"/>
          </a:p>
        </p:txBody>
      </p:sp>
    </p:spTree>
    <p:extLst>
      <p:ext uri="{BB962C8B-B14F-4D97-AF65-F5344CB8AC3E}">
        <p14:creationId xmlns:p14="http://schemas.microsoft.com/office/powerpoint/2010/main" val="447757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2ECF97-DB43-FF4A-B675-86973235C371}" type="slidenum">
              <a:rPr lang="en-US"/>
              <a:pPr/>
              <a:t>‹#›</a:t>
            </a:fld>
            <a:endParaRPr lang="en-US"/>
          </a:p>
        </p:txBody>
      </p:sp>
    </p:spTree>
    <p:extLst>
      <p:ext uri="{BB962C8B-B14F-4D97-AF65-F5344CB8AC3E}">
        <p14:creationId xmlns:p14="http://schemas.microsoft.com/office/powerpoint/2010/main" val="111492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62B28A-7A14-AF47-B540-71349251F7B2}" type="slidenum">
              <a:rPr lang="en-US"/>
              <a:pPr/>
              <a:t>‹#›</a:t>
            </a:fld>
            <a:endParaRPr lang="en-US"/>
          </a:p>
        </p:txBody>
      </p:sp>
    </p:spTree>
    <p:extLst>
      <p:ext uri="{BB962C8B-B14F-4D97-AF65-F5344CB8AC3E}">
        <p14:creationId xmlns:p14="http://schemas.microsoft.com/office/powerpoint/2010/main" val="6854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6921BB-1FE3-A642-B2AB-99ABA6CF88A9}" type="slidenum">
              <a:rPr lang="en-US"/>
              <a:pPr/>
              <a:t>‹#›</a:t>
            </a:fld>
            <a:endParaRPr lang="en-US"/>
          </a:p>
        </p:txBody>
      </p:sp>
    </p:spTree>
    <p:extLst>
      <p:ext uri="{BB962C8B-B14F-4D97-AF65-F5344CB8AC3E}">
        <p14:creationId xmlns:p14="http://schemas.microsoft.com/office/powerpoint/2010/main" val="49625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B3F6C9-1AE2-944A-AE77-F68AEAF404AF}" type="slidenum">
              <a:rPr lang="en-US"/>
              <a:pPr/>
              <a:t>‹#›</a:t>
            </a:fld>
            <a:endParaRPr lang="en-US"/>
          </a:p>
        </p:txBody>
      </p:sp>
    </p:spTree>
    <p:extLst>
      <p:ext uri="{BB962C8B-B14F-4D97-AF65-F5344CB8AC3E}">
        <p14:creationId xmlns:p14="http://schemas.microsoft.com/office/powerpoint/2010/main" val="263712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1F218E9-FB31-8C4C-AA2C-B67C4C09C06B}" type="slidenum">
              <a:rPr lang="en-US"/>
              <a:pPr/>
              <a:t>‹#›</a:t>
            </a:fld>
            <a:endParaRPr lang="en-US"/>
          </a:p>
        </p:txBody>
      </p:sp>
    </p:spTree>
    <p:extLst>
      <p:ext uri="{BB962C8B-B14F-4D97-AF65-F5344CB8AC3E}">
        <p14:creationId xmlns:p14="http://schemas.microsoft.com/office/powerpoint/2010/main" val="3546220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467D9D-6127-3143-A47D-D4B8F2659D2D}" type="slidenum">
              <a:rPr lang="en-US"/>
              <a:pPr/>
              <a:t>‹#›</a:t>
            </a:fld>
            <a:endParaRPr lang="en-US"/>
          </a:p>
        </p:txBody>
      </p:sp>
    </p:spTree>
    <p:extLst>
      <p:ext uri="{BB962C8B-B14F-4D97-AF65-F5344CB8AC3E}">
        <p14:creationId xmlns:p14="http://schemas.microsoft.com/office/powerpoint/2010/main" val="429381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53C778-7B80-B54C-A782-CCBAF550A4D8}" type="slidenum">
              <a:rPr lang="en-US"/>
              <a:pPr/>
              <a:t>‹#›</a:t>
            </a:fld>
            <a:endParaRPr lang="en-US"/>
          </a:p>
        </p:txBody>
      </p:sp>
    </p:spTree>
    <p:extLst>
      <p:ext uri="{BB962C8B-B14F-4D97-AF65-F5344CB8AC3E}">
        <p14:creationId xmlns:p14="http://schemas.microsoft.com/office/powerpoint/2010/main" val="1560100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4E8169-DFBD-694D-B641-824D81D45ADC}" type="slidenum">
              <a:rPr lang="en-US"/>
              <a:pPr/>
              <a:t>‹#›</a:t>
            </a:fld>
            <a:endParaRPr lang="en-US"/>
          </a:p>
        </p:txBody>
      </p:sp>
    </p:spTree>
    <p:extLst>
      <p:ext uri="{BB962C8B-B14F-4D97-AF65-F5344CB8AC3E}">
        <p14:creationId xmlns:p14="http://schemas.microsoft.com/office/powerpoint/2010/main" val="1896776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376BA6-9E20-2447-8DF6-AD38428C38DF}" type="slidenum">
              <a:rPr lang="en-US"/>
              <a:pPr/>
              <a:t>‹#›</a:t>
            </a:fld>
            <a:endParaRPr lang="en-US"/>
          </a:p>
        </p:txBody>
      </p:sp>
    </p:spTree>
    <p:extLst>
      <p:ext uri="{BB962C8B-B14F-4D97-AF65-F5344CB8AC3E}">
        <p14:creationId xmlns:p14="http://schemas.microsoft.com/office/powerpoint/2010/main" val="584621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0231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32316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11412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240577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33699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84B88A-41CF-6E44-B632-7FF823A54DB2}" type="slidenum">
              <a:rPr lang="en-US"/>
              <a:pPr/>
              <a:t>‹#›</a:t>
            </a:fld>
            <a:endParaRPr lang="en-US"/>
          </a:p>
        </p:txBody>
      </p:sp>
    </p:spTree>
    <p:extLst>
      <p:ext uri="{BB962C8B-B14F-4D97-AF65-F5344CB8AC3E}">
        <p14:creationId xmlns:p14="http://schemas.microsoft.com/office/powerpoint/2010/main" val="2616748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11964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370466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38580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35896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286786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05053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4D5474-3779-6340-8E3C-4C2F4B3EF4FF}" type="slidenum">
              <a:rPr lang="en-US"/>
              <a:pPr/>
              <a:t>‹#›</a:t>
            </a:fld>
            <a:endParaRPr lang="en-US"/>
          </a:p>
        </p:txBody>
      </p:sp>
    </p:spTree>
    <p:extLst>
      <p:ext uri="{BB962C8B-B14F-4D97-AF65-F5344CB8AC3E}">
        <p14:creationId xmlns:p14="http://schemas.microsoft.com/office/powerpoint/2010/main" val="313848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3E9548-B941-8147-B9E0-0788B8A8830C}" type="slidenum">
              <a:rPr lang="en-US"/>
              <a:pPr/>
              <a:t>‹#›</a:t>
            </a:fld>
            <a:endParaRPr lang="en-US"/>
          </a:p>
        </p:txBody>
      </p:sp>
    </p:spTree>
    <p:extLst>
      <p:ext uri="{BB962C8B-B14F-4D97-AF65-F5344CB8AC3E}">
        <p14:creationId xmlns:p14="http://schemas.microsoft.com/office/powerpoint/2010/main" val="131853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5166FF-0E8C-8B4F-A79D-8E4937882258}" type="slidenum">
              <a:rPr lang="en-US"/>
              <a:pPr/>
              <a:t>‹#›</a:t>
            </a:fld>
            <a:endParaRPr lang="en-US"/>
          </a:p>
        </p:txBody>
      </p:sp>
    </p:spTree>
    <p:extLst>
      <p:ext uri="{BB962C8B-B14F-4D97-AF65-F5344CB8AC3E}">
        <p14:creationId xmlns:p14="http://schemas.microsoft.com/office/powerpoint/2010/main" val="216957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CC1C47-BB00-5648-BEFF-05F9E52320EC}" type="slidenum">
              <a:rPr lang="en-US"/>
              <a:pPr/>
              <a:t>‹#›</a:t>
            </a:fld>
            <a:endParaRPr lang="en-US"/>
          </a:p>
        </p:txBody>
      </p:sp>
    </p:spTree>
    <p:extLst>
      <p:ext uri="{BB962C8B-B14F-4D97-AF65-F5344CB8AC3E}">
        <p14:creationId xmlns:p14="http://schemas.microsoft.com/office/powerpoint/2010/main" val="222027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A8689-0486-A841-B15E-2BB7C268A22D}" type="slidenum">
              <a:rPr lang="en-US"/>
              <a:pPr/>
              <a:t>‹#›</a:t>
            </a:fld>
            <a:endParaRPr lang="en-US"/>
          </a:p>
        </p:txBody>
      </p:sp>
    </p:spTree>
    <p:extLst>
      <p:ext uri="{BB962C8B-B14F-4D97-AF65-F5344CB8AC3E}">
        <p14:creationId xmlns:p14="http://schemas.microsoft.com/office/powerpoint/2010/main" val="94809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8DE6B-7140-3F47-AC86-9551DE9E704E}" type="slidenum">
              <a:rPr lang="en-US"/>
              <a:pPr/>
              <a:t>‹#›</a:t>
            </a:fld>
            <a:endParaRPr lang="en-US"/>
          </a:p>
        </p:txBody>
      </p:sp>
    </p:spTree>
    <p:extLst>
      <p:ext uri="{BB962C8B-B14F-4D97-AF65-F5344CB8AC3E}">
        <p14:creationId xmlns:p14="http://schemas.microsoft.com/office/powerpoint/2010/main" val="236139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US"/>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D065ACEC-0F0E-D046-9400-6DF49A3C0AA9}" type="slidenum">
              <a:rPr lang="en-US"/>
              <a:pPr/>
              <a:t>‹#›</a:t>
            </a:fld>
            <a:endParaRPr lang="en-US"/>
          </a:p>
        </p:txBody>
      </p:sp>
      <p:pic>
        <p:nvPicPr>
          <p:cNvPr id="1035" name="Picture 11" descr="chemistr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6225" y="315913"/>
            <a:ext cx="2122488" cy="6651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hdr="0" ftr="0" dt="0"/>
  <p:txStyles>
    <p:title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2pPr>
      <a:lvl3pPr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3pPr>
      <a:lvl4pPr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4pPr>
      <a:lvl5pPr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5pPr>
      <a:lvl6pPr marL="457200"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eaLnBrk="1" fontAlgn="base" hangingPunct="1">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5168776A-16FD-4F4C-9E69-A95F1C697C79}" type="slidenum">
              <a:rPr lang="en-US"/>
              <a:pPr/>
              <a:t>‹#›</a:t>
            </a:fld>
            <a:endParaRPr lang="en-US"/>
          </a:p>
        </p:txBody>
      </p:sp>
      <p:pic>
        <p:nvPicPr>
          <p:cNvPr id="11276" name="Picture 12" descr="chemist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6225" y="315913"/>
            <a:ext cx="2122488" cy="6651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charset="0"/>
          <a:ea typeface="ＭＳ Ｐゴシック" charset="0"/>
        </a:defRPr>
      </a:lvl2pPr>
      <a:lvl3pPr algn="l" rtl="0" fontAlgn="base">
        <a:spcBef>
          <a:spcPct val="0"/>
        </a:spcBef>
        <a:spcAft>
          <a:spcPct val="0"/>
        </a:spcAft>
        <a:defRPr sz="3500">
          <a:solidFill>
            <a:schemeClr val="tx2"/>
          </a:solidFill>
          <a:latin typeface="Georgia" charset="0"/>
          <a:ea typeface="ＭＳ Ｐゴシック" charset="0"/>
        </a:defRPr>
      </a:lvl3pPr>
      <a:lvl4pPr algn="l" rtl="0" fontAlgn="base">
        <a:spcBef>
          <a:spcPct val="0"/>
        </a:spcBef>
        <a:spcAft>
          <a:spcPct val="0"/>
        </a:spcAft>
        <a:defRPr sz="3500">
          <a:solidFill>
            <a:schemeClr val="tx2"/>
          </a:solidFill>
          <a:latin typeface="Georgia" charset="0"/>
          <a:ea typeface="ＭＳ Ｐゴシック" charset="0"/>
        </a:defRPr>
      </a:lvl4pPr>
      <a:lvl5pPr algn="l" rtl="0" fontAlgn="base">
        <a:spcBef>
          <a:spcPct val="0"/>
        </a:spcBef>
        <a:spcAft>
          <a:spcPct val="0"/>
        </a:spcAft>
        <a:defRPr sz="3500">
          <a:solidFill>
            <a:schemeClr val="tx2"/>
          </a:solidFill>
          <a:latin typeface="Georgia" charset="0"/>
          <a:ea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ea typeface="+mn-ea"/>
        </a:defRPr>
      </a:lvl2pPr>
      <a:lvl3pPr marL="1143000" indent="-228600" algn="l" rtl="0" fontAlgn="base">
        <a:spcBef>
          <a:spcPct val="20000"/>
        </a:spcBef>
        <a:spcAft>
          <a:spcPct val="50000"/>
        </a:spcAft>
        <a:buChar char="•"/>
        <a:defRPr sz="2400">
          <a:solidFill>
            <a:schemeClr val="tx1"/>
          </a:solidFill>
          <a:latin typeface="+mn-lt"/>
          <a:ea typeface="+mn-ea"/>
        </a:defRPr>
      </a:lvl3pPr>
      <a:lvl4pPr marL="1600200" indent="-228600" algn="l" rtl="0" fontAlgn="base">
        <a:spcBef>
          <a:spcPct val="20000"/>
        </a:spcBef>
        <a:spcAft>
          <a:spcPct val="50000"/>
        </a:spcAft>
        <a:buChar char="–"/>
        <a:defRPr sz="2400">
          <a:solidFill>
            <a:schemeClr val="tx1"/>
          </a:solidFill>
          <a:latin typeface="+mn-lt"/>
          <a:ea typeface="+mn-ea"/>
        </a:defRPr>
      </a:lvl4pPr>
      <a:lvl5pPr marL="2057400" indent="-228600" algn="l" rtl="0" fontAlgn="base">
        <a:spcBef>
          <a:spcPct val="20000"/>
        </a:spcBef>
        <a:spcAft>
          <a:spcPct val="50000"/>
        </a:spcAft>
        <a:buChar char="»"/>
        <a:defRPr sz="2400">
          <a:solidFill>
            <a:schemeClr val="tx1"/>
          </a:solidFill>
          <a:latin typeface="+mn-lt"/>
          <a:ea typeface="+mn-ea"/>
        </a:defRPr>
      </a:lvl5pPr>
      <a:lvl6pPr marL="2514600" indent="-228600" algn="l" rtl="0" fontAlgn="base">
        <a:spcBef>
          <a:spcPct val="20000"/>
        </a:spcBef>
        <a:spcAft>
          <a:spcPct val="50000"/>
        </a:spcAft>
        <a:buChar char="»"/>
        <a:defRPr sz="2400">
          <a:solidFill>
            <a:schemeClr val="tx1"/>
          </a:solidFill>
          <a:latin typeface="+mn-lt"/>
          <a:ea typeface="+mn-ea"/>
        </a:defRPr>
      </a:lvl6pPr>
      <a:lvl7pPr marL="2971800" indent="-228600" algn="l" rtl="0" fontAlgn="base">
        <a:spcBef>
          <a:spcPct val="20000"/>
        </a:spcBef>
        <a:spcAft>
          <a:spcPct val="50000"/>
        </a:spcAft>
        <a:buChar char="»"/>
        <a:defRPr sz="2400">
          <a:solidFill>
            <a:schemeClr val="tx1"/>
          </a:solidFill>
          <a:latin typeface="+mn-lt"/>
          <a:ea typeface="+mn-ea"/>
        </a:defRPr>
      </a:lvl7pPr>
      <a:lvl8pPr marL="3429000" indent="-228600" algn="l" rtl="0" fontAlgn="base">
        <a:spcBef>
          <a:spcPct val="20000"/>
        </a:spcBef>
        <a:spcAft>
          <a:spcPct val="50000"/>
        </a:spcAft>
        <a:buChar char="»"/>
        <a:defRPr sz="2400">
          <a:solidFill>
            <a:schemeClr val="tx1"/>
          </a:solidFill>
          <a:latin typeface="+mn-lt"/>
          <a:ea typeface="+mn-ea"/>
        </a:defRPr>
      </a:lvl8pPr>
      <a:lvl9pPr marL="3886200" indent="-228600" algn="l" rtl="0" fontAlgn="base">
        <a:spcBef>
          <a:spcPct val="20000"/>
        </a:spcBef>
        <a:spcAft>
          <a:spcPct val="5000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charset="0"/>
          <a:ea typeface="ＭＳ Ｐゴシック" charset="0"/>
        </a:defRPr>
      </a:lvl2pPr>
      <a:lvl3pPr algn="l" rtl="0" fontAlgn="base">
        <a:spcBef>
          <a:spcPct val="0"/>
        </a:spcBef>
        <a:spcAft>
          <a:spcPct val="0"/>
        </a:spcAft>
        <a:defRPr sz="3500">
          <a:solidFill>
            <a:schemeClr val="tx2"/>
          </a:solidFill>
          <a:latin typeface="Georgia" charset="0"/>
          <a:ea typeface="ＭＳ Ｐゴシック" charset="0"/>
        </a:defRPr>
      </a:lvl3pPr>
      <a:lvl4pPr algn="l" rtl="0" fontAlgn="base">
        <a:spcBef>
          <a:spcPct val="0"/>
        </a:spcBef>
        <a:spcAft>
          <a:spcPct val="0"/>
        </a:spcAft>
        <a:defRPr sz="3500">
          <a:solidFill>
            <a:schemeClr val="tx2"/>
          </a:solidFill>
          <a:latin typeface="Georgia" charset="0"/>
          <a:ea typeface="ＭＳ Ｐゴシック" charset="0"/>
        </a:defRPr>
      </a:lvl4pPr>
      <a:lvl5pPr algn="l" rtl="0" fontAlgn="base">
        <a:spcBef>
          <a:spcPct val="0"/>
        </a:spcBef>
        <a:spcAft>
          <a:spcPct val="0"/>
        </a:spcAft>
        <a:defRPr sz="3500">
          <a:solidFill>
            <a:schemeClr val="tx2"/>
          </a:solidFill>
          <a:latin typeface="Georgia" charset="0"/>
          <a:ea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ea typeface="+mn-ea"/>
        </a:defRPr>
      </a:lvl2pPr>
      <a:lvl3pPr marL="1143000" indent="-228600" algn="l" rtl="0" fontAlgn="base">
        <a:spcBef>
          <a:spcPct val="20000"/>
        </a:spcBef>
        <a:spcAft>
          <a:spcPct val="50000"/>
        </a:spcAft>
        <a:buChar char="•"/>
        <a:defRPr sz="2400">
          <a:solidFill>
            <a:schemeClr val="tx1"/>
          </a:solidFill>
          <a:latin typeface="+mn-lt"/>
          <a:ea typeface="+mn-ea"/>
        </a:defRPr>
      </a:lvl3pPr>
      <a:lvl4pPr marL="1600200" indent="-228600" algn="l" rtl="0" fontAlgn="base">
        <a:spcBef>
          <a:spcPct val="20000"/>
        </a:spcBef>
        <a:spcAft>
          <a:spcPct val="50000"/>
        </a:spcAft>
        <a:buChar char="–"/>
        <a:defRPr sz="2400">
          <a:solidFill>
            <a:schemeClr val="tx1"/>
          </a:solidFill>
          <a:latin typeface="+mn-lt"/>
          <a:ea typeface="+mn-ea"/>
        </a:defRPr>
      </a:lvl4pPr>
      <a:lvl5pPr marL="2057400" indent="-228600" algn="l" rtl="0" fontAlgn="base">
        <a:spcBef>
          <a:spcPct val="20000"/>
        </a:spcBef>
        <a:spcAft>
          <a:spcPct val="50000"/>
        </a:spcAft>
        <a:buChar char="»"/>
        <a:defRPr sz="2400">
          <a:solidFill>
            <a:schemeClr val="tx1"/>
          </a:solidFill>
          <a:latin typeface="+mn-lt"/>
          <a:ea typeface="+mn-ea"/>
        </a:defRPr>
      </a:lvl5pPr>
      <a:lvl6pPr marL="2514600" indent="-228600" algn="l" rtl="0" fontAlgn="base">
        <a:spcBef>
          <a:spcPct val="20000"/>
        </a:spcBef>
        <a:spcAft>
          <a:spcPct val="50000"/>
        </a:spcAft>
        <a:buChar char="»"/>
        <a:defRPr sz="2400">
          <a:solidFill>
            <a:schemeClr val="tx1"/>
          </a:solidFill>
          <a:latin typeface="+mn-lt"/>
          <a:ea typeface="+mn-ea"/>
        </a:defRPr>
      </a:lvl6pPr>
      <a:lvl7pPr marL="2971800" indent="-228600" algn="l" rtl="0" fontAlgn="base">
        <a:spcBef>
          <a:spcPct val="20000"/>
        </a:spcBef>
        <a:spcAft>
          <a:spcPct val="50000"/>
        </a:spcAft>
        <a:buChar char="»"/>
        <a:defRPr sz="2400">
          <a:solidFill>
            <a:schemeClr val="tx1"/>
          </a:solidFill>
          <a:latin typeface="+mn-lt"/>
          <a:ea typeface="+mn-ea"/>
        </a:defRPr>
      </a:lvl7pPr>
      <a:lvl8pPr marL="3429000" indent="-228600" algn="l" rtl="0" fontAlgn="base">
        <a:spcBef>
          <a:spcPct val="20000"/>
        </a:spcBef>
        <a:spcAft>
          <a:spcPct val="50000"/>
        </a:spcAft>
        <a:buChar char="»"/>
        <a:defRPr sz="2400">
          <a:solidFill>
            <a:schemeClr val="tx1"/>
          </a:solidFill>
          <a:latin typeface="+mn-lt"/>
          <a:ea typeface="+mn-ea"/>
        </a:defRPr>
      </a:lvl8pPr>
      <a:lvl9pPr marL="3886200" indent="-228600" algn="l" rtl="0" fontAlgn="base">
        <a:spcBef>
          <a:spcPct val="20000"/>
        </a:spcBef>
        <a:spcAft>
          <a:spcPct val="5000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blogs.chem.soton.ac.uk" TargetMode="External"/><Relationship Id="rId7" Type="http://schemas.openxmlformats.org/officeDocument/2006/relationships/hyperlink" Target="http://www.blogmydata.org/" TargetMode="External"/><Relationship Id="rId2" Type="http://schemas.openxmlformats.org/officeDocument/2006/relationships/hyperlink" Target="http://www.labtrove.org" TargetMode="External"/><Relationship Id="rId1" Type="http://schemas.openxmlformats.org/officeDocument/2006/relationships/slideLayout" Target="../slideLayouts/slideLayout2.xml"/><Relationship Id="rId6" Type="http://schemas.openxmlformats.org/officeDocument/2006/relationships/hyperlink" Target="http://pzq.ourexperiment.org/" TargetMode="External"/><Relationship Id="rId5" Type="http://schemas.openxmlformats.org/officeDocument/2006/relationships/hyperlink" Target="http://www.soton.ac.uk/~decode/" TargetMode="External"/><Relationship Id="rId10" Type="http://schemas.openxmlformats.org/officeDocument/2006/relationships/image" Target="../media/image18.png"/><Relationship Id="rId4" Type="http://schemas.openxmlformats.org/officeDocument/2006/relationships/hyperlink" Target="http://biolabs.isis.rl.ac.uk" TargetMode="Externa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ourexperiment.org/synth_methyl_oxin/meta/SPECTROSCOPIC_METHOD/value/H-NMR" TargetMode="External"/><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ridiummrd.wordpress.com/2011/12/09/19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zoom.scisharp.org/?id=e92q1bv5" TargetMode="External"/><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image" Target="../media/image33.tiff"/><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tif"/><Relationship Id="rId4" Type="http://schemas.openxmlformats.org/officeDocument/2006/relationships/image" Target="../media/image35.jpeg"/><Relationship Id="rId9"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Grp="1" noChangeArrowheads="1"/>
          </p:cNvSpPr>
          <p:nvPr>
            <p:ph type="ctrTitle"/>
          </p:nvPr>
        </p:nvSpPr>
        <p:spPr/>
        <p:txBody>
          <a:bodyPr/>
          <a:lstStyle/>
          <a:p>
            <a:r>
              <a:rPr lang="en-US" sz="6400" dirty="0" smtClean="0"/>
              <a:t>Implementing DOIs for Data</a:t>
            </a:r>
            <a:endParaRPr lang="en-US" sz="6400" dirty="0"/>
          </a:p>
        </p:txBody>
      </p:sp>
      <p:sp>
        <p:nvSpPr>
          <p:cNvPr id="2072" name="Rectangle 24"/>
          <p:cNvSpPr>
            <a:spLocks noGrp="1" noChangeArrowheads="1"/>
          </p:cNvSpPr>
          <p:nvPr>
            <p:ph type="subTitle" idx="1"/>
          </p:nvPr>
        </p:nvSpPr>
        <p:spPr>
          <a:xfrm>
            <a:off x="323528" y="3933056"/>
            <a:ext cx="7981950" cy="1752600"/>
          </a:xfrm>
        </p:spPr>
        <p:txBody>
          <a:bodyPr/>
          <a:lstStyle/>
          <a:p>
            <a:pPr eaLnBrk="0" hangingPunct="0">
              <a:lnSpc>
                <a:spcPts val="4100"/>
              </a:lnSpc>
            </a:pPr>
            <a:r>
              <a:rPr lang="en-US" dirty="0" err="1" smtClean="0">
                <a:solidFill>
                  <a:srgbClr val="B2D5D5"/>
                </a:solidFill>
              </a:rPr>
              <a:t>DataPool</a:t>
            </a:r>
            <a:r>
              <a:rPr lang="en-US" dirty="0" smtClean="0">
                <a:solidFill>
                  <a:srgbClr val="B2D5D5"/>
                </a:solidFill>
              </a:rPr>
              <a:t> supporting institutional service development</a:t>
            </a:r>
            <a:endParaRPr lang="en-US" dirty="0"/>
          </a:p>
        </p:txBody>
      </p:sp>
      <p:sp>
        <p:nvSpPr>
          <p:cNvPr id="2073" name="Text Box 25"/>
          <p:cNvSpPr txBox="1">
            <a:spLocks noChangeArrowheads="1"/>
          </p:cNvSpPr>
          <p:nvPr/>
        </p:nvSpPr>
        <p:spPr bwMode="auto">
          <a:xfrm>
            <a:off x="381000" y="5445224"/>
            <a:ext cx="8223448" cy="109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a:lnSpc>
                <a:spcPts val="2400"/>
              </a:lnSpc>
            </a:pPr>
            <a:r>
              <a:rPr lang="en-US" sz="2000" dirty="0" smtClean="0">
                <a:solidFill>
                  <a:srgbClr val="B2D5D5"/>
                </a:solidFill>
                <a:latin typeface="Georgia" charset="0"/>
              </a:rPr>
              <a:t>Simon Coles, </a:t>
            </a:r>
            <a:r>
              <a:rPr lang="en-US" sz="2000" smtClean="0">
                <a:solidFill>
                  <a:srgbClr val="B2D5D5"/>
                </a:solidFill>
                <a:latin typeface="Georgia" charset="0"/>
              </a:rPr>
              <a:t>Andrew </a:t>
            </a:r>
            <a:r>
              <a:rPr lang="en-US" sz="2000" smtClean="0">
                <a:solidFill>
                  <a:srgbClr val="B2D5D5"/>
                </a:solidFill>
                <a:latin typeface="Georgia" charset="0"/>
              </a:rPr>
              <a:t>Milsted</a:t>
            </a:r>
            <a:r>
              <a:rPr lang="en-US" sz="2000" dirty="0" smtClean="0">
                <a:solidFill>
                  <a:srgbClr val="B2D5D5"/>
                </a:solidFill>
                <a:latin typeface="Georgia" charset="0"/>
              </a:rPr>
              <a:t>, Wendy White</a:t>
            </a:r>
          </a:p>
          <a:p>
            <a:pPr algn="l">
              <a:lnSpc>
                <a:spcPts val="2400"/>
              </a:lnSpc>
            </a:pPr>
            <a:r>
              <a:rPr lang="en-US" sz="2000" dirty="0">
                <a:solidFill>
                  <a:srgbClr val="B2D5D5"/>
                </a:solidFill>
                <a:latin typeface="Georgia" charset="0"/>
              </a:rPr>
              <a:t/>
            </a:r>
            <a:br>
              <a:rPr lang="en-US" sz="2000" dirty="0">
                <a:solidFill>
                  <a:srgbClr val="B2D5D5"/>
                </a:solidFill>
                <a:latin typeface="Georgia" charset="0"/>
              </a:rPr>
            </a:br>
            <a:r>
              <a:rPr lang="en-US" sz="1600" dirty="0" err="1" smtClean="0">
                <a:solidFill>
                  <a:srgbClr val="B2D5D5"/>
                </a:solidFill>
                <a:latin typeface="Georgia" charset="0"/>
              </a:rPr>
              <a:t>Jisc</a:t>
            </a:r>
            <a:r>
              <a:rPr lang="en-US" sz="1600" dirty="0" smtClean="0">
                <a:solidFill>
                  <a:srgbClr val="B2D5D5"/>
                </a:solidFill>
                <a:latin typeface="Georgia" charset="0"/>
              </a:rPr>
              <a:t> Managing Research Data </a:t>
            </a:r>
            <a:r>
              <a:rPr lang="en-US" sz="1600" dirty="0" err="1" smtClean="0">
                <a:solidFill>
                  <a:srgbClr val="B2D5D5"/>
                </a:solidFill>
                <a:latin typeface="Georgia" charset="0"/>
              </a:rPr>
              <a:t>Programme</a:t>
            </a:r>
            <a:r>
              <a:rPr lang="en-US" sz="1600" dirty="0" smtClean="0">
                <a:solidFill>
                  <a:srgbClr val="B2D5D5"/>
                </a:solidFill>
                <a:latin typeface="Georgia" charset="0"/>
              </a:rPr>
              <a:t> Workshop, Achievements, Challenges and Recommendations, 25-26 March 2013, Aston</a:t>
            </a:r>
            <a:endParaRPr lang="en-US" sz="1600" dirty="0">
              <a:solidFill>
                <a:srgbClr val="B2D5D5"/>
              </a:solidFill>
              <a:latin typeface="Georgia" charset="0"/>
            </a:endParaRPr>
          </a:p>
        </p:txBody>
      </p:sp>
    </p:spTree>
    <p:extLst>
      <p:ext uri="{BB962C8B-B14F-4D97-AF65-F5344CB8AC3E}">
        <p14:creationId xmlns:p14="http://schemas.microsoft.com/office/powerpoint/2010/main" val="11449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Labtrove</a:t>
            </a:r>
            <a:endParaRPr lang="en-US" dirty="0"/>
          </a:p>
        </p:txBody>
      </p:sp>
      <p:sp>
        <p:nvSpPr>
          <p:cNvPr id="3" name="Content Placeholder 2"/>
          <p:cNvSpPr>
            <a:spLocks noGrp="1"/>
          </p:cNvSpPr>
          <p:nvPr>
            <p:ph idx="1"/>
          </p:nvPr>
        </p:nvSpPr>
        <p:spPr>
          <a:xfrm>
            <a:off x="323850" y="1700213"/>
            <a:ext cx="8820150" cy="4114800"/>
          </a:xfrm>
        </p:spPr>
        <p:txBody>
          <a:bodyPr/>
          <a:lstStyle/>
          <a:p>
            <a:r>
              <a:rPr lang="en-US" dirty="0" smtClean="0">
                <a:hlinkClick r:id="rId2"/>
              </a:rPr>
              <a:t>Labtrove.org</a:t>
            </a:r>
            <a:endParaRPr lang="en-US" dirty="0" smtClean="0"/>
          </a:p>
          <a:p>
            <a:r>
              <a:rPr lang="en-US" dirty="0" smtClean="0"/>
              <a:t>Numerous current installations</a:t>
            </a:r>
          </a:p>
          <a:p>
            <a:pPr lvl="1"/>
            <a:r>
              <a:rPr lang="en-US" dirty="0" err="1" smtClean="0">
                <a:hlinkClick r:id="rId3"/>
              </a:rPr>
              <a:t>Blogs@Soton</a:t>
            </a:r>
            <a:endParaRPr lang="en-US" dirty="0" smtClean="0"/>
          </a:p>
          <a:p>
            <a:pPr lvl="1"/>
            <a:r>
              <a:rPr lang="en-US" u="sng" dirty="0">
                <a:hlinkClick r:id="rId4"/>
              </a:rPr>
              <a:t>http://biolabs.isis.rl.ac.uk</a:t>
            </a:r>
            <a:r>
              <a:rPr lang="en-GB" dirty="0"/>
              <a:t> </a:t>
            </a:r>
            <a:endParaRPr lang="en-GB" dirty="0" smtClean="0"/>
          </a:p>
          <a:p>
            <a:pPr lvl="1"/>
            <a:r>
              <a:rPr lang="en-US" u="sng" dirty="0" smtClean="0">
                <a:hlinkClick r:id="rId5"/>
              </a:rPr>
              <a:t>http</a:t>
            </a:r>
            <a:r>
              <a:rPr lang="en-US" u="sng" dirty="0">
                <a:hlinkClick r:id="rId5"/>
              </a:rPr>
              <a:t>://www.soton.ac.uk/~decode/</a:t>
            </a:r>
            <a:r>
              <a:rPr lang="en-GB" dirty="0"/>
              <a:t> </a:t>
            </a:r>
            <a:r>
              <a:rPr lang="en-GB" dirty="0" smtClean="0"/>
              <a:t>(Project management)</a:t>
            </a:r>
          </a:p>
          <a:p>
            <a:pPr lvl="1"/>
            <a:r>
              <a:rPr lang="en-US" u="sng" dirty="0">
                <a:hlinkClick r:id="rId6"/>
              </a:rPr>
              <a:t>http://pzq.ourexperiment.org/</a:t>
            </a:r>
            <a:r>
              <a:rPr lang="en-GB" dirty="0"/>
              <a:t> </a:t>
            </a:r>
            <a:r>
              <a:rPr lang="en-GB" dirty="0" smtClean="0"/>
              <a:t>(Open Science)</a:t>
            </a:r>
          </a:p>
          <a:p>
            <a:pPr lvl="1"/>
            <a:r>
              <a:rPr lang="en-US" u="sng" dirty="0">
                <a:hlinkClick r:id="rId7"/>
              </a:rPr>
              <a:t>http://www.blogmydata.org/</a:t>
            </a:r>
            <a:r>
              <a:rPr lang="en-GB" dirty="0"/>
              <a:t> </a:t>
            </a:r>
            <a:r>
              <a:rPr lang="en-GB" dirty="0" smtClean="0"/>
              <a:t>(Environmental Science)</a:t>
            </a:r>
          </a:p>
          <a:p>
            <a:pPr lvl="1"/>
            <a:r>
              <a:rPr lang="en-GB" dirty="0" smtClean="0"/>
              <a:t>Uptake in USA &amp; Australia</a:t>
            </a:r>
          </a:p>
          <a:p>
            <a:pPr lvl="1"/>
            <a:r>
              <a:rPr lang="en-GB" dirty="0" smtClean="0"/>
              <a:t>Uptake at US National Lab (PNNL)</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10</a:t>
            </a:fld>
            <a:endParaRPr lang="en-US"/>
          </a:p>
        </p:txBody>
      </p:sp>
      <p:pic>
        <p:nvPicPr>
          <p:cNvPr id="5" name="Picture 4" descr="godiv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6974" y="1124744"/>
            <a:ext cx="3937514" cy="1769368"/>
          </a:xfrm>
          <a:prstGeom prst="rect">
            <a:avLst/>
          </a:prstGeom>
        </p:spPr>
      </p:pic>
      <p:pic>
        <p:nvPicPr>
          <p:cNvPr id="6" name="Picture 5" descr="rev_ver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8" y="2088232"/>
            <a:ext cx="1639844" cy="1844824"/>
          </a:xfrm>
          <a:prstGeom prst="rect">
            <a:avLst/>
          </a:prstGeom>
        </p:spPr>
      </p:pic>
      <p:pic>
        <p:nvPicPr>
          <p:cNvPr id="7" name="Picture 6" descr="saxs template_use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6336" y="2337044"/>
            <a:ext cx="1440160" cy="1651093"/>
          </a:xfrm>
          <a:prstGeom prst="rect">
            <a:avLst/>
          </a:prstGeom>
        </p:spPr>
      </p:pic>
    </p:spTree>
    <p:extLst>
      <p:ext uri="{BB962C8B-B14F-4D97-AF65-F5344CB8AC3E}">
        <p14:creationId xmlns:p14="http://schemas.microsoft.com/office/powerpoint/2010/main" val="191073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and notebooks</a:t>
            </a:r>
          </a:p>
        </p:txBody>
      </p:sp>
      <p:pic>
        <p:nvPicPr>
          <p:cNvPr id="5" name="Content Placeholder 4" descr="LTr3.tiff"/>
          <p:cNvPicPr>
            <a:picLocks noGrp="1" noChangeAspect="1"/>
          </p:cNvPicPr>
          <p:nvPr>
            <p:ph idx="1"/>
          </p:nvPr>
        </p:nvPicPr>
        <p:blipFill>
          <a:blip r:embed="rId2">
            <a:extLst>
              <a:ext uri="{28A0092B-C50C-407E-A947-70E740481C1C}">
                <a14:useLocalDpi xmlns:a14="http://schemas.microsoft.com/office/drawing/2010/main" val="0"/>
              </a:ext>
            </a:extLst>
          </a:blip>
          <a:srcRect l="-46530" r="-46530"/>
          <a:stretch>
            <a:fillRect/>
          </a:stretch>
        </p:blipFill>
        <p:spPr>
          <a:xfrm>
            <a:off x="1403648" y="1531605"/>
            <a:ext cx="9865096" cy="4777715"/>
          </a:xfrm>
        </p:spPr>
      </p:pic>
      <p:sp>
        <p:nvSpPr>
          <p:cNvPr id="4" name="Slide Number Placeholder 3"/>
          <p:cNvSpPr>
            <a:spLocks noGrp="1"/>
          </p:cNvSpPr>
          <p:nvPr>
            <p:ph type="sldNum" sz="quarter" idx="12"/>
          </p:nvPr>
        </p:nvSpPr>
        <p:spPr/>
        <p:txBody>
          <a:bodyPr/>
          <a:lstStyle/>
          <a:p>
            <a:fld id="{4BB3F6C9-1AE2-944A-AE77-F68AEAF404AF}" type="slidenum">
              <a:rPr lang="en-US" smtClean="0"/>
              <a:pPr/>
              <a:t>11</a:t>
            </a:fld>
            <a:endParaRPr lang="en-US" dirty="0"/>
          </a:p>
        </p:txBody>
      </p:sp>
      <p:sp>
        <p:nvSpPr>
          <p:cNvPr id="6" name="TextBox 5"/>
          <p:cNvSpPr txBox="1"/>
          <p:nvPr/>
        </p:nvSpPr>
        <p:spPr>
          <a:xfrm>
            <a:off x="-432048" y="6381328"/>
            <a:ext cx="9252520" cy="307777"/>
          </a:xfrm>
          <a:prstGeom prst="rect">
            <a:avLst/>
          </a:prstGeom>
          <a:noFill/>
        </p:spPr>
        <p:txBody>
          <a:bodyPr wrap="square" rtlCol="0">
            <a:spAutoFit/>
          </a:bodyPr>
          <a:lstStyle/>
          <a:p>
            <a:r>
              <a:rPr lang="en-US" sz="1400" dirty="0">
                <a:latin typeface="+mn-lt"/>
                <a:hlinkClick r:id="rId3"/>
              </a:rPr>
              <a:t>http://</a:t>
            </a:r>
            <a:r>
              <a:rPr lang="en-US" sz="1400" dirty="0" err="1">
                <a:latin typeface="+mn-lt"/>
                <a:hlinkClick r:id="rId3"/>
              </a:rPr>
              <a:t>www.ourexperiment.org</a:t>
            </a:r>
            <a:r>
              <a:rPr lang="en-US" sz="1400" dirty="0">
                <a:latin typeface="+mn-lt"/>
                <a:hlinkClick r:id="rId3"/>
              </a:rPr>
              <a:t>/</a:t>
            </a:r>
            <a:r>
              <a:rPr lang="en-US" sz="1400" dirty="0" err="1">
                <a:latin typeface="+mn-lt"/>
                <a:hlinkClick r:id="rId3"/>
              </a:rPr>
              <a:t>synth_methyl_oxin</a:t>
            </a:r>
            <a:r>
              <a:rPr lang="en-US" sz="1400" dirty="0">
                <a:latin typeface="+mn-lt"/>
                <a:hlinkClick r:id="rId3"/>
              </a:rPr>
              <a:t>/meta/SPECTROSCOPIC_METHOD/value/H-NMR</a:t>
            </a:r>
            <a:endParaRPr lang="en-US" sz="1400" dirty="0">
              <a:latin typeface="+mn-lt"/>
            </a:endParaRPr>
          </a:p>
        </p:txBody>
      </p:sp>
      <p:sp>
        <p:nvSpPr>
          <p:cNvPr id="7" name="Content Placeholder 2"/>
          <p:cNvSpPr txBox="1">
            <a:spLocks/>
          </p:cNvSpPr>
          <p:nvPr/>
        </p:nvSpPr>
        <p:spPr bwMode="auto">
          <a:xfrm>
            <a:off x="395536" y="1916832"/>
            <a:ext cx="324036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dirty="0" smtClean="0"/>
              <a:t>General methods</a:t>
            </a:r>
          </a:p>
          <a:p>
            <a:r>
              <a:rPr lang="en-US" dirty="0" smtClean="0"/>
              <a:t>Experimental data</a:t>
            </a:r>
          </a:p>
          <a:p>
            <a:r>
              <a:rPr lang="en-US" dirty="0" smtClean="0"/>
              <a:t>Observations</a:t>
            </a:r>
          </a:p>
          <a:p>
            <a:r>
              <a:rPr lang="en-US" dirty="0" smtClean="0"/>
              <a:t>Summaries</a:t>
            </a:r>
          </a:p>
          <a:p>
            <a:r>
              <a:rPr lang="en-US" dirty="0" smtClean="0"/>
              <a:t>Metadata and </a:t>
            </a:r>
            <a:r>
              <a:rPr lang="en-US" dirty="0" err="1" smtClean="0"/>
              <a:t>organisation</a:t>
            </a:r>
            <a:endParaRPr lang="en-US" dirty="0" smtClean="0"/>
          </a:p>
        </p:txBody>
      </p:sp>
    </p:spTree>
    <p:extLst>
      <p:ext uri="{BB962C8B-B14F-4D97-AF65-F5344CB8AC3E}">
        <p14:creationId xmlns:p14="http://schemas.microsoft.com/office/powerpoint/2010/main" val="1338107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and notebooks</a:t>
            </a:r>
            <a:endParaRPr lang="en-US" dirty="0"/>
          </a:p>
        </p:txBody>
      </p:sp>
      <p:sp>
        <p:nvSpPr>
          <p:cNvPr id="3" name="Content Placeholder 2"/>
          <p:cNvSpPr>
            <a:spLocks noGrp="1"/>
          </p:cNvSpPr>
          <p:nvPr>
            <p:ph idx="1"/>
          </p:nvPr>
        </p:nvSpPr>
        <p:spPr>
          <a:xfrm>
            <a:off x="323850" y="1628800"/>
            <a:ext cx="8496300" cy="4114800"/>
          </a:xfrm>
        </p:spPr>
        <p:txBody>
          <a:bodyPr/>
          <a:lstStyle/>
          <a:p>
            <a:r>
              <a:rPr lang="en-US" dirty="0" smtClean="0"/>
              <a:t>A real, current example – revisions just submitted</a:t>
            </a:r>
            <a:endParaRPr lang="en-US"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12</a:t>
            </a:fld>
            <a:endParaRPr lang="en-US"/>
          </a:p>
        </p:txBody>
      </p:sp>
      <p:pic>
        <p:nvPicPr>
          <p:cNvPr id="5" name="Picture 4" descr="Journal Sub.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32249"/>
            <a:ext cx="5317791" cy="4581127"/>
          </a:xfrm>
          <a:prstGeom prst="rect">
            <a:avLst/>
          </a:prstGeom>
        </p:spPr>
      </p:pic>
      <p:pic>
        <p:nvPicPr>
          <p:cNvPr id="6" name="Picture 5" descr="Journal sub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246" y="2160241"/>
            <a:ext cx="5521780" cy="4725143"/>
          </a:xfrm>
          <a:prstGeom prst="rect">
            <a:avLst/>
          </a:prstGeom>
        </p:spPr>
      </p:pic>
    </p:spTree>
    <p:extLst>
      <p:ext uri="{BB962C8B-B14F-4D97-AF65-F5344CB8AC3E}">
        <p14:creationId xmlns:p14="http://schemas.microsoft.com/office/powerpoint/2010/main" val="15628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multi-layer approach</a:t>
            </a:r>
            <a:endParaRPr lang="en-US" dirty="0"/>
          </a:p>
        </p:txBody>
      </p:sp>
      <p:sp>
        <p:nvSpPr>
          <p:cNvPr id="3" name="Content Placeholder 2"/>
          <p:cNvSpPr>
            <a:spLocks noGrp="1"/>
          </p:cNvSpPr>
          <p:nvPr>
            <p:ph idx="1"/>
          </p:nvPr>
        </p:nvSpPr>
        <p:spPr/>
        <p:txBody>
          <a:bodyPr/>
          <a:lstStyle/>
          <a:p>
            <a:pPr marL="457200" indent="-457200">
              <a:buFont typeface="+mj-ea"/>
              <a:buAutoNum type="circleNumDbPlain"/>
            </a:pPr>
            <a:r>
              <a:rPr lang="en-GB" dirty="0" smtClean="0"/>
              <a:t>Knowledge layer: ‘core</a:t>
            </a:r>
            <a:r>
              <a:rPr lang="en-GB" dirty="0"/>
              <a:t>’ metadata for </a:t>
            </a:r>
            <a:r>
              <a:rPr lang="en-GB" dirty="0" smtClean="0"/>
              <a:t>discoverability akin to Dublin Core, </a:t>
            </a:r>
            <a:r>
              <a:rPr lang="en-GB" dirty="0" err="1" smtClean="0"/>
              <a:t>DataCite</a:t>
            </a:r>
            <a:r>
              <a:rPr lang="en-GB" dirty="0" smtClean="0"/>
              <a:t>, </a:t>
            </a:r>
            <a:r>
              <a:rPr lang="en-GB" dirty="0" err="1" smtClean="0"/>
              <a:t>etc</a:t>
            </a:r>
            <a:r>
              <a:rPr lang="en-GB" dirty="0" smtClean="0"/>
              <a:t> </a:t>
            </a:r>
          </a:p>
          <a:p>
            <a:pPr marL="457200" indent="-457200">
              <a:buFont typeface="+mj-ea"/>
              <a:buAutoNum type="circleNumDbPlain"/>
            </a:pPr>
            <a:r>
              <a:rPr lang="en-GB" dirty="0" smtClean="0"/>
              <a:t>Information Layer: </a:t>
            </a:r>
            <a:r>
              <a:rPr lang="en-US" dirty="0" smtClean="0"/>
              <a:t>‘contextual</a:t>
            </a:r>
            <a:r>
              <a:rPr lang="en-US" dirty="0"/>
              <a:t>’ metadata </a:t>
            </a:r>
            <a:r>
              <a:rPr lang="en-GB" dirty="0" smtClean="0"/>
              <a:t>akin to </a:t>
            </a:r>
            <a:r>
              <a:rPr lang="en-GB" dirty="0"/>
              <a:t>the elements in CERIF [CERIF in practice (</a:t>
            </a:r>
            <a:r>
              <a:rPr lang="en-US" u="sng" dirty="0">
                <a:hlinkClick r:id="rId2"/>
              </a:rPr>
              <a:t>http://iridiummrd.wordpress.com/2011/12/09/195/</a:t>
            </a:r>
            <a:r>
              <a:rPr lang="en-GB" dirty="0"/>
              <a:t>) </a:t>
            </a:r>
            <a:r>
              <a:rPr lang="en-GB" dirty="0" smtClean="0"/>
              <a:t>notably </a:t>
            </a:r>
            <a:r>
              <a:rPr lang="en-GB" dirty="0"/>
              <a:t>a) outcomes i.e. publications, patents; b) funding e.g. research council grant c) people e.g. project team members, d) organisation i.e. University, collaborators.</a:t>
            </a:r>
            <a:r>
              <a:rPr lang="en-GB" dirty="0" smtClean="0"/>
              <a:t>)</a:t>
            </a:r>
            <a:endParaRPr lang="en-GB" dirty="0"/>
          </a:p>
          <a:p>
            <a:pPr marL="457200" indent="-457200">
              <a:buFont typeface="+mj-ea"/>
              <a:buAutoNum type="circleNumDbPlain"/>
            </a:pPr>
            <a:r>
              <a:rPr lang="en-GB" dirty="0"/>
              <a:t>Computation </a:t>
            </a:r>
            <a:r>
              <a:rPr lang="en-GB" dirty="0" smtClean="0"/>
              <a:t>Layer: </a:t>
            </a:r>
            <a:r>
              <a:rPr lang="en-GB" dirty="0"/>
              <a:t>‘detail’ metadata - a specific level giving the </a:t>
            </a:r>
            <a:r>
              <a:rPr lang="en-GB" dirty="0" smtClean="0"/>
              <a:t>minutiae (formats </a:t>
            </a:r>
            <a:r>
              <a:rPr lang="en-GB" dirty="0" err="1" smtClean="0"/>
              <a:t>etc</a:t>
            </a:r>
            <a:r>
              <a:rPr lang="en-GB" dirty="0" smtClean="0"/>
              <a:t>) and enabling processing. </a:t>
            </a:r>
            <a:endParaRPr lang="en-GB"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13</a:t>
            </a:fld>
            <a:endParaRPr lang="en-US"/>
          </a:p>
        </p:txBody>
      </p:sp>
      <p:sp>
        <p:nvSpPr>
          <p:cNvPr id="5" name="Rectangle 4"/>
          <p:cNvSpPr/>
          <p:nvPr/>
        </p:nvSpPr>
        <p:spPr bwMode="auto">
          <a:xfrm>
            <a:off x="251520" y="2708920"/>
            <a:ext cx="8568952" cy="2304256"/>
          </a:xfrm>
          <a:prstGeom prst="rect">
            <a:avLst/>
          </a:prstGeom>
          <a:solidFill>
            <a:schemeClr val="bg1">
              <a:lumMod val="50000"/>
              <a:alpha val="80000"/>
            </a:schemeClr>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35800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ea"/>
              <a:buAutoNum type="circleNumDbPlain"/>
            </a:pPr>
            <a:r>
              <a:rPr lang="en-GB" dirty="0" smtClean="0"/>
              <a:t>Knowledge layer: </a:t>
            </a:r>
            <a:r>
              <a:rPr lang="en-US" dirty="0"/>
              <a:t>What is being made available and is it of interest to me? Can I access it?</a:t>
            </a:r>
            <a:r>
              <a:rPr lang="en-GB" dirty="0"/>
              <a:t> </a:t>
            </a:r>
            <a:endParaRPr lang="en-GB" dirty="0" smtClean="0"/>
          </a:p>
          <a:p>
            <a:pPr marL="457200" indent="-457200">
              <a:buFont typeface="+mj-ea"/>
              <a:buAutoNum type="circleNumDbPlain"/>
            </a:pPr>
            <a:r>
              <a:rPr lang="en-GB" dirty="0" smtClean="0"/>
              <a:t>Information Layer: </a:t>
            </a:r>
            <a:r>
              <a:rPr lang="en-US" dirty="0"/>
              <a:t>At what granularity should data be made available or citable? What is an ELN record? If single datasets are given identifiers, what about collections of datasets, files within datasets or individual data?</a:t>
            </a:r>
            <a:r>
              <a:rPr lang="en-GB" dirty="0"/>
              <a:t> </a:t>
            </a:r>
            <a:endParaRPr lang="en-GB" dirty="0" smtClean="0"/>
          </a:p>
          <a:p>
            <a:pPr marL="457200" indent="-457200">
              <a:buFont typeface="+mj-ea"/>
              <a:buAutoNum type="circleNumDbPlain"/>
            </a:pPr>
            <a:r>
              <a:rPr lang="en-GB" dirty="0" smtClean="0"/>
              <a:t>Computation Layer: </a:t>
            </a:r>
            <a:r>
              <a:rPr lang="en-US" dirty="0"/>
              <a:t>Can I automatically process this information?</a:t>
            </a:r>
            <a:r>
              <a:rPr lang="en-GB" dirty="0"/>
              <a:t> </a:t>
            </a:r>
            <a:r>
              <a:rPr lang="en-GB" dirty="0" smtClean="0"/>
              <a:t> </a:t>
            </a:r>
            <a:endParaRPr lang="en-GB"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14</a:t>
            </a:fld>
            <a:endParaRPr lang="en-US"/>
          </a:p>
        </p:txBody>
      </p:sp>
    </p:spTree>
    <p:extLst>
      <p:ext uri="{BB962C8B-B14F-4D97-AF65-F5344CB8AC3E}">
        <p14:creationId xmlns:p14="http://schemas.microsoft.com/office/powerpoint/2010/main" val="91370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DataCite</a:t>
            </a:r>
            <a:r>
              <a:rPr lang="en-US" dirty="0" smtClean="0"/>
              <a:t> and </a:t>
            </a:r>
            <a:r>
              <a:rPr lang="en-US" dirty="0" err="1" smtClean="0"/>
              <a:t>LabTrove</a:t>
            </a:r>
            <a:endParaRPr lang="en-US" dirty="0"/>
          </a:p>
        </p:txBody>
      </p:sp>
      <p:sp>
        <p:nvSpPr>
          <p:cNvPr id="3" name="Content Placeholder 2"/>
          <p:cNvSpPr>
            <a:spLocks noGrp="1"/>
          </p:cNvSpPr>
          <p:nvPr>
            <p:ph idx="1"/>
          </p:nvPr>
        </p:nvSpPr>
        <p:spPr/>
        <p:txBody>
          <a:bodyPr/>
          <a:lstStyle/>
          <a:p>
            <a:r>
              <a:rPr lang="en-US" dirty="0" smtClean="0"/>
              <a:t>Broader trial</a:t>
            </a:r>
          </a:p>
          <a:p>
            <a:r>
              <a:rPr lang="en-US" dirty="0" smtClean="0"/>
              <a:t>Longer timeframe</a:t>
            </a:r>
          </a:p>
          <a:p>
            <a:r>
              <a:rPr lang="en-US" dirty="0" smtClean="0"/>
              <a:t>Software easy to modify</a:t>
            </a:r>
          </a:p>
          <a:p>
            <a:r>
              <a:rPr lang="en-US" dirty="0" smtClean="0"/>
              <a:t>Several use cases</a:t>
            </a:r>
          </a:p>
          <a:p>
            <a:pPr lvl="1"/>
            <a:r>
              <a:rPr lang="en-US" dirty="0" smtClean="0"/>
              <a:t>Cite whole notebook</a:t>
            </a:r>
          </a:p>
          <a:p>
            <a:pPr lvl="1"/>
            <a:r>
              <a:rPr lang="en-US" dirty="0" smtClean="0"/>
              <a:t>Cite arbitrary collection of notes</a:t>
            </a:r>
          </a:p>
          <a:p>
            <a:pPr lvl="1"/>
            <a:r>
              <a:rPr lang="en-US" dirty="0" smtClean="0"/>
              <a:t>Cite specific note</a:t>
            </a:r>
          </a:p>
          <a:p>
            <a:pPr lvl="1"/>
            <a:r>
              <a:rPr lang="en-US" dirty="0" smtClean="0"/>
              <a:t>Cite specific attached data file</a:t>
            </a:r>
            <a:endParaRPr lang="en-US"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15</a:t>
            </a:fld>
            <a:endParaRPr lang="en-US"/>
          </a:p>
        </p:txBody>
      </p:sp>
    </p:spTree>
    <p:extLst>
      <p:ext uri="{BB962C8B-B14F-4D97-AF65-F5344CB8AC3E}">
        <p14:creationId xmlns:p14="http://schemas.microsoft.com/office/powerpoint/2010/main" val="399589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Granularity…</a:t>
            </a:r>
            <a:endParaRPr lang="en-US" dirty="0"/>
          </a:p>
        </p:txBody>
      </p:sp>
      <p:pic>
        <p:nvPicPr>
          <p:cNvPr id="5" name="Content Placeholder 4" descr="CCJ prezi data.tiff"/>
          <p:cNvPicPr>
            <a:picLocks noGrp="1" noChangeAspect="1"/>
          </p:cNvPicPr>
          <p:nvPr>
            <p:ph idx="1"/>
          </p:nvPr>
        </p:nvPicPr>
        <p:blipFill>
          <a:blip r:embed="rId2">
            <a:extLst>
              <a:ext uri="{28A0092B-C50C-407E-A947-70E740481C1C}">
                <a14:useLocalDpi xmlns:a14="http://schemas.microsoft.com/office/drawing/2010/main" val="0"/>
              </a:ext>
            </a:extLst>
          </a:blip>
          <a:srcRect t="11256" b="11256"/>
          <a:stretch>
            <a:fillRect/>
          </a:stretch>
        </p:blipFill>
        <p:spPr>
          <a:xfrm>
            <a:off x="323850" y="1700213"/>
            <a:ext cx="8476170" cy="4105051"/>
          </a:xfrm>
        </p:spPr>
      </p:pic>
      <p:sp>
        <p:nvSpPr>
          <p:cNvPr id="4" name="Slide Number Placeholder 3"/>
          <p:cNvSpPr>
            <a:spLocks noGrp="1"/>
          </p:cNvSpPr>
          <p:nvPr>
            <p:ph type="sldNum" sz="quarter" idx="12"/>
          </p:nvPr>
        </p:nvSpPr>
        <p:spPr/>
        <p:txBody>
          <a:bodyPr/>
          <a:lstStyle/>
          <a:p>
            <a:fld id="{4BB3F6C9-1AE2-944A-AE77-F68AEAF404AF}" type="slidenum">
              <a:rPr lang="en-US" smtClean="0"/>
              <a:pPr/>
              <a:t>16</a:t>
            </a:fld>
            <a:endParaRPr lang="en-US" dirty="0"/>
          </a:p>
        </p:txBody>
      </p:sp>
      <p:sp>
        <p:nvSpPr>
          <p:cNvPr id="6" name="Rounded Rectangle 5"/>
          <p:cNvSpPr/>
          <p:nvPr/>
        </p:nvSpPr>
        <p:spPr bwMode="auto">
          <a:xfrm>
            <a:off x="4234164" y="3429000"/>
            <a:ext cx="864096" cy="432048"/>
          </a:xfrm>
          <a:prstGeom prst="roundRect">
            <a:avLst/>
          </a:prstGeom>
          <a:solidFill>
            <a:srgbClr val="FF6600">
              <a:alpha val="50000"/>
            </a:srgbClr>
          </a:solidFill>
          <a:ln w="12700" cap="flat" cmpd="sng" algn="ctr">
            <a:solidFill>
              <a:srgbClr val="FF6600">
                <a:alpha val="50000"/>
              </a:srgbClr>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7" name="Rounded Rectangle 6"/>
          <p:cNvSpPr/>
          <p:nvPr/>
        </p:nvSpPr>
        <p:spPr bwMode="auto">
          <a:xfrm>
            <a:off x="539552" y="2132856"/>
            <a:ext cx="8280920" cy="792088"/>
          </a:xfrm>
          <a:prstGeom prst="roundRect">
            <a:avLst/>
          </a:prstGeom>
          <a:solidFill>
            <a:srgbClr val="FF6600">
              <a:alpha val="50000"/>
            </a:srgbClr>
          </a:solidFill>
          <a:ln w="12700" cap="flat" cmpd="sng" algn="ctr">
            <a:solidFill>
              <a:srgbClr val="FF66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8" name="Rounded Rectangle 7"/>
          <p:cNvSpPr/>
          <p:nvPr/>
        </p:nvSpPr>
        <p:spPr bwMode="auto">
          <a:xfrm>
            <a:off x="539552" y="4365104"/>
            <a:ext cx="7560840" cy="504056"/>
          </a:xfrm>
          <a:prstGeom prst="roundRect">
            <a:avLst/>
          </a:prstGeom>
          <a:solidFill>
            <a:srgbClr val="FF6600">
              <a:alpha val="50000"/>
            </a:srgbClr>
          </a:solidFill>
          <a:ln w="12700" cap="flat" cmpd="sng" algn="ctr">
            <a:solidFill>
              <a:srgbClr val="FF6600">
                <a:alpha val="50000"/>
              </a:srgbClr>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9" name="Rounded Rectangle 8"/>
          <p:cNvSpPr/>
          <p:nvPr/>
        </p:nvSpPr>
        <p:spPr bwMode="auto">
          <a:xfrm>
            <a:off x="611560" y="2060848"/>
            <a:ext cx="936104" cy="3384376"/>
          </a:xfrm>
          <a:prstGeom prst="roundRect">
            <a:avLst/>
          </a:prstGeom>
          <a:solidFill>
            <a:srgbClr val="FF6600">
              <a:alpha val="49000"/>
            </a:srgbClr>
          </a:solidFill>
          <a:ln w="12700" cap="flat" cmpd="sng" algn="ctr">
            <a:solidFill>
              <a:srgbClr val="FF6600">
                <a:alpha val="49000"/>
              </a:srgbClr>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11" name="TextBox 10"/>
          <p:cNvSpPr txBox="1"/>
          <p:nvPr/>
        </p:nvSpPr>
        <p:spPr>
          <a:xfrm>
            <a:off x="2123728" y="6165304"/>
            <a:ext cx="4320480" cy="276999"/>
          </a:xfrm>
          <a:prstGeom prst="rect">
            <a:avLst/>
          </a:prstGeom>
          <a:noFill/>
        </p:spPr>
        <p:txBody>
          <a:bodyPr wrap="square" rtlCol="0">
            <a:spAutoFit/>
          </a:bodyPr>
          <a:lstStyle/>
          <a:p>
            <a:r>
              <a:rPr lang="en-GB" dirty="0" smtClean="0">
                <a:hlinkClick r:id="rId3"/>
              </a:rPr>
              <a:t>Granular Zoom</a:t>
            </a:r>
            <a:endParaRPr lang="en-GB" dirty="0"/>
          </a:p>
        </p:txBody>
      </p:sp>
    </p:spTree>
    <p:extLst>
      <p:ext uri="{BB962C8B-B14F-4D97-AF65-F5344CB8AC3E}">
        <p14:creationId xmlns:p14="http://schemas.microsoft.com/office/powerpoint/2010/main" val="12321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 a whole notebook</a:t>
            </a:r>
            <a:endParaRPr lang="en-US" dirty="0"/>
          </a:p>
        </p:txBody>
      </p:sp>
      <p:pic>
        <p:nvPicPr>
          <p:cNvPr id="5" name="Content Placeholder 4" descr="DataCite xml1.tiff"/>
          <p:cNvPicPr>
            <a:picLocks noGrp="1" noChangeAspect="1"/>
          </p:cNvPicPr>
          <p:nvPr>
            <p:ph idx="1"/>
          </p:nvPr>
        </p:nvPicPr>
        <p:blipFill>
          <a:blip r:embed="rId2">
            <a:extLst>
              <a:ext uri="{28A0092B-C50C-407E-A947-70E740481C1C}">
                <a14:useLocalDpi xmlns:a14="http://schemas.microsoft.com/office/drawing/2010/main" val="0"/>
              </a:ext>
            </a:extLst>
          </a:blip>
          <a:srcRect t="8189" b="8189"/>
          <a:stretch>
            <a:fillRect/>
          </a:stretch>
        </p:blipFill>
        <p:spPr>
          <a:xfrm>
            <a:off x="35496" y="1662059"/>
            <a:ext cx="9001000" cy="4359229"/>
          </a:xfrm>
        </p:spPr>
      </p:pic>
      <p:sp>
        <p:nvSpPr>
          <p:cNvPr id="4" name="Slide Number Placeholder 3"/>
          <p:cNvSpPr>
            <a:spLocks noGrp="1"/>
          </p:cNvSpPr>
          <p:nvPr>
            <p:ph type="sldNum" sz="quarter" idx="12"/>
          </p:nvPr>
        </p:nvSpPr>
        <p:spPr/>
        <p:txBody>
          <a:bodyPr/>
          <a:lstStyle/>
          <a:p>
            <a:fld id="{4BB3F6C9-1AE2-944A-AE77-F68AEAF404AF}" type="slidenum">
              <a:rPr lang="en-US" smtClean="0"/>
              <a:pPr/>
              <a:t>17</a:t>
            </a:fld>
            <a:endParaRPr lang="en-US"/>
          </a:p>
        </p:txBody>
      </p:sp>
      <p:sp>
        <p:nvSpPr>
          <p:cNvPr id="6" name="TextBox 5"/>
          <p:cNvSpPr txBox="1"/>
          <p:nvPr/>
        </p:nvSpPr>
        <p:spPr>
          <a:xfrm>
            <a:off x="611560" y="6093296"/>
            <a:ext cx="8208912" cy="461665"/>
          </a:xfrm>
          <a:prstGeom prst="rect">
            <a:avLst/>
          </a:prstGeom>
          <a:noFill/>
        </p:spPr>
        <p:txBody>
          <a:bodyPr wrap="square" rtlCol="0">
            <a:spAutoFit/>
          </a:bodyPr>
          <a:lstStyle/>
          <a:p>
            <a:pPr marL="342900" indent="-342900" algn="l">
              <a:buFont typeface="Arial"/>
              <a:buChar char="•"/>
            </a:pPr>
            <a:r>
              <a:rPr lang="en-US" sz="2400" dirty="0" err="1" smtClean="0">
                <a:latin typeface="+mn-lt"/>
              </a:rPr>
              <a:t>relatedIdentifier</a:t>
            </a:r>
            <a:r>
              <a:rPr lang="en-US" sz="2400" dirty="0" smtClean="0">
                <a:latin typeface="+mn-lt"/>
              </a:rPr>
              <a:t> and </a:t>
            </a:r>
            <a:r>
              <a:rPr lang="en-US" sz="2400" dirty="0" err="1" smtClean="0">
                <a:latin typeface="+mn-lt"/>
              </a:rPr>
              <a:t>relationType</a:t>
            </a:r>
            <a:r>
              <a:rPr lang="en-US" sz="2400" dirty="0" smtClean="0">
                <a:latin typeface="+mn-lt"/>
              </a:rPr>
              <a:t> VERY useful here!</a:t>
            </a:r>
            <a:endParaRPr lang="en-US" sz="2400" dirty="0">
              <a:latin typeface="+mn-lt"/>
            </a:endParaRPr>
          </a:p>
        </p:txBody>
      </p:sp>
      <p:pic>
        <p:nvPicPr>
          <p:cNvPr id="7" name="Picture 6" descr="LTr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512168"/>
            <a:ext cx="3710899" cy="3429000"/>
          </a:xfrm>
          <a:prstGeom prst="rect">
            <a:avLst/>
          </a:prstGeom>
        </p:spPr>
      </p:pic>
    </p:spTree>
    <p:extLst>
      <p:ext uri="{BB962C8B-B14F-4D97-AF65-F5344CB8AC3E}">
        <p14:creationId xmlns:p14="http://schemas.microsoft.com/office/powerpoint/2010/main" val="180380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notes</a:t>
            </a:r>
            <a:endParaRPr lang="en-US" dirty="0"/>
          </a:p>
        </p:txBody>
      </p:sp>
      <p:pic>
        <p:nvPicPr>
          <p:cNvPr id="5" name="Content Placeholder 4" descr="DCite.tiff"/>
          <p:cNvPicPr>
            <a:picLocks noGrp="1" noChangeAspect="1"/>
          </p:cNvPicPr>
          <p:nvPr>
            <p:ph idx="1"/>
          </p:nvPr>
        </p:nvPicPr>
        <p:blipFill>
          <a:blip r:embed="rId2">
            <a:extLst>
              <a:ext uri="{28A0092B-C50C-407E-A947-70E740481C1C}">
                <a14:useLocalDpi xmlns:a14="http://schemas.microsoft.com/office/drawing/2010/main" val="0"/>
              </a:ext>
            </a:extLst>
          </a:blip>
          <a:srcRect l="2931" r="2931"/>
          <a:stretch>
            <a:fillRect/>
          </a:stretch>
        </p:blipFill>
        <p:spPr>
          <a:xfrm>
            <a:off x="107504" y="1628800"/>
            <a:ext cx="8496300" cy="4114800"/>
          </a:xfrm>
        </p:spPr>
      </p:pic>
      <p:sp>
        <p:nvSpPr>
          <p:cNvPr id="4" name="Slide Number Placeholder 3"/>
          <p:cNvSpPr>
            <a:spLocks noGrp="1"/>
          </p:cNvSpPr>
          <p:nvPr>
            <p:ph type="sldNum" sz="quarter" idx="12"/>
          </p:nvPr>
        </p:nvSpPr>
        <p:spPr/>
        <p:txBody>
          <a:bodyPr/>
          <a:lstStyle/>
          <a:p>
            <a:fld id="{4BB3F6C9-1AE2-944A-AE77-F68AEAF404AF}" type="slidenum">
              <a:rPr lang="en-US" smtClean="0"/>
              <a:pPr/>
              <a:t>18</a:t>
            </a:fld>
            <a:endParaRPr lang="en-US"/>
          </a:p>
        </p:txBody>
      </p:sp>
      <p:pic>
        <p:nvPicPr>
          <p:cNvPr id="6" name="Picture 5" descr="LTr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13" y="1268760"/>
            <a:ext cx="4219675" cy="3949658"/>
          </a:xfrm>
          <a:prstGeom prst="rect">
            <a:avLst/>
          </a:prstGeom>
        </p:spPr>
      </p:pic>
      <p:sp>
        <p:nvSpPr>
          <p:cNvPr id="7" name="TextBox 6"/>
          <p:cNvSpPr txBox="1"/>
          <p:nvPr/>
        </p:nvSpPr>
        <p:spPr>
          <a:xfrm>
            <a:off x="539552" y="5877272"/>
            <a:ext cx="7272808" cy="830997"/>
          </a:xfrm>
          <a:prstGeom prst="rect">
            <a:avLst/>
          </a:prstGeom>
          <a:noFill/>
        </p:spPr>
        <p:txBody>
          <a:bodyPr wrap="square" rtlCol="0">
            <a:spAutoFit/>
          </a:bodyPr>
          <a:lstStyle/>
          <a:p>
            <a:pPr marL="171450" indent="-171450" algn="l">
              <a:buFont typeface="Arial"/>
              <a:buChar char="•"/>
            </a:pPr>
            <a:r>
              <a:rPr lang="en-US" sz="2400" dirty="0" smtClean="0">
                <a:latin typeface="+mn-lt"/>
              </a:rPr>
              <a:t>Reasonably trivial</a:t>
            </a:r>
          </a:p>
          <a:p>
            <a:pPr marL="171450" indent="-171450" algn="l">
              <a:buFont typeface="Arial"/>
              <a:buChar char="•"/>
            </a:pPr>
            <a:r>
              <a:rPr lang="en-US" sz="2400" dirty="0" smtClean="0">
                <a:latin typeface="+mn-lt"/>
              </a:rPr>
              <a:t>Cite collections using categories (in </a:t>
            </a:r>
            <a:r>
              <a:rPr lang="en-US" sz="2400" dirty="0" err="1" smtClean="0">
                <a:latin typeface="+mn-lt"/>
              </a:rPr>
              <a:t>LabTrove</a:t>
            </a: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val="1561984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8680"/>
            <a:ext cx="8496300" cy="649288"/>
          </a:xfrm>
        </p:spPr>
        <p:txBody>
          <a:bodyPr/>
          <a:lstStyle/>
          <a:p>
            <a:r>
              <a:rPr lang="en-US" dirty="0" err="1" smtClean="0"/>
              <a:t>elnItemManifest</a:t>
            </a:r>
            <a:endParaRPr lang="en-US" dirty="0"/>
          </a:p>
        </p:txBody>
      </p:sp>
      <p:sp>
        <p:nvSpPr>
          <p:cNvPr id="3" name="Content Placeholder 2"/>
          <p:cNvSpPr>
            <a:spLocks noGrp="1"/>
          </p:cNvSpPr>
          <p:nvPr>
            <p:ph idx="1"/>
          </p:nvPr>
        </p:nvSpPr>
        <p:spPr>
          <a:xfrm>
            <a:off x="323850" y="1268760"/>
            <a:ext cx="8820150" cy="4114800"/>
          </a:xfrm>
        </p:spPr>
        <p:txBody>
          <a:bodyPr/>
          <a:lstStyle/>
          <a:p>
            <a:pPr marL="0" indent="0">
              <a:lnSpc>
                <a:spcPct val="50000"/>
              </a:lnSpc>
              <a:buNone/>
            </a:pPr>
            <a:r>
              <a:rPr lang="en-US" sz="800" dirty="0" smtClean="0"/>
              <a:t>&lt;</a:t>
            </a:r>
            <a:r>
              <a:rPr lang="en-US" sz="800" dirty="0"/>
              <a:t>?xml version="1.0" encoding="UTF-8"?&gt;</a:t>
            </a:r>
            <a:endParaRPr lang="en-GB" sz="800" dirty="0"/>
          </a:p>
          <a:p>
            <a:pPr marL="0" indent="0">
              <a:lnSpc>
                <a:spcPct val="50000"/>
              </a:lnSpc>
              <a:buNone/>
            </a:pPr>
            <a:r>
              <a:rPr lang="en-US" sz="800" dirty="0"/>
              <a:t>&lt;</a:t>
            </a:r>
            <a:r>
              <a:rPr lang="en-US" sz="800" dirty="0" err="1"/>
              <a:t>elnItemManifest</a:t>
            </a:r>
            <a:r>
              <a:rPr lang="en-US" sz="800" dirty="0"/>
              <a:t> unit="package" </a:t>
            </a:r>
            <a:r>
              <a:rPr lang="en-US" sz="800" dirty="0" err="1"/>
              <a:t>xmlns:xsi</a:t>
            </a:r>
            <a:r>
              <a:rPr lang="en-US" sz="800" dirty="0"/>
              <a:t>="http://www.w3.org/2001/</a:t>
            </a:r>
            <a:r>
              <a:rPr lang="en-US" sz="800" dirty="0" err="1"/>
              <a:t>XMLSchema</a:t>
            </a:r>
            <a:r>
              <a:rPr lang="en-US" sz="800" dirty="0"/>
              <a:t>-instance" </a:t>
            </a:r>
            <a:r>
              <a:rPr lang="en-US" sz="800" dirty="0" err="1"/>
              <a:t>xsi:noNamespaceSchemaLocation</a:t>
            </a:r>
            <a:r>
              <a:rPr lang="en-US" sz="800" dirty="0"/>
              <a:t>="</a:t>
            </a:r>
            <a:r>
              <a:rPr lang="en-US" sz="800" dirty="0" err="1"/>
              <a:t>elnItemManifest.xsd</a:t>
            </a:r>
            <a:r>
              <a:rPr lang="en-US" sz="800" dirty="0"/>
              <a:t>"&gt;</a:t>
            </a:r>
            <a:endParaRPr lang="en-GB" sz="800" dirty="0"/>
          </a:p>
          <a:p>
            <a:pPr marL="0" indent="0">
              <a:lnSpc>
                <a:spcPct val="50000"/>
              </a:lnSpc>
              <a:buNone/>
            </a:pPr>
            <a:r>
              <a:rPr lang="en-US" sz="800" dirty="0"/>
              <a:t>  &lt;title</a:t>
            </a:r>
            <a:r>
              <a:rPr lang="en-US" sz="800" dirty="0" smtClean="0"/>
              <a:t>&gt;Mass Spectrum of 3-Bromophenyl 1,3Dihydroindol 2H-one&lt;</a:t>
            </a:r>
            <a:r>
              <a:rPr lang="en-US" sz="800" dirty="0"/>
              <a:t>/title&gt;</a:t>
            </a:r>
            <a:endParaRPr lang="en-GB" sz="800" dirty="0"/>
          </a:p>
          <a:p>
            <a:pPr marL="0" indent="0">
              <a:lnSpc>
                <a:spcPct val="50000"/>
              </a:lnSpc>
              <a:buNone/>
            </a:pPr>
            <a:r>
              <a:rPr lang="en-US" sz="800" dirty="0"/>
              <a:t>  &lt;keywords&gt;</a:t>
            </a:r>
            <a:endParaRPr lang="en-GB" sz="800" dirty="0"/>
          </a:p>
          <a:p>
            <a:pPr marL="0" indent="0">
              <a:lnSpc>
                <a:spcPct val="50000"/>
              </a:lnSpc>
              <a:buNone/>
            </a:pPr>
            <a:r>
              <a:rPr lang="en-US" sz="800" dirty="0"/>
              <a:t>    &lt;keyword&gt;Spectroscopic Method&lt;/keyword&gt;</a:t>
            </a:r>
            <a:endParaRPr lang="en-GB" sz="800" dirty="0"/>
          </a:p>
          <a:p>
            <a:pPr marL="0" indent="0">
              <a:lnSpc>
                <a:spcPct val="50000"/>
              </a:lnSpc>
              <a:buNone/>
            </a:pPr>
            <a:r>
              <a:rPr lang="en-US" sz="800" dirty="0"/>
              <a:t>    &lt;keyword&gt;Substituent&lt;/keyword&gt;</a:t>
            </a:r>
            <a:endParaRPr lang="en-GB" sz="800" dirty="0"/>
          </a:p>
          <a:p>
            <a:pPr marL="0" indent="0">
              <a:lnSpc>
                <a:spcPct val="50000"/>
              </a:lnSpc>
              <a:buNone/>
            </a:pPr>
            <a:r>
              <a:rPr lang="en-US" sz="800" dirty="0"/>
              <a:t>  &lt;/keywords&gt;</a:t>
            </a:r>
            <a:endParaRPr lang="en-GB" sz="800" dirty="0"/>
          </a:p>
          <a:p>
            <a:pPr marL="0" indent="0">
              <a:lnSpc>
                <a:spcPct val="50000"/>
              </a:lnSpc>
              <a:buNone/>
            </a:pPr>
            <a:r>
              <a:rPr lang="en-US" sz="800" dirty="0"/>
              <a:t>  &lt;identifiers&gt;</a:t>
            </a:r>
            <a:endParaRPr lang="en-GB" sz="800" dirty="0"/>
          </a:p>
          <a:p>
            <a:pPr marL="0" indent="0">
              <a:lnSpc>
                <a:spcPct val="50000"/>
              </a:lnSpc>
              <a:buNone/>
            </a:pPr>
            <a:r>
              <a:rPr lang="en-US" sz="800" dirty="0"/>
              <a:t>    &lt;</a:t>
            </a:r>
            <a:r>
              <a:rPr lang="en-US" sz="800" dirty="0" err="1"/>
              <a:t>primaryLocalIdentifier</a:t>
            </a:r>
            <a:r>
              <a:rPr lang="en-US" sz="800" dirty="0"/>
              <a:t>&gt;5606&lt;/</a:t>
            </a:r>
            <a:r>
              <a:rPr lang="en-US" sz="800" dirty="0" err="1"/>
              <a:t>primaryLocalIdentifier</a:t>
            </a:r>
            <a:r>
              <a:rPr lang="en-US" sz="800" dirty="0"/>
              <a:t>&gt;</a:t>
            </a:r>
            <a:endParaRPr lang="en-GB" sz="800" dirty="0"/>
          </a:p>
          <a:p>
            <a:pPr marL="0" indent="0">
              <a:lnSpc>
                <a:spcPct val="50000"/>
              </a:lnSpc>
              <a:buNone/>
            </a:pPr>
            <a:r>
              <a:rPr lang="en-US" sz="800" dirty="0"/>
              <a:t>    </a:t>
            </a:r>
            <a:r>
              <a:rPr lang="en-US" sz="800" dirty="0" smtClean="0"/>
              <a:t>&lt;    </a:t>
            </a:r>
            <a:r>
              <a:rPr lang="en-US" sz="800" dirty="0"/>
              <a:t>&lt;</a:t>
            </a:r>
            <a:r>
              <a:rPr lang="en-US" sz="800" dirty="0" err="1"/>
              <a:t>accessIdentifier</a:t>
            </a:r>
            <a:r>
              <a:rPr lang="en-US" sz="800" dirty="0" smtClean="0"/>
              <a:t>&gt;http://</a:t>
            </a:r>
            <a:r>
              <a:rPr lang="en-US" sz="800" dirty="0" err="1" smtClean="0"/>
              <a:t>www.ourexperiment.org</a:t>
            </a:r>
            <a:r>
              <a:rPr lang="en-US" sz="800" dirty="0" smtClean="0"/>
              <a:t>/</a:t>
            </a:r>
            <a:r>
              <a:rPr lang="en-US" sz="800" dirty="0" err="1" smtClean="0"/>
              <a:t>synth_methyl_oxin</a:t>
            </a:r>
            <a:r>
              <a:rPr lang="en-US" sz="800" dirty="0" smtClean="0"/>
              <a:t>/5606/Spectrum_of_31Bromophenyl_1_3Dihydroindol2Hone.html&lt;</a:t>
            </a:r>
            <a:r>
              <a:rPr lang="en-US" sz="800" dirty="0"/>
              <a:t>/</a:t>
            </a:r>
            <a:r>
              <a:rPr lang="en-US" sz="800" dirty="0" err="1"/>
              <a:t>accessIdentifier</a:t>
            </a:r>
            <a:r>
              <a:rPr lang="en-US" sz="800" dirty="0"/>
              <a:t>&gt;</a:t>
            </a:r>
            <a:endParaRPr lang="en-GB" sz="800" dirty="0"/>
          </a:p>
          <a:p>
            <a:pPr marL="0" indent="0">
              <a:lnSpc>
                <a:spcPct val="50000"/>
              </a:lnSpc>
              <a:buNone/>
            </a:pPr>
            <a:r>
              <a:rPr lang="en-US" sz="800" dirty="0"/>
              <a:t>  &lt;/identifiers&gt;</a:t>
            </a:r>
            <a:endParaRPr lang="en-GB" sz="800" dirty="0"/>
          </a:p>
          <a:p>
            <a:pPr marL="0" indent="0">
              <a:lnSpc>
                <a:spcPct val="50000"/>
              </a:lnSpc>
              <a:buNone/>
            </a:pPr>
            <a:r>
              <a:rPr lang="en-US" sz="800" dirty="0"/>
              <a:t>  &lt;contact&gt;</a:t>
            </a:r>
            <a:endParaRPr lang="en-GB" sz="800" dirty="0"/>
          </a:p>
          <a:p>
            <a:pPr marL="0" indent="0">
              <a:lnSpc>
                <a:spcPct val="50000"/>
              </a:lnSpc>
              <a:buNone/>
            </a:pPr>
            <a:r>
              <a:rPr lang="en-US" sz="800" dirty="0"/>
              <a:t>    &lt;</a:t>
            </a:r>
            <a:r>
              <a:rPr lang="en-US" sz="800" dirty="0" err="1"/>
              <a:t>eMail</a:t>
            </a:r>
            <a:r>
              <a:rPr lang="en-US" sz="800" dirty="0"/>
              <a:t>&gt;</a:t>
            </a:r>
            <a:r>
              <a:rPr lang="en-US" sz="800" dirty="0" err="1"/>
              <a:t>S.J.Coles@</a:t>
            </a:r>
            <a:r>
              <a:rPr lang="en-US" sz="800" dirty="0" err="1" smtClean="0"/>
              <a:t>soton.ac.uk</a:t>
            </a:r>
            <a:r>
              <a:rPr lang="en-US" sz="800" dirty="0" smtClean="0"/>
              <a:t>&lt;</a:t>
            </a:r>
            <a:r>
              <a:rPr lang="en-US" sz="800" dirty="0"/>
              <a:t>/</a:t>
            </a:r>
            <a:r>
              <a:rPr lang="en-US" sz="800" dirty="0" err="1"/>
              <a:t>eMail</a:t>
            </a:r>
            <a:r>
              <a:rPr lang="en-US" sz="800" dirty="0"/>
              <a:t>&gt;</a:t>
            </a:r>
            <a:endParaRPr lang="en-GB" sz="800" dirty="0"/>
          </a:p>
          <a:p>
            <a:pPr marL="0" indent="0">
              <a:lnSpc>
                <a:spcPct val="50000"/>
              </a:lnSpc>
              <a:buNone/>
            </a:pPr>
            <a:r>
              <a:rPr lang="en-US" sz="800" dirty="0"/>
              <a:t>  &lt;/contact&gt;</a:t>
            </a:r>
            <a:endParaRPr lang="en-GB" sz="800" dirty="0"/>
          </a:p>
          <a:p>
            <a:pPr marL="0" indent="0">
              <a:lnSpc>
                <a:spcPct val="50000"/>
              </a:lnSpc>
              <a:buNone/>
            </a:pPr>
            <a:r>
              <a:rPr lang="en-US" sz="800" dirty="0"/>
              <a:t>  &lt;</a:t>
            </a:r>
            <a:r>
              <a:rPr lang="en-US" sz="800" dirty="0" err="1"/>
              <a:t>licensingBasis</a:t>
            </a:r>
            <a:r>
              <a:rPr lang="en-US" sz="800" dirty="0"/>
              <a:t>&gt;Own Work: Released into the public domain (under Creative Commons CC0 </a:t>
            </a:r>
            <a:r>
              <a:rPr lang="en-US" sz="800" dirty="0" smtClean="0"/>
              <a:t>license</a:t>
            </a:r>
            <a:r>
              <a:rPr lang="en-US" sz="800" dirty="0"/>
              <a:t>)</a:t>
            </a:r>
            <a:r>
              <a:rPr lang="en-US" sz="800" dirty="0" smtClean="0"/>
              <a:t>&lt;</a:t>
            </a:r>
            <a:r>
              <a:rPr lang="en-US" sz="800" dirty="0"/>
              <a:t>/</a:t>
            </a:r>
            <a:r>
              <a:rPr lang="en-US" sz="800" dirty="0" err="1"/>
              <a:t>licensingBasis</a:t>
            </a:r>
            <a:r>
              <a:rPr lang="en-US" sz="800" dirty="0"/>
              <a:t>&gt;</a:t>
            </a:r>
            <a:endParaRPr lang="en-GB" sz="800" dirty="0"/>
          </a:p>
          <a:p>
            <a:pPr marL="0" indent="0">
              <a:lnSpc>
                <a:spcPct val="50000"/>
              </a:lnSpc>
              <a:buNone/>
            </a:pPr>
            <a:r>
              <a:rPr lang="en-US" sz="800" dirty="0"/>
              <a:t>  &lt;</a:t>
            </a:r>
            <a:r>
              <a:rPr lang="en-US" sz="800" dirty="0" err="1"/>
              <a:t>relatedItems</a:t>
            </a:r>
            <a:r>
              <a:rPr lang="en-US" sz="800" dirty="0"/>
              <a:t>&gt;</a:t>
            </a:r>
            <a:endParaRPr lang="en-GB" sz="800" dirty="0"/>
          </a:p>
          <a:p>
            <a:pPr marL="0" indent="0">
              <a:lnSpc>
                <a:spcPct val="50000"/>
              </a:lnSpc>
              <a:buNone/>
            </a:pPr>
            <a:r>
              <a:rPr lang="en-US" sz="800" dirty="0"/>
              <a:t>    &lt;item&gt;</a:t>
            </a:r>
            <a:endParaRPr lang="en-GB" sz="800" dirty="0"/>
          </a:p>
          <a:p>
            <a:pPr marL="0" indent="0">
              <a:lnSpc>
                <a:spcPct val="50000"/>
              </a:lnSpc>
              <a:buNone/>
            </a:pPr>
            <a:r>
              <a:rPr lang="en-US" sz="800" dirty="0"/>
              <a:t>      &lt;relationship&gt;Image file of mass </a:t>
            </a:r>
            <a:r>
              <a:rPr lang="en-US" sz="800" dirty="0" smtClean="0"/>
              <a:t>spectrum&lt;</a:t>
            </a:r>
            <a:r>
              <a:rPr lang="en-US" sz="800" dirty="0"/>
              <a:t>/relationship&gt;</a:t>
            </a:r>
            <a:endParaRPr lang="en-GB" sz="800" dirty="0"/>
          </a:p>
          <a:p>
            <a:pPr marL="0" indent="0">
              <a:lnSpc>
                <a:spcPct val="50000"/>
              </a:lnSpc>
              <a:buNone/>
            </a:pPr>
            <a:r>
              <a:rPr lang="en-US" sz="800" dirty="0"/>
              <a:t>      &lt;id&gt;http://</a:t>
            </a:r>
            <a:r>
              <a:rPr lang="en-US" sz="800" dirty="0" err="1"/>
              <a:t>www.ourexperiment.org</a:t>
            </a:r>
            <a:r>
              <a:rPr lang="en-US" sz="800" dirty="0"/>
              <a:t>/data/files/4181/MS%20bromo.png&lt;/id&gt;</a:t>
            </a:r>
            <a:endParaRPr lang="en-GB" sz="800" dirty="0"/>
          </a:p>
          <a:p>
            <a:pPr marL="0" indent="0">
              <a:lnSpc>
                <a:spcPct val="50000"/>
              </a:lnSpc>
              <a:buNone/>
            </a:pPr>
            <a:r>
              <a:rPr lang="en-US" sz="800" dirty="0"/>
              <a:t>    &lt;/item&gt;</a:t>
            </a:r>
            <a:endParaRPr lang="en-GB" sz="800" dirty="0"/>
          </a:p>
          <a:p>
            <a:pPr marL="0" indent="0">
              <a:lnSpc>
                <a:spcPct val="50000"/>
              </a:lnSpc>
              <a:buNone/>
            </a:pPr>
            <a:r>
              <a:rPr lang="en-US" sz="800" dirty="0"/>
              <a:t>  &lt;/</a:t>
            </a:r>
            <a:r>
              <a:rPr lang="en-US" sz="800" dirty="0" err="1"/>
              <a:t>relatedItems</a:t>
            </a:r>
            <a:r>
              <a:rPr lang="en-US" sz="800" dirty="0"/>
              <a:t>&gt;</a:t>
            </a:r>
            <a:endParaRPr lang="en-GB" sz="800" dirty="0"/>
          </a:p>
          <a:p>
            <a:pPr marL="0" indent="0">
              <a:lnSpc>
                <a:spcPct val="50000"/>
              </a:lnSpc>
              <a:buNone/>
            </a:pPr>
            <a:r>
              <a:rPr lang="en-US" sz="800" dirty="0"/>
              <a:t>  &lt;contributors&gt;</a:t>
            </a:r>
            <a:endParaRPr lang="en-GB" sz="800" dirty="0"/>
          </a:p>
          <a:p>
            <a:pPr marL="0" indent="0">
              <a:lnSpc>
                <a:spcPct val="50000"/>
              </a:lnSpc>
              <a:buNone/>
            </a:pPr>
            <a:r>
              <a:rPr lang="en-US" sz="800" dirty="0"/>
              <a:t>    &lt;contributor&gt;</a:t>
            </a:r>
            <a:endParaRPr lang="en-GB" sz="800" dirty="0"/>
          </a:p>
          <a:p>
            <a:pPr marL="0" indent="0">
              <a:lnSpc>
                <a:spcPct val="50000"/>
              </a:lnSpc>
              <a:buNone/>
            </a:pPr>
            <a:r>
              <a:rPr lang="en-US" sz="800" dirty="0"/>
              <a:t>      &lt;role&gt;Author&lt;/role&gt;</a:t>
            </a:r>
            <a:endParaRPr lang="en-GB" sz="800" dirty="0"/>
          </a:p>
          <a:p>
            <a:pPr marL="0" indent="0">
              <a:lnSpc>
                <a:spcPct val="50000"/>
              </a:lnSpc>
              <a:buNone/>
            </a:pPr>
            <a:r>
              <a:rPr lang="en-US" sz="800" dirty="0"/>
              <a:t>      &lt;name</a:t>
            </a:r>
            <a:r>
              <a:rPr lang="en-US" sz="800" dirty="0" smtClean="0"/>
              <a:t>&gt;Nicola Knight&lt;</a:t>
            </a:r>
            <a:r>
              <a:rPr lang="en-US" sz="800" dirty="0"/>
              <a:t>/name&gt;</a:t>
            </a:r>
            <a:endParaRPr lang="en-GB" sz="800" dirty="0"/>
          </a:p>
          <a:p>
            <a:pPr marL="0" indent="0">
              <a:lnSpc>
                <a:spcPct val="50000"/>
              </a:lnSpc>
              <a:buNone/>
            </a:pPr>
            <a:r>
              <a:rPr lang="en-US" sz="800" dirty="0"/>
              <a:t>    &lt;/contributor&gt;</a:t>
            </a:r>
            <a:endParaRPr lang="en-GB" sz="800" dirty="0"/>
          </a:p>
          <a:p>
            <a:pPr marL="0" indent="0">
              <a:lnSpc>
                <a:spcPct val="50000"/>
              </a:lnSpc>
              <a:buNone/>
            </a:pPr>
            <a:r>
              <a:rPr lang="en-US" sz="800" dirty="0"/>
              <a:t>  &lt;/contributors&gt;</a:t>
            </a:r>
            <a:endParaRPr lang="en-GB" sz="800" dirty="0"/>
          </a:p>
          <a:p>
            <a:pPr marL="0" indent="0">
              <a:lnSpc>
                <a:spcPct val="50000"/>
              </a:lnSpc>
              <a:buNone/>
            </a:pPr>
            <a:r>
              <a:rPr lang="en-US" sz="800" dirty="0"/>
              <a:t>  &lt;content&gt;</a:t>
            </a:r>
            <a:endParaRPr lang="en-GB" sz="800" dirty="0"/>
          </a:p>
          <a:p>
            <a:pPr marL="0" indent="0">
              <a:lnSpc>
                <a:spcPct val="50000"/>
              </a:lnSpc>
              <a:buNone/>
            </a:pPr>
            <a:r>
              <a:rPr lang="en-US" sz="800" dirty="0"/>
              <a:t>    &lt;description&gt;Spectrum of 3-(1-Bromophenyl) 1, 3-Dihydroindol-2H-one&lt;/description&gt;</a:t>
            </a:r>
            <a:endParaRPr lang="en-GB" sz="800" dirty="0"/>
          </a:p>
          <a:p>
            <a:pPr marL="0" indent="0">
              <a:lnSpc>
                <a:spcPct val="50000"/>
              </a:lnSpc>
              <a:buNone/>
            </a:pPr>
            <a:r>
              <a:rPr lang="en-US" sz="800" dirty="0"/>
              <a:t>    &lt;</a:t>
            </a:r>
            <a:r>
              <a:rPr lang="en-US" sz="800" dirty="0" err="1"/>
              <a:t>mimeType</a:t>
            </a:r>
            <a:r>
              <a:rPr lang="en-US" sz="800" dirty="0"/>
              <a:t>&gt;text/plain&lt;/</a:t>
            </a:r>
            <a:r>
              <a:rPr lang="en-US" sz="800" dirty="0" err="1"/>
              <a:t>mimeType</a:t>
            </a:r>
            <a:r>
              <a:rPr lang="en-US" sz="800" dirty="0"/>
              <a:t>&gt;</a:t>
            </a:r>
            <a:endParaRPr lang="en-GB" sz="800" dirty="0"/>
          </a:p>
          <a:p>
            <a:pPr marL="0" indent="0">
              <a:lnSpc>
                <a:spcPct val="50000"/>
              </a:lnSpc>
              <a:buNone/>
            </a:pPr>
            <a:r>
              <a:rPr lang="en-US" sz="800" dirty="0"/>
              <a:t>  &lt;/content&gt;</a:t>
            </a:r>
            <a:endParaRPr lang="en-GB" sz="800" dirty="0"/>
          </a:p>
          <a:p>
            <a:pPr marL="0" indent="0">
              <a:lnSpc>
                <a:spcPct val="50000"/>
              </a:lnSpc>
              <a:buNone/>
            </a:pPr>
            <a:r>
              <a:rPr lang="en-US" sz="800" dirty="0"/>
              <a:t>  &lt;source&gt;</a:t>
            </a:r>
            <a:r>
              <a:rPr lang="en-US" sz="800" dirty="0" err="1"/>
              <a:t>LabTrove</a:t>
            </a:r>
            <a:r>
              <a:rPr lang="en-US" sz="800" dirty="0"/>
              <a:t> 2.3-r455 (Aurora)&lt;/source&gt;</a:t>
            </a:r>
            <a:endParaRPr lang="en-GB" sz="800" dirty="0"/>
          </a:p>
          <a:p>
            <a:pPr marL="0" indent="0">
              <a:lnSpc>
                <a:spcPct val="50000"/>
              </a:lnSpc>
              <a:buNone/>
            </a:pPr>
            <a:r>
              <a:rPr lang="en-US" sz="800" dirty="0"/>
              <a:t>  &lt;dates&gt;</a:t>
            </a:r>
            <a:endParaRPr lang="en-GB" sz="800" dirty="0"/>
          </a:p>
          <a:p>
            <a:pPr marL="0" indent="0">
              <a:lnSpc>
                <a:spcPct val="50000"/>
              </a:lnSpc>
              <a:buNone/>
            </a:pPr>
            <a:r>
              <a:rPr lang="en-US" sz="800" dirty="0"/>
              <a:t>    &lt;</a:t>
            </a:r>
            <a:r>
              <a:rPr lang="en-US" sz="800" dirty="0" err="1"/>
              <a:t>creationDate</a:t>
            </a:r>
            <a:r>
              <a:rPr lang="en-US" sz="800" dirty="0"/>
              <a:t>&gt;2012-05-06T16:49:00+01:00&lt;/</a:t>
            </a:r>
            <a:r>
              <a:rPr lang="en-US" sz="800" dirty="0" err="1"/>
              <a:t>creationDate</a:t>
            </a:r>
            <a:r>
              <a:rPr lang="en-US" sz="800" dirty="0"/>
              <a:t>&gt;</a:t>
            </a:r>
            <a:endParaRPr lang="en-GB" sz="800" dirty="0"/>
          </a:p>
          <a:p>
            <a:pPr marL="0" indent="0">
              <a:lnSpc>
                <a:spcPct val="50000"/>
              </a:lnSpc>
              <a:buNone/>
            </a:pPr>
            <a:r>
              <a:rPr lang="en-US" sz="800" dirty="0"/>
              <a:t>    &lt;</a:t>
            </a:r>
            <a:r>
              <a:rPr lang="en-US" sz="800" dirty="0" err="1"/>
              <a:t>releaseDate</a:t>
            </a:r>
            <a:r>
              <a:rPr lang="en-US" sz="800" dirty="0"/>
              <a:t>&gt;2012-05-06T16:49:00+01:</a:t>
            </a:r>
            <a:r>
              <a:rPr lang="en-US" sz="800" dirty="0" smtClean="0"/>
              <a:t>00&lt;</a:t>
            </a:r>
            <a:r>
              <a:rPr lang="en-US" sz="800" dirty="0"/>
              <a:t>/</a:t>
            </a:r>
            <a:r>
              <a:rPr lang="en-US" sz="800" dirty="0" err="1"/>
              <a:t>releaseDate</a:t>
            </a:r>
            <a:r>
              <a:rPr lang="en-US" sz="800" dirty="0"/>
              <a:t>&gt;</a:t>
            </a:r>
            <a:endParaRPr lang="en-GB" sz="800" dirty="0"/>
          </a:p>
          <a:p>
            <a:pPr marL="0" indent="0">
              <a:lnSpc>
                <a:spcPct val="50000"/>
              </a:lnSpc>
              <a:buNone/>
            </a:pPr>
            <a:r>
              <a:rPr lang="en-US" sz="800" dirty="0"/>
              <a:t>    &lt;</a:t>
            </a:r>
            <a:r>
              <a:rPr lang="en-US" sz="800" dirty="0" err="1"/>
              <a:t>publicationDate</a:t>
            </a:r>
            <a:r>
              <a:rPr lang="en-US" sz="800" dirty="0"/>
              <a:t>&gt;2012-05-06T16:49:00+01:00&lt;/</a:t>
            </a:r>
            <a:r>
              <a:rPr lang="en-US" sz="800" dirty="0" err="1"/>
              <a:t>publicationDate</a:t>
            </a:r>
            <a:r>
              <a:rPr lang="en-US" sz="800" dirty="0"/>
              <a:t>&gt;</a:t>
            </a:r>
            <a:endParaRPr lang="en-GB" sz="800" dirty="0"/>
          </a:p>
          <a:p>
            <a:pPr marL="0" indent="0">
              <a:lnSpc>
                <a:spcPct val="50000"/>
              </a:lnSpc>
              <a:buNone/>
            </a:pPr>
            <a:r>
              <a:rPr lang="en-US" sz="800" dirty="0" smtClean="0"/>
              <a:t>&lt;</a:t>
            </a:r>
            <a:r>
              <a:rPr lang="en-US" sz="800" dirty="0"/>
              <a:t>/dates&gt;</a:t>
            </a:r>
            <a:endParaRPr lang="en-GB" sz="800" dirty="0"/>
          </a:p>
          <a:p>
            <a:pPr marL="0" indent="0">
              <a:lnSpc>
                <a:spcPct val="50000"/>
              </a:lnSpc>
              <a:buNone/>
            </a:pPr>
            <a:r>
              <a:rPr lang="en-US" sz="800" dirty="0"/>
              <a:t>&lt;/</a:t>
            </a:r>
            <a:r>
              <a:rPr lang="en-US" sz="800" dirty="0" err="1"/>
              <a:t>elnItemManifest</a:t>
            </a:r>
            <a:r>
              <a:rPr lang="en-US" sz="800" dirty="0"/>
              <a:t>&gt;</a:t>
            </a:r>
            <a:endParaRPr lang="en-GB" sz="800" dirty="0"/>
          </a:p>
          <a:p>
            <a:pPr marL="0" indent="0">
              <a:lnSpc>
                <a:spcPct val="50000"/>
              </a:lnSpc>
              <a:buNone/>
            </a:pPr>
            <a:r>
              <a:rPr lang="en-US" sz="800" dirty="0"/>
              <a:t> </a:t>
            </a:r>
            <a:endParaRPr lang="en-GB" sz="800" dirty="0"/>
          </a:p>
          <a:p>
            <a:pPr lvl="1"/>
            <a:endParaRPr lang="en-US" sz="1000" dirty="0" smtClean="0"/>
          </a:p>
          <a:p>
            <a:endParaRPr lang="en-US"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19</a:t>
            </a:fld>
            <a:endParaRPr lang="en-US"/>
          </a:p>
        </p:txBody>
      </p:sp>
      <p:pic>
        <p:nvPicPr>
          <p:cNvPr id="8" name="Picture 7" descr="LT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808312"/>
            <a:ext cx="2543610" cy="3933056"/>
          </a:xfrm>
          <a:prstGeom prst="rect">
            <a:avLst/>
          </a:prstGeom>
        </p:spPr>
      </p:pic>
      <p:pic>
        <p:nvPicPr>
          <p:cNvPr id="9" name="Picture 8" descr="LT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780928"/>
            <a:ext cx="3168352" cy="3964419"/>
          </a:xfrm>
          <a:prstGeom prst="rect">
            <a:avLst/>
          </a:prstGeom>
        </p:spPr>
      </p:pic>
    </p:spTree>
    <p:extLst>
      <p:ext uri="{BB962C8B-B14F-4D97-AF65-F5344CB8AC3E}">
        <p14:creationId xmlns:p14="http://schemas.microsoft.com/office/powerpoint/2010/main" val="1237191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context</a:t>
            </a:r>
            <a:endParaRPr lang="en-GB" dirty="0"/>
          </a:p>
        </p:txBody>
      </p:sp>
      <p:sp>
        <p:nvSpPr>
          <p:cNvPr id="3" name="Content Placeholder 2"/>
          <p:cNvSpPr>
            <a:spLocks noGrp="1"/>
          </p:cNvSpPr>
          <p:nvPr>
            <p:ph idx="1"/>
          </p:nvPr>
        </p:nvSpPr>
        <p:spPr/>
        <p:txBody>
          <a:bodyPr/>
          <a:lstStyle/>
          <a:p>
            <a:r>
              <a:rPr lang="en-GB" dirty="0" smtClean="0"/>
              <a:t>Review contract issues – not many institutions in UK using service yet so issues to consider</a:t>
            </a:r>
          </a:p>
          <a:p>
            <a:r>
              <a:rPr lang="en-GB" dirty="0" smtClean="0"/>
              <a:t>BL and </a:t>
            </a:r>
            <a:r>
              <a:rPr lang="en-GB" dirty="0" err="1" smtClean="0"/>
              <a:t>Soton</a:t>
            </a:r>
            <a:r>
              <a:rPr lang="en-GB" dirty="0" smtClean="0"/>
              <a:t> colleagues very helpful exploring issues e.g. </a:t>
            </a:r>
            <a:r>
              <a:rPr lang="en-GB" dirty="0" err="1" smtClean="0"/>
              <a:t>DataCite</a:t>
            </a:r>
            <a:r>
              <a:rPr lang="en-GB" dirty="0" smtClean="0"/>
              <a:t>, BL, Institution  - roles and responsibilities</a:t>
            </a:r>
          </a:p>
          <a:p>
            <a:r>
              <a:rPr lang="en-GB" dirty="0" smtClean="0"/>
              <a:t>Develop policy for when , how and who assigns DOIs</a:t>
            </a:r>
          </a:p>
          <a:p>
            <a:r>
              <a:rPr lang="en-GB" dirty="0" smtClean="0"/>
              <a:t>Library will have overarching responsibility for service, local/discipline gatekeepers for established users with pattern of activity</a:t>
            </a:r>
          </a:p>
          <a:p>
            <a:pPr marL="0" indent="0">
              <a:buNone/>
            </a:pPr>
            <a:endParaRPr lang="en-GB"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2</a:t>
            </a:fld>
            <a:endParaRPr lang="en-US"/>
          </a:p>
        </p:txBody>
      </p:sp>
    </p:spTree>
    <p:extLst>
      <p:ext uri="{BB962C8B-B14F-4D97-AF65-F5344CB8AC3E}">
        <p14:creationId xmlns:p14="http://schemas.microsoft.com/office/powerpoint/2010/main" val="400447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Suffixes for DOIs</a:t>
            </a:r>
            <a:endParaRPr lang="en-GB" dirty="0"/>
          </a:p>
        </p:txBody>
      </p:sp>
      <p:sp>
        <p:nvSpPr>
          <p:cNvPr id="3" name="Content Placeholder 2"/>
          <p:cNvSpPr>
            <a:spLocks noGrp="1"/>
          </p:cNvSpPr>
          <p:nvPr>
            <p:ph idx="1"/>
          </p:nvPr>
        </p:nvSpPr>
        <p:spPr/>
        <p:txBody>
          <a:bodyPr/>
          <a:lstStyle/>
          <a:p>
            <a:r>
              <a:rPr lang="en-GB" dirty="0" smtClean="0"/>
              <a:t>Would like to explore this – for sector discussion</a:t>
            </a:r>
          </a:p>
          <a:p>
            <a:r>
              <a:rPr lang="en-GB" dirty="0" smtClean="0"/>
              <a:t>Possible agreed list of extensions to facilitate text mining and predictive informatics</a:t>
            </a:r>
          </a:p>
          <a:p>
            <a:pPr marL="0" indent="0">
              <a:buNone/>
            </a:pPr>
            <a:r>
              <a:rPr lang="en-GB" dirty="0"/>
              <a:t>	</a:t>
            </a:r>
            <a:r>
              <a:rPr lang="en-GB" dirty="0" smtClean="0"/>
              <a:t>Could denote a licence, RDF etc.</a:t>
            </a:r>
          </a:p>
          <a:p>
            <a:pPr marL="0" indent="0">
              <a:buNone/>
            </a:pPr>
            <a:r>
              <a:rPr lang="en-GB" dirty="0"/>
              <a:t>	</a:t>
            </a:r>
            <a:r>
              <a:rPr lang="en-GB" dirty="0" smtClean="0"/>
              <a:t>Could reduce layering</a:t>
            </a:r>
          </a:p>
          <a:p>
            <a:pPr marL="0" indent="0">
              <a:buNone/>
            </a:pPr>
            <a:endParaRPr lang="en-GB" dirty="0" smtClean="0"/>
          </a:p>
          <a:p>
            <a:pPr marL="0" indent="0">
              <a:buNone/>
            </a:pPr>
            <a:r>
              <a:rPr lang="en-GB" dirty="0" smtClean="0"/>
              <a:t> </a:t>
            </a:r>
          </a:p>
          <a:p>
            <a:endParaRPr lang="en-GB"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20</a:t>
            </a:fld>
            <a:endParaRPr lang="en-US"/>
          </a:p>
        </p:txBody>
      </p:sp>
    </p:spTree>
    <p:extLst>
      <p:ext uri="{BB962C8B-B14F-4D97-AF65-F5344CB8AC3E}">
        <p14:creationId xmlns:p14="http://schemas.microsoft.com/office/powerpoint/2010/main" val="2016743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lyer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480253" flipV="1">
            <a:off x="366713" y="2917825"/>
            <a:ext cx="555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323528" y="332656"/>
            <a:ext cx="8229600" cy="1143000"/>
          </a:xfrm>
        </p:spPr>
        <p:txBody>
          <a:bodyPr/>
          <a:lstStyle/>
          <a:p>
            <a:pPr algn="l"/>
            <a:r>
              <a:rPr lang="en-US" dirty="0">
                <a:solidFill>
                  <a:srgbClr val="1F497D"/>
                </a:solidFill>
                <a:latin typeface="Georgia" charset="0"/>
                <a:ea typeface="ＭＳ Ｐゴシック" charset="0"/>
                <a:cs typeface="Georgia" charset="0"/>
              </a:rPr>
              <a:t>Plans and Provenance</a:t>
            </a:r>
          </a:p>
        </p:txBody>
      </p:sp>
      <p:pic>
        <p:nvPicPr>
          <p:cNvPr id="34820" name="Content Placeholder 3" descr="ore1.tiff"/>
          <p:cNvPicPr>
            <a:picLocks noGrp="1" noChangeAspect="1"/>
          </p:cNvPicPr>
          <p:nvPr>
            <p:ph idx="1"/>
          </p:nvPr>
        </p:nvPicPr>
        <p:blipFill>
          <a:blip r:embed="rId3">
            <a:extLst>
              <a:ext uri="{28A0092B-C50C-407E-A947-70E740481C1C}">
                <a14:useLocalDpi xmlns:a14="http://schemas.microsoft.com/office/drawing/2010/main" val="0"/>
              </a:ext>
            </a:extLst>
          </a:blip>
          <a:srcRect t="-29514" b="-29514"/>
          <a:stretch>
            <a:fillRect/>
          </a:stretch>
        </p:blipFill>
        <p:spPr>
          <a:xfrm>
            <a:off x="0" y="304800"/>
            <a:ext cx="5791200" cy="3184525"/>
          </a:xfrm>
        </p:spPr>
      </p:pic>
      <p:pic>
        <p:nvPicPr>
          <p:cNvPr id="5" name="Picture 4" descr="ore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3925" y="2743200"/>
            <a:ext cx="5248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re3.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65525"/>
            <a:ext cx="78501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533400" y="2133600"/>
            <a:ext cx="609600" cy="457200"/>
          </a:xfrm>
          <a:prstGeom prst="ellipse">
            <a:avLst/>
          </a:prstGeom>
          <a:noFill/>
          <a:ln w="635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25" name="Content Placeholder 3" descr="ORE Descript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990600"/>
            <a:ext cx="3124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14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10" name="Content Placeholder 9" descr="labtrove.tiff"/>
          <p:cNvPicPr>
            <a:picLocks noGrp="1" noChangeAspect="1"/>
          </p:cNvPicPr>
          <p:nvPr>
            <p:ph idx="1"/>
          </p:nvPr>
        </p:nvPicPr>
        <p:blipFill>
          <a:blip r:embed="rId2">
            <a:extLst>
              <a:ext uri="{28A0092B-C50C-407E-A947-70E740481C1C}">
                <a14:useLocalDpi xmlns:a14="http://schemas.microsoft.com/office/drawing/2010/main" val="0"/>
              </a:ext>
            </a:extLst>
          </a:blip>
          <a:srcRect t="-53088" b="-53088"/>
          <a:stretch>
            <a:fillRect/>
          </a:stretch>
        </p:blipFill>
        <p:spPr>
          <a:xfrm>
            <a:off x="827584" y="1556792"/>
            <a:ext cx="2519958" cy="1220428"/>
          </a:xfrm>
        </p:spPr>
      </p:pic>
      <p:sp>
        <p:nvSpPr>
          <p:cNvPr id="4" name="Slide Number Placeholder 3"/>
          <p:cNvSpPr>
            <a:spLocks noGrp="1"/>
          </p:cNvSpPr>
          <p:nvPr>
            <p:ph type="sldNum" sz="quarter" idx="12"/>
          </p:nvPr>
        </p:nvSpPr>
        <p:spPr/>
        <p:txBody>
          <a:bodyPr/>
          <a:lstStyle/>
          <a:p>
            <a:fld id="{4BB3F6C9-1AE2-944A-AE77-F68AEAF404AF}" type="slidenum">
              <a:rPr lang="en-US" smtClean="0"/>
              <a:pPr/>
              <a:t>22</a:t>
            </a:fld>
            <a:endParaRPr lang="en-US"/>
          </a:p>
        </p:txBody>
      </p:sp>
      <p:pic>
        <p:nvPicPr>
          <p:cNvPr id="5" name="Picture 4" descr="ukoln-logo-sm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844824"/>
            <a:ext cx="1080120" cy="171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Microsof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085184"/>
            <a:ext cx="17811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jisc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5301208"/>
            <a:ext cx="1580037" cy="93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EPSRC2RG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301208"/>
            <a:ext cx="2696408" cy="95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stf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924944"/>
            <a:ext cx="2613222" cy="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CS logo+text-mediu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3068960"/>
            <a:ext cx="4039468" cy="395165"/>
          </a:xfrm>
          <a:prstGeom prst="rect">
            <a:avLst/>
          </a:prstGeom>
        </p:spPr>
      </p:pic>
      <p:pic>
        <p:nvPicPr>
          <p:cNvPr id="13" name="Picture 12" descr="RSC_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1800" y="4077072"/>
            <a:ext cx="3807720" cy="553519"/>
          </a:xfrm>
          <a:prstGeom prst="rect">
            <a:avLst/>
          </a:prstGeom>
        </p:spPr>
      </p:pic>
      <p:pic>
        <p:nvPicPr>
          <p:cNvPr id="14" name="Picture 13" descr="logo3.0s.t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6016" y="1844824"/>
            <a:ext cx="1872208" cy="722273"/>
          </a:xfrm>
          <a:prstGeom prst="rect">
            <a:avLst/>
          </a:prstGeom>
        </p:spPr>
      </p:pic>
      <p:pic>
        <p:nvPicPr>
          <p:cNvPr id="15" name="Picture 4" descr="iuc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616" y="3967336"/>
            <a:ext cx="829816" cy="82981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FAA26D3D-D897-4be2-8F04-BA451C77F1D7}">
              <ma14:placeholderFlag xmlns="" xmlns:ma14="http://schemas.microsoft.com/office/mac/drawingml/2011/main" val="1"/>
            </a:ext>
          </a:extLst>
        </p:spPr>
      </p:pic>
      <p:pic>
        <p:nvPicPr>
          <p:cNvPr id="16" name="Picture 6" descr="ccd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6256" y="4005064"/>
            <a:ext cx="1728192" cy="6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9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repository (</a:t>
            </a:r>
            <a:r>
              <a:rPr lang="en-US" dirty="0" err="1" smtClean="0"/>
              <a:t>Est</a:t>
            </a:r>
            <a:r>
              <a:rPr lang="en-US" dirty="0" smtClean="0"/>
              <a:t> 2003)</a:t>
            </a:r>
            <a:endParaRPr lang="en-US" dirty="0"/>
          </a:p>
        </p:txBody>
      </p:sp>
      <p:pic>
        <p:nvPicPr>
          <p:cNvPr id="5" name="Content Placeholder 4" descr="ecryst1.tiff"/>
          <p:cNvPicPr>
            <a:picLocks noGrp="1" noChangeAspect="1"/>
          </p:cNvPicPr>
          <p:nvPr>
            <p:ph idx="1"/>
          </p:nvPr>
        </p:nvPicPr>
        <p:blipFill>
          <a:blip r:embed="rId2">
            <a:extLst>
              <a:ext uri="{28A0092B-C50C-407E-A947-70E740481C1C}">
                <a14:useLocalDpi xmlns:a14="http://schemas.microsoft.com/office/drawing/2010/main" val="0"/>
              </a:ext>
            </a:extLst>
          </a:blip>
          <a:srcRect l="-27487" r="-27487"/>
          <a:stretch>
            <a:fillRect/>
          </a:stretch>
        </p:blipFill>
        <p:spPr>
          <a:xfrm>
            <a:off x="-900608" y="1628800"/>
            <a:ext cx="6691972" cy="3240955"/>
          </a:xfrm>
        </p:spPr>
      </p:pic>
      <p:sp>
        <p:nvSpPr>
          <p:cNvPr id="4" name="Slide Number Placeholder 3"/>
          <p:cNvSpPr>
            <a:spLocks noGrp="1"/>
          </p:cNvSpPr>
          <p:nvPr>
            <p:ph type="sldNum" sz="quarter" idx="12"/>
          </p:nvPr>
        </p:nvSpPr>
        <p:spPr/>
        <p:txBody>
          <a:bodyPr/>
          <a:lstStyle/>
          <a:p>
            <a:fld id="{4BB3F6C9-1AE2-944A-AE77-F68AEAF404AF}" type="slidenum">
              <a:rPr lang="en-US" smtClean="0"/>
              <a:pPr/>
              <a:t>3</a:t>
            </a:fld>
            <a:endParaRPr lang="en-US" dirty="0"/>
          </a:p>
        </p:txBody>
      </p:sp>
      <p:pic>
        <p:nvPicPr>
          <p:cNvPr id="6" name="Picture 5" descr="ecryst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512" y="3261065"/>
            <a:ext cx="4427984" cy="3120263"/>
          </a:xfrm>
          <a:prstGeom prst="rect">
            <a:avLst/>
          </a:prstGeom>
        </p:spPr>
      </p:pic>
      <p:sp>
        <p:nvSpPr>
          <p:cNvPr id="7" name="TextBox 6"/>
          <p:cNvSpPr txBox="1"/>
          <p:nvPr/>
        </p:nvSpPr>
        <p:spPr>
          <a:xfrm>
            <a:off x="1152128" y="6309320"/>
            <a:ext cx="6012160" cy="461665"/>
          </a:xfrm>
          <a:prstGeom prst="rect">
            <a:avLst/>
          </a:prstGeom>
          <a:noFill/>
        </p:spPr>
        <p:txBody>
          <a:bodyPr wrap="square" rtlCol="0">
            <a:spAutoFit/>
          </a:bodyPr>
          <a:lstStyle/>
          <a:p>
            <a:r>
              <a:rPr lang="en-US" sz="2400" dirty="0">
                <a:latin typeface="+mn-lt"/>
              </a:rPr>
              <a:t>http://</a:t>
            </a:r>
            <a:r>
              <a:rPr lang="en-US" sz="2400" dirty="0" err="1">
                <a:latin typeface="+mn-lt"/>
              </a:rPr>
              <a:t>ecrystals.chem.soton.ac.uk</a:t>
            </a:r>
            <a:r>
              <a:rPr lang="en-US" sz="2400" dirty="0">
                <a:latin typeface="+mn-lt"/>
              </a:rPr>
              <a:t>/</a:t>
            </a:r>
          </a:p>
        </p:txBody>
      </p:sp>
      <p:cxnSp>
        <p:nvCxnSpPr>
          <p:cNvPr id="9" name="Straight Arrow Connector 8"/>
          <p:cNvCxnSpPr/>
          <p:nvPr/>
        </p:nvCxnSpPr>
        <p:spPr bwMode="auto">
          <a:xfrm>
            <a:off x="3779912" y="5517232"/>
            <a:ext cx="936104" cy="7200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9666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 in publishing</a:t>
            </a:r>
            <a:endParaRPr lang="en-US" dirty="0"/>
          </a:p>
        </p:txBody>
      </p:sp>
      <p:pic>
        <p:nvPicPr>
          <p:cNvPr id="5" name="Content Placeholder 4"/>
          <p:cNvPicPr>
            <a:picLocks noGrp="1" noChangeAspect="1"/>
          </p:cNvPicPr>
          <p:nvPr>
            <p:ph idx="1"/>
          </p:nvPr>
        </p:nvPicPr>
        <p:blipFill>
          <a:blip r:embed="rId2"/>
          <a:srcRect t="15771" b="15771"/>
          <a:stretch>
            <a:fillRect/>
          </a:stretch>
        </p:blipFill>
        <p:spPr>
          <a:xfrm>
            <a:off x="179512" y="1556792"/>
            <a:ext cx="8496300" cy="4114800"/>
          </a:xfrm>
        </p:spPr>
      </p:pic>
      <p:sp>
        <p:nvSpPr>
          <p:cNvPr id="4" name="Slide Number Placeholder 3"/>
          <p:cNvSpPr>
            <a:spLocks noGrp="1"/>
          </p:cNvSpPr>
          <p:nvPr>
            <p:ph type="sldNum" sz="quarter" idx="12"/>
          </p:nvPr>
        </p:nvSpPr>
        <p:spPr/>
        <p:txBody>
          <a:bodyPr/>
          <a:lstStyle/>
          <a:p>
            <a:fld id="{4BB3F6C9-1AE2-944A-AE77-F68AEAF404AF}" type="slidenum">
              <a:rPr lang="en-US" smtClean="0"/>
              <a:pPr/>
              <a:t>4</a:t>
            </a:fld>
            <a:endParaRPr lang="en-US"/>
          </a:p>
        </p:txBody>
      </p:sp>
      <p:pic>
        <p:nvPicPr>
          <p:cNvPr id="3" name="Picture 2" descr="ccj.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556792"/>
            <a:ext cx="5735191" cy="5328592"/>
          </a:xfrm>
          <a:prstGeom prst="rect">
            <a:avLst/>
          </a:prstGeom>
        </p:spPr>
      </p:pic>
    </p:spTree>
    <p:extLst>
      <p:ext uri="{BB962C8B-B14F-4D97-AF65-F5344CB8AC3E}">
        <p14:creationId xmlns:p14="http://schemas.microsoft.com/office/powerpoint/2010/main" val="320257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 about me… and the science</a:t>
            </a:r>
            <a:endParaRPr lang="en-US" dirty="0"/>
          </a:p>
        </p:txBody>
      </p:sp>
      <p:sp>
        <p:nvSpPr>
          <p:cNvPr id="4" name="Slide Number Placeholder 3"/>
          <p:cNvSpPr>
            <a:spLocks noGrp="1"/>
          </p:cNvSpPr>
          <p:nvPr>
            <p:ph type="sldNum" sz="quarter" idx="12"/>
          </p:nvPr>
        </p:nvSpPr>
        <p:spPr/>
        <p:txBody>
          <a:bodyPr/>
          <a:lstStyle/>
          <a:p>
            <a:fld id="{4BB3F6C9-1AE2-944A-AE77-F68AEAF404AF}" type="slidenum">
              <a:rPr lang="en-US" smtClean="0"/>
              <a:pPr/>
              <a:t>5</a:t>
            </a:fld>
            <a:endParaRPr lang="en-US"/>
          </a:p>
        </p:txBody>
      </p:sp>
      <p:sp>
        <p:nvSpPr>
          <p:cNvPr id="3" name="Content Placeholder 2"/>
          <p:cNvSpPr>
            <a:spLocks noGrp="1"/>
          </p:cNvSpPr>
          <p:nvPr>
            <p:ph idx="1"/>
          </p:nvPr>
        </p:nvSpPr>
        <p:spPr/>
        <p:txBody>
          <a:bodyPr/>
          <a:lstStyle/>
          <a:p>
            <a:r>
              <a:rPr lang="en-US" dirty="0" smtClean="0"/>
              <a:t>(Self) promoting and recognition</a:t>
            </a:r>
          </a:p>
          <a:p>
            <a:pPr lvl="1"/>
            <a:r>
              <a:rPr lang="en-US" dirty="0" smtClean="0"/>
              <a:t>REF2014 (citation boost?), 2020- (credit for data publication?)</a:t>
            </a:r>
          </a:p>
          <a:p>
            <a:pPr lvl="1"/>
            <a:r>
              <a:rPr lang="en-US" dirty="0" smtClean="0"/>
              <a:t>Promotion and career advancement</a:t>
            </a:r>
          </a:p>
          <a:p>
            <a:pPr lvl="1"/>
            <a:r>
              <a:rPr lang="en-US" dirty="0" smtClean="0"/>
              <a:t>Recognition in the field</a:t>
            </a:r>
          </a:p>
          <a:p>
            <a:pPr lvl="1"/>
            <a:r>
              <a:rPr lang="en-US" dirty="0" smtClean="0"/>
              <a:t>Coming out on top of peers and contemporaries</a:t>
            </a:r>
          </a:p>
          <a:p>
            <a:pPr lvl="1"/>
            <a:r>
              <a:rPr lang="en-US" dirty="0" smtClean="0"/>
              <a:t>Early career profile and impact</a:t>
            </a:r>
            <a:endParaRPr lang="en-US" dirty="0"/>
          </a:p>
        </p:txBody>
      </p:sp>
    </p:spTree>
    <p:extLst>
      <p:ext uri="{BB962C8B-B14F-4D97-AF65-F5344CB8AC3E}">
        <p14:creationId xmlns:p14="http://schemas.microsoft.com/office/powerpoint/2010/main" val="3432471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flyer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46244" flipV="1">
            <a:off x="4400550" y="3243263"/>
            <a:ext cx="555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324172" y="619472"/>
            <a:ext cx="8496300" cy="649288"/>
          </a:xfrm>
        </p:spPr>
        <p:txBody>
          <a:bodyPr/>
          <a:lstStyle/>
          <a:p>
            <a:pPr algn="l"/>
            <a:r>
              <a:rPr lang="en-US" sz="2000" dirty="0" smtClean="0">
                <a:latin typeface="Georgia" charset="0"/>
                <a:ea typeface="ＭＳ Ｐゴシック" charset="0"/>
                <a:cs typeface="Georgia" charset="0"/>
              </a:rPr>
              <a:t>Enabling data-driven science – informatics, mash-ups </a:t>
            </a:r>
            <a:endParaRPr lang="en-US" sz="2000" dirty="0">
              <a:latin typeface="Georgia" charset="0"/>
              <a:ea typeface="ＭＳ Ｐゴシック" charset="0"/>
              <a:cs typeface="Georgia" charset="0"/>
            </a:endParaRP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53D420-5D19-B044-8212-CD9470D2BEAD}" type="slidenum">
              <a:rPr lang="en-US" sz="1200">
                <a:solidFill>
                  <a:srgbClr val="898989"/>
                </a:solidFill>
                <a:latin typeface="Georgia" charset="0"/>
              </a:rPr>
              <a:pPr eaLnBrk="1" hangingPunct="1"/>
              <a:t>6</a:t>
            </a:fld>
            <a:endParaRPr lang="en-US" sz="1200">
              <a:solidFill>
                <a:srgbClr val="898989"/>
              </a:solidFill>
              <a:latin typeface="Georgia" charset="0"/>
            </a:endParaRPr>
          </a:p>
        </p:txBody>
      </p:sp>
      <p:pic>
        <p:nvPicPr>
          <p:cNvPr id="33797" name="Picture 5" descr="AtomFeed.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2895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Content Placeholder 2"/>
          <p:cNvSpPr>
            <a:spLocks noGrp="1"/>
          </p:cNvSpPr>
          <p:nvPr>
            <p:ph idx="1"/>
          </p:nvPr>
        </p:nvSpPr>
        <p:spPr>
          <a:xfrm>
            <a:off x="5791200" y="1371600"/>
            <a:ext cx="4038600" cy="762000"/>
          </a:xfrm>
        </p:spPr>
        <p:txBody>
          <a:bodyPr/>
          <a:lstStyle/>
          <a:p>
            <a:pPr>
              <a:buFontTx/>
              <a:buNone/>
            </a:pPr>
            <a:r>
              <a:rPr lang="en-US" sz="2400">
                <a:solidFill>
                  <a:schemeClr val="tx2"/>
                </a:solidFill>
                <a:latin typeface="Georgia" charset="0"/>
                <a:ea typeface="ＭＳ Ｐゴシック" charset="0"/>
                <a:cs typeface="Georgia" charset="0"/>
              </a:rPr>
              <a:t>Powered by ORE-Atom </a:t>
            </a:r>
          </a:p>
        </p:txBody>
      </p:sp>
      <p:pic>
        <p:nvPicPr>
          <p:cNvPr id="33799" name="Picture 6" descr="AtomFeed1.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54313"/>
            <a:ext cx="35052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descr="ChemSpider1.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37671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8" descr="ChemSpider2.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219200"/>
            <a:ext cx="1993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9" descr="eCrystals1.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371975"/>
            <a:ext cx="3886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7" descr="flyer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96783">
            <a:off x="4360863" y="4546600"/>
            <a:ext cx="555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63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DataCite</a:t>
            </a:r>
            <a:r>
              <a:rPr lang="en-US" dirty="0" smtClean="0"/>
              <a:t> and </a:t>
            </a:r>
            <a:r>
              <a:rPr lang="en-US" dirty="0" err="1" smtClean="0"/>
              <a:t>eCrystals</a:t>
            </a:r>
            <a:endParaRPr lang="en-US" dirty="0"/>
          </a:p>
        </p:txBody>
      </p:sp>
      <p:pic>
        <p:nvPicPr>
          <p:cNvPr id="5" name="Content Placeholder 4" descr="eCrystals Datacite.tiff"/>
          <p:cNvPicPr>
            <a:picLocks noGrp="1" noChangeAspect="1"/>
          </p:cNvPicPr>
          <p:nvPr>
            <p:ph idx="1"/>
          </p:nvPr>
        </p:nvPicPr>
        <p:blipFill>
          <a:blip r:embed="rId2">
            <a:extLst>
              <a:ext uri="{28A0092B-C50C-407E-A947-70E740481C1C}">
                <a14:useLocalDpi xmlns:a14="http://schemas.microsoft.com/office/drawing/2010/main" val="0"/>
              </a:ext>
            </a:extLst>
          </a:blip>
          <a:srcRect l="-13619" r="-13619"/>
          <a:stretch>
            <a:fillRect/>
          </a:stretch>
        </p:blipFill>
        <p:spPr>
          <a:xfrm>
            <a:off x="-900609" y="1700808"/>
            <a:ext cx="10556507" cy="5112568"/>
          </a:xfrm>
        </p:spPr>
      </p:pic>
      <p:sp>
        <p:nvSpPr>
          <p:cNvPr id="4" name="Slide Number Placeholder 3"/>
          <p:cNvSpPr>
            <a:spLocks noGrp="1"/>
          </p:cNvSpPr>
          <p:nvPr>
            <p:ph type="sldNum" sz="quarter" idx="12"/>
          </p:nvPr>
        </p:nvSpPr>
        <p:spPr/>
        <p:txBody>
          <a:bodyPr/>
          <a:lstStyle/>
          <a:p>
            <a:fld id="{4BB3F6C9-1AE2-944A-AE77-F68AEAF404AF}" type="slidenum">
              <a:rPr lang="en-US" smtClean="0"/>
              <a:pPr/>
              <a:t>7</a:t>
            </a:fld>
            <a:endParaRPr lang="en-US"/>
          </a:p>
        </p:txBody>
      </p:sp>
      <p:sp>
        <p:nvSpPr>
          <p:cNvPr id="6" name="TextBox 5"/>
          <p:cNvSpPr txBox="1"/>
          <p:nvPr/>
        </p:nvSpPr>
        <p:spPr>
          <a:xfrm>
            <a:off x="4572000" y="2044005"/>
            <a:ext cx="3816424" cy="1384995"/>
          </a:xfrm>
          <a:prstGeom prst="rect">
            <a:avLst/>
          </a:prstGeom>
          <a:noFill/>
        </p:spPr>
        <p:txBody>
          <a:bodyPr wrap="square" rtlCol="0">
            <a:spAutoFit/>
          </a:bodyPr>
          <a:lstStyle/>
          <a:p>
            <a:pPr marL="342900" indent="-342900" algn="l">
              <a:buFont typeface="Arial"/>
              <a:buChar char="•"/>
            </a:pPr>
            <a:r>
              <a:rPr lang="en-US" sz="2400" dirty="0" smtClean="0">
                <a:latin typeface="+mn-lt"/>
              </a:rPr>
              <a:t>Ready to go!</a:t>
            </a:r>
          </a:p>
          <a:p>
            <a:pPr marL="342900" indent="-342900" algn="l">
              <a:buFont typeface="Arial"/>
              <a:buChar char="•"/>
            </a:pPr>
            <a:r>
              <a:rPr lang="en-US" sz="2400" dirty="0" smtClean="0">
                <a:latin typeface="+mn-lt"/>
              </a:rPr>
              <a:t>Easy to modify software</a:t>
            </a:r>
          </a:p>
          <a:p>
            <a:pPr marL="342900" indent="-342900" algn="l">
              <a:buFont typeface="Arial"/>
              <a:buChar char="•"/>
            </a:pPr>
            <a:r>
              <a:rPr lang="en-US" sz="2400" dirty="0" smtClean="0">
                <a:latin typeface="+mn-lt"/>
              </a:rPr>
              <a:t>Institutional exemplar</a:t>
            </a:r>
          </a:p>
          <a:p>
            <a:endParaRPr lang="en-US" dirty="0"/>
          </a:p>
        </p:txBody>
      </p:sp>
      <p:pic>
        <p:nvPicPr>
          <p:cNvPr id="7" name="Content Placeholder 4" descr="ecryst1.tiff"/>
          <p:cNvPicPr>
            <a:picLocks noChangeAspect="1"/>
          </p:cNvPicPr>
          <p:nvPr/>
        </p:nvPicPr>
        <p:blipFill>
          <a:blip r:embed="rId3">
            <a:extLst>
              <a:ext uri="{28A0092B-C50C-407E-A947-70E740481C1C}">
                <a14:useLocalDpi xmlns:a14="http://schemas.microsoft.com/office/drawing/2010/main" val="0"/>
              </a:ext>
            </a:extLst>
          </a:blip>
          <a:srcRect l="-27487" r="-27487"/>
          <a:stretch>
            <a:fillRect/>
          </a:stretch>
        </p:blipFill>
        <p:spPr bwMode="auto">
          <a:xfrm>
            <a:off x="2987824" y="3356992"/>
            <a:ext cx="6691972" cy="324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19812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 </a:t>
            </a:r>
            <a:r>
              <a:rPr lang="en-GB" dirty="0" err="1" smtClean="0"/>
              <a:t>EPrints</a:t>
            </a:r>
            <a:r>
              <a:rPr lang="en-GB" dirty="0" smtClean="0"/>
              <a:t> Workflow</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024063"/>
            <a:ext cx="4724400" cy="3467100"/>
          </a:xfrm>
        </p:spPr>
      </p:pic>
      <p:sp>
        <p:nvSpPr>
          <p:cNvPr id="4" name="Slide Number Placeholder 3"/>
          <p:cNvSpPr>
            <a:spLocks noGrp="1"/>
          </p:cNvSpPr>
          <p:nvPr>
            <p:ph type="sldNum" sz="quarter" idx="12"/>
          </p:nvPr>
        </p:nvSpPr>
        <p:spPr/>
        <p:txBody>
          <a:bodyPr/>
          <a:lstStyle/>
          <a:p>
            <a:fld id="{4BB3F6C9-1AE2-944A-AE77-F68AEAF404AF}" type="slidenum">
              <a:rPr lang="en-US" smtClean="0"/>
              <a:pPr/>
              <a:t>8</a:t>
            </a:fld>
            <a:endParaRPr lang="en-US"/>
          </a:p>
        </p:txBody>
      </p:sp>
    </p:spTree>
    <p:extLst>
      <p:ext uri="{BB962C8B-B14F-4D97-AF65-F5344CB8AC3E}">
        <p14:creationId xmlns:p14="http://schemas.microsoft.com/office/powerpoint/2010/main" val="270581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3F6C9-1AE2-944A-AE77-F68AEAF404AF}"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12" y="188640"/>
            <a:ext cx="831507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822431"/>
      </p:ext>
    </p:extLst>
  </p:cSld>
  <p:clrMapOvr>
    <a:masterClrMapping/>
  </p:clrMapOvr>
</p:sld>
</file>

<file path=ppt/theme/theme1.xml><?xml version="1.0" encoding="utf-8"?>
<a:theme xmlns:a="http://schemas.openxmlformats.org/drawingml/2006/main" name="uos_ppt__template_chemistry">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uos_ppt__template_chemistry.pot</Template>
  <TotalTime>6039</TotalTime>
  <Words>790</Words>
  <Application>Microsoft Office PowerPoint</Application>
  <PresentationFormat>On-screen Show (4:3)</PresentationFormat>
  <Paragraphs>139</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uos_ppt__template_chemistry</vt:lpstr>
      <vt:lpstr>UOS divider slide design</vt:lpstr>
      <vt:lpstr>UOS full bleed image</vt:lpstr>
      <vt:lpstr>Implementing DOIs for Data</vt:lpstr>
      <vt:lpstr>Policy context</vt:lpstr>
      <vt:lpstr>Data repository (Est 2003)</vt:lpstr>
      <vt:lpstr>Embedding in publishing</vt:lpstr>
      <vt:lpstr>Researcher: about me… and the science</vt:lpstr>
      <vt:lpstr>Enabling data-driven science – informatics, mash-ups </vt:lpstr>
      <vt:lpstr>DataCite and eCrystals</vt:lpstr>
      <vt:lpstr>DOI EPrints Workflow</vt:lpstr>
      <vt:lpstr>PowerPoint Presentation</vt:lpstr>
      <vt:lpstr>Labtrove</vt:lpstr>
      <vt:lpstr>Publishing and notebooks</vt:lpstr>
      <vt:lpstr>Publishing and notebooks</vt:lpstr>
      <vt:lpstr>A multi-layer approach</vt:lpstr>
      <vt:lpstr>PowerPoint Presentation</vt:lpstr>
      <vt:lpstr>DataCite and LabTrove</vt:lpstr>
      <vt:lpstr>Granularity…</vt:lpstr>
      <vt:lpstr>Cite a whole notebook</vt:lpstr>
      <vt:lpstr>Citing notes</vt:lpstr>
      <vt:lpstr>elnItemManifest</vt:lpstr>
      <vt:lpstr>Suffixes for DOIs</vt:lpstr>
      <vt:lpstr>Plans and Provenance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White W.H.</cp:lastModifiedBy>
  <cp:revision>193</cp:revision>
  <dcterms:created xsi:type="dcterms:W3CDTF">2008-01-18T13:45:32Z</dcterms:created>
  <dcterms:modified xsi:type="dcterms:W3CDTF">2013-04-16T07:59:48Z</dcterms:modified>
</cp:coreProperties>
</file>