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8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20" r:id="rId17"/>
    <p:sldId id="321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9" autoAdjust="0"/>
    <p:restoredTop sz="94660"/>
  </p:normalViewPr>
  <p:slideViewPr>
    <p:cSldViewPr>
      <p:cViewPr>
        <p:scale>
          <a:sx n="75" d="100"/>
          <a:sy n="75" d="100"/>
        </p:scale>
        <p:origin x="-31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2E0C0-F4ED-498C-8E61-3CA5EC0A2871}" type="datetimeFigureOut">
              <a:rPr lang="en-US" smtClean="0"/>
              <a:pPr/>
              <a:t>8/31/2014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E1D7-CABB-407E-A337-10D8161640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E1D7-CABB-407E-A337-10D8161640E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73250"/>
            <a:ext cx="9144000" cy="1143000"/>
          </a:xfrm>
          <a:solidFill>
            <a:srgbClr val="0070C0"/>
          </a:solidFill>
        </p:spPr>
        <p:txBody>
          <a:bodyPr lIns="914400" tIns="0" rIns="182880" bIns="0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2338" y="3656013"/>
            <a:ext cx="6307137" cy="27416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00175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70C0"/>
          </a:solidFill>
        </p:spPr>
        <p:txBody>
          <a:bodyPr/>
          <a:lstStyle>
            <a:lvl1pPr marL="1778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00175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00175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Body Text (Bullet is Wingdings, 80%, 24 point bold Arial, indent 0.4)</a:t>
            </a:r>
          </a:p>
          <a:p>
            <a:pPr lvl="1"/>
            <a:r>
              <a:rPr lang="en-GB" dirty="0" smtClean="0"/>
              <a:t>Second Level (Bullet is Wingdings, 70% of text; 22 point Arial, indent 0.5 and 0.8)</a:t>
            </a:r>
          </a:p>
          <a:p>
            <a:pPr lvl="2"/>
            <a:r>
              <a:rPr lang="en-GB" dirty="0" smtClean="0"/>
              <a:t>Third Level (Bullet is Wingdings, 60% of text; 20 point Arial, indent at 1.1 and 1.4.)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594725" y="6416675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fld id="{4F192730-7098-4719-BF9F-75BEA6061E6D}" type="slidenum">
              <a:rPr lang="en-GB" b="1">
                <a:latin typeface="Arial" charset="0"/>
              </a:rPr>
              <a:pPr eaLnBrk="0" hangingPunct="0"/>
              <a:t>‹#›</a:t>
            </a:fld>
            <a:endParaRPr lang="en-GB" b="1"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7313" y="6477000"/>
            <a:ext cx="745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latin typeface="Univers" pitchFamily="34" charset="0"/>
              </a:rPr>
              <a:t>School of Electronics and Computer Science, University of Southampton, 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marL="1714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marL="1714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marL="1714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marL="1714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marL="1714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6286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10858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5430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200025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0070C0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39725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70C0"/>
        </a:buClr>
        <a:buSzPct val="70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2pPr>
      <a:lvl3pPr marL="1250950" indent="-223838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70C0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Microsoft_Word_97_-_2003_Document6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Excel_97-2003_Worksheet8.xls"/><Relationship Id="rId5" Type="http://schemas.openxmlformats.org/officeDocument/2006/relationships/image" Target="../media/image11.wmf"/><Relationship Id="rId4" Type="http://schemas.openxmlformats.org/officeDocument/2006/relationships/oleObject" Target="../embeddings/Microsoft_Word_97_-_2003_Document7.doc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Word_97_-_2003_Document12.doc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2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3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4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Microsoft_Word_97_-_2003_Document5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1720850"/>
          </a:xfrm>
        </p:spPr>
        <p:txBody>
          <a:bodyPr/>
          <a:lstStyle/>
          <a:p>
            <a:pPr marL="0" defTabSz="0"/>
            <a:r>
              <a:rPr lang="en-GB" sz="2800" dirty="0" smtClean="0"/>
              <a:t>Magnetic Components in Electric Circuits</a:t>
            </a:r>
            <a:endParaRPr lang="en-GB" sz="28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429000"/>
            <a:ext cx="6746875" cy="2741612"/>
          </a:xfrm>
        </p:spPr>
        <p:txBody>
          <a:bodyPr/>
          <a:lstStyle/>
          <a:p>
            <a:r>
              <a:rPr lang="en-GB" i="1" dirty="0" smtClean="0"/>
              <a:t>Understanding thermal behaviour and stress</a:t>
            </a:r>
          </a:p>
          <a:p>
            <a:r>
              <a:rPr lang="en-GB" dirty="0" smtClean="0"/>
              <a:t>Peter R. Wilson, University of Southampton </a:t>
            </a:r>
            <a:endParaRPr lang="en-GB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97450"/>
            <a:ext cx="9144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Network </a:t>
            </a:r>
            <a:r>
              <a:rPr lang="en-GB" dirty="0" err="1" smtClean="0"/>
              <a:t>Modeling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choices to make regarding the thermal network, in particular a distributed or lumped model</a:t>
            </a:r>
          </a:p>
          <a:p>
            <a:pPr lvl="1"/>
            <a:r>
              <a:rPr lang="en-GB" dirty="0" smtClean="0"/>
              <a:t>In most cases a lumped model is perfectly adequate</a:t>
            </a:r>
            <a:endParaRPr lang="en-GB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357290" y="2565440"/>
          <a:ext cx="6572296" cy="390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4" imgW="4477320" imgH="2664000" progId="Word.Document.8">
                  <p:embed/>
                </p:oleObj>
              </mc:Choice>
              <mc:Fallback>
                <p:oleObj name="Document" r:id="rId4" imgW="4477320" imgH="26640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565440"/>
                        <a:ext cx="6572296" cy="3909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Characterize the Magnetic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a relatively simple matter to characterize the magnetic material model by measuring its behaviour and calculating the resulting model parameters</a:t>
            </a:r>
            <a:endParaRPr lang="en-GB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14282" y="2928934"/>
          <a:ext cx="4838977" cy="363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4" imgW="3143880" imgH="2362680" progId="Word.Document.8">
                  <p:embed/>
                </p:oleObj>
              </mc:Choice>
              <mc:Fallback>
                <p:oleObj name="Document" r:id="rId4" imgW="3143880" imgH="23626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928934"/>
                        <a:ext cx="4838977" cy="3634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143504" y="3429000"/>
          <a:ext cx="3786182" cy="230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6" imgW="7953840" imgH="4837680" progId="Excel.Sheet.8">
                  <p:embed/>
                </p:oleObj>
              </mc:Choice>
              <mc:Fallback>
                <p:oleObj name="Worksheet" r:id="rId6" imgW="7953840" imgH="483768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3429000"/>
                        <a:ext cx="3786182" cy="2302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Circuit Model…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characterized thermally dependent model of the core, winding models and a thermal network, we can make the electric circuit model (in this case a transformer) </a:t>
            </a:r>
            <a:r>
              <a:rPr lang="en-GB" i="1" dirty="0" smtClean="0"/>
              <a:t>dynamically</a:t>
            </a:r>
            <a:r>
              <a:rPr lang="en-GB" dirty="0" smtClean="0"/>
              <a:t> affected by temperature</a:t>
            </a:r>
            <a:endParaRPr lang="en-GB" dirty="0"/>
          </a:p>
        </p:txBody>
      </p:sp>
      <p:grpSp>
        <p:nvGrpSpPr>
          <p:cNvPr id="4" name="Group 197"/>
          <p:cNvGrpSpPr>
            <a:grpSpLocks/>
          </p:cNvGrpSpPr>
          <p:nvPr/>
        </p:nvGrpSpPr>
        <p:grpSpPr bwMode="auto">
          <a:xfrm>
            <a:off x="1857356" y="2857496"/>
            <a:ext cx="5458988" cy="3481390"/>
            <a:chOff x="45" y="48"/>
            <a:chExt cx="6278" cy="408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57" y="240"/>
              <a:ext cx="1440" cy="9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6" name="Arc 7"/>
            <p:cNvSpPr>
              <a:spLocks/>
            </p:cNvSpPr>
            <p:nvPr/>
          </p:nvSpPr>
          <p:spPr bwMode="auto">
            <a:xfrm>
              <a:off x="1136" y="433"/>
              <a:ext cx="109" cy="192"/>
            </a:xfrm>
            <a:custGeom>
              <a:avLst/>
              <a:gdLst>
                <a:gd name="G0" fmla="+- 3002 0 0"/>
                <a:gd name="G1" fmla="+- 21600 0 0"/>
                <a:gd name="G2" fmla="+- 21600 0 0"/>
                <a:gd name="T0" fmla="*/ 3002 w 24602"/>
                <a:gd name="T1" fmla="*/ 0 h 43200"/>
                <a:gd name="T2" fmla="*/ 0 w 24602"/>
                <a:gd name="T3" fmla="*/ 42990 h 43200"/>
                <a:gd name="T4" fmla="*/ 3002 w 246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02" h="43200" fill="none" extrusionOk="0">
                  <a:moveTo>
                    <a:pt x="3001" y="0"/>
                  </a:moveTo>
                  <a:cubicBezTo>
                    <a:pt x="14931" y="0"/>
                    <a:pt x="24602" y="9670"/>
                    <a:pt x="24602" y="21600"/>
                  </a:cubicBezTo>
                  <a:cubicBezTo>
                    <a:pt x="24602" y="33529"/>
                    <a:pt x="14931" y="43200"/>
                    <a:pt x="3002" y="43200"/>
                  </a:cubicBezTo>
                  <a:cubicBezTo>
                    <a:pt x="1997" y="43200"/>
                    <a:pt x="994" y="43129"/>
                    <a:pt x="-1" y="42990"/>
                  </a:cubicBezTo>
                </a:path>
                <a:path w="24602" h="43200" stroke="0" extrusionOk="0">
                  <a:moveTo>
                    <a:pt x="3001" y="0"/>
                  </a:moveTo>
                  <a:cubicBezTo>
                    <a:pt x="14931" y="0"/>
                    <a:pt x="24602" y="9670"/>
                    <a:pt x="24602" y="21600"/>
                  </a:cubicBezTo>
                  <a:cubicBezTo>
                    <a:pt x="24602" y="33529"/>
                    <a:pt x="14931" y="43200"/>
                    <a:pt x="3002" y="43200"/>
                  </a:cubicBezTo>
                  <a:cubicBezTo>
                    <a:pt x="1997" y="43200"/>
                    <a:pt x="994" y="43129"/>
                    <a:pt x="-1" y="42990"/>
                  </a:cubicBezTo>
                  <a:lnTo>
                    <a:pt x="3002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7" name="Arc 8"/>
            <p:cNvSpPr>
              <a:spLocks/>
            </p:cNvSpPr>
            <p:nvPr/>
          </p:nvSpPr>
          <p:spPr bwMode="auto">
            <a:xfrm>
              <a:off x="1149" y="624"/>
              <a:ext cx="109" cy="192"/>
            </a:xfrm>
            <a:custGeom>
              <a:avLst/>
              <a:gdLst>
                <a:gd name="G0" fmla="+- 3002 0 0"/>
                <a:gd name="G1" fmla="+- 21600 0 0"/>
                <a:gd name="G2" fmla="+- 21600 0 0"/>
                <a:gd name="T0" fmla="*/ 3002 w 24602"/>
                <a:gd name="T1" fmla="*/ 0 h 43200"/>
                <a:gd name="T2" fmla="*/ 0 w 24602"/>
                <a:gd name="T3" fmla="*/ 42990 h 43200"/>
                <a:gd name="T4" fmla="*/ 3002 w 246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02" h="43200" fill="none" extrusionOk="0">
                  <a:moveTo>
                    <a:pt x="3001" y="0"/>
                  </a:moveTo>
                  <a:cubicBezTo>
                    <a:pt x="14931" y="0"/>
                    <a:pt x="24602" y="9670"/>
                    <a:pt x="24602" y="21600"/>
                  </a:cubicBezTo>
                  <a:cubicBezTo>
                    <a:pt x="24602" y="33529"/>
                    <a:pt x="14931" y="43200"/>
                    <a:pt x="3002" y="43200"/>
                  </a:cubicBezTo>
                  <a:cubicBezTo>
                    <a:pt x="1997" y="43200"/>
                    <a:pt x="994" y="43129"/>
                    <a:pt x="-1" y="42990"/>
                  </a:cubicBezTo>
                </a:path>
                <a:path w="24602" h="43200" stroke="0" extrusionOk="0">
                  <a:moveTo>
                    <a:pt x="3001" y="0"/>
                  </a:moveTo>
                  <a:cubicBezTo>
                    <a:pt x="14931" y="0"/>
                    <a:pt x="24602" y="9670"/>
                    <a:pt x="24602" y="21600"/>
                  </a:cubicBezTo>
                  <a:cubicBezTo>
                    <a:pt x="24602" y="33529"/>
                    <a:pt x="14931" y="43200"/>
                    <a:pt x="3002" y="43200"/>
                  </a:cubicBezTo>
                  <a:cubicBezTo>
                    <a:pt x="1997" y="43200"/>
                    <a:pt x="994" y="43129"/>
                    <a:pt x="-1" y="42990"/>
                  </a:cubicBezTo>
                  <a:lnTo>
                    <a:pt x="3002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8" name="Arc 9"/>
            <p:cNvSpPr>
              <a:spLocks/>
            </p:cNvSpPr>
            <p:nvPr/>
          </p:nvSpPr>
          <p:spPr bwMode="auto">
            <a:xfrm>
              <a:off x="1149" y="816"/>
              <a:ext cx="109" cy="192"/>
            </a:xfrm>
            <a:custGeom>
              <a:avLst/>
              <a:gdLst>
                <a:gd name="G0" fmla="+- 3002 0 0"/>
                <a:gd name="G1" fmla="+- 21600 0 0"/>
                <a:gd name="G2" fmla="+- 21600 0 0"/>
                <a:gd name="T0" fmla="*/ 3002 w 24602"/>
                <a:gd name="T1" fmla="*/ 0 h 43200"/>
                <a:gd name="T2" fmla="*/ 0 w 24602"/>
                <a:gd name="T3" fmla="*/ 42990 h 43200"/>
                <a:gd name="T4" fmla="*/ 3002 w 246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02" h="43200" fill="none" extrusionOk="0">
                  <a:moveTo>
                    <a:pt x="3001" y="0"/>
                  </a:moveTo>
                  <a:cubicBezTo>
                    <a:pt x="14931" y="0"/>
                    <a:pt x="24602" y="9670"/>
                    <a:pt x="24602" y="21600"/>
                  </a:cubicBezTo>
                  <a:cubicBezTo>
                    <a:pt x="24602" y="33529"/>
                    <a:pt x="14931" y="43200"/>
                    <a:pt x="3002" y="43200"/>
                  </a:cubicBezTo>
                  <a:cubicBezTo>
                    <a:pt x="1997" y="43200"/>
                    <a:pt x="994" y="43129"/>
                    <a:pt x="-1" y="42990"/>
                  </a:cubicBezTo>
                </a:path>
                <a:path w="24602" h="43200" stroke="0" extrusionOk="0">
                  <a:moveTo>
                    <a:pt x="3001" y="0"/>
                  </a:moveTo>
                  <a:cubicBezTo>
                    <a:pt x="14931" y="0"/>
                    <a:pt x="24602" y="9670"/>
                    <a:pt x="24602" y="21600"/>
                  </a:cubicBezTo>
                  <a:cubicBezTo>
                    <a:pt x="24602" y="33529"/>
                    <a:pt x="14931" y="43200"/>
                    <a:pt x="3002" y="43200"/>
                  </a:cubicBezTo>
                  <a:cubicBezTo>
                    <a:pt x="1997" y="43200"/>
                    <a:pt x="994" y="43129"/>
                    <a:pt x="-1" y="42990"/>
                  </a:cubicBezTo>
                  <a:lnTo>
                    <a:pt x="3002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669" y="43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669" y="100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293" y="624"/>
              <a:ext cx="384" cy="192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725" y="576"/>
              <a:ext cx="576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900">
                  <a:latin typeface="Arial" charset="0"/>
                </a:rPr>
                <a:t>MMF</a:t>
              </a: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013" y="4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2013" y="100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013" y="4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013" y="86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45" y="432"/>
              <a:ext cx="384" cy="1056"/>
              <a:chOff x="1008" y="1680"/>
              <a:chExt cx="384" cy="1056"/>
            </a:xfrm>
          </p:grpSpPr>
          <p:grpSp>
            <p:nvGrpSpPr>
              <p:cNvPr id="189" name="Group 19"/>
              <p:cNvGrpSpPr>
                <a:grpSpLocks/>
              </p:cNvGrpSpPr>
              <p:nvPr/>
            </p:nvGrpSpPr>
            <p:grpSpPr bwMode="auto">
              <a:xfrm>
                <a:off x="1008" y="2016"/>
                <a:ext cx="384" cy="384"/>
                <a:chOff x="1056" y="2016"/>
                <a:chExt cx="336" cy="336"/>
              </a:xfrm>
            </p:grpSpPr>
            <p:sp>
              <p:nvSpPr>
                <p:cNvPr id="192" name="Oval 20"/>
                <p:cNvSpPr>
                  <a:spLocks noChangeArrowheads="1"/>
                </p:cNvSpPr>
                <p:nvPr/>
              </p:nvSpPr>
              <p:spPr bwMode="auto">
                <a:xfrm>
                  <a:off x="1056" y="2016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grpSp>
              <p:nvGrpSpPr>
                <p:cNvPr id="193" name="Group 21"/>
                <p:cNvGrpSpPr>
                  <a:grpSpLocks/>
                </p:cNvGrpSpPr>
                <p:nvPr/>
              </p:nvGrpSpPr>
              <p:grpSpPr bwMode="auto">
                <a:xfrm>
                  <a:off x="1102" y="2096"/>
                  <a:ext cx="243" cy="143"/>
                  <a:chOff x="1052" y="3308"/>
                  <a:chExt cx="387" cy="211"/>
                </a:xfrm>
              </p:grpSpPr>
              <p:sp>
                <p:nvSpPr>
                  <p:cNvPr id="194" name="Arc 22"/>
                  <p:cNvSpPr>
                    <a:spLocks/>
                  </p:cNvSpPr>
                  <p:nvPr/>
                </p:nvSpPr>
                <p:spPr bwMode="auto">
                  <a:xfrm rot="-5400000">
                    <a:off x="1090" y="3270"/>
                    <a:ext cx="115" cy="191"/>
                  </a:xfrm>
                  <a:custGeom>
                    <a:avLst/>
                    <a:gdLst>
                      <a:gd name="G0" fmla="+- 4322 0 0"/>
                      <a:gd name="G1" fmla="+- 21600 0 0"/>
                      <a:gd name="G2" fmla="+- 21600 0 0"/>
                      <a:gd name="T0" fmla="*/ 4322 w 25922"/>
                      <a:gd name="T1" fmla="*/ 0 h 43200"/>
                      <a:gd name="T2" fmla="*/ 0 w 25922"/>
                      <a:gd name="T3" fmla="*/ 42763 h 43200"/>
                      <a:gd name="T4" fmla="*/ 4322 w 259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922" h="43200" fill="none" extrusionOk="0">
                        <a:moveTo>
                          <a:pt x="4321" y="0"/>
                        </a:moveTo>
                        <a:cubicBezTo>
                          <a:pt x="16251" y="0"/>
                          <a:pt x="25922" y="9670"/>
                          <a:pt x="25922" y="21600"/>
                        </a:cubicBezTo>
                        <a:cubicBezTo>
                          <a:pt x="25922" y="33529"/>
                          <a:pt x="16251" y="43200"/>
                          <a:pt x="4322" y="43200"/>
                        </a:cubicBezTo>
                        <a:cubicBezTo>
                          <a:pt x="2870" y="43200"/>
                          <a:pt x="1422" y="43053"/>
                          <a:pt x="-1" y="42763"/>
                        </a:cubicBezTo>
                      </a:path>
                      <a:path w="25922" h="43200" stroke="0" extrusionOk="0">
                        <a:moveTo>
                          <a:pt x="4321" y="0"/>
                        </a:moveTo>
                        <a:cubicBezTo>
                          <a:pt x="16251" y="0"/>
                          <a:pt x="25922" y="9670"/>
                          <a:pt x="25922" y="21600"/>
                        </a:cubicBezTo>
                        <a:cubicBezTo>
                          <a:pt x="25922" y="33529"/>
                          <a:pt x="16251" y="43200"/>
                          <a:pt x="4322" y="43200"/>
                        </a:cubicBezTo>
                        <a:cubicBezTo>
                          <a:pt x="2870" y="43200"/>
                          <a:pt x="1422" y="43053"/>
                          <a:pt x="-1" y="42763"/>
                        </a:cubicBezTo>
                        <a:lnTo>
                          <a:pt x="4322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" name="Arc 23"/>
                  <p:cNvSpPr>
                    <a:spLocks/>
                  </p:cNvSpPr>
                  <p:nvPr/>
                </p:nvSpPr>
                <p:spPr bwMode="auto">
                  <a:xfrm rot="5400000" flipV="1">
                    <a:off x="1288" y="3368"/>
                    <a:ext cx="111" cy="191"/>
                  </a:xfrm>
                  <a:custGeom>
                    <a:avLst/>
                    <a:gdLst>
                      <a:gd name="G0" fmla="+- 3379 0 0"/>
                      <a:gd name="G1" fmla="+- 21600 0 0"/>
                      <a:gd name="G2" fmla="+- 21600 0 0"/>
                      <a:gd name="T0" fmla="*/ 3379 w 24979"/>
                      <a:gd name="T1" fmla="*/ 0 h 43200"/>
                      <a:gd name="T2" fmla="*/ 0 w 24979"/>
                      <a:gd name="T3" fmla="*/ 42934 h 43200"/>
                      <a:gd name="T4" fmla="*/ 3379 w 24979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979" h="43200" fill="none" extrusionOk="0">
                        <a:moveTo>
                          <a:pt x="3378" y="0"/>
                        </a:moveTo>
                        <a:cubicBezTo>
                          <a:pt x="15308" y="0"/>
                          <a:pt x="24979" y="9670"/>
                          <a:pt x="24979" y="21600"/>
                        </a:cubicBezTo>
                        <a:cubicBezTo>
                          <a:pt x="24979" y="33529"/>
                          <a:pt x="15308" y="43200"/>
                          <a:pt x="3379" y="43200"/>
                        </a:cubicBezTo>
                        <a:cubicBezTo>
                          <a:pt x="2247" y="43200"/>
                          <a:pt x="1117" y="43111"/>
                          <a:pt x="-1" y="42934"/>
                        </a:cubicBezTo>
                      </a:path>
                      <a:path w="24979" h="43200" stroke="0" extrusionOk="0">
                        <a:moveTo>
                          <a:pt x="3378" y="0"/>
                        </a:moveTo>
                        <a:cubicBezTo>
                          <a:pt x="15308" y="0"/>
                          <a:pt x="24979" y="9670"/>
                          <a:pt x="24979" y="21600"/>
                        </a:cubicBezTo>
                        <a:cubicBezTo>
                          <a:pt x="24979" y="33529"/>
                          <a:pt x="15308" y="43200"/>
                          <a:pt x="3379" y="43200"/>
                        </a:cubicBezTo>
                        <a:cubicBezTo>
                          <a:pt x="2247" y="43200"/>
                          <a:pt x="1117" y="43111"/>
                          <a:pt x="-1" y="42934"/>
                        </a:cubicBezTo>
                        <a:lnTo>
                          <a:pt x="3379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</p:grpSp>
          <p:sp>
            <p:nvSpPr>
              <p:cNvPr id="190" name="Line 24"/>
              <p:cNvSpPr>
                <a:spLocks noChangeShapeType="1"/>
              </p:cNvSpPr>
              <p:nvPr/>
            </p:nvSpPr>
            <p:spPr bwMode="auto">
              <a:xfrm flipV="1">
                <a:off x="1200" y="168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91" name="Line 25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237" y="43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93" y="2160"/>
              <a:ext cx="288" cy="96"/>
              <a:chOff x="1056" y="2736"/>
              <a:chExt cx="288" cy="96"/>
            </a:xfrm>
          </p:grpSpPr>
          <p:sp>
            <p:nvSpPr>
              <p:cNvPr id="186" name="Line 28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87" name="Line 29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88" name="Line 30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2493" y="1248"/>
              <a:ext cx="288" cy="96"/>
              <a:chOff x="1056" y="2736"/>
              <a:chExt cx="288" cy="96"/>
            </a:xfrm>
          </p:grpSpPr>
          <p:sp>
            <p:nvSpPr>
              <p:cNvPr id="183" name="Line 32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84" name="Line 33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85" name="Line 34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2637" y="10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" name="Line 36"/>
            <p:cNvSpPr>
              <a:spLocks noChangeShapeType="1"/>
            </p:cNvSpPr>
            <p:nvPr/>
          </p:nvSpPr>
          <p:spPr bwMode="auto">
            <a:xfrm>
              <a:off x="2589" y="43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" name="Line 37"/>
            <p:cNvSpPr>
              <a:spLocks noChangeShapeType="1"/>
            </p:cNvSpPr>
            <p:nvPr/>
          </p:nvSpPr>
          <p:spPr bwMode="auto">
            <a:xfrm>
              <a:off x="3117" y="576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>
              <a:off x="5219" y="340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5315" y="345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5219" y="350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5315" y="355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5315" y="4032"/>
              <a:ext cx="288" cy="96"/>
              <a:chOff x="1056" y="2736"/>
              <a:chExt cx="288" cy="96"/>
            </a:xfrm>
          </p:grpSpPr>
          <p:sp>
            <p:nvSpPr>
              <p:cNvPr id="180" name="Line 43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81" name="Line 44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82" name="Line 45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5459" y="35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" name="Text Box 47"/>
            <p:cNvSpPr txBox="1">
              <a:spLocks noChangeArrowheads="1"/>
            </p:cNvSpPr>
            <p:nvPr/>
          </p:nvSpPr>
          <p:spPr bwMode="auto">
            <a:xfrm>
              <a:off x="1773" y="1186"/>
              <a:ext cx="84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winding_th</a:t>
              </a:r>
            </a:p>
          </p:txBody>
        </p:sp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1485" y="120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5</a:t>
              </a:r>
            </a:p>
          </p:txBody>
        </p:sp>
        <p:sp>
          <p:nvSpPr>
            <p:cNvPr id="32" name="Text Box 49"/>
            <p:cNvSpPr txBox="1">
              <a:spLocks noChangeArrowheads="1"/>
            </p:cNvSpPr>
            <p:nvPr/>
          </p:nvSpPr>
          <p:spPr bwMode="auto">
            <a:xfrm>
              <a:off x="765" y="816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2</a:t>
              </a: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765" y="24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1</a:t>
              </a:r>
            </a:p>
          </p:txBody>
        </p:sp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2397" y="24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3</a:t>
              </a:r>
            </a:p>
          </p:txBody>
        </p:sp>
        <p:sp>
          <p:nvSpPr>
            <p:cNvPr id="35" name="Text Box 52"/>
            <p:cNvSpPr txBox="1">
              <a:spLocks noChangeArrowheads="1"/>
            </p:cNvSpPr>
            <p:nvPr/>
          </p:nvSpPr>
          <p:spPr bwMode="auto">
            <a:xfrm>
              <a:off x="2397" y="768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4</a:t>
              </a: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3117" y="576"/>
              <a:ext cx="78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expja_th6</a:t>
              </a:r>
            </a:p>
          </p:txBody>
        </p:sp>
        <p:sp>
          <p:nvSpPr>
            <p:cNvPr id="37" name="Rectangle 54"/>
            <p:cNvSpPr>
              <a:spLocks noChangeArrowheads="1"/>
            </p:cNvSpPr>
            <p:nvPr/>
          </p:nvSpPr>
          <p:spPr bwMode="auto">
            <a:xfrm>
              <a:off x="2781" y="288"/>
              <a:ext cx="672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2973" y="576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3</a:t>
              </a:r>
            </a:p>
          </p:txBody>
        </p:sp>
        <p:sp>
          <p:nvSpPr>
            <p:cNvPr id="39" name="Text Box 56"/>
            <p:cNvSpPr txBox="1">
              <a:spLocks noChangeArrowheads="1"/>
            </p:cNvSpPr>
            <p:nvPr/>
          </p:nvSpPr>
          <p:spPr bwMode="auto">
            <a:xfrm>
              <a:off x="2603" y="24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1</a:t>
              </a:r>
            </a:p>
          </p:txBody>
        </p:sp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3453" y="24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2</a:t>
              </a:r>
            </a:p>
          </p:txBody>
        </p:sp>
        <p:sp>
          <p:nvSpPr>
            <p:cNvPr id="41" name="Text Box 58"/>
            <p:cNvSpPr txBox="1">
              <a:spLocks noChangeArrowheads="1"/>
            </p:cNvSpPr>
            <p:nvPr/>
          </p:nvSpPr>
          <p:spPr bwMode="auto">
            <a:xfrm>
              <a:off x="5747" y="3360"/>
              <a:ext cx="37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V1</a:t>
              </a:r>
            </a:p>
          </p:txBody>
        </p:sp>
        <p:sp>
          <p:nvSpPr>
            <p:cNvPr id="42" name="Text Box 59"/>
            <p:cNvSpPr txBox="1">
              <a:spLocks noChangeArrowheads="1"/>
            </p:cNvSpPr>
            <p:nvPr/>
          </p:nvSpPr>
          <p:spPr bwMode="auto">
            <a:xfrm>
              <a:off x="4979" y="3360"/>
              <a:ext cx="3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27</a:t>
              </a:r>
            </a:p>
          </p:txBody>
        </p:sp>
        <p:sp>
          <p:nvSpPr>
            <p:cNvPr id="43" name="Text Box 60"/>
            <p:cNvSpPr txBox="1">
              <a:spLocks noChangeArrowheads="1"/>
            </p:cNvSpPr>
            <p:nvPr/>
          </p:nvSpPr>
          <p:spPr bwMode="auto">
            <a:xfrm>
              <a:off x="5267" y="3216"/>
              <a:ext cx="2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+</a:t>
              </a:r>
            </a:p>
          </p:txBody>
        </p:sp>
        <p:sp>
          <p:nvSpPr>
            <p:cNvPr id="44" name="Text Box 61"/>
            <p:cNvSpPr txBox="1">
              <a:spLocks noChangeArrowheads="1"/>
            </p:cNvSpPr>
            <p:nvPr/>
          </p:nvSpPr>
          <p:spPr bwMode="auto">
            <a:xfrm>
              <a:off x="5267" y="3600"/>
              <a:ext cx="25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-</a:t>
              </a:r>
            </a:p>
          </p:txBody>
        </p: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294" y="240"/>
              <a:ext cx="35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vp</a:t>
              </a:r>
            </a:p>
          </p:txBody>
        </p:sp>
        <p:sp>
          <p:nvSpPr>
            <p:cNvPr id="46" name="Text Box 63"/>
            <p:cNvSpPr txBox="1">
              <a:spLocks noChangeArrowheads="1"/>
            </p:cNvSpPr>
            <p:nvPr/>
          </p:nvSpPr>
          <p:spPr bwMode="auto">
            <a:xfrm>
              <a:off x="381" y="672"/>
              <a:ext cx="32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I2</a:t>
              </a:r>
            </a:p>
          </p:txBody>
        </p:sp>
        <p:grpSp>
          <p:nvGrpSpPr>
            <p:cNvPr id="47" name="Group 64"/>
            <p:cNvGrpSpPr>
              <a:grpSpLocks/>
            </p:cNvGrpSpPr>
            <p:nvPr/>
          </p:nvGrpSpPr>
          <p:grpSpPr bwMode="auto">
            <a:xfrm>
              <a:off x="621" y="1344"/>
              <a:ext cx="96" cy="624"/>
              <a:chOff x="1776" y="2592"/>
              <a:chExt cx="96" cy="624"/>
            </a:xfrm>
          </p:grpSpPr>
          <p:sp>
            <p:nvSpPr>
              <p:cNvPr id="171" name="Line 65"/>
              <p:cNvSpPr>
                <a:spLocks noChangeShapeType="1"/>
              </p:cNvSpPr>
              <p:nvPr/>
            </p:nvSpPr>
            <p:spPr bwMode="auto">
              <a:xfrm>
                <a:off x="1824" y="2752"/>
                <a:ext cx="48" cy="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2" name="Line 66"/>
              <p:cNvSpPr>
                <a:spLocks noChangeShapeType="1"/>
              </p:cNvSpPr>
              <p:nvPr/>
            </p:nvSpPr>
            <p:spPr bwMode="auto">
              <a:xfrm flipH="1">
                <a:off x="1776" y="278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3" name="Line 67"/>
              <p:cNvSpPr>
                <a:spLocks noChangeShapeType="1"/>
              </p:cNvSpPr>
              <p:nvPr/>
            </p:nvSpPr>
            <p:spPr bwMode="auto">
              <a:xfrm>
                <a:off x="1776" y="283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4" name="Line 68"/>
              <p:cNvSpPr>
                <a:spLocks noChangeShapeType="1"/>
              </p:cNvSpPr>
              <p:nvPr/>
            </p:nvSpPr>
            <p:spPr bwMode="auto">
              <a:xfrm flipH="1">
                <a:off x="1776" y="2880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5" name="Line 69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6" name="Line 70"/>
              <p:cNvSpPr>
                <a:spLocks noChangeShapeType="1"/>
              </p:cNvSpPr>
              <p:nvPr/>
            </p:nvSpPr>
            <p:spPr bwMode="auto">
              <a:xfrm flipH="1">
                <a:off x="1776" y="2976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7" name="Line 71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48" cy="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8" name="Line 72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0" cy="1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9" name="Line 73"/>
              <p:cNvSpPr>
                <a:spLocks noChangeShapeType="1"/>
              </p:cNvSpPr>
              <p:nvPr/>
            </p:nvSpPr>
            <p:spPr bwMode="auto">
              <a:xfrm flipV="1">
                <a:off x="1824" y="3052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 flipV="1">
              <a:off x="669" y="100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9" name="Text Box 75"/>
            <p:cNvSpPr txBox="1">
              <a:spLocks noChangeArrowheads="1"/>
            </p:cNvSpPr>
            <p:nvPr/>
          </p:nvSpPr>
          <p:spPr bwMode="auto">
            <a:xfrm>
              <a:off x="765" y="1536"/>
              <a:ext cx="38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R3</a:t>
              </a:r>
            </a:p>
            <a:p>
              <a:pPr eaLnBrk="1" hangingPunct="1"/>
              <a:r>
                <a:rPr lang="en-GB" sz="900">
                  <a:latin typeface="Arial" charset="0"/>
                </a:rPr>
                <a:t>10</a:t>
              </a: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 flipH="1">
              <a:off x="237" y="196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51" name="Oval 77"/>
            <p:cNvSpPr>
              <a:spLocks noChangeArrowheads="1"/>
            </p:cNvSpPr>
            <p:nvPr/>
          </p:nvSpPr>
          <p:spPr bwMode="auto">
            <a:xfrm>
              <a:off x="189" y="19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grpSp>
          <p:nvGrpSpPr>
            <p:cNvPr id="52" name="Group 78"/>
            <p:cNvGrpSpPr>
              <a:grpSpLocks/>
            </p:cNvGrpSpPr>
            <p:nvPr/>
          </p:nvGrpSpPr>
          <p:grpSpPr bwMode="auto">
            <a:xfrm flipH="1">
              <a:off x="3693" y="240"/>
              <a:ext cx="1968" cy="960"/>
              <a:chOff x="3024" y="2352"/>
              <a:chExt cx="1968" cy="960"/>
            </a:xfrm>
          </p:grpSpPr>
          <p:sp>
            <p:nvSpPr>
              <p:cNvPr id="159" name="Rectangle 79"/>
              <p:cNvSpPr>
                <a:spLocks noChangeArrowheads="1"/>
              </p:cNvSpPr>
              <p:nvPr/>
            </p:nvSpPr>
            <p:spPr bwMode="auto">
              <a:xfrm>
                <a:off x="3312" y="2352"/>
                <a:ext cx="1440" cy="9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900"/>
              </a:p>
            </p:txBody>
          </p:sp>
          <p:sp>
            <p:nvSpPr>
              <p:cNvPr id="160" name="Arc 80"/>
              <p:cNvSpPr>
                <a:spLocks/>
              </p:cNvSpPr>
              <p:nvPr/>
            </p:nvSpPr>
            <p:spPr bwMode="auto">
              <a:xfrm>
                <a:off x="3491" y="2545"/>
                <a:ext cx="109" cy="192"/>
              </a:xfrm>
              <a:custGeom>
                <a:avLst/>
                <a:gdLst>
                  <a:gd name="G0" fmla="+- 3002 0 0"/>
                  <a:gd name="G1" fmla="+- 21600 0 0"/>
                  <a:gd name="G2" fmla="+- 21600 0 0"/>
                  <a:gd name="T0" fmla="*/ 3002 w 24602"/>
                  <a:gd name="T1" fmla="*/ 0 h 43200"/>
                  <a:gd name="T2" fmla="*/ 0 w 24602"/>
                  <a:gd name="T3" fmla="*/ 42990 h 43200"/>
                  <a:gd name="T4" fmla="*/ 3002 w 246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02" h="43200" fill="none" extrusionOk="0">
                    <a:moveTo>
                      <a:pt x="3001" y="0"/>
                    </a:moveTo>
                    <a:cubicBezTo>
                      <a:pt x="14931" y="0"/>
                      <a:pt x="24602" y="9670"/>
                      <a:pt x="24602" y="21600"/>
                    </a:cubicBezTo>
                    <a:cubicBezTo>
                      <a:pt x="24602" y="33529"/>
                      <a:pt x="14931" y="43200"/>
                      <a:pt x="3002" y="43200"/>
                    </a:cubicBezTo>
                    <a:cubicBezTo>
                      <a:pt x="1997" y="43200"/>
                      <a:pt x="994" y="43129"/>
                      <a:pt x="-1" y="42990"/>
                    </a:cubicBezTo>
                  </a:path>
                  <a:path w="24602" h="43200" stroke="0" extrusionOk="0">
                    <a:moveTo>
                      <a:pt x="3001" y="0"/>
                    </a:moveTo>
                    <a:cubicBezTo>
                      <a:pt x="14931" y="0"/>
                      <a:pt x="24602" y="9670"/>
                      <a:pt x="24602" y="21600"/>
                    </a:cubicBezTo>
                    <a:cubicBezTo>
                      <a:pt x="24602" y="33529"/>
                      <a:pt x="14931" y="43200"/>
                      <a:pt x="3002" y="43200"/>
                    </a:cubicBezTo>
                    <a:cubicBezTo>
                      <a:pt x="1997" y="43200"/>
                      <a:pt x="994" y="43129"/>
                      <a:pt x="-1" y="42990"/>
                    </a:cubicBezTo>
                    <a:lnTo>
                      <a:pt x="3002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900"/>
              </a:p>
            </p:txBody>
          </p:sp>
          <p:sp>
            <p:nvSpPr>
              <p:cNvPr id="161" name="Arc 81"/>
              <p:cNvSpPr>
                <a:spLocks/>
              </p:cNvSpPr>
              <p:nvPr/>
            </p:nvSpPr>
            <p:spPr bwMode="auto">
              <a:xfrm>
                <a:off x="3504" y="2736"/>
                <a:ext cx="109" cy="192"/>
              </a:xfrm>
              <a:custGeom>
                <a:avLst/>
                <a:gdLst>
                  <a:gd name="G0" fmla="+- 3002 0 0"/>
                  <a:gd name="G1" fmla="+- 21600 0 0"/>
                  <a:gd name="G2" fmla="+- 21600 0 0"/>
                  <a:gd name="T0" fmla="*/ 3002 w 24602"/>
                  <a:gd name="T1" fmla="*/ 0 h 43200"/>
                  <a:gd name="T2" fmla="*/ 0 w 24602"/>
                  <a:gd name="T3" fmla="*/ 42990 h 43200"/>
                  <a:gd name="T4" fmla="*/ 3002 w 246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02" h="43200" fill="none" extrusionOk="0">
                    <a:moveTo>
                      <a:pt x="3001" y="0"/>
                    </a:moveTo>
                    <a:cubicBezTo>
                      <a:pt x="14931" y="0"/>
                      <a:pt x="24602" y="9670"/>
                      <a:pt x="24602" y="21600"/>
                    </a:cubicBezTo>
                    <a:cubicBezTo>
                      <a:pt x="24602" y="33529"/>
                      <a:pt x="14931" y="43200"/>
                      <a:pt x="3002" y="43200"/>
                    </a:cubicBezTo>
                    <a:cubicBezTo>
                      <a:pt x="1997" y="43200"/>
                      <a:pt x="994" y="43129"/>
                      <a:pt x="-1" y="42990"/>
                    </a:cubicBezTo>
                  </a:path>
                  <a:path w="24602" h="43200" stroke="0" extrusionOk="0">
                    <a:moveTo>
                      <a:pt x="3001" y="0"/>
                    </a:moveTo>
                    <a:cubicBezTo>
                      <a:pt x="14931" y="0"/>
                      <a:pt x="24602" y="9670"/>
                      <a:pt x="24602" y="21600"/>
                    </a:cubicBezTo>
                    <a:cubicBezTo>
                      <a:pt x="24602" y="33529"/>
                      <a:pt x="14931" y="43200"/>
                      <a:pt x="3002" y="43200"/>
                    </a:cubicBezTo>
                    <a:cubicBezTo>
                      <a:pt x="1997" y="43200"/>
                      <a:pt x="994" y="43129"/>
                      <a:pt x="-1" y="42990"/>
                    </a:cubicBezTo>
                    <a:lnTo>
                      <a:pt x="3002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900"/>
              </a:p>
            </p:txBody>
          </p:sp>
          <p:sp>
            <p:nvSpPr>
              <p:cNvPr id="162" name="Arc 82"/>
              <p:cNvSpPr>
                <a:spLocks/>
              </p:cNvSpPr>
              <p:nvPr/>
            </p:nvSpPr>
            <p:spPr bwMode="auto">
              <a:xfrm>
                <a:off x="3504" y="2928"/>
                <a:ext cx="109" cy="192"/>
              </a:xfrm>
              <a:custGeom>
                <a:avLst/>
                <a:gdLst>
                  <a:gd name="G0" fmla="+- 3002 0 0"/>
                  <a:gd name="G1" fmla="+- 21600 0 0"/>
                  <a:gd name="G2" fmla="+- 21600 0 0"/>
                  <a:gd name="T0" fmla="*/ 3002 w 24602"/>
                  <a:gd name="T1" fmla="*/ 0 h 43200"/>
                  <a:gd name="T2" fmla="*/ 0 w 24602"/>
                  <a:gd name="T3" fmla="*/ 42990 h 43200"/>
                  <a:gd name="T4" fmla="*/ 3002 w 246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02" h="43200" fill="none" extrusionOk="0">
                    <a:moveTo>
                      <a:pt x="3001" y="0"/>
                    </a:moveTo>
                    <a:cubicBezTo>
                      <a:pt x="14931" y="0"/>
                      <a:pt x="24602" y="9670"/>
                      <a:pt x="24602" y="21600"/>
                    </a:cubicBezTo>
                    <a:cubicBezTo>
                      <a:pt x="24602" y="33529"/>
                      <a:pt x="14931" y="43200"/>
                      <a:pt x="3002" y="43200"/>
                    </a:cubicBezTo>
                    <a:cubicBezTo>
                      <a:pt x="1997" y="43200"/>
                      <a:pt x="994" y="43129"/>
                      <a:pt x="-1" y="42990"/>
                    </a:cubicBezTo>
                  </a:path>
                  <a:path w="24602" h="43200" stroke="0" extrusionOk="0">
                    <a:moveTo>
                      <a:pt x="3001" y="0"/>
                    </a:moveTo>
                    <a:cubicBezTo>
                      <a:pt x="14931" y="0"/>
                      <a:pt x="24602" y="9670"/>
                      <a:pt x="24602" y="21600"/>
                    </a:cubicBezTo>
                    <a:cubicBezTo>
                      <a:pt x="24602" y="33529"/>
                      <a:pt x="14931" y="43200"/>
                      <a:pt x="3002" y="43200"/>
                    </a:cubicBezTo>
                    <a:cubicBezTo>
                      <a:pt x="1997" y="43200"/>
                      <a:pt x="994" y="43129"/>
                      <a:pt x="-1" y="42990"/>
                    </a:cubicBezTo>
                    <a:lnTo>
                      <a:pt x="3002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900"/>
              </a:p>
            </p:txBody>
          </p:sp>
          <p:sp>
            <p:nvSpPr>
              <p:cNvPr id="163" name="Line 83"/>
              <p:cNvSpPr>
                <a:spLocks noChangeShapeType="1"/>
              </p:cNvSpPr>
              <p:nvPr/>
            </p:nvSpPr>
            <p:spPr bwMode="auto">
              <a:xfrm flipH="1">
                <a:off x="3024" y="2544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64" name="Line 84"/>
              <p:cNvSpPr>
                <a:spLocks noChangeShapeType="1"/>
              </p:cNvSpPr>
              <p:nvPr/>
            </p:nvSpPr>
            <p:spPr bwMode="auto">
              <a:xfrm flipH="1">
                <a:off x="3024" y="3120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65" name="AutoShape 85"/>
              <p:cNvSpPr>
                <a:spLocks noChangeArrowheads="1"/>
              </p:cNvSpPr>
              <p:nvPr/>
            </p:nvSpPr>
            <p:spPr bwMode="auto">
              <a:xfrm>
                <a:off x="3648" y="2736"/>
                <a:ext cx="384" cy="192"/>
              </a:xfrm>
              <a:prstGeom prst="leftRightArrow">
                <a:avLst>
                  <a:gd name="adj1" fmla="val 50000"/>
                  <a:gd name="adj2" fmla="val 4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900"/>
              </a:p>
            </p:txBody>
          </p:sp>
          <p:sp>
            <p:nvSpPr>
              <p:cNvPr id="166" name="Rectangle 86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GB" sz="900">
                    <a:latin typeface="Arial" charset="0"/>
                  </a:rPr>
                  <a:t>MMF</a:t>
                </a:r>
              </a:p>
            </p:txBody>
          </p:sp>
          <p:sp>
            <p:nvSpPr>
              <p:cNvPr id="167" name="Line 87"/>
              <p:cNvSpPr>
                <a:spLocks noChangeShapeType="1"/>
              </p:cNvSpPr>
              <p:nvPr/>
            </p:nvSpPr>
            <p:spPr bwMode="auto">
              <a:xfrm flipH="1">
                <a:off x="4368" y="254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68" name="Line 88"/>
              <p:cNvSpPr>
                <a:spLocks noChangeShapeType="1"/>
              </p:cNvSpPr>
              <p:nvPr/>
            </p:nvSpPr>
            <p:spPr bwMode="auto">
              <a:xfrm flipH="1">
                <a:off x="4368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69" name="Line 89"/>
              <p:cNvSpPr>
                <a:spLocks noChangeShapeType="1"/>
              </p:cNvSpPr>
              <p:nvPr/>
            </p:nvSpPr>
            <p:spPr bwMode="auto">
              <a:xfrm>
                <a:off x="4368" y="254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70" name="Line 90"/>
              <p:cNvSpPr>
                <a:spLocks noChangeShapeType="1"/>
              </p:cNvSpPr>
              <p:nvPr/>
            </p:nvSpPr>
            <p:spPr bwMode="auto">
              <a:xfrm>
                <a:off x="4368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53" name="Text Box 91"/>
            <p:cNvSpPr txBox="1">
              <a:spLocks noChangeArrowheads="1"/>
            </p:cNvSpPr>
            <p:nvPr/>
          </p:nvSpPr>
          <p:spPr bwMode="auto">
            <a:xfrm>
              <a:off x="4067" y="2640"/>
              <a:ext cx="73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emission</a:t>
              </a:r>
            </a:p>
          </p:txBody>
        </p:sp>
        <p:sp>
          <p:nvSpPr>
            <p:cNvPr id="54" name="Text Box 92"/>
            <p:cNvSpPr txBox="1">
              <a:spLocks noChangeArrowheads="1"/>
            </p:cNvSpPr>
            <p:nvPr/>
          </p:nvSpPr>
          <p:spPr bwMode="auto">
            <a:xfrm>
              <a:off x="4461" y="120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5</a:t>
              </a:r>
            </a:p>
          </p:txBody>
        </p:sp>
        <p:sp>
          <p:nvSpPr>
            <p:cNvPr id="55" name="Text Box 93"/>
            <p:cNvSpPr txBox="1">
              <a:spLocks noChangeArrowheads="1"/>
            </p:cNvSpPr>
            <p:nvPr/>
          </p:nvSpPr>
          <p:spPr bwMode="auto">
            <a:xfrm>
              <a:off x="5373" y="816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2</a:t>
              </a:r>
            </a:p>
          </p:txBody>
        </p:sp>
        <p:sp>
          <p:nvSpPr>
            <p:cNvPr id="56" name="Text Box 94"/>
            <p:cNvSpPr txBox="1">
              <a:spLocks noChangeArrowheads="1"/>
            </p:cNvSpPr>
            <p:nvPr/>
          </p:nvSpPr>
          <p:spPr bwMode="auto">
            <a:xfrm>
              <a:off x="5373" y="24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1</a:t>
              </a:r>
            </a:p>
          </p:txBody>
        </p:sp>
        <p:sp>
          <p:nvSpPr>
            <p:cNvPr id="57" name="Text Box 95"/>
            <p:cNvSpPr txBox="1">
              <a:spLocks noChangeArrowheads="1"/>
            </p:cNvSpPr>
            <p:nvPr/>
          </p:nvSpPr>
          <p:spPr bwMode="auto">
            <a:xfrm>
              <a:off x="3741" y="24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3</a:t>
              </a:r>
            </a:p>
          </p:txBody>
        </p:sp>
        <p:sp>
          <p:nvSpPr>
            <p:cNvPr id="58" name="Text Box 96"/>
            <p:cNvSpPr txBox="1">
              <a:spLocks noChangeArrowheads="1"/>
            </p:cNvSpPr>
            <p:nvPr/>
          </p:nvSpPr>
          <p:spPr bwMode="auto">
            <a:xfrm>
              <a:off x="3741" y="816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4</a:t>
              </a:r>
            </a:p>
          </p:txBody>
        </p:sp>
        <p:sp>
          <p:nvSpPr>
            <p:cNvPr id="59" name="Text Box 97"/>
            <p:cNvSpPr txBox="1">
              <a:spLocks noChangeArrowheads="1"/>
            </p:cNvSpPr>
            <p:nvPr/>
          </p:nvSpPr>
          <p:spPr bwMode="auto">
            <a:xfrm>
              <a:off x="3933" y="48"/>
              <a:ext cx="3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U2</a:t>
              </a:r>
            </a:p>
          </p:txBody>
        </p:sp>
        <p:sp>
          <p:nvSpPr>
            <p:cNvPr id="60" name="Line 98"/>
            <p:cNvSpPr>
              <a:spLocks noChangeShapeType="1"/>
            </p:cNvSpPr>
            <p:nvPr/>
          </p:nvSpPr>
          <p:spPr bwMode="auto">
            <a:xfrm>
              <a:off x="3453" y="43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1" name="Line 99"/>
            <p:cNvSpPr>
              <a:spLocks noChangeShapeType="1"/>
            </p:cNvSpPr>
            <p:nvPr/>
          </p:nvSpPr>
          <p:spPr bwMode="auto">
            <a:xfrm>
              <a:off x="237" y="1488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grpSp>
          <p:nvGrpSpPr>
            <p:cNvPr id="62" name="Group 100"/>
            <p:cNvGrpSpPr>
              <a:grpSpLocks/>
            </p:cNvGrpSpPr>
            <p:nvPr/>
          </p:nvGrpSpPr>
          <p:grpSpPr bwMode="auto">
            <a:xfrm>
              <a:off x="5805" y="432"/>
              <a:ext cx="96" cy="624"/>
              <a:chOff x="1776" y="2592"/>
              <a:chExt cx="96" cy="624"/>
            </a:xfrm>
          </p:grpSpPr>
          <p:sp>
            <p:nvSpPr>
              <p:cNvPr id="150" name="Line 101"/>
              <p:cNvSpPr>
                <a:spLocks noChangeShapeType="1"/>
              </p:cNvSpPr>
              <p:nvPr/>
            </p:nvSpPr>
            <p:spPr bwMode="auto">
              <a:xfrm>
                <a:off x="1824" y="2752"/>
                <a:ext cx="48" cy="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51" name="Line 102"/>
              <p:cNvSpPr>
                <a:spLocks noChangeShapeType="1"/>
              </p:cNvSpPr>
              <p:nvPr/>
            </p:nvSpPr>
            <p:spPr bwMode="auto">
              <a:xfrm flipH="1">
                <a:off x="1776" y="278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52" name="Line 103"/>
              <p:cNvSpPr>
                <a:spLocks noChangeShapeType="1"/>
              </p:cNvSpPr>
              <p:nvPr/>
            </p:nvSpPr>
            <p:spPr bwMode="auto">
              <a:xfrm>
                <a:off x="1776" y="283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53" name="Line 104"/>
              <p:cNvSpPr>
                <a:spLocks noChangeShapeType="1"/>
              </p:cNvSpPr>
              <p:nvPr/>
            </p:nvSpPr>
            <p:spPr bwMode="auto">
              <a:xfrm flipH="1">
                <a:off x="1776" y="2880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54" name="Line 10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55" name="Line 106"/>
              <p:cNvSpPr>
                <a:spLocks noChangeShapeType="1"/>
              </p:cNvSpPr>
              <p:nvPr/>
            </p:nvSpPr>
            <p:spPr bwMode="auto">
              <a:xfrm flipH="1">
                <a:off x="1776" y="2976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56" name="Line 107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48" cy="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57" name="Line 108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0" cy="1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58" name="Line 109"/>
              <p:cNvSpPr>
                <a:spLocks noChangeShapeType="1"/>
              </p:cNvSpPr>
              <p:nvPr/>
            </p:nvSpPr>
            <p:spPr bwMode="auto">
              <a:xfrm flipV="1">
                <a:off x="1824" y="3052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63" name="Text Box 110"/>
            <p:cNvSpPr txBox="1">
              <a:spLocks noChangeArrowheads="1"/>
            </p:cNvSpPr>
            <p:nvPr/>
          </p:nvSpPr>
          <p:spPr bwMode="auto">
            <a:xfrm>
              <a:off x="5941" y="576"/>
              <a:ext cx="38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R4</a:t>
              </a:r>
            </a:p>
            <a:p>
              <a:pPr eaLnBrk="1" hangingPunct="1"/>
              <a:r>
                <a:rPr lang="en-GB" sz="900">
                  <a:latin typeface="Arial" charset="0"/>
                </a:rPr>
                <a:t>1k</a:t>
              </a:r>
            </a:p>
          </p:txBody>
        </p:sp>
        <p:grpSp>
          <p:nvGrpSpPr>
            <p:cNvPr id="64" name="Group 111"/>
            <p:cNvGrpSpPr>
              <a:grpSpLocks/>
            </p:cNvGrpSpPr>
            <p:nvPr/>
          </p:nvGrpSpPr>
          <p:grpSpPr bwMode="auto">
            <a:xfrm>
              <a:off x="5709" y="1680"/>
              <a:ext cx="288" cy="96"/>
              <a:chOff x="1056" y="2736"/>
              <a:chExt cx="288" cy="96"/>
            </a:xfrm>
          </p:grpSpPr>
          <p:sp>
            <p:nvSpPr>
              <p:cNvPr id="147" name="Line 112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48" name="Line 113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49" name="Line 114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65" name="Line 115"/>
            <p:cNvSpPr>
              <a:spLocks noChangeShapeType="1"/>
            </p:cNvSpPr>
            <p:nvPr/>
          </p:nvSpPr>
          <p:spPr bwMode="auto">
            <a:xfrm>
              <a:off x="5853" y="1008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6" name="Line 116"/>
            <p:cNvSpPr>
              <a:spLocks noChangeShapeType="1"/>
            </p:cNvSpPr>
            <p:nvPr/>
          </p:nvSpPr>
          <p:spPr bwMode="auto">
            <a:xfrm>
              <a:off x="5613" y="43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7" name="Line 117"/>
            <p:cNvSpPr>
              <a:spLocks noChangeShapeType="1"/>
            </p:cNvSpPr>
            <p:nvPr/>
          </p:nvSpPr>
          <p:spPr bwMode="auto">
            <a:xfrm>
              <a:off x="5613" y="100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8" name="Oval 118"/>
            <p:cNvSpPr>
              <a:spLocks noChangeArrowheads="1"/>
            </p:cNvSpPr>
            <p:nvPr/>
          </p:nvSpPr>
          <p:spPr bwMode="auto">
            <a:xfrm>
              <a:off x="5805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grpSp>
          <p:nvGrpSpPr>
            <p:cNvPr id="69" name="Group 119"/>
            <p:cNvGrpSpPr>
              <a:grpSpLocks/>
            </p:cNvGrpSpPr>
            <p:nvPr/>
          </p:nvGrpSpPr>
          <p:grpSpPr bwMode="auto">
            <a:xfrm>
              <a:off x="3549" y="1248"/>
              <a:ext cx="288" cy="96"/>
              <a:chOff x="1056" y="2736"/>
              <a:chExt cx="288" cy="96"/>
            </a:xfrm>
          </p:grpSpPr>
          <p:sp>
            <p:nvSpPr>
              <p:cNvPr id="144" name="Line 120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45" name="Line 121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46" name="Line 122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70" name="Line 123"/>
            <p:cNvSpPr>
              <a:spLocks noChangeShapeType="1"/>
            </p:cNvSpPr>
            <p:nvPr/>
          </p:nvSpPr>
          <p:spPr bwMode="auto">
            <a:xfrm>
              <a:off x="3693" y="10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1" name="Text Box 124"/>
            <p:cNvSpPr txBox="1">
              <a:spLocks noChangeArrowheads="1"/>
            </p:cNvSpPr>
            <p:nvPr/>
          </p:nvSpPr>
          <p:spPr bwMode="auto">
            <a:xfrm>
              <a:off x="4749" y="1200"/>
              <a:ext cx="84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winding_th</a:t>
              </a:r>
            </a:p>
          </p:txBody>
        </p:sp>
        <p:sp>
          <p:nvSpPr>
            <p:cNvPr id="72" name="Line 125"/>
            <p:cNvSpPr>
              <a:spLocks noChangeShapeType="1"/>
            </p:cNvSpPr>
            <p:nvPr/>
          </p:nvSpPr>
          <p:spPr bwMode="auto">
            <a:xfrm>
              <a:off x="4653" y="120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3" name="Line 126"/>
            <p:cNvSpPr>
              <a:spLocks noChangeShapeType="1"/>
            </p:cNvSpPr>
            <p:nvPr/>
          </p:nvSpPr>
          <p:spPr bwMode="auto">
            <a:xfrm>
              <a:off x="1677" y="120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4" name="Line 127"/>
            <p:cNvSpPr>
              <a:spLocks noChangeShapeType="1"/>
            </p:cNvSpPr>
            <p:nvPr/>
          </p:nvSpPr>
          <p:spPr bwMode="auto">
            <a:xfrm flipH="1">
              <a:off x="1677" y="1728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5" name="Oval 128"/>
            <p:cNvSpPr>
              <a:spLocks noChangeArrowheads="1"/>
            </p:cNvSpPr>
            <p:nvPr/>
          </p:nvSpPr>
          <p:spPr bwMode="auto">
            <a:xfrm>
              <a:off x="3069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76" name="Text Box 129"/>
            <p:cNvSpPr txBox="1">
              <a:spLocks noChangeArrowheads="1"/>
            </p:cNvSpPr>
            <p:nvPr/>
          </p:nvSpPr>
          <p:spPr bwMode="auto">
            <a:xfrm>
              <a:off x="957" y="48"/>
              <a:ext cx="3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U1</a:t>
              </a:r>
            </a:p>
          </p:txBody>
        </p:sp>
        <p:sp>
          <p:nvSpPr>
            <p:cNvPr id="77" name="Text Box 130"/>
            <p:cNvSpPr txBox="1">
              <a:spLocks noChangeArrowheads="1"/>
            </p:cNvSpPr>
            <p:nvPr/>
          </p:nvSpPr>
          <p:spPr bwMode="auto">
            <a:xfrm>
              <a:off x="2781" y="96"/>
              <a:ext cx="3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U3</a:t>
              </a:r>
            </a:p>
          </p:txBody>
        </p:sp>
        <p:sp>
          <p:nvSpPr>
            <p:cNvPr id="78" name="Rectangle 131"/>
            <p:cNvSpPr>
              <a:spLocks noChangeArrowheads="1"/>
            </p:cNvSpPr>
            <p:nvPr/>
          </p:nvSpPr>
          <p:spPr bwMode="auto">
            <a:xfrm>
              <a:off x="3875" y="2324"/>
              <a:ext cx="1054" cy="2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grpSp>
          <p:nvGrpSpPr>
            <p:cNvPr id="79" name="Group 132"/>
            <p:cNvGrpSpPr>
              <a:grpSpLocks/>
            </p:cNvGrpSpPr>
            <p:nvPr/>
          </p:nvGrpSpPr>
          <p:grpSpPr bwMode="auto">
            <a:xfrm>
              <a:off x="4117" y="1920"/>
              <a:ext cx="465" cy="323"/>
              <a:chOff x="3944" y="557"/>
              <a:chExt cx="465" cy="323"/>
            </a:xfrm>
          </p:grpSpPr>
          <p:sp>
            <p:nvSpPr>
              <p:cNvPr id="142" name="Freeform 133"/>
              <p:cNvSpPr>
                <a:spLocks/>
              </p:cNvSpPr>
              <p:nvPr/>
            </p:nvSpPr>
            <p:spPr bwMode="auto">
              <a:xfrm>
                <a:off x="3944" y="613"/>
                <a:ext cx="389" cy="267"/>
              </a:xfrm>
              <a:custGeom>
                <a:avLst/>
                <a:gdLst/>
                <a:ahLst/>
                <a:cxnLst>
                  <a:cxn ang="0">
                    <a:pos x="8" y="229"/>
                  </a:cxn>
                  <a:cxn ang="0">
                    <a:pos x="2" y="195"/>
                  </a:cxn>
                  <a:cxn ang="0">
                    <a:pos x="0" y="168"/>
                  </a:cxn>
                  <a:cxn ang="0">
                    <a:pos x="7" y="152"/>
                  </a:cxn>
                  <a:cxn ang="0">
                    <a:pos x="15" y="150"/>
                  </a:cxn>
                  <a:cxn ang="0">
                    <a:pos x="39" y="156"/>
                  </a:cxn>
                  <a:cxn ang="0">
                    <a:pos x="71" y="170"/>
                  </a:cxn>
                  <a:cxn ang="0">
                    <a:pos x="101" y="185"/>
                  </a:cxn>
                  <a:cxn ang="0">
                    <a:pos x="128" y="199"/>
                  </a:cxn>
                  <a:cxn ang="0">
                    <a:pos x="155" y="217"/>
                  </a:cxn>
                  <a:cxn ang="0">
                    <a:pos x="181" y="234"/>
                  </a:cxn>
                  <a:cxn ang="0">
                    <a:pos x="198" y="242"/>
                  </a:cxn>
                  <a:cxn ang="0">
                    <a:pos x="206" y="243"/>
                  </a:cxn>
                  <a:cxn ang="0">
                    <a:pos x="213" y="237"/>
                  </a:cxn>
                  <a:cxn ang="0">
                    <a:pos x="216" y="228"/>
                  </a:cxn>
                  <a:cxn ang="0">
                    <a:pos x="218" y="206"/>
                  </a:cxn>
                  <a:cxn ang="0">
                    <a:pos x="217" y="170"/>
                  </a:cxn>
                  <a:cxn ang="0">
                    <a:pos x="213" y="133"/>
                  </a:cxn>
                  <a:cxn ang="0">
                    <a:pos x="210" y="103"/>
                  </a:cxn>
                  <a:cxn ang="0">
                    <a:pos x="199" y="69"/>
                  </a:cxn>
                  <a:cxn ang="0">
                    <a:pos x="188" y="39"/>
                  </a:cxn>
                  <a:cxn ang="0">
                    <a:pos x="184" y="21"/>
                  </a:cxn>
                  <a:cxn ang="0">
                    <a:pos x="187" y="15"/>
                  </a:cxn>
                  <a:cxn ang="0">
                    <a:pos x="194" y="13"/>
                  </a:cxn>
                  <a:cxn ang="0">
                    <a:pos x="205" y="16"/>
                  </a:cxn>
                  <a:cxn ang="0">
                    <a:pos x="229" y="31"/>
                  </a:cxn>
                  <a:cxn ang="0">
                    <a:pos x="267" y="56"/>
                  </a:cxn>
                  <a:cxn ang="0">
                    <a:pos x="295" y="71"/>
                  </a:cxn>
                  <a:cxn ang="0">
                    <a:pos x="311" y="77"/>
                  </a:cxn>
                  <a:cxn ang="0">
                    <a:pos x="327" y="76"/>
                  </a:cxn>
                  <a:cxn ang="0">
                    <a:pos x="344" y="62"/>
                  </a:cxn>
                  <a:cxn ang="0">
                    <a:pos x="364" y="29"/>
                  </a:cxn>
                  <a:cxn ang="0">
                    <a:pos x="380" y="9"/>
                  </a:cxn>
                  <a:cxn ang="0">
                    <a:pos x="389" y="0"/>
                  </a:cxn>
                </a:cxnLst>
                <a:rect l="0" t="0" r="r" b="b"/>
                <a:pathLst>
                  <a:path w="389" h="267">
                    <a:moveTo>
                      <a:pt x="17" y="267"/>
                    </a:moveTo>
                    <a:lnTo>
                      <a:pt x="8" y="229"/>
                    </a:lnTo>
                    <a:lnTo>
                      <a:pt x="4" y="211"/>
                    </a:lnTo>
                    <a:lnTo>
                      <a:pt x="2" y="195"/>
                    </a:lnTo>
                    <a:lnTo>
                      <a:pt x="0" y="180"/>
                    </a:lnTo>
                    <a:lnTo>
                      <a:pt x="0" y="168"/>
                    </a:lnTo>
                    <a:lnTo>
                      <a:pt x="3" y="158"/>
                    </a:lnTo>
                    <a:lnTo>
                      <a:pt x="7" y="152"/>
                    </a:lnTo>
                    <a:lnTo>
                      <a:pt x="10" y="150"/>
                    </a:lnTo>
                    <a:lnTo>
                      <a:pt x="15" y="150"/>
                    </a:lnTo>
                    <a:lnTo>
                      <a:pt x="26" y="151"/>
                    </a:lnTo>
                    <a:lnTo>
                      <a:pt x="39" y="156"/>
                    </a:lnTo>
                    <a:lnTo>
                      <a:pt x="55" y="162"/>
                    </a:lnTo>
                    <a:lnTo>
                      <a:pt x="71" y="170"/>
                    </a:lnTo>
                    <a:lnTo>
                      <a:pt x="86" y="178"/>
                    </a:lnTo>
                    <a:lnTo>
                      <a:pt x="101" y="185"/>
                    </a:lnTo>
                    <a:lnTo>
                      <a:pt x="114" y="192"/>
                    </a:lnTo>
                    <a:lnTo>
                      <a:pt x="128" y="199"/>
                    </a:lnTo>
                    <a:lnTo>
                      <a:pt x="142" y="207"/>
                    </a:lnTo>
                    <a:lnTo>
                      <a:pt x="155" y="217"/>
                    </a:lnTo>
                    <a:lnTo>
                      <a:pt x="169" y="226"/>
                    </a:lnTo>
                    <a:lnTo>
                      <a:pt x="181" y="234"/>
                    </a:lnTo>
                    <a:lnTo>
                      <a:pt x="193" y="241"/>
                    </a:lnTo>
                    <a:lnTo>
                      <a:pt x="198" y="242"/>
                    </a:lnTo>
                    <a:lnTo>
                      <a:pt x="202" y="243"/>
                    </a:lnTo>
                    <a:lnTo>
                      <a:pt x="206" y="243"/>
                    </a:lnTo>
                    <a:lnTo>
                      <a:pt x="210" y="241"/>
                    </a:lnTo>
                    <a:lnTo>
                      <a:pt x="213" y="237"/>
                    </a:lnTo>
                    <a:lnTo>
                      <a:pt x="215" y="233"/>
                    </a:lnTo>
                    <a:lnTo>
                      <a:pt x="216" y="228"/>
                    </a:lnTo>
                    <a:lnTo>
                      <a:pt x="218" y="222"/>
                    </a:lnTo>
                    <a:lnTo>
                      <a:pt x="218" y="206"/>
                    </a:lnTo>
                    <a:lnTo>
                      <a:pt x="218" y="188"/>
                    </a:lnTo>
                    <a:lnTo>
                      <a:pt x="217" y="170"/>
                    </a:lnTo>
                    <a:lnTo>
                      <a:pt x="215" y="151"/>
                    </a:lnTo>
                    <a:lnTo>
                      <a:pt x="213" y="133"/>
                    </a:lnTo>
                    <a:lnTo>
                      <a:pt x="212" y="117"/>
                    </a:lnTo>
                    <a:lnTo>
                      <a:pt x="210" y="103"/>
                    </a:lnTo>
                    <a:lnTo>
                      <a:pt x="204" y="86"/>
                    </a:lnTo>
                    <a:lnTo>
                      <a:pt x="199" y="69"/>
                    </a:lnTo>
                    <a:lnTo>
                      <a:pt x="193" y="54"/>
                    </a:lnTo>
                    <a:lnTo>
                      <a:pt x="188" y="39"/>
                    </a:lnTo>
                    <a:lnTo>
                      <a:pt x="185" y="27"/>
                    </a:lnTo>
                    <a:lnTo>
                      <a:pt x="184" y="21"/>
                    </a:lnTo>
                    <a:lnTo>
                      <a:pt x="185" y="18"/>
                    </a:lnTo>
                    <a:lnTo>
                      <a:pt x="187" y="15"/>
                    </a:lnTo>
                    <a:lnTo>
                      <a:pt x="190" y="13"/>
                    </a:lnTo>
                    <a:lnTo>
                      <a:pt x="194" y="13"/>
                    </a:lnTo>
                    <a:lnTo>
                      <a:pt x="199" y="14"/>
                    </a:lnTo>
                    <a:lnTo>
                      <a:pt x="205" y="16"/>
                    </a:lnTo>
                    <a:lnTo>
                      <a:pt x="213" y="20"/>
                    </a:lnTo>
                    <a:lnTo>
                      <a:pt x="229" y="31"/>
                    </a:lnTo>
                    <a:lnTo>
                      <a:pt x="248" y="43"/>
                    </a:lnTo>
                    <a:lnTo>
                      <a:pt x="267" y="56"/>
                    </a:lnTo>
                    <a:lnTo>
                      <a:pt x="286" y="67"/>
                    </a:lnTo>
                    <a:lnTo>
                      <a:pt x="295" y="71"/>
                    </a:lnTo>
                    <a:lnTo>
                      <a:pt x="303" y="75"/>
                    </a:lnTo>
                    <a:lnTo>
                      <a:pt x="311" y="77"/>
                    </a:lnTo>
                    <a:lnTo>
                      <a:pt x="317" y="78"/>
                    </a:lnTo>
                    <a:lnTo>
                      <a:pt x="327" y="76"/>
                    </a:lnTo>
                    <a:lnTo>
                      <a:pt x="337" y="69"/>
                    </a:lnTo>
                    <a:lnTo>
                      <a:pt x="344" y="62"/>
                    </a:lnTo>
                    <a:lnTo>
                      <a:pt x="350" y="52"/>
                    </a:lnTo>
                    <a:lnTo>
                      <a:pt x="364" y="29"/>
                    </a:lnTo>
                    <a:lnTo>
                      <a:pt x="371" y="18"/>
                    </a:lnTo>
                    <a:lnTo>
                      <a:pt x="380" y="9"/>
                    </a:lnTo>
                    <a:lnTo>
                      <a:pt x="385" y="5"/>
                    </a:lnTo>
                    <a:lnTo>
                      <a:pt x="389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43" name="Freeform 134"/>
              <p:cNvSpPr>
                <a:spLocks/>
              </p:cNvSpPr>
              <p:nvPr/>
            </p:nvSpPr>
            <p:spPr bwMode="auto">
              <a:xfrm>
                <a:off x="4306" y="557"/>
                <a:ext cx="103" cy="95"/>
              </a:xfrm>
              <a:custGeom>
                <a:avLst/>
                <a:gdLst/>
                <a:ahLst/>
                <a:cxnLst>
                  <a:cxn ang="0">
                    <a:pos x="56" y="95"/>
                  </a:cxn>
                  <a:cxn ang="0">
                    <a:pos x="103" y="0"/>
                  </a:cxn>
                  <a:cxn ang="0">
                    <a:pos x="0" y="18"/>
                  </a:cxn>
                  <a:cxn ang="0">
                    <a:pos x="56" y="95"/>
                  </a:cxn>
                </a:cxnLst>
                <a:rect l="0" t="0" r="r" b="b"/>
                <a:pathLst>
                  <a:path w="103" h="95">
                    <a:moveTo>
                      <a:pt x="56" y="95"/>
                    </a:moveTo>
                    <a:lnTo>
                      <a:pt x="103" y="0"/>
                    </a:lnTo>
                    <a:lnTo>
                      <a:pt x="0" y="18"/>
                    </a:lnTo>
                    <a:lnTo>
                      <a:pt x="5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900"/>
              </a:p>
            </p:txBody>
          </p:sp>
        </p:grpSp>
        <p:grpSp>
          <p:nvGrpSpPr>
            <p:cNvPr id="80" name="Group 135"/>
            <p:cNvGrpSpPr>
              <a:grpSpLocks/>
            </p:cNvGrpSpPr>
            <p:nvPr/>
          </p:nvGrpSpPr>
          <p:grpSpPr bwMode="auto">
            <a:xfrm>
              <a:off x="4568" y="1920"/>
              <a:ext cx="465" cy="323"/>
              <a:chOff x="4395" y="557"/>
              <a:chExt cx="465" cy="323"/>
            </a:xfrm>
          </p:grpSpPr>
          <p:sp>
            <p:nvSpPr>
              <p:cNvPr id="140" name="Freeform 136"/>
              <p:cNvSpPr>
                <a:spLocks/>
              </p:cNvSpPr>
              <p:nvPr/>
            </p:nvSpPr>
            <p:spPr bwMode="auto">
              <a:xfrm>
                <a:off x="4395" y="613"/>
                <a:ext cx="389" cy="267"/>
              </a:xfrm>
              <a:custGeom>
                <a:avLst/>
                <a:gdLst/>
                <a:ahLst/>
                <a:cxnLst>
                  <a:cxn ang="0">
                    <a:pos x="8" y="229"/>
                  </a:cxn>
                  <a:cxn ang="0">
                    <a:pos x="2" y="195"/>
                  </a:cxn>
                  <a:cxn ang="0">
                    <a:pos x="0" y="168"/>
                  </a:cxn>
                  <a:cxn ang="0">
                    <a:pos x="7" y="152"/>
                  </a:cxn>
                  <a:cxn ang="0">
                    <a:pos x="15" y="150"/>
                  </a:cxn>
                  <a:cxn ang="0">
                    <a:pos x="39" y="156"/>
                  </a:cxn>
                  <a:cxn ang="0">
                    <a:pos x="71" y="170"/>
                  </a:cxn>
                  <a:cxn ang="0">
                    <a:pos x="101" y="185"/>
                  </a:cxn>
                  <a:cxn ang="0">
                    <a:pos x="128" y="199"/>
                  </a:cxn>
                  <a:cxn ang="0">
                    <a:pos x="155" y="217"/>
                  </a:cxn>
                  <a:cxn ang="0">
                    <a:pos x="181" y="234"/>
                  </a:cxn>
                  <a:cxn ang="0">
                    <a:pos x="198" y="242"/>
                  </a:cxn>
                  <a:cxn ang="0">
                    <a:pos x="206" y="243"/>
                  </a:cxn>
                  <a:cxn ang="0">
                    <a:pos x="213" y="237"/>
                  </a:cxn>
                  <a:cxn ang="0">
                    <a:pos x="216" y="228"/>
                  </a:cxn>
                  <a:cxn ang="0">
                    <a:pos x="218" y="206"/>
                  </a:cxn>
                  <a:cxn ang="0">
                    <a:pos x="217" y="170"/>
                  </a:cxn>
                  <a:cxn ang="0">
                    <a:pos x="213" y="133"/>
                  </a:cxn>
                  <a:cxn ang="0">
                    <a:pos x="210" y="103"/>
                  </a:cxn>
                  <a:cxn ang="0">
                    <a:pos x="199" y="69"/>
                  </a:cxn>
                  <a:cxn ang="0">
                    <a:pos x="188" y="39"/>
                  </a:cxn>
                  <a:cxn ang="0">
                    <a:pos x="185" y="21"/>
                  </a:cxn>
                  <a:cxn ang="0">
                    <a:pos x="187" y="15"/>
                  </a:cxn>
                  <a:cxn ang="0">
                    <a:pos x="194" y="13"/>
                  </a:cxn>
                  <a:cxn ang="0">
                    <a:pos x="205" y="16"/>
                  </a:cxn>
                  <a:cxn ang="0">
                    <a:pos x="229" y="31"/>
                  </a:cxn>
                  <a:cxn ang="0">
                    <a:pos x="267" y="56"/>
                  </a:cxn>
                  <a:cxn ang="0">
                    <a:pos x="295" y="71"/>
                  </a:cxn>
                  <a:cxn ang="0">
                    <a:pos x="311" y="77"/>
                  </a:cxn>
                  <a:cxn ang="0">
                    <a:pos x="328" y="76"/>
                  </a:cxn>
                  <a:cxn ang="0">
                    <a:pos x="344" y="62"/>
                  </a:cxn>
                  <a:cxn ang="0">
                    <a:pos x="364" y="29"/>
                  </a:cxn>
                  <a:cxn ang="0">
                    <a:pos x="380" y="9"/>
                  </a:cxn>
                  <a:cxn ang="0">
                    <a:pos x="389" y="0"/>
                  </a:cxn>
                </a:cxnLst>
                <a:rect l="0" t="0" r="r" b="b"/>
                <a:pathLst>
                  <a:path w="389" h="267">
                    <a:moveTo>
                      <a:pt x="17" y="267"/>
                    </a:moveTo>
                    <a:lnTo>
                      <a:pt x="8" y="229"/>
                    </a:lnTo>
                    <a:lnTo>
                      <a:pt x="4" y="211"/>
                    </a:lnTo>
                    <a:lnTo>
                      <a:pt x="2" y="195"/>
                    </a:lnTo>
                    <a:lnTo>
                      <a:pt x="0" y="180"/>
                    </a:lnTo>
                    <a:lnTo>
                      <a:pt x="0" y="168"/>
                    </a:lnTo>
                    <a:lnTo>
                      <a:pt x="3" y="158"/>
                    </a:lnTo>
                    <a:lnTo>
                      <a:pt x="7" y="152"/>
                    </a:lnTo>
                    <a:lnTo>
                      <a:pt x="10" y="150"/>
                    </a:lnTo>
                    <a:lnTo>
                      <a:pt x="15" y="150"/>
                    </a:lnTo>
                    <a:lnTo>
                      <a:pt x="26" y="151"/>
                    </a:lnTo>
                    <a:lnTo>
                      <a:pt x="39" y="156"/>
                    </a:lnTo>
                    <a:lnTo>
                      <a:pt x="55" y="162"/>
                    </a:lnTo>
                    <a:lnTo>
                      <a:pt x="71" y="170"/>
                    </a:lnTo>
                    <a:lnTo>
                      <a:pt x="86" y="178"/>
                    </a:lnTo>
                    <a:lnTo>
                      <a:pt x="101" y="185"/>
                    </a:lnTo>
                    <a:lnTo>
                      <a:pt x="115" y="192"/>
                    </a:lnTo>
                    <a:lnTo>
                      <a:pt x="128" y="199"/>
                    </a:lnTo>
                    <a:lnTo>
                      <a:pt x="142" y="207"/>
                    </a:lnTo>
                    <a:lnTo>
                      <a:pt x="155" y="217"/>
                    </a:lnTo>
                    <a:lnTo>
                      <a:pt x="169" y="226"/>
                    </a:lnTo>
                    <a:lnTo>
                      <a:pt x="181" y="234"/>
                    </a:lnTo>
                    <a:lnTo>
                      <a:pt x="193" y="241"/>
                    </a:lnTo>
                    <a:lnTo>
                      <a:pt x="198" y="242"/>
                    </a:lnTo>
                    <a:lnTo>
                      <a:pt x="202" y="243"/>
                    </a:lnTo>
                    <a:lnTo>
                      <a:pt x="206" y="243"/>
                    </a:lnTo>
                    <a:lnTo>
                      <a:pt x="210" y="241"/>
                    </a:lnTo>
                    <a:lnTo>
                      <a:pt x="213" y="237"/>
                    </a:lnTo>
                    <a:lnTo>
                      <a:pt x="215" y="233"/>
                    </a:lnTo>
                    <a:lnTo>
                      <a:pt x="216" y="228"/>
                    </a:lnTo>
                    <a:lnTo>
                      <a:pt x="218" y="222"/>
                    </a:lnTo>
                    <a:lnTo>
                      <a:pt x="218" y="206"/>
                    </a:lnTo>
                    <a:lnTo>
                      <a:pt x="218" y="188"/>
                    </a:lnTo>
                    <a:lnTo>
                      <a:pt x="217" y="170"/>
                    </a:lnTo>
                    <a:lnTo>
                      <a:pt x="215" y="151"/>
                    </a:lnTo>
                    <a:lnTo>
                      <a:pt x="213" y="133"/>
                    </a:lnTo>
                    <a:lnTo>
                      <a:pt x="212" y="117"/>
                    </a:lnTo>
                    <a:lnTo>
                      <a:pt x="210" y="103"/>
                    </a:lnTo>
                    <a:lnTo>
                      <a:pt x="204" y="86"/>
                    </a:lnTo>
                    <a:lnTo>
                      <a:pt x="199" y="69"/>
                    </a:lnTo>
                    <a:lnTo>
                      <a:pt x="193" y="54"/>
                    </a:lnTo>
                    <a:lnTo>
                      <a:pt x="188" y="39"/>
                    </a:lnTo>
                    <a:lnTo>
                      <a:pt x="186" y="27"/>
                    </a:lnTo>
                    <a:lnTo>
                      <a:pt x="185" y="21"/>
                    </a:lnTo>
                    <a:lnTo>
                      <a:pt x="186" y="18"/>
                    </a:lnTo>
                    <a:lnTo>
                      <a:pt x="187" y="15"/>
                    </a:lnTo>
                    <a:lnTo>
                      <a:pt x="190" y="13"/>
                    </a:lnTo>
                    <a:lnTo>
                      <a:pt x="194" y="13"/>
                    </a:lnTo>
                    <a:lnTo>
                      <a:pt x="199" y="14"/>
                    </a:lnTo>
                    <a:lnTo>
                      <a:pt x="205" y="16"/>
                    </a:lnTo>
                    <a:lnTo>
                      <a:pt x="213" y="20"/>
                    </a:lnTo>
                    <a:lnTo>
                      <a:pt x="229" y="31"/>
                    </a:lnTo>
                    <a:lnTo>
                      <a:pt x="248" y="43"/>
                    </a:lnTo>
                    <a:lnTo>
                      <a:pt x="267" y="56"/>
                    </a:lnTo>
                    <a:lnTo>
                      <a:pt x="286" y="67"/>
                    </a:lnTo>
                    <a:lnTo>
                      <a:pt x="295" y="71"/>
                    </a:lnTo>
                    <a:lnTo>
                      <a:pt x="304" y="75"/>
                    </a:lnTo>
                    <a:lnTo>
                      <a:pt x="311" y="77"/>
                    </a:lnTo>
                    <a:lnTo>
                      <a:pt x="317" y="78"/>
                    </a:lnTo>
                    <a:lnTo>
                      <a:pt x="328" y="76"/>
                    </a:lnTo>
                    <a:lnTo>
                      <a:pt x="337" y="69"/>
                    </a:lnTo>
                    <a:lnTo>
                      <a:pt x="344" y="62"/>
                    </a:lnTo>
                    <a:lnTo>
                      <a:pt x="351" y="52"/>
                    </a:lnTo>
                    <a:lnTo>
                      <a:pt x="364" y="29"/>
                    </a:lnTo>
                    <a:lnTo>
                      <a:pt x="371" y="18"/>
                    </a:lnTo>
                    <a:lnTo>
                      <a:pt x="380" y="9"/>
                    </a:lnTo>
                    <a:lnTo>
                      <a:pt x="385" y="5"/>
                    </a:lnTo>
                    <a:lnTo>
                      <a:pt x="389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auto">
              <a:xfrm>
                <a:off x="4757" y="557"/>
                <a:ext cx="103" cy="95"/>
              </a:xfrm>
              <a:custGeom>
                <a:avLst/>
                <a:gdLst/>
                <a:ahLst/>
                <a:cxnLst>
                  <a:cxn ang="0">
                    <a:pos x="56" y="95"/>
                  </a:cxn>
                  <a:cxn ang="0">
                    <a:pos x="103" y="0"/>
                  </a:cxn>
                  <a:cxn ang="0">
                    <a:pos x="0" y="18"/>
                  </a:cxn>
                  <a:cxn ang="0">
                    <a:pos x="56" y="95"/>
                  </a:cxn>
                </a:cxnLst>
                <a:rect l="0" t="0" r="r" b="b"/>
                <a:pathLst>
                  <a:path w="103" h="95">
                    <a:moveTo>
                      <a:pt x="56" y="95"/>
                    </a:moveTo>
                    <a:lnTo>
                      <a:pt x="103" y="0"/>
                    </a:lnTo>
                    <a:lnTo>
                      <a:pt x="0" y="18"/>
                    </a:lnTo>
                    <a:lnTo>
                      <a:pt x="5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81" name="Rectangle 138"/>
            <p:cNvSpPr>
              <a:spLocks noChangeArrowheads="1"/>
            </p:cNvSpPr>
            <p:nvPr/>
          </p:nvSpPr>
          <p:spPr bwMode="auto">
            <a:xfrm>
              <a:off x="3875" y="2880"/>
              <a:ext cx="105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grpSp>
          <p:nvGrpSpPr>
            <p:cNvPr id="82" name="Group 139"/>
            <p:cNvGrpSpPr>
              <a:grpSpLocks/>
            </p:cNvGrpSpPr>
            <p:nvPr/>
          </p:nvGrpSpPr>
          <p:grpSpPr bwMode="auto">
            <a:xfrm>
              <a:off x="3976" y="2928"/>
              <a:ext cx="902" cy="190"/>
              <a:chOff x="3803" y="1763"/>
              <a:chExt cx="902" cy="200"/>
            </a:xfrm>
          </p:grpSpPr>
          <p:sp>
            <p:nvSpPr>
              <p:cNvPr id="138" name="Freeform 140"/>
              <p:cNvSpPr>
                <a:spLocks/>
              </p:cNvSpPr>
              <p:nvPr/>
            </p:nvSpPr>
            <p:spPr bwMode="auto">
              <a:xfrm>
                <a:off x="3803" y="1763"/>
                <a:ext cx="832" cy="200"/>
              </a:xfrm>
              <a:custGeom>
                <a:avLst/>
                <a:gdLst/>
                <a:ahLst/>
                <a:cxnLst>
                  <a:cxn ang="0">
                    <a:pos x="12" y="81"/>
                  </a:cxn>
                  <a:cxn ang="0">
                    <a:pos x="37" y="47"/>
                  </a:cxn>
                  <a:cxn ang="0">
                    <a:pos x="62" y="19"/>
                  </a:cxn>
                  <a:cxn ang="0">
                    <a:pos x="87" y="2"/>
                  </a:cxn>
                  <a:cxn ang="0">
                    <a:pos x="100" y="0"/>
                  </a:cxn>
                  <a:cxn ang="0">
                    <a:pos x="112" y="3"/>
                  </a:cxn>
                  <a:cxn ang="0">
                    <a:pos x="125" y="11"/>
                  </a:cxn>
                  <a:cxn ang="0">
                    <a:pos x="150" y="38"/>
                  </a:cxn>
                  <a:cxn ang="0">
                    <a:pos x="175" y="71"/>
                  </a:cxn>
                  <a:cxn ang="0">
                    <a:pos x="200" y="100"/>
                  </a:cxn>
                  <a:cxn ang="0">
                    <a:pos x="225" y="130"/>
                  </a:cxn>
                  <a:cxn ang="0">
                    <a:pos x="250" y="163"/>
                  </a:cxn>
                  <a:cxn ang="0">
                    <a:pos x="275" y="190"/>
                  </a:cxn>
                  <a:cxn ang="0">
                    <a:pos x="288" y="197"/>
                  </a:cxn>
                  <a:cxn ang="0">
                    <a:pos x="300" y="200"/>
                  </a:cxn>
                  <a:cxn ang="0">
                    <a:pos x="313" y="197"/>
                  </a:cxn>
                  <a:cxn ang="0">
                    <a:pos x="324" y="190"/>
                  </a:cxn>
                  <a:cxn ang="0">
                    <a:pos x="347" y="163"/>
                  </a:cxn>
                  <a:cxn ang="0">
                    <a:pos x="372" y="130"/>
                  </a:cxn>
                  <a:cxn ang="0">
                    <a:pos x="401" y="100"/>
                  </a:cxn>
                  <a:cxn ang="0">
                    <a:pos x="435" y="71"/>
                  </a:cxn>
                  <a:cxn ang="0">
                    <a:pos x="473" y="38"/>
                  </a:cxn>
                  <a:cxn ang="0">
                    <a:pos x="512" y="11"/>
                  </a:cxn>
                  <a:cxn ang="0">
                    <a:pos x="532" y="3"/>
                  </a:cxn>
                  <a:cxn ang="0">
                    <a:pos x="551" y="0"/>
                  </a:cxn>
                  <a:cxn ang="0">
                    <a:pos x="570" y="4"/>
                  </a:cxn>
                  <a:cxn ang="0">
                    <a:pos x="588" y="14"/>
                  </a:cxn>
                  <a:cxn ang="0">
                    <a:pos x="605" y="27"/>
                  </a:cxn>
                  <a:cxn ang="0">
                    <a:pos x="642" y="62"/>
                  </a:cxn>
                  <a:cxn ang="0">
                    <a:pos x="670" y="85"/>
                  </a:cxn>
                  <a:cxn ang="0">
                    <a:pos x="691" y="96"/>
                  </a:cxn>
                  <a:cxn ang="0">
                    <a:pos x="732" y="106"/>
                  </a:cxn>
                  <a:cxn ang="0">
                    <a:pos x="797" y="110"/>
                  </a:cxn>
                </a:cxnLst>
                <a:rect l="0" t="0" r="r" b="b"/>
                <a:pathLst>
                  <a:path w="832" h="200">
                    <a:moveTo>
                      <a:pt x="0" y="100"/>
                    </a:moveTo>
                    <a:lnTo>
                      <a:pt x="12" y="81"/>
                    </a:lnTo>
                    <a:lnTo>
                      <a:pt x="25" y="64"/>
                    </a:lnTo>
                    <a:lnTo>
                      <a:pt x="37" y="47"/>
                    </a:lnTo>
                    <a:lnTo>
                      <a:pt x="50" y="31"/>
                    </a:lnTo>
                    <a:lnTo>
                      <a:pt x="62" y="19"/>
                    </a:lnTo>
                    <a:lnTo>
                      <a:pt x="75" y="8"/>
                    </a:lnTo>
                    <a:lnTo>
                      <a:pt x="87" y="2"/>
                    </a:lnTo>
                    <a:lnTo>
                      <a:pt x="94" y="1"/>
                    </a:lnTo>
                    <a:lnTo>
                      <a:pt x="100" y="0"/>
                    </a:lnTo>
                    <a:lnTo>
                      <a:pt x="106" y="1"/>
                    </a:lnTo>
                    <a:lnTo>
                      <a:pt x="112" y="3"/>
                    </a:lnTo>
                    <a:lnTo>
                      <a:pt x="119" y="6"/>
                    </a:lnTo>
                    <a:lnTo>
                      <a:pt x="125" y="11"/>
                    </a:lnTo>
                    <a:lnTo>
                      <a:pt x="138" y="23"/>
                    </a:lnTo>
                    <a:lnTo>
                      <a:pt x="150" y="38"/>
                    </a:lnTo>
                    <a:lnTo>
                      <a:pt x="163" y="54"/>
                    </a:lnTo>
                    <a:lnTo>
                      <a:pt x="175" y="71"/>
                    </a:lnTo>
                    <a:lnTo>
                      <a:pt x="188" y="87"/>
                    </a:lnTo>
                    <a:lnTo>
                      <a:pt x="200" y="100"/>
                    </a:lnTo>
                    <a:lnTo>
                      <a:pt x="213" y="114"/>
                    </a:lnTo>
                    <a:lnTo>
                      <a:pt x="225" y="130"/>
                    </a:lnTo>
                    <a:lnTo>
                      <a:pt x="238" y="146"/>
                    </a:lnTo>
                    <a:lnTo>
                      <a:pt x="250" y="163"/>
                    </a:lnTo>
                    <a:lnTo>
                      <a:pt x="263" y="177"/>
                    </a:lnTo>
                    <a:lnTo>
                      <a:pt x="275" y="190"/>
                    </a:lnTo>
                    <a:lnTo>
                      <a:pt x="282" y="194"/>
                    </a:lnTo>
                    <a:lnTo>
                      <a:pt x="288" y="197"/>
                    </a:lnTo>
                    <a:lnTo>
                      <a:pt x="294" y="199"/>
                    </a:lnTo>
                    <a:lnTo>
                      <a:pt x="300" y="200"/>
                    </a:lnTo>
                    <a:lnTo>
                      <a:pt x="307" y="199"/>
                    </a:lnTo>
                    <a:lnTo>
                      <a:pt x="313" y="197"/>
                    </a:lnTo>
                    <a:lnTo>
                      <a:pt x="318" y="194"/>
                    </a:lnTo>
                    <a:lnTo>
                      <a:pt x="324" y="190"/>
                    </a:lnTo>
                    <a:lnTo>
                      <a:pt x="336" y="177"/>
                    </a:lnTo>
                    <a:lnTo>
                      <a:pt x="347" y="163"/>
                    </a:lnTo>
                    <a:lnTo>
                      <a:pt x="360" y="146"/>
                    </a:lnTo>
                    <a:lnTo>
                      <a:pt x="372" y="130"/>
                    </a:lnTo>
                    <a:lnTo>
                      <a:pt x="386" y="114"/>
                    </a:lnTo>
                    <a:lnTo>
                      <a:pt x="401" y="100"/>
                    </a:lnTo>
                    <a:lnTo>
                      <a:pt x="417" y="87"/>
                    </a:lnTo>
                    <a:lnTo>
                      <a:pt x="435" y="71"/>
                    </a:lnTo>
                    <a:lnTo>
                      <a:pt x="454" y="54"/>
                    </a:lnTo>
                    <a:lnTo>
                      <a:pt x="473" y="38"/>
                    </a:lnTo>
                    <a:lnTo>
                      <a:pt x="493" y="23"/>
                    </a:lnTo>
                    <a:lnTo>
                      <a:pt x="512" y="11"/>
                    </a:lnTo>
                    <a:lnTo>
                      <a:pt x="522" y="6"/>
                    </a:lnTo>
                    <a:lnTo>
                      <a:pt x="532" y="3"/>
                    </a:lnTo>
                    <a:lnTo>
                      <a:pt x="542" y="1"/>
                    </a:lnTo>
                    <a:lnTo>
                      <a:pt x="551" y="0"/>
                    </a:lnTo>
                    <a:lnTo>
                      <a:pt x="560" y="1"/>
                    </a:lnTo>
                    <a:lnTo>
                      <a:pt x="570" y="4"/>
                    </a:lnTo>
                    <a:lnTo>
                      <a:pt x="578" y="8"/>
                    </a:lnTo>
                    <a:lnTo>
                      <a:pt x="588" y="14"/>
                    </a:lnTo>
                    <a:lnTo>
                      <a:pt x="596" y="20"/>
                    </a:lnTo>
                    <a:lnTo>
                      <a:pt x="605" y="27"/>
                    </a:lnTo>
                    <a:lnTo>
                      <a:pt x="623" y="44"/>
                    </a:lnTo>
                    <a:lnTo>
                      <a:pt x="642" y="62"/>
                    </a:lnTo>
                    <a:lnTo>
                      <a:pt x="661" y="77"/>
                    </a:lnTo>
                    <a:lnTo>
                      <a:pt x="670" y="85"/>
                    </a:lnTo>
                    <a:lnTo>
                      <a:pt x="680" y="91"/>
                    </a:lnTo>
                    <a:lnTo>
                      <a:pt x="691" y="96"/>
                    </a:lnTo>
                    <a:lnTo>
                      <a:pt x="701" y="100"/>
                    </a:lnTo>
                    <a:lnTo>
                      <a:pt x="732" y="106"/>
                    </a:lnTo>
                    <a:lnTo>
                      <a:pt x="764" y="109"/>
                    </a:lnTo>
                    <a:lnTo>
                      <a:pt x="797" y="110"/>
                    </a:lnTo>
                    <a:lnTo>
                      <a:pt x="832" y="1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39" name="Freeform 141"/>
              <p:cNvSpPr>
                <a:spLocks/>
              </p:cNvSpPr>
              <p:nvPr/>
            </p:nvSpPr>
            <p:spPr bwMode="auto">
              <a:xfrm>
                <a:off x="4632" y="1836"/>
                <a:ext cx="73" cy="70"/>
              </a:xfrm>
              <a:custGeom>
                <a:avLst/>
                <a:gdLst/>
                <a:ahLst/>
                <a:cxnLst>
                  <a:cxn ang="0">
                    <a:pos x="7" y="70"/>
                  </a:cxn>
                  <a:cxn ang="0">
                    <a:pos x="73" y="27"/>
                  </a:cxn>
                  <a:cxn ang="0">
                    <a:pos x="0" y="0"/>
                  </a:cxn>
                  <a:cxn ang="0">
                    <a:pos x="7" y="70"/>
                  </a:cxn>
                </a:cxnLst>
                <a:rect l="0" t="0" r="r" b="b"/>
                <a:pathLst>
                  <a:path w="73" h="70">
                    <a:moveTo>
                      <a:pt x="7" y="70"/>
                    </a:moveTo>
                    <a:lnTo>
                      <a:pt x="73" y="27"/>
                    </a:lnTo>
                    <a:lnTo>
                      <a:pt x="0" y="0"/>
                    </a:lnTo>
                    <a:lnTo>
                      <a:pt x="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83" name="Text Box 142"/>
            <p:cNvSpPr txBox="1">
              <a:spLocks noChangeArrowheads="1"/>
            </p:cNvSpPr>
            <p:nvPr/>
          </p:nvSpPr>
          <p:spPr bwMode="auto">
            <a:xfrm>
              <a:off x="4115" y="3168"/>
              <a:ext cx="53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rconv</a:t>
              </a:r>
            </a:p>
          </p:txBody>
        </p:sp>
        <p:sp>
          <p:nvSpPr>
            <p:cNvPr id="84" name="Line 143"/>
            <p:cNvSpPr>
              <a:spLocks noChangeShapeType="1"/>
            </p:cNvSpPr>
            <p:nvPr/>
          </p:nvSpPr>
          <p:spPr bwMode="auto">
            <a:xfrm flipH="1">
              <a:off x="1715" y="2448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5" name="Line 144"/>
            <p:cNvSpPr>
              <a:spLocks noChangeShapeType="1"/>
            </p:cNvSpPr>
            <p:nvPr/>
          </p:nvSpPr>
          <p:spPr bwMode="auto">
            <a:xfrm flipH="1">
              <a:off x="4931" y="244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6" name="Line 145"/>
            <p:cNvSpPr>
              <a:spLocks noChangeShapeType="1"/>
            </p:cNvSpPr>
            <p:nvPr/>
          </p:nvSpPr>
          <p:spPr bwMode="auto">
            <a:xfrm flipH="1">
              <a:off x="3347" y="302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7" name="Line 146"/>
            <p:cNvSpPr>
              <a:spLocks noChangeShapeType="1"/>
            </p:cNvSpPr>
            <p:nvPr/>
          </p:nvSpPr>
          <p:spPr bwMode="auto">
            <a:xfrm flipH="1">
              <a:off x="4931" y="302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8" name="Line 147"/>
            <p:cNvSpPr>
              <a:spLocks noChangeShapeType="1"/>
            </p:cNvSpPr>
            <p:nvPr/>
          </p:nvSpPr>
          <p:spPr bwMode="auto">
            <a:xfrm>
              <a:off x="5459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9" name="Oval 148"/>
            <p:cNvSpPr>
              <a:spLocks noChangeArrowheads="1"/>
            </p:cNvSpPr>
            <p:nvPr/>
          </p:nvSpPr>
          <p:spPr bwMode="auto">
            <a:xfrm>
              <a:off x="5411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90" name="Line 149"/>
            <p:cNvSpPr>
              <a:spLocks noChangeShapeType="1"/>
            </p:cNvSpPr>
            <p:nvPr/>
          </p:nvSpPr>
          <p:spPr bwMode="auto">
            <a:xfrm>
              <a:off x="3347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1" name="Line 150"/>
            <p:cNvSpPr>
              <a:spLocks noChangeShapeType="1"/>
            </p:cNvSpPr>
            <p:nvPr/>
          </p:nvSpPr>
          <p:spPr bwMode="auto">
            <a:xfrm>
              <a:off x="2675" y="244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2" name="Line 151"/>
            <p:cNvSpPr>
              <a:spLocks noChangeShapeType="1"/>
            </p:cNvSpPr>
            <p:nvPr/>
          </p:nvSpPr>
          <p:spPr bwMode="auto">
            <a:xfrm>
              <a:off x="2435" y="278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grpSp>
          <p:nvGrpSpPr>
            <p:cNvPr id="93" name="Group 152"/>
            <p:cNvGrpSpPr>
              <a:grpSpLocks/>
            </p:cNvGrpSpPr>
            <p:nvPr/>
          </p:nvGrpSpPr>
          <p:grpSpPr bwMode="auto">
            <a:xfrm rot="5400000">
              <a:off x="2413" y="3000"/>
              <a:ext cx="498" cy="162"/>
              <a:chOff x="3803" y="1763"/>
              <a:chExt cx="902" cy="200"/>
            </a:xfrm>
          </p:grpSpPr>
          <p:sp>
            <p:nvSpPr>
              <p:cNvPr id="136" name="Freeform 153"/>
              <p:cNvSpPr>
                <a:spLocks/>
              </p:cNvSpPr>
              <p:nvPr/>
            </p:nvSpPr>
            <p:spPr bwMode="auto">
              <a:xfrm>
                <a:off x="3803" y="1763"/>
                <a:ext cx="832" cy="200"/>
              </a:xfrm>
              <a:custGeom>
                <a:avLst/>
                <a:gdLst/>
                <a:ahLst/>
                <a:cxnLst>
                  <a:cxn ang="0">
                    <a:pos x="12" y="81"/>
                  </a:cxn>
                  <a:cxn ang="0">
                    <a:pos x="37" y="47"/>
                  </a:cxn>
                  <a:cxn ang="0">
                    <a:pos x="62" y="19"/>
                  </a:cxn>
                  <a:cxn ang="0">
                    <a:pos x="87" y="2"/>
                  </a:cxn>
                  <a:cxn ang="0">
                    <a:pos x="100" y="0"/>
                  </a:cxn>
                  <a:cxn ang="0">
                    <a:pos x="112" y="3"/>
                  </a:cxn>
                  <a:cxn ang="0">
                    <a:pos x="125" y="11"/>
                  </a:cxn>
                  <a:cxn ang="0">
                    <a:pos x="150" y="38"/>
                  </a:cxn>
                  <a:cxn ang="0">
                    <a:pos x="175" y="71"/>
                  </a:cxn>
                  <a:cxn ang="0">
                    <a:pos x="200" y="100"/>
                  </a:cxn>
                  <a:cxn ang="0">
                    <a:pos x="225" y="130"/>
                  </a:cxn>
                  <a:cxn ang="0">
                    <a:pos x="250" y="163"/>
                  </a:cxn>
                  <a:cxn ang="0">
                    <a:pos x="275" y="190"/>
                  </a:cxn>
                  <a:cxn ang="0">
                    <a:pos x="288" y="197"/>
                  </a:cxn>
                  <a:cxn ang="0">
                    <a:pos x="300" y="200"/>
                  </a:cxn>
                  <a:cxn ang="0">
                    <a:pos x="313" y="197"/>
                  </a:cxn>
                  <a:cxn ang="0">
                    <a:pos x="324" y="190"/>
                  </a:cxn>
                  <a:cxn ang="0">
                    <a:pos x="347" y="163"/>
                  </a:cxn>
                  <a:cxn ang="0">
                    <a:pos x="372" y="130"/>
                  </a:cxn>
                  <a:cxn ang="0">
                    <a:pos x="401" y="100"/>
                  </a:cxn>
                  <a:cxn ang="0">
                    <a:pos x="435" y="71"/>
                  </a:cxn>
                  <a:cxn ang="0">
                    <a:pos x="473" y="38"/>
                  </a:cxn>
                  <a:cxn ang="0">
                    <a:pos x="512" y="11"/>
                  </a:cxn>
                  <a:cxn ang="0">
                    <a:pos x="532" y="3"/>
                  </a:cxn>
                  <a:cxn ang="0">
                    <a:pos x="551" y="0"/>
                  </a:cxn>
                  <a:cxn ang="0">
                    <a:pos x="570" y="4"/>
                  </a:cxn>
                  <a:cxn ang="0">
                    <a:pos x="588" y="14"/>
                  </a:cxn>
                  <a:cxn ang="0">
                    <a:pos x="605" y="27"/>
                  </a:cxn>
                  <a:cxn ang="0">
                    <a:pos x="642" y="62"/>
                  </a:cxn>
                  <a:cxn ang="0">
                    <a:pos x="670" y="85"/>
                  </a:cxn>
                  <a:cxn ang="0">
                    <a:pos x="691" y="96"/>
                  </a:cxn>
                  <a:cxn ang="0">
                    <a:pos x="732" y="106"/>
                  </a:cxn>
                  <a:cxn ang="0">
                    <a:pos x="797" y="110"/>
                  </a:cxn>
                </a:cxnLst>
                <a:rect l="0" t="0" r="r" b="b"/>
                <a:pathLst>
                  <a:path w="832" h="200">
                    <a:moveTo>
                      <a:pt x="0" y="100"/>
                    </a:moveTo>
                    <a:lnTo>
                      <a:pt x="12" y="81"/>
                    </a:lnTo>
                    <a:lnTo>
                      <a:pt x="25" y="64"/>
                    </a:lnTo>
                    <a:lnTo>
                      <a:pt x="37" y="47"/>
                    </a:lnTo>
                    <a:lnTo>
                      <a:pt x="50" y="31"/>
                    </a:lnTo>
                    <a:lnTo>
                      <a:pt x="62" y="19"/>
                    </a:lnTo>
                    <a:lnTo>
                      <a:pt x="75" y="8"/>
                    </a:lnTo>
                    <a:lnTo>
                      <a:pt x="87" y="2"/>
                    </a:lnTo>
                    <a:lnTo>
                      <a:pt x="94" y="1"/>
                    </a:lnTo>
                    <a:lnTo>
                      <a:pt x="100" y="0"/>
                    </a:lnTo>
                    <a:lnTo>
                      <a:pt x="106" y="1"/>
                    </a:lnTo>
                    <a:lnTo>
                      <a:pt x="112" y="3"/>
                    </a:lnTo>
                    <a:lnTo>
                      <a:pt x="119" y="6"/>
                    </a:lnTo>
                    <a:lnTo>
                      <a:pt x="125" y="11"/>
                    </a:lnTo>
                    <a:lnTo>
                      <a:pt x="138" y="23"/>
                    </a:lnTo>
                    <a:lnTo>
                      <a:pt x="150" y="38"/>
                    </a:lnTo>
                    <a:lnTo>
                      <a:pt x="163" y="54"/>
                    </a:lnTo>
                    <a:lnTo>
                      <a:pt x="175" y="71"/>
                    </a:lnTo>
                    <a:lnTo>
                      <a:pt x="188" y="87"/>
                    </a:lnTo>
                    <a:lnTo>
                      <a:pt x="200" y="100"/>
                    </a:lnTo>
                    <a:lnTo>
                      <a:pt x="213" y="114"/>
                    </a:lnTo>
                    <a:lnTo>
                      <a:pt x="225" y="130"/>
                    </a:lnTo>
                    <a:lnTo>
                      <a:pt x="238" y="146"/>
                    </a:lnTo>
                    <a:lnTo>
                      <a:pt x="250" y="163"/>
                    </a:lnTo>
                    <a:lnTo>
                      <a:pt x="263" y="177"/>
                    </a:lnTo>
                    <a:lnTo>
                      <a:pt x="275" y="190"/>
                    </a:lnTo>
                    <a:lnTo>
                      <a:pt x="282" y="194"/>
                    </a:lnTo>
                    <a:lnTo>
                      <a:pt x="288" y="197"/>
                    </a:lnTo>
                    <a:lnTo>
                      <a:pt x="294" y="199"/>
                    </a:lnTo>
                    <a:lnTo>
                      <a:pt x="300" y="200"/>
                    </a:lnTo>
                    <a:lnTo>
                      <a:pt x="307" y="199"/>
                    </a:lnTo>
                    <a:lnTo>
                      <a:pt x="313" y="197"/>
                    </a:lnTo>
                    <a:lnTo>
                      <a:pt x="318" y="194"/>
                    </a:lnTo>
                    <a:lnTo>
                      <a:pt x="324" y="190"/>
                    </a:lnTo>
                    <a:lnTo>
                      <a:pt x="336" y="177"/>
                    </a:lnTo>
                    <a:lnTo>
                      <a:pt x="347" y="163"/>
                    </a:lnTo>
                    <a:lnTo>
                      <a:pt x="360" y="146"/>
                    </a:lnTo>
                    <a:lnTo>
                      <a:pt x="372" y="130"/>
                    </a:lnTo>
                    <a:lnTo>
                      <a:pt x="386" y="114"/>
                    </a:lnTo>
                    <a:lnTo>
                      <a:pt x="401" y="100"/>
                    </a:lnTo>
                    <a:lnTo>
                      <a:pt x="417" y="87"/>
                    </a:lnTo>
                    <a:lnTo>
                      <a:pt x="435" y="71"/>
                    </a:lnTo>
                    <a:lnTo>
                      <a:pt x="454" y="54"/>
                    </a:lnTo>
                    <a:lnTo>
                      <a:pt x="473" y="38"/>
                    </a:lnTo>
                    <a:lnTo>
                      <a:pt x="493" y="23"/>
                    </a:lnTo>
                    <a:lnTo>
                      <a:pt x="512" y="11"/>
                    </a:lnTo>
                    <a:lnTo>
                      <a:pt x="522" y="6"/>
                    </a:lnTo>
                    <a:lnTo>
                      <a:pt x="532" y="3"/>
                    </a:lnTo>
                    <a:lnTo>
                      <a:pt x="542" y="1"/>
                    </a:lnTo>
                    <a:lnTo>
                      <a:pt x="551" y="0"/>
                    </a:lnTo>
                    <a:lnTo>
                      <a:pt x="560" y="1"/>
                    </a:lnTo>
                    <a:lnTo>
                      <a:pt x="570" y="4"/>
                    </a:lnTo>
                    <a:lnTo>
                      <a:pt x="578" y="8"/>
                    </a:lnTo>
                    <a:lnTo>
                      <a:pt x="588" y="14"/>
                    </a:lnTo>
                    <a:lnTo>
                      <a:pt x="596" y="20"/>
                    </a:lnTo>
                    <a:lnTo>
                      <a:pt x="605" y="27"/>
                    </a:lnTo>
                    <a:lnTo>
                      <a:pt x="623" y="44"/>
                    </a:lnTo>
                    <a:lnTo>
                      <a:pt x="642" y="62"/>
                    </a:lnTo>
                    <a:lnTo>
                      <a:pt x="661" y="77"/>
                    </a:lnTo>
                    <a:lnTo>
                      <a:pt x="670" y="85"/>
                    </a:lnTo>
                    <a:lnTo>
                      <a:pt x="680" y="91"/>
                    </a:lnTo>
                    <a:lnTo>
                      <a:pt x="691" y="96"/>
                    </a:lnTo>
                    <a:lnTo>
                      <a:pt x="701" y="100"/>
                    </a:lnTo>
                    <a:lnTo>
                      <a:pt x="732" y="106"/>
                    </a:lnTo>
                    <a:lnTo>
                      <a:pt x="764" y="109"/>
                    </a:lnTo>
                    <a:lnTo>
                      <a:pt x="797" y="110"/>
                    </a:lnTo>
                    <a:lnTo>
                      <a:pt x="832" y="1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37" name="Freeform 154"/>
              <p:cNvSpPr>
                <a:spLocks/>
              </p:cNvSpPr>
              <p:nvPr/>
            </p:nvSpPr>
            <p:spPr bwMode="auto">
              <a:xfrm>
                <a:off x="4632" y="1836"/>
                <a:ext cx="73" cy="70"/>
              </a:xfrm>
              <a:custGeom>
                <a:avLst/>
                <a:gdLst/>
                <a:ahLst/>
                <a:cxnLst>
                  <a:cxn ang="0">
                    <a:pos x="7" y="70"/>
                  </a:cxn>
                  <a:cxn ang="0">
                    <a:pos x="73" y="27"/>
                  </a:cxn>
                  <a:cxn ang="0">
                    <a:pos x="0" y="0"/>
                  </a:cxn>
                  <a:cxn ang="0">
                    <a:pos x="7" y="70"/>
                  </a:cxn>
                </a:cxnLst>
                <a:rect l="0" t="0" r="r" b="b"/>
                <a:pathLst>
                  <a:path w="73" h="70">
                    <a:moveTo>
                      <a:pt x="7" y="70"/>
                    </a:moveTo>
                    <a:lnTo>
                      <a:pt x="73" y="27"/>
                    </a:lnTo>
                    <a:lnTo>
                      <a:pt x="0" y="0"/>
                    </a:lnTo>
                    <a:lnTo>
                      <a:pt x="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94" name="Line 155"/>
            <p:cNvSpPr>
              <a:spLocks noChangeShapeType="1"/>
            </p:cNvSpPr>
            <p:nvPr/>
          </p:nvSpPr>
          <p:spPr bwMode="auto">
            <a:xfrm>
              <a:off x="2435" y="33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5" name="Line 156"/>
            <p:cNvSpPr>
              <a:spLocks noChangeShapeType="1"/>
            </p:cNvSpPr>
            <p:nvPr/>
          </p:nvSpPr>
          <p:spPr bwMode="auto">
            <a:xfrm>
              <a:off x="2675" y="336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grpSp>
          <p:nvGrpSpPr>
            <p:cNvPr id="96" name="Group 157"/>
            <p:cNvGrpSpPr>
              <a:grpSpLocks/>
            </p:cNvGrpSpPr>
            <p:nvPr/>
          </p:nvGrpSpPr>
          <p:grpSpPr bwMode="auto">
            <a:xfrm>
              <a:off x="2531" y="3696"/>
              <a:ext cx="288" cy="96"/>
              <a:chOff x="1056" y="2736"/>
              <a:chExt cx="288" cy="96"/>
            </a:xfrm>
          </p:grpSpPr>
          <p:sp>
            <p:nvSpPr>
              <p:cNvPr id="133" name="Line 158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34" name="Line 159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35" name="Line 160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grpSp>
          <p:nvGrpSpPr>
            <p:cNvPr id="97" name="Group 161"/>
            <p:cNvGrpSpPr>
              <a:grpSpLocks/>
            </p:cNvGrpSpPr>
            <p:nvPr/>
          </p:nvGrpSpPr>
          <p:grpSpPr bwMode="auto">
            <a:xfrm>
              <a:off x="1667" y="2784"/>
              <a:ext cx="96" cy="624"/>
              <a:chOff x="1776" y="2592"/>
              <a:chExt cx="96" cy="624"/>
            </a:xfrm>
          </p:grpSpPr>
          <p:sp>
            <p:nvSpPr>
              <p:cNvPr id="124" name="Line 162"/>
              <p:cNvSpPr>
                <a:spLocks noChangeShapeType="1"/>
              </p:cNvSpPr>
              <p:nvPr/>
            </p:nvSpPr>
            <p:spPr bwMode="auto">
              <a:xfrm>
                <a:off x="1824" y="2752"/>
                <a:ext cx="48" cy="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25" name="Line 163"/>
              <p:cNvSpPr>
                <a:spLocks noChangeShapeType="1"/>
              </p:cNvSpPr>
              <p:nvPr/>
            </p:nvSpPr>
            <p:spPr bwMode="auto">
              <a:xfrm flipH="1">
                <a:off x="1776" y="278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26" name="Line 164"/>
              <p:cNvSpPr>
                <a:spLocks noChangeShapeType="1"/>
              </p:cNvSpPr>
              <p:nvPr/>
            </p:nvSpPr>
            <p:spPr bwMode="auto">
              <a:xfrm>
                <a:off x="1776" y="283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27" name="Line 165"/>
              <p:cNvSpPr>
                <a:spLocks noChangeShapeType="1"/>
              </p:cNvSpPr>
              <p:nvPr/>
            </p:nvSpPr>
            <p:spPr bwMode="auto">
              <a:xfrm flipH="1">
                <a:off x="1776" y="2880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28" name="Line 166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29" name="Line 167"/>
              <p:cNvSpPr>
                <a:spLocks noChangeShapeType="1"/>
              </p:cNvSpPr>
              <p:nvPr/>
            </p:nvSpPr>
            <p:spPr bwMode="auto">
              <a:xfrm flipH="1">
                <a:off x="1776" y="2976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30" name="Line 168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48" cy="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31" name="Line 169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0" cy="1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32" name="Line 170"/>
              <p:cNvSpPr>
                <a:spLocks noChangeShapeType="1"/>
              </p:cNvSpPr>
              <p:nvPr/>
            </p:nvSpPr>
            <p:spPr bwMode="auto">
              <a:xfrm flipV="1">
                <a:off x="1824" y="3052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grpSp>
          <p:nvGrpSpPr>
            <p:cNvPr id="98" name="Group 171"/>
            <p:cNvGrpSpPr>
              <a:grpSpLocks/>
            </p:cNvGrpSpPr>
            <p:nvPr/>
          </p:nvGrpSpPr>
          <p:grpSpPr bwMode="auto">
            <a:xfrm>
              <a:off x="1571" y="3696"/>
              <a:ext cx="288" cy="96"/>
              <a:chOff x="1056" y="2736"/>
              <a:chExt cx="288" cy="96"/>
            </a:xfrm>
          </p:grpSpPr>
          <p:sp>
            <p:nvSpPr>
              <p:cNvPr id="121" name="Line 172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22" name="Line 173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  <p:sp>
            <p:nvSpPr>
              <p:cNvPr id="123" name="Line 174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/>
              </a:p>
            </p:txBody>
          </p:sp>
        </p:grpSp>
        <p:sp>
          <p:nvSpPr>
            <p:cNvPr id="99" name="Line 175"/>
            <p:cNvSpPr>
              <a:spLocks noChangeShapeType="1"/>
            </p:cNvSpPr>
            <p:nvPr/>
          </p:nvSpPr>
          <p:spPr bwMode="auto">
            <a:xfrm>
              <a:off x="1715" y="331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0" name="Line 176"/>
            <p:cNvSpPr>
              <a:spLocks noChangeShapeType="1"/>
            </p:cNvSpPr>
            <p:nvPr/>
          </p:nvSpPr>
          <p:spPr bwMode="auto">
            <a:xfrm>
              <a:off x="1715" y="244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1" name="Oval 177"/>
            <p:cNvSpPr>
              <a:spLocks noChangeArrowheads="1"/>
            </p:cNvSpPr>
            <p:nvPr/>
          </p:nvSpPr>
          <p:spPr bwMode="auto">
            <a:xfrm>
              <a:off x="3299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102" name="Oval 178"/>
            <p:cNvSpPr>
              <a:spLocks noChangeArrowheads="1"/>
            </p:cNvSpPr>
            <p:nvPr/>
          </p:nvSpPr>
          <p:spPr bwMode="auto">
            <a:xfrm>
              <a:off x="2627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103" name="Line 179"/>
            <p:cNvSpPr>
              <a:spLocks noChangeShapeType="1"/>
            </p:cNvSpPr>
            <p:nvPr/>
          </p:nvSpPr>
          <p:spPr bwMode="auto">
            <a:xfrm>
              <a:off x="2928" y="1728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4" name="Oval 180"/>
            <p:cNvSpPr>
              <a:spLocks noChangeArrowheads="1"/>
            </p:cNvSpPr>
            <p:nvPr/>
          </p:nvSpPr>
          <p:spPr bwMode="auto">
            <a:xfrm>
              <a:off x="2880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105" name="Oval 181"/>
            <p:cNvSpPr>
              <a:spLocks noChangeArrowheads="1"/>
            </p:cNvSpPr>
            <p:nvPr/>
          </p:nvSpPr>
          <p:spPr bwMode="auto">
            <a:xfrm>
              <a:off x="2880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900"/>
            </a:p>
          </p:txBody>
        </p:sp>
        <p:sp>
          <p:nvSpPr>
            <p:cNvPr id="106" name="Text Box 182"/>
            <p:cNvSpPr txBox="1">
              <a:spLocks noChangeArrowheads="1"/>
            </p:cNvSpPr>
            <p:nvPr/>
          </p:nvSpPr>
          <p:spPr bwMode="auto">
            <a:xfrm>
              <a:off x="1763" y="2976"/>
              <a:ext cx="389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R1</a:t>
              </a:r>
            </a:p>
            <a:p>
              <a:pPr eaLnBrk="1" hangingPunct="1"/>
              <a:r>
                <a:rPr lang="en-GB" sz="900">
                  <a:latin typeface="Arial" charset="0"/>
                </a:rPr>
                <a:t>1G</a:t>
              </a:r>
            </a:p>
          </p:txBody>
        </p:sp>
        <p:sp>
          <p:nvSpPr>
            <p:cNvPr id="107" name="Text Box 183"/>
            <p:cNvSpPr txBox="1">
              <a:spLocks noChangeArrowheads="1"/>
            </p:cNvSpPr>
            <p:nvPr/>
          </p:nvSpPr>
          <p:spPr bwMode="auto">
            <a:xfrm>
              <a:off x="2915" y="3072"/>
              <a:ext cx="61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ctherm</a:t>
              </a:r>
            </a:p>
          </p:txBody>
        </p:sp>
        <p:sp>
          <p:nvSpPr>
            <p:cNvPr id="108" name="Text Box 184"/>
            <p:cNvSpPr txBox="1">
              <a:spLocks noChangeArrowheads="1"/>
            </p:cNvSpPr>
            <p:nvPr/>
          </p:nvSpPr>
          <p:spPr bwMode="auto">
            <a:xfrm>
              <a:off x="5507" y="2592"/>
              <a:ext cx="39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tair</a:t>
              </a:r>
            </a:p>
          </p:txBody>
        </p:sp>
        <p:sp>
          <p:nvSpPr>
            <p:cNvPr id="109" name="Text Box 185"/>
            <p:cNvSpPr txBox="1">
              <a:spLocks noChangeArrowheads="1"/>
            </p:cNvSpPr>
            <p:nvPr/>
          </p:nvSpPr>
          <p:spPr bwMode="auto">
            <a:xfrm>
              <a:off x="2099" y="2256"/>
              <a:ext cx="50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tcore</a:t>
              </a:r>
            </a:p>
          </p:txBody>
        </p:sp>
        <p:sp>
          <p:nvSpPr>
            <p:cNvPr id="110" name="Text Box 186"/>
            <p:cNvSpPr txBox="1">
              <a:spLocks noChangeArrowheads="1"/>
            </p:cNvSpPr>
            <p:nvPr/>
          </p:nvSpPr>
          <p:spPr bwMode="auto">
            <a:xfrm>
              <a:off x="3731" y="2832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1</a:t>
              </a:r>
            </a:p>
          </p:txBody>
        </p:sp>
        <p:sp>
          <p:nvSpPr>
            <p:cNvPr id="111" name="Text Box 187"/>
            <p:cNvSpPr txBox="1">
              <a:spLocks noChangeArrowheads="1"/>
            </p:cNvSpPr>
            <p:nvPr/>
          </p:nvSpPr>
          <p:spPr bwMode="auto">
            <a:xfrm>
              <a:off x="4979" y="2256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2</a:t>
              </a:r>
            </a:p>
          </p:txBody>
        </p:sp>
        <p:sp>
          <p:nvSpPr>
            <p:cNvPr id="112" name="Text Box 188"/>
            <p:cNvSpPr txBox="1">
              <a:spLocks noChangeArrowheads="1"/>
            </p:cNvSpPr>
            <p:nvPr/>
          </p:nvSpPr>
          <p:spPr bwMode="auto">
            <a:xfrm>
              <a:off x="4979" y="2832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2</a:t>
              </a:r>
            </a:p>
          </p:txBody>
        </p:sp>
        <p:sp>
          <p:nvSpPr>
            <p:cNvPr id="113" name="Text Box 189"/>
            <p:cNvSpPr txBox="1">
              <a:spLocks noChangeArrowheads="1"/>
            </p:cNvSpPr>
            <p:nvPr/>
          </p:nvSpPr>
          <p:spPr bwMode="auto">
            <a:xfrm>
              <a:off x="3731" y="2256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1</a:t>
              </a:r>
            </a:p>
          </p:txBody>
        </p:sp>
        <p:sp>
          <p:nvSpPr>
            <p:cNvPr id="114" name="Text Box 190"/>
            <p:cNvSpPr txBox="1">
              <a:spLocks noChangeArrowheads="1"/>
            </p:cNvSpPr>
            <p:nvPr/>
          </p:nvSpPr>
          <p:spPr bwMode="auto">
            <a:xfrm>
              <a:off x="2483" y="2544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1</a:t>
              </a:r>
            </a:p>
          </p:txBody>
        </p:sp>
        <p:sp>
          <p:nvSpPr>
            <p:cNvPr id="115" name="Text Box 191"/>
            <p:cNvSpPr txBox="1">
              <a:spLocks noChangeArrowheads="1"/>
            </p:cNvSpPr>
            <p:nvPr/>
          </p:nvSpPr>
          <p:spPr bwMode="auto">
            <a:xfrm>
              <a:off x="2483" y="3360"/>
              <a:ext cx="28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2</a:t>
              </a:r>
            </a:p>
          </p:txBody>
        </p:sp>
        <p:sp>
          <p:nvSpPr>
            <p:cNvPr id="116" name="Text Box 192"/>
            <p:cNvSpPr txBox="1">
              <a:spLocks noChangeArrowheads="1"/>
            </p:cNvSpPr>
            <p:nvPr/>
          </p:nvSpPr>
          <p:spPr bwMode="auto">
            <a:xfrm>
              <a:off x="288" y="2448"/>
              <a:ext cx="1650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 u="sng" dirty="0">
                  <a:latin typeface="Arial" charset="0"/>
                </a:rPr>
                <a:t>PARAMETERS___</a:t>
              </a:r>
            </a:p>
            <a:p>
              <a:pPr eaLnBrk="1" hangingPunct="1"/>
              <a:r>
                <a:rPr lang="en-GB" sz="900" dirty="0">
                  <a:latin typeface="Arial" charset="0"/>
                </a:rPr>
                <a:t>Area	293u</a:t>
              </a:r>
            </a:p>
            <a:p>
              <a:pPr eaLnBrk="1" hangingPunct="1"/>
              <a:r>
                <a:rPr lang="en-GB" sz="900" dirty="0" err="1">
                  <a:latin typeface="Arial" charset="0"/>
                </a:rPr>
                <a:t>Cth</a:t>
              </a:r>
              <a:r>
                <a:rPr lang="en-GB" sz="900" dirty="0">
                  <a:latin typeface="Arial" charset="0"/>
                </a:rPr>
                <a:t>	0.07</a:t>
              </a:r>
            </a:p>
            <a:p>
              <a:pPr eaLnBrk="1" hangingPunct="1"/>
              <a:r>
                <a:rPr lang="en-GB" sz="900" dirty="0">
                  <a:latin typeface="Arial" charset="0"/>
                </a:rPr>
                <a:t>D	3.8e-3</a:t>
              </a:r>
            </a:p>
          </p:txBody>
        </p:sp>
        <p:sp>
          <p:nvSpPr>
            <p:cNvPr id="117" name="Text Box 193"/>
            <p:cNvSpPr txBox="1">
              <a:spLocks noChangeArrowheads="1"/>
            </p:cNvSpPr>
            <p:nvPr/>
          </p:nvSpPr>
          <p:spPr bwMode="auto">
            <a:xfrm>
              <a:off x="288" y="3168"/>
              <a:ext cx="1569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 u="sng">
                  <a:latin typeface="Arial" charset="0"/>
                </a:rPr>
                <a:t>PARAMETERS___</a:t>
              </a:r>
            </a:p>
            <a:p>
              <a:pPr eaLnBrk="1" hangingPunct="1"/>
              <a:r>
                <a:rPr lang="en-GB" sz="900">
                  <a:latin typeface="Arial" charset="0"/>
                </a:rPr>
                <a:t>C	700</a:t>
              </a:r>
            </a:p>
            <a:p>
              <a:pPr eaLnBrk="1" hangingPunct="1"/>
              <a:r>
                <a:rPr lang="en-GB" sz="900">
                  <a:latin typeface="Arial" charset="0"/>
                </a:rPr>
                <a:t>Dens	4750</a:t>
              </a:r>
            </a:p>
            <a:p>
              <a:pPr eaLnBrk="1" hangingPunct="1"/>
              <a:r>
                <a:rPr lang="en-GB" sz="900">
                  <a:latin typeface="Arial" charset="0"/>
                </a:rPr>
                <a:t>Vol	188n</a:t>
              </a:r>
            </a:p>
          </p:txBody>
        </p:sp>
        <p:sp>
          <p:nvSpPr>
            <p:cNvPr id="118" name="Text Box 194"/>
            <p:cNvSpPr txBox="1">
              <a:spLocks noChangeArrowheads="1"/>
            </p:cNvSpPr>
            <p:nvPr/>
          </p:nvSpPr>
          <p:spPr bwMode="auto">
            <a:xfrm>
              <a:off x="2928" y="2880"/>
              <a:ext cx="3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U6</a:t>
              </a:r>
            </a:p>
          </p:txBody>
        </p:sp>
        <p:sp>
          <p:nvSpPr>
            <p:cNvPr id="119" name="Text Box 195"/>
            <p:cNvSpPr txBox="1">
              <a:spLocks noChangeArrowheads="1"/>
            </p:cNvSpPr>
            <p:nvPr/>
          </p:nvSpPr>
          <p:spPr bwMode="auto">
            <a:xfrm>
              <a:off x="3840" y="2160"/>
              <a:ext cx="3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U4</a:t>
              </a:r>
            </a:p>
          </p:txBody>
        </p:sp>
        <p:sp>
          <p:nvSpPr>
            <p:cNvPr id="120" name="Text Box 196"/>
            <p:cNvSpPr txBox="1">
              <a:spLocks noChangeArrowheads="1"/>
            </p:cNvSpPr>
            <p:nvPr/>
          </p:nvSpPr>
          <p:spPr bwMode="auto">
            <a:xfrm>
              <a:off x="3840" y="2688"/>
              <a:ext cx="3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900">
                  <a:latin typeface="Arial" charset="0"/>
                </a:rPr>
                <a:t>U5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of Dynamic Thermal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ambient Temperatures, the model behaves very closely to the measured data</a:t>
            </a:r>
            <a:endParaRPr lang="en-GB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14414" y="2143116"/>
          <a:ext cx="6819912" cy="434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Worksheet" r:id="rId4" imgW="7616160" imgH="4848840" progId="Excel.Sheet.8">
                  <p:embed/>
                </p:oleObj>
              </mc:Choice>
              <mc:Fallback>
                <p:oleObj name="Worksheet" r:id="rId4" imgW="7616160" imgH="48488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143116"/>
                        <a:ext cx="6819912" cy="434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of Dynamic Thermal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increased temperatures, the transformer output voltage drops due to reduced permeability</a:t>
            </a:r>
            <a:endParaRPr lang="en-GB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285852" y="2230460"/>
          <a:ext cx="6819900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Worksheet" r:id="rId4" imgW="7616160" imgH="4848840" progId="Excel.Sheet.8">
                  <p:embed/>
                </p:oleObj>
              </mc:Choice>
              <mc:Fallback>
                <p:oleObj name="Worksheet" r:id="rId4" imgW="7616160" imgH="484884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2230460"/>
                        <a:ext cx="6819900" cy="434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Magnetic and thermal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Flux Density </a:t>
            </a:r>
            <a:r>
              <a:rPr lang="en-GB" i="1" dirty="0" smtClean="0"/>
              <a:t>decreases</a:t>
            </a:r>
            <a:r>
              <a:rPr lang="en-GB" dirty="0" smtClean="0"/>
              <a:t> as the magnetic core temperature </a:t>
            </a:r>
            <a:r>
              <a:rPr lang="en-GB" i="1" dirty="0" smtClean="0"/>
              <a:t>increases</a:t>
            </a:r>
            <a:endParaRPr lang="en-GB" i="1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00034" y="2214555"/>
          <a:ext cx="5232078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Worksheet" r:id="rId4" imgW="5753880" imgH="3403440" progId="Excel.Sheet.8">
                  <p:embed/>
                </p:oleObj>
              </mc:Choice>
              <mc:Fallback>
                <p:oleObj name="Worksheet" r:id="rId4" imgW="5753880" imgH="34034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794"/>
                      <a:stretch>
                        <a:fillRect/>
                      </a:stretch>
                    </p:blipFill>
                    <p:spPr bwMode="auto">
                      <a:xfrm>
                        <a:off x="500034" y="2214555"/>
                        <a:ext cx="5232078" cy="2857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214810" y="3714752"/>
          <a:ext cx="4396080" cy="248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6" imgW="4705920" imgH="2581920" progId="Word.Document.8">
                  <p:embed/>
                </p:oleObj>
              </mc:Choice>
              <mc:Fallback>
                <p:oleObj name="Document" r:id="rId6" imgW="4705920" imgH="258192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85" r="4132" b="14265"/>
                      <a:stretch>
                        <a:fillRect/>
                      </a:stretch>
                    </p:blipFill>
                    <p:spPr bwMode="auto">
                      <a:xfrm>
                        <a:off x="4214810" y="3714752"/>
                        <a:ext cx="4396080" cy="2486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magnetic material can be modelled to reflect not only the complex BH curve, but also its dependence on temperature</a:t>
            </a:r>
          </a:p>
          <a:p>
            <a:r>
              <a:rPr lang="en-GB" dirty="0" smtClean="0"/>
              <a:t>The temperature can be introduced </a:t>
            </a:r>
            <a:r>
              <a:rPr lang="en-GB" i="1" dirty="0" smtClean="0"/>
              <a:t>dynamically</a:t>
            </a:r>
            <a:r>
              <a:rPr lang="en-GB" dirty="0" smtClean="0"/>
              <a:t> to the </a:t>
            </a:r>
            <a:r>
              <a:rPr lang="en-GB" smtClean="0"/>
              <a:t>magnetic material model</a:t>
            </a:r>
            <a:endParaRPr lang="en-GB" dirty="0" smtClean="0"/>
          </a:p>
          <a:p>
            <a:r>
              <a:rPr lang="en-GB" dirty="0" smtClean="0"/>
              <a:t>The component can be modelled using a thermal network to accurately predict the </a:t>
            </a:r>
            <a:r>
              <a:rPr lang="en-GB" i="1" dirty="0" smtClean="0"/>
              <a:t>dynamic thermal </a:t>
            </a:r>
            <a:r>
              <a:rPr lang="en-GB" dirty="0" smtClean="0"/>
              <a:t>behaviour</a:t>
            </a:r>
          </a:p>
          <a:p>
            <a:r>
              <a:rPr lang="en-GB" dirty="0" smtClean="0"/>
              <a:t>A complete electric circuit can be simulated that includes dynamic thermally dependent magnetic component and accurately predicts its behaviour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1300" dirty="0" smtClean="0"/>
              <a:t>Wilson</a:t>
            </a:r>
            <a:r>
              <a:rPr lang="en-GB" sz="1300" dirty="0"/>
              <a:t>, P. R., Ross, J. N. and Brown, A. D. “Magnetic Material Model Optimization and Characterization Software”. In: </a:t>
            </a:r>
            <a:r>
              <a:rPr lang="en-GB" sz="1300" dirty="0" err="1"/>
              <a:t>Compumag</a:t>
            </a:r>
            <a:r>
              <a:rPr lang="en-GB" sz="1300" dirty="0"/>
              <a:t>, </a:t>
            </a:r>
            <a:r>
              <a:rPr lang="en-GB" sz="1300" dirty="0" smtClean="0"/>
              <a:t>2001</a:t>
            </a:r>
            <a:endParaRPr lang="en-GB" sz="1300" dirty="0"/>
          </a:p>
          <a:p>
            <a:pPr marL="457200" indent="-457200">
              <a:buFont typeface="+mj-lt"/>
              <a:buAutoNum type="arabicPeriod"/>
            </a:pPr>
            <a:r>
              <a:rPr lang="en-GB" sz="1300" dirty="0"/>
              <a:t>Wilson, P. R., Ross, J. N. and Brown, A. D. “Dynamic Electrical-Magnetic-Thermal Simulation of Magnetic Components”. In: IEEE Workshop on Computers in Power Electronics, COMPEL </a:t>
            </a:r>
            <a:r>
              <a:rPr lang="en-GB" sz="1300" dirty="0" smtClean="0"/>
              <a:t>2000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300" dirty="0" smtClean="0"/>
              <a:t>P.R</a:t>
            </a:r>
            <a:r>
              <a:rPr lang="en-GB" sz="1300" dirty="0"/>
              <a:t>. Wilson, J.N Ross &amp; A.D. Brown, “Predicting total harmonic distortion in asymmetric digital subscriber line transformers by simulation”, </a:t>
            </a:r>
            <a:r>
              <a:rPr lang="en-GB" sz="1300" i="1" dirty="0"/>
              <a:t>IEEE Transactions on  Magnetics</a:t>
            </a:r>
            <a:r>
              <a:rPr lang="en-GB" sz="1300" dirty="0"/>
              <a:t>, Vol. 40 , Issue: 3 , 2004, pp. </a:t>
            </a:r>
            <a:r>
              <a:rPr lang="en-GB" sz="1300" dirty="0" smtClean="0"/>
              <a:t>1542–1549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300" dirty="0" smtClean="0"/>
              <a:t>P.R</a:t>
            </a:r>
            <a:r>
              <a:rPr lang="en-GB" sz="1300" dirty="0"/>
              <a:t>. Wilson, J.N Ross &amp; A.D. Brown, “</a:t>
            </a:r>
            <a:r>
              <a:rPr lang="en-GB" sz="1300" dirty="0" err="1"/>
              <a:t>Modeling</a:t>
            </a:r>
            <a:r>
              <a:rPr lang="en-GB" sz="1300" dirty="0"/>
              <a:t> frequency-dependent losses in ferrite cores”, </a:t>
            </a:r>
            <a:r>
              <a:rPr lang="en-GB" sz="1300" i="1" dirty="0"/>
              <a:t>IEEE Transactions on  Magnetics</a:t>
            </a:r>
            <a:r>
              <a:rPr lang="en-GB" sz="1300" dirty="0"/>
              <a:t> ,Vol. 40 , No. 3 , 2004, pp. </a:t>
            </a:r>
            <a:r>
              <a:rPr lang="en-GB" sz="1300" dirty="0" smtClean="0"/>
              <a:t>1537–1541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300" dirty="0" smtClean="0"/>
              <a:t>P.R</a:t>
            </a:r>
            <a:r>
              <a:rPr lang="en-GB" sz="1300" dirty="0"/>
              <a:t>. Wilson, J.N Ross &amp; A.D. Brown, “Magnetic Material Model Characterization and Optimization Software”, </a:t>
            </a:r>
            <a:r>
              <a:rPr lang="en-GB" sz="1300" i="1" dirty="0"/>
              <a:t>IEEE Transactions on Magnetics</a:t>
            </a:r>
            <a:r>
              <a:rPr lang="en-GB" sz="1300" dirty="0"/>
              <a:t>, Vol. 38, No. 2, Part 1, 2002, pp. </a:t>
            </a:r>
            <a:r>
              <a:rPr lang="en-GB" sz="1300" dirty="0" smtClean="0"/>
              <a:t>1049-1052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300" dirty="0" smtClean="0"/>
              <a:t>P.R</a:t>
            </a:r>
            <a:r>
              <a:rPr lang="en-GB" sz="1300" dirty="0"/>
              <a:t>. Wilson, J.N Ross &amp; A.D. Brown,  "Simulation of Magnetic Component Models in Electric Circuits including Dynamic Thermal Effects", </a:t>
            </a:r>
            <a:r>
              <a:rPr lang="en-GB" sz="1300" i="1" dirty="0"/>
              <a:t>IEEE Transactions on Power Electronics</a:t>
            </a:r>
            <a:r>
              <a:rPr lang="en-GB" sz="1300" dirty="0"/>
              <a:t>, Vol. 17, No. 1, 2002, pp. </a:t>
            </a:r>
            <a:r>
              <a:rPr lang="en-GB" sz="1300" dirty="0" smtClean="0"/>
              <a:t>55-65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300" dirty="0" smtClean="0"/>
              <a:t>P.R</a:t>
            </a:r>
            <a:r>
              <a:rPr lang="en-GB" sz="1300" dirty="0"/>
              <a:t>. Wilson &amp; J.N Ross, "Definition and Application of Magnetic Material Metrics in </a:t>
            </a:r>
            <a:r>
              <a:rPr lang="en-GB" sz="1300" dirty="0" err="1"/>
              <a:t>Modeling</a:t>
            </a:r>
            <a:r>
              <a:rPr lang="en-GB" sz="1300" dirty="0"/>
              <a:t> and Optimization", </a:t>
            </a:r>
            <a:r>
              <a:rPr lang="en-GB" sz="1300" i="1" dirty="0"/>
              <a:t>IEEE Transactions on Magnetics</a:t>
            </a:r>
            <a:r>
              <a:rPr lang="en-GB" sz="1300" dirty="0"/>
              <a:t>, Vol. 37, No. 5, 2001, pp. </a:t>
            </a:r>
            <a:r>
              <a:rPr lang="en-GB" sz="1300" dirty="0" smtClean="0"/>
              <a:t>3774-3780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300" dirty="0" smtClean="0"/>
              <a:t>P.R</a:t>
            </a:r>
            <a:r>
              <a:rPr lang="en-GB" sz="1300" dirty="0"/>
              <a:t>. Wilson, J.N Ross &amp; A.D. Brown, "Optimizing the </a:t>
            </a:r>
            <a:r>
              <a:rPr lang="en-GB" sz="1300" dirty="0" err="1"/>
              <a:t>Jiles</a:t>
            </a:r>
            <a:r>
              <a:rPr lang="en-GB" sz="1300" dirty="0"/>
              <a:t>-Atherton model of hysteresis using a Genetic Algorithm", </a:t>
            </a:r>
            <a:r>
              <a:rPr lang="en-GB" sz="1300" i="1" dirty="0"/>
              <a:t>IEEE Transactions on Magnetics</a:t>
            </a:r>
            <a:r>
              <a:rPr lang="en-GB" sz="1300" dirty="0"/>
              <a:t>, Vol. 37, No. 2, 2001, pp. 989-993</a:t>
            </a:r>
          </a:p>
          <a:p>
            <a:pPr marL="457200" indent="-457200">
              <a:buFont typeface="+mj-lt"/>
              <a:buAutoNum type="arabicPeriod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2149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trying to understand?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0175"/>
            <a:ext cx="5395922" cy="4724400"/>
          </a:xfrm>
        </p:spPr>
        <p:txBody>
          <a:bodyPr/>
          <a:lstStyle/>
          <a:p>
            <a:r>
              <a:rPr lang="en-GB" dirty="0" smtClean="0"/>
              <a:t>How are Magnetic Materials Affected by Temperature?</a:t>
            </a:r>
          </a:p>
          <a:p>
            <a:r>
              <a:rPr lang="en-GB" dirty="0" smtClean="0"/>
              <a:t>What is the impact on Magnetic Components?</a:t>
            </a:r>
            <a:endParaRPr lang="en-GB" dirty="0"/>
          </a:p>
          <a:p>
            <a:r>
              <a:rPr lang="en-GB" dirty="0" smtClean="0"/>
              <a:t>How does this affect electric circuit behaviour?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 descr="cyb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184" y="838201"/>
            <a:ext cx="2984815" cy="19812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5984" y="4143380"/>
          <a:ext cx="4214842" cy="23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5" imgW="5529600" imgH="2756880" progId="Word.Document.8">
                  <p:embed/>
                </p:oleObj>
              </mc:Choice>
              <mc:Fallback>
                <p:oleObj name="Document" r:id="rId5" imgW="5529600" imgH="2756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044"/>
                      <a:stretch>
                        <a:fillRect/>
                      </a:stretch>
                    </p:blipFill>
                    <p:spPr bwMode="auto">
                      <a:xfrm>
                        <a:off x="2285984" y="4143380"/>
                        <a:ext cx="4214842" cy="23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planarpic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071810"/>
            <a:ext cx="2079625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8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Material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Ferrous Magnetic Materials exhibit </a:t>
            </a:r>
            <a:r>
              <a:rPr lang="en-GB" dirty="0" err="1" smtClean="0"/>
              <a:t>hysteresis</a:t>
            </a:r>
            <a:endParaRPr lang="en-GB" dirty="0" smtClean="0"/>
          </a:p>
          <a:p>
            <a:pPr lvl="1"/>
            <a:r>
              <a:rPr lang="en-GB" dirty="0" smtClean="0"/>
              <a:t>The magnetization of the material is partly reversible (no loss) and partly irreversible (loss)</a:t>
            </a:r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04" y="2643182"/>
          <a:ext cx="5929354" cy="377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4153680" imgH="2643480" progId="Word.Document.8">
                  <p:embed/>
                </p:oleObj>
              </mc:Choice>
              <mc:Fallback>
                <p:oleObj name="Document" r:id="rId4" imgW="4153680" imgH="26434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643182"/>
                        <a:ext cx="5929354" cy="3772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Lost in Magnetic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Material will therefore dissipate energy as heat under heavy loading:</a:t>
            </a:r>
            <a:endParaRPr lang="en-GB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14480" y="2232703"/>
          <a:ext cx="5705484" cy="428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3201120" imgH="2403720" progId="Word.Document.8">
                  <p:embed/>
                </p:oleObj>
              </mc:Choice>
              <mc:Fallback>
                <p:oleObj name="Document" r:id="rId4" imgW="3201120" imgH="24037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232703"/>
                        <a:ext cx="5705484" cy="4282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effect of environmental Temperature?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does the overall temperature of the material affect its behaviour?</a:t>
            </a:r>
          </a:p>
          <a:p>
            <a:pPr lvl="1"/>
            <a:r>
              <a:rPr lang="en-GB" dirty="0" smtClean="0"/>
              <a:t>Eventually the Curie point is reached and the material ceases to have any effective permeability</a:t>
            </a:r>
            <a:endParaRPr lang="en-GB" dirty="0"/>
          </a:p>
        </p:txBody>
      </p:sp>
      <p:grpSp>
        <p:nvGrpSpPr>
          <p:cNvPr id="824" name="Group 823"/>
          <p:cNvGrpSpPr/>
          <p:nvPr/>
        </p:nvGrpSpPr>
        <p:grpSpPr>
          <a:xfrm>
            <a:off x="1857356" y="2928934"/>
            <a:ext cx="6480185" cy="3509970"/>
            <a:chOff x="457200" y="919163"/>
            <a:chExt cx="9166225" cy="501967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41338" y="919163"/>
              <a:ext cx="9082087" cy="5019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30350" y="1298575"/>
              <a:ext cx="7581900" cy="322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30350" y="4524375"/>
              <a:ext cx="75819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530350" y="4162425"/>
              <a:ext cx="7581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530350" y="3800475"/>
              <a:ext cx="7581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530350" y="3454400"/>
              <a:ext cx="7581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530350" y="2730500"/>
              <a:ext cx="7581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530350" y="2368550"/>
              <a:ext cx="7581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530350" y="2022475"/>
              <a:ext cx="7581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530350" y="1660525"/>
              <a:ext cx="7581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530350" y="1298575"/>
              <a:ext cx="75819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530350" y="1298575"/>
              <a:ext cx="1588" cy="3225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800350" y="1298575"/>
              <a:ext cx="1588" cy="322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052888" y="1298575"/>
              <a:ext cx="1587" cy="322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6591300" y="1298575"/>
              <a:ext cx="1588" cy="322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7843838" y="1298575"/>
              <a:ext cx="1587" cy="322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9112250" y="1298575"/>
              <a:ext cx="1588" cy="3225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530350" y="1298575"/>
              <a:ext cx="7581900" cy="32258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5321300" y="1298575"/>
              <a:ext cx="1588" cy="3225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5238750" y="4524375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5238750" y="4162425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238750" y="3800475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5238750" y="3454400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5238750" y="3092450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238750" y="2730500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238750" y="2368550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5238750" y="2022475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5238750" y="1660525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5238750" y="1298575"/>
              <a:ext cx="82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530350" y="3092450"/>
              <a:ext cx="75819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1530350" y="3092450"/>
              <a:ext cx="1588" cy="82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2800350" y="3092450"/>
              <a:ext cx="1588" cy="82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4052888" y="3092450"/>
              <a:ext cx="1587" cy="82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5321300" y="3092450"/>
              <a:ext cx="1588" cy="82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6591300" y="3092450"/>
              <a:ext cx="1588" cy="82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7843838" y="3092450"/>
              <a:ext cx="1587" cy="82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V="1">
              <a:off x="9112250" y="3092450"/>
              <a:ext cx="1588" cy="82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832100" y="1924050"/>
              <a:ext cx="4994275" cy="2320925"/>
            </a:xfrm>
            <a:custGeom>
              <a:avLst/>
              <a:gdLst/>
              <a:ahLst/>
              <a:cxnLst>
                <a:cxn ang="0">
                  <a:pos x="216" y="29"/>
                </a:cxn>
                <a:cxn ang="0">
                  <a:pos x="235" y="17"/>
                </a:cxn>
                <a:cxn ang="0">
                  <a:pos x="256" y="10"/>
                </a:cxn>
                <a:cxn ang="0">
                  <a:pos x="275" y="5"/>
                </a:cxn>
                <a:cxn ang="0">
                  <a:pos x="295" y="1"/>
                </a:cxn>
                <a:cxn ang="0">
                  <a:pos x="296" y="1"/>
                </a:cxn>
                <a:cxn ang="0">
                  <a:pos x="275" y="4"/>
                </a:cxn>
                <a:cxn ang="0">
                  <a:pos x="256" y="7"/>
                </a:cxn>
                <a:cxn ang="0">
                  <a:pos x="235" y="11"/>
                </a:cxn>
                <a:cxn ang="0">
                  <a:pos x="216" y="17"/>
                </a:cxn>
                <a:cxn ang="0">
                  <a:pos x="197" y="24"/>
                </a:cxn>
                <a:cxn ang="0">
                  <a:pos x="177" y="35"/>
                </a:cxn>
                <a:cxn ang="0">
                  <a:pos x="158" y="50"/>
                </a:cxn>
                <a:cxn ang="0">
                  <a:pos x="137" y="66"/>
                </a:cxn>
                <a:cxn ang="0">
                  <a:pos x="118" y="85"/>
                </a:cxn>
                <a:cxn ang="0">
                  <a:pos x="99" y="103"/>
                </a:cxn>
                <a:cxn ang="0">
                  <a:pos x="79" y="118"/>
                </a:cxn>
                <a:cxn ang="0">
                  <a:pos x="59" y="128"/>
                </a:cxn>
                <a:cxn ang="0">
                  <a:pos x="40" y="134"/>
                </a:cxn>
                <a:cxn ang="0">
                  <a:pos x="20" y="138"/>
                </a:cxn>
                <a:cxn ang="0">
                  <a:pos x="0" y="141"/>
                </a:cxn>
                <a:cxn ang="0">
                  <a:pos x="15" y="139"/>
                </a:cxn>
                <a:cxn ang="0">
                  <a:pos x="34" y="137"/>
                </a:cxn>
                <a:cxn ang="0">
                  <a:pos x="53" y="133"/>
                </a:cxn>
                <a:cxn ang="0">
                  <a:pos x="73" y="129"/>
                </a:cxn>
                <a:cxn ang="0">
                  <a:pos x="93" y="123"/>
                </a:cxn>
                <a:cxn ang="0">
                  <a:pos x="112" y="114"/>
                </a:cxn>
                <a:cxn ang="0">
                  <a:pos x="132" y="102"/>
                </a:cxn>
                <a:cxn ang="0">
                  <a:pos x="152" y="87"/>
                </a:cxn>
                <a:cxn ang="0">
                  <a:pos x="171" y="69"/>
                </a:cxn>
                <a:cxn ang="0">
                  <a:pos x="192" y="50"/>
                </a:cxn>
                <a:cxn ang="0">
                  <a:pos x="211" y="33"/>
                </a:cxn>
                <a:cxn ang="0">
                  <a:pos x="230" y="20"/>
                </a:cxn>
                <a:cxn ang="0">
                  <a:pos x="250" y="11"/>
                </a:cxn>
                <a:cxn ang="0">
                  <a:pos x="270" y="6"/>
                </a:cxn>
                <a:cxn ang="0">
                  <a:pos x="289" y="2"/>
                </a:cxn>
                <a:cxn ang="0">
                  <a:pos x="301" y="1"/>
                </a:cxn>
                <a:cxn ang="0">
                  <a:pos x="281" y="3"/>
                </a:cxn>
                <a:cxn ang="0">
                  <a:pos x="261" y="6"/>
                </a:cxn>
                <a:cxn ang="0">
                  <a:pos x="241" y="10"/>
                </a:cxn>
                <a:cxn ang="0">
                  <a:pos x="222" y="15"/>
                </a:cxn>
                <a:cxn ang="0">
                  <a:pos x="202" y="22"/>
                </a:cxn>
                <a:cxn ang="0">
                  <a:pos x="183" y="32"/>
                </a:cxn>
                <a:cxn ang="0">
                  <a:pos x="162" y="46"/>
                </a:cxn>
                <a:cxn ang="0">
                  <a:pos x="143" y="62"/>
                </a:cxn>
                <a:cxn ang="0">
                  <a:pos x="123" y="80"/>
                </a:cxn>
                <a:cxn ang="0">
                  <a:pos x="104" y="99"/>
                </a:cxn>
                <a:cxn ang="0">
                  <a:pos x="84" y="114"/>
                </a:cxn>
                <a:cxn ang="0">
                  <a:pos x="64" y="125"/>
                </a:cxn>
                <a:cxn ang="0">
                  <a:pos x="45" y="132"/>
                </a:cxn>
                <a:cxn ang="0">
                  <a:pos x="25" y="137"/>
                </a:cxn>
                <a:cxn ang="0">
                  <a:pos x="5" y="140"/>
                </a:cxn>
                <a:cxn ang="0">
                  <a:pos x="10" y="140"/>
                </a:cxn>
                <a:cxn ang="0">
                  <a:pos x="28" y="137"/>
                </a:cxn>
                <a:cxn ang="0">
                  <a:pos x="48" y="134"/>
                </a:cxn>
                <a:cxn ang="0">
                  <a:pos x="68" y="130"/>
                </a:cxn>
                <a:cxn ang="0">
                  <a:pos x="87" y="124"/>
                </a:cxn>
                <a:cxn ang="0">
                  <a:pos x="108" y="116"/>
                </a:cxn>
                <a:cxn ang="0">
                  <a:pos x="127" y="105"/>
                </a:cxn>
                <a:cxn ang="0">
                  <a:pos x="146" y="90"/>
                </a:cxn>
                <a:cxn ang="0">
                  <a:pos x="166" y="73"/>
                </a:cxn>
                <a:cxn ang="0">
                  <a:pos x="186" y="55"/>
                </a:cxn>
              </a:cxnLst>
              <a:rect l="0" t="0" r="r" b="b"/>
              <a:pathLst>
                <a:path w="303" h="141">
                  <a:moveTo>
                    <a:pt x="206" y="36"/>
                  </a:moveTo>
                  <a:lnTo>
                    <a:pt x="216" y="29"/>
                  </a:lnTo>
                  <a:lnTo>
                    <a:pt x="226" y="22"/>
                  </a:lnTo>
                  <a:lnTo>
                    <a:pt x="235" y="17"/>
                  </a:lnTo>
                  <a:lnTo>
                    <a:pt x="245" y="13"/>
                  </a:lnTo>
                  <a:lnTo>
                    <a:pt x="256" y="10"/>
                  </a:lnTo>
                  <a:lnTo>
                    <a:pt x="266" y="7"/>
                  </a:lnTo>
                  <a:lnTo>
                    <a:pt x="275" y="5"/>
                  </a:lnTo>
                  <a:lnTo>
                    <a:pt x="285" y="3"/>
                  </a:lnTo>
                  <a:lnTo>
                    <a:pt x="295" y="1"/>
                  </a:lnTo>
                  <a:lnTo>
                    <a:pt x="303" y="0"/>
                  </a:lnTo>
                  <a:lnTo>
                    <a:pt x="296" y="1"/>
                  </a:lnTo>
                  <a:lnTo>
                    <a:pt x="285" y="2"/>
                  </a:lnTo>
                  <a:lnTo>
                    <a:pt x="275" y="4"/>
                  </a:lnTo>
                  <a:lnTo>
                    <a:pt x="266" y="5"/>
                  </a:lnTo>
                  <a:lnTo>
                    <a:pt x="256" y="7"/>
                  </a:lnTo>
                  <a:lnTo>
                    <a:pt x="246" y="9"/>
                  </a:lnTo>
                  <a:lnTo>
                    <a:pt x="235" y="11"/>
                  </a:lnTo>
                  <a:lnTo>
                    <a:pt x="226" y="14"/>
                  </a:lnTo>
                  <a:lnTo>
                    <a:pt x="216" y="17"/>
                  </a:lnTo>
                  <a:lnTo>
                    <a:pt x="207" y="20"/>
                  </a:lnTo>
                  <a:lnTo>
                    <a:pt x="197" y="24"/>
                  </a:lnTo>
                  <a:lnTo>
                    <a:pt x="187" y="29"/>
                  </a:lnTo>
                  <a:lnTo>
                    <a:pt x="177" y="35"/>
                  </a:lnTo>
                  <a:lnTo>
                    <a:pt x="167" y="42"/>
                  </a:lnTo>
                  <a:lnTo>
                    <a:pt x="158" y="50"/>
                  </a:lnTo>
                  <a:lnTo>
                    <a:pt x="148" y="58"/>
                  </a:lnTo>
                  <a:lnTo>
                    <a:pt x="137" y="66"/>
                  </a:lnTo>
                  <a:lnTo>
                    <a:pt x="128" y="76"/>
                  </a:lnTo>
                  <a:lnTo>
                    <a:pt x="118" y="85"/>
                  </a:lnTo>
                  <a:lnTo>
                    <a:pt x="109" y="94"/>
                  </a:lnTo>
                  <a:lnTo>
                    <a:pt x="99" y="103"/>
                  </a:lnTo>
                  <a:lnTo>
                    <a:pt x="88" y="111"/>
                  </a:lnTo>
                  <a:lnTo>
                    <a:pt x="79" y="118"/>
                  </a:lnTo>
                  <a:lnTo>
                    <a:pt x="69" y="123"/>
                  </a:lnTo>
                  <a:lnTo>
                    <a:pt x="59" y="128"/>
                  </a:lnTo>
                  <a:lnTo>
                    <a:pt x="49" y="131"/>
                  </a:lnTo>
                  <a:lnTo>
                    <a:pt x="40" y="134"/>
                  </a:lnTo>
                  <a:lnTo>
                    <a:pt x="30" y="136"/>
                  </a:lnTo>
                  <a:lnTo>
                    <a:pt x="20" y="138"/>
                  </a:lnTo>
                  <a:lnTo>
                    <a:pt x="11" y="139"/>
                  </a:lnTo>
                  <a:lnTo>
                    <a:pt x="0" y="141"/>
                  </a:lnTo>
                  <a:lnTo>
                    <a:pt x="4" y="140"/>
                  </a:lnTo>
                  <a:lnTo>
                    <a:pt x="15" y="139"/>
                  </a:lnTo>
                  <a:lnTo>
                    <a:pt x="24" y="138"/>
                  </a:lnTo>
                  <a:lnTo>
                    <a:pt x="34" y="137"/>
                  </a:lnTo>
                  <a:lnTo>
                    <a:pt x="44" y="135"/>
                  </a:lnTo>
                  <a:lnTo>
                    <a:pt x="53" y="133"/>
                  </a:lnTo>
                  <a:lnTo>
                    <a:pt x="63" y="131"/>
                  </a:lnTo>
                  <a:lnTo>
                    <a:pt x="73" y="129"/>
                  </a:lnTo>
                  <a:lnTo>
                    <a:pt x="83" y="126"/>
                  </a:lnTo>
                  <a:lnTo>
                    <a:pt x="93" y="123"/>
                  </a:lnTo>
                  <a:lnTo>
                    <a:pt x="103" y="119"/>
                  </a:lnTo>
                  <a:lnTo>
                    <a:pt x="112" y="114"/>
                  </a:lnTo>
                  <a:lnTo>
                    <a:pt x="122" y="108"/>
                  </a:lnTo>
                  <a:lnTo>
                    <a:pt x="132" y="102"/>
                  </a:lnTo>
                  <a:lnTo>
                    <a:pt x="142" y="94"/>
                  </a:lnTo>
                  <a:lnTo>
                    <a:pt x="152" y="87"/>
                  </a:lnTo>
                  <a:lnTo>
                    <a:pt x="161" y="78"/>
                  </a:lnTo>
                  <a:lnTo>
                    <a:pt x="171" y="69"/>
                  </a:lnTo>
                  <a:lnTo>
                    <a:pt x="182" y="60"/>
                  </a:lnTo>
                  <a:lnTo>
                    <a:pt x="192" y="50"/>
                  </a:lnTo>
                  <a:lnTo>
                    <a:pt x="201" y="41"/>
                  </a:lnTo>
                  <a:lnTo>
                    <a:pt x="211" y="33"/>
                  </a:lnTo>
                  <a:lnTo>
                    <a:pt x="221" y="26"/>
                  </a:lnTo>
                  <a:lnTo>
                    <a:pt x="230" y="20"/>
                  </a:lnTo>
                  <a:lnTo>
                    <a:pt x="240" y="15"/>
                  </a:lnTo>
                  <a:lnTo>
                    <a:pt x="250" y="11"/>
                  </a:lnTo>
                  <a:lnTo>
                    <a:pt x="260" y="8"/>
                  </a:lnTo>
                  <a:lnTo>
                    <a:pt x="270" y="6"/>
                  </a:lnTo>
                  <a:lnTo>
                    <a:pt x="280" y="4"/>
                  </a:lnTo>
                  <a:lnTo>
                    <a:pt x="289" y="2"/>
                  </a:lnTo>
                  <a:lnTo>
                    <a:pt x="299" y="1"/>
                  </a:lnTo>
                  <a:lnTo>
                    <a:pt x="301" y="1"/>
                  </a:lnTo>
                  <a:lnTo>
                    <a:pt x="290" y="2"/>
                  </a:lnTo>
                  <a:lnTo>
                    <a:pt x="281" y="3"/>
                  </a:lnTo>
                  <a:lnTo>
                    <a:pt x="270" y="5"/>
                  </a:lnTo>
                  <a:lnTo>
                    <a:pt x="261" y="6"/>
                  </a:lnTo>
                  <a:lnTo>
                    <a:pt x="251" y="8"/>
                  </a:lnTo>
                  <a:lnTo>
                    <a:pt x="241" y="10"/>
                  </a:lnTo>
                  <a:lnTo>
                    <a:pt x="230" y="12"/>
                  </a:lnTo>
                  <a:lnTo>
                    <a:pt x="222" y="15"/>
                  </a:lnTo>
                  <a:lnTo>
                    <a:pt x="212" y="18"/>
                  </a:lnTo>
                  <a:lnTo>
                    <a:pt x="202" y="22"/>
                  </a:lnTo>
                  <a:lnTo>
                    <a:pt x="192" y="27"/>
                  </a:lnTo>
                  <a:lnTo>
                    <a:pt x="183" y="32"/>
                  </a:lnTo>
                  <a:lnTo>
                    <a:pt x="172" y="39"/>
                  </a:lnTo>
                  <a:lnTo>
                    <a:pt x="162" y="46"/>
                  </a:lnTo>
                  <a:lnTo>
                    <a:pt x="153" y="54"/>
                  </a:lnTo>
                  <a:lnTo>
                    <a:pt x="143" y="62"/>
                  </a:lnTo>
                  <a:lnTo>
                    <a:pt x="133" y="71"/>
                  </a:lnTo>
                  <a:lnTo>
                    <a:pt x="123" y="80"/>
                  </a:lnTo>
                  <a:lnTo>
                    <a:pt x="114" y="90"/>
                  </a:lnTo>
                  <a:lnTo>
                    <a:pt x="104" y="99"/>
                  </a:lnTo>
                  <a:lnTo>
                    <a:pt x="94" y="107"/>
                  </a:lnTo>
                  <a:lnTo>
                    <a:pt x="84" y="114"/>
                  </a:lnTo>
                  <a:lnTo>
                    <a:pt x="74" y="121"/>
                  </a:lnTo>
                  <a:lnTo>
                    <a:pt x="64" y="125"/>
                  </a:lnTo>
                  <a:lnTo>
                    <a:pt x="54" y="129"/>
                  </a:lnTo>
                  <a:lnTo>
                    <a:pt x="45" y="132"/>
                  </a:lnTo>
                  <a:lnTo>
                    <a:pt x="35" y="135"/>
                  </a:lnTo>
                  <a:lnTo>
                    <a:pt x="25" y="137"/>
                  </a:lnTo>
                  <a:lnTo>
                    <a:pt x="16" y="139"/>
                  </a:lnTo>
                  <a:lnTo>
                    <a:pt x="5" y="140"/>
                  </a:lnTo>
                  <a:lnTo>
                    <a:pt x="0" y="141"/>
                  </a:lnTo>
                  <a:lnTo>
                    <a:pt x="10" y="140"/>
                  </a:lnTo>
                  <a:lnTo>
                    <a:pt x="19" y="139"/>
                  </a:lnTo>
                  <a:lnTo>
                    <a:pt x="28" y="137"/>
                  </a:lnTo>
                  <a:lnTo>
                    <a:pt x="39" y="136"/>
                  </a:lnTo>
                  <a:lnTo>
                    <a:pt x="48" y="134"/>
                  </a:lnTo>
                  <a:lnTo>
                    <a:pt x="58" y="132"/>
                  </a:lnTo>
                  <a:lnTo>
                    <a:pt x="68" y="130"/>
                  </a:lnTo>
                  <a:lnTo>
                    <a:pt x="78" y="127"/>
                  </a:lnTo>
                  <a:lnTo>
                    <a:pt x="87" y="124"/>
                  </a:lnTo>
                  <a:lnTo>
                    <a:pt x="97" y="121"/>
                  </a:lnTo>
                  <a:lnTo>
                    <a:pt x="108" y="116"/>
                  </a:lnTo>
                  <a:lnTo>
                    <a:pt x="117" y="111"/>
                  </a:lnTo>
                  <a:lnTo>
                    <a:pt x="127" y="105"/>
                  </a:lnTo>
                  <a:lnTo>
                    <a:pt x="137" y="98"/>
                  </a:lnTo>
                  <a:lnTo>
                    <a:pt x="146" y="90"/>
                  </a:lnTo>
                  <a:lnTo>
                    <a:pt x="156" y="82"/>
                  </a:lnTo>
                  <a:lnTo>
                    <a:pt x="166" y="73"/>
                  </a:lnTo>
                  <a:lnTo>
                    <a:pt x="176" y="64"/>
                  </a:lnTo>
                  <a:lnTo>
                    <a:pt x="186" y="55"/>
                  </a:lnTo>
                  <a:lnTo>
                    <a:pt x="196" y="4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6194425" y="253206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359525" y="238442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6524625" y="223678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6672263" y="2120900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6837363" y="202247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7018338" y="193992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7183438" y="189071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7332663" y="1841500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7497763" y="1792288"/>
              <a:ext cx="65087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7661275" y="1758950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7793038" y="174307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7678738" y="1743075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7497763" y="1776413"/>
              <a:ext cx="65087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7332663" y="1792288"/>
              <a:ext cx="65087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7183438" y="180816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7018338" y="182562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6854825" y="1857375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6672263" y="189071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6524625" y="1924050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6359525" y="195738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6211888" y="2006600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6046788" y="2071688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5881688" y="215423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5716588" y="225266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5551488" y="2368550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5403850" y="2500313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5238750" y="266382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5057775" y="2828925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910138" y="2994025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745038" y="3175000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595813" y="333851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4430713" y="351948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249738" y="368458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102100" y="3832225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3937000" y="394811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3771900" y="404653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3606800" y="412908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3459163" y="4195763"/>
              <a:ext cx="65087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3294063" y="424497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128963" y="427672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2981325" y="4310063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2800350" y="4343400"/>
              <a:ext cx="65088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865438" y="4343400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3046413" y="432593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3195638" y="4310063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3360738" y="4294188"/>
              <a:ext cx="65087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3524250" y="4260850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3673475" y="4244975"/>
              <a:ext cx="65088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3838575" y="4211638"/>
              <a:ext cx="65088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003675" y="4178300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4167188" y="414496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4332288" y="4095750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4497388" y="4030663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4645025" y="396398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4810125" y="388302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4975225" y="376713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5140325" y="3635375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5305425" y="3487738"/>
              <a:ext cx="65088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5453063" y="332263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5618163" y="3157538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5799138" y="297656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5964238" y="279558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6111875" y="263207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6276975" y="246697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6442075" y="230187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6591300" y="2170113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6754813" y="207168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6919913" y="1973263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7085013" y="190658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7250113" y="1857375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7415213" y="1808163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7562850" y="1776413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7727950" y="1743075"/>
              <a:ext cx="65088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7761288" y="1743075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7578725" y="1758950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7431088" y="1776413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7250113" y="1792288"/>
              <a:ext cx="65087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7100888" y="1808163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6937375" y="1841500"/>
              <a:ext cx="65088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6772275" y="1874838"/>
              <a:ext cx="65088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6591300" y="1906588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6457950" y="193992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6294438" y="1989138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6129338" y="2038350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5964238" y="210502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5816600" y="2203450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5634038" y="230187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5470525" y="2433638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5321300" y="2582863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5156200" y="2730500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4991100" y="291147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4827588" y="3076575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4678363" y="3257550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4513263" y="343852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4349750" y="3602038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4184650" y="3751263"/>
              <a:ext cx="65088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4019550" y="3898900"/>
              <a:ext cx="65088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3854450" y="399732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3689350" y="4095750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3541713" y="4162425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3376613" y="421163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3211513" y="4260850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3063875" y="4310063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2882900" y="4325938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2800350" y="4359275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2963863" y="4343400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3113088" y="4325938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3260725" y="429418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3443288" y="4276725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3590925" y="4260850"/>
              <a:ext cx="65088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3756025" y="4227513"/>
              <a:ext cx="65088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3921125" y="4195763"/>
              <a:ext cx="65088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4084638" y="4162425"/>
              <a:ext cx="66675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4233863" y="4129088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4398963" y="4064000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4579938" y="4014788"/>
              <a:ext cx="65087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4727575" y="393223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auto">
            <a:xfrm>
              <a:off x="4892675" y="3832225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auto">
            <a:xfrm>
              <a:off x="5057775" y="3702050"/>
              <a:ext cx="65088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auto">
            <a:xfrm>
              <a:off x="5205413" y="357028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Rectangle 162"/>
            <p:cNvSpPr>
              <a:spLocks noChangeArrowheads="1"/>
            </p:cNvSpPr>
            <p:nvPr/>
          </p:nvSpPr>
          <p:spPr bwMode="auto">
            <a:xfrm>
              <a:off x="5370513" y="3405188"/>
              <a:ext cx="66675" cy="650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5535613" y="3240088"/>
              <a:ext cx="66675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5700713" y="3076575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Rectangle 165"/>
            <p:cNvSpPr>
              <a:spLocks noChangeArrowheads="1"/>
            </p:cNvSpPr>
            <p:nvPr/>
          </p:nvSpPr>
          <p:spPr bwMode="auto">
            <a:xfrm>
              <a:off x="5865813" y="2895600"/>
              <a:ext cx="65087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Rectangle 166"/>
            <p:cNvSpPr>
              <a:spLocks noChangeArrowheads="1"/>
            </p:cNvSpPr>
            <p:nvPr/>
          </p:nvSpPr>
          <p:spPr bwMode="auto">
            <a:xfrm>
              <a:off x="6030913" y="2713038"/>
              <a:ext cx="65087" cy="6667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>
              <a:off x="6178550" y="2482850"/>
              <a:ext cx="131763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 flipH="1" flipV="1">
              <a:off x="6194425" y="2500313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>
              <a:off x="6227763" y="253206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Line 170"/>
            <p:cNvSpPr>
              <a:spLocks noChangeShapeType="1"/>
            </p:cNvSpPr>
            <p:nvPr/>
          </p:nvSpPr>
          <p:spPr bwMode="auto">
            <a:xfrm flipH="1">
              <a:off x="6194425" y="25320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Line 171"/>
            <p:cNvSpPr>
              <a:spLocks noChangeShapeType="1"/>
            </p:cNvSpPr>
            <p:nvPr/>
          </p:nvSpPr>
          <p:spPr bwMode="auto">
            <a:xfrm flipV="1">
              <a:off x="6227763" y="2500313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6343650" y="2400300"/>
              <a:ext cx="131763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 flipH="1" flipV="1">
              <a:off x="6359525" y="24177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Line 174"/>
            <p:cNvSpPr>
              <a:spLocks noChangeShapeType="1"/>
            </p:cNvSpPr>
            <p:nvPr/>
          </p:nvSpPr>
          <p:spPr bwMode="auto">
            <a:xfrm>
              <a:off x="6392863" y="2451100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Line 175"/>
            <p:cNvSpPr>
              <a:spLocks noChangeShapeType="1"/>
            </p:cNvSpPr>
            <p:nvPr/>
          </p:nvSpPr>
          <p:spPr bwMode="auto">
            <a:xfrm flipH="1">
              <a:off x="6359525" y="2451100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Line 176"/>
            <p:cNvSpPr>
              <a:spLocks noChangeShapeType="1"/>
            </p:cNvSpPr>
            <p:nvPr/>
          </p:nvSpPr>
          <p:spPr bwMode="auto">
            <a:xfrm flipV="1">
              <a:off x="6392863" y="241776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Rectangle 177"/>
            <p:cNvSpPr>
              <a:spLocks noChangeArrowheads="1"/>
            </p:cNvSpPr>
            <p:nvPr/>
          </p:nvSpPr>
          <p:spPr bwMode="auto">
            <a:xfrm>
              <a:off x="6508750" y="2335213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Line 178"/>
            <p:cNvSpPr>
              <a:spLocks noChangeShapeType="1"/>
            </p:cNvSpPr>
            <p:nvPr/>
          </p:nvSpPr>
          <p:spPr bwMode="auto">
            <a:xfrm flipH="1" flipV="1">
              <a:off x="6524625" y="23510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Line 179"/>
            <p:cNvSpPr>
              <a:spLocks noChangeShapeType="1"/>
            </p:cNvSpPr>
            <p:nvPr/>
          </p:nvSpPr>
          <p:spPr bwMode="auto">
            <a:xfrm>
              <a:off x="6557963" y="238442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Line 180"/>
            <p:cNvSpPr>
              <a:spLocks noChangeShapeType="1"/>
            </p:cNvSpPr>
            <p:nvPr/>
          </p:nvSpPr>
          <p:spPr bwMode="auto">
            <a:xfrm flipH="1">
              <a:off x="6524625" y="238442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Line 181"/>
            <p:cNvSpPr>
              <a:spLocks noChangeShapeType="1"/>
            </p:cNvSpPr>
            <p:nvPr/>
          </p:nvSpPr>
          <p:spPr bwMode="auto">
            <a:xfrm flipV="1">
              <a:off x="6557963" y="23510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Rectangle 182"/>
            <p:cNvSpPr>
              <a:spLocks noChangeArrowheads="1"/>
            </p:cNvSpPr>
            <p:nvPr/>
          </p:nvSpPr>
          <p:spPr bwMode="auto">
            <a:xfrm>
              <a:off x="6656388" y="2286000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Line 183"/>
            <p:cNvSpPr>
              <a:spLocks noChangeShapeType="1"/>
            </p:cNvSpPr>
            <p:nvPr/>
          </p:nvSpPr>
          <p:spPr bwMode="auto">
            <a:xfrm flipH="1" flipV="1">
              <a:off x="6672263" y="230187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Line 184"/>
            <p:cNvSpPr>
              <a:spLocks noChangeShapeType="1"/>
            </p:cNvSpPr>
            <p:nvPr/>
          </p:nvSpPr>
          <p:spPr bwMode="auto">
            <a:xfrm>
              <a:off x="6705600" y="233521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Line 185"/>
            <p:cNvSpPr>
              <a:spLocks noChangeShapeType="1"/>
            </p:cNvSpPr>
            <p:nvPr/>
          </p:nvSpPr>
          <p:spPr bwMode="auto">
            <a:xfrm flipH="1">
              <a:off x="6672263" y="23352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Line 186"/>
            <p:cNvSpPr>
              <a:spLocks noChangeShapeType="1"/>
            </p:cNvSpPr>
            <p:nvPr/>
          </p:nvSpPr>
          <p:spPr bwMode="auto">
            <a:xfrm flipV="1">
              <a:off x="6705600" y="230187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Rectangle 187"/>
            <p:cNvSpPr>
              <a:spLocks noChangeArrowheads="1"/>
            </p:cNvSpPr>
            <p:nvPr/>
          </p:nvSpPr>
          <p:spPr bwMode="auto">
            <a:xfrm>
              <a:off x="6821488" y="2236788"/>
              <a:ext cx="131762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Line 188"/>
            <p:cNvSpPr>
              <a:spLocks noChangeShapeType="1"/>
            </p:cNvSpPr>
            <p:nvPr/>
          </p:nvSpPr>
          <p:spPr bwMode="auto">
            <a:xfrm flipH="1" flipV="1">
              <a:off x="6837363" y="225266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Line 189"/>
            <p:cNvSpPr>
              <a:spLocks noChangeShapeType="1"/>
            </p:cNvSpPr>
            <p:nvPr/>
          </p:nvSpPr>
          <p:spPr bwMode="auto">
            <a:xfrm>
              <a:off x="6870700" y="228600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Line 190"/>
            <p:cNvSpPr>
              <a:spLocks noChangeShapeType="1"/>
            </p:cNvSpPr>
            <p:nvPr/>
          </p:nvSpPr>
          <p:spPr bwMode="auto">
            <a:xfrm flipH="1">
              <a:off x="6837363" y="228600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Line 191"/>
            <p:cNvSpPr>
              <a:spLocks noChangeShapeType="1"/>
            </p:cNvSpPr>
            <p:nvPr/>
          </p:nvSpPr>
          <p:spPr bwMode="auto">
            <a:xfrm flipV="1">
              <a:off x="6870700" y="22526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Rectangle 192"/>
            <p:cNvSpPr>
              <a:spLocks noChangeArrowheads="1"/>
            </p:cNvSpPr>
            <p:nvPr/>
          </p:nvSpPr>
          <p:spPr bwMode="auto">
            <a:xfrm>
              <a:off x="7002463" y="221932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Line 193"/>
            <p:cNvSpPr>
              <a:spLocks noChangeShapeType="1"/>
            </p:cNvSpPr>
            <p:nvPr/>
          </p:nvSpPr>
          <p:spPr bwMode="auto">
            <a:xfrm flipH="1" flipV="1">
              <a:off x="7018338" y="22367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Line 194"/>
            <p:cNvSpPr>
              <a:spLocks noChangeShapeType="1"/>
            </p:cNvSpPr>
            <p:nvPr/>
          </p:nvSpPr>
          <p:spPr bwMode="auto">
            <a:xfrm>
              <a:off x="7051675" y="2270125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Line 195"/>
            <p:cNvSpPr>
              <a:spLocks noChangeShapeType="1"/>
            </p:cNvSpPr>
            <p:nvPr/>
          </p:nvSpPr>
          <p:spPr bwMode="auto">
            <a:xfrm flipH="1">
              <a:off x="7018338" y="2270125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Line 196"/>
            <p:cNvSpPr>
              <a:spLocks noChangeShapeType="1"/>
            </p:cNvSpPr>
            <p:nvPr/>
          </p:nvSpPr>
          <p:spPr bwMode="auto">
            <a:xfrm flipV="1">
              <a:off x="7051675" y="22367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7167563" y="218757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Line 198"/>
            <p:cNvSpPr>
              <a:spLocks noChangeShapeType="1"/>
            </p:cNvSpPr>
            <p:nvPr/>
          </p:nvSpPr>
          <p:spPr bwMode="auto">
            <a:xfrm flipH="1" flipV="1">
              <a:off x="7183438" y="22034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Line 199"/>
            <p:cNvSpPr>
              <a:spLocks noChangeShapeType="1"/>
            </p:cNvSpPr>
            <p:nvPr/>
          </p:nvSpPr>
          <p:spPr bwMode="auto">
            <a:xfrm>
              <a:off x="7216775" y="22367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Line 200"/>
            <p:cNvSpPr>
              <a:spLocks noChangeShapeType="1"/>
            </p:cNvSpPr>
            <p:nvPr/>
          </p:nvSpPr>
          <p:spPr bwMode="auto">
            <a:xfrm flipH="1">
              <a:off x="7183438" y="22367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Line 201"/>
            <p:cNvSpPr>
              <a:spLocks noChangeShapeType="1"/>
            </p:cNvSpPr>
            <p:nvPr/>
          </p:nvSpPr>
          <p:spPr bwMode="auto">
            <a:xfrm flipV="1">
              <a:off x="7216775" y="22034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Rectangle 202"/>
            <p:cNvSpPr>
              <a:spLocks noChangeArrowheads="1"/>
            </p:cNvSpPr>
            <p:nvPr/>
          </p:nvSpPr>
          <p:spPr bwMode="auto">
            <a:xfrm>
              <a:off x="7315200" y="2170113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Line 203"/>
            <p:cNvSpPr>
              <a:spLocks noChangeShapeType="1"/>
            </p:cNvSpPr>
            <p:nvPr/>
          </p:nvSpPr>
          <p:spPr bwMode="auto">
            <a:xfrm flipH="1" flipV="1">
              <a:off x="7332663" y="2187575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4" name="Group 405"/>
            <p:cNvGrpSpPr>
              <a:grpSpLocks/>
            </p:cNvGrpSpPr>
            <p:nvPr/>
          </p:nvGrpSpPr>
          <p:grpSpPr bwMode="auto">
            <a:xfrm>
              <a:off x="2782888" y="2138363"/>
              <a:ext cx="5126037" cy="1908175"/>
              <a:chOff x="1753" y="1347"/>
              <a:chExt cx="3229" cy="1202"/>
            </a:xfrm>
          </p:grpSpPr>
          <p:sp>
            <p:nvSpPr>
              <p:cNvPr id="205" name="Line 205"/>
              <p:cNvSpPr>
                <a:spLocks noChangeShapeType="1"/>
              </p:cNvSpPr>
              <p:nvPr/>
            </p:nvSpPr>
            <p:spPr bwMode="auto">
              <a:xfrm>
                <a:off x="4639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Line 206"/>
              <p:cNvSpPr>
                <a:spLocks noChangeShapeType="1"/>
              </p:cNvSpPr>
              <p:nvPr/>
            </p:nvSpPr>
            <p:spPr bwMode="auto">
              <a:xfrm flipH="1">
                <a:off x="4619" y="1398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Line 207"/>
              <p:cNvSpPr>
                <a:spLocks noChangeShapeType="1"/>
              </p:cNvSpPr>
              <p:nvPr/>
            </p:nvSpPr>
            <p:spPr bwMode="auto">
              <a:xfrm flipV="1">
                <a:off x="4639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Rectangle 208"/>
              <p:cNvSpPr>
                <a:spLocks noChangeArrowheads="1"/>
              </p:cNvSpPr>
              <p:nvPr/>
            </p:nvSpPr>
            <p:spPr bwMode="auto">
              <a:xfrm>
                <a:off x="4712" y="135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Line 209"/>
              <p:cNvSpPr>
                <a:spLocks noChangeShapeType="1"/>
              </p:cNvSpPr>
              <p:nvPr/>
            </p:nvSpPr>
            <p:spPr bwMode="auto">
              <a:xfrm flipH="1" flipV="1">
                <a:off x="4723" y="1367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Line 210"/>
              <p:cNvSpPr>
                <a:spLocks noChangeShapeType="1"/>
              </p:cNvSpPr>
              <p:nvPr/>
            </p:nvSpPr>
            <p:spPr bwMode="auto">
              <a:xfrm>
                <a:off x="4743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Line 211"/>
              <p:cNvSpPr>
                <a:spLocks noChangeShapeType="1"/>
              </p:cNvSpPr>
              <p:nvPr/>
            </p:nvSpPr>
            <p:spPr bwMode="auto">
              <a:xfrm flipH="1">
                <a:off x="4723" y="1388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Line 212"/>
              <p:cNvSpPr>
                <a:spLocks noChangeShapeType="1"/>
              </p:cNvSpPr>
              <p:nvPr/>
            </p:nvSpPr>
            <p:spPr bwMode="auto">
              <a:xfrm flipV="1">
                <a:off x="4743" y="136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Rectangle 213"/>
              <p:cNvSpPr>
                <a:spLocks noChangeArrowheads="1"/>
              </p:cNvSpPr>
              <p:nvPr/>
            </p:nvSpPr>
            <p:spPr bwMode="auto">
              <a:xfrm>
                <a:off x="4816" y="135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Line 214"/>
              <p:cNvSpPr>
                <a:spLocks noChangeShapeType="1"/>
              </p:cNvSpPr>
              <p:nvPr/>
            </p:nvSpPr>
            <p:spPr bwMode="auto">
              <a:xfrm flipH="1" flipV="1">
                <a:off x="4826" y="136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Line 215"/>
              <p:cNvSpPr>
                <a:spLocks noChangeShapeType="1"/>
              </p:cNvSpPr>
              <p:nvPr/>
            </p:nvSpPr>
            <p:spPr bwMode="auto">
              <a:xfrm>
                <a:off x="4847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Line 216"/>
              <p:cNvSpPr>
                <a:spLocks noChangeShapeType="1"/>
              </p:cNvSpPr>
              <p:nvPr/>
            </p:nvSpPr>
            <p:spPr bwMode="auto">
              <a:xfrm flipH="1">
                <a:off x="4826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Line 217"/>
              <p:cNvSpPr>
                <a:spLocks noChangeShapeType="1"/>
              </p:cNvSpPr>
              <p:nvPr/>
            </p:nvSpPr>
            <p:spPr bwMode="auto">
              <a:xfrm flipV="1">
                <a:off x="4847" y="136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Rectangle 218"/>
              <p:cNvSpPr>
                <a:spLocks noChangeArrowheads="1"/>
              </p:cNvSpPr>
              <p:nvPr/>
            </p:nvSpPr>
            <p:spPr bwMode="auto">
              <a:xfrm>
                <a:off x="4899" y="134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Line 219"/>
              <p:cNvSpPr>
                <a:spLocks noChangeShapeType="1"/>
              </p:cNvSpPr>
              <p:nvPr/>
            </p:nvSpPr>
            <p:spPr bwMode="auto">
              <a:xfrm flipH="1" flipV="1">
                <a:off x="4909" y="135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Line 220"/>
              <p:cNvSpPr>
                <a:spLocks noChangeShapeType="1"/>
              </p:cNvSpPr>
              <p:nvPr/>
            </p:nvSpPr>
            <p:spPr bwMode="auto">
              <a:xfrm>
                <a:off x="4930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Line 221"/>
              <p:cNvSpPr>
                <a:spLocks noChangeShapeType="1"/>
              </p:cNvSpPr>
              <p:nvPr/>
            </p:nvSpPr>
            <p:spPr bwMode="auto">
              <a:xfrm flipH="1">
                <a:off x="4909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Line 222"/>
              <p:cNvSpPr>
                <a:spLocks noChangeShapeType="1"/>
              </p:cNvSpPr>
              <p:nvPr/>
            </p:nvSpPr>
            <p:spPr bwMode="auto">
              <a:xfrm flipV="1">
                <a:off x="4930" y="135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Rectangle 223"/>
              <p:cNvSpPr>
                <a:spLocks noChangeArrowheads="1"/>
              </p:cNvSpPr>
              <p:nvPr/>
            </p:nvSpPr>
            <p:spPr bwMode="auto">
              <a:xfrm>
                <a:off x="4826" y="135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Line 224"/>
              <p:cNvSpPr>
                <a:spLocks noChangeShapeType="1"/>
              </p:cNvSpPr>
              <p:nvPr/>
            </p:nvSpPr>
            <p:spPr bwMode="auto">
              <a:xfrm flipH="1" flipV="1">
                <a:off x="4837" y="1367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" name="Line 225"/>
              <p:cNvSpPr>
                <a:spLocks noChangeShapeType="1"/>
              </p:cNvSpPr>
              <p:nvPr/>
            </p:nvSpPr>
            <p:spPr bwMode="auto">
              <a:xfrm>
                <a:off x="4857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Line 226"/>
              <p:cNvSpPr>
                <a:spLocks noChangeShapeType="1"/>
              </p:cNvSpPr>
              <p:nvPr/>
            </p:nvSpPr>
            <p:spPr bwMode="auto">
              <a:xfrm flipH="1">
                <a:off x="4837" y="1388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Line 227"/>
              <p:cNvSpPr>
                <a:spLocks noChangeShapeType="1"/>
              </p:cNvSpPr>
              <p:nvPr/>
            </p:nvSpPr>
            <p:spPr bwMode="auto">
              <a:xfrm flipV="1">
                <a:off x="4857" y="136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Rectangle 228"/>
              <p:cNvSpPr>
                <a:spLocks noChangeArrowheads="1"/>
              </p:cNvSpPr>
              <p:nvPr/>
            </p:nvSpPr>
            <p:spPr bwMode="auto">
              <a:xfrm>
                <a:off x="4712" y="136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Line 229"/>
              <p:cNvSpPr>
                <a:spLocks noChangeShapeType="1"/>
              </p:cNvSpPr>
              <p:nvPr/>
            </p:nvSpPr>
            <p:spPr bwMode="auto">
              <a:xfrm flipH="1" flipV="1">
                <a:off x="4723" y="1378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Line 230"/>
              <p:cNvSpPr>
                <a:spLocks noChangeShapeType="1"/>
              </p:cNvSpPr>
              <p:nvPr/>
            </p:nvSpPr>
            <p:spPr bwMode="auto">
              <a:xfrm>
                <a:off x="4743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Line 231"/>
              <p:cNvSpPr>
                <a:spLocks noChangeShapeType="1"/>
              </p:cNvSpPr>
              <p:nvPr/>
            </p:nvSpPr>
            <p:spPr bwMode="auto">
              <a:xfrm flipH="1">
                <a:off x="4723" y="1398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Line 232"/>
              <p:cNvSpPr>
                <a:spLocks noChangeShapeType="1"/>
              </p:cNvSpPr>
              <p:nvPr/>
            </p:nvSpPr>
            <p:spPr bwMode="auto">
              <a:xfrm flipV="1">
                <a:off x="4743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Rectangle 233"/>
              <p:cNvSpPr>
                <a:spLocks noChangeArrowheads="1"/>
              </p:cNvSpPr>
              <p:nvPr/>
            </p:nvSpPr>
            <p:spPr bwMode="auto">
              <a:xfrm>
                <a:off x="4608" y="136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Line 234"/>
              <p:cNvSpPr>
                <a:spLocks noChangeShapeType="1"/>
              </p:cNvSpPr>
              <p:nvPr/>
            </p:nvSpPr>
            <p:spPr bwMode="auto">
              <a:xfrm flipH="1" flipV="1">
                <a:off x="4619" y="1378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Line 235"/>
              <p:cNvSpPr>
                <a:spLocks noChangeShapeType="1"/>
              </p:cNvSpPr>
              <p:nvPr/>
            </p:nvSpPr>
            <p:spPr bwMode="auto">
              <a:xfrm>
                <a:off x="4639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Line 236"/>
              <p:cNvSpPr>
                <a:spLocks noChangeShapeType="1"/>
              </p:cNvSpPr>
              <p:nvPr/>
            </p:nvSpPr>
            <p:spPr bwMode="auto">
              <a:xfrm flipH="1">
                <a:off x="4619" y="1398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Line 237"/>
              <p:cNvSpPr>
                <a:spLocks noChangeShapeType="1"/>
              </p:cNvSpPr>
              <p:nvPr/>
            </p:nvSpPr>
            <p:spPr bwMode="auto">
              <a:xfrm flipV="1">
                <a:off x="4639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Rectangle 238"/>
              <p:cNvSpPr>
                <a:spLocks noChangeArrowheads="1"/>
              </p:cNvSpPr>
              <p:nvPr/>
            </p:nvSpPr>
            <p:spPr bwMode="auto">
              <a:xfrm>
                <a:off x="4515" y="137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Line 239"/>
              <p:cNvSpPr>
                <a:spLocks noChangeShapeType="1"/>
              </p:cNvSpPr>
              <p:nvPr/>
            </p:nvSpPr>
            <p:spPr bwMode="auto">
              <a:xfrm flipH="1" flipV="1">
                <a:off x="4525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" name="Line 240"/>
              <p:cNvSpPr>
                <a:spLocks noChangeShapeType="1"/>
              </p:cNvSpPr>
              <p:nvPr/>
            </p:nvSpPr>
            <p:spPr bwMode="auto">
              <a:xfrm>
                <a:off x="4546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Line 241"/>
              <p:cNvSpPr>
                <a:spLocks noChangeShapeType="1"/>
              </p:cNvSpPr>
              <p:nvPr/>
            </p:nvSpPr>
            <p:spPr bwMode="auto">
              <a:xfrm flipH="1">
                <a:off x="4525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Line 242"/>
              <p:cNvSpPr>
                <a:spLocks noChangeShapeType="1"/>
              </p:cNvSpPr>
              <p:nvPr/>
            </p:nvSpPr>
            <p:spPr bwMode="auto">
              <a:xfrm flipV="1">
                <a:off x="4546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" name="Rectangle 243"/>
              <p:cNvSpPr>
                <a:spLocks noChangeArrowheads="1"/>
              </p:cNvSpPr>
              <p:nvPr/>
            </p:nvSpPr>
            <p:spPr bwMode="auto">
              <a:xfrm>
                <a:off x="4411" y="139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" name="Line 244"/>
              <p:cNvSpPr>
                <a:spLocks noChangeShapeType="1"/>
              </p:cNvSpPr>
              <p:nvPr/>
            </p:nvSpPr>
            <p:spPr bwMode="auto">
              <a:xfrm flipH="1" flipV="1">
                <a:off x="4421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Line 245"/>
              <p:cNvSpPr>
                <a:spLocks noChangeShapeType="1"/>
              </p:cNvSpPr>
              <p:nvPr/>
            </p:nvSpPr>
            <p:spPr bwMode="auto">
              <a:xfrm>
                <a:off x="4442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" name="Line 246"/>
              <p:cNvSpPr>
                <a:spLocks noChangeShapeType="1"/>
              </p:cNvSpPr>
              <p:nvPr/>
            </p:nvSpPr>
            <p:spPr bwMode="auto">
              <a:xfrm flipH="1">
                <a:off x="4421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" name="Line 247"/>
              <p:cNvSpPr>
                <a:spLocks noChangeShapeType="1"/>
              </p:cNvSpPr>
              <p:nvPr/>
            </p:nvSpPr>
            <p:spPr bwMode="auto">
              <a:xfrm flipV="1">
                <a:off x="4442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Rectangle 248"/>
              <p:cNvSpPr>
                <a:spLocks noChangeArrowheads="1"/>
              </p:cNvSpPr>
              <p:nvPr/>
            </p:nvSpPr>
            <p:spPr bwMode="auto">
              <a:xfrm>
                <a:off x="4307" y="1409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" name="Line 249"/>
              <p:cNvSpPr>
                <a:spLocks noChangeShapeType="1"/>
              </p:cNvSpPr>
              <p:nvPr/>
            </p:nvSpPr>
            <p:spPr bwMode="auto">
              <a:xfrm flipH="1" flipV="1">
                <a:off x="4318" y="1419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" name="Line 250"/>
              <p:cNvSpPr>
                <a:spLocks noChangeShapeType="1"/>
              </p:cNvSpPr>
              <p:nvPr/>
            </p:nvSpPr>
            <p:spPr bwMode="auto">
              <a:xfrm>
                <a:off x="4338" y="144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Line 251"/>
              <p:cNvSpPr>
                <a:spLocks noChangeShapeType="1"/>
              </p:cNvSpPr>
              <p:nvPr/>
            </p:nvSpPr>
            <p:spPr bwMode="auto">
              <a:xfrm flipH="1">
                <a:off x="4318" y="1440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" name="Line 252"/>
              <p:cNvSpPr>
                <a:spLocks noChangeShapeType="1"/>
              </p:cNvSpPr>
              <p:nvPr/>
            </p:nvSpPr>
            <p:spPr bwMode="auto">
              <a:xfrm flipV="1">
                <a:off x="4338" y="141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Rectangle 253"/>
              <p:cNvSpPr>
                <a:spLocks noChangeArrowheads="1"/>
              </p:cNvSpPr>
              <p:nvPr/>
            </p:nvSpPr>
            <p:spPr bwMode="auto">
              <a:xfrm>
                <a:off x="4193" y="1419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Line 254"/>
              <p:cNvSpPr>
                <a:spLocks noChangeShapeType="1"/>
              </p:cNvSpPr>
              <p:nvPr/>
            </p:nvSpPr>
            <p:spPr bwMode="auto">
              <a:xfrm flipH="1" flipV="1">
                <a:off x="4203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" name="Line 255"/>
              <p:cNvSpPr>
                <a:spLocks noChangeShapeType="1"/>
              </p:cNvSpPr>
              <p:nvPr/>
            </p:nvSpPr>
            <p:spPr bwMode="auto">
              <a:xfrm>
                <a:off x="4224" y="145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Line 256"/>
              <p:cNvSpPr>
                <a:spLocks noChangeShapeType="1"/>
              </p:cNvSpPr>
              <p:nvPr/>
            </p:nvSpPr>
            <p:spPr bwMode="auto">
              <a:xfrm flipH="1">
                <a:off x="4203" y="145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Line 257"/>
              <p:cNvSpPr>
                <a:spLocks noChangeShapeType="1"/>
              </p:cNvSpPr>
              <p:nvPr/>
            </p:nvSpPr>
            <p:spPr bwMode="auto">
              <a:xfrm flipV="1">
                <a:off x="4224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Rectangle 258"/>
              <p:cNvSpPr>
                <a:spLocks noChangeArrowheads="1"/>
              </p:cNvSpPr>
              <p:nvPr/>
            </p:nvSpPr>
            <p:spPr bwMode="auto">
              <a:xfrm>
                <a:off x="4100" y="1440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Line 259"/>
              <p:cNvSpPr>
                <a:spLocks noChangeShapeType="1"/>
              </p:cNvSpPr>
              <p:nvPr/>
            </p:nvSpPr>
            <p:spPr bwMode="auto">
              <a:xfrm flipH="1" flipV="1">
                <a:off x="4110" y="145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Line 260"/>
              <p:cNvSpPr>
                <a:spLocks noChangeShapeType="1"/>
              </p:cNvSpPr>
              <p:nvPr/>
            </p:nvSpPr>
            <p:spPr bwMode="auto">
              <a:xfrm>
                <a:off x="4131" y="147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" name="Line 261"/>
              <p:cNvSpPr>
                <a:spLocks noChangeShapeType="1"/>
              </p:cNvSpPr>
              <p:nvPr/>
            </p:nvSpPr>
            <p:spPr bwMode="auto">
              <a:xfrm flipH="1">
                <a:off x="4110" y="147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" name="Line 262"/>
              <p:cNvSpPr>
                <a:spLocks noChangeShapeType="1"/>
              </p:cNvSpPr>
              <p:nvPr/>
            </p:nvSpPr>
            <p:spPr bwMode="auto">
              <a:xfrm flipV="1">
                <a:off x="4131" y="145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Rectangle 263"/>
              <p:cNvSpPr>
                <a:spLocks noChangeArrowheads="1"/>
              </p:cNvSpPr>
              <p:nvPr/>
            </p:nvSpPr>
            <p:spPr bwMode="auto">
              <a:xfrm>
                <a:off x="3996" y="1471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" name="Line 264"/>
              <p:cNvSpPr>
                <a:spLocks noChangeShapeType="1"/>
              </p:cNvSpPr>
              <p:nvPr/>
            </p:nvSpPr>
            <p:spPr bwMode="auto">
              <a:xfrm flipH="1" flipV="1">
                <a:off x="4006" y="148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" name="Line 265"/>
              <p:cNvSpPr>
                <a:spLocks noChangeShapeType="1"/>
              </p:cNvSpPr>
              <p:nvPr/>
            </p:nvSpPr>
            <p:spPr bwMode="auto">
              <a:xfrm>
                <a:off x="4027" y="150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Line 266"/>
              <p:cNvSpPr>
                <a:spLocks noChangeShapeType="1"/>
              </p:cNvSpPr>
              <p:nvPr/>
            </p:nvSpPr>
            <p:spPr bwMode="auto">
              <a:xfrm flipH="1">
                <a:off x="4006" y="150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" name="Line 267"/>
              <p:cNvSpPr>
                <a:spLocks noChangeShapeType="1"/>
              </p:cNvSpPr>
              <p:nvPr/>
            </p:nvSpPr>
            <p:spPr bwMode="auto">
              <a:xfrm flipV="1">
                <a:off x="4027" y="148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8" name="Rectangle 268"/>
              <p:cNvSpPr>
                <a:spLocks noChangeArrowheads="1"/>
              </p:cNvSpPr>
              <p:nvPr/>
            </p:nvSpPr>
            <p:spPr bwMode="auto">
              <a:xfrm>
                <a:off x="3902" y="1492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9" name="Line 269"/>
              <p:cNvSpPr>
                <a:spLocks noChangeShapeType="1"/>
              </p:cNvSpPr>
              <p:nvPr/>
            </p:nvSpPr>
            <p:spPr bwMode="auto">
              <a:xfrm flipH="1" flipV="1">
                <a:off x="3913" y="1502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>
                <a:off x="3933" y="152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 flipH="1">
                <a:off x="3913" y="1523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 flipV="1">
                <a:off x="3933" y="150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Rectangle 273"/>
              <p:cNvSpPr>
                <a:spLocks noChangeArrowheads="1"/>
              </p:cNvSpPr>
              <p:nvPr/>
            </p:nvSpPr>
            <p:spPr bwMode="auto">
              <a:xfrm>
                <a:off x="3799" y="1523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 flipH="1" flipV="1">
                <a:off x="3809" y="153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>
                <a:off x="3830" y="1554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>
                <a:off x="3809" y="155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 flipV="1">
                <a:off x="3830" y="1533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Rectangle 278"/>
              <p:cNvSpPr>
                <a:spLocks noChangeArrowheads="1"/>
              </p:cNvSpPr>
              <p:nvPr/>
            </p:nvSpPr>
            <p:spPr bwMode="auto">
              <a:xfrm>
                <a:off x="3695" y="1564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 flipH="1" flipV="1">
                <a:off x="3705" y="1575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>
                <a:off x="3726" y="159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H="1">
                <a:off x="3705" y="159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726" y="1575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Rectangle 283"/>
              <p:cNvSpPr>
                <a:spLocks noChangeArrowheads="1"/>
              </p:cNvSpPr>
              <p:nvPr/>
            </p:nvSpPr>
            <p:spPr bwMode="auto">
              <a:xfrm>
                <a:off x="3591" y="161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 flipH="1" flipV="1">
                <a:off x="3601" y="162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Line 285"/>
              <p:cNvSpPr>
                <a:spLocks noChangeShapeType="1"/>
              </p:cNvSpPr>
              <p:nvPr/>
            </p:nvSpPr>
            <p:spPr bwMode="auto">
              <a:xfrm>
                <a:off x="3622" y="164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" name="Line 286"/>
              <p:cNvSpPr>
                <a:spLocks noChangeShapeType="1"/>
              </p:cNvSpPr>
              <p:nvPr/>
            </p:nvSpPr>
            <p:spPr bwMode="auto">
              <a:xfrm flipH="1">
                <a:off x="3601" y="164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" name="Line 287"/>
              <p:cNvSpPr>
                <a:spLocks noChangeShapeType="1"/>
              </p:cNvSpPr>
              <p:nvPr/>
            </p:nvSpPr>
            <p:spPr bwMode="auto">
              <a:xfrm flipV="1">
                <a:off x="3622" y="162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Rectangle 288"/>
              <p:cNvSpPr>
                <a:spLocks noChangeArrowheads="1"/>
              </p:cNvSpPr>
              <p:nvPr/>
            </p:nvSpPr>
            <p:spPr bwMode="auto">
              <a:xfrm>
                <a:off x="3487" y="166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Line 289"/>
              <p:cNvSpPr>
                <a:spLocks noChangeShapeType="1"/>
              </p:cNvSpPr>
              <p:nvPr/>
            </p:nvSpPr>
            <p:spPr bwMode="auto">
              <a:xfrm flipH="1" flipV="1">
                <a:off x="3497" y="167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Line 290"/>
              <p:cNvSpPr>
                <a:spLocks noChangeShapeType="1"/>
              </p:cNvSpPr>
              <p:nvPr/>
            </p:nvSpPr>
            <p:spPr bwMode="auto">
              <a:xfrm>
                <a:off x="3518" y="169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Line 291"/>
              <p:cNvSpPr>
                <a:spLocks noChangeShapeType="1"/>
              </p:cNvSpPr>
              <p:nvPr/>
            </p:nvSpPr>
            <p:spPr bwMode="auto">
              <a:xfrm flipH="1">
                <a:off x="3497" y="169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Line 292"/>
              <p:cNvSpPr>
                <a:spLocks noChangeShapeType="1"/>
              </p:cNvSpPr>
              <p:nvPr/>
            </p:nvSpPr>
            <p:spPr bwMode="auto">
              <a:xfrm flipV="1">
                <a:off x="3518" y="167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" name="Rectangle 293"/>
              <p:cNvSpPr>
                <a:spLocks noChangeArrowheads="1"/>
              </p:cNvSpPr>
              <p:nvPr/>
            </p:nvSpPr>
            <p:spPr bwMode="auto">
              <a:xfrm>
                <a:off x="3394" y="1730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Line 294"/>
              <p:cNvSpPr>
                <a:spLocks noChangeShapeType="1"/>
              </p:cNvSpPr>
              <p:nvPr/>
            </p:nvSpPr>
            <p:spPr bwMode="auto">
              <a:xfrm flipH="1" flipV="1">
                <a:off x="3404" y="1741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5" name="Line 295"/>
              <p:cNvSpPr>
                <a:spLocks noChangeShapeType="1"/>
              </p:cNvSpPr>
              <p:nvPr/>
            </p:nvSpPr>
            <p:spPr bwMode="auto">
              <a:xfrm>
                <a:off x="3425" y="176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6" name="Line 296"/>
              <p:cNvSpPr>
                <a:spLocks noChangeShapeType="1"/>
              </p:cNvSpPr>
              <p:nvPr/>
            </p:nvSpPr>
            <p:spPr bwMode="auto">
              <a:xfrm flipH="1">
                <a:off x="3404" y="176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" name="Line 297"/>
              <p:cNvSpPr>
                <a:spLocks noChangeShapeType="1"/>
              </p:cNvSpPr>
              <p:nvPr/>
            </p:nvSpPr>
            <p:spPr bwMode="auto">
              <a:xfrm flipV="1">
                <a:off x="3425" y="1741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Rectangle 298"/>
              <p:cNvSpPr>
                <a:spLocks noChangeArrowheads="1"/>
              </p:cNvSpPr>
              <p:nvPr/>
            </p:nvSpPr>
            <p:spPr bwMode="auto">
              <a:xfrm>
                <a:off x="3290" y="1803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9" name="Line 299"/>
              <p:cNvSpPr>
                <a:spLocks noChangeShapeType="1"/>
              </p:cNvSpPr>
              <p:nvPr/>
            </p:nvSpPr>
            <p:spPr bwMode="auto">
              <a:xfrm flipH="1" flipV="1">
                <a:off x="3300" y="181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0" name="Line 300"/>
              <p:cNvSpPr>
                <a:spLocks noChangeShapeType="1"/>
              </p:cNvSpPr>
              <p:nvPr/>
            </p:nvSpPr>
            <p:spPr bwMode="auto">
              <a:xfrm>
                <a:off x="3321" y="183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1" name="Line 301"/>
              <p:cNvSpPr>
                <a:spLocks noChangeShapeType="1"/>
              </p:cNvSpPr>
              <p:nvPr/>
            </p:nvSpPr>
            <p:spPr bwMode="auto">
              <a:xfrm flipH="1">
                <a:off x="3300" y="183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2" name="Line 302"/>
              <p:cNvSpPr>
                <a:spLocks noChangeShapeType="1"/>
              </p:cNvSpPr>
              <p:nvPr/>
            </p:nvSpPr>
            <p:spPr bwMode="auto">
              <a:xfrm flipV="1">
                <a:off x="3321" y="181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Rectangle 303"/>
              <p:cNvSpPr>
                <a:spLocks noChangeArrowheads="1"/>
              </p:cNvSpPr>
              <p:nvPr/>
            </p:nvSpPr>
            <p:spPr bwMode="auto">
              <a:xfrm>
                <a:off x="3176" y="188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4" name="Line 304"/>
              <p:cNvSpPr>
                <a:spLocks noChangeShapeType="1"/>
              </p:cNvSpPr>
              <p:nvPr/>
            </p:nvSpPr>
            <p:spPr bwMode="auto">
              <a:xfrm flipH="1" flipV="1">
                <a:off x="3186" y="189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5" name="Line 305"/>
              <p:cNvSpPr>
                <a:spLocks noChangeShapeType="1"/>
              </p:cNvSpPr>
              <p:nvPr/>
            </p:nvSpPr>
            <p:spPr bwMode="auto">
              <a:xfrm>
                <a:off x="3207" y="1917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6" name="Line 306"/>
              <p:cNvSpPr>
                <a:spLocks noChangeShapeType="1"/>
              </p:cNvSpPr>
              <p:nvPr/>
            </p:nvSpPr>
            <p:spPr bwMode="auto">
              <a:xfrm flipH="1">
                <a:off x="3186" y="191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" name="Line 307"/>
              <p:cNvSpPr>
                <a:spLocks noChangeShapeType="1"/>
              </p:cNvSpPr>
              <p:nvPr/>
            </p:nvSpPr>
            <p:spPr bwMode="auto">
              <a:xfrm flipV="1">
                <a:off x="3207" y="1896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" name="Rectangle 308"/>
              <p:cNvSpPr>
                <a:spLocks noChangeArrowheads="1"/>
              </p:cNvSpPr>
              <p:nvPr/>
            </p:nvSpPr>
            <p:spPr bwMode="auto">
              <a:xfrm>
                <a:off x="3082" y="1989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" name="Line 309"/>
              <p:cNvSpPr>
                <a:spLocks noChangeShapeType="1"/>
              </p:cNvSpPr>
              <p:nvPr/>
            </p:nvSpPr>
            <p:spPr bwMode="auto">
              <a:xfrm flipH="1" flipV="1">
                <a:off x="3093" y="2000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Line 310"/>
              <p:cNvSpPr>
                <a:spLocks noChangeShapeType="1"/>
              </p:cNvSpPr>
              <p:nvPr/>
            </p:nvSpPr>
            <p:spPr bwMode="auto">
              <a:xfrm>
                <a:off x="3113" y="202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" name="Line 311"/>
              <p:cNvSpPr>
                <a:spLocks noChangeShapeType="1"/>
              </p:cNvSpPr>
              <p:nvPr/>
            </p:nvSpPr>
            <p:spPr bwMode="auto">
              <a:xfrm flipH="1">
                <a:off x="3093" y="2020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" name="Line 312"/>
              <p:cNvSpPr>
                <a:spLocks noChangeShapeType="1"/>
              </p:cNvSpPr>
              <p:nvPr/>
            </p:nvSpPr>
            <p:spPr bwMode="auto">
              <a:xfrm flipV="1">
                <a:off x="3113" y="200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" name="Rectangle 313"/>
              <p:cNvSpPr>
                <a:spLocks noChangeArrowheads="1"/>
              </p:cNvSpPr>
              <p:nvPr/>
            </p:nvSpPr>
            <p:spPr bwMode="auto">
              <a:xfrm>
                <a:off x="2978" y="2083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" name="Line 314"/>
              <p:cNvSpPr>
                <a:spLocks noChangeShapeType="1"/>
              </p:cNvSpPr>
              <p:nvPr/>
            </p:nvSpPr>
            <p:spPr bwMode="auto">
              <a:xfrm flipH="1" flipV="1">
                <a:off x="2989" y="2093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5" name="Line 315"/>
              <p:cNvSpPr>
                <a:spLocks noChangeShapeType="1"/>
              </p:cNvSpPr>
              <p:nvPr/>
            </p:nvSpPr>
            <p:spPr bwMode="auto">
              <a:xfrm>
                <a:off x="3009" y="211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" name="Line 316"/>
              <p:cNvSpPr>
                <a:spLocks noChangeShapeType="1"/>
              </p:cNvSpPr>
              <p:nvPr/>
            </p:nvSpPr>
            <p:spPr bwMode="auto">
              <a:xfrm flipH="1">
                <a:off x="2989" y="2114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" name="Line 317"/>
              <p:cNvSpPr>
                <a:spLocks noChangeShapeType="1"/>
              </p:cNvSpPr>
              <p:nvPr/>
            </p:nvSpPr>
            <p:spPr bwMode="auto">
              <a:xfrm flipV="1">
                <a:off x="3009" y="209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8" name="Rectangle 318"/>
              <p:cNvSpPr>
                <a:spLocks noChangeArrowheads="1"/>
              </p:cNvSpPr>
              <p:nvPr/>
            </p:nvSpPr>
            <p:spPr bwMode="auto">
              <a:xfrm>
                <a:off x="2885" y="216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Line 319"/>
              <p:cNvSpPr>
                <a:spLocks noChangeShapeType="1"/>
              </p:cNvSpPr>
              <p:nvPr/>
            </p:nvSpPr>
            <p:spPr bwMode="auto">
              <a:xfrm flipH="1" flipV="1">
                <a:off x="2895" y="217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0" name="Line 320"/>
              <p:cNvSpPr>
                <a:spLocks noChangeShapeType="1"/>
              </p:cNvSpPr>
              <p:nvPr/>
            </p:nvSpPr>
            <p:spPr bwMode="auto">
              <a:xfrm>
                <a:off x="2916" y="219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1" name="Line 321"/>
              <p:cNvSpPr>
                <a:spLocks noChangeShapeType="1"/>
              </p:cNvSpPr>
              <p:nvPr/>
            </p:nvSpPr>
            <p:spPr bwMode="auto">
              <a:xfrm flipH="1">
                <a:off x="2895" y="219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Line 322"/>
              <p:cNvSpPr>
                <a:spLocks noChangeShapeType="1"/>
              </p:cNvSpPr>
              <p:nvPr/>
            </p:nvSpPr>
            <p:spPr bwMode="auto">
              <a:xfrm flipV="1">
                <a:off x="2916" y="217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3" name="Rectangle 323"/>
              <p:cNvSpPr>
                <a:spLocks noChangeArrowheads="1"/>
              </p:cNvSpPr>
              <p:nvPr/>
            </p:nvSpPr>
            <p:spPr bwMode="auto">
              <a:xfrm>
                <a:off x="2781" y="223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4" name="Line 324"/>
              <p:cNvSpPr>
                <a:spLocks noChangeShapeType="1"/>
              </p:cNvSpPr>
              <p:nvPr/>
            </p:nvSpPr>
            <p:spPr bwMode="auto">
              <a:xfrm flipH="1" flipV="1">
                <a:off x="2791" y="2249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5" name="Line 325"/>
              <p:cNvSpPr>
                <a:spLocks noChangeShapeType="1"/>
              </p:cNvSpPr>
              <p:nvPr/>
            </p:nvSpPr>
            <p:spPr bwMode="auto">
              <a:xfrm>
                <a:off x="2812" y="226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6" name="Line 326"/>
              <p:cNvSpPr>
                <a:spLocks noChangeShapeType="1"/>
              </p:cNvSpPr>
              <p:nvPr/>
            </p:nvSpPr>
            <p:spPr bwMode="auto">
              <a:xfrm flipH="1">
                <a:off x="2791" y="226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" name="Line 327"/>
              <p:cNvSpPr>
                <a:spLocks noChangeShapeType="1"/>
              </p:cNvSpPr>
              <p:nvPr/>
            </p:nvSpPr>
            <p:spPr bwMode="auto">
              <a:xfrm flipV="1">
                <a:off x="2812" y="2249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Rectangle 328"/>
              <p:cNvSpPr>
                <a:spLocks noChangeArrowheads="1"/>
              </p:cNvSpPr>
              <p:nvPr/>
            </p:nvSpPr>
            <p:spPr bwMode="auto">
              <a:xfrm>
                <a:off x="2667" y="2300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" name="Line 329"/>
              <p:cNvSpPr>
                <a:spLocks noChangeShapeType="1"/>
              </p:cNvSpPr>
              <p:nvPr/>
            </p:nvSpPr>
            <p:spPr bwMode="auto">
              <a:xfrm flipH="1" flipV="1">
                <a:off x="2677" y="231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0" name="Line 330"/>
              <p:cNvSpPr>
                <a:spLocks noChangeShapeType="1"/>
              </p:cNvSpPr>
              <p:nvPr/>
            </p:nvSpPr>
            <p:spPr bwMode="auto">
              <a:xfrm>
                <a:off x="2698" y="2332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1" name="Line 331"/>
              <p:cNvSpPr>
                <a:spLocks noChangeShapeType="1"/>
              </p:cNvSpPr>
              <p:nvPr/>
            </p:nvSpPr>
            <p:spPr bwMode="auto">
              <a:xfrm flipH="1">
                <a:off x="2677" y="2332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2" name="Line 332"/>
              <p:cNvSpPr>
                <a:spLocks noChangeShapeType="1"/>
              </p:cNvSpPr>
              <p:nvPr/>
            </p:nvSpPr>
            <p:spPr bwMode="auto">
              <a:xfrm flipV="1">
                <a:off x="2698" y="231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3" name="Rectangle 333"/>
              <p:cNvSpPr>
                <a:spLocks noChangeArrowheads="1"/>
              </p:cNvSpPr>
              <p:nvPr/>
            </p:nvSpPr>
            <p:spPr bwMode="auto">
              <a:xfrm>
                <a:off x="2573" y="2342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4" name="Line 334"/>
              <p:cNvSpPr>
                <a:spLocks noChangeShapeType="1"/>
              </p:cNvSpPr>
              <p:nvPr/>
            </p:nvSpPr>
            <p:spPr bwMode="auto">
              <a:xfrm flipH="1" flipV="1">
                <a:off x="2584" y="235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5" name="Line 335"/>
              <p:cNvSpPr>
                <a:spLocks noChangeShapeType="1"/>
              </p:cNvSpPr>
              <p:nvPr/>
            </p:nvSpPr>
            <p:spPr bwMode="auto">
              <a:xfrm>
                <a:off x="2605" y="2373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6" name="Line 336"/>
              <p:cNvSpPr>
                <a:spLocks noChangeShapeType="1"/>
              </p:cNvSpPr>
              <p:nvPr/>
            </p:nvSpPr>
            <p:spPr bwMode="auto">
              <a:xfrm flipH="1">
                <a:off x="2584" y="237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7" name="Line 337"/>
              <p:cNvSpPr>
                <a:spLocks noChangeShapeType="1"/>
              </p:cNvSpPr>
              <p:nvPr/>
            </p:nvSpPr>
            <p:spPr bwMode="auto">
              <a:xfrm flipV="1">
                <a:off x="2605" y="2352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" name="Rectangle 338"/>
              <p:cNvSpPr>
                <a:spLocks noChangeArrowheads="1"/>
              </p:cNvSpPr>
              <p:nvPr/>
            </p:nvSpPr>
            <p:spPr bwMode="auto">
              <a:xfrm>
                <a:off x="2470" y="2373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" name="Line 339"/>
              <p:cNvSpPr>
                <a:spLocks noChangeShapeType="1"/>
              </p:cNvSpPr>
              <p:nvPr/>
            </p:nvSpPr>
            <p:spPr bwMode="auto">
              <a:xfrm flipH="1" flipV="1">
                <a:off x="2480" y="238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Line 340"/>
              <p:cNvSpPr>
                <a:spLocks noChangeShapeType="1"/>
              </p:cNvSpPr>
              <p:nvPr/>
            </p:nvSpPr>
            <p:spPr bwMode="auto">
              <a:xfrm>
                <a:off x="2501" y="240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" name="Line 341"/>
              <p:cNvSpPr>
                <a:spLocks noChangeShapeType="1"/>
              </p:cNvSpPr>
              <p:nvPr/>
            </p:nvSpPr>
            <p:spPr bwMode="auto">
              <a:xfrm flipH="1">
                <a:off x="2480" y="240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" name="Line 342"/>
              <p:cNvSpPr>
                <a:spLocks noChangeShapeType="1"/>
              </p:cNvSpPr>
              <p:nvPr/>
            </p:nvSpPr>
            <p:spPr bwMode="auto">
              <a:xfrm flipV="1">
                <a:off x="2501" y="238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Rectangle 343"/>
              <p:cNvSpPr>
                <a:spLocks noChangeArrowheads="1"/>
              </p:cNvSpPr>
              <p:nvPr/>
            </p:nvSpPr>
            <p:spPr bwMode="auto">
              <a:xfrm>
                <a:off x="2366" y="2404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Line 344"/>
              <p:cNvSpPr>
                <a:spLocks noChangeShapeType="1"/>
              </p:cNvSpPr>
              <p:nvPr/>
            </p:nvSpPr>
            <p:spPr bwMode="auto">
              <a:xfrm flipH="1" flipV="1">
                <a:off x="2376" y="241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" name="Line 345"/>
              <p:cNvSpPr>
                <a:spLocks noChangeShapeType="1"/>
              </p:cNvSpPr>
              <p:nvPr/>
            </p:nvSpPr>
            <p:spPr bwMode="auto">
              <a:xfrm>
                <a:off x="2397" y="243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Line 346"/>
              <p:cNvSpPr>
                <a:spLocks noChangeShapeType="1"/>
              </p:cNvSpPr>
              <p:nvPr/>
            </p:nvSpPr>
            <p:spPr bwMode="auto">
              <a:xfrm flipH="1">
                <a:off x="2376" y="243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" name="Line 347"/>
              <p:cNvSpPr>
                <a:spLocks noChangeShapeType="1"/>
              </p:cNvSpPr>
              <p:nvPr/>
            </p:nvSpPr>
            <p:spPr bwMode="auto">
              <a:xfrm flipV="1">
                <a:off x="2397" y="241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" name="Rectangle 348"/>
              <p:cNvSpPr>
                <a:spLocks noChangeArrowheads="1"/>
              </p:cNvSpPr>
              <p:nvPr/>
            </p:nvSpPr>
            <p:spPr bwMode="auto">
              <a:xfrm>
                <a:off x="2262" y="2425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" name="Line 349"/>
              <p:cNvSpPr>
                <a:spLocks noChangeShapeType="1"/>
              </p:cNvSpPr>
              <p:nvPr/>
            </p:nvSpPr>
            <p:spPr bwMode="auto">
              <a:xfrm flipH="1" flipV="1">
                <a:off x="2272" y="243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" name="Line 350"/>
              <p:cNvSpPr>
                <a:spLocks noChangeShapeType="1"/>
              </p:cNvSpPr>
              <p:nvPr/>
            </p:nvSpPr>
            <p:spPr bwMode="auto">
              <a:xfrm>
                <a:off x="2293" y="245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" name="Line 351"/>
              <p:cNvSpPr>
                <a:spLocks noChangeShapeType="1"/>
              </p:cNvSpPr>
              <p:nvPr/>
            </p:nvSpPr>
            <p:spPr bwMode="auto">
              <a:xfrm flipH="1">
                <a:off x="2272" y="245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" name="Line 352"/>
              <p:cNvSpPr>
                <a:spLocks noChangeShapeType="1"/>
              </p:cNvSpPr>
              <p:nvPr/>
            </p:nvSpPr>
            <p:spPr bwMode="auto">
              <a:xfrm flipV="1">
                <a:off x="2293" y="243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" name="Rectangle 353"/>
              <p:cNvSpPr>
                <a:spLocks noChangeArrowheads="1"/>
              </p:cNvSpPr>
              <p:nvPr/>
            </p:nvSpPr>
            <p:spPr bwMode="auto">
              <a:xfrm>
                <a:off x="2169" y="2435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" name="Line 354"/>
              <p:cNvSpPr>
                <a:spLocks noChangeShapeType="1"/>
              </p:cNvSpPr>
              <p:nvPr/>
            </p:nvSpPr>
            <p:spPr bwMode="auto">
              <a:xfrm flipH="1" flipV="1">
                <a:off x="2179" y="2446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Line 355"/>
              <p:cNvSpPr>
                <a:spLocks noChangeShapeType="1"/>
              </p:cNvSpPr>
              <p:nvPr/>
            </p:nvSpPr>
            <p:spPr bwMode="auto">
              <a:xfrm>
                <a:off x="2200" y="2466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" name="Line 356"/>
              <p:cNvSpPr>
                <a:spLocks noChangeShapeType="1"/>
              </p:cNvSpPr>
              <p:nvPr/>
            </p:nvSpPr>
            <p:spPr bwMode="auto">
              <a:xfrm flipH="1">
                <a:off x="2179" y="246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" name="Line 357"/>
              <p:cNvSpPr>
                <a:spLocks noChangeShapeType="1"/>
              </p:cNvSpPr>
              <p:nvPr/>
            </p:nvSpPr>
            <p:spPr bwMode="auto">
              <a:xfrm flipV="1">
                <a:off x="2200" y="2446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" name="Rectangle 358"/>
              <p:cNvSpPr>
                <a:spLocks noChangeArrowheads="1"/>
              </p:cNvSpPr>
              <p:nvPr/>
            </p:nvSpPr>
            <p:spPr bwMode="auto">
              <a:xfrm>
                <a:off x="2065" y="244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" name="Line 359"/>
              <p:cNvSpPr>
                <a:spLocks noChangeShapeType="1"/>
              </p:cNvSpPr>
              <p:nvPr/>
            </p:nvSpPr>
            <p:spPr bwMode="auto">
              <a:xfrm flipH="1" flipV="1">
                <a:off x="2075" y="245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" name="Line 360"/>
              <p:cNvSpPr>
                <a:spLocks noChangeShapeType="1"/>
              </p:cNvSpPr>
              <p:nvPr/>
            </p:nvSpPr>
            <p:spPr bwMode="auto">
              <a:xfrm>
                <a:off x="2096" y="247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" name="Line 361"/>
              <p:cNvSpPr>
                <a:spLocks noChangeShapeType="1"/>
              </p:cNvSpPr>
              <p:nvPr/>
            </p:nvSpPr>
            <p:spPr bwMode="auto">
              <a:xfrm flipH="1">
                <a:off x="2075" y="247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" name="Line 362"/>
              <p:cNvSpPr>
                <a:spLocks noChangeShapeType="1"/>
              </p:cNvSpPr>
              <p:nvPr/>
            </p:nvSpPr>
            <p:spPr bwMode="auto">
              <a:xfrm flipV="1">
                <a:off x="2096" y="245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" name="Rectangle 363"/>
              <p:cNvSpPr>
                <a:spLocks noChangeArrowheads="1"/>
              </p:cNvSpPr>
              <p:nvPr/>
            </p:nvSpPr>
            <p:spPr bwMode="auto">
              <a:xfrm>
                <a:off x="1961" y="245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" name="Line 364"/>
              <p:cNvSpPr>
                <a:spLocks noChangeShapeType="1"/>
              </p:cNvSpPr>
              <p:nvPr/>
            </p:nvSpPr>
            <p:spPr bwMode="auto">
              <a:xfrm flipH="1" flipV="1">
                <a:off x="1971" y="246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" name="Line 365"/>
              <p:cNvSpPr>
                <a:spLocks noChangeShapeType="1"/>
              </p:cNvSpPr>
              <p:nvPr/>
            </p:nvSpPr>
            <p:spPr bwMode="auto">
              <a:xfrm>
                <a:off x="1992" y="248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6" name="Line 366"/>
              <p:cNvSpPr>
                <a:spLocks noChangeShapeType="1"/>
              </p:cNvSpPr>
              <p:nvPr/>
            </p:nvSpPr>
            <p:spPr bwMode="auto">
              <a:xfrm flipH="1">
                <a:off x="1971" y="248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Line 367"/>
              <p:cNvSpPr>
                <a:spLocks noChangeShapeType="1"/>
              </p:cNvSpPr>
              <p:nvPr/>
            </p:nvSpPr>
            <p:spPr bwMode="auto">
              <a:xfrm flipV="1">
                <a:off x="1992" y="246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" name="Rectangle 368"/>
              <p:cNvSpPr>
                <a:spLocks noChangeArrowheads="1"/>
              </p:cNvSpPr>
              <p:nvPr/>
            </p:nvSpPr>
            <p:spPr bwMode="auto">
              <a:xfrm>
                <a:off x="1867" y="246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" name="Line 369"/>
              <p:cNvSpPr>
                <a:spLocks noChangeShapeType="1"/>
              </p:cNvSpPr>
              <p:nvPr/>
            </p:nvSpPr>
            <p:spPr bwMode="auto">
              <a:xfrm flipH="1" flipV="1">
                <a:off x="1878" y="247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Line 370"/>
              <p:cNvSpPr>
                <a:spLocks noChangeShapeType="1"/>
              </p:cNvSpPr>
              <p:nvPr/>
            </p:nvSpPr>
            <p:spPr bwMode="auto">
              <a:xfrm>
                <a:off x="1899" y="2497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1" name="Line 371"/>
              <p:cNvSpPr>
                <a:spLocks noChangeShapeType="1"/>
              </p:cNvSpPr>
              <p:nvPr/>
            </p:nvSpPr>
            <p:spPr bwMode="auto">
              <a:xfrm flipH="1">
                <a:off x="1878" y="249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2" name="Line 372"/>
              <p:cNvSpPr>
                <a:spLocks noChangeShapeType="1"/>
              </p:cNvSpPr>
              <p:nvPr/>
            </p:nvSpPr>
            <p:spPr bwMode="auto">
              <a:xfrm flipV="1">
                <a:off x="1899" y="2477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Rectangle 373"/>
              <p:cNvSpPr>
                <a:spLocks noChangeArrowheads="1"/>
              </p:cNvSpPr>
              <p:nvPr/>
            </p:nvSpPr>
            <p:spPr bwMode="auto">
              <a:xfrm>
                <a:off x="1753" y="246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4" name="Line 374"/>
              <p:cNvSpPr>
                <a:spLocks noChangeShapeType="1"/>
              </p:cNvSpPr>
              <p:nvPr/>
            </p:nvSpPr>
            <p:spPr bwMode="auto">
              <a:xfrm flipH="1" flipV="1">
                <a:off x="1764" y="2477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Line 375"/>
              <p:cNvSpPr>
                <a:spLocks noChangeShapeType="1"/>
              </p:cNvSpPr>
              <p:nvPr/>
            </p:nvSpPr>
            <p:spPr bwMode="auto">
              <a:xfrm>
                <a:off x="1784" y="249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Line 376"/>
              <p:cNvSpPr>
                <a:spLocks noChangeShapeType="1"/>
              </p:cNvSpPr>
              <p:nvPr/>
            </p:nvSpPr>
            <p:spPr bwMode="auto">
              <a:xfrm flipH="1">
                <a:off x="1764" y="2497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7" name="Line 377"/>
              <p:cNvSpPr>
                <a:spLocks noChangeShapeType="1"/>
              </p:cNvSpPr>
              <p:nvPr/>
            </p:nvSpPr>
            <p:spPr bwMode="auto">
              <a:xfrm flipV="1">
                <a:off x="1784" y="247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Rectangle 378"/>
              <p:cNvSpPr>
                <a:spLocks noChangeArrowheads="1"/>
              </p:cNvSpPr>
              <p:nvPr/>
            </p:nvSpPr>
            <p:spPr bwMode="auto">
              <a:xfrm>
                <a:off x="1795" y="246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Line 379"/>
              <p:cNvSpPr>
                <a:spLocks noChangeShapeType="1"/>
              </p:cNvSpPr>
              <p:nvPr/>
            </p:nvSpPr>
            <p:spPr bwMode="auto">
              <a:xfrm flipH="1" flipV="1">
                <a:off x="1805" y="247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" name="Line 380"/>
              <p:cNvSpPr>
                <a:spLocks noChangeShapeType="1"/>
              </p:cNvSpPr>
              <p:nvPr/>
            </p:nvSpPr>
            <p:spPr bwMode="auto">
              <a:xfrm>
                <a:off x="1826" y="249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" name="Line 381"/>
              <p:cNvSpPr>
                <a:spLocks noChangeShapeType="1"/>
              </p:cNvSpPr>
              <p:nvPr/>
            </p:nvSpPr>
            <p:spPr bwMode="auto">
              <a:xfrm flipH="1">
                <a:off x="1805" y="249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Line 382"/>
              <p:cNvSpPr>
                <a:spLocks noChangeShapeType="1"/>
              </p:cNvSpPr>
              <p:nvPr/>
            </p:nvSpPr>
            <p:spPr bwMode="auto">
              <a:xfrm flipV="1">
                <a:off x="1826" y="247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" name="Rectangle 383"/>
              <p:cNvSpPr>
                <a:spLocks noChangeArrowheads="1"/>
              </p:cNvSpPr>
              <p:nvPr/>
            </p:nvSpPr>
            <p:spPr bwMode="auto">
              <a:xfrm>
                <a:off x="1909" y="245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" name="Line 384"/>
              <p:cNvSpPr>
                <a:spLocks noChangeShapeType="1"/>
              </p:cNvSpPr>
              <p:nvPr/>
            </p:nvSpPr>
            <p:spPr bwMode="auto">
              <a:xfrm flipH="1" flipV="1">
                <a:off x="1919" y="246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" name="Line 385"/>
              <p:cNvSpPr>
                <a:spLocks noChangeShapeType="1"/>
              </p:cNvSpPr>
              <p:nvPr/>
            </p:nvSpPr>
            <p:spPr bwMode="auto">
              <a:xfrm>
                <a:off x="1940" y="248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" name="Line 386"/>
              <p:cNvSpPr>
                <a:spLocks noChangeShapeType="1"/>
              </p:cNvSpPr>
              <p:nvPr/>
            </p:nvSpPr>
            <p:spPr bwMode="auto">
              <a:xfrm flipH="1">
                <a:off x="1919" y="248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" name="Line 387"/>
              <p:cNvSpPr>
                <a:spLocks noChangeShapeType="1"/>
              </p:cNvSpPr>
              <p:nvPr/>
            </p:nvSpPr>
            <p:spPr bwMode="auto">
              <a:xfrm flipV="1">
                <a:off x="1940" y="246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Rectangle 388"/>
              <p:cNvSpPr>
                <a:spLocks noChangeArrowheads="1"/>
              </p:cNvSpPr>
              <p:nvPr/>
            </p:nvSpPr>
            <p:spPr bwMode="auto">
              <a:xfrm>
                <a:off x="2002" y="245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" name="Line 389"/>
              <p:cNvSpPr>
                <a:spLocks noChangeShapeType="1"/>
              </p:cNvSpPr>
              <p:nvPr/>
            </p:nvSpPr>
            <p:spPr bwMode="auto">
              <a:xfrm flipH="1" flipV="1">
                <a:off x="2013" y="246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Line 390"/>
              <p:cNvSpPr>
                <a:spLocks noChangeShapeType="1"/>
              </p:cNvSpPr>
              <p:nvPr/>
            </p:nvSpPr>
            <p:spPr bwMode="auto">
              <a:xfrm>
                <a:off x="2034" y="2487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" name="Line 391"/>
              <p:cNvSpPr>
                <a:spLocks noChangeShapeType="1"/>
              </p:cNvSpPr>
              <p:nvPr/>
            </p:nvSpPr>
            <p:spPr bwMode="auto">
              <a:xfrm flipH="1">
                <a:off x="2013" y="248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" name="Line 392"/>
              <p:cNvSpPr>
                <a:spLocks noChangeShapeType="1"/>
              </p:cNvSpPr>
              <p:nvPr/>
            </p:nvSpPr>
            <p:spPr bwMode="auto">
              <a:xfrm flipV="1">
                <a:off x="2034" y="2466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" name="Rectangle 393"/>
              <p:cNvSpPr>
                <a:spLocks noChangeArrowheads="1"/>
              </p:cNvSpPr>
              <p:nvPr/>
            </p:nvSpPr>
            <p:spPr bwMode="auto">
              <a:xfrm>
                <a:off x="2106" y="244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Line 394"/>
              <p:cNvSpPr>
                <a:spLocks noChangeShapeType="1"/>
              </p:cNvSpPr>
              <p:nvPr/>
            </p:nvSpPr>
            <p:spPr bwMode="auto">
              <a:xfrm flipH="1" flipV="1">
                <a:off x="2117" y="2456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" name="Line 395"/>
              <p:cNvSpPr>
                <a:spLocks noChangeShapeType="1"/>
              </p:cNvSpPr>
              <p:nvPr/>
            </p:nvSpPr>
            <p:spPr bwMode="auto">
              <a:xfrm>
                <a:off x="2137" y="247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Line 396"/>
              <p:cNvSpPr>
                <a:spLocks noChangeShapeType="1"/>
              </p:cNvSpPr>
              <p:nvPr/>
            </p:nvSpPr>
            <p:spPr bwMode="auto">
              <a:xfrm flipH="1">
                <a:off x="2117" y="2477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Line 397"/>
              <p:cNvSpPr>
                <a:spLocks noChangeShapeType="1"/>
              </p:cNvSpPr>
              <p:nvPr/>
            </p:nvSpPr>
            <p:spPr bwMode="auto">
              <a:xfrm flipV="1">
                <a:off x="2137" y="245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Rectangle 398"/>
              <p:cNvSpPr>
                <a:spLocks noChangeArrowheads="1"/>
              </p:cNvSpPr>
              <p:nvPr/>
            </p:nvSpPr>
            <p:spPr bwMode="auto">
              <a:xfrm>
                <a:off x="2210" y="2435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" name="Line 399"/>
              <p:cNvSpPr>
                <a:spLocks noChangeShapeType="1"/>
              </p:cNvSpPr>
              <p:nvPr/>
            </p:nvSpPr>
            <p:spPr bwMode="auto">
              <a:xfrm flipH="1" flipV="1">
                <a:off x="2220" y="2446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Line 400"/>
              <p:cNvSpPr>
                <a:spLocks noChangeShapeType="1"/>
              </p:cNvSpPr>
              <p:nvPr/>
            </p:nvSpPr>
            <p:spPr bwMode="auto">
              <a:xfrm>
                <a:off x="2241" y="246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" name="Line 401"/>
              <p:cNvSpPr>
                <a:spLocks noChangeShapeType="1"/>
              </p:cNvSpPr>
              <p:nvPr/>
            </p:nvSpPr>
            <p:spPr bwMode="auto">
              <a:xfrm flipH="1">
                <a:off x="2220" y="246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Line 402"/>
              <p:cNvSpPr>
                <a:spLocks noChangeShapeType="1"/>
              </p:cNvSpPr>
              <p:nvPr/>
            </p:nvSpPr>
            <p:spPr bwMode="auto">
              <a:xfrm flipV="1">
                <a:off x="2241" y="2446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Rectangle 403"/>
              <p:cNvSpPr>
                <a:spLocks noChangeArrowheads="1"/>
              </p:cNvSpPr>
              <p:nvPr/>
            </p:nvSpPr>
            <p:spPr bwMode="auto">
              <a:xfrm>
                <a:off x="2303" y="2414"/>
                <a:ext cx="8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Line 404"/>
              <p:cNvSpPr>
                <a:spLocks noChangeShapeType="1"/>
              </p:cNvSpPr>
              <p:nvPr/>
            </p:nvSpPr>
            <p:spPr bwMode="auto">
              <a:xfrm flipH="1" flipV="1">
                <a:off x="2314" y="242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05" name="Group 606"/>
            <p:cNvGrpSpPr>
              <a:grpSpLocks/>
            </p:cNvGrpSpPr>
            <p:nvPr/>
          </p:nvGrpSpPr>
          <p:grpSpPr bwMode="auto">
            <a:xfrm>
              <a:off x="3673475" y="2138363"/>
              <a:ext cx="4202113" cy="1809750"/>
              <a:chOff x="2314" y="1347"/>
              <a:chExt cx="2647" cy="1140"/>
            </a:xfrm>
          </p:grpSpPr>
          <p:sp>
            <p:nvSpPr>
              <p:cNvPr id="406" name="Line 406"/>
              <p:cNvSpPr>
                <a:spLocks noChangeShapeType="1"/>
              </p:cNvSpPr>
              <p:nvPr/>
            </p:nvSpPr>
            <p:spPr bwMode="auto">
              <a:xfrm>
                <a:off x="2335" y="2446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7" name="Line 407"/>
              <p:cNvSpPr>
                <a:spLocks noChangeShapeType="1"/>
              </p:cNvSpPr>
              <p:nvPr/>
            </p:nvSpPr>
            <p:spPr bwMode="auto">
              <a:xfrm flipH="1">
                <a:off x="2314" y="2446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Line 408"/>
              <p:cNvSpPr>
                <a:spLocks noChangeShapeType="1"/>
              </p:cNvSpPr>
              <p:nvPr/>
            </p:nvSpPr>
            <p:spPr bwMode="auto">
              <a:xfrm flipV="1">
                <a:off x="2335" y="2425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Rectangle 409"/>
              <p:cNvSpPr>
                <a:spLocks noChangeArrowheads="1"/>
              </p:cNvSpPr>
              <p:nvPr/>
            </p:nvSpPr>
            <p:spPr bwMode="auto">
              <a:xfrm>
                <a:off x="2407" y="2404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Line 410"/>
              <p:cNvSpPr>
                <a:spLocks noChangeShapeType="1"/>
              </p:cNvSpPr>
              <p:nvPr/>
            </p:nvSpPr>
            <p:spPr bwMode="auto">
              <a:xfrm flipH="1" flipV="1">
                <a:off x="2418" y="2414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Line 411"/>
              <p:cNvSpPr>
                <a:spLocks noChangeShapeType="1"/>
              </p:cNvSpPr>
              <p:nvPr/>
            </p:nvSpPr>
            <p:spPr bwMode="auto">
              <a:xfrm>
                <a:off x="2438" y="243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" name="Line 412"/>
              <p:cNvSpPr>
                <a:spLocks noChangeShapeType="1"/>
              </p:cNvSpPr>
              <p:nvPr/>
            </p:nvSpPr>
            <p:spPr bwMode="auto">
              <a:xfrm flipH="1">
                <a:off x="2418" y="2435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Line 413"/>
              <p:cNvSpPr>
                <a:spLocks noChangeShapeType="1"/>
              </p:cNvSpPr>
              <p:nvPr/>
            </p:nvSpPr>
            <p:spPr bwMode="auto">
              <a:xfrm flipV="1">
                <a:off x="2438" y="241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" name="Rectangle 414"/>
              <p:cNvSpPr>
                <a:spLocks noChangeArrowheads="1"/>
              </p:cNvSpPr>
              <p:nvPr/>
            </p:nvSpPr>
            <p:spPr bwMode="auto">
              <a:xfrm>
                <a:off x="2511" y="2383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Line 415"/>
              <p:cNvSpPr>
                <a:spLocks noChangeShapeType="1"/>
              </p:cNvSpPr>
              <p:nvPr/>
            </p:nvSpPr>
            <p:spPr bwMode="auto">
              <a:xfrm flipH="1" flipV="1">
                <a:off x="2522" y="2394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Line 416"/>
              <p:cNvSpPr>
                <a:spLocks noChangeShapeType="1"/>
              </p:cNvSpPr>
              <p:nvPr/>
            </p:nvSpPr>
            <p:spPr bwMode="auto">
              <a:xfrm>
                <a:off x="2542" y="241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7" name="Line 417"/>
              <p:cNvSpPr>
                <a:spLocks noChangeShapeType="1"/>
              </p:cNvSpPr>
              <p:nvPr/>
            </p:nvSpPr>
            <p:spPr bwMode="auto">
              <a:xfrm flipH="1">
                <a:off x="2522" y="2414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Line 418"/>
              <p:cNvSpPr>
                <a:spLocks noChangeShapeType="1"/>
              </p:cNvSpPr>
              <p:nvPr/>
            </p:nvSpPr>
            <p:spPr bwMode="auto">
              <a:xfrm flipV="1">
                <a:off x="2542" y="2394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" name="Rectangle 419"/>
              <p:cNvSpPr>
                <a:spLocks noChangeArrowheads="1"/>
              </p:cNvSpPr>
              <p:nvPr/>
            </p:nvSpPr>
            <p:spPr bwMode="auto">
              <a:xfrm>
                <a:off x="2615" y="2363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Line 420"/>
              <p:cNvSpPr>
                <a:spLocks noChangeShapeType="1"/>
              </p:cNvSpPr>
              <p:nvPr/>
            </p:nvSpPr>
            <p:spPr bwMode="auto">
              <a:xfrm flipH="1" flipV="1">
                <a:off x="2625" y="237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Line 421"/>
              <p:cNvSpPr>
                <a:spLocks noChangeShapeType="1"/>
              </p:cNvSpPr>
              <p:nvPr/>
            </p:nvSpPr>
            <p:spPr bwMode="auto">
              <a:xfrm>
                <a:off x="2646" y="2394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" name="Line 422"/>
              <p:cNvSpPr>
                <a:spLocks noChangeShapeType="1"/>
              </p:cNvSpPr>
              <p:nvPr/>
            </p:nvSpPr>
            <p:spPr bwMode="auto">
              <a:xfrm flipH="1">
                <a:off x="2625" y="2394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" name="Line 423"/>
              <p:cNvSpPr>
                <a:spLocks noChangeShapeType="1"/>
              </p:cNvSpPr>
              <p:nvPr/>
            </p:nvSpPr>
            <p:spPr bwMode="auto">
              <a:xfrm flipV="1">
                <a:off x="2646" y="237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Rectangle 424"/>
              <p:cNvSpPr>
                <a:spLocks noChangeArrowheads="1"/>
              </p:cNvSpPr>
              <p:nvPr/>
            </p:nvSpPr>
            <p:spPr bwMode="auto">
              <a:xfrm>
                <a:off x="2719" y="2332"/>
                <a:ext cx="83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5" name="Line 425"/>
              <p:cNvSpPr>
                <a:spLocks noChangeShapeType="1"/>
              </p:cNvSpPr>
              <p:nvPr/>
            </p:nvSpPr>
            <p:spPr bwMode="auto">
              <a:xfrm flipH="1" flipV="1">
                <a:off x="2729" y="234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6" name="Line 426"/>
              <p:cNvSpPr>
                <a:spLocks noChangeShapeType="1"/>
              </p:cNvSpPr>
              <p:nvPr/>
            </p:nvSpPr>
            <p:spPr bwMode="auto">
              <a:xfrm>
                <a:off x="2750" y="2363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Line 427"/>
              <p:cNvSpPr>
                <a:spLocks noChangeShapeType="1"/>
              </p:cNvSpPr>
              <p:nvPr/>
            </p:nvSpPr>
            <p:spPr bwMode="auto">
              <a:xfrm flipH="1">
                <a:off x="2729" y="2363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8" name="Line 428"/>
              <p:cNvSpPr>
                <a:spLocks noChangeShapeType="1"/>
              </p:cNvSpPr>
              <p:nvPr/>
            </p:nvSpPr>
            <p:spPr bwMode="auto">
              <a:xfrm flipV="1">
                <a:off x="2750" y="234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" name="Rectangle 429"/>
              <p:cNvSpPr>
                <a:spLocks noChangeArrowheads="1"/>
              </p:cNvSpPr>
              <p:nvPr/>
            </p:nvSpPr>
            <p:spPr bwMode="auto">
              <a:xfrm>
                <a:off x="2823" y="2300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Line 430"/>
              <p:cNvSpPr>
                <a:spLocks noChangeShapeType="1"/>
              </p:cNvSpPr>
              <p:nvPr/>
            </p:nvSpPr>
            <p:spPr bwMode="auto">
              <a:xfrm flipH="1" flipV="1">
                <a:off x="2833" y="231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" name="Line 431"/>
              <p:cNvSpPr>
                <a:spLocks noChangeShapeType="1"/>
              </p:cNvSpPr>
              <p:nvPr/>
            </p:nvSpPr>
            <p:spPr bwMode="auto">
              <a:xfrm>
                <a:off x="2854" y="2332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" name="Line 432"/>
              <p:cNvSpPr>
                <a:spLocks noChangeShapeType="1"/>
              </p:cNvSpPr>
              <p:nvPr/>
            </p:nvSpPr>
            <p:spPr bwMode="auto">
              <a:xfrm flipH="1">
                <a:off x="2833" y="2332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Line 433"/>
              <p:cNvSpPr>
                <a:spLocks noChangeShapeType="1"/>
              </p:cNvSpPr>
              <p:nvPr/>
            </p:nvSpPr>
            <p:spPr bwMode="auto">
              <a:xfrm flipV="1">
                <a:off x="2854" y="231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" name="Rectangle 434"/>
              <p:cNvSpPr>
                <a:spLocks noChangeArrowheads="1"/>
              </p:cNvSpPr>
              <p:nvPr/>
            </p:nvSpPr>
            <p:spPr bwMode="auto">
              <a:xfrm>
                <a:off x="2916" y="2269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" name="Line 435"/>
              <p:cNvSpPr>
                <a:spLocks noChangeShapeType="1"/>
              </p:cNvSpPr>
              <p:nvPr/>
            </p:nvSpPr>
            <p:spPr bwMode="auto">
              <a:xfrm flipH="1" flipV="1">
                <a:off x="2926" y="228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Line 436"/>
              <p:cNvSpPr>
                <a:spLocks noChangeShapeType="1"/>
              </p:cNvSpPr>
              <p:nvPr/>
            </p:nvSpPr>
            <p:spPr bwMode="auto">
              <a:xfrm>
                <a:off x="2947" y="230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7" name="Line 437"/>
              <p:cNvSpPr>
                <a:spLocks noChangeShapeType="1"/>
              </p:cNvSpPr>
              <p:nvPr/>
            </p:nvSpPr>
            <p:spPr bwMode="auto">
              <a:xfrm flipH="1">
                <a:off x="2926" y="230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8" name="Line 438"/>
              <p:cNvSpPr>
                <a:spLocks noChangeShapeType="1"/>
              </p:cNvSpPr>
              <p:nvPr/>
            </p:nvSpPr>
            <p:spPr bwMode="auto">
              <a:xfrm flipV="1">
                <a:off x="2947" y="228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Rectangle 439"/>
              <p:cNvSpPr>
                <a:spLocks noChangeArrowheads="1"/>
              </p:cNvSpPr>
              <p:nvPr/>
            </p:nvSpPr>
            <p:spPr bwMode="auto">
              <a:xfrm>
                <a:off x="3020" y="222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" name="Line 440"/>
              <p:cNvSpPr>
                <a:spLocks noChangeShapeType="1"/>
              </p:cNvSpPr>
              <p:nvPr/>
            </p:nvSpPr>
            <p:spPr bwMode="auto">
              <a:xfrm flipH="1" flipV="1">
                <a:off x="3030" y="223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" name="Line 441"/>
              <p:cNvSpPr>
                <a:spLocks noChangeShapeType="1"/>
              </p:cNvSpPr>
              <p:nvPr/>
            </p:nvSpPr>
            <p:spPr bwMode="auto">
              <a:xfrm>
                <a:off x="3051" y="225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Line 442"/>
              <p:cNvSpPr>
                <a:spLocks noChangeShapeType="1"/>
              </p:cNvSpPr>
              <p:nvPr/>
            </p:nvSpPr>
            <p:spPr bwMode="auto">
              <a:xfrm flipH="1">
                <a:off x="3030" y="225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" name="Line 443"/>
              <p:cNvSpPr>
                <a:spLocks noChangeShapeType="1"/>
              </p:cNvSpPr>
              <p:nvPr/>
            </p:nvSpPr>
            <p:spPr bwMode="auto">
              <a:xfrm flipV="1">
                <a:off x="3051" y="223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Rectangle 444"/>
              <p:cNvSpPr>
                <a:spLocks noChangeArrowheads="1"/>
              </p:cNvSpPr>
              <p:nvPr/>
            </p:nvSpPr>
            <p:spPr bwMode="auto">
              <a:xfrm>
                <a:off x="3124" y="2176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Line 445"/>
              <p:cNvSpPr>
                <a:spLocks noChangeShapeType="1"/>
              </p:cNvSpPr>
              <p:nvPr/>
            </p:nvSpPr>
            <p:spPr bwMode="auto">
              <a:xfrm flipH="1" flipV="1">
                <a:off x="3134" y="218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Line 446"/>
              <p:cNvSpPr>
                <a:spLocks noChangeShapeType="1"/>
              </p:cNvSpPr>
              <p:nvPr/>
            </p:nvSpPr>
            <p:spPr bwMode="auto">
              <a:xfrm>
                <a:off x="3155" y="220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Line 447"/>
              <p:cNvSpPr>
                <a:spLocks noChangeShapeType="1"/>
              </p:cNvSpPr>
              <p:nvPr/>
            </p:nvSpPr>
            <p:spPr bwMode="auto">
              <a:xfrm flipH="1">
                <a:off x="3134" y="220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Line 448"/>
              <p:cNvSpPr>
                <a:spLocks noChangeShapeType="1"/>
              </p:cNvSpPr>
              <p:nvPr/>
            </p:nvSpPr>
            <p:spPr bwMode="auto">
              <a:xfrm flipV="1">
                <a:off x="3155" y="218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9" name="Rectangle 449"/>
              <p:cNvSpPr>
                <a:spLocks noChangeArrowheads="1"/>
              </p:cNvSpPr>
              <p:nvPr/>
            </p:nvSpPr>
            <p:spPr bwMode="auto">
              <a:xfrm>
                <a:off x="3227" y="2114"/>
                <a:ext cx="8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" name="Line 450"/>
              <p:cNvSpPr>
                <a:spLocks noChangeShapeType="1"/>
              </p:cNvSpPr>
              <p:nvPr/>
            </p:nvSpPr>
            <p:spPr bwMode="auto">
              <a:xfrm flipH="1" flipV="1">
                <a:off x="3238" y="212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Line 451"/>
              <p:cNvSpPr>
                <a:spLocks noChangeShapeType="1"/>
              </p:cNvSpPr>
              <p:nvPr/>
            </p:nvSpPr>
            <p:spPr bwMode="auto">
              <a:xfrm>
                <a:off x="3259" y="2145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" name="Line 452"/>
              <p:cNvSpPr>
                <a:spLocks noChangeShapeType="1"/>
              </p:cNvSpPr>
              <p:nvPr/>
            </p:nvSpPr>
            <p:spPr bwMode="auto">
              <a:xfrm flipH="1">
                <a:off x="3238" y="214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Line 453"/>
              <p:cNvSpPr>
                <a:spLocks noChangeShapeType="1"/>
              </p:cNvSpPr>
              <p:nvPr/>
            </p:nvSpPr>
            <p:spPr bwMode="auto">
              <a:xfrm flipV="1">
                <a:off x="3259" y="2124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Rectangle 454"/>
              <p:cNvSpPr>
                <a:spLocks noChangeArrowheads="1"/>
              </p:cNvSpPr>
              <p:nvPr/>
            </p:nvSpPr>
            <p:spPr bwMode="auto">
              <a:xfrm>
                <a:off x="3331" y="2041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5" name="Line 455"/>
              <p:cNvSpPr>
                <a:spLocks noChangeShapeType="1"/>
              </p:cNvSpPr>
              <p:nvPr/>
            </p:nvSpPr>
            <p:spPr bwMode="auto">
              <a:xfrm flipH="1" flipV="1">
                <a:off x="3342" y="2052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Line 456"/>
              <p:cNvSpPr>
                <a:spLocks noChangeShapeType="1"/>
              </p:cNvSpPr>
              <p:nvPr/>
            </p:nvSpPr>
            <p:spPr bwMode="auto">
              <a:xfrm>
                <a:off x="3362" y="207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Line 457"/>
              <p:cNvSpPr>
                <a:spLocks noChangeShapeType="1"/>
              </p:cNvSpPr>
              <p:nvPr/>
            </p:nvSpPr>
            <p:spPr bwMode="auto">
              <a:xfrm flipH="1">
                <a:off x="3342" y="2072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8" name="Line 458"/>
              <p:cNvSpPr>
                <a:spLocks noChangeShapeType="1"/>
              </p:cNvSpPr>
              <p:nvPr/>
            </p:nvSpPr>
            <p:spPr bwMode="auto">
              <a:xfrm flipV="1">
                <a:off x="3362" y="2052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9" name="Rectangle 459"/>
              <p:cNvSpPr>
                <a:spLocks noChangeArrowheads="1"/>
              </p:cNvSpPr>
              <p:nvPr/>
            </p:nvSpPr>
            <p:spPr bwMode="auto">
              <a:xfrm>
                <a:off x="3425" y="195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" name="Line 460"/>
              <p:cNvSpPr>
                <a:spLocks noChangeShapeType="1"/>
              </p:cNvSpPr>
              <p:nvPr/>
            </p:nvSpPr>
            <p:spPr bwMode="auto">
              <a:xfrm flipH="1" flipV="1">
                <a:off x="3435" y="1969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" name="Line 461"/>
              <p:cNvSpPr>
                <a:spLocks noChangeShapeType="1"/>
              </p:cNvSpPr>
              <p:nvPr/>
            </p:nvSpPr>
            <p:spPr bwMode="auto">
              <a:xfrm>
                <a:off x="3456" y="198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Line 462"/>
              <p:cNvSpPr>
                <a:spLocks noChangeShapeType="1"/>
              </p:cNvSpPr>
              <p:nvPr/>
            </p:nvSpPr>
            <p:spPr bwMode="auto">
              <a:xfrm flipH="1">
                <a:off x="3435" y="198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Line 463"/>
              <p:cNvSpPr>
                <a:spLocks noChangeShapeType="1"/>
              </p:cNvSpPr>
              <p:nvPr/>
            </p:nvSpPr>
            <p:spPr bwMode="auto">
              <a:xfrm flipV="1">
                <a:off x="3456" y="1969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4" name="Rectangle 464"/>
              <p:cNvSpPr>
                <a:spLocks noChangeArrowheads="1"/>
              </p:cNvSpPr>
              <p:nvPr/>
            </p:nvSpPr>
            <p:spPr bwMode="auto">
              <a:xfrm>
                <a:off x="3529" y="1865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5" name="Line 465"/>
              <p:cNvSpPr>
                <a:spLocks noChangeShapeType="1"/>
              </p:cNvSpPr>
              <p:nvPr/>
            </p:nvSpPr>
            <p:spPr bwMode="auto">
              <a:xfrm flipH="1" flipV="1">
                <a:off x="3539" y="187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Line 466"/>
              <p:cNvSpPr>
                <a:spLocks noChangeShapeType="1"/>
              </p:cNvSpPr>
              <p:nvPr/>
            </p:nvSpPr>
            <p:spPr bwMode="auto">
              <a:xfrm>
                <a:off x="3560" y="1896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" name="Line 467"/>
              <p:cNvSpPr>
                <a:spLocks noChangeShapeType="1"/>
              </p:cNvSpPr>
              <p:nvPr/>
            </p:nvSpPr>
            <p:spPr bwMode="auto">
              <a:xfrm flipH="1">
                <a:off x="3539" y="189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8" name="Line 468"/>
              <p:cNvSpPr>
                <a:spLocks noChangeShapeType="1"/>
              </p:cNvSpPr>
              <p:nvPr/>
            </p:nvSpPr>
            <p:spPr bwMode="auto">
              <a:xfrm flipV="1">
                <a:off x="3560" y="1875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Rectangle 469"/>
              <p:cNvSpPr>
                <a:spLocks noChangeArrowheads="1"/>
              </p:cNvSpPr>
              <p:nvPr/>
            </p:nvSpPr>
            <p:spPr bwMode="auto">
              <a:xfrm>
                <a:off x="3643" y="1772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" name="Line 470"/>
              <p:cNvSpPr>
                <a:spLocks noChangeShapeType="1"/>
              </p:cNvSpPr>
              <p:nvPr/>
            </p:nvSpPr>
            <p:spPr bwMode="auto">
              <a:xfrm flipH="1" flipV="1">
                <a:off x="3653" y="178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" name="Line 471"/>
              <p:cNvSpPr>
                <a:spLocks noChangeShapeType="1"/>
              </p:cNvSpPr>
              <p:nvPr/>
            </p:nvSpPr>
            <p:spPr bwMode="auto">
              <a:xfrm>
                <a:off x="3674" y="180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Line 472"/>
              <p:cNvSpPr>
                <a:spLocks noChangeShapeType="1"/>
              </p:cNvSpPr>
              <p:nvPr/>
            </p:nvSpPr>
            <p:spPr bwMode="auto">
              <a:xfrm flipH="1">
                <a:off x="3653" y="180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3" name="Line 473"/>
              <p:cNvSpPr>
                <a:spLocks noChangeShapeType="1"/>
              </p:cNvSpPr>
              <p:nvPr/>
            </p:nvSpPr>
            <p:spPr bwMode="auto">
              <a:xfrm flipV="1">
                <a:off x="3674" y="178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" name="Rectangle 474"/>
              <p:cNvSpPr>
                <a:spLocks noChangeArrowheads="1"/>
              </p:cNvSpPr>
              <p:nvPr/>
            </p:nvSpPr>
            <p:spPr bwMode="auto">
              <a:xfrm>
                <a:off x="3747" y="167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Line 475"/>
              <p:cNvSpPr>
                <a:spLocks noChangeShapeType="1"/>
              </p:cNvSpPr>
              <p:nvPr/>
            </p:nvSpPr>
            <p:spPr bwMode="auto">
              <a:xfrm flipH="1" flipV="1">
                <a:off x="3757" y="1689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Line 476"/>
              <p:cNvSpPr>
                <a:spLocks noChangeShapeType="1"/>
              </p:cNvSpPr>
              <p:nvPr/>
            </p:nvSpPr>
            <p:spPr bwMode="auto">
              <a:xfrm>
                <a:off x="3778" y="17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Line 477"/>
              <p:cNvSpPr>
                <a:spLocks noChangeShapeType="1"/>
              </p:cNvSpPr>
              <p:nvPr/>
            </p:nvSpPr>
            <p:spPr bwMode="auto">
              <a:xfrm flipH="1">
                <a:off x="3757" y="17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Line 478"/>
              <p:cNvSpPr>
                <a:spLocks noChangeShapeType="1"/>
              </p:cNvSpPr>
              <p:nvPr/>
            </p:nvSpPr>
            <p:spPr bwMode="auto">
              <a:xfrm flipV="1">
                <a:off x="3778" y="1689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9" name="Rectangle 479"/>
              <p:cNvSpPr>
                <a:spLocks noChangeArrowheads="1"/>
              </p:cNvSpPr>
              <p:nvPr/>
            </p:nvSpPr>
            <p:spPr bwMode="auto">
              <a:xfrm>
                <a:off x="3840" y="1595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" name="Line 480"/>
              <p:cNvSpPr>
                <a:spLocks noChangeShapeType="1"/>
              </p:cNvSpPr>
              <p:nvPr/>
            </p:nvSpPr>
            <p:spPr bwMode="auto">
              <a:xfrm flipH="1" flipV="1">
                <a:off x="3850" y="160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" name="Line 481"/>
              <p:cNvSpPr>
                <a:spLocks noChangeShapeType="1"/>
              </p:cNvSpPr>
              <p:nvPr/>
            </p:nvSpPr>
            <p:spPr bwMode="auto">
              <a:xfrm>
                <a:off x="3871" y="162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2" name="Line 482"/>
              <p:cNvSpPr>
                <a:spLocks noChangeShapeType="1"/>
              </p:cNvSpPr>
              <p:nvPr/>
            </p:nvSpPr>
            <p:spPr bwMode="auto">
              <a:xfrm flipH="1">
                <a:off x="3850" y="1627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3" name="Line 483"/>
              <p:cNvSpPr>
                <a:spLocks noChangeShapeType="1"/>
              </p:cNvSpPr>
              <p:nvPr/>
            </p:nvSpPr>
            <p:spPr bwMode="auto">
              <a:xfrm flipV="1">
                <a:off x="3871" y="160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4" name="Rectangle 484"/>
              <p:cNvSpPr>
                <a:spLocks noChangeArrowheads="1"/>
              </p:cNvSpPr>
              <p:nvPr/>
            </p:nvSpPr>
            <p:spPr bwMode="auto">
              <a:xfrm>
                <a:off x="3944" y="1533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5" name="Line 485"/>
              <p:cNvSpPr>
                <a:spLocks noChangeShapeType="1"/>
              </p:cNvSpPr>
              <p:nvPr/>
            </p:nvSpPr>
            <p:spPr bwMode="auto">
              <a:xfrm flipH="1" flipV="1">
                <a:off x="3954" y="1544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6" name="Line 486"/>
              <p:cNvSpPr>
                <a:spLocks noChangeShapeType="1"/>
              </p:cNvSpPr>
              <p:nvPr/>
            </p:nvSpPr>
            <p:spPr bwMode="auto">
              <a:xfrm>
                <a:off x="3975" y="156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Line 487"/>
              <p:cNvSpPr>
                <a:spLocks noChangeShapeType="1"/>
              </p:cNvSpPr>
              <p:nvPr/>
            </p:nvSpPr>
            <p:spPr bwMode="auto">
              <a:xfrm flipH="1">
                <a:off x="3954" y="156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8" name="Line 488"/>
              <p:cNvSpPr>
                <a:spLocks noChangeShapeType="1"/>
              </p:cNvSpPr>
              <p:nvPr/>
            </p:nvSpPr>
            <p:spPr bwMode="auto">
              <a:xfrm flipV="1">
                <a:off x="3975" y="1544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" name="Rectangle 489"/>
              <p:cNvSpPr>
                <a:spLocks noChangeArrowheads="1"/>
              </p:cNvSpPr>
              <p:nvPr/>
            </p:nvSpPr>
            <p:spPr bwMode="auto">
              <a:xfrm>
                <a:off x="4048" y="1492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0" name="Line 490"/>
              <p:cNvSpPr>
                <a:spLocks noChangeShapeType="1"/>
              </p:cNvSpPr>
              <p:nvPr/>
            </p:nvSpPr>
            <p:spPr bwMode="auto">
              <a:xfrm flipH="1" flipV="1">
                <a:off x="4058" y="150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" name="Line 491"/>
              <p:cNvSpPr>
                <a:spLocks noChangeShapeType="1"/>
              </p:cNvSpPr>
              <p:nvPr/>
            </p:nvSpPr>
            <p:spPr bwMode="auto">
              <a:xfrm>
                <a:off x="4079" y="152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" name="Line 492"/>
              <p:cNvSpPr>
                <a:spLocks noChangeShapeType="1"/>
              </p:cNvSpPr>
              <p:nvPr/>
            </p:nvSpPr>
            <p:spPr bwMode="auto">
              <a:xfrm flipH="1">
                <a:off x="4058" y="152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" name="Line 493"/>
              <p:cNvSpPr>
                <a:spLocks noChangeShapeType="1"/>
              </p:cNvSpPr>
              <p:nvPr/>
            </p:nvSpPr>
            <p:spPr bwMode="auto">
              <a:xfrm flipV="1">
                <a:off x="4079" y="150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" name="Rectangle 494"/>
              <p:cNvSpPr>
                <a:spLocks noChangeArrowheads="1"/>
              </p:cNvSpPr>
              <p:nvPr/>
            </p:nvSpPr>
            <p:spPr bwMode="auto">
              <a:xfrm>
                <a:off x="4141" y="1450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" name="Line 495"/>
              <p:cNvSpPr>
                <a:spLocks noChangeShapeType="1"/>
              </p:cNvSpPr>
              <p:nvPr/>
            </p:nvSpPr>
            <p:spPr bwMode="auto">
              <a:xfrm flipH="1" flipV="1">
                <a:off x="4152" y="1461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6" name="Line 496"/>
              <p:cNvSpPr>
                <a:spLocks noChangeShapeType="1"/>
              </p:cNvSpPr>
              <p:nvPr/>
            </p:nvSpPr>
            <p:spPr bwMode="auto">
              <a:xfrm>
                <a:off x="4172" y="148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" name="Line 497"/>
              <p:cNvSpPr>
                <a:spLocks noChangeShapeType="1"/>
              </p:cNvSpPr>
              <p:nvPr/>
            </p:nvSpPr>
            <p:spPr bwMode="auto">
              <a:xfrm flipH="1">
                <a:off x="4152" y="1481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8" name="Line 498"/>
              <p:cNvSpPr>
                <a:spLocks noChangeShapeType="1"/>
              </p:cNvSpPr>
              <p:nvPr/>
            </p:nvSpPr>
            <p:spPr bwMode="auto">
              <a:xfrm flipV="1">
                <a:off x="4172" y="1461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9" name="Rectangle 499"/>
              <p:cNvSpPr>
                <a:spLocks noChangeArrowheads="1"/>
              </p:cNvSpPr>
              <p:nvPr/>
            </p:nvSpPr>
            <p:spPr bwMode="auto">
              <a:xfrm>
                <a:off x="4245" y="1419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0" name="Line 500"/>
              <p:cNvSpPr>
                <a:spLocks noChangeShapeType="1"/>
              </p:cNvSpPr>
              <p:nvPr/>
            </p:nvSpPr>
            <p:spPr bwMode="auto">
              <a:xfrm flipH="1" flipV="1">
                <a:off x="4255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" name="Line 501"/>
              <p:cNvSpPr>
                <a:spLocks noChangeShapeType="1"/>
              </p:cNvSpPr>
              <p:nvPr/>
            </p:nvSpPr>
            <p:spPr bwMode="auto">
              <a:xfrm>
                <a:off x="4276" y="145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" name="Line 502"/>
              <p:cNvSpPr>
                <a:spLocks noChangeShapeType="1"/>
              </p:cNvSpPr>
              <p:nvPr/>
            </p:nvSpPr>
            <p:spPr bwMode="auto">
              <a:xfrm flipH="1">
                <a:off x="4255" y="145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" name="Line 503"/>
              <p:cNvSpPr>
                <a:spLocks noChangeShapeType="1"/>
              </p:cNvSpPr>
              <p:nvPr/>
            </p:nvSpPr>
            <p:spPr bwMode="auto">
              <a:xfrm flipV="1">
                <a:off x="4276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" name="Rectangle 504"/>
              <p:cNvSpPr>
                <a:spLocks noChangeArrowheads="1"/>
              </p:cNvSpPr>
              <p:nvPr/>
            </p:nvSpPr>
            <p:spPr bwMode="auto">
              <a:xfrm>
                <a:off x="4349" y="139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" name="Line 505"/>
              <p:cNvSpPr>
                <a:spLocks noChangeShapeType="1"/>
              </p:cNvSpPr>
              <p:nvPr/>
            </p:nvSpPr>
            <p:spPr bwMode="auto">
              <a:xfrm flipH="1" flipV="1">
                <a:off x="4359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" name="Line 506"/>
              <p:cNvSpPr>
                <a:spLocks noChangeShapeType="1"/>
              </p:cNvSpPr>
              <p:nvPr/>
            </p:nvSpPr>
            <p:spPr bwMode="auto">
              <a:xfrm>
                <a:off x="4380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" name="Line 507"/>
              <p:cNvSpPr>
                <a:spLocks noChangeShapeType="1"/>
              </p:cNvSpPr>
              <p:nvPr/>
            </p:nvSpPr>
            <p:spPr bwMode="auto">
              <a:xfrm flipH="1">
                <a:off x="4359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8" name="Line 508"/>
              <p:cNvSpPr>
                <a:spLocks noChangeShapeType="1"/>
              </p:cNvSpPr>
              <p:nvPr/>
            </p:nvSpPr>
            <p:spPr bwMode="auto">
              <a:xfrm flipV="1">
                <a:off x="4380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9" name="Rectangle 509"/>
              <p:cNvSpPr>
                <a:spLocks noChangeArrowheads="1"/>
              </p:cNvSpPr>
              <p:nvPr/>
            </p:nvSpPr>
            <p:spPr bwMode="auto">
              <a:xfrm>
                <a:off x="4453" y="138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0" name="Line 510"/>
              <p:cNvSpPr>
                <a:spLocks noChangeShapeType="1"/>
              </p:cNvSpPr>
              <p:nvPr/>
            </p:nvSpPr>
            <p:spPr bwMode="auto">
              <a:xfrm flipH="1" flipV="1">
                <a:off x="4463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1" name="Line 511"/>
              <p:cNvSpPr>
                <a:spLocks noChangeShapeType="1"/>
              </p:cNvSpPr>
              <p:nvPr/>
            </p:nvSpPr>
            <p:spPr bwMode="auto">
              <a:xfrm>
                <a:off x="4484" y="141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" name="Line 512"/>
              <p:cNvSpPr>
                <a:spLocks noChangeShapeType="1"/>
              </p:cNvSpPr>
              <p:nvPr/>
            </p:nvSpPr>
            <p:spPr bwMode="auto">
              <a:xfrm flipH="1">
                <a:off x="4463" y="141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" name="Line 513"/>
              <p:cNvSpPr>
                <a:spLocks noChangeShapeType="1"/>
              </p:cNvSpPr>
              <p:nvPr/>
            </p:nvSpPr>
            <p:spPr bwMode="auto">
              <a:xfrm flipV="1">
                <a:off x="4484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" name="Rectangle 514"/>
              <p:cNvSpPr>
                <a:spLocks noChangeArrowheads="1"/>
              </p:cNvSpPr>
              <p:nvPr/>
            </p:nvSpPr>
            <p:spPr bwMode="auto">
              <a:xfrm>
                <a:off x="4556" y="137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" name="Line 515"/>
              <p:cNvSpPr>
                <a:spLocks noChangeShapeType="1"/>
              </p:cNvSpPr>
              <p:nvPr/>
            </p:nvSpPr>
            <p:spPr bwMode="auto">
              <a:xfrm flipH="1" flipV="1">
                <a:off x="4567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" name="Line 516"/>
              <p:cNvSpPr>
                <a:spLocks noChangeShapeType="1"/>
              </p:cNvSpPr>
              <p:nvPr/>
            </p:nvSpPr>
            <p:spPr bwMode="auto">
              <a:xfrm>
                <a:off x="4588" y="1409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" name="Line 517"/>
              <p:cNvSpPr>
                <a:spLocks noChangeShapeType="1"/>
              </p:cNvSpPr>
              <p:nvPr/>
            </p:nvSpPr>
            <p:spPr bwMode="auto">
              <a:xfrm flipH="1">
                <a:off x="4567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" name="Line 518"/>
              <p:cNvSpPr>
                <a:spLocks noChangeShapeType="1"/>
              </p:cNvSpPr>
              <p:nvPr/>
            </p:nvSpPr>
            <p:spPr bwMode="auto">
              <a:xfrm flipV="1">
                <a:off x="4588" y="1388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9" name="Rectangle 519"/>
              <p:cNvSpPr>
                <a:spLocks noChangeArrowheads="1"/>
              </p:cNvSpPr>
              <p:nvPr/>
            </p:nvSpPr>
            <p:spPr bwMode="auto">
              <a:xfrm>
                <a:off x="4660" y="136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0" name="Line 520"/>
              <p:cNvSpPr>
                <a:spLocks noChangeShapeType="1"/>
              </p:cNvSpPr>
              <p:nvPr/>
            </p:nvSpPr>
            <p:spPr bwMode="auto">
              <a:xfrm flipH="1" flipV="1">
                <a:off x="4671" y="1378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" name="Line 521"/>
              <p:cNvSpPr>
                <a:spLocks noChangeShapeType="1"/>
              </p:cNvSpPr>
              <p:nvPr/>
            </p:nvSpPr>
            <p:spPr bwMode="auto">
              <a:xfrm>
                <a:off x="4691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" name="Line 522"/>
              <p:cNvSpPr>
                <a:spLocks noChangeShapeType="1"/>
              </p:cNvSpPr>
              <p:nvPr/>
            </p:nvSpPr>
            <p:spPr bwMode="auto">
              <a:xfrm flipH="1">
                <a:off x="4671" y="1398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" name="Line 523"/>
              <p:cNvSpPr>
                <a:spLocks noChangeShapeType="1"/>
              </p:cNvSpPr>
              <p:nvPr/>
            </p:nvSpPr>
            <p:spPr bwMode="auto">
              <a:xfrm flipV="1">
                <a:off x="4691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" name="Rectangle 524"/>
              <p:cNvSpPr>
                <a:spLocks noChangeArrowheads="1"/>
              </p:cNvSpPr>
              <p:nvPr/>
            </p:nvSpPr>
            <p:spPr bwMode="auto">
              <a:xfrm>
                <a:off x="4754" y="135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" name="Line 525"/>
              <p:cNvSpPr>
                <a:spLocks noChangeShapeType="1"/>
              </p:cNvSpPr>
              <p:nvPr/>
            </p:nvSpPr>
            <p:spPr bwMode="auto">
              <a:xfrm flipH="1" flipV="1">
                <a:off x="4764" y="136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" name="Line 526"/>
              <p:cNvSpPr>
                <a:spLocks noChangeShapeType="1"/>
              </p:cNvSpPr>
              <p:nvPr/>
            </p:nvSpPr>
            <p:spPr bwMode="auto">
              <a:xfrm>
                <a:off x="4785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Line 527"/>
              <p:cNvSpPr>
                <a:spLocks noChangeShapeType="1"/>
              </p:cNvSpPr>
              <p:nvPr/>
            </p:nvSpPr>
            <p:spPr bwMode="auto">
              <a:xfrm flipH="1">
                <a:off x="4764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" name="Line 528"/>
              <p:cNvSpPr>
                <a:spLocks noChangeShapeType="1"/>
              </p:cNvSpPr>
              <p:nvPr/>
            </p:nvSpPr>
            <p:spPr bwMode="auto">
              <a:xfrm flipV="1">
                <a:off x="4785" y="136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" name="Rectangle 529"/>
              <p:cNvSpPr>
                <a:spLocks noChangeArrowheads="1"/>
              </p:cNvSpPr>
              <p:nvPr/>
            </p:nvSpPr>
            <p:spPr bwMode="auto">
              <a:xfrm>
                <a:off x="4857" y="1347"/>
                <a:ext cx="8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" name="Line 530"/>
              <p:cNvSpPr>
                <a:spLocks noChangeShapeType="1"/>
              </p:cNvSpPr>
              <p:nvPr/>
            </p:nvSpPr>
            <p:spPr bwMode="auto">
              <a:xfrm flipH="1" flipV="1">
                <a:off x="4868" y="135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" name="Line 531"/>
              <p:cNvSpPr>
                <a:spLocks noChangeShapeType="1"/>
              </p:cNvSpPr>
              <p:nvPr/>
            </p:nvSpPr>
            <p:spPr bwMode="auto">
              <a:xfrm>
                <a:off x="4889" y="1378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" name="Line 532"/>
              <p:cNvSpPr>
                <a:spLocks noChangeShapeType="1"/>
              </p:cNvSpPr>
              <p:nvPr/>
            </p:nvSpPr>
            <p:spPr bwMode="auto">
              <a:xfrm flipH="1">
                <a:off x="4868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" name="Line 533"/>
              <p:cNvSpPr>
                <a:spLocks noChangeShapeType="1"/>
              </p:cNvSpPr>
              <p:nvPr/>
            </p:nvSpPr>
            <p:spPr bwMode="auto">
              <a:xfrm flipV="1">
                <a:off x="4889" y="1357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" name="Rectangle 534"/>
              <p:cNvSpPr>
                <a:spLocks noChangeArrowheads="1"/>
              </p:cNvSpPr>
              <p:nvPr/>
            </p:nvSpPr>
            <p:spPr bwMode="auto">
              <a:xfrm>
                <a:off x="4878" y="134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" name="Line 535"/>
              <p:cNvSpPr>
                <a:spLocks noChangeShapeType="1"/>
              </p:cNvSpPr>
              <p:nvPr/>
            </p:nvSpPr>
            <p:spPr bwMode="auto">
              <a:xfrm flipH="1" flipV="1">
                <a:off x="4889" y="1357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Line 536"/>
              <p:cNvSpPr>
                <a:spLocks noChangeShapeType="1"/>
              </p:cNvSpPr>
              <p:nvPr/>
            </p:nvSpPr>
            <p:spPr bwMode="auto">
              <a:xfrm>
                <a:off x="4909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" name="Line 537"/>
              <p:cNvSpPr>
                <a:spLocks noChangeShapeType="1"/>
              </p:cNvSpPr>
              <p:nvPr/>
            </p:nvSpPr>
            <p:spPr bwMode="auto">
              <a:xfrm flipH="1">
                <a:off x="4889" y="1378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" name="Line 538"/>
              <p:cNvSpPr>
                <a:spLocks noChangeShapeType="1"/>
              </p:cNvSpPr>
              <p:nvPr/>
            </p:nvSpPr>
            <p:spPr bwMode="auto">
              <a:xfrm flipV="1">
                <a:off x="4909" y="135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9" name="Rectangle 539"/>
              <p:cNvSpPr>
                <a:spLocks noChangeArrowheads="1"/>
              </p:cNvSpPr>
              <p:nvPr/>
            </p:nvSpPr>
            <p:spPr bwMode="auto">
              <a:xfrm>
                <a:off x="4764" y="135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" name="Line 540"/>
              <p:cNvSpPr>
                <a:spLocks noChangeShapeType="1"/>
              </p:cNvSpPr>
              <p:nvPr/>
            </p:nvSpPr>
            <p:spPr bwMode="auto">
              <a:xfrm flipH="1" flipV="1">
                <a:off x="4774" y="136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" name="Line 541"/>
              <p:cNvSpPr>
                <a:spLocks noChangeShapeType="1"/>
              </p:cNvSpPr>
              <p:nvPr/>
            </p:nvSpPr>
            <p:spPr bwMode="auto">
              <a:xfrm>
                <a:off x="4795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" name="Line 542"/>
              <p:cNvSpPr>
                <a:spLocks noChangeShapeType="1"/>
              </p:cNvSpPr>
              <p:nvPr/>
            </p:nvSpPr>
            <p:spPr bwMode="auto">
              <a:xfrm flipH="1">
                <a:off x="4774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" name="Line 543"/>
              <p:cNvSpPr>
                <a:spLocks noChangeShapeType="1"/>
              </p:cNvSpPr>
              <p:nvPr/>
            </p:nvSpPr>
            <p:spPr bwMode="auto">
              <a:xfrm flipV="1">
                <a:off x="4795" y="136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" name="Rectangle 544"/>
              <p:cNvSpPr>
                <a:spLocks noChangeArrowheads="1"/>
              </p:cNvSpPr>
              <p:nvPr/>
            </p:nvSpPr>
            <p:spPr bwMode="auto">
              <a:xfrm>
                <a:off x="4671" y="136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Line 545"/>
              <p:cNvSpPr>
                <a:spLocks noChangeShapeType="1"/>
              </p:cNvSpPr>
              <p:nvPr/>
            </p:nvSpPr>
            <p:spPr bwMode="auto">
              <a:xfrm flipH="1" flipV="1">
                <a:off x="4681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" name="Line 546"/>
              <p:cNvSpPr>
                <a:spLocks noChangeShapeType="1"/>
              </p:cNvSpPr>
              <p:nvPr/>
            </p:nvSpPr>
            <p:spPr bwMode="auto">
              <a:xfrm>
                <a:off x="4702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" name="Line 547"/>
              <p:cNvSpPr>
                <a:spLocks noChangeShapeType="1"/>
              </p:cNvSpPr>
              <p:nvPr/>
            </p:nvSpPr>
            <p:spPr bwMode="auto">
              <a:xfrm flipH="1">
                <a:off x="4681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" name="Line 548"/>
              <p:cNvSpPr>
                <a:spLocks noChangeShapeType="1"/>
              </p:cNvSpPr>
              <p:nvPr/>
            </p:nvSpPr>
            <p:spPr bwMode="auto">
              <a:xfrm flipV="1">
                <a:off x="4702" y="1378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9" name="Rectangle 549"/>
              <p:cNvSpPr>
                <a:spLocks noChangeArrowheads="1"/>
              </p:cNvSpPr>
              <p:nvPr/>
            </p:nvSpPr>
            <p:spPr bwMode="auto">
              <a:xfrm>
                <a:off x="4556" y="137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0" name="Line 550"/>
              <p:cNvSpPr>
                <a:spLocks noChangeShapeType="1"/>
              </p:cNvSpPr>
              <p:nvPr/>
            </p:nvSpPr>
            <p:spPr bwMode="auto">
              <a:xfrm flipH="1" flipV="1">
                <a:off x="4567" y="138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1" name="Line 551"/>
              <p:cNvSpPr>
                <a:spLocks noChangeShapeType="1"/>
              </p:cNvSpPr>
              <p:nvPr/>
            </p:nvSpPr>
            <p:spPr bwMode="auto">
              <a:xfrm>
                <a:off x="4588" y="1409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2" name="Line 552"/>
              <p:cNvSpPr>
                <a:spLocks noChangeShapeType="1"/>
              </p:cNvSpPr>
              <p:nvPr/>
            </p:nvSpPr>
            <p:spPr bwMode="auto">
              <a:xfrm flipH="1">
                <a:off x="4567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3" name="Line 553"/>
              <p:cNvSpPr>
                <a:spLocks noChangeShapeType="1"/>
              </p:cNvSpPr>
              <p:nvPr/>
            </p:nvSpPr>
            <p:spPr bwMode="auto">
              <a:xfrm flipV="1">
                <a:off x="4588" y="1388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4" name="Rectangle 554"/>
              <p:cNvSpPr>
                <a:spLocks noChangeArrowheads="1"/>
              </p:cNvSpPr>
              <p:nvPr/>
            </p:nvSpPr>
            <p:spPr bwMode="auto">
              <a:xfrm>
                <a:off x="4463" y="138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5" name="Line 555"/>
              <p:cNvSpPr>
                <a:spLocks noChangeShapeType="1"/>
              </p:cNvSpPr>
              <p:nvPr/>
            </p:nvSpPr>
            <p:spPr bwMode="auto">
              <a:xfrm flipH="1" flipV="1">
                <a:off x="4473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6" name="Line 556"/>
              <p:cNvSpPr>
                <a:spLocks noChangeShapeType="1"/>
              </p:cNvSpPr>
              <p:nvPr/>
            </p:nvSpPr>
            <p:spPr bwMode="auto">
              <a:xfrm>
                <a:off x="4494" y="141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7" name="Line 557"/>
              <p:cNvSpPr>
                <a:spLocks noChangeShapeType="1"/>
              </p:cNvSpPr>
              <p:nvPr/>
            </p:nvSpPr>
            <p:spPr bwMode="auto">
              <a:xfrm flipH="1">
                <a:off x="4473" y="141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8" name="Line 558"/>
              <p:cNvSpPr>
                <a:spLocks noChangeShapeType="1"/>
              </p:cNvSpPr>
              <p:nvPr/>
            </p:nvSpPr>
            <p:spPr bwMode="auto">
              <a:xfrm flipV="1">
                <a:off x="4494" y="139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9" name="Rectangle 559"/>
              <p:cNvSpPr>
                <a:spLocks noChangeArrowheads="1"/>
              </p:cNvSpPr>
              <p:nvPr/>
            </p:nvSpPr>
            <p:spPr bwMode="auto">
              <a:xfrm>
                <a:off x="4359" y="1398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" name="Line 560"/>
              <p:cNvSpPr>
                <a:spLocks noChangeShapeType="1"/>
              </p:cNvSpPr>
              <p:nvPr/>
            </p:nvSpPr>
            <p:spPr bwMode="auto">
              <a:xfrm flipH="1" flipV="1">
                <a:off x="4370" y="1409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1" name="Line 561"/>
              <p:cNvSpPr>
                <a:spLocks noChangeShapeType="1"/>
              </p:cNvSpPr>
              <p:nvPr/>
            </p:nvSpPr>
            <p:spPr bwMode="auto">
              <a:xfrm>
                <a:off x="4390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2" name="Line 562"/>
              <p:cNvSpPr>
                <a:spLocks noChangeShapeType="1"/>
              </p:cNvSpPr>
              <p:nvPr/>
            </p:nvSpPr>
            <p:spPr bwMode="auto">
              <a:xfrm flipH="1">
                <a:off x="4370" y="1430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" name="Line 563"/>
              <p:cNvSpPr>
                <a:spLocks noChangeShapeType="1"/>
              </p:cNvSpPr>
              <p:nvPr/>
            </p:nvSpPr>
            <p:spPr bwMode="auto">
              <a:xfrm flipV="1">
                <a:off x="4390" y="1409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4" name="Rectangle 564"/>
              <p:cNvSpPr>
                <a:spLocks noChangeArrowheads="1"/>
              </p:cNvSpPr>
              <p:nvPr/>
            </p:nvSpPr>
            <p:spPr bwMode="auto">
              <a:xfrm>
                <a:off x="4255" y="1419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5" name="Line 565"/>
              <p:cNvSpPr>
                <a:spLocks noChangeShapeType="1"/>
              </p:cNvSpPr>
              <p:nvPr/>
            </p:nvSpPr>
            <p:spPr bwMode="auto">
              <a:xfrm flipH="1" flipV="1">
                <a:off x="4266" y="1430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6" name="Line 566"/>
              <p:cNvSpPr>
                <a:spLocks noChangeShapeType="1"/>
              </p:cNvSpPr>
              <p:nvPr/>
            </p:nvSpPr>
            <p:spPr bwMode="auto">
              <a:xfrm>
                <a:off x="4286" y="145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7" name="Line 567"/>
              <p:cNvSpPr>
                <a:spLocks noChangeShapeType="1"/>
              </p:cNvSpPr>
              <p:nvPr/>
            </p:nvSpPr>
            <p:spPr bwMode="auto">
              <a:xfrm flipH="1">
                <a:off x="4266" y="1450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" name="Line 568"/>
              <p:cNvSpPr>
                <a:spLocks noChangeShapeType="1"/>
              </p:cNvSpPr>
              <p:nvPr/>
            </p:nvSpPr>
            <p:spPr bwMode="auto">
              <a:xfrm flipV="1">
                <a:off x="4286" y="1430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" name="Rectangle 569"/>
              <p:cNvSpPr>
                <a:spLocks noChangeArrowheads="1"/>
              </p:cNvSpPr>
              <p:nvPr/>
            </p:nvSpPr>
            <p:spPr bwMode="auto">
              <a:xfrm>
                <a:off x="4141" y="1430"/>
                <a:ext cx="83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0" name="Line 570"/>
              <p:cNvSpPr>
                <a:spLocks noChangeShapeType="1"/>
              </p:cNvSpPr>
              <p:nvPr/>
            </p:nvSpPr>
            <p:spPr bwMode="auto">
              <a:xfrm flipH="1" flipV="1">
                <a:off x="4152" y="1440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1" name="Line 571"/>
              <p:cNvSpPr>
                <a:spLocks noChangeShapeType="1"/>
              </p:cNvSpPr>
              <p:nvPr/>
            </p:nvSpPr>
            <p:spPr bwMode="auto">
              <a:xfrm>
                <a:off x="4172" y="1461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2" name="Line 572"/>
              <p:cNvSpPr>
                <a:spLocks noChangeShapeType="1"/>
              </p:cNvSpPr>
              <p:nvPr/>
            </p:nvSpPr>
            <p:spPr bwMode="auto">
              <a:xfrm flipH="1">
                <a:off x="4152" y="1461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" name="Line 573"/>
              <p:cNvSpPr>
                <a:spLocks noChangeShapeType="1"/>
              </p:cNvSpPr>
              <p:nvPr/>
            </p:nvSpPr>
            <p:spPr bwMode="auto">
              <a:xfrm flipV="1">
                <a:off x="4172" y="1440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" name="Rectangle 574"/>
              <p:cNvSpPr>
                <a:spLocks noChangeArrowheads="1"/>
              </p:cNvSpPr>
              <p:nvPr/>
            </p:nvSpPr>
            <p:spPr bwMode="auto">
              <a:xfrm>
                <a:off x="4058" y="1450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" name="Line 575"/>
              <p:cNvSpPr>
                <a:spLocks noChangeShapeType="1"/>
              </p:cNvSpPr>
              <p:nvPr/>
            </p:nvSpPr>
            <p:spPr bwMode="auto">
              <a:xfrm flipH="1" flipV="1">
                <a:off x="4068" y="1461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" name="Line 576"/>
              <p:cNvSpPr>
                <a:spLocks noChangeShapeType="1"/>
              </p:cNvSpPr>
              <p:nvPr/>
            </p:nvSpPr>
            <p:spPr bwMode="auto">
              <a:xfrm>
                <a:off x="4089" y="148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" name="Line 577"/>
              <p:cNvSpPr>
                <a:spLocks noChangeShapeType="1"/>
              </p:cNvSpPr>
              <p:nvPr/>
            </p:nvSpPr>
            <p:spPr bwMode="auto">
              <a:xfrm flipH="1">
                <a:off x="4068" y="1481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8" name="Line 578"/>
              <p:cNvSpPr>
                <a:spLocks noChangeShapeType="1"/>
              </p:cNvSpPr>
              <p:nvPr/>
            </p:nvSpPr>
            <p:spPr bwMode="auto">
              <a:xfrm flipV="1">
                <a:off x="4089" y="1461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9" name="Rectangle 579"/>
              <p:cNvSpPr>
                <a:spLocks noChangeArrowheads="1"/>
              </p:cNvSpPr>
              <p:nvPr/>
            </p:nvSpPr>
            <p:spPr bwMode="auto">
              <a:xfrm>
                <a:off x="3954" y="1481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0" name="Line 580"/>
              <p:cNvSpPr>
                <a:spLocks noChangeShapeType="1"/>
              </p:cNvSpPr>
              <p:nvPr/>
            </p:nvSpPr>
            <p:spPr bwMode="auto">
              <a:xfrm flipH="1" flipV="1">
                <a:off x="3965" y="1492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1" name="Line 581"/>
              <p:cNvSpPr>
                <a:spLocks noChangeShapeType="1"/>
              </p:cNvSpPr>
              <p:nvPr/>
            </p:nvSpPr>
            <p:spPr bwMode="auto">
              <a:xfrm>
                <a:off x="3985" y="1512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2" name="Line 582"/>
              <p:cNvSpPr>
                <a:spLocks noChangeShapeType="1"/>
              </p:cNvSpPr>
              <p:nvPr/>
            </p:nvSpPr>
            <p:spPr bwMode="auto">
              <a:xfrm flipH="1">
                <a:off x="3965" y="1512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" name="Line 583"/>
              <p:cNvSpPr>
                <a:spLocks noChangeShapeType="1"/>
              </p:cNvSpPr>
              <p:nvPr/>
            </p:nvSpPr>
            <p:spPr bwMode="auto">
              <a:xfrm flipV="1">
                <a:off x="3985" y="1492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4" name="Rectangle 584"/>
              <p:cNvSpPr>
                <a:spLocks noChangeArrowheads="1"/>
              </p:cNvSpPr>
              <p:nvPr/>
            </p:nvSpPr>
            <p:spPr bwMode="auto">
              <a:xfrm>
                <a:off x="3850" y="1512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5" name="Line 585"/>
              <p:cNvSpPr>
                <a:spLocks noChangeShapeType="1"/>
              </p:cNvSpPr>
              <p:nvPr/>
            </p:nvSpPr>
            <p:spPr bwMode="auto">
              <a:xfrm flipH="1" flipV="1">
                <a:off x="3861" y="1523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6" name="Line 586"/>
              <p:cNvSpPr>
                <a:spLocks noChangeShapeType="1"/>
              </p:cNvSpPr>
              <p:nvPr/>
            </p:nvSpPr>
            <p:spPr bwMode="auto">
              <a:xfrm>
                <a:off x="3882" y="1544"/>
                <a:ext cx="20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7" name="Line 587"/>
              <p:cNvSpPr>
                <a:spLocks noChangeShapeType="1"/>
              </p:cNvSpPr>
              <p:nvPr/>
            </p:nvSpPr>
            <p:spPr bwMode="auto">
              <a:xfrm flipH="1">
                <a:off x="3861" y="1544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8" name="Line 588"/>
              <p:cNvSpPr>
                <a:spLocks noChangeShapeType="1"/>
              </p:cNvSpPr>
              <p:nvPr/>
            </p:nvSpPr>
            <p:spPr bwMode="auto">
              <a:xfrm flipV="1">
                <a:off x="3882" y="1523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9" name="Rectangle 589"/>
              <p:cNvSpPr>
                <a:spLocks noChangeArrowheads="1"/>
              </p:cNvSpPr>
              <p:nvPr/>
            </p:nvSpPr>
            <p:spPr bwMode="auto">
              <a:xfrm>
                <a:off x="3747" y="1544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0" name="Line 590"/>
              <p:cNvSpPr>
                <a:spLocks noChangeShapeType="1"/>
              </p:cNvSpPr>
              <p:nvPr/>
            </p:nvSpPr>
            <p:spPr bwMode="auto">
              <a:xfrm flipH="1" flipV="1">
                <a:off x="3757" y="155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1" name="Line 591"/>
              <p:cNvSpPr>
                <a:spLocks noChangeShapeType="1"/>
              </p:cNvSpPr>
              <p:nvPr/>
            </p:nvSpPr>
            <p:spPr bwMode="auto">
              <a:xfrm>
                <a:off x="3778" y="1575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2" name="Line 592"/>
              <p:cNvSpPr>
                <a:spLocks noChangeShapeType="1"/>
              </p:cNvSpPr>
              <p:nvPr/>
            </p:nvSpPr>
            <p:spPr bwMode="auto">
              <a:xfrm flipH="1">
                <a:off x="3757" y="1575"/>
                <a:ext cx="21" cy="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3" name="Line 593"/>
              <p:cNvSpPr>
                <a:spLocks noChangeShapeType="1"/>
              </p:cNvSpPr>
              <p:nvPr/>
            </p:nvSpPr>
            <p:spPr bwMode="auto">
              <a:xfrm flipV="1">
                <a:off x="3778" y="1554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" name="Rectangle 594"/>
              <p:cNvSpPr>
                <a:spLocks noChangeArrowheads="1"/>
              </p:cNvSpPr>
              <p:nvPr/>
            </p:nvSpPr>
            <p:spPr bwMode="auto">
              <a:xfrm>
                <a:off x="3653" y="1585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5" name="Line 595"/>
              <p:cNvSpPr>
                <a:spLocks noChangeShapeType="1"/>
              </p:cNvSpPr>
              <p:nvPr/>
            </p:nvSpPr>
            <p:spPr bwMode="auto">
              <a:xfrm flipH="1" flipV="1">
                <a:off x="3664" y="1595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6" name="Line 596"/>
              <p:cNvSpPr>
                <a:spLocks noChangeShapeType="1"/>
              </p:cNvSpPr>
              <p:nvPr/>
            </p:nvSpPr>
            <p:spPr bwMode="auto">
              <a:xfrm>
                <a:off x="3684" y="1616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7" name="Line 597"/>
              <p:cNvSpPr>
                <a:spLocks noChangeShapeType="1"/>
              </p:cNvSpPr>
              <p:nvPr/>
            </p:nvSpPr>
            <p:spPr bwMode="auto">
              <a:xfrm flipH="1">
                <a:off x="3664" y="1616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8" name="Line 598"/>
              <p:cNvSpPr>
                <a:spLocks noChangeShapeType="1"/>
              </p:cNvSpPr>
              <p:nvPr/>
            </p:nvSpPr>
            <p:spPr bwMode="auto">
              <a:xfrm flipV="1">
                <a:off x="3684" y="1595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9" name="Rectangle 599"/>
              <p:cNvSpPr>
                <a:spLocks noChangeArrowheads="1"/>
              </p:cNvSpPr>
              <p:nvPr/>
            </p:nvSpPr>
            <p:spPr bwMode="auto">
              <a:xfrm>
                <a:off x="3539" y="1637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0" name="Line 600"/>
              <p:cNvSpPr>
                <a:spLocks noChangeShapeType="1"/>
              </p:cNvSpPr>
              <p:nvPr/>
            </p:nvSpPr>
            <p:spPr bwMode="auto">
              <a:xfrm flipH="1" flipV="1">
                <a:off x="3549" y="164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1" name="Line 601"/>
              <p:cNvSpPr>
                <a:spLocks noChangeShapeType="1"/>
              </p:cNvSpPr>
              <p:nvPr/>
            </p:nvSpPr>
            <p:spPr bwMode="auto">
              <a:xfrm>
                <a:off x="3570" y="166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2" name="Line 602"/>
              <p:cNvSpPr>
                <a:spLocks noChangeShapeType="1"/>
              </p:cNvSpPr>
              <p:nvPr/>
            </p:nvSpPr>
            <p:spPr bwMode="auto">
              <a:xfrm flipH="1">
                <a:off x="3549" y="1668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3" name="Line 603"/>
              <p:cNvSpPr>
                <a:spLocks noChangeShapeType="1"/>
              </p:cNvSpPr>
              <p:nvPr/>
            </p:nvSpPr>
            <p:spPr bwMode="auto">
              <a:xfrm flipV="1">
                <a:off x="3570" y="1647"/>
                <a:ext cx="21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4" name="Rectangle 604"/>
              <p:cNvSpPr>
                <a:spLocks noChangeArrowheads="1"/>
              </p:cNvSpPr>
              <p:nvPr/>
            </p:nvSpPr>
            <p:spPr bwMode="auto">
              <a:xfrm>
                <a:off x="3435" y="1699"/>
                <a:ext cx="83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5" name="Line 605"/>
              <p:cNvSpPr>
                <a:spLocks noChangeShapeType="1"/>
              </p:cNvSpPr>
              <p:nvPr/>
            </p:nvSpPr>
            <p:spPr bwMode="auto">
              <a:xfrm flipH="1" flipV="1">
                <a:off x="3446" y="1709"/>
                <a:ext cx="20" cy="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06" name="Line 607"/>
            <p:cNvSpPr>
              <a:spLocks noChangeShapeType="1"/>
            </p:cNvSpPr>
            <p:nvPr/>
          </p:nvSpPr>
          <p:spPr bwMode="auto">
            <a:xfrm>
              <a:off x="5502275" y="274637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7" name="Line 608"/>
            <p:cNvSpPr>
              <a:spLocks noChangeShapeType="1"/>
            </p:cNvSpPr>
            <p:nvPr/>
          </p:nvSpPr>
          <p:spPr bwMode="auto">
            <a:xfrm flipH="1">
              <a:off x="5470525" y="2746375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8" name="Line 609"/>
            <p:cNvSpPr>
              <a:spLocks noChangeShapeType="1"/>
            </p:cNvSpPr>
            <p:nvPr/>
          </p:nvSpPr>
          <p:spPr bwMode="auto">
            <a:xfrm flipV="1">
              <a:off x="5502275" y="271303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9" name="Rectangle 610"/>
            <p:cNvSpPr>
              <a:spLocks noChangeArrowheads="1"/>
            </p:cNvSpPr>
            <p:nvPr/>
          </p:nvSpPr>
          <p:spPr bwMode="auto">
            <a:xfrm>
              <a:off x="5305425" y="2813050"/>
              <a:ext cx="131763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0" name="Line 611"/>
            <p:cNvSpPr>
              <a:spLocks noChangeShapeType="1"/>
            </p:cNvSpPr>
            <p:nvPr/>
          </p:nvSpPr>
          <p:spPr bwMode="auto">
            <a:xfrm flipH="1" flipV="1">
              <a:off x="5321300" y="282892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1" name="Line 612"/>
            <p:cNvSpPr>
              <a:spLocks noChangeShapeType="1"/>
            </p:cNvSpPr>
            <p:nvPr/>
          </p:nvSpPr>
          <p:spPr bwMode="auto">
            <a:xfrm>
              <a:off x="5354638" y="286226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2" name="Line 613"/>
            <p:cNvSpPr>
              <a:spLocks noChangeShapeType="1"/>
            </p:cNvSpPr>
            <p:nvPr/>
          </p:nvSpPr>
          <p:spPr bwMode="auto">
            <a:xfrm flipH="1">
              <a:off x="5321300" y="28622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3" name="Line 614"/>
            <p:cNvSpPr>
              <a:spLocks noChangeShapeType="1"/>
            </p:cNvSpPr>
            <p:nvPr/>
          </p:nvSpPr>
          <p:spPr bwMode="auto">
            <a:xfrm flipV="1">
              <a:off x="5354638" y="282892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" name="Rectangle 615"/>
            <p:cNvSpPr>
              <a:spLocks noChangeArrowheads="1"/>
            </p:cNvSpPr>
            <p:nvPr/>
          </p:nvSpPr>
          <p:spPr bwMode="auto">
            <a:xfrm>
              <a:off x="5140325" y="2927350"/>
              <a:ext cx="131763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" name="Line 616"/>
            <p:cNvSpPr>
              <a:spLocks noChangeShapeType="1"/>
            </p:cNvSpPr>
            <p:nvPr/>
          </p:nvSpPr>
          <p:spPr bwMode="auto">
            <a:xfrm flipH="1" flipV="1">
              <a:off x="5156200" y="2944813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" name="Line 617"/>
            <p:cNvSpPr>
              <a:spLocks noChangeShapeType="1"/>
            </p:cNvSpPr>
            <p:nvPr/>
          </p:nvSpPr>
          <p:spPr bwMode="auto">
            <a:xfrm>
              <a:off x="5189538" y="297656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" name="Line 618"/>
            <p:cNvSpPr>
              <a:spLocks noChangeShapeType="1"/>
            </p:cNvSpPr>
            <p:nvPr/>
          </p:nvSpPr>
          <p:spPr bwMode="auto">
            <a:xfrm flipH="1">
              <a:off x="5156200" y="29765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" name="Line 619"/>
            <p:cNvSpPr>
              <a:spLocks noChangeShapeType="1"/>
            </p:cNvSpPr>
            <p:nvPr/>
          </p:nvSpPr>
          <p:spPr bwMode="auto">
            <a:xfrm flipV="1">
              <a:off x="5189538" y="2944813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" name="Rectangle 620"/>
            <p:cNvSpPr>
              <a:spLocks noChangeArrowheads="1"/>
            </p:cNvSpPr>
            <p:nvPr/>
          </p:nvSpPr>
          <p:spPr bwMode="auto">
            <a:xfrm>
              <a:off x="4975225" y="3076575"/>
              <a:ext cx="131763" cy="13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" name="Line 621"/>
            <p:cNvSpPr>
              <a:spLocks noChangeShapeType="1"/>
            </p:cNvSpPr>
            <p:nvPr/>
          </p:nvSpPr>
          <p:spPr bwMode="auto">
            <a:xfrm flipH="1" flipV="1">
              <a:off x="4991100" y="30924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" name="Line 622"/>
            <p:cNvSpPr>
              <a:spLocks noChangeShapeType="1"/>
            </p:cNvSpPr>
            <p:nvPr/>
          </p:nvSpPr>
          <p:spPr bwMode="auto">
            <a:xfrm>
              <a:off x="5024438" y="3125788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" name="Line 623"/>
            <p:cNvSpPr>
              <a:spLocks noChangeShapeType="1"/>
            </p:cNvSpPr>
            <p:nvPr/>
          </p:nvSpPr>
          <p:spPr bwMode="auto">
            <a:xfrm flipH="1">
              <a:off x="4991100" y="3125788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" name="Line 624"/>
            <p:cNvSpPr>
              <a:spLocks noChangeShapeType="1"/>
            </p:cNvSpPr>
            <p:nvPr/>
          </p:nvSpPr>
          <p:spPr bwMode="auto">
            <a:xfrm flipV="1">
              <a:off x="5024438" y="30924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" name="Rectangle 625"/>
            <p:cNvSpPr>
              <a:spLocks noChangeArrowheads="1"/>
            </p:cNvSpPr>
            <p:nvPr/>
          </p:nvSpPr>
          <p:spPr bwMode="auto">
            <a:xfrm>
              <a:off x="4810125" y="3224213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" name="Line 626"/>
            <p:cNvSpPr>
              <a:spLocks noChangeShapeType="1"/>
            </p:cNvSpPr>
            <p:nvPr/>
          </p:nvSpPr>
          <p:spPr bwMode="auto">
            <a:xfrm flipH="1" flipV="1">
              <a:off x="4827588" y="3240088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" name="Line 627"/>
            <p:cNvSpPr>
              <a:spLocks noChangeShapeType="1"/>
            </p:cNvSpPr>
            <p:nvPr/>
          </p:nvSpPr>
          <p:spPr bwMode="auto">
            <a:xfrm>
              <a:off x="4859338" y="327342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" name="Line 628"/>
            <p:cNvSpPr>
              <a:spLocks noChangeShapeType="1"/>
            </p:cNvSpPr>
            <p:nvPr/>
          </p:nvSpPr>
          <p:spPr bwMode="auto">
            <a:xfrm flipH="1">
              <a:off x="4827588" y="3273425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" name="Line 629"/>
            <p:cNvSpPr>
              <a:spLocks noChangeShapeType="1"/>
            </p:cNvSpPr>
            <p:nvPr/>
          </p:nvSpPr>
          <p:spPr bwMode="auto">
            <a:xfrm flipV="1">
              <a:off x="4859338" y="32400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" name="Rectangle 630"/>
            <p:cNvSpPr>
              <a:spLocks noChangeArrowheads="1"/>
            </p:cNvSpPr>
            <p:nvPr/>
          </p:nvSpPr>
          <p:spPr bwMode="auto">
            <a:xfrm>
              <a:off x="4662488" y="3371850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" name="Line 631"/>
            <p:cNvSpPr>
              <a:spLocks noChangeShapeType="1"/>
            </p:cNvSpPr>
            <p:nvPr/>
          </p:nvSpPr>
          <p:spPr bwMode="auto">
            <a:xfrm flipH="1" flipV="1">
              <a:off x="4678363" y="3389313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" name="Line 632"/>
            <p:cNvSpPr>
              <a:spLocks noChangeShapeType="1"/>
            </p:cNvSpPr>
            <p:nvPr/>
          </p:nvSpPr>
          <p:spPr bwMode="auto">
            <a:xfrm>
              <a:off x="4711700" y="34210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" name="Line 633"/>
            <p:cNvSpPr>
              <a:spLocks noChangeShapeType="1"/>
            </p:cNvSpPr>
            <p:nvPr/>
          </p:nvSpPr>
          <p:spPr bwMode="auto">
            <a:xfrm flipH="1">
              <a:off x="4678363" y="342106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" name="Line 634"/>
            <p:cNvSpPr>
              <a:spLocks noChangeShapeType="1"/>
            </p:cNvSpPr>
            <p:nvPr/>
          </p:nvSpPr>
          <p:spPr bwMode="auto">
            <a:xfrm flipV="1">
              <a:off x="4711700" y="3389313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" name="Rectangle 635"/>
            <p:cNvSpPr>
              <a:spLocks noChangeArrowheads="1"/>
            </p:cNvSpPr>
            <p:nvPr/>
          </p:nvSpPr>
          <p:spPr bwMode="auto">
            <a:xfrm>
              <a:off x="4497388" y="3503613"/>
              <a:ext cx="131762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" name="Line 636"/>
            <p:cNvSpPr>
              <a:spLocks noChangeShapeType="1"/>
            </p:cNvSpPr>
            <p:nvPr/>
          </p:nvSpPr>
          <p:spPr bwMode="auto">
            <a:xfrm flipH="1" flipV="1">
              <a:off x="4513263" y="35194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6" name="Line 637"/>
            <p:cNvSpPr>
              <a:spLocks noChangeShapeType="1"/>
            </p:cNvSpPr>
            <p:nvPr/>
          </p:nvSpPr>
          <p:spPr bwMode="auto">
            <a:xfrm>
              <a:off x="4546600" y="355282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7" name="Line 638"/>
            <p:cNvSpPr>
              <a:spLocks noChangeShapeType="1"/>
            </p:cNvSpPr>
            <p:nvPr/>
          </p:nvSpPr>
          <p:spPr bwMode="auto">
            <a:xfrm flipH="1">
              <a:off x="4513263" y="355282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" name="Line 639"/>
            <p:cNvSpPr>
              <a:spLocks noChangeShapeType="1"/>
            </p:cNvSpPr>
            <p:nvPr/>
          </p:nvSpPr>
          <p:spPr bwMode="auto">
            <a:xfrm flipV="1">
              <a:off x="4546600" y="35194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9" name="Rectangle 640"/>
            <p:cNvSpPr>
              <a:spLocks noChangeArrowheads="1"/>
            </p:cNvSpPr>
            <p:nvPr/>
          </p:nvSpPr>
          <p:spPr bwMode="auto">
            <a:xfrm>
              <a:off x="4332288" y="3602038"/>
              <a:ext cx="131762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0" name="Line 641"/>
            <p:cNvSpPr>
              <a:spLocks noChangeShapeType="1"/>
            </p:cNvSpPr>
            <p:nvPr/>
          </p:nvSpPr>
          <p:spPr bwMode="auto">
            <a:xfrm flipH="1" flipV="1">
              <a:off x="4349750" y="3619500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1" name="Line 642"/>
            <p:cNvSpPr>
              <a:spLocks noChangeShapeType="1"/>
            </p:cNvSpPr>
            <p:nvPr/>
          </p:nvSpPr>
          <p:spPr bwMode="auto">
            <a:xfrm>
              <a:off x="4381500" y="36512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2" name="Line 643"/>
            <p:cNvSpPr>
              <a:spLocks noChangeShapeType="1"/>
            </p:cNvSpPr>
            <p:nvPr/>
          </p:nvSpPr>
          <p:spPr bwMode="auto">
            <a:xfrm flipH="1">
              <a:off x="4349750" y="365125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3" name="Line 644"/>
            <p:cNvSpPr>
              <a:spLocks noChangeShapeType="1"/>
            </p:cNvSpPr>
            <p:nvPr/>
          </p:nvSpPr>
          <p:spPr bwMode="auto">
            <a:xfrm flipV="1">
              <a:off x="4381500" y="3619500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4" name="Rectangle 645"/>
            <p:cNvSpPr>
              <a:spLocks noChangeArrowheads="1"/>
            </p:cNvSpPr>
            <p:nvPr/>
          </p:nvSpPr>
          <p:spPr bwMode="auto">
            <a:xfrm>
              <a:off x="4167188" y="3684588"/>
              <a:ext cx="131762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" name="Line 646"/>
            <p:cNvSpPr>
              <a:spLocks noChangeShapeType="1"/>
            </p:cNvSpPr>
            <p:nvPr/>
          </p:nvSpPr>
          <p:spPr bwMode="auto">
            <a:xfrm flipH="1" flipV="1">
              <a:off x="4184650" y="3702050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" name="Line 647"/>
            <p:cNvSpPr>
              <a:spLocks noChangeShapeType="1"/>
            </p:cNvSpPr>
            <p:nvPr/>
          </p:nvSpPr>
          <p:spPr bwMode="auto">
            <a:xfrm>
              <a:off x="4216400" y="373380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" name="Line 648"/>
            <p:cNvSpPr>
              <a:spLocks noChangeShapeType="1"/>
            </p:cNvSpPr>
            <p:nvPr/>
          </p:nvSpPr>
          <p:spPr bwMode="auto">
            <a:xfrm flipH="1">
              <a:off x="4184650" y="373380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" name="Line 649"/>
            <p:cNvSpPr>
              <a:spLocks noChangeShapeType="1"/>
            </p:cNvSpPr>
            <p:nvPr/>
          </p:nvSpPr>
          <p:spPr bwMode="auto">
            <a:xfrm flipV="1">
              <a:off x="4216400" y="3702050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9" name="Rectangle 650"/>
            <p:cNvSpPr>
              <a:spLocks noChangeArrowheads="1"/>
            </p:cNvSpPr>
            <p:nvPr/>
          </p:nvSpPr>
          <p:spPr bwMode="auto">
            <a:xfrm>
              <a:off x="4003675" y="3751263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0" name="Line 651"/>
            <p:cNvSpPr>
              <a:spLocks noChangeShapeType="1"/>
            </p:cNvSpPr>
            <p:nvPr/>
          </p:nvSpPr>
          <p:spPr bwMode="auto">
            <a:xfrm flipH="1" flipV="1">
              <a:off x="4019550" y="376713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1" name="Line 652"/>
            <p:cNvSpPr>
              <a:spLocks noChangeShapeType="1"/>
            </p:cNvSpPr>
            <p:nvPr/>
          </p:nvSpPr>
          <p:spPr bwMode="auto">
            <a:xfrm>
              <a:off x="4052888" y="3800475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2" name="Line 653"/>
            <p:cNvSpPr>
              <a:spLocks noChangeShapeType="1"/>
            </p:cNvSpPr>
            <p:nvPr/>
          </p:nvSpPr>
          <p:spPr bwMode="auto">
            <a:xfrm flipH="1">
              <a:off x="4019550" y="3800475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3" name="Line 654"/>
            <p:cNvSpPr>
              <a:spLocks noChangeShapeType="1"/>
            </p:cNvSpPr>
            <p:nvPr/>
          </p:nvSpPr>
          <p:spPr bwMode="auto">
            <a:xfrm flipV="1">
              <a:off x="4052888" y="3767138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4" name="Rectangle 655"/>
            <p:cNvSpPr>
              <a:spLocks noChangeArrowheads="1"/>
            </p:cNvSpPr>
            <p:nvPr/>
          </p:nvSpPr>
          <p:spPr bwMode="auto">
            <a:xfrm>
              <a:off x="3838575" y="3800475"/>
              <a:ext cx="131763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" name="Line 656"/>
            <p:cNvSpPr>
              <a:spLocks noChangeShapeType="1"/>
            </p:cNvSpPr>
            <p:nvPr/>
          </p:nvSpPr>
          <p:spPr bwMode="auto">
            <a:xfrm flipH="1" flipV="1">
              <a:off x="3854450" y="38163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" name="Line 657"/>
            <p:cNvSpPr>
              <a:spLocks noChangeShapeType="1"/>
            </p:cNvSpPr>
            <p:nvPr/>
          </p:nvSpPr>
          <p:spPr bwMode="auto">
            <a:xfrm>
              <a:off x="3887788" y="38496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" name="Line 658"/>
            <p:cNvSpPr>
              <a:spLocks noChangeShapeType="1"/>
            </p:cNvSpPr>
            <p:nvPr/>
          </p:nvSpPr>
          <p:spPr bwMode="auto">
            <a:xfrm flipH="1">
              <a:off x="3854450" y="38496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" name="Line 659"/>
            <p:cNvSpPr>
              <a:spLocks noChangeShapeType="1"/>
            </p:cNvSpPr>
            <p:nvPr/>
          </p:nvSpPr>
          <p:spPr bwMode="auto">
            <a:xfrm flipV="1">
              <a:off x="3887788" y="38163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" name="Rectangle 660"/>
            <p:cNvSpPr>
              <a:spLocks noChangeArrowheads="1"/>
            </p:cNvSpPr>
            <p:nvPr/>
          </p:nvSpPr>
          <p:spPr bwMode="auto">
            <a:xfrm>
              <a:off x="3673475" y="3832225"/>
              <a:ext cx="131763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" name="Line 661"/>
            <p:cNvSpPr>
              <a:spLocks noChangeShapeType="1"/>
            </p:cNvSpPr>
            <p:nvPr/>
          </p:nvSpPr>
          <p:spPr bwMode="auto">
            <a:xfrm flipH="1" flipV="1">
              <a:off x="3689350" y="38496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" name="Line 662"/>
            <p:cNvSpPr>
              <a:spLocks noChangeShapeType="1"/>
            </p:cNvSpPr>
            <p:nvPr/>
          </p:nvSpPr>
          <p:spPr bwMode="auto">
            <a:xfrm>
              <a:off x="3722688" y="3883025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" name="Line 663"/>
            <p:cNvSpPr>
              <a:spLocks noChangeShapeType="1"/>
            </p:cNvSpPr>
            <p:nvPr/>
          </p:nvSpPr>
          <p:spPr bwMode="auto">
            <a:xfrm flipH="1">
              <a:off x="3689350" y="3883025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" name="Line 664"/>
            <p:cNvSpPr>
              <a:spLocks noChangeShapeType="1"/>
            </p:cNvSpPr>
            <p:nvPr/>
          </p:nvSpPr>
          <p:spPr bwMode="auto">
            <a:xfrm flipV="1">
              <a:off x="3722688" y="38496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" name="Rectangle 665"/>
            <p:cNvSpPr>
              <a:spLocks noChangeArrowheads="1"/>
            </p:cNvSpPr>
            <p:nvPr/>
          </p:nvSpPr>
          <p:spPr bwMode="auto">
            <a:xfrm>
              <a:off x="3524250" y="3849688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" name="Line 666"/>
            <p:cNvSpPr>
              <a:spLocks noChangeShapeType="1"/>
            </p:cNvSpPr>
            <p:nvPr/>
          </p:nvSpPr>
          <p:spPr bwMode="auto">
            <a:xfrm flipH="1" flipV="1">
              <a:off x="3541713" y="386556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" name="Line 667"/>
            <p:cNvSpPr>
              <a:spLocks noChangeShapeType="1"/>
            </p:cNvSpPr>
            <p:nvPr/>
          </p:nvSpPr>
          <p:spPr bwMode="auto">
            <a:xfrm>
              <a:off x="3575050" y="389890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" name="Line 668"/>
            <p:cNvSpPr>
              <a:spLocks noChangeShapeType="1"/>
            </p:cNvSpPr>
            <p:nvPr/>
          </p:nvSpPr>
          <p:spPr bwMode="auto">
            <a:xfrm flipH="1">
              <a:off x="3541713" y="389890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8" name="Line 669"/>
            <p:cNvSpPr>
              <a:spLocks noChangeShapeType="1"/>
            </p:cNvSpPr>
            <p:nvPr/>
          </p:nvSpPr>
          <p:spPr bwMode="auto">
            <a:xfrm flipV="1">
              <a:off x="3575050" y="3865563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" name="Rectangle 670"/>
            <p:cNvSpPr>
              <a:spLocks noChangeArrowheads="1"/>
            </p:cNvSpPr>
            <p:nvPr/>
          </p:nvSpPr>
          <p:spPr bwMode="auto">
            <a:xfrm>
              <a:off x="3360738" y="388302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0" name="Line 671"/>
            <p:cNvSpPr>
              <a:spLocks noChangeShapeType="1"/>
            </p:cNvSpPr>
            <p:nvPr/>
          </p:nvSpPr>
          <p:spPr bwMode="auto">
            <a:xfrm flipH="1" flipV="1">
              <a:off x="3376613" y="389890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" name="Line 672"/>
            <p:cNvSpPr>
              <a:spLocks noChangeShapeType="1"/>
            </p:cNvSpPr>
            <p:nvPr/>
          </p:nvSpPr>
          <p:spPr bwMode="auto">
            <a:xfrm>
              <a:off x="3409950" y="3932238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2" name="Line 673"/>
            <p:cNvSpPr>
              <a:spLocks noChangeShapeType="1"/>
            </p:cNvSpPr>
            <p:nvPr/>
          </p:nvSpPr>
          <p:spPr bwMode="auto">
            <a:xfrm flipH="1">
              <a:off x="3376613" y="3932238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" name="Line 674"/>
            <p:cNvSpPr>
              <a:spLocks noChangeShapeType="1"/>
            </p:cNvSpPr>
            <p:nvPr/>
          </p:nvSpPr>
          <p:spPr bwMode="auto">
            <a:xfrm flipV="1">
              <a:off x="3409950" y="389890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4" name="Rectangle 675"/>
            <p:cNvSpPr>
              <a:spLocks noChangeArrowheads="1"/>
            </p:cNvSpPr>
            <p:nvPr/>
          </p:nvSpPr>
          <p:spPr bwMode="auto">
            <a:xfrm>
              <a:off x="3195638" y="3898900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5" name="Line 676"/>
            <p:cNvSpPr>
              <a:spLocks noChangeShapeType="1"/>
            </p:cNvSpPr>
            <p:nvPr/>
          </p:nvSpPr>
          <p:spPr bwMode="auto">
            <a:xfrm flipH="1" flipV="1">
              <a:off x="3211513" y="391477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6" name="Line 677"/>
            <p:cNvSpPr>
              <a:spLocks noChangeShapeType="1"/>
            </p:cNvSpPr>
            <p:nvPr/>
          </p:nvSpPr>
          <p:spPr bwMode="auto">
            <a:xfrm>
              <a:off x="3244850" y="394811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7" name="Line 678"/>
            <p:cNvSpPr>
              <a:spLocks noChangeShapeType="1"/>
            </p:cNvSpPr>
            <p:nvPr/>
          </p:nvSpPr>
          <p:spPr bwMode="auto">
            <a:xfrm flipH="1">
              <a:off x="3211513" y="39481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8" name="Line 679"/>
            <p:cNvSpPr>
              <a:spLocks noChangeShapeType="1"/>
            </p:cNvSpPr>
            <p:nvPr/>
          </p:nvSpPr>
          <p:spPr bwMode="auto">
            <a:xfrm flipV="1">
              <a:off x="3244850" y="391477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9" name="Rectangle 680"/>
            <p:cNvSpPr>
              <a:spLocks noChangeArrowheads="1"/>
            </p:cNvSpPr>
            <p:nvPr/>
          </p:nvSpPr>
          <p:spPr bwMode="auto">
            <a:xfrm>
              <a:off x="3046413" y="3898900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" name="Line 681"/>
            <p:cNvSpPr>
              <a:spLocks noChangeShapeType="1"/>
            </p:cNvSpPr>
            <p:nvPr/>
          </p:nvSpPr>
          <p:spPr bwMode="auto">
            <a:xfrm flipH="1" flipV="1">
              <a:off x="3063875" y="3914775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1" name="Line 682"/>
            <p:cNvSpPr>
              <a:spLocks noChangeShapeType="1"/>
            </p:cNvSpPr>
            <p:nvPr/>
          </p:nvSpPr>
          <p:spPr bwMode="auto">
            <a:xfrm>
              <a:off x="3095625" y="394811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2" name="Line 683"/>
            <p:cNvSpPr>
              <a:spLocks noChangeShapeType="1"/>
            </p:cNvSpPr>
            <p:nvPr/>
          </p:nvSpPr>
          <p:spPr bwMode="auto">
            <a:xfrm flipH="1">
              <a:off x="3063875" y="3948113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3" name="Line 684"/>
            <p:cNvSpPr>
              <a:spLocks noChangeShapeType="1"/>
            </p:cNvSpPr>
            <p:nvPr/>
          </p:nvSpPr>
          <p:spPr bwMode="auto">
            <a:xfrm flipV="1">
              <a:off x="3095625" y="391477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4" name="Rectangle 685"/>
            <p:cNvSpPr>
              <a:spLocks noChangeArrowheads="1"/>
            </p:cNvSpPr>
            <p:nvPr/>
          </p:nvSpPr>
          <p:spPr bwMode="auto">
            <a:xfrm>
              <a:off x="2865438" y="391477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5" name="Line 686"/>
            <p:cNvSpPr>
              <a:spLocks noChangeShapeType="1"/>
            </p:cNvSpPr>
            <p:nvPr/>
          </p:nvSpPr>
          <p:spPr bwMode="auto">
            <a:xfrm flipH="1" flipV="1">
              <a:off x="2882900" y="3932238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" name="Line 687"/>
            <p:cNvSpPr>
              <a:spLocks noChangeShapeType="1"/>
            </p:cNvSpPr>
            <p:nvPr/>
          </p:nvSpPr>
          <p:spPr bwMode="auto">
            <a:xfrm>
              <a:off x="2914650" y="39639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" name="Line 688"/>
            <p:cNvSpPr>
              <a:spLocks noChangeShapeType="1"/>
            </p:cNvSpPr>
            <p:nvPr/>
          </p:nvSpPr>
          <p:spPr bwMode="auto">
            <a:xfrm flipH="1">
              <a:off x="2882900" y="3963988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8" name="Line 689"/>
            <p:cNvSpPr>
              <a:spLocks noChangeShapeType="1"/>
            </p:cNvSpPr>
            <p:nvPr/>
          </p:nvSpPr>
          <p:spPr bwMode="auto">
            <a:xfrm flipV="1">
              <a:off x="2914650" y="3932238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9" name="Rectangle 690"/>
            <p:cNvSpPr>
              <a:spLocks noChangeArrowheads="1"/>
            </p:cNvSpPr>
            <p:nvPr/>
          </p:nvSpPr>
          <p:spPr bwMode="auto">
            <a:xfrm>
              <a:off x="2782888" y="391477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0" name="Line 691"/>
            <p:cNvSpPr>
              <a:spLocks noChangeShapeType="1"/>
            </p:cNvSpPr>
            <p:nvPr/>
          </p:nvSpPr>
          <p:spPr bwMode="auto">
            <a:xfrm flipH="1" flipV="1">
              <a:off x="2800350" y="3932238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1" name="Line 692"/>
            <p:cNvSpPr>
              <a:spLocks noChangeShapeType="1"/>
            </p:cNvSpPr>
            <p:nvPr/>
          </p:nvSpPr>
          <p:spPr bwMode="auto">
            <a:xfrm>
              <a:off x="2832100" y="39639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2" name="Line 693"/>
            <p:cNvSpPr>
              <a:spLocks noChangeShapeType="1"/>
            </p:cNvSpPr>
            <p:nvPr/>
          </p:nvSpPr>
          <p:spPr bwMode="auto">
            <a:xfrm flipH="1">
              <a:off x="2800350" y="3963988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3" name="Line 694"/>
            <p:cNvSpPr>
              <a:spLocks noChangeShapeType="1"/>
            </p:cNvSpPr>
            <p:nvPr/>
          </p:nvSpPr>
          <p:spPr bwMode="auto">
            <a:xfrm flipV="1">
              <a:off x="2832100" y="3932238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4" name="Rectangle 695"/>
            <p:cNvSpPr>
              <a:spLocks noChangeArrowheads="1"/>
            </p:cNvSpPr>
            <p:nvPr/>
          </p:nvSpPr>
          <p:spPr bwMode="auto">
            <a:xfrm>
              <a:off x="2947988" y="391477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5" name="Line 696"/>
            <p:cNvSpPr>
              <a:spLocks noChangeShapeType="1"/>
            </p:cNvSpPr>
            <p:nvPr/>
          </p:nvSpPr>
          <p:spPr bwMode="auto">
            <a:xfrm flipH="1" flipV="1">
              <a:off x="2963863" y="3932238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6" name="Line 697"/>
            <p:cNvSpPr>
              <a:spLocks noChangeShapeType="1"/>
            </p:cNvSpPr>
            <p:nvPr/>
          </p:nvSpPr>
          <p:spPr bwMode="auto">
            <a:xfrm>
              <a:off x="2997200" y="39639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7" name="Line 698"/>
            <p:cNvSpPr>
              <a:spLocks noChangeShapeType="1"/>
            </p:cNvSpPr>
            <p:nvPr/>
          </p:nvSpPr>
          <p:spPr bwMode="auto">
            <a:xfrm flipH="1">
              <a:off x="2963863" y="39639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8" name="Line 699"/>
            <p:cNvSpPr>
              <a:spLocks noChangeShapeType="1"/>
            </p:cNvSpPr>
            <p:nvPr/>
          </p:nvSpPr>
          <p:spPr bwMode="auto">
            <a:xfrm flipV="1">
              <a:off x="2997200" y="3932238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9" name="Rectangle 700"/>
            <p:cNvSpPr>
              <a:spLocks noChangeArrowheads="1"/>
            </p:cNvSpPr>
            <p:nvPr/>
          </p:nvSpPr>
          <p:spPr bwMode="auto">
            <a:xfrm>
              <a:off x="3095625" y="3898900"/>
              <a:ext cx="133350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0" name="Line 701"/>
            <p:cNvSpPr>
              <a:spLocks noChangeShapeType="1"/>
            </p:cNvSpPr>
            <p:nvPr/>
          </p:nvSpPr>
          <p:spPr bwMode="auto">
            <a:xfrm flipH="1" flipV="1">
              <a:off x="3113088" y="391477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1" name="Line 702"/>
            <p:cNvSpPr>
              <a:spLocks noChangeShapeType="1"/>
            </p:cNvSpPr>
            <p:nvPr/>
          </p:nvSpPr>
          <p:spPr bwMode="auto">
            <a:xfrm>
              <a:off x="3146425" y="3948113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" name="Line 703"/>
            <p:cNvSpPr>
              <a:spLocks noChangeShapeType="1"/>
            </p:cNvSpPr>
            <p:nvPr/>
          </p:nvSpPr>
          <p:spPr bwMode="auto">
            <a:xfrm flipH="1">
              <a:off x="3113088" y="39481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" name="Line 704"/>
            <p:cNvSpPr>
              <a:spLocks noChangeShapeType="1"/>
            </p:cNvSpPr>
            <p:nvPr/>
          </p:nvSpPr>
          <p:spPr bwMode="auto">
            <a:xfrm flipV="1">
              <a:off x="3146425" y="3914775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" name="Rectangle 705"/>
            <p:cNvSpPr>
              <a:spLocks noChangeArrowheads="1"/>
            </p:cNvSpPr>
            <p:nvPr/>
          </p:nvSpPr>
          <p:spPr bwMode="auto">
            <a:xfrm>
              <a:off x="3244850" y="3883025"/>
              <a:ext cx="131763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5" name="Line 706"/>
            <p:cNvSpPr>
              <a:spLocks noChangeShapeType="1"/>
            </p:cNvSpPr>
            <p:nvPr/>
          </p:nvSpPr>
          <p:spPr bwMode="auto">
            <a:xfrm flipH="1" flipV="1">
              <a:off x="3260725" y="389890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" name="Line 707"/>
            <p:cNvSpPr>
              <a:spLocks noChangeShapeType="1"/>
            </p:cNvSpPr>
            <p:nvPr/>
          </p:nvSpPr>
          <p:spPr bwMode="auto">
            <a:xfrm>
              <a:off x="3294063" y="3932238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" name="Line 708"/>
            <p:cNvSpPr>
              <a:spLocks noChangeShapeType="1"/>
            </p:cNvSpPr>
            <p:nvPr/>
          </p:nvSpPr>
          <p:spPr bwMode="auto">
            <a:xfrm flipH="1">
              <a:off x="3260725" y="3932238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8" name="Line 709"/>
            <p:cNvSpPr>
              <a:spLocks noChangeShapeType="1"/>
            </p:cNvSpPr>
            <p:nvPr/>
          </p:nvSpPr>
          <p:spPr bwMode="auto">
            <a:xfrm flipV="1">
              <a:off x="3294063" y="389890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9" name="Rectangle 710"/>
            <p:cNvSpPr>
              <a:spLocks noChangeArrowheads="1"/>
            </p:cNvSpPr>
            <p:nvPr/>
          </p:nvSpPr>
          <p:spPr bwMode="auto">
            <a:xfrm>
              <a:off x="3425825" y="3865563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0" name="Line 711"/>
            <p:cNvSpPr>
              <a:spLocks noChangeShapeType="1"/>
            </p:cNvSpPr>
            <p:nvPr/>
          </p:nvSpPr>
          <p:spPr bwMode="auto">
            <a:xfrm flipH="1" flipV="1">
              <a:off x="3443288" y="3883025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1" name="Line 712"/>
            <p:cNvSpPr>
              <a:spLocks noChangeShapeType="1"/>
            </p:cNvSpPr>
            <p:nvPr/>
          </p:nvSpPr>
          <p:spPr bwMode="auto">
            <a:xfrm>
              <a:off x="3475038" y="391477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2" name="Line 713"/>
            <p:cNvSpPr>
              <a:spLocks noChangeShapeType="1"/>
            </p:cNvSpPr>
            <p:nvPr/>
          </p:nvSpPr>
          <p:spPr bwMode="auto">
            <a:xfrm flipH="1">
              <a:off x="3443288" y="3914775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3" name="Line 714"/>
            <p:cNvSpPr>
              <a:spLocks noChangeShapeType="1"/>
            </p:cNvSpPr>
            <p:nvPr/>
          </p:nvSpPr>
          <p:spPr bwMode="auto">
            <a:xfrm flipV="1">
              <a:off x="3475038" y="3883025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4" name="Rectangle 715"/>
            <p:cNvSpPr>
              <a:spLocks noChangeArrowheads="1"/>
            </p:cNvSpPr>
            <p:nvPr/>
          </p:nvSpPr>
          <p:spPr bwMode="auto">
            <a:xfrm>
              <a:off x="3575050" y="3849688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5" name="Line 716"/>
            <p:cNvSpPr>
              <a:spLocks noChangeShapeType="1"/>
            </p:cNvSpPr>
            <p:nvPr/>
          </p:nvSpPr>
          <p:spPr bwMode="auto">
            <a:xfrm flipH="1" flipV="1">
              <a:off x="3590925" y="38655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6" name="Line 717"/>
            <p:cNvSpPr>
              <a:spLocks noChangeShapeType="1"/>
            </p:cNvSpPr>
            <p:nvPr/>
          </p:nvSpPr>
          <p:spPr bwMode="auto">
            <a:xfrm>
              <a:off x="3624263" y="389890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" name="Line 718"/>
            <p:cNvSpPr>
              <a:spLocks noChangeShapeType="1"/>
            </p:cNvSpPr>
            <p:nvPr/>
          </p:nvSpPr>
          <p:spPr bwMode="auto">
            <a:xfrm flipH="1">
              <a:off x="3590925" y="389890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" name="Line 719"/>
            <p:cNvSpPr>
              <a:spLocks noChangeShapeType="1"/>
            </p:cNvSpPr>
            <p:nvPr/>
          </p:nvSpPr>
          <p:spPr bwMode="auto">
            <a:xfrm flipV="1">
              <a:off x="3624263" y="3865563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" name="Rectangle 720"/>
            <p:cNvSpPr>
              <a:spLocks noChangeArrowheads="1"/>
            </p:cNvSpPr>
            <p:nvPr/>
          </p:nvSpPr>
          <p:spPr bwMode="auto">
            <a:xfrm>
              <a:off x="3738563" y="383222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" name="Line 721"/>
            <p:cNvSpPr>
              <a:spLocks noChangeShapeType="1"/>
            </p:cNvSpPr>
            <p:nvPr/>
          </p:nvSpPr>
          <p:spPr bwMode="auto">
            <a:xfrm flipH="1" flipV="1">
              <a:off x="3756025" y="38496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" name="Line 722"/>
            <p:cNvSpPr>
              <a:spLocks noChangeShapeType="1"/>
            </p:cNvSpPr>
            <p:nvPr/>
          </p:nvSpPr>
          <p:spPr bwMode="auto">
            <a:xfrm>
              <a:off x="3789363" y="3883025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2" name="Line 723"/>
            <p:cNvSpPr>
              <a:spLocks noChangeShapeType="1"/>
            </p:cNvSpPr>
            <p:nvPr/>
          </p:nvSpPr>
          <p:spPr bwMode="auto">
            <a:xfrm flipH="1">
              <a:off x="3756025" y="3883025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" name="Line 724"/>
            <p:cNvSpPr>
              <a:spLocks noChangeShapeType="1"/>
            </p:cNvSpPr>
            <p:nvPr/>
          </p:nvSpPr>
          <p:spPr bwMode="auto">
            <a:xfrm flipV="1">
              <a:off x="3789363" y="3849688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" name="Rectangle 725"/>
            <p:cNvSpPr>
              <a:spLocks noChangeArrowheads="1"/>
            </p:cNvSpPr>
            <p:nvPr/>
          </p:nvSpPr>
          <p:spPr bwMode="auto">
            <a:xfrm>
              <a:off x="3903663" y="380047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" name="Line 726"/>
            <p:cNvSpPr>
              <a:spLocks noChangeShapeType="1"/>
            </p:cNvSpPr>
            <p:nvPr/>
          </p:nvSpPr>
          <p:spPr bwMode="auto">
            <a:xfrm flipH="1" flipV="1">
              <a:off x="3921125" y="381635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" name="Line 727"/>
            <p:cNvSpPr>
              <a:spLocks noChangeShapeType="1"/>
            </p:cNvSpPr>
            <p:nvPr/>
          </p:nvSpPr>
          <p:spPr bwMode="auto">
            <a:xfrm>
              <a:off x="3952875" y="38496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" name="Line 728"/>
            <p:cNvSpPr>
              <a:spLocks noChangeShapeType="1"/>
            </p:cNvSpPr>
            <p:nvPr/>
          </p:nvSpPr>
          <p:spPr bwMode="auto">
            <a:xfrm flipH="1">
              <a:off x="3921125" y="3849688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8" name="Line 729"/>
            <p:cNvSpPr>
              <a:spLocks noChangeShapeType="1"/>
            </p:cNvSpPr>
            <p:nvPr/>
          </p:nvSpPr>
          <p:spPr bwMode="auto">
            <a:xfrm flipV="1">
              <a:off x="3952875" y="38163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9" name="Rectangle 730"/>
            <p:cNvSpPr>
              <a:spLocks noChangeArrowheads="1"/>
            </p:cNvSpPr>
            <p:nvPr/>
          </p:nvSpPr>
          <p:spPr bwMode="auto">
            <a:xfrm>
              <a:off x="4068763" y="3767138"/>
              <a:ext cx="131762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0" name="Line 731"/>
            <p:cNvSpPr>
              <a:spLocks noChangeShapeType="1"/>
            </p:cNvSpPr>
            <p:nvPr/>
          </p:nvSpPr>
          <p:spPr bwMode="auto">
            <a:xfrm flipH="1" flipV="1">
              <a:off x="4084638" y="37830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1" name="Line 732"/>
            <p:cNvSpPr>
              <a:spLocks noChangeShapeType="1"/>
            </p:cNvSpPr>
            <p:nvPr/>
          </p:nvSpPr>
          <p:spPr bwMode="auto">
            <a:xfrm>
              <a:off x="4117975" y="38163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2" name="Line 733"/>
            <p:cNvSpPr>
              <a:spLocks noChangeShapeType="1"/>
            </p:cNvSpPr>
            <p:nvPr/>
          </p:nvSpPr>
          <p:spPr bwMode="auto">
            <a:xfrm flipH="1">
              <a:off x="4084638" y="38163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" name="Line 734"/>
            <p:cNvSpPr>
              <a:spLocks noChangeShapeType="1"/>
            </p:cNvSpPr>
            <p:nvPr/>
          </p:nvSpPr>
          <p:spPr bwMode="auto">
            <a:xfrm flipV="1">
              <a:off x="4117975" y="378301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4" name="Rectangle 735"/>
            <p:cNvSpPr>
              <a:spLocks noChangeArrowheads="1"/>
            </p:cNvSpPr>
            <p:nvPr/>
          </p:nvSpPr>
          <p:spPr bwMode="auto">
            <a:xfrm>
              <a:off x="4216400" y="3733800"/>
              <a:ext cx="133350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5" name="Line 736"/>
            <p:cNvSpPr>
              <a:spLocks noChangeShapeType="1"/>
            </p:cNvSpPr>
            <p:nvPr/>
          </p:nvSpPr>
          <p:spPr bwMode="auto">
            <a:xfrm flipH="1" flipV="1">
              <a:off x="4233863" y="3751263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6" name="Line 737"/>
            <p:cNvSpPr>
              <a:spLocks noChangeShapeType="1"/>
            </p:cNvSpPr>
            <p:nvPr/>
          </p:nvSpPr>
          <p:spPr bwMode="auto">
            <a:xfrm>
              <a:off x="4267200" y="3783013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7" name="Line 738"/>
            <p:cNvSpPr>
              <a:spLocks noChangeShapeType="1"/>
            </p:cNvSpPr>
            <p:nvPr/>
          </p:nvSpPr>
          <p:spPr bwMode="auto">
            <a:xfrm flipH="1">
              <a:off x="4233863" y="37830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8" name="Line 739"/>
            <p:cNvSpPr>
              <a:spLocks noChangeShapeType="1"/>
            </p:cNvSpPr>
            <p:nvPr/>
          </p:nvSpPr>
          <p:spPr bwMode="auto">
            <a:xfrm flipV="1">
              <a:off x="4267200" y="3751263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9" name="Rectangle 740"/>
            <p:cNvSpPr>
              <a:spLocks noChangeArrowheads="1"/>
            </p:cNvSpPr>
            <p:nvPr/>
          </p:nvSpPr>
          <p:spPr bwMode="auto">
            <a:xfrm>
              <a:off x="4381500" y="3684588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0" name="Line 741"/>
            <p:cNvSpPr>
              <a:spLocks noChangeShapeType="1"/>
            </p:cNvSpPr>
            <p:nvPr/>
          </p:nvSpPr>
          <p:spPr bwMode="auto">
            <a:xfrm flipH="1" flipV="1">
              <a:off x="4398963" y="3702050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1" name="Line 742"/>
            <p:cNvSpPr>
              <a:spLocks noChangeShapeType="1"/>
            </p:cNvSpPr>
            <p:nvPr/>
          </p:nvSpPr>
          <p:spPr bwMode="auto">
            <a:xfrm>
              <a:off x="4430713" y="373380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2" name="Line 743"/>
            <p:cNvSpPr>
              <a:spLocks noChangeShapeType="1"/>
            </p:cNvSpPr>
            <p:nvPr/>
          </p:nvSpPr>
          <p:spPr bwMode="auto">
            <a:xfrm flipH="1">
              <a:off x="4398963" y="373380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3" name="Line 744"/>
            <p:cNvSpPr>
              <a:spLocks noChangeShapeType="1"/>
            </p:cNvSpPr>
            <p:nvPr/>
          </p:nvSpPr>
          <p:spPr bwMode="auto">
            <a:xfrm flipV="1">
              <a:off x="4430713" y="3702050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4" name="Rectangle 745"/>
            <p:cNvSpPr>
              <a:spLocks noChangeArrowheads="1"/>
            </p:cNvSpPr>
            <p:nvPr/>
          </p:nvSpPr>
          <p:spPr bwMode="auto">
            <a:xfrm>
              <a:off x="4564063" y="363537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5" name="Line 746"/>
            <p:cNvSpPr>
              <a:spLocks noChangeShapeType="1"/>
            </p:cNvSpPr>
            <p:nvPr/>
          </p:nvSpPr>
          <p:spPr bwMode="auto">
            <a:xfrm flipH="1" flipV="1">
              <a:off x="4579938" y="36512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6" name="Line 747"/>
            <p:cNvSpPr>
              <a:spLocks noChangeShapeType="1"/>
            </p:cNvSpPr>
            <p:nvPr/>
          </p:nvSpPr>
          <p:spPr bwMode="auto">
            <a:xfrm>
              <a:off x="4613275" y="3684588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" name="Line 748"/>
            <p:cNvSpPr>
              <a:spLocks noChangeShapeType="1"/>
            </p:cNvSpPr>
            <p:nvPr/>
          </p:nvSpPr>
          <p:spPr bwMode="auto">
            <a:xfrm flipH="1">
              <a:off x="4579938" y="36845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" name="Line 749"/>
            <p:cNvSpPr>
              <a:spLocks noChangeShapeType="1"/>
            </p:cNvSpPr>
            <p:nvPr/>
          </p:nvSpPr>
          <p:spPr bwMode="auto">
            <a:xfrm flipV="1">
              <a:off x="4613275" y="365125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9" name="Rectangle 750"/>
            <p:cNvSpPr>
              <a:spLocks noChangeArrowheads="1"/>
            </p:cNvSpPr>
            <p:nvPr/>
          </p:nvSpPr>
          <p:spPr bwMode="auto">
            <a:xfrm>
              <a:off x="4711700" y="3570288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0" name="Line 751"/>
            <p:cNvSpPr>
              <a:spLocks noChangeShapeType="1"/>
            </p:cNvSpPr>
            <p:nvPr/>
          </p:nvSpPr>
          <p:spPr bwMode="auto">
            <a:xfrm flipH="1" flipV="1">
              <a:off x="4727575" y="35861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1" name="Line 752"/>
            <p:cNvSpPr>
              <a:spLocks noChangeShapeType="1"/>
            </p:cNvSpPr>
            <p:nvPr/>
          </p:nvSpPr>
          <p:spPr bwMode="auto">
            <a:xfrm>
              <a:off x="4760913" y="3619500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2" name="Line 753"/>
            <p:cNvSpPr>
              <a:spLocks noChangeShapeType="1"/>
            </p:cNvSpPr>
            <p:nvPr/>
          </p:nvSpPr>
          <p:spPr bwMode="auto">
            <a:xfrm flipH="1">
              <a:off x="4727575" y="3619500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3" name="Line 754"/>
            <p:cNvSpPr>
              <a:spLocks noChangeShapeType="1"/>
            </p:cNvSpPr>
            <p:nvPr/>
          </p:nvSpPr>
          <p:spPr bwMode="auto">
            <a:xfrm flipV="1">
              <a:off x="4760913" y="358616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4" name="Rectangle 755"/>
            <p:cNvSpPr>
              <a:spLocks noChangeArrowheads="1"/>
            </p:cNvSpPr>
            <p:nvPr/>
          </p:nvSpPr>
          <p:spPr bwMode="auto">
            <a:xfrm>
              <a:off x="4876800" y="3487738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5" name="Line 756"/>
            <p:cNvSpPr>
              <a:spLocks noChangeShapeType="1"/>
            </p:cNvSpPr>
            <p:nvPr/>
          </p:nvSpPr>
          <p:spPr bwMode="auto">
            <a:xfrm flipH="1" flipV="1">
              <a:off x="4892675" y="350361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6" name="Line 757"/>
            <p:cNvSpPr>
              <a:spLocks noChangeShapeType="1"/>
            </p:cNvSpPr>
            <p:nvPr/>
          </p:nvSpPr>
          <p:spPr bwMode="auto">
            <a:xfrm>
              <a:off x="4926013" y="35369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7" name="Line 758"/>
            <p:cNvSpPr>
              <a:spLocks noChangeShapeType="1"/>
            </p:cNvSpPr>
            <p:nvPr/>
          </p:nvSpPr>
          <p:spPr bwMode="auto">
            <a:xfrm flipH="1">
              <a:off x="4892675" y="35369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8" name="Line 759"/>
            <p:cNvSpPr>
              <a:spLocks noChangeShapeType="1"/>
            </p:cNvSpPr>
            <p:nvPr/>
          </p:nvSpPr>
          <p:spPr bwMode="auto">
            <a:xfrm flipV="1">
              <a:off x="4926013" y="35036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9" name="Rectangle 760"/>
            <p:cNvSpPr>
              <a:spLocks noChangeArrowheads="1"/>
            </p:cNvSpPr>
            <p:nvPr/>
          </p:nvSpPr>
          <p:spPr bwMode="auto">
            <a:xfrm>
              <a:off x="5041900" y="3405188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0" name="Line 761"/>
            <p:cNvSpPr>
              <a:spLocks noChangeShapeType="1"/>
            </p:cNvSpPr>
            <p:nvPr/>
          </p:nvSpPr>
          <p:spPr bwMode="auto">
            <a:xfrm flipH="1" flipV="1">
              <a:off x="5057775" y="342106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1" name="Line 762"/>
            <p:cNvSpPr>
              <a:spLocks noChangeShapeType="1"/>
            </p:cNvSpPr>
            <p:nvPr/>
          </p:nvSpPr>
          <p:spPr bwMode="auto">
            <a:xfrm>
              <a:off x="5091113" y="345440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2" name="Line 763"/>
            <p:cNvSpPr>
              <a:spLocks noChangeShapeType="1"/>
            </p:cNvSpPr>
            <p:nvPr/>
          </p:nvSpPr>
          <p:spPr bwMode="auto">
            <a:xfrm flipH="1">
              <a:off x="5057775" y="345440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3" name="Line 764"/>
            <p:cNvSpPr>
              <a:spLocks noChangeShapeType="1"/>
            </p:cNvSpPr>
            <p:nvPr/>
          </p:nvSpPr>
          <p:spPr bwMode="auto">
            <a:xfrm flipV="1">
              <a:off x="5091113" y="3421063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4" name="Rectangle 765"/>
            <p:cNvSpPr>
              <a:spLocks noChangeArrowheads="1"/>
            </p:cNvSpPr>
            <p:nvPr/>
          </p:nvSpPr>
          <p:spPr bwMode="auto">
            <a:xfrm>
              <a:off x="5189538" y="3306763"/>
              <a:ext cx="131762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5" name="Line 766"/>
            <p:cNvSpPr>
              <a:spLocks noChangeShapeType="1"/>
            </p:cNvSpPr>
            <p:nvPr/>
          </p:nvSpPr>
          <p:spPr bwMode="auto">
            <a:xfrm flipH="1" flipV="1">
              <a:off x="5205413" y="332263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6" name="Line 767"/>
            <p:cNvSpPr>
              <a:spLocks noChangeShapeType="1"/>
            </p:cNvSpPr>
            <p:nvPr/>
          </p:nvSpPr>
          <p:spPr bwMode="auto">
            <a:xfrm>
              <a:off x="5238750" y="335597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7" name="Line 768"/>
            <p:cNvSpPr>
              <a:spLocks noChangeShapeType="1"/>
            </p:cNvSpPr>
            <p:nvPr/>
          </p:nvSpPr>
          <p:spPr bwMode="auto">
            <a:xfrm flipH="1">
              <a:off x="5205413" y="335597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8" name="Line 769"/>
            <p:cNvSpPr>
              <a:spLocks noChangeShapeType="1"/>
            </p:cNvSpPr>
            <p:nvPr/>
          </p:nvSpPr>
          <p:spPr bwMode="auto">
            <a:xfrm flipV="1">
              <a:off x="5238750" y="332263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9" name="Rectangle 770"/>
            <p:cNvSpPr>
              <a:spLocks noChangeArrowheads="1"/>
            </p:cNvSpPr>
            <p:nvPr/>
          </p:nvSpPr>
          <p:spPr bwMode="auto">
            <a:xfrm>
              <a:off x="5354638" y="3190875"/>
              <a:ext cx="131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0" name="Line 771"/>
            <p:cNvSpPr>
              <a:spLocks noChangeShapeType="1"/>
            </p:cNvSpPr>
            <p:nvPr/>
          </p:nvSpPr>
          <p:spPr bwMode="auto">
            <a:xfrm flipH="1" flipV="1">
              <a:off x="5370513" y="32067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1" name="Line 772"/>
            <p:cNvSpPr>
              <a:spLocks noChangeShapeType="1"/>
            </p:cNvSpPr>
            <p:nvPr/>
          </p:nvSpPr>
          <p:spPr bwMode="auto">
            <a:xfrm>
              <a:off x="5403850" y="3240088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2" name="Line 773"/>
            <p:cNvSpPr>
              <a:spLocks noChangeShapeType="1"/>
            </p:cNvSpPr>
            <p:nvPr/>
          </p:nvSpPr>
          <p:spPr bwMode="auto">
            <a:xfrm flipH="1">
              <a:off x="5370513" y="3240088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3" name="Line 774"/>
            <p:cNvSpPr>
              <a:spLocks noChangeShapeType="1"/>
            </p:cNvSpPr>
            <p:nvPr/>
          </p:nvSpPr>
          <p:spPr bwMode="auto">
            <a:xfrm flipV="1">
              <a:off x="5403850" y="32067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4" name="Rectangle 775"/>
            <p:cNvSpPr>
              <a:spLocks noChangeArrowheads="1"/>
            </p:cNvSpPr>
            <p:nvPr/>
          </p:nvSpPr>
          <p:spPr bwMode="auto">
            <a:xfrm>
              <a:off x="5519738" y="3043238"/>
              <a:ext cx="131762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5" name="Line 776"/>
            <p:cNvSpPr>
              <a:spLocks noChangeShapeType="1"/>
            </p:cNvSpPr>
            <p:nvPr/>
          </p:nvSpPr>
          <p:spPr bwMode="auto">
            <a:xfrm flipH="1" flipV="1">
              <a:off x="5535613" y="30591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6" name="Line 777"/>
            <p:cNvSpPr>
              <a:spLocks noChangeShapeType="1"/>
            </p:cNvSpPr>
            <p:nvPr/>
          </p:nvSpPr>
          <p:spPr bwMode="auto">
            <a:xfrm>
              <a:off x="5568950" y="3092450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7" name="Line 778"/>
            <p:cNvSpPr>
              <a:spLocks noChangeShapeType="1"/>
            </p:cNvSpPr>
            <p:nvPr/>
          </p:nvSpPr>
          <p:spPr bwMode="auto">
            <a:xfrm flipH="1">
              <a:off x="5535613" y="30924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8" name="Line 779"/>
            <p:cNvSpPr>
              <a:spLocks noChangeShapeType="1"/>
            </p:cNvSpPr>
            <p:nvPr/>
          </p:nvSpPr>
          <p:spPr bwMode="auto">
            <a:xfrm flipV="1">
              <a:off x="5568950" y="3059113"/>
              <a:ext cx="33338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9" name="Rectangle 780"/>
            <p:cNvSpPr>
              <a:spLocks noChangeArrowheads="1"/>
            </p:cNvSpPr>
            <p:nvPr/>
          </p:nvSpPr>
          <p:spPr bwMode="auto">
            <a:xfrm>
              <a:off x="5683250" y="2895600"/>
              <a:ext cx="133350" cy="13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0" name="Line 781"/>
            <p:cNvSpPr>
              <a:spLocks noChangeShapeType="1"/>
            </p:cNvSpPr>
            <p:nvPr/>
          </p:nvSpPr>
          <p:spPr bwMode="auto">
            <a:xfrm flipH="1" flipV="1">
              <a:off x="5700713" y="291147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1" name="Line 782"/>
            <p:cNvSpPr>
              <a:spLocks noChangeShapeType="1"/>
            </p:cNvSpPr>
            <p:nvPr/>
          </p:nvSpPr>
          <p:spPr bwMode="auto">
            <a:xfrm>
              <a:off x="5734050" y="2944813"/>
              <a:ext cx="31750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2" name="Line 783"/>
            <p:cNvSpPr>
              <a:spLocks noChangeShapeType="1"/>
            </p:cNvSpPr>
            <p:nvPr/>
          </p:nvSpPr>
          <p:spPr bwMode="auto">
            <a:xfrm flipH="1">
              <a:off x="5700713" y="2944813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3" name="Line 784"/>
            <p:cNvSpPr>
              <a:spLocks noChangeShapeType="1"/>
            </p:cNvSpPr>
            <p:nvPr/>
          </p:nvSpPr>
          <p:spPr bwMode="auto">
            <a:xfrm flipV="1">
              <a:off x="5734050" y="2911475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4" name="Rectangle 785"/>
            <p:cNvSpPr>
              <a:spLocks noChangeArrowheads="1"/>
            </p:cNvSpPr>
            <p:nvPr/>
          </p:nvSpPr>
          <p:spPr bwMode="auto">
            <a:xfrm>
              <a:off x="5848350" y="2730500"/>
              <a:ext cx="131763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5" name="Line 786"/>
            <p:cNvSpPr>
              <a:spLocks noChangeShapeType="1"/>
            </p:cNvSpPr>
            <p:nvPr/>
          </p:nvSpPr>
          <p:spPr bwMode="auto">
            <a:xfrm flipH="1" flipV="1">
              <a:off x="5865813" y="2746375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6" name="Line 787"/>
            <p:cNvSpPr>
              <a:spLocks noChangeShapeType="1"/>
            </p:cNvSpPr>
            <p:nvPr/>
          </p:nvSpPr>
          <p:spPr bwMode="auto">
            <a:xfrm>
              <a:off x="5897563" y="27797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7" name="Line 788"/>
            <p:cNvSpPr>
              <a:spLocks noChangeShapeType="1"/>
            </p:cNvSpPr>
            <p:nvPr/>
          </p:nvSpPr>
          <p:spPr bwMode="auto">
            <a:xfrm flipH="1">
              <a:off x="5865813" y="2779713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" name="Line 789"/>
            <p:cNvSpPr>
              <a:spLocks noChangeShapeType="1"/>
            </p:cNvSpPr>
            <p:nvPr/>
          </p:nvSpPr>
          <p:spPr bwMode="auto">
            <a:xfrm flipV="1">
              <a:off x="5897563" y="274637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" name="Rectangle 790"/>
            <p:cNvSpPr>
              <a:spLocks noChangeArrowheads="1"/>
            </p:cNvSpPr>
            <p:nvPr/>
          </p:nvSpPr>
          <p:spPr bwMode="auto">
            <a:xfrm>
              <a:off x="6013450" y="2598738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" name="Line 791"/>
            <p:cNvSpPr>
              <a:spLocks noChangeShapeType="1"/>
            </p:cNvSpPr>
            <p:nvPr/>
          </p:nvSpPr>
          <p:spPr bwMode="auto">
            <a:xfrm flipH="1" flipV="1">
              <a:off x="6030913" y="2614613"/>
              <a:ext cx="31750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" name="Line 792"/>
            <p:cNvSpPr>
              <a:spLocks noChangeShapeType="1"/>
            </p:cNvSpPr>
            <p:nvPr/>
          </p:nvSpPr>
          <p:spPr bwMode="auto">
            <a:xfrm>
              <a:off x="6062663" y="2647950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" name="Line 793"/>
            <p:cNvSpPr>
              <a:spLocks noChangeShapeType="1"/>
            </p:cNvSpPr>
            <p:nvPr/>
          </p:nvSpPr>
          <p:spPr bwMode="auto">
            <a:xfrm flipH="1">
              <a:off x="6030913" y="2647950"/>
              <a:ext cx="31750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" name="Line 794"/>
            <p:cNvSpPr>
              <a:spLocks noChangeShapeType="1"/>
            </p:cNvSpPr>
            <p:nvPr/>
          </p:nvSpPr>
          <p:spPr bwMode="auto">
            <a:xfrm flipV="1">
              <a:off x="6062663" y="2614613"/>
              <a:ext cx="33337" cy="3333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" name="Rectangle 795"/>
            <p:cNvSpPr>
              <a:spLocks noChangeArrowheads="1"/>
            </p:cNvSpPr>
            <p:nvPr/>
          </p:nvSpPr>
          <p:spPr bwMode="auto">
            <a:xfrm>
              <a:off x="914400" y="4376738"/>
              <a:ext cx="4587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-0.4</a:t>
              </a:r>
              <a:endParaRPr lang="en-GB"/>
            </a:p>
          </p:txBody>
        </p:sp>
        <p:sp>
          <p:nvSpPr>
            <p:cNvPr id="795" name="Rectangle 796"/>
            <p:cNvSpPr>
              <a:spLocks noChangeArrowheads="1"/>
            </p:cNvSpPr>
            <p:nvPr/>
          </p:nvSpPr>
          <p:spPr bwMode="auto">
            <a:xfrm>
              <a:off x="914400" y="4014788"/>
              <a:ext cx="4587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-0.3</a:t>
              </a:r>
              <a:endParaRPr lang="en-GB"/>
            </a:p>
          </p:txBody>
        </p:sp>
        <p:sp>
          <p:nvSpPr>
            <p:cNvPr id="796" name="Rectangle 797"/>
            <p:cNvSpPr>
              <a:spLocks noChangeArrowheads="1"/>
            </p:cNvSpPr>
            <p:nvPr/>
          </p:nvSpPr>
          <p:spPr bwMode="auto">
            <a:xfrm>
              <a:off x="914400" y="3651250"/>
              <a:ext cx="4587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-0.2</a:t>
              </a:r>
              <a:endParaRPr lang="en-GB"/>
            </a:p>
          </p:txBody>
        </p:sp>
        <p:sp>
          <p:nvSpPr>
            <p:cNvPr id="797" name="Rectangle 798"/>
            <p:cNvSpPr>
              <a:spLocks noChangeArrowheads="1"/>
            </p:cNvSpPr>
            <p:nvPr/>
          </p:nvSpPr>
          <p:spPr bwMode="auto">
            <a:xfrm>
              <a:off x="914400" y="3306763"/>
              <a:ext cx="4587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 dirty="0">
                  <a:solidFill>
                    <a:srgbClr val="000000"/>
                  </a:solidFill>
                  <a:latin typeface="Arial" charset="0"/>
                </a:rPr>
                <a:t>-0.1</a:t>
              </a:r>
              <a:endParaRPr lang="en-GB" dirty="0"/>
            </a:p>
          </p:txBody>
        </p:sp>
        <p:sp>
          <p:nvSpPr>
            <p:cNvPr id="798" name="Rectangle 799"/>
            <p:cNvSpPr>
              <a:spLocks noChangeArrowheads="1"/>
            </p:cNvSpPr>
            <p:nvPr/>
          </p:nvSpPr>
          <p:spPr bwMode="auto">
            <a:xfrm>
              <a:off x="1211263" y="2944813"/>
              <a:ext cx="1476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GB"/>
            </a:p>
          </p:txBody>
        </p:sp>
        <p:sp>
          <p:nvSpPr>
            <p:cNvPr id="799" name="Rectangle 800"/>
            <p:cNvSpPr>
              <a:spLocks noChangeArrowheads="1"/>
            </p:cNvSpPr>
            <p:nvPr/>
          </p:nvSpPr>
          <p:spPr bwMode="auto">
            <a:xfrm>
              <a:off x="996950" y="2582863"/>
              <a:ext cx="3698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0.1</a:t>
              </a:r>
              <a:endParaRPr lang="en-GB"/>
            </a:p>
          </p:txBody>
        </p:sp>
        <p:sp>
          <p:nvSpPr>
            <p:cNvPr id="800" name="Rectangle 801"/>
            <p:cNvSpPr>
              <a:spLocks noChangeArrowheads="1"/>
            </p:cNvSpPr>
            <p:nvPr/>
          </p:nvSpPr>
          <p:spPr bwMode="auto">
            <a:xfrm>
              <a:off x="996950" y="2219325"/>
              <a:ext cx="3698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 dirty="0">
                  <a:solidFill>
                    <a:srgbClr val="000000"/>
                  </a:solidFill>
                  <a:latin typeface="Arial" charset="0"/>
                </a:rPr>
                <a:t>0.2</a:t>
              </a:r>
              <a:endParaRPr lang="en-GB" dirty="0"/>
            </a:p>
          </p:txBody>
        </p:sp>
        <p:sp>
          <p:nvSpPr>
            <p:cNvPr id="801" name="Rectangle 802"/>
            <p:cNvSpPr>
              <a:spLocks noChangeArrowheads="1"/>
            </p:cNvSpPr>
            <p:nvPr/>
          </p:nvSpPr>
          <p:spPr bwMode="auto">
            <a:xfrm>
              <a:off x="996950" y="1874838"/>
              <a:ext cx="3698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0.3</a:t>
              </a:r>
              <a:endParaRPr lang="en-GB"/>
            </a:p>
          </p:txBody>
        </p:sp>
        <p:sp>
          <p:nvSpPr>
            <p:cNvPr id="802" name="Rectangle 803"/>
            <p:cNvSpPr>
              <a:spLocks noChangeArrowheads="1"/>
            </p:cNvSpPr>
            <p:nvPr/>
          </p:nvSpPr>
          <p:spPr bwMode="auto">
            <a:xfrm>
              <a:off x="996950" y="1512888"/>
              <a:ext cx="3698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0.4</a:t>
              </a:r>
              <a:endParaRPr lang="en-GB"/>
            </a:p>
          </p:txBody>
        </p:sp>
        <p:sp>
          <p:nvSpPr>
            <p:cNvPr id="803" name="Rectangle 804"/>
            <p:cNvSpPr>
              <a:spLocks noChangeArrowheads="1"/>
            </p:cNvSpPr>
            <p:nvPr/>
          </p:nvSpPr>
          <p:spPr bwMode="auto">
            <a:xfrm>
              <a:off x="996950" y="1150938"/>
              <a:ext cx="3698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GB"/>
            </a:p>
          </p:txBody>
        </p:sp>
        <p:sp>
          <p:nvSpPr>
            <p:cNvPr id="804" name="Rectangle 805"/>
            <p:cNvSpPr>
              <a:spLocks noChangeArrowheads="1"/>
            </p:cNvSpPr>
            <p:nvPr/>
          </p:nvSpPr>
          <p:spPr bwMode="auto">
            <a:xfrm>
              <a:off x="1266825" y="4632325"/>
              <a:ext cx="5318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-150</a:t>
              </a:r>
              <a:endParaRPr lang="en-GB"/>
            </a:p>
          </p:txBody>
        </p:sp>
        <p:sp>
          <p:nvSpPr>
            <p:cNvPr id="805" name="Rectangle 806"/>
            <p:cNvSpPr>
              <a:spLocks noChangeArrowheads="1"/>
            </p:cNvSpPr>
            <p:nvPr/>
          </p:nvSpPr>
          <p:spPr bwMode="auto">
            <a:xfrm>
              <a:off x="2536825" y="4632325"/>
              <a:ext cx="5318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-100</a:t>
              </a:r>
              <a:endParaRPr lang="en-GB"/>
            </a:p>
          </p:txBody>
        </p:sp>
        <p:sp>
          <p:nvSpPr>
            <p:cNvPr id="806" name="Rectangle 808"/>
            <p:cNvSpPr>
              <a:spLocks noChangeArrowheads="1"/>
            </p:cNvSpPr>
            <p:nvPr/>
          </p:nvSpPr>
          <p:spPr bwMode="auto">
            <a:xfrm>
              <a:off x="3870325" y="4632325"/>
              <a:ext cx="38417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-50</a:t>
              </a:r>
              <a:endParaRPr lang="en-GB"/>
            </a:p>
          </p:txBody>
        </p:sp>
        <p:sp>
          <p:nvSpPr>
            <p:cNvPr id="807" name="Rectangle 809"/>
            <p:cNvSpPr>
              <a:spLocks noChangeArrowheads="1"/>
            </p:cNvSpPr>
            <p:nvPr/>
          </p:nvSpPr>
          <p:spPr bwMode="auto">
            <a:xfrm>
              <a:off x="5256213" y="4632325"/>
              <a:ext cx="1476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GB"/>
            </a:p>
          </p:txBody>
        </p:sp>
        <p:sp>
          <p:nvSpPr>
            <p:cNvPr id="808" name="Rectangle 810"/>
            <p:cNvSpPr>
              <a:spLocks noChangeArrowheads="1"/>
            </p:cNvSpPr>
            <p:nvPr/>
          </p:nvSpPr>
          <p:spPr bwMode="auto">
            <a:xfrm>
              <a:off x="6442075" y="4632325"/>
              <a:ext cx="29527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GB"/>
            </a:p>
          </p:txBody>
        </p:sp>
        <p:sp>
          <p:nvSpPr>
            <p:cNvPr id="809" name="Rectangle 811"/>
            <p:cNvSpPr>
              <a:spLocks noChangeArrowheads="1"/>
            </p:cNvSpPr>
            <p:nvPr/>
          </p:nvSpPr>
          <p:spPr bwMode="auto">
            <a:xfrm>
              <a:off x="7629525" y="4632325"/>
              <a:ext cx="4429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GB"/>
            </a:p>
          </p:txBody>
        </p:sp>
        <p:sp>
          <p:nvSpPr>
            <p:cNvPr id="810" name="Rectangle 812"/>
            <p:cNvSpPr>
              <a:spLocks noChangeArrowheads="1"/>
            </p:cNvSpPr>
            <p:nvPr/>
          </p:nvSpPr>
          <p:spPr bwMode="auto">
            <a:xfrm>
              <a:off x="8897938" y="4632325"/>
              <a:ext cx="442912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150</a:t>
              </a:r>
              <a:endParaRPr lang="en-GB"/>
            </a:p>
          </p:txBody>
        </p:sp>
        <p:sp>
          <p:nvSpPr>
            <p:cNvPr id="811" name="Rectangle 813"/>
            <p:cNvSpPr>
              <a:spLocks noChangeArrowheads="1"/>
            </p:cNvSpPr>
            <p:nvPr/>
          </p:nvSpPr>
          <p:spPr bwMode="auto">
            <a:xfrm>
              <a:off x="4794250" y="4937125"/>
              <a:ext cx="10223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 b="1">
                  <a:solidFill>
                    <a:srgbClr val="000000"/>
                  </a:solidFill>
                  <a:latin typeface="Arial" charset="0"/>
                </a:rPr>
                <a:t>H  (A/m)</a:t>
              </a:r>
              <a:endParaRPr lang="en-GB"/>
            </a:p>
          </p:txBody>
        </p:sp>
        <p:sp>
          <p:nvSpPr>
            <p:cNvPr id="812" name="Rectangle 814"/>
            <p:cNvSpPr>
              <a:spLocks noChangeArrowheads="1"/>
            </p:cNvSpPr>
            <p:nvPr/>
          </p:nvSpPr>
          <p:spPr bwMode="auto">
            <a:xfrm rot="16200000">
              <a:off x="313531" y="2737644"/>
              <a:ext cx="6080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 b="1">
                  <a:solidFill>
                    <a:srgbClr val="000000"/>
                  </a:solidFill>
                  <a:latin typeface="Arial" charset="0"/>
                </a:rPr>
                <a:t>B (T)</a:t>
              </a:r>
              <a:endParaRPr lang="en-GB"/>
            </a:p>
          </p:txBody>
        </p:sp>
        <p:sp>
          <p:nvSpPr>
            <p:cNvPr id="813" name="Rectangle 815"/>
            <p:cNvSpPr>
              <a:spLocks noChangeArrowheads="1"/>
            </p:cNvSpPr>
            <p:nvPr/>
          </p:nvSpPr>
          <p:spPr bwMode="auto">
            <a:xfrm>
              <a:off x="2882900" y="5405438"/>
              <a:ext cx="4860925" cy="4619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4" name="Rectangle 816"/>
            <p:cNvSpPr>
              <a:spLocks noChangeArrowheads="1"/>
            </p:cNvSpPr>
            <p:nvPr/>
          </p:nvSpPr>
          <p:spPr bwMode="auto">
            <a:xfrm>
              <a:off x="3327400" y="5610225"/>
              <a:ext cx="65088" cy="6508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5" name="Rectangle 817"/>
            <p:cNvSpPr>
              <a:spLocks noChangeArrowheads="1"/>
            </p:cNvSpPr>
            <p:nvPr/>
          </p:nvSpPr>
          <p:spPr bwMode="auto">
            <a:xfrm>
              <a:off x="3624263" y="5478463"/>
              <a:ext cx="614362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T=27</a:t>
              </a:r>
              <a:endParaRPr lang="en-GB"/>
            </a:p>
          </p:txBody>
        </p:sp>
        <p:sp>
          <p:nvSpPr>
            <p:cNvPr id="816" name="Line 818"/>
            <p:cNvSpPr>
              <a:spLocks noChangeShapeType="1"/>
            </p:cNvSpPr>
            <p:nvPr/>
          </p:nvSpPr>
          <p:spPr bwMode="auto">
            <a:xfrm>
              <a:off x="4727575" y="5643563"/>
              <a:ext cx="39528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7" name="Rectangle 819"/>
            <p:cNvSpPr>
              <a:spLocks noChangeArrowheads="1"/>
            </p:cNvSpPr>
            <p:nvPr/>
          </p:nvSpPr>
          <p:spPr bwMode="auto">
            <a:xfrm>
              <a:off x="5189538" y="5478463"/>
              <a:ext cx="614362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T=95</a:t>
              </a:r>
              <a:endParaRPr lang="en-GB"/>
            </a:p>
          </p:txBody>
        </p:sp>
        <p:sp>
          <p:nvSpPr>
            <p:cNvPr id="818" name="Rectangle 820"/>
            <p:cNvSpPr>
              <a:spLocks noChangeArrowheads="1"/>
            </p:cNvSpPr>
            <p:nvPr/>
          </p:nvSpPr>
          <p:spPr bwMode="auto">
            <a:xfrm>
              <a:off x="6442075" y="5592763"/>
              <a:ext cx="131763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" name="Line 821"/>
            <p:cNvSpPr>
              <a:spLocks noChangeShapeType="1"/>
            </p:cNvSpPr>
            <p:nvPr/>
          </p:nvSpPr>
          <p:spPr bwMode="auto">
            <a:xfrm flipH="1" flipV="1">
              <a:off x="6457950" y="5610225"/>
              <a:ext cx="33338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" name="Line 822"/>
            <p:cNvSpPr>
              <a:spLocks noChangeShapeType="1"/>
            </p:cNvSpPr>
            <p:nvPr/>
          </p:nvSpPr>
          <p:spPr bwMode="auto">
            <a:xfrm>
              <a:off x="6491288" y="5643563"/>
              <a:ext cx="33337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" name="Line 823"/>
            <p:cNvSpPr>
              <a:spLocks noChangeShapeType="1"/>
            </p:cNvSpPr>
            <p:nvPr/>
          </p:nvSpPr>
          <p:spPr bwMode="auto">
            <a:xfrm flipH="1">
              <a:off x="6457950" y="5643563"/>
              <a:ext cx="33338" cy="317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" name="Line 824"/>
            <p:cNvSpPr>
              <a:spLocks noChangeShapeType="1"/>
            </p:cNvSpPr>
            <p:nvPr/>
          </p:nvSpPr>
          <p:spPr bwMode="auto">
            <a:xfrm flipV="1">
              <a:off x="6491288" y="5610225"/>
              <a:ext cx="33337" cy="33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" name="Rectangle 825"/>
            <p:cNvSpPr>
              <a:spLocks noChangeArrowheads="1"/>
            </p:cNvSpPr>
            <p:nvPr/>
          </p:nvSpPr>
          <p:spPr bwMode="auto">
            <a:xfrm>
              <a:off x="6754813" y="5478463"/>
              <a:ext cx="7620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100">
                  <a:solidFill>
                    <a:srgbClr val="000000"/>
                  </a:solidFill>
                  <a:latin typeface="Arial" charset="0"/>
                </a:rPr>
                <a:t>T=154</a:t>
              </a:r>
              <a:endParaRPr lang="en-GB"/>
            </a:p>
          </p:txBody>
        </p:sp>
      </p:grpSp>
      <p:sp>
        <p:nvSpPr>
          <p:cNvPr id="825" name="TextBox 824"/>
          <p:cNvSpPr txBox="1"/>
          <p:nvPr/>
        </p:nvSpPr>
        <p:spPr>
          <a:xfrm>
            <a:off x="214283" y="3357562"/>
            <a:ext cx="1571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Data for a 3F3 Material, 10mm </a:t>
            </a:r>
            <a:r>
              <a:rPr lang="en-GB" sz="1200" i="1" dirty="0" err="1" smtClean="0"/>
              <a:t>Toroid</a:t>
            </a:r>
            <a:r>
              <a:rPr lang="en-GB" sz="1200" i="1" dirty="0" smtClean="0"/>
              <a:t> obtained by the author, measured using a Griffin-Grundy oven to control the temperature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Magnetic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Magnetic Materials is particularly complex, with several choices</a:t>
            </a:r>
          </a:p>
          <a:p>
            <a:pPr lvl="1"/>
            <a:r>
              <a:rPr lang="en-GB" dirty="0" err="1" smtClean="0"/>
              <a:t>Jiles</a:t>
            </a:r>
            <a:r>
              <a:rPr lang="en-GB" dirty="0" smtClean="0"/>
              <a:t> Atherton, </a:t>
            </a:r>
            <a:r>
              <a:rPr lang="en-GB" dirty="0" err="1" smtClean="0"/>
              <a:t>Preisach</a:t>
            </a:r>
            <a:r>
              <a:rPr lang="en-GB" dirty="0" smtClean="0"/>
              <a:t>, </a:t>
            </a:r>
            <a:r>
              <a:rPr lang="en-GB" dirty="0" err="1" smtClean="0"/>
              <a:t>Hodgdon</a:t>
            </a:r>
            <a:r>
              <a:rPr lang="en-GB" dirty="0" smtClean="0"/>
              <a:t>, </a:t>
            </a:r>
            <a:r>
              <a:rPr lang="en-GB" i="1" dirty="0" smtClean="0"/>
              <a:t>et al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Jiles</a:t>
            </a:r>
            <a:r>
              <a:rPr lang="en-GB" dirty="0" smtClean="0"/>
              <a:t> Atherton model is often used in circuit simulators:</a:t>
            </a:r>
            <a:endParaRPr lang="en-GB" dirty="0"/>
          </a:p>
        </p:txBody>
      </p:sp>
      <p:pic>
        <p:nvPicPr>
          <p:cNvPr id="4098" name="Picture 2" descr="fig6_5"/>
          <p:cNvPicPr>
            <a:picLocks noChangeAspect="1" noChangeArrowheads="1"/>
          </p:cNvPicPr>
          <p:nvPr/>
        </p:nvPicPr>
        <p:blipFill>
          <a:blip r:embed="rId3"/>
          <a:srcRect t="11662" b="10832"/>
          <a:stretch>
            <a:fillRect/>
          </a:stretch>
        </p:blipFill>
        <p:spPr bwMode="auto">
          <a:xfrm>
            <a:off x="2928926" y="3357562"/>
            <a:ext cx="5270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Jiles</a:t>
            </a:r>
            <a:r>
              <a:rPr lang="en-GB" dirty="0" smtClean="0"/>
              <a:t> Atherton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results are particularly good at predicting the BH loop behaviour in ferrites, however the </a:t>
            </a:r>
            <a:r>
              <a:rPr lang="en-GB" dirty="0" err="1" smtClean="0"/>
              <a:t>Preisach</a:t>
            </a:r>
            <a:r>
              <a:rPr lang="en-GB" dirty="0" smtClean="0"/>
              <a:t> model is often better for “square” loop materials</a:t>
            </a:r>
            <a:endParaRPr lang="en-GB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28794" y="2428868"/>
          <a:ext cx="5429288" cy="400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4" imgW="6435000" imgH="4747680" progId="Excel.Sheet.8">
                  <p:embed/>
                </p:oleObj>
              </mc:Choice>
              <mc:Fallback>
                <p:oleObj name="Worksheet" r:id="rId4" imgW="6435000" imgH="47476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428868"/>
                        <a:ext cx="5429288" cy="4006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Magnetic Component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build a component (e.g. inductor) for electric circuits, we need both a core model and a winding:</a:t>
            </a:r>
            <a:endParaRPr lang="en-GB" dirty="0"/>
          </a:p>
        </p:txBody>
      </p:sp>
      <p:sp>
        <p:nvSpPr>
          <p:cNvPr id="4" name="Rectangle 157" descr="5%"/>
          <p:cNvSpPr>
            <a:spLocks noChangeArrowheads="1"/>
          </p:cNvSpPr>
          <p:nvPr/>
        </p:nvSpPr>
        <p:spPr bwMode="auto">
          <a:xfrm>
            <a:off x="3939524" y="2292927"/>
            <a:ext cx="3313754" cy="4034848"/>
          </a:xfrm>
          <a:prstGeom prst="rect">
            <a:avLst/>
          </a:prstGeom>
          <a:pattFill prst="pct5">
            <a:fgClr>
              <a:srgbClr val="DDDDDD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156" descr="Wide upward diagonal"/>
          <p:cNvSpPr>
            <a:spLocks noChangeArrowheads="1"/>
          </p:cNvSpPr>
          <p:nvPr/>
        </p:nvSpPr>
        <p:spPr bwMode="auto">
          <a:xfrm>
            <a:off x="1857356" y="2285992"/>
            <a:ext cx="2096729" cy="4034848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46842" y="5352292"/>
            <a:ext cx="1405100" cy="2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69100" y="5484051"/>
            <a:ext cx="776566" cy="23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569100" y="5499077"/>
            <a:ext cx="7774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Magnetic</a:t>
            </a:r>
          </a:p>
          <a:p>
            <a:r>
              <a:rPr lang="en-GB" sz="1600">
                <a:solidFill>
                  <a:srgbClr val="000000"/>
                </a:solidFill>
              </a:rPr>
              <a:t>Domain</a:t>
            </a:r>
            <a:endParaRPr lang="en-GB" sz="16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85301" y="5085305"/>
            <a:ext cx="79476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79737" y="5484051"/>
            <a:ext cx="786273" cy="23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979737" y="5499077"/>
            <a:ext cx="7902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Electrical</a:t>
            </a:r>
          </a:p>
          <a:p>
            <a:r>
              <a:rPr lang="en-GB" sz="1600">
                <a:solidFill>
                  <a:srgbClr val="000000"/>
                </a:solidFill>
              </a:rPr>
              <a:t>Domain</a:t>
            </a:r>
            <a:endParaRPr lang="en-GB" sz="16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645885" y="4605654"/>
            <a:ext cx="735311" cy="26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715219" y="3935298"/>
            <a:ext cx="106778" cy="108644"/>
          </a:xfrm>
          <a:prstGeom prst="rect">
            <a:avLst/>
          </a:prstGeom>
          <a:solidFill>
            <a:srgbClr val="FFFFFF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715219" y="4859927"/>
            <a:ext cx="106778" cy="109800"/>
          </a:xfrm>
          <a:prstGeom prst="rect">
            <a:avLst/>
          </a:prstGeom>
          <a:solidFill>
            <a:srgbClr val="FFFFFF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632538" y="3812785"/>
            <a:ext cx="698910" cy="1114178"/>
            <a:chOff x="1219" y="1679"/>
            <a:chExt cx="576" cy="964"/>
          </a:xfrm>
        </p:grpSpPr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219" y="1679"/>
              <a:ext cx="576" cy="166"/>
            </a:xfrm>
            <a:custGeom>
              <a:avLst/>
              <a:gdLst/>
              <a:ahLst/>
              <a:cxnLst>
                <a:cxn ang="0">
                  <a:pos x="22" y="80"/>
                </a:cxn>
                <a:cxn ang="0">
                  <a:pos x="27" y="90"/>
                </a:cxn>
                <a:cxn ang="0">
                  <a:pos x="14" y="76"/>
                </a:cxn>
                <a:cxn ang="0">
                  <a:pos x="18" y="69"/>
                </a:cxn>
                <a:cxn ang="0">
                  <a:pos x="44" y="64"/>
                </a:cxn>
                <a:cxn ang="0">
                  <a:pos x="51" y="61"/>
                </a:cxn>
                <a:cxn ang="0">
                  <a:pos x="98" y="45"/>
                </a:cxn>
                <a:cxn ang="0">
                  <a:pos x="113" y="41"/>
                </a:cxn>
                <a:cxn ang="0">
                  <a:pos x="180" y="30"/>
                </a:cxn>
                <a:cxn ang="0">
                  <a:pos x="287" y="25"/>
                </a:cxn>
                <a:cxn ang="0">
                  <a:pos x="395" y="30"/>
                </a:cxn>
                <a:cxn ang="0">
                  <a:pos x="463" y="41"/>
                </a:cxn>
                <a:cxn ang="0">
                  <a:pos x="478" y="45"/>
                </a:cxn>
                <a:cxn ang="0">
                  <a:pos x="525" y="61"/>
                </a:cxn>
                <a:cxn ang="0">
                  <a:pos x="532" y="64"/>
                </a:cxn>
                <a:cxn ang="0">
                  <a:pos x="558" y="69"/>
                </a:cxn>
                <a:cxn ang="0">
                  <a:pos x="562" y="76"/>
                </a:cxn>
                <a:cxn ang="0">
                  <a:pos x="549" y="90"/>
                </a:cxn>
                <a:cxn ang="0">
                  <a:pos x="547" y="92"/>
                </a:cxn>
                <a:cxn ang="0">
                  <a:pos x="544" y="93"/>
                </a:cxn>
                <a:cxn ang="0">
                  <a:pos x="541" y="97"/>
                </a:cxn>
                <a:cxn ang="0">
                  <a:pos x="507" y="113"/>
                </a:cxn>
                <a:cxn ang="0">
                  <a:pos x="457" y="127"/>
                </a:cxn>
                <a:cxn ang="0">
                  <a:pos x="443" y="129"/>
                </a:cxn>
                <a:cxn ang="0">
                  <a:pos x="378" y="137"/>
                </a:cxn>
                <a:cxn ang="0">
                  <a:pos x="378" y="163"/>
                </a:cxn>
                <a:cxn ang="0">
                  <a:pos x="443" y="154"/>
                </a:cxn>
                <a:cxn ang="0">
                  <a:pos x="485" y="146"/>
                </a:cxn>
                <a:cxn ang="0">
                  <a:pos x="529" y="131"/>
                </a:cxn>
                <a:cxn ang="0">
                  <a:pos x="555" y="117"/>
                </a:cxn>
                <a:cxn ang="0">
                  <a:pos x="571" y="101"/>
                </a:cxn>
                <a:cxn ang="0">
                  <a:pos x="575" y="90"/>
                </a:cxn>
                <a:cxn ang="0">
                  <a:pos x="574" y="72"/>
                </a:cxn>
                <a:cxn ang="0">
                  <a:pos x="560" y="54"/>
                </a:cxn>
                <a:cxn ang="0">
                  <a:pos x="534" y="38"/>
                </a:cxn>
                <a:cxn ang="0">
                  <a:pos x="488" y="22"/>
                </a:cxn>
                <a:cxn ang="0">
                  <a:pos x="442" y="11"/>
                </a:cxn>
                <a:cxn ang="0">
                  <a:pos x="369" y="3"/>
                </a:cxn>
                <a:cxn ang="0">
                  <a:pos x="232" y="1"/>
                </a:cxn>
                <a:cxn ang="0">
                  <a:pos x="157" y="8"/>
                </a:cxn>
                <a:cxn ang="0">
                  <a:pos x="108" y="16"/>
                </a:cxn>
                <a:cxn ang="0">
                  <a:pos x="55" y="32"/>
                </a:cxn>
                <a:cxn ang="0">
                  <a:pos x="26" y="46"/>
                </a:cxn>
                <a:cxn ang="0">
                  <a:pos x="7" y="64"/>
                </a:cxn>
                <a:cxn ang="0">
                  <a:pos x="1" y="76"/>
                </a:cxn>
                <a:cxn ang="0">
                  <a:pos x="2" y="94"/>
                </a:cxn>
              </a:cxnLst>
              <a:rect l="0" t="0" r="r" b="b"/>
              <a:pathLst>
                <a:path w="576" h="166">
                  <a:moveTo>
                    <a:pt x="8" y="102"/>
                  </a:moveTo>
                  <a:lnTo>
                    <a:pt x="28" y="87"/>
                  </a:lnTo>
                  <a:lnTo>
                    <a:pt x="22" y="80"/>
                  </a:lnTo>
                  <a:lnTo>
                    <a:pt x="14" y="90"/>
                  </a:lnTo>
                  <a:lnTo>
                    <a:pt x="26" y="84"/>
                  </a:lnTo>
                  <a:lnTo>
                    <a:pt x="27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14" y="76"/>
                  </a:lnTo>
                  <a:lnTo>
                    <a:pt x="26" y="81"/>
                  </a:lnTo>
                  <a:lnTo>
                    <a:pt x="30" y="74"/>
                  </a:lnTo>
                  <a:lnTo>
                    <a:pt x="18" y="69"/>
                  </a:lnTo>
                  <a:lnTo>
                    <a:pt x="28" y="78"/>
                  </a:lnTo>
                  <a:lnTo>
                    <a:pt x="34" y="72"/>
                  </a:lnTo>
                  <a:lnTo>
                    <a:pt x="44" y="64"/>
                  </a:lnTo>
                  <a:lnTo>
                    <a:pt x="34" y="56"/>
                  </a:lnTo>
                  <a:lnTo>
                    <a:pt x="39" y="67"/>
                  </a:lnTo>
                  <a:lnTo>
                    <a:pt x="51" y="61"/>
                  </a:lnTo>
                  <a:lnTo>
                    <a:pt x="65" y="56"/>
                  </a:lnTo>
                  <a:lnTo>
                    <a:pt x="81" y="49"/>
                  </a:lnTo>
                  <a:lnTo>
                    <a:pt x="98" y="45"/>
                  </a:lnTo>
                  <a:lnTo>
                    <a:pt x="118" y="40"/>
                  </a:lnTo>
                  <a:lnTo>
                    <a:pt x="113" y="28"/>
                  </a:lnTo>
                  <a:lnTo>
                    <a:pt x="113" y="41"/>
                  </a:lnTo>
                  <a:lnTo>
                    <a:pt x="134" y="37"/>
                  </a:lnTo>
                  <a:lnTo>
                    <a:pt x="157" y="33"/>
                  </a:lnTo>
                  <a:lnTo>
                    <a:pt x="180" y="30"/>
                  </a:lnTo>
                  <a:lnTo>
                    <a:pt x="206" y="28"/>
                  </a:lnTo>
                  <a:lnTo>
                    <a:pt x="232" y="26"/>
                  </a:lnTo>
                  <a:lnTo>
                    <a:pt x="287" y="25"/>
                  </a:lnTo>
                  <a:lnTo>
                    <a:pt x="344" y="26"/>
                  </a:lnTo>
                  <a:lnTo>
                    <a:pt x="369" y="28"/>
                  </a:lnTo>
                  <a:lnTo>
                    <a:pt x="395" y="30"/>
                  </a:lnTo>
                  <a:lnTo>
                    <a:pt x="419" y="33"/>
                  </a:lnTo>
                  <a:lnTo>
                    <a:pt x="442" y="37"/>
                  </a:lnTo>
                  <a:lnTo>
                    <a:pt x="463" y="41"/>
                  </a:lnTo>
                  <a:lnTo>
                    <a:pt x="463" y="28"/>
                  </a:lnTo>
                  <a:lnTo>
                    <a:pt x="458" y="40"/>
                  </a:lnTo>
                  <a:lnTo>
                    <a:pt x="478" y="45"/>
                  </a:lnTo>
                  <a:lnTo>
                    <a:pt x="495" y="49"/>
                  </a:lnTo>
                  <a:lnTo>
                    <a:pt x="511" y="56"/>
                  </a:lnTo>
                  <a:lnTo>
                    <a:pt x="525" y="61"/>
                  </a:lnTo>
                  <a:lnTo>
                    <a:pt x="537" y="67"/>
                  </a:lnTo>
                  <a:lnTo>
                    <a:pt x="542" y="56"/>
                  </a:lnTo>
                  <a:lnTo>
                    <a:pt x="532" y="64"/>
                  </a:lnTo>
                  <a:lnTo>
                    <a:pt x="542" y="72"/>
                  </a:lnTo>
                  <a:lnTo>
                    <a:pt x="548" y="78"/>
                  </a:lnTo>
                  <a:lnTo>
                    <a:pt x="558" y="69"/>
                  </a:lnTo>
                  <a:lnTo>
                    <a:pt x="546" y="74"/>
                  </a:lnTo>
                  <a:lnTo>
                    <a:pt x="550" y="81"/>
                  </a:lnTo>
                  <a:lnTo>
                    <a:pt x="562" y="76"/>
                  </a:lnTo>
                  <a:lnTo>
                    <a:pt x="549" y="76"/>
                  </a:lnTo>
                  <a:lnTo>
                    <a:pt x="550" y="83"/>
                  </a:lnTo>
                  <a:lnTo>
                    <a:pt x="549" y="90"/>
                  </a:lnTo>
                  <a:lnTo>
                    <a:pt x="562" y="90"/>
                  </a:lnTo>
                  <a:lnTo>
                    <a:pt x="550" y="85"/>
                  </a:lnTo>
                  <a:lnTo>
                    <a:pt x="547" y="92"/>
                  </a:lnTo>
                  <a:lnTo>
                    <a:pt x="559" y="96"/>
                  </a:lnTo>
                  <a:lnTo>
                    <a:pt x="549" y="87"/>
                  </a:lnTo>
                  <a:lnTo>
                    <a:pt x="544" y="93"/>
                  </a:lnTo>
                  <a:lnTo>
                    <a:pt x="537" y="99"/>
                  </a:lnTo>
                  <a:lnTo>
                    <a:pt x="545" y="109"/>
                  </a:lnTo>
                  <a:lnTo>
                    <a:pt x="541" y="97"/>
                  </a:lnTo>
                  <a:lnTo>
                    <a:pt x="531" y="102"/>
                  </a:lnTo>
                  <a:lnTo>
                    <a:pt x="520" y="108"/>
                  </a:lnTo>
                  <a:lnTo>
                    <a:pt x="507" y="113"/>
                  </a:lnTo>
                  <a:lnTo>
                    <a:pt x="492" y="118"/>
                  </a:lnTo>
                  <a:lnTo>
                    <a:pt x="475" y="122"/>
                  </a:lnTo>
                  <a:lnTo>
                    <a:pt x="457" y="127"/>
                  </a:lnTo>
                  <a:lnTo>
                    <a:pt x="462" y="138"/>
                  </a:lnTo>
                  <a:lnTo>
                    <a:pt x="462" y="126"/>
                  </a:lnTo>
                  <a:lnTo>
                    <a:pt x="443" y="129"/>
                  </a:lnTo>
                  <a:lnTo>
                    <a:pt x="422" y="132"/>
                  </a:lnTo>
                  <a:lnTo>
                    <a:pt x="401" y="135"/>
                  </a:lnTo>
                  <a:lnTo>
                    <a:pt x="378" y="137"/>
                  </a:lnTo>
                  <a:lnTo>
                    <a:pt x="329" y="140"/>
                  </a:lnTo>
                  <a:lnTo>
                    <a:pt x="330" y="166"/>
                  </a:lnTo>
                  <a:lnTo>
                    <a:pt x="378" y="163"/>
                  </a:lnTo>
                  <a:lnTo>
                    <a:pt x="401" y="161"/>
                  </a:lnTo>
                  <a:lnTo>
                    <a:pt x="422" y="157"/>
                  </a:lnTo>
                  <a:lnTo>
                    <a:pt x="443" y="154"/>
                  </a:lnTo>
                  <a:lnTo>
                    <a:pt x="462" y="151"/>
                  </a:lnTo>
                  <a:lnTo>
                    <a:pt x="467" y="150"/>
                  </a:lnTo>
                  <a:lnTo>
                    <a:pt x="485" y="146"/>
                  </a:lnTo>
                  <a:lnTo>
                    <a:pt x="502" y="142"/>
                  </a:lnTo>
                  <a:lnTo>
                    <a:pt x="516" y="136"/>
                  </a:lnTo>
                  <a:lnTo>
                    <a:pt x="529" y="131"/>
                  </a:lnTo>
                  <a:lnTo>
                    <a:pt x="541" y="126"/>
                  </a:lnTo>
                  <a:lnTo>
                    <a:pt x="550" y="120"/>
                  </a:lnTo>
                  <a:lnTo>
                    <a:pt x="555" y="117"/>
                  </a:lnTo>
                  <a:lnTo>
                    <a:pt x="562" y="111"/>
                  </a:lnTo>
                  <a:lnTo>
                    <a:pt x="567" y="106"/>
                  </a:lnTo>
                  <a:lnTo>
                    <a:pt x="571" y="101"/>
                  </a:lnTo>
                  <a:lnTo>
                    <a:pt x="574" y="95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6" y="83"/>
                  </a:lnTo>
                  <a:lnTo>
                    <a:pt x="575" y="76"/>
                  </a:lnTo>
                  <a:lnTo>
                    <a:pt x="574" y="72"/>
                  </a:lnTo>
                  <a:lnTo>
                    <a:pt x="569" y="64"/>
                  </a:lnTo>
                  <a:lnTo>
                    <a:pt x="566" y="60"/>
                  </a:lnTo>
                  <a:lnTo>
                    <a:pt x="560" y="54"/>
                  </a:lnTo>
                  <a:lnTo>
                    <a:pt x="550" y="46"/>
                  </a:lnTo>
                  <a:lnTo>
                    <a:pt x="546" y="44"/>
                  </a:lnTo>
                  <a:lnTo>
                    <a:pt x="534" y="38"/>
                  </a:lnTo>
                  <a:lnTo>
                    <a:pt x="521" y="32"/>
                  </a:lnTo>
                  <a:lnTo>
                    <a:pt x="505" y="26"/>
                  </a:lnTo>
                  <a:lnTo>
                    <a:pt x="488" y="22"/>
                  </a:lnTo>
                  <a:lnTo>
                    <a:pt x="468" y="16"/>
                  </a:lnTo>
                  <a:lnTo>
                    <a:pt x="463" y="15"/>
                  </a:lnTo>
                  <a:lnTo>
                    <a:pt x="442" y="11"/>
                  </a:lnTo>
                  <a:lnTo>
                    <a:pt x="419" y="8"/>
                  </a:lnTo>
                  <a:lnTo>
                    <a:pt x="395" y="5"/>
                  </a:lnTo>
                  <a:lnTo>
                    <a:pt x="369" y="3"/>
                  </a:lnTo>
                  <a:lnTo>
                    <a:pt x="344" y="1"/>
                  </a:lnTo>
                  <a:lnTo>
                    <a:pt x="287" y="0"/>
                  </a:lnTo>
                  <a:lnTo>
                    <a:pt x="232" y="1"/>
                  </a:lnTo>
                  <a:lnTo>
                    <a:pt x="206" y="3"/>
                  </a:lnTo>
                  <a:lnTo>
                    <a:pt x="180" y="5"/>
                  </a:lnTo>
                  <a:lnTo>
                    <a:pt x="157" y="8"/>
                  </a:lnTo>
                  <a:lnTo>
                    <a:pt x="134" y="11"/>
                  </a:lnTo>
                  <a:lnTo>
                    <a:pt x="113" y="15"/>
                  </a:lnTo>
                  <a:lnTo>
                    <a:pt x="108" y="16"/>
                  </a:lnTo>
                  <a:lnTo>
                    <a:pt x="88" y="22"/>
                  </a:lnTo>
                  <a:lnTo>
                    <a:pt x="71" y="26"/>
                  </a:lnTo>
                  <a:lnTo>
                    <a:pt x="55" y="32"/>
                  </a:lnTo>
                  <a:lnTo>
                    <a:pt x="41" y="38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16" y="54"/>
                  </a:lnTo>
                  <a:lnTo>
                    <a:pt x="10" y="60"/>
                  </a:lnTo>
                  <a:lnTo>
                    <a:pt x="7" y="64"/>
                  </a:lnTo>
                  <a:lnTo>
                    <a:pt x="2" y="72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2" y="94"/>
                  </a:lnTo>
                  <a:lnTo>
                    <a:pt x="4" y="98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288" y="1913"/>
              <a:ext cx="496" cy="166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51" y="38"/>
                </a:cxn>
                <a:cxn ang="0">
                  <a:pos x="47" y="39"/>
                </a:cxn>
                <a:cxn ang="0">
                  <a:pos x="97" y="32"/>
                </a:cxn>
                <a:cxn ang="0">
                  <a:pos x="151" y="27"/>
                </a:cxn>
                <a:cxn ang="0">
                  <a:pos x="264" y="26"/>
                </a:cxn>
                <a:cxn ang="0">
                  <a:pos x="316" y="31"/>
                </a:cxn>
                <a:cxn ang="0">
                  <a:pos x="363" y="37"/>
                </a:cxn>
                <a:cxn ang="0">
                  <a:pos x="384" y="28"/>
                </a:cxn>
                <a:cxn ang="0">
                  <a:pos x="399" y="45"/>
                </a:cxn>
                <a:cxn ang="0">
                  <a:pos x="432" y="56"/>
                </a:cxn>
                <a:cxn ang="0">
                  <a:pos x="457" y="68"/>
                </a:cxn>
                <a:cxn ang="0">
                  <a:pos x="453" y="64"/>
                </a:cxn>
                <a:cxn ang="0">
                  <a:pos x="469" y="78"/>
                </a:cxn>
                <a:cxn ang="0">
                  <a:pos x="467" y="74"/>
                </a:cxn>
                <a:cxn ang="0">
                  <a:pos x="482" y="76"/>
                </a:cxn>
                <a:cxn ang="0">
                  <a:pos x="471" y="84"/>
                </a:cxn>
                <a:cxn ang="0">
                  <a:pos x="482" y="90"/>
                </a:cxn>
                <a:cxn ang="0">
                  <a:pos x="468" y="91"/>
                </a:cxn>
                <a:cxn ang="0">
                  <a:pos x="470" y="87"/>
                </a:cxn>
                <a:cxn ang="0">
                  <a:pos x="458" y="99"/>
                </a:cxn>
                <a:cxn ang="0">
                  <a:pos x="462" y="96"/>
                </a:cxn>
                <a:cxn ang="0">
                  <a:pos x="442" y="107"/>
                </a:cxn>
                <a:cxn ang="0">
                  <a:pos x="416" y="117"/>
                </a:cxn>
                <a:cxn ang="0">
                  <a:pos x="383" y="126"/>
                </a:cxn>
                <a:cxn ang="0">
                  <a:pos x="369" y="142"/>
                </a:cxn>
                <a:cxn ang="0">
                  <a:pos x="349" y="132"/>
                </a:cxn>
                <a:cxn ang="0">
                  <a:pos x="305" y="138"/>
                </a:cxn>
                <a:cxn ang="0">
                  <a:pos x="260" y="166"/>
                </a:cxn>
                <a:cxn ang="0">
                  <a:pos x="328" y="160"/>
                </a:cxn>
                <a:cxn ang="0">
                  <a:pos x="369" y="155"/>
                </a:cxn>
                <a:cxn ang="0">
                  <a:pos x="392" y="149"/>
                </a:cxn>
                <a:cxn ang="0">
                  <a:pos x="425" y="141"/>
                </a:cxn>
                <a:cxn ang="0">
                  <a:pos x="452" y="130"/>
                </a:cxn>
                <a:cxn ang="0">
                  <a:pos x="472" y="120"/>
                </a:cxn>
                <a:cxn ang="0">
                  <a:pos x="483" y="111"/>
                </a:cxn>
                <a:cxn ang="0">
                  <a:pos x="491" y="100"/>
                </a:cxn>
                <a:cxn ang="0">
                  <a:pos x="495" y="90"/>
                </a:cxn>
                <a:cxn ang="0">
                  <a:pos x="496" y="84"/>
                </a:cxn>
                <a:cxn ang="0">
                  <a:pos x="494" y="72"/>
                </a:cxn>
                <a:cxn ang="0">
                  <a:pos x="487" y="60"/>
                </a:cxn>
                <a:cxn ang="0">
                  <a:pos x="471" y="46"/>
                </a:cxn>
                <a:cxn ang="0">
                  <a:pos x="455" y="38"/>
                </a:cxn>
                <a:cxn ang="0">
                  <a:pos x="425" y="26"/>
                </a:cxn>
                <a:cxn ang="0">
                  <a:pos x="388" y="17"/>
                </a:cxn>
                <a:cxn ang="0">
                  <a:pos x="363" y="11"/>
                </a:cxn>
                <a:cxn ang="0">
                  <a:pos x="316" y="5"/>
                </a:cxn>
                <a:cxn ang="0">
                  <a:pos x="264" y="1"/>
                </a:cxn>
                <a:cxn ang="0">
                  <a:pos x="151" y="2"/>
                </a:cxn>
                <a:cxn ang="0">
                  <a:pos x="97" y="6"/>
                </a:cxn>
                <a:cxn ang="0">
                  <a:pos x="47" y="14"/>
                </a:cxn>
                <a:cxn ang="0">
                  <a:pos x="19" y="19"/>
                </a:cxn>
              </a:cxnLst>
              <a:rect l="0" t="0" r="r" b="b"/>
              <a:pathLst>
                <a:path w="496" h="166">
                  <a:moveTo>
                    <a:pt x="0" y="24"/>
                  </a:moveTo>
                  <a:lnTo>
                    <a:pt x="7" y="49"/>
                  </a:lnTo>
                  <a:lnTo>
                    <a:pt x="29" y="42"/>
                  </a:lnTo>
                  <a:lnTo>
                    <a:pt x="51" y="38"/>
                  </a:lnTo>
                  <a:lnTo>
                    <a:pt x="47" y="26"/>
                  </a:lnTo>
                  <a:lnTo>
                    <a:pt x="47" y="39"/>
                  </a:lnTo>
                  <a:lnTo>
                    <a:pt x="70" y="35"/>
                  </a:lnTo>
                  <a:lnTo>
                    <a:pt x="97" y="32"/>
                  </a:lnTo>
                  <a:lnTo>
                    <a:pt x="123" y="28"/>
                  </a:lnTo>
                  <a:lnTo>
                    <a:pt x="151" y="27"/>
                  </a:lnTo>
                  <a:lnTo>
                    <a:pt x="209" y="25"/>
                  </a:lnTo>
                  <a:lnTo>
                    <a:pt x="264" y="26"/>
                  </a:lnTo>
                  <a:lnTo>
                    <a:pt x="291" y="28"/>
                  </a:lnTo>
                  <a:lnTo>
                    <a:pt x="316" y="31"/>
                  </a:lnTo>
                  <a:lnTo>
                    <a:pt x="339" y="34"/>
                  </a:lnTo>
                  <a:lnTo>
                    <a:pt x="363" y="37"/>
                  </a:lnTo>
                  <a:lnTo>
                    <a:pt x="384" y="41"/>
                  </a:lnTo>
                  <a:lnTo>
                    <a:pt x="384" y="28"/>
                  </a:lnTo>
                  <a:lnTo>
                    <a:pt x="379" y="40"/>
                  </a:lnTo>
                  <a:lnTo>
                    <a:pt x="399" y="45"/>
                  </a:lnTo>
                  <a:lnTo>
                    <a:pt x="416" y="50"/>
                  </a:lnTo>
                  <a:lnTo>
                    <a:pt x="432" y="56"/>
                  </a:lnTo>
                  <a:lnTo>
                    <a:pt x="445" y="61"/>
                  </a:lnTo>
                  <a:lnTo>
                    <a:pt x="457" y="68"/>
                  </a:lnTo>
                  <a:lnTo>
                    <a:pt x="462" y="56"/>
                  </a:lnTo>
                  <a:lnTo>
                    <a:pt x="453" y="64"/>
                  </a:lnTo>
                  <a:lnTo>
                    <a:pt x="462" y="72"/>
                  </a:lnTo>
                  <a:lnTo>
                    <a:pt x="469" y="78"/>
                  </a:lnTo>
                  <a:lnTo>
                    <a:pt x="478" y="70"/>
                  </a:lnTo>
                  <a:lnTo>
                    <a:pt x="467" y="74"/>
                  </a:lnTo>
                  <a:lnTo>
                    <a:pt x="471" y="81"/>
                  </a:lnTo>
                  <a:lnTo>
                    <a:pt x="482" y="76"/>
                  </a:lnTo>
                  <a:lnTo>
                    <a:pt x="470" y="76"/>
                  </a:lnTo>
                  <a:lnTo>
                    <a:pt x="471" y="84"/>
                  </a:lnTo>
                  <a:lnTo>
                    <a:pt x="470" y="90"/>
                  </a:lnTo>
                  <a:lnTo>
                    <a:pt x="482" y="90"/>
                  </a:lnTo>
                  <a:lnTo>
                    <a:pt x="471" y="85"/>
                  </a:lnTo>
                  <a:lnTo>
                    <a:pt x="468" y="91"/>
                  </a:lnTo>
                  <a:lnTo>
                    <a:pt x="479" y="96"/>
                  </a:lnTo>
                  <a:lnTo>
                    <a:pt x="470" y="87"/>
                  </a:lnTo>
                  <a:lnTo>
                    <a:pt x="465" y="93"/>
                  </a:lnTo>
                  <a:lnTo>
                    <a:pt x="458" y="99"/>
                  </a:lnTo>
                  <a:lnTo>
                    <a:pt x="467" y="108"/>
                  </a:lnTo>
                  <a:lnTo>
                    <a:pt x="462" y="96"/>
                  </a:lnTo>
                  <a:lnTo>
                    <a:pt x="453" y="102"/>
                  </a:lnTo>
                  <a:lnTo>
                    <a:pt x="442" y="107"/>
                  </a:lnTo>
                  <a:lnTo>
                    <a:pt x="429" y="112"/>
                  </a:lnTo>
                  <a:lnTo>
                    <a:pt x="416" y="117"/>
                  </a:lnTo>
                  <a:lnTo>
                    <a:pt x="400" y="122"/>
                  </a:lnTo>
                  <a:lnTo>
                    <a:pt x="383" y="126"/>
                  </a:lnTo>
                  <a:lnTo>
                    <a:pt x="364" y="130"/>
                  </a:lnTo>
                  <a:lnTo>
                    <a:pt x="369" y="142"/>
                  </a:lnTo>
                  <a:lnTo>
                    <a:pt x="369" y="129"/>
                  </a:lnTo>
                  <a:lnTo>
                    <a:pt x="349" y="132"/>
                  </a:lnTo>
                  <a:lnTo>
                    <a:pt x="328" y="134"/>
                  </a:lnTo>
                  <a:lnTo>
                    <a:pt x="305" y="138"/>
                  </a:lnTo>
                  <a:lnTo>
                    <a:pt x="259" y="141"/>
                  </a:lnTo>
                  <a:lnTo>
                    <a:pt x="260" y="166"/>
                  </a:lnTo>
                  <a:lnTo>
                    <a:pt x="305" y="163"/>
                  </a:lnTo>
                  <a:lnTo>
                    <a:pt x="328" y="160"/>
                  </a:lnTo>
                  <a:lnTo>
                    <a:pt x="349" y="158"/>
                  </a:lnTo>
                  <a:lnTo>
                    <a:pt x="369" y="155"/>
                  </a:lnTo>
                  <a:lnTo>
                    <a:pt x="373" y="153"/>
                  </a:lnTo>
                  <a:lnTo>
                    <a:pt x="392" y="149"/>
                  </a:lnTo>
                  <a:lnTo>
                    <a:pt x="409" y="145"/>
                  </a:lnTo>
                  <a:lnTo>
                    <a:pt x="425" y="141"/>
                  </a:lnTo>
                  <a:lnTo>
                    <a:pt x="439" y="135"/>
                  </a:lnTo>
                  <a:lnTo>
                    <a:pt x="452" y="130"/>
                  </a:lnTo>
                  <a:lnTo>
                    <a:pt x="462" y="125"/>
                  </a:lnTo>
                  <a:lnTo>
                    <a:pt x="472" y="120"/>
                  </a:lnTo>
                  <a:lnTo>
                    <a:pt x="476" y="117"/>
                  </a:lnTo>
                  <a:lnTo>
                    <a:pt x="483" y="111"/>
                  </a:lnTo>
                  <a:lnTo>
                    <a:pt x="488" y="105"/>
                  </a:lnTo>
                  <a:lnTo>
                    <a:pt x="491" y="100"/>
                  </a:lnTo>
                  <a:lnTo>
                    <a:pt x="494" y="94"/>
                  </a:lnTo>
                  <a:lnTo>
                    <a:pt x="495" y="90"/>
                  </a:lnTo>
                  <a:lnTo>
                    <a:pt x="495" y="90"/>
                  </a:lnTo>
                  <a:lnTo>
                    <a:pt x="496" y="84"/>
                  </a:lnTo>
                  <a:lnTo>
                    <a:pt x="495" y="76"/>
                  </a:lnTo>
                  <a:lnTo>
                    <a:pt x="494" y="72"/>
                  </a:lnTo>
                  <a:lnTo>
                    <a:pt x="490" y="64"/>
                  </a:lnTo>
                  <a:lnTo>
                    <a:pt x="487" y="60"/>
                  </a:lnTo>
                  <a:lnTo>
                    <a:pt x="480" y="54"/>
                  </a:lnTo>
                  <a:lnTo>
                    <a:pt x="471" y="46"/>
                  </a:lnTo>
                  <a:lnTo>
                    <a:pt x="467" y="44"/>
                  </a:lnTo>
                  <a:lnTo>
                    <a:pt x="455" y="38"/>
                  </a:lnTo>
                  <a:lnTo>
                    <a:pt x="441" y="33"/>
                  </a:lnTo>
                  <a:lnTo>
                    <a:pt x="425" y="26"/>
                  </a:lnTo>
                  <a:lnTo>
                    <a:pt x="408" y="22"/>
                  </a:lnTo>
                  <a:lnTo>
                    <a:pt x="388" y="17"/>
                  </a:lnTo>
                  <a:lnTo>
                    <a:pt x="384" y="16"/>
                  </a:lnTo>
                  <a:lnTo>
                    <a:pt x="363" y="11"/>
                  </a:lnTo>
                  <a:lnTo>
                    <a:pt x="339" y="8"/>
                  </a:lnTo>
                  <a:lnTo>
                    <a:pt x="316" y="5"/>
                  </a:lnTo>
                  <a:lnTo>
                    <a:pt x="291" y="3"/>
                  </a:lnTo>
                  <a:lnTo>
                    <a:pt x="264" y="1"/>
                  </a:lnTo>
                  <a:lnTo>
                    <a:pt x="209" y="0"/>
                  </a:lnTo>
                  <a:lnTo>
                    <a:pt x="151" y="2"/>
                  </a:lnTo>
                  <a:lnTo>
                    <a:pt x="123" y="3"/>
                  </a:lnTo>
                  <a:lnTo>
                    <a:pt x="97" y="6"/>
                  </a:lnTo>
                  <a:lnTo>
                    <a:pt x="70" y="9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19" y="1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288" y="2104"/>
              <a:ext cx="496" cy="164"/>
            </a:xfrm>
            <a:custGeom>
              <a:avLst/>
              <a:gdLst/>
              <a:ahLst/>
              <a:cxnLst>
                <a:cxn ang="0">
                  <a:pos x="7" y="48"/>
                </a:cxn>
                <a:cxn ang="0">
                  <a:pos x="51" y="38"/>
                </a:cxn>
                <a:cxn ang="0">
                  <a:pos x="47" y="39"/>
                </a:cxn>
                <a:cxn ang="0">
                  <a:pos x="97" y="31"/>
                </a:cxn>
                <a:cxn ang="0">
                  <a:pos x="151" y="27"/>
                </a:cxn>
                <a:cxn ang="0">
                  <a:pos x="264" y="26"/>
                </a:cxn>
                <a:cxn ang="0">
                  <a:pos x="316" y="30"/>
                </a:cxn>
                <a:cxn ang="0">
                  <a:pos x="363" y="37"/>
                </a:cxn>
                <a:cxn ang="0">
                  <a:pos x="384" y="28"/>
                </a:cxn>
                <a:cxn ang="0">
                  <a:pos x="399" y="45"/>
                </a:cxn>
                <a:cxn ang="0">
                  <a:pos x="432" y="55"/>
                </a:cxn>
                <a:cxn ang="0">
                  <a:pos x="457" y="67"/>
                </a:cxn>
                <a:cxn ang="0">
                  <a:pos x="453" y="64"/>
                </a:cxn>
                <a:cxn ang="0">
                  <a:pos x="469" y="77"/>
                </a:cxn>
                <a:cxn ang="0">
                  <a:pos x="467" y="73"/>
                </a:cxn>
                <a:cxn ang="0">
                  <a:pos x="482" y="75"/>
                </a:cxn>
                <a:cxn ang="0">
                  <a:pos x="471" y="82"/>
                </a:cxn>
                <a:cxn ang="0">
                  <a:pos x="482" y="89"/>
                </a:cxn>
                <a:cxn ang="0">
                  <a:pos x="468" y="90"/>
                </a:cxn>
                <a:cxn ang="0">
                  <a:pos x="471" y="85"/>
                </a:cxn>
                <a:cxn ang="0">
                  <a:pos x="458" y="97"/>
                </a:cxn>
                <a:cxn ang="0">
                  <a:pos x="462" y="94"/>
                </a:cxn>
                <a:cxn ang="0">
                  <a:pos x="443" y="105"/>
                </a:cxn>
                <a:cxn ang="0">
                  <a:pos x="418" y="115"/>
                </a:cxn>
                <a:cxn ang="0">
                  <a:pos x="386" y="124"/>
                </a:cxn>
                <a:cxn ang="0">
                  <a:pos x="373" y="138"/>
                </a:cxn>
                <a:cxn ang="0">
                  <a:pos x="354" y="129"/>
                </a:cxn>
                <a:cxn ang="0">
                  <a:pos x="313" y="135"/>
                </a:cxn>
                <a:cxn ang="0">
                  <a:pos x="268" y="164"/>
                </a:cxn>
                <a:cxn ang="0">
                  <a:pos x="334" y="158"/>
                </a:cxn>
                <a:cxn ang="0">
                  <a:pos x="373" y="151"/>
                </a:cxn>
                <a:cxn ang="0">
                  <a:pos x="395" y="147"/>
                </a:cxn>
                <a:cxn ang="0">
                  <a:pos x="427" y="138"/>
                </a:cxn>
                <a:cxn ang="0">
                  <a:pos x="453" y="128"/>
                </a:cxn>
                <a:cxn ang="0">
                  <a:pos x="472" y="117"/>
                </a:cxn>
                <a:cxn ang="0">
                  <a:pos x="483" y="109"/>
                </a:cxn>
                <a:cxn ang="0">
                  <a:pos x="491" y="99"/>
                </a:cxn>
                <a:cxn ang="0">
                  <a:pos x="495" y="89"/>
                </a:cxn>
                <a:cxn ang="0">
                  <a:pos x="496" y="82"/>
                </a:cxn>
                <a:cxn ang="0">
                  <a:pos x="494" y="71"/>
                </a:cxn>
                <a:cxn ang="0">
                  <a:pos x="487" y="59"/>
                </a:cxn>
                <a:cxn ang="0">
                  <a:pos x="471" y="46"/>
                </a:cxn>
                <a:cxn ang="0">
                  <a:pos x="455" y="38"/>
                </a:cxn>
                <a:cxn ang="0">
                  <a:pos x="425" y="26"/>
                </a:cxn>
                <a:cxn ang="0">
                  <a:pos x="388" y="17"/>
                </a:cxn>
                <a:cxn ang="0">
                  <a:pos x="363" y="11"/>
                </a:cxn>
                <a:cxn ang="0">
                  <a:pos x="316" y="5"/>
                </a:cxn>
                <a:cxn ang="0">
                  <a:pos x="264" y="1"/>
                </a:cxn>
                <a:cxn ang="0">
                  <a:pos x="151" y="2"/>
                </a:cxn>
                <a:cxn ang="0">
                  <a:pos x="97" y="6"/>
                </a:cxn>
                <a:cxn ang="0">
                  <a:pos x="47" y="13"/>
                </a:cxn>
                <a:cxn ang="0">
                  <a:pos x="19" y="19"/>
                </a:cxn>
              </a:cxnLst>
              <a:rect l="0" t="0" r="r" b="b"/>
              <a:pathLst>
                <a:path w="496" h="164">
                  <a:moveTo>
                    <a:pt x="0" y="24"/>
                  </a:moveTo>
                  <a:lnTo>
                    <a:pt x="7" y="48"/>
                  </a:lnTo>
                  <a:lnTo>
                    <a:pt x="29" y="42"/>
                  </a:lnTo>
                  <a:lnTo>
                    <a:pt x="51" y="38"/>
                  </a:lnTo>
                  <a:lnTo>
                    <a:pt x="47" y="26"/>
                  </a:lnTo>
                  <a:lnTo>
                    <a:pt x="47" y="39"/>
                  </a:lnTo>
                  <a:lnTo>
                    <a:pt x="70" y="35"/>
                  </a:lnTo>
                  <a:lnTo>
                    <a:pt x="97" y="31"/>
                  </a:lnTo>
                  <a:lnTo>
                    <a:pt x="123" y="28"/>
                  </a:lnTo>
                  <a:lnTo>
                    <a:pt x="151" y="27"/>
                  </a:lnTo>
                  <a:lnTo>
                    <a:pt x="209" y="25"/>
                  </a:lnTo>
                  <a:lnTo>
                    <a:pt x="264" y="26"/>
                  </a:lnTo>
                  <a:lnTo>
                    <a:pt x="291" y="28"/>
                  </a:lnTo>
                  <a:lnTo>
                    <a:pt x="316" y="30"/>
                  </a:lnTo>
                  <a:lnTo>
                    <a:pt x="339" y="34"/>
                  </a:lnTo>
                  <a:lnTo>
                    <a:pt x="363" y="37"/>
                  </a:lnTo>
                  <a:lnTo>
                    <a:pt x="384" y="41"/>
                  </a:lnTo>
                  <a:lnTo>
                    <a:pt x="384" y="28"/>
                  </a:lnTo>
                  <a:lnTo>
                    <a:pt x="379" y="40"/>
                  </a:lnTo>
                  <a:lnTo>
                    <a:pt x="399" y="45"/>
                  </a:lnTo>
                  <a:lnTo>
                    <a:pt x="416" y="49"/>
                  </a:lnTo>
                  <a:lnTo>
                    <a:pt x="432" y="55"/>
                  </a:lnTo>
                  <a:lnTo>
                    <a:pt x="445" y="61"/>
                  </a:lnTo>
                  <a:lnTo>
                    <a:pt x="457" y="67"/>
                  </a:lnTo>
                  <a:lnTo>
                    <a:pt x="462" y="56"/>
                  </a:lnTo>
                  <a:lnTo>
                    <a:pt x="453" y="64"/>
                  </a:lnTo>
                  <a:lnTo>
                    <a:pt x="462" y="71"/>
                  </a:lnTo>
                  <a:lnTo>
                    <a:pt x="469" y="77"/>
                  </a:lnTo>
                  <a:lnTo>
                    <a:pt x="478" y="68"/>
                  </a:lnTo>
                  <a:lnTo>
                    <a:pt x="467" y="73"/>
                  </a:lnTo>
                  <a:lnTo>
                    <a:pt x="471" y="80"/>
                  </a:lnTo>
                  <a:lnTo>
                    <a:pt x="482" y="75"/>
                  </a:lnTo>
                  <a:lnTo>
                    <a:pt x="470" y="75"/>
                  </a:lnTo>
                  <a:lnTo>
                    <a:pt x="471" y="82"/>
                  </a:lnTo>
                  <a:lnTo>
                    <a:pt x="470" y="89"/>
                  </a:lnTo>
                  <a:lnTo>
                    <a:pt x="482" y="89"/>
                  </a:lnTo>
                  <a:lnTo>
                    <a:pt x="471" y="83"/>
                  </a:lnTo>
                  <a:lnTo>
                    <a:pt x="468" y="90"/>
                  </a:lnTo>
                  <a:lnTo>
                    <a:pt x="479" y="94"/>
                  </a:lnTo>
                  <a:lnTo>
                    <a:pt x="471" y="85"/>
                  </a:lnTo>
                  <a:lnTo>
                    <a:pt x="465" y="91"/>
                  </a:lnTo>
                  <a:lnTo>
                    <a:pt x="458" y="97"/>
                  </a:lnTo>
                  <a:lnTo>
                    <a:pt x="468" y="106"/>
                  </a:lnTo>
                  <a:lnTo>
                    <a:pt x="462" y="94"/>
                  </a:lnTo>
                  <a:lnTo>
                    <a:pt x="454" y="99"/>
                  </a:lnTo>
                  <a:lnTo>
                    <a:pt x="443" y="105"/>
                  </a:lnTo>
                  <a:lnTo>
                    <a:pt x="432" y="110"/>
                  </a:lnTo>
                  <a:lnTo>
                    <a:pt x="418" y="115"/>
                  </a:lnTo>
                  <a:lnTo>
                    <a:pt x="403" y="119"/>
                  </a:lnTo>
                  <a:lnTo>
                    <a:pt x="386" y="124"/>
                  </a:lnTo>
                  <a:lnTo>
                    <a:pt x="369" y="127"/>
                  </a:lnTo>
                  <a:lnTo>
                    <a:pt x="373" y="138"/>
                  </a:lnTo>
                  <a:lnTo>
                    <a:pt x="373" y="126"/>
                  </a:lnTo>
                  <a:lnTo>
                    <a:pt x="354" y="129"/>
                  </a:lnTo>
                  <a:lnTo>
                    <a:pt x="334" y="132"/>
                  </a:lnTo>
                  <a:lnTo>
                    <a:pt x="313" y="135"/>
                  </a:lnTo>
                  <a:lnTo>
                    <a:pt x="267" y="138"/>
                  </a:lnTo>
                  <a:lnTo>
                    <a:pt x="268" y="164"/>
                  </a:lnTo>
                  <a:lnTo>
                    <a:pt x="313" y="161"/>
                  </a:lnTo>
                  <a:lnTo>
                    <a:pt x="334" y="158"/>
                  </a:lnTo>
                  <a:lnTo>
                    <a:pt x="354" y="154"/>
                  </a:lnTo>
                  <a:lnTo>
                    <a:pt x="373" y="151"/>
                  </a:lnTo>
                  <a:lnTo>
                    <a:pt x="379" y="150"/>
                  </a:lnTo>
                  <a:lnTo>
                    <a:pt x="395" y="147"/>
                  </a:lnTo>
                  <a:lnTo>
                    <a:pt x="412" y="143"/>
                  </a:lnTo>
                  <a:lnTo>
                    <a:pt x="427" y="138"/>
                  </a:lnTo>
                  <a:lnTo>
                    <a:pt x="441" y="133"/>
                  </a:lnTo>
                  <a:lnTo>
                    <a:pt x="453" y="128"/>
                  </a:lnTo>
                  <a:lnTo>
                    <a:pt x="463" y="123"/>
                  </a:lnTo>
                  <a:lnTo>
                    <a:pt x="472" y="117"/>
                  </a:lnTo>
                  <a:lnTo>
                    <a:pt x="476" y="115"/>
                  </a:lnTo>
                  <a:lnTo>
                    <a:pt x="483" y="109"/>
                  </a:lnTo>
                  <a:lnTo>
                    <a:pt x="489" y="103"/>
                  </a:lnTo>
                  <a:lnTo>
                    <a:pt x="491" y="99"/>
                  </a:lnTo>
                  <a:lnTo>
                    <a:pt x="494" y="93"/>
                  </a:lnTo>
                  <a:lnTo>
                    <a:pt x="495" y="89"/>
                  </a:lnTo>
                  <a:lnTo>
                    <a:pt x="495" y="89"/>
                  </a:lnTo>
                  <a:lnTo>
                    <a:pt x="496" y="82"/>
                  </a:lnTo>
                  <a:lnTo>
                    <a:pt x="495" y="75"/>
                  </a:lnTo>
                  <a:lnTo>
                    <a:pt x="494" y="71"/>
                  </a:lnTo>
                  <a:lnTo>
                    <a:pt x="490" y="63"/>
                  </a:lnTo>
                  <a:lnTo>
                    <a:pt x="487" y="59"/>
                  </a:lnTo>
                  <a:lnTo>
                    <a:pt x="480" y="53"/>
                  </a:lnTo>
                  <a:lnTo>
                    <a:pt x="471" y="46"/>
                  </a:lnTo>
                  <a:lnTo>
                    <a:pt x="467" y="44"/>
                  </a:lnTo>
                  <a:lnTo>
                    <a:pt x="455" y="38"/>
                  </a:lnTo>
                  <a:lnTo>
                    <a:pt x="441" y="31"/>
                  </a:lnTo>
                  <a:lnTo>
                    <a:pt x="425" y="26"/>
                  </a:lnTo>
                  <a:lnTo>
                    <a:pt x="408" y="22"/>
                  </a:lnTo>
                  <a:lnTo>
                    <a:pt x="388" y="17"/>
                  </a:lnTo>
                  <a:lnTo>
                    <a:pt x="384" y="15"/>
                  </a:lnTo>
                  <a:lnTo>
                    <a:pt x="363" y="11"/>
                  </a:lnTo>
                  <a:lnTo>
                    <a:pt x="339" y="8"/>
                  </a:lnTo>
                  <a:lnTo>
                    <a:pt x="316" y="5"/>
                  </a:lnTo>
                  <a:lnTo>
                    <a:pt x="291" y="3"/>
                  </a:lnTo>
                  <a:lnTo>
                    <a:pt x="264" y="1"/>
                  </a:lnTo>
                  <a:lnTo>
                    <a:pt x="209" y="0"/>
                  </a:lnTo>
                  <a:lnTo>
                    <a:pt x="151" y="2"/>
                  </a:lnTo>
                  <a:lnTo>
                    <a:pt x="123" y="3"/>
                  </a:lnTo>
                  <a:lnTo>
                    <a:pt x="97" y="6"/>
                  </a:lnTo>
                  <a:lnTo>
                    <a:pt x="70" y="9"/>
                  </a:lnTo>
                  <a:lnTo>
                    <a:pt x="47" y="13"/>
                  </a:lnTo>
                  <a:lnTo>
                    <a:pt x="41" y="14"/>
                  </a:lnTo>
                  <a:lnTo>
                    <a:pt x="19" y="1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288" y="2290"/>
              <a:ext cx="496" cy="166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51" y="38"/>
                </a:cxn>
                <a:cxn ang="0">
                  <a:pos x="47" y="39"/>
                </a:cxn>
                <a:cxn ang="0">
                  <a:pos x="97" y="32"/>
                </a:cxn>
                <a:cxn ang="0">
                  <a:pos x="151" y="28"/>
                </a:cxn>
                <a:cxn ang="0">
                  <a:pos x="264" y="27"/>
                </a:cxn>
                <a:cxn ang="0">
                  <a:pos x="316" y="31"/>
                </a:cxn>
                <a:cxn ang="0">
                  <a:pos x="363" y="37"/>
                </a:cxn>
                <a:cxn ang="0">
                  <a:pos x="384" y="29"/>
                </a:cxn>
                <a:cxn ang="0">
                  <a:pos x="399" y="46"/>
                </a:cxn>
                <a:cxn ang="0">
                  <a:pos x="432" y="56"/>
                </a:cxn>
                <a:cxn ang="0">
                  <a:pos x="457" y="68"/>
                </a:cxn>
                <a:cxn ang="0">
                  <a:pos x="453" y="65"/>
                </a:cxn>
                <a:cxn ang="0">
                  <a:pos x="469" y="79"/>
                </a:cxn>
                <a:cxn ang="0">
                  <a:pos x="467" y="74"/>
                </a:cxn>
                <a:cxn ang="0">
                  <a:pos x="482" y="76"/>
                </a:cxn>
                <a:cxn ang="0">
                  <a:pos x="471" y="84"/>
                </a:cxn>
                <a:cxn ang="0">
                  <a:pos x="482" y="90"/>
                </a:cxn>
                <a:cxn ang="0">
                  <a:pos x="468" y="91"/>
                </a:cxn>
                <a:cxn ang="0">
                  <a:pos x="470" y="87"/>
                </a:cxn>
                <a:cxn ang="0">
                  <a:pos x="458" y="99"/>
                </a:cxn>
                <a:cxn ang="0">
                  <a:pos x="462" y="97"/>
                </a:cxn>
                <a:cxn ang="0">
                  <a:pos x="442" y="107"/>
                </a:cxn>
                <a:cxn ang="0">
                  <a:pos x="416" y="117"/>
                </a:cxn>
                <a:cxn ang="0">
                  <a:pos x="383" y="125"/>
                </a:cxn>
                <a:cxn ang="0">
                  <a:pos x="387" y="124"/>
                </a:cxn>
                <a:cxn ang="0">
                  <a:pos x="349" y="132"/>
                </a:cxn>
                <a:cxn ang="0">
                  <a:pos x="305" y="137"/>
                </a:cxn>
                <a:cxn ang="0">
                  <a:pos x="260" y="166"/>
                </a:cxn>
                <a:cxn ang="0">
                  <a:pos x="328" y="160"/>
                </a:cxn>
                <a:cxn ang="0">
                  <a:pos x="369" y="154"/>
                </a:cxn>
                <a:cxn ang="0">
                  <a:pos x="392" y="149"/>
                </a:cxn>
                <a:cxn ang="0">
                  <a:pos x="425" y="140"/>
                </a:cxn>
                <a:cxn ang="0">
                  <a:pos x="452" y="131"/>
                </a:cxn>
                <a:cxn ang="0">
                  <a:pos x="472" y="120"/>
                </a:cxn>
                <a:cxn ang="0">
                  <a:pos x="483" y="111"/>
                </a:cxn>
                <a:cxn ang="0">
                  <a:pos x="491" y="101"/>
                </a:cxn>
                <a:cxn ang="0">
                  <a:pos x="495" y="90"/>
                </a:cxn>
                <a:cxn ang="0">
                  <a:pos x="496" y="84"/>
                </a:cxn>
                <a:cxn ang="0">
                  <a:pos x="494" y="72"/>
                </a:cxn>
                <a:cxn ang="0">
                  <a:pos x="487" y="61"/>
                </a:cxn>
                <a:cxn ang="0">
                  <a:pos x="471" y="47"/>
                </a:cxn>
                <a:cxn ang="0">
                  <a:pos x="455" y="38"/>
                </a:cxn>
                <a:cxn ang="0">
                  <a:pos x="425" y="27"/>
                </a:cxn>
                <a:cxn ang="0">
                  <a:pos x="388" y="17"/>
                </a:cxn>
                <a:cxn ang="0">
                  <a:pos x="363" y="12"/>
                </a:cxn>
                <a:cxn ang="0">
                  <a:pos x="316" y="5"/>
                </a:cxn>
                <a:cxn ang="0">
                  <a:pos x="264" y="1"/>
                </a:cxn>
                <a:cxn ang="0">
                  <a:pos x="151" y="2"/>
                </a:cxn>
                <a:cxn ang="0">
                  <a:pos x="97" y="7"/>
                </a:cxn>
                <a:cxn ang="0">
                  <a:pos x="47" y="14"/>
                </a:cxn>
                <a:cxn ang="0">
                  <a:pos x="19" y="19"/>
                </a:cxn>
              </a:cxnLst>
              <a:rect l="0" t="0" r="r" b="b"/>
              <a:pathLst>
                <a:path w="496" h="166">
                  <a:moveTo>
                    <a:pt x="0" y="25"/>
                  </a:moveTo>
                  <a:lnTo>
                    <a:pt x="7" y="49"/>
                  </a:lnTo>
                  <a:lnTo>
                    <a:pt x="29" y="43"/>
                  </a:lnTo>
                  <a:lnTo>
                    <a:pt x="51" y="38"/>
                  </a:lnTo>
                  <a:lnTo>
                    <a:pt x="47" y="27"/>
                  </a:lnTo>
                  <a:lnTo>
                    <a:pt x="47" y="39"/>
                  </a:lnTo>
                  <a:lnTo>
                    <a:pt x="70" y="35"/>
                  </a:lnTo>
                  <a:lnTo>
                    <a:pt x="97" y="32"/>
                  </a:lnTo>
                  <a:lnTo>
                    <a:pt x="123" y="29"/>
                  </a:lnTo>
                  <a:lnTo>
                    <a:pt x="151" y="28"/>
                  </a:lnTo>
                  <a:lnTo>
                    <a:pt x="209" y="26"/>
                  </a:lnTo>
                  <a:lnTo>
                    <a:pt x="264" y="27"/>
                  </a:lnTo>
                  <a:lnTo>
                    <a:pt x="291" y="29"/>
                  </a:lnTo>
                  <a:lnTo>
                    <a:pt x="316" y="31"/>
                  </a:lnTo>
                  <a:lnTo>
                    <a:pt x="339" y="34"/>
                  </a:lnTo>
                  <a:lnTo>
                    <a:pt x="363" y="37"/>
                  </a:lnTo>
                  <a:lnTo>
                    <a:pt x="384" y="41"/>
                  </a:lnTo>
                  <a:lnTo>
                    <a:pt x="384" y="29"/>
                  </a:lnTo>
                  <a:lnTo>
                    <a:pt x="379" y="40"/>
                  </a:lnTo>
                  <a:lnTo>
                    <a:pt x="399" y="46"/>
                  </a:lnTo>
                  <a:lnTo>
                    <a:pt x="416" y="50"/>
                  </a:lnTo>
                  <a:lnTo>
                    <a:pt x="432" y="56"/>
                  </a:lnTo>
                  <a:lnTo>
                    <a:pt x="445" y="62"/>
                  </a:lnTo>
                  <a:lnTo>
                    <a:pt x="457" y="68"/>
                  </a:lnTo>
                  <a:lnTo>
                    <a:pt x="462" y="56"/>
                  </a:lnTo>
                  <a:lnTo>
                    <a:pt x="453" y="65"/>
                  </a:lnTo>
                  <a:lnTo>
                    <a:pt x="462" y="72"/>
                  </a:lnTo>
                  <a:lnTo>
                    <a:pt x="469" y="79"/>
                  </a:lnTo>
                  <a:lnTo>
                    <a:pt x="478" y="70"/>
                  </a:lnTo>
                  <a:lnTo>
                    <a:pt x="467" y="74"/>
                  </a:lnTo>
                  <a:lnTo>
                    <a:pt x="471" y="82"/>
                  </a:lnTo>
                  <a:lnTo>
                    <a:pt x="482" y="76"/>
                  </a:lnTo>
                  <a:lnTo>
                    <a:pt x="470" y="76"/>
                  </a:lnTo>
                  <a:lnTo>
                    <a:pt x="471" y="84"/>
                  </a:lnTo>
                  <a:lnTo>
                    <a:pt x="470" y="90"/>
                  </a:lnTo>
                  <a:lnTo>
                    <a:pt x="482" y="90"/>
                  </a:lnTo>
                  <a:lnTo>
                    <a:pt x="471" y="85"/>
                  </a:lnTo>
                  <a:lnTo>
                    <a:pt x="468" y="91"/>
                  </a:lnTo>
                  <a:lnTo>
                    <a:pt x="479" y="97"/>
                  </a:lnTo>
                  <a:lnTo>
                    <a:pt x="470" y="87"/>
                  </a:lnTo>
                  <a:lnTo>
                    <a:pt x="465" y="93"/>
                  </a:lnTo>
                  <a:lnTo>
                    <a:pt x="458" y="99"/>
                  </a:lnTo>
                  <a:lnTo>
                    <a:pt x="467" y="108"/>
                  </a:lnTo>
                  <a:lnTo>
                    <a:pt x="462" y="97"/>
                  </a:lnTo>
                  <a:lnTo>
                    <a:pt x="453" y="102"/>
                  </a:lnTo>
                  <a:lnTo>
                    <a:pt x="442" y="107"/>
                  </a:lnTo>
                  <a:lnTo>
                    <a:pt x="429" y="113"/>
                  </a:lnTo>
                  <a:lnTo>
                    <a:pt x="416" y="117"/>
                  </a:lnTo>
                  <a:lnTo>
                    <a:pt x="400" y="121"/>
                  </a:lnTo>
                  <a:lnTo>
                    <a:pt x="383" y="125"/>
                  </a:lnTo>
                  <a:lnTo>
                    <a:pt x="387" y="137"/>
                  </a:lnTo>
                  <a:lnTo>
                    <a:pt x="387" y="124"/>
                  </a:lnTo>
                  <a:lnTo>
                    <a:pt x="369" y="128"/>
                  </a:lnTo>
                  <a:lnTo>
                    <a:pt x="349" y="132"/>
                  </a:lnTo>
                  <a:lnTo>
                    <a:pt x="328" y="135"/>
                  </a:lnTo>
                  <a:lnTo>
                    <a:pt x="305" y="137"/>
                  </a:lnTo>
                  <a:lnTo>
                    <a:pt x="259" y="140"/>
                  </a:lnTo>
                  <a:lnTo>
                    <a:pt x="260" y="166"/>
                  </a:lnTo>
                  <a:lnTo>
                    <a:pt x="305" y="162"/>
                  </a:lnTo>
                  <a:lnTo>
                    <a:pt x="328" y="160"/>
                  </a:lnTo>
                  <a:lnTo>
                    <a:pt x="349" y="157"/>
                  </a:lnTo>
                  <a:lnTo>
                    <a:pt x="369" y="154"/>
                  </a:lnTo>
                  <a:lnTo>
                    <a:pt x="387" y="150"/>
                  </a:lnTo>
                  <a:lnTo>
                    <a:pt x="392" y="149"/>
                  </a:lnTo>
                  <a:lnTo>
                    <a:pt x="409" y="144"/>
                  </a:lnTo>
                  <a:lnTo>
                    <a:pt x="425" y="140"/>
                  </a:lnTo>
                  <a:lnTo>
                    <a:pt x="439" y="136"/>
                  </a:lnTo>
                  <a:lnTo>
                    <a:pt x="452" y="131"/>
                  </a:lnTo>
                  <a:lnTo>
                    <a:pt x="462" y="125"/>
                  </a:lnTo>
                  <a:lnTo>
                    <a:pt x="472" y="120"/>
                  </a:lnTo>
                  <a:lnTo>
                    <a:pt x="476" y="117"/>
                  </a:lnTo>
                  <a:lnTo>
                    <a:pt x="483" y="111"/>
                  </a:lnTo>
                  <a:lnTo>
                    <a:pt x="488" y="105"/>
                  </a:lnTo>
                  <a:lnTo>
                    <a:pt x="491" y="101"/>
                  </a:lnTo>
                  <a:lnTo>
                    <a:pt x="494" y="94"/>
                  </a:lnTo>
                  <a:lnTo>
                    <a:pt x="495" y="90"/>
                  </a:lnTo>
                  <a:lnTo>
                    <a:pt x="495" y="90"/>
                  </a:lnTo>
                  <a:lnTo>
                    <a:pt x="496" y="84"/>
                  </a:lnTo>
                  <a:lnTo>
                    <a:pt x="495" y="76"/>
                  </a:lnTo>
                  <a:lnTo>
                    <a:pt x="494" y="72"/>
                  </a:lnTo>
                  <a:lnTo>
                    <a:pt x="490" y="65"/>
                  </a:lnTo>
                  <a:lnTo>
                    <a:pt x="487" y="61"/>
                  </a:lnTo>
                  <a:lnTo>
                    <a:pt x="480" y="54"/>
                  </a:lnTo>
                  <a:lnTo>
                    <a:pt x="471" y="47"/>
                  </a:lnTo>
                  <a:lnTo>
                    <a:pt x="467" y="45"/>
                  </a:lnTo>
                  <a:lnTo>
                    <a:pt x="455" y="38"/>
                  </a:lnTo>
                  <a:lnTo>
                    <a:pt x="441" y="33"/>
                  </a:lnTo>
                  <a:lnTo>
                    <a:pt x="425" y="27"/>
                  </a:lnTo>
                  <a:lnTo>
                    <a:pt x="408" y="22"/>
                  </a:lnTo>
                  <a:lnTo>
                    <a:pt x="388" y="17"/>
                  </a:lnTo>
                  <a:lnTo>
                    <a:pt x="384" y="16"/>
                  </a:lnTo>
                  <a:lnTo>
                    <a:pt x="363" y="12"/>
                  </a:lnTo>
                  <a:lnTo>
                    <a:pt x="339" y="9"/>
                  </a:lnTo>
                  <a:lnTo>
                    <a:pt x="316" y="5"/>
                  </a:lnTo>
                  <a:lnTo>
                    <a:pt x="291" y="3"/>
                  </a:lnTo>
                  <a:lnTo>
                    <a:pt x="264" y="1"/>
                  </a:lnTo>
                  <a:lnTo>
                    <a:pt x="209" y="0"/>
                  </a:lnTo>
                  <a:lnTo>
                    <a:pt x="151" y="2"/>
                  </a:lnTo>
                  <a:lnTo>
                    <a:pt x="123" y="3"/>
                  </a:lnTo>
                  <a:lnTo>
                    <a:pt x="97" y="7"/>
                  </a:lnTo>
                  <a:lnTo>
                    <a:pt x="70" y="10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19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288" y="2479"/>
              <a:ext cx="496" cy="164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51" y="38"/>
                </a:cxn>
                <a:cxn ang="0">
                  <a:pos x="47" y="39"/>
                </a:cxn>
                <a:cxn ang="0">
                  <a:pos x="97" y="32"/>
                </a:cxn>
                <a:cxn ang="0">
                  <a:pos x="151" y="27"/>
                </a:cxn>
                <a:cxn ang="0">
                  <a:pos x="264" y="26"/>
                </a:cxn>
                <a:cxn ang="0">
                  <a:pos x="316" y="31"/>
                </a:cxn>
                <a:cxn ang="0">
                  <a:pos x="363" y="37"/>
                </a:cxn>
                <a:cxn ang="0">
                  <a:pos x="384" y="28"/>
                </a:cxn>
                <a:cxn ang="0">
                  <a:pos x="399" y="45"/>
                </a:cxn>
                <a:cxn ang="0">
                  <a:pos x="432" y="56"/>
                </a:cxn>
                <a:cxn ang="0">
                  <a:pos x="457" y="68"/>
                </a:cxn>
                <a:cxn ang="0">
                  <a:pos x="453" y="65"/>
                </a:cxn>
                <a:cxn ang="0">
                  <a:pos x="469" y="78"/>
                </a:cxn>
                <a:cxn ang="0">
                  <a:pos x="467" y="74"/>
                </a:cxn>
                <a:cxn ang="0">
                  <a:pos x="482" y="76"/>
                </a:cxn>
                <a:cxn ang="0">
                  <a:pos x="471" y="84"/>
                </a:cxn>
                <a:cxn ang="0">
                  <a:pos x="482" y="90"/>
                </a:cxn>
                <a:cxn ang="0">
                  <a:pos x="468" y="91"/>
                </a:cxn>
                <a:cxn ang="0">
                  <a:pos x="471" y="87"/>
                </a:cxn>
                <a:cxn ang="0">
                  <a:pos x="459" y="97"/>
                </a:cxn>
                <a:cxn ang="0">
                  <a:pos x="463" y="95"/>
                </a:cxn>
                <a:cxn ang="0">
                  <a:pos x="446" y="105"/>
                </a:cxn>
                <a:cxn ang="0">
                  <a:pos x="422" y="114"/>
                </a:cxn>
                <a:cxn ang="0">
                  <a:pos x="392" y="123"/>
                </a:cxn>
                <a:cxn ang="0">
                  <a:pos x="380" y="139"/>
                </a:cxn>
                <a:cxn ang="0">
                  <a:pos x="362" y="129"/>
                </a:cxn>
                <a:cxn ang="0">
                  <a:pos x="322" y="134"/>
                </a:cxn>
                <a:cxn ang="0">
                  <a:pos x="280" y="164"/>
                </a:cxn>
                <a:cxn ang="0">
                  <a:pos x="342" y="158"/>
                </a:cxn>
                <a:cxn ang="0">
                  <a:pos x="380" y="151"/>
                </a:cxn>
                <a:cxn ang="0">
                  <a:pos x="402" y="146"/>
                </a:cxn>
                <a:cxn ang="0">
                  <a:pos x="432" y="138"/>
                </a:cxn>
                <a:cxn ang="0">
                  <a:pos x="456" y="128"/>
                </a:cxn>
                <a:cxn ang="0">
                  <a:pos x="473" y="119"/>
                </a:cxn>
                <a:cxn ang="0">
                  <a:pos x="483" y="110"/>
                </a:cxn>
                <a:cxn ang="0">
                  <a:pos x="491" y="101"/>
                </a:cxn>
                <a:cxn ang="0">
                  <a:pos x="495" y="90"/>
                </a:cxn>
                <a:cxn ang="0">
                  <a:pos x="496" y="84"/>
                </a:cxn>
                <a:cxn ang="0">
                  <a:pos x="494" y="72"/>
                </a:cxn>
                <a:cxn ang="0">
                  <a:pos x="487" y="60"/>
                </a:cxn>
                <a:cxn ang="0">
                  <a:pos x="471" y="46"/>
                </a:cxn>
                <a:cxn ang="0">
                  <a:pos x="455" y="38"/>
                </a:cxn>
                <a:cxn ang="0">
                  <a:pos x="425" y="26"/>
                </a:cxn>
                <a:cxn ang="0">
                  <a:pos x="388" y="17"/>
                </a:cxn>
                <a:cxn ang="0">
                  <a:pos x="363" y="12"/>
                </a:cxn>
                <a:cxn ang="0">
                  <a:pos x="316" y="5"/>
                </a:cxn>
                <a:cxn ang="0">
                  <a:pos x="264" y="1"/>
                </a:cxn>
                <a:cxn ang="0">
                  <a:pos x="151" y="2"/>
                </a:cxn>
                <a:cxn ang="0">
                  <a:pos x="97" y="6"/>
                </a:cxn>
                <a:cxn ang="0">
                  <a:pos x="47" y="14"/>
                </a:cxn>
                <a:cxn ang="0">
                  <a:pos x="19" y="19"/>
                </a:cxn>
              </a:cxnLst>
              <a:rect l="0" t="0" r="r" b="b"/>
              <a:pathLst>
                <a:path w="496" h="164">
                  <a:moveTo>
                    <a:pt x="0" y="24"/>
                  </a:moveTo>
                  <a:lnTo>
                    <a:pt x="7" y="49"/>
                  </a:lnTo>
                  <a:lnTo>
                    <a:pt x="29" y="42"/>
                  </a:lnTo>
                  <a:lnTo>
                    <a:pt x="51" y="38"/>
                  </a:lnTo>
                  <a:lnTo>
                    <a:pt x="47" y="26"/>
                  </a:lnTo>
                  <a:lnTo>
                    <a:pt x="47" y="39"/>
                  </a:lnTo>
                  <a:lnTo>
                    <a:pt x="70" y="35"/>
                  </a:lnTo>
                  <a:lnTo>
                    <a:pt x="97" y="32"/>
                  </a:lnTo>
                  <a:lnTo>
                    <a:pt x="123" y="28"/>
                  </a:lnTo>
                  <a:lnTo>
                    <a:pt x="151" y="27"/>
                  </a:lnTo>
                  <a:lnTo>
                    <a:pt x="209" y="25"/>
                  </a:lnTo>
                  <a:lnTo>
                    <a:pt x="264" y="26"/>
                  </a:lnTo>
                  <a:lnTo>
                    <a:pt x="291" y="28"/>
                  </a:lnTo>
                  <a:lnTo>
                    <a:pt x="316" y="31"/>
                  </a:lnTo>
                  <a:lnTo>
                    <a:pt x="339" y="34"/>
                  </a:lnTo>
                  <a:lnTo>
                    <a:pt x="363" y="37"/>
                  </a:lnTo>
                  <a:lnTo>
                    <a:pt x="384" y="41"/>
                  </a:lnTo>
                  <a:lnTo>
                    <a:pt x="384" y="28"/>
                  </a:lnTo>
                  <a:lnTo>
                    <a:pt x="379" y="40"/>
                  </a:lnTo>
                  <a:lnTo>
                    <a:pt x="399" y="45"/>
                  </a:lnTo>
                  <a:lnTo>
                    <a:pt x="416" y="50"/>
                  </a:lnTo>
                  <a:lnTo>
                    <a:pt x="432" y="56"/>
                  </a:lnTo>
                  <a:lnTo>
                    <a:pt x="445" y="61"/>
                  </a:lnTo>
                  <a:lnTo>
                    <a:pt x="457" y="68"/>
                  </a:lnTo>
                  <a:lnTo>
                    <a:pt x="462" y="56"/>
                  </a:lnTo>
                  <a:lnTo>
                    <a:pt x="453" y="65"/>
                  </a:lnTo>
                  <a:lnTo>
                    <a:pt x="462" y="72"/>
                  </a:lnTo>
                  <a:lnTo>
                    <a:pt x="469" y="78"/>
                  </a:lnTo>
                  <a:lnTo>
                    <a:pt x="478" y="70"/>
                  </a:lnTo>
                  <a:lnTo>
                    <a:pt x="467" y="74"/>
                  </a:lnTo>
                  <a:lnTo>
                    <a:pt x="471" y="81"/>
                  </a:lnTo>
                  <a:lnTo>
                    <a:pt x="482" y="76"/>
                  </a:lnTo>
                  <a:lnTo>
                    <a:pt x="470" y="76"/>
                  </a:lnTo>
                  <a:lnTo>
                    <a:pt x="471" y="84"/>
                  </a:lnTo>
                  <a:lnTo>
                    <a:pt x="470" y="90"/>
                  </a:lnTo>
                  <a:lnTo>
                    <a:pt x="482" y="90"/>
                  </a:lnTo>
                  <a:lnTo>
                    <a:pt x="471" y="85"/>
                  </a:lnTo>
                  <a:lnTo>
                    <a:pt x="468" y="91"/>
                  </a:lnTo>
                  <a:lnTo>
                    <a:pt x="479" y="95"/>
                  </a:lnTo>
                  <a:lnTo>
                    <a:pt x="471" y="87"/>
                  </a:lnTo>
                  <a:lnTo>
                    <a:pt x="465" y="92"/>
                  </a:lnTo>
                  <a:lnTo>
                    <a:pt x="459" y="97"/>
                  </a:lnTo>
                  <a:lnTo>
                    <a:pt x="469" y="107"/>
                  </a:lnTo>
                  <a:lnTo>
                    <a:pt x="463" y="95"/>
                  </a:lnTo>
                  <a:lnTo>
                    <a:pt x="456" y="101"/>
                  </a:lnTo>
                  <a:lnTo>
                    <a:pt x="446" y="105"/>
                  </a:lnTo>
                  <a:lnTo>
                    <a:pt x="435" y="110"/>
                  </a:lnTo>
                  <a:lnTo>
                    <a:pt x="422" y="114"/>
                  </a:lnTo>
                  <a:lnTo>
                    <a:pt x="407" y="119"/>
                  </a:lnTo>
                  <a:lnTo>
                    <a:pt x="392" y="123"/>
                  </a:lnTo>
                  <a:lnTo>
                    <a:pt x="375" y="127"/>
                  </a:lnTo>
                  <a:lnTo>
                    <a:pt x="380" y="139"/>
                  </a:lnTo>
                  <a:lnTo>
                    <a:pt x="380" y="126"/>
                  </a:lnTo>
                  <a:lnTo>
                    <a:pt x="362" y="129"/>
                  </a:lnTo>
                  <a:lnTo>
                    <a:pt x="342" y="132"/>
                  </a:lnTo>
                  <a:lnTo>
                    <a:pt x="322" y="134"/>
                  </a:lnTo>
                  <a:lnTo>
                    <a:pt x="278" y="139"/>
                  </a:lnTo>
                  <a:lnTo>
                    <a:pt x="280" y="164"/>
                  </a:lnTo>
                  <a:lnTo>
                    <a:pt x="322" y="160"/>
                  </a:lnTo>
                  <a:lnTo>
                    <a:pt x="342" y="158"/>
                  </a:lnTo>
                  <a:lnTo>
                    <a:pt x="362" y="155"/>
                  </a:lnTo>
                  <a:lnTo>
                    <a:pt x="380" y="151"/>
                  </a:lnTo>
                  <a:lnTo>
                    <a:pt x="385" y="150"/>
                  </a:lnTo>
                  <a:lnTo>
                    <a:pt x="402" y="146"/>
                  </a:lnTo>
                  <a:lnTo>
                    <a:pt x="417" y="142"/>
                  </a:lnTo>
                  <a:lnTo>
                    <a:pt x="432" y="138"/>
                  </a:lnTo>
                  <a:lnTo>
                    <a:pt x="444" y="133"/>
                  </a:lnTo>
                  <a:lnTo>
                    <a:pt x="456" y="128"/>
                  </a:lnTo>
                  <a:lnTo>
                    <a:pt x="465" y="124"/>
                  </a:lnTo>
                  <a:lnTo>
                    <a:pt x="473" y="119"/>
                  </a:lnTo>
                  <a:lnTo>
                    <a:pt x="477" y="115"/>
                  </a:lnTo>
                  <a:lnTo>
                    <a:pt x="483" y="110"/>
                  </a:lnTo>
                  <a:lnTo>
                    <a:pt x="489" y="105"/>
                  </a:lnTo>
                  <a:lnTo>
                    <a:pt x="491" y="101"/>
                  </a:lnTo>
                  <a:lnTo>
                    <a:pt x="494" y="94"/>
                  </a:lnTo>
                  <a:lnTo>
                    <a:pt x="495" y="90"/>
                  </a:lnTo>
                  <a:lnTo>
                    <a:pt x="495" y="90"/>
                  </a:lnTo>
                  <a:lnTo>
                    <a:pt x="496" y="84"/>
                  </a:lnTo>
                  <a:lnTo>
                    <a:pt x="495" y="76"/>
                  </a:lnTo>
                  <a:lnTo>
                    <a:pt x="494" y="72"/>
                  </a:lnTo>
                  <a:lnTo>
                    <a:pt x="490" y="65"/>
                  </a:lnTo>
                  <a:lnTo>
                    <a:pt x="487" y="60"/>
                  </a:lnTo>
                  <a:lnTo>
                    <a:pt x="480" y="54"/>
                  </a:lnTo>
                  <a:lnTo>
                    <a:pt x="471" y="46"/>
                  </a:lnTo>
                  <a:lnTo>
                    <a:pt x="467" y="44"/>
                  </a:lnTo>
                  <a:lnTo>
                    <a:pt x="455" y="38"/>
                  </a:lnTo>
                  <a:lnTo>
                    <a:pt x="441" y="33"/>
                  </a:lnTo>
                  <a:lnTo>
                    <a:pt x="425" y="26"/>
                  </a:lnTo>
                  <a:lnTo>
                    <a:pt x="408" y="22"/>
                  </a:lnTo>
                  <a:lnTo>
                    <a:pt x="388" y="17"/>
                  </a:lnTo>
                  <a:lnTo>
                    <a:pt x="384" y="16"/>
                  </a:lnTo>
                  <a:lnTo>
                    <a:pt x="363" y="12"/>
                  </a:lnTo>
                  <a:lnTo>
                    <a:pt x="339" y="8"/>
                  </a:lnTo>
                  <a:lnTo>
                    <a:pt x="316" y="5"/>
                  </a:lnTo>
                  <a:lnTo>
                    <a:pt x="291" y="3"/>
                  </a:lnTo>
                  <a:lnTo>
                    <a:pt x="264" y="1"/>
                  </a:lnTo>
                  <a:lnTo>
                    <a:pt x="209" y="0"/>
                  </a:lnTo>
                  <a:lnTo>
                    <a:pt x="151" y="2"/>
                  </a:lnTo>
                  <a:lnTo>
                    <a:pt x="123" y="3"/>
                  </a:lnTo>
                  <a:lnTo>
                    <a:pt x="97" y="6"/>
                  </a:lnTo>
                  <a:lnTo>
                    <a:pt x="70" y="9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19" y="1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768608" y="4900380"/>
            <a:ext cx="738952" cy="2889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>
            <a:off x="3507559" y="4859927"/>
            <a:ext cx="174727" cy="69347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60"/>
              </a:cxn>
              <a:cxn ang="0">
                <a:pos x="27" y="59"/>
              </a:cxn>
              <a:cxn ang="0">
                <a:pos x="51" y="57"/>
              </a:cxn>
              <a:cxn ang="0">
                <a:pos x="73" y="52"/>
              </a:cxn>
              <a:cxn ang="0">
                <a:pos x="79" y="51"/>
              </a:cxn>
              <a:cxn ang="0">
                <a:pos x="98" y="45"/>
              </a:cxn>
              <a:cxn ang="0">
                <a:pos x="114" y="38"/>
              </a:cxn>
              <a:cxn ang="0">
                <a:pos x="120" y="35"/>
              </a:cxn>
              <a:cxn ang="0">
                <a:pos x="124" y="32"/>
              </a:cxn>
              <a:cxn ang="0">
                <a:pos x="131" y="27"/>
              </a:cxn>
              <a:cxn ang="0">
                <a:pos x="135" y="23"/>
              </a:cxn>
              <a:cxn ang="0">
                <a:pos x="138" y="19"/>
              </a:cxn>
              <a:cxn ang="0">
                <a:pos x="140" y="15"/>
              </a:cxn>
              <a:cxn ang="0">
                <a:pos x="142" y="9"/>
              </a:cxn>
              <a:cxn ang="0">
                <a:pos x="143" y="5"/>
              </a:cxn>
              <a:cxn ang="0">
                <a:pos x="144" y="0"/>
              </a:cxn>
              <a:cxn ang="0">
                <a:pos x="119" y="0"/>
              </a:cxn>
              <a:cxn ang="0">
                <a:pos x="118" y="5"/>
              </a:cxn>
              <a:cxn ang="0">
                <a:pos x="131" y="5"/>
              </a:cxn>
              <a:cxn ang="0">
                <a:pos x="119" y="0"/>
              </a:cxn>
              <a:cxn ang="0">
                <a:pos x="117" y="5"/>
              </a:cxn>
              <a:cxn ang="0">
                <a:pos x="129" y="9"/>
              </a:cxn>
              <a:cxn ang="0">
                <a:pos x="120" y="1"/>
              </a:cxn>
              <a:cxn ang="0">
                <a:pos x="117" y="5"/>
              </a:cxn>
              <a:cxn ang="0">
                <a:pos x="113" y="9"/>
              </a:cxn>
              <a:cxn ang="0">
                <a:pos x="106" y="14"/>
              </a:cxn>
              <a:cxn ang="0">
                <a:pos x="116" y="23"/>
              </a:cxn>
              <a:cxn ang="0">
                <a:pos x="111" y="12"/>
              </a:cxn>
              <a:cxn ang="0">
                <a:pos x="104" y="15"/>
              </a:cxn>
              <a:cxn ang="0">
                <a:pos x="88" y="22"/>
              </a:cxn>
              <a:cxn ang="0">
                <a:pos x="69" y="27"/>
              </a:cxn>
              <a:cxn ang="0">
                <a:pos x="73" y="39"/>
              </a:cxn>
              <a:cxn ang="0">
                <a:pos x="73" y="26"/>
              </a:cxn>
              <a:cxn ang="0">
                <a:pos x="51" y="32"/>
              </a:cxn>
              <a:cxn ang="0">
                <a:pos x="27" y="34"/>
              </a:cxn>
              <a:cxn ang="0">
                <a:pos x="0" y="35"/>
              </a:cxn>
            </a:cxnLst>
            <a:rect l="0" t="0" r="r" b="b"/>
            <a:pathLst>
              <a:path w="144" h="60">
                <a:moveTo>
                  <a:pt x="0" y="35"/>
                </a:moveTo>
                <a:lnTo>
                  <a:pt x="0" y="60"/>
                </a:lnTo>
                <a:lnTo>
                  <a:pt x="27" y="59"/>
                </a:lnTo>
                <a:lnTo>
                  <a:pt x="51" y="57"/>
                </a:lnTo>
                <a:lnTo>
                  <a:pt x="73" y="52"/>
                </a:lnTo>
                <a:lnTo>
                  <a:pt x="79" y="51"/>
                </a:lnTo>
                <a:lnTo>
                  <a:pt x="98" y="45"/>
                </a:lnTo>
                <a:lnTo>
                  <a:pt x="114" y="38"/>
                </a:lnTo>
                <a:lnTo>
                  <a:pt x="120" y="35"/>
                </a:lnTo>
                <a:lnTo>
                  <a:pt x="124" y="32"/>
                </a:lnTo>
                <a:lnTo>
                  <a:pt x="131" y="27"/>
                </a:lnTo>
                <a:lnTo>
                  <a:pt x="135" y="23"/>
                </a:lnTo>
                <a:lnTo>
                  <a:pt x="138" y="19"/>
                </a:lnTo>
                <a:lnTo>
                  <a:pt x="140" y="15"/>
                </a:lnTo>
                <a:lnTo>
                  <a:pt x="142" y="9"/>
                </a:lnTo>
                <a:lnTo>
                  <a:pt x="143" y="5"/>
                </a:lnTo>
                <a:lnTo>
                  <a:pt x="144" y="0"/>
                </a:lnTo>
                <a:lnTo>
                  <a:pt x="119" y="0"/>
                </a:lnTo>
                <a:lnTo>
                  <a:pt x="118" y="5"/>
                </a:lnTo>
                <a:lnTo>
                  <a:pt x="131" y="5"/>
                </a:lnTo>
                <a:lnTo>
                  <a:pt x="119" y="0"/>
                </a:lnTo>
                <a:lnTo>
                  <a:pt x="117" y="5"/>
                </a:lnTo>
                <a:lnTo>
                  <a:pt x="129" y="9"/>
                </a:lnTo>
                <a:lnTo>
                  <a:pt x="120" y="1"/>
                </a:lnTo>
                <a:lnTo>
                  <a:pt x="117" y="5"/>
                </a:lnTo>
                <a:lnTo>
                  <a:pt x="113" y="9"/>
                </a:lnTo>
                <a:lnTo>
                  <a:pt x="106" y="14"/>
                </a:lnTo>
                <a:lnTo>
                  <a:pt x="116" y="23"/>
                </a:lnTo>
                <a:lnTo>
                  <a:pt x="111" y="12"/>
                </a:lnTo>
                <a:lnTo>
                  <a:pt x="104" y="15"/>
                </a:lnTo>
                <a:lnTo>
                  <a:pt x="88" y="22"/>
                </a:lnTo>
                <a:lnTo>
                  <a:pt x="69" y="27"/>
                </a:lnTo>
                <a:lnTo>
                  <a:pt x="73" y="39"/>
                </a:lnTo>
                <a:lnTo>
                  <a:pt x="73" y="26"/>
                </a:lnTo>
                <a:lnTo>
                  <a:pt x="51" y="32"/>
                </a:lnTo>
                <a:lnTo>
                  <a:pt x="27" y="34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3926177" y="3441778"/>
            <a:ext cx="854223" cy="1816895"/>
            <a:chOff x="1461" y="1358"/>
            <a:chExt cx="704" cy="1572"/>
          </a:xfrm>
        </p:grpSpPr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461" y="1401"/>
              <a:ext cx="704" cy="1529"/>
            </a:xfrm>
            <a:custGeom>
              <a:avLst/>
              <a:gdLst/>
              <a:ahLst/>
              <a:cxnLst>
                <a:cxn ang="0">
                  <a:pos x="686" y="1502"/>
                </a:cxn>
                <a:cxn ang="0">
                  <a:pos x="586" y="1494"/>
                </a:cxn>
                <a:cxn ang="0">
                  <a:pos x="422" y="1479"/>
                </a:cxn>
                <a:cxn ang="0">
                  <a:pos x="326" y="1475"/>
                </a:cxn>
                <a:cxn ang="0">
                  <a:pos x="255" y="1441"/>
                </a:cxn>
                <a:cxn ang="0">
                  <a:pos x="149" y="1402"/>
                </a:cxn>
                <a:cxn ang="0">
                  <a:pos x="126" y="1389"/>
                </a:cxn>
                <a:cxn ang="0">
                  <a:pos x="81" y="1361"/>
                </a:cxn>
                <a:cxn ang="0">
                  <a:pos x="66" y="1292"/>
                </a:cxn>
                <a:cxn ang="0">
                  <a:pos x="42" y="1252"/>
                </a:cxn>
                <a:cxn ang="0">
                  <a:pos x="45" y="1193"/>
                </a:cxn>
                <a:cxn ang="0">
                  <a:pos x="36" y="1092"/>
                </a:cxn>
                <a:cxn ang="0">
                  <a:pos x="27" y="903"/>
                </a:cxn>
                <a:cxn ang="0">
                  <a:pos x="27" y="626"/>
                </a:cxn>
                <a:cxn ang="0">
                  <a:pos x="36" y="435"/>
                </a:cxn>
                <a:cxn ang="0">
                  <a:pos x="45" y="333"/>
                </a:cxn>
                <a:cxn ang="0">
                  <a:pos x="42" y="273"/>
                </a:cxn>
                <a:cxn ang="0">
                  <a:pos x="66" y="231"/>
                </a:cxn>
                <a:cxn ang="0">
                  <a:pos x="105" y="146"/>
                </a:cxn>
                <a:cxn ang="0">
                  <a:pos x="126" y="125"/>
                </a:cxn>
                <a:cxn ang="0">
                  <a:pos x="149" y="109"/>
                </a:cxn>
                <a:cxn ang="0">
                  <a:pos x="255" y="64"/>
                </a:cxn>
                <a:cxn ang="0">
                  <a:pos x="324" y="44"/>
                </a:cxn>
                <a:cxn ang="0">
                  <a:pos x="406" y="34"/>
                </a:cxn>
                <a:cxn ang="0">
                  <a:pos x="589" y="25"/>
                </a:cxn>
                <a:cxn ang="0">
                  <a:pos x="453" y="5"/>
                </a:cxn>
                <a:cxn ang="0">
                  <a:pos x="315" y="21"/>
                </a:cxn>
                <a:cxn ang="0">
                  <a:pos x="245" y="41"/>
                </a:cxn>
                <a:cxn ang="0">
                  <a:pos x="140" y="86"/>
                </a:cxn>
                <a:cxn ang="0">
                  <a:pos x="95" y="119"/>
                </a:cxn>
                <a:cxn ang="0">
                  <a:pos x="60" y="173"/>
                </a:cxn>
                <a:cxn ang="0">
                  <a:pos x="35" y="252"/>
                </a:cxn>
                <a:cxn ang="0">
                  <a:pos x="27" y="289"/>
                </a:cxn>
                <a:cxn ang="0">
                  <a:pos x="15" y="380"/>
                </a:cxn>
                <a:cxn ang="0">
                  <a:pos x="6" y="495"/>
                </a:cxn>
                <a:cxn ang="0">
                  <a:pos x="0" y="764"/>
                </a:cxn>
                <a:cxn ang="0">
                  <a:pos x="6" y="1033"/>
                </a:cxn>
                <a:cxn ang="0">
                  <a:pos x="15" y="1146"/>
                </a:cxn>
                <a:cxn ang="0">
                  <a:pos x="27" y="1236"/>
                </a:cxn>
                <a:cxn ang="0">
                  <a:pos x="38" y="1288"/>
                </a:cxn>
                <a:cxn ang="0">
                  <a:pos x="70" y="1366"/>
                </a:cxn>
                <a:cxn ang="0">
                  <a:pos x="108" y="1408"/>
                </a:cxn>
                <a:cxn ang="0">
                  <a:pos x="171" y="1437"/>
                </a:cxn>
                <a:cxn ang="0">
                  <a:pos x="268" y="1473"/>
                </a:cxn>
                <a:cxn ang="0">
                  <a:pos x="356" y="1494"/>
                </a:cxn>
                <a:cxn ang="0">
                  <a:pos x="523" y="1515"/>
                </a:cxn>
                <a:cxn ang="0">
                  <a:pos x="641" y="1524"/>
                </a:cxn>
                <a:cxn ang="0">
                  <a:pos x="701" y="1529"/>
                </a:cxn>
              </a:cxnLst>
              <a:rect l="0" t="0" r="r" b="b"/>
              <a:pathLst>
                <a:path w="704" h="1529">
                  <a:moveTo>
                    <a:pt x="701" y="1529"/>
                  </a:moveTo>
                  <a:lnTo>
                    <a:pt x="704" y="1505"/>
                  </a:lnTo>
                  <a:lnTo>
                    <a:pt x="694" y="1503"/>
                  </a:lnTo>
                  <a:lnTo>
                    <a:pt x="686" y="1502"/>
                  </a:lnTo>
                  <a:lnTo>
                    <a:pt x="666" y="1500"/>
                  </a:lnTo>
                  <a:lnTo>
                    <a:pt x="641" y="1499"/>
                  </a:lnTo>
                  <a:lnTo>
                    <a:pt x="615" y="1497"/>
                  </a:lnTo>
                  <a:lnTo>
                    <a:pt x="586" y="1494"/>
                  </a:lnTo>
                  <a:lnTo>
                    <a:pt x="554" y="1491"/>
                  </a:lnTo>
                  <a:lnTo>
                    <a:pt x="523" y="1489"/>
                  </a:lnTo>
                  <a:lnTo>
                    <a:pt x="489" y="1486"/>
                  </a:lnTo>
                  <a:lnTo>
                    <a:pt x="422" y="1479"/>
                  </a:lnTo>
                  <a:lnTo>
                    <a:pt x="389" y="1473"/>
                  </a:lnTo>
                  <a:lnTo>
                    <a:pt x="356" y="1469"/>
                  </a:lnTo>
                  <a:lnTo>
                    <a:pt x="326" y="1463"/>
                  </a:lnTo>
                  <a:lnTo>
                    <a:pt x="326" y="1475"/>
                  </a:lnTo>
                  <a:lnTo>
                    <a:pt x="331" y="1464"/>
                  </a:lnTo>
                  <a:lnTo>
                    <a:pt x="303" y="1457"/>
                  </a:lnTo>
                  <a:lnTo>
                    <a:pt x="278" y="1450"/>
                  </a:lnTo>
                  <a:lnTo>
                    <a:pt x="255" y="1441"/>
                  </a:lnTo>
                  <a:lnTo>
                    <a:pt x="235" y="1433"/>
                  </a:lnTo>
                  <a:lnTo>
                    <a:pt x="216" y="1427"/>
                  </a:lnTo>
                  <a:lnTo>
                    <a:pt x="180" y="1414"/>
                  </a:lnTo>
                  <a:lnTo>
                    <a:pt x="149" y="1402"/>
                  </a:lnTo>
                  <a:lnTo>
                    <a:pt x="134" y="1395"/>
                  </a:lnTo>
                  <a:lnTo>
                    <a:pt x="122" y="1386"/>
                  </a:lnTo>
                  <a:lnTo>
                    <a:pt x="116" y="1398"/>
                  </a:lnTo>
                  <a:lnTo>
                    <a:pt x="126" y="1389"/>
                  </a:lnTo>
                  <a:lnTo>
                    <a:pt x="113" y="1379"/>
                  </a:lnTo>
                  <a:lnTo>
                    <a:pt x="102" y="1367"/>
                  </a:lnTo>
                  <a:lnTo>
                    <a:pt x="91" y="1352"/>
                  </a:lnTo>
                  <a:lnTo>
                    <a:pt x="81" y="1361"/>
                  </a:lnTo>
                  <a:lnTo>
                    <a:pt x="93" y="1357"/>
                  </a:lnTo>
                  <a:lnTo>
                    <a:pt x="84" y="1339"/>
                  </a:lnTo>
                  <a:lnTo>
                    <a:pt x="74" y="1317"/>
                  </a:lnTo>
                  <a:lnTo>
                    <a:pt x="66" y="1292"/>
                  </a:lnTo>
                  <a:lnTo>
                    <a:pt x="61" y="1278"/>
                  </a:lnTo>
                  <a:lnTo>
                    <a:pt x="58" y="1263"/>
                  </a:lnTo>
                  <a:lnTo>
                    <a:pt x="54" y="1246"/>
                  </a:lnTo>
                  <a:lnTo>
                    <a:pt x="42" y="1252"/>
                  </a:lnTo>
                  <a:lnTo>
                    <a:pt x="55" y="1252"/>
                  </a:lnTo>
                  <a:lnTo>
                    <a:pt x="52" y="1232"/>
                  </a:lnTo>
                  <a:lnTo>
                    <a:pt x="49" y="1215"/>
                  </a:lnTo>
                  <a:lnTo>
                    <a:pt x="45" y="1193"/>
                  </a:lnTo>
                  <a:lnTo>
                    <a:pt x="43" y="1170"/>
                  </a:lnTo>
                  <a:lnTo>
                    <a:pt x="40" y="1146"/>
                  </a:lnTo>
                  <a:lnTo>
                    <a:pt x="38" y="1120"/>
                  </a:lnTo>
                  <a:lnTo>
                    <a:pt x="36" y="1092"/>
                  </a:lnTo>
                  <a:lnTo>
                    <a:pt x="34" y="1063"/>
                  </a:lnTo>
                  <a:lnTo>
                    <a:pt x="32" y="1033"/>
                  </a:lnTo>
                  <a:lnTo>
                    <a:pt x="30" y="970"/>
                  </a:lnTo>
                  <a:lnTo>
                    <a:pt x="27" y="903"/>
                  </a:lnTo>
                  <a:lnTo>
                    <a:pt x="26" y="834"/>
                  </a:lnTo>
                  <a:lnTo>
                    <a:pt x="25" y="764"/>
                  </a:lnTo>
                  <a:lnTo>
                    <a:pt x="26" y="694"/>
                  </a:lnTo>
                  <a:lnTo>
                    <a:pt x="27" y="626"/>
                  </a:lnTo>
                  <a:lnTo>
                    <a:pt x="30" y="558"/>
                  </a:lnTo>
                  <a:lnTo>
                    <a:pt x="32" y="495"/>
                  </a:lnTo>
                  <a:lnTo>
                    <a:pt x="34" y="465"/>
                  </a:lnTo>
                  <a:lnTo>
                    <a:pt x="36" y="435"/>
                  </a:lnTo>
                  <a:lnTo>
                    <a:pt x="38" y="408"/>
                  </a:lnTo>
                  <a:lnTo>
                    <a:pt x="40" y="380"/>
                  </a:lnTo>
                  <a:lnTo>
                    <a:pt x="43" y="356"/>
                  </a:lnTo>
                  <a:lnTo>
                    <a:pt x="45" y="333"/>
                  </a:lnTo>
                  <a:lnTo>
                    <a:pt x="49" y="311"/>
                  </a:lnTo>
                  <a:lnTo>
                    <a:pt x="52" y="293"/>
                  </a:lnTo>
                  <a:lnTo>
                    <a:pt x="55" y="273"/>
                  </a:lnTo>
                  <a:lnTo>
                    <a:pt x="42" y="273"/>
                  </a:lnTo>
                  <a:lnTo>
                    <a:pt x="54" y="279"/>
                  </a:lnTo>
                  <a:lnTo>
                    <a:pt x="58" y="262"/>
                  </a:lnTo>
                  <a:lnTo>
                    <a:pt x="61" y="246"/>
                  </a:lnTo>
                  <a:lnTo>
                    <a:pt x="66" y="231"/>
                  </a:lnTo>
                  <a:lnTo>
                    <a:pt x="74" y="205"/>
                  </a:lnTo>
                  <a:lnTo>
                    <a:pt x="84" y="182"/>
                  </a:lnTo>
                  <a:lnTo>
                    <a:pt x="93" y="163"/>
                  </a:lnTo>
                  <a:lnTo>
                    <a:pt x="105" y="146"/>
                  </a:lnTo>
                  <a:lnTo>
                    <a:pt x="93" y="142"/>
                  </a:lnTo>
                  <a:lnTo>
                    <a:pt x="102" y="150"/>
                  </a:lnTo>
                  <a:lnTo>
                    <a:pt x="113" y="137"/>
                  </a:lnTo>
                  <a:lnTo>
                    <a:pt x="126" y="125"/>
                  </a:lnTo>
                  <a:lnTo>
                    <a:pt x="139" y="115"/>
                  </a:lnTo>
                  <a:lnTo>
                    <a:pt x="130" y="106"/>
                  </a:lnTo>
                  <a:lnTo>
                    <a:pt x="134" y="117"/>
                  </a:lnTo>
                  <a:lnTo>
                    <a:pt x="149" y="109"/>
                  </a:lnTo>
                  <a:lnTo>
                    <a:pt x="180" y="94"/>
                  </a:lnTo>
                  <a:lnTo>
                    <a:pt x="216" y="80"/>
                  </a:lnTo>
                  <a:lnTo>
                    <a:pt x="235" y="73"/>
                  </a:lnTo>
                  <a:lnTo>
                    <a:pt x="255" y="64"/>
                  </a:lnTo>
                  <a:lnTo>
                    <a:pt x="270" y="58"/>
                  </a:lnTo>
                  <a:lnTo>
                    <a:pt x="287" y="53"/>
                  </a:lnTo>
                  <a:lnTo>
                    <a:pt x="305" y="49"/>
                  </a:lnTo>
                  <a:lnTo>
                    <a:pt x="324" y="44"/>
                  </a:lnTo>
                  <a:lnTo>
                    <a:pt x="320" y="33"/>
                  </a:lnTo>
                  <a:lnTo>
                    <a:pt x="320" y="45"/>
                  </a:lnTo>
                  <a:lnTo>
                    <a:pt x="361" y="39"/>
                  </a:lnTo>
                  <a:lnTo>
                    <a:pt x="406" y="34"/>
                  </a:lnTo>
                  <a:lnTo>
                    <a:pt x="453" y="31"/>
                  </a:lnTo>
                  <a:lnTo>
                    <a:pt x="499" y="28"/>
                  </a:lnTo>
                  <a:lnTo>
                    <a:pt x="545" y="26"/>
                  </a:lnTo>
                  <a:lnTo>
                    <a:pt x="589" y="25"/>
                  </a:lnTo>
                  <a:lnTo>
                    <a:pt x="588" y="0"/>
                  </a:lnTo>
                  <a:lnTo>
                    <a:pt x="545" y="1"/>
                  </a:lnTo>
                  <a:lnTo>
                    <a:pt x="499" y="3"/>
                  </a:lnTo>
                  <a:lnTo>
                    <a:pt x="453" y="5"/>
                  </a:lnTo>
                  <a:lnTo>
                    <a:pt x="406" y="8"/>
                  </a:lnTo>
                  <a:lnTo>
                    <a:pt x="361" y="14"/>
                  </a:lnTo>
                  <a:lnTo>
                    <a:pt x="320" y="20"/>
                  </a:lnTo>
                  <a:lnTo>
                    <a:pt x="315" y="21"/>
                  </a:lnTo>
                  <a:lnTo>
                    <a:pt x="296" y="25"/>
                  </a:lnTo>
                  <a:lnTo>
                    <a:pt x="278" y="29"/>
                  </a:lnTo>
                  <a:lnTo>
                    <a:pt x="261" y="35"/>
                  </a:lnTo>
                  <a:lnTo>
                    <a:pt x="245" y="41"/>
                  </a:lnTo>
                  <a:lnTo>
                    <a:pt x="226" y="50"/>
                  </a:lnTo>
                  <a:lnTo>
                    <a:pt x="207" y="57"/>
                  </a:lnTo>
                  <a:lnTo>
                    <a:pt x="171" y="71"/>
                  </a:lnTo>
                  <a:lnTo>
                    <a:pt x="140" y="86"/>
                  </a:lnTo>
                  <a:lnTo>
                    <a:pt x="125" y="94"/>
                  </a:lnTo>
                  <a:lnTo>
                    <a:pt x="121" y="97"/>
                  </a:lnTo>
                  <a:lnTo>
                    <a:pt x="108" y="107"/>
                  </a:lnTo>
                  <a:lnTo>
                    <a:pt x="95" y="119"/>
                  </a:lnTo>
                  <a:lnTo>
                    <a:pt x="84" y="132"/>
                  </a:lnTo>
                  <a:lnTo>
                    <a:pt x="81" y="137"/>
                  </a:lnTo>
                  <a:lnTo>
                    <a:pt x="70" y="153"/>
                  </a:lnTo>
                  <a:lnTo>
                    <a:pt x="60" y="173"/>
                  </a:lnTo>
                  <a:lnTo>
                    <a:pt x="51" y="196"/>
                  </a:lnTo>
                  <a:lnTo>
                    <a:pt x="42" y="221"/>
                  </a:lnTo>
                  <a:lnTo>
                    <a:pt x="38" y="236"/>
                  </a:lnTo>
                  <a:lnTo>
                    <a:pt x="35" y="252"/>
                  </a:lnTo>
                  <a:lnTo>
                    <a:pt x="31" y="269"/>
                  </a:lnTo>
                  <a:lnTo>
                    <a:pt x="30" y="273"/>
                  </a:lnTo>
                  <a:lnTo>
                    <a:pt x="30" y="273"/>
                  </a:lnTo>
                  <a:lnTo>
                    <a:pt x="27" y="289"/>
                  </a:lnTo>
                  <a:lnTo>
                    <a:pt x="23" y="311"/>
                  </a:lnTo>
                  <a:lnTo>
                    <a:pt x="20" y="333"/>
                  </a:lnTo>
                  <a:lnTo>
                    <a:pt x="18" y="356"/>
                  </a:lnTo>
                  <a:lnTo>
                    <a:pt x="15" y="380"/>
                  </a:lnTo>
                  <a:lnTo>
                    <a:pt x="13" y="408"/>
                  </a:lnTo>
                  <a:lnTo>
                    <a:pt x="10" y="435"/>
                  </a:lnTo>
                  <a:lnTo>
                    <a:pt x="8" y="465"/>
                  </a:lnTo>
                  <a:lnTo>
                    <a:pt x="6" y="495"/>
                  </a:lnTo>
                  <a:lnTo>
                    <a:pt x="4" y="558"/>
                  </a:lnTo>
                  <a:lnTo>
                    <a:pt x="2" y="626"/>
                  </a:lnTo>
                  <a:lnTo>
                    <a:pt x="1" y="694"/>
                  </a:lnTo>
                  <a:lnTo>
                    <a:pt x="0" y="764"/>
                  </a:lnTo>
                  <a:lnTo>
                    <a:pt x="1" y="834"/>
                  </a:lnTo>
                  <a:lnTo>
                    <a:pt x="2" y="903"/>
                  </a:lnTo>
                  <a:lnTo>
                    <a:pt x="4" y="970"/>
                  </a:lnTo>
                  <a:lnTo>
                    <a:pt x="6" y="1033"/>
                  </a:lnTo>
                  <a:lnTo>
                    <a:pt x="8" y="1063"/>
                  </a:lnTo>
                  <a:lnTo>
                    <a:pt x="10" y="1092"/>
                  </a:lnTo>
                  <a:lnTo>
                    <a:pt x="13" y="1120"/>
                  </a:lnTo>
                  <a:lnTo>
                    <a:pt x="15" y="1146"/>
                  </a:lnTo>
                  <a:lnTo>
                    <a:pt x="18" y="1170"/>
                  </a:lnTo>
                  <a:lnTo>
                    <a:pt x="20" y="1193"/>
                  </a:lnTo>
                  <a:lnTo>
                    <a:pt x="23" y="1215"/>
                  </a:lnTo>
                  <a:lnTo>
                    <a:pt x="27" y="1236"/>
                  </a:lnTo>
                  <a:lnTo>
                    <a:pt x="30" y="1252"/>
                  </a:lnTo>
                  <a:lnTo>
                    <a:pt x="31" y="1256"/>
                  </a:lnTo>
                  <a:lnTo>
                    <a:pt x="35" y="1273"/>
                  </a:lnTo>
                  <a:lnTo>
                    <a:pt x="38" y="1288"/>
                  </a:lnTo>
                  <a:lnTo>
                    <a:pt x="42" y="1302"/>
                  </a:lnTo>
                  <a:lnTo>
                    <a:pt x="51" y="1327"/>
                  </a:lnTo>
                  <a:lnTo>
                    <a:pt x="60" y="1348"/>
                  </a:lnTo>
                  <a:lnTo>
                    <a:pt x="70" y="1366"/>
                  </a:lnTo>
                  <a:lnTo>
                    <a:pt x="73" y="1370"/>
                  </a:lnTo>
                  <a:lnTo>
                    <a:pt x="84" y="1385"/>
                  </a:lnTo>
                  <a:lnTo>
                    <a:pt x="95" y="1397"/>
                  </a:lnTo>
                  <a:lnTo>
                    <a:pt x="108" y="1408"/>
                  </a:lnTo>
                  <a:lnTo>
                    <a:pt x="112" y="1410"/>
                  </a:lnTo>
                  <a:lnTo>
                    <a:pt x="125" y="1418"/>
                  </a:lnTo>
                  <a:lnTo>
                    <a:pt x="140" y="1426"/>
                  </a:lnTo>
                  <a:lnTo>
                    <a:pt x="171" y="1437"/>
                  </a:lnTo>
                  <a:lnTo>
                    <a:pt x="207" y="1450"/>
                  </a:lnTo>
                  <a:lnTo>
                    <a:pt x="226" y="1456"/>
                  </a:lnTo>
                  <a:lnTo>
                    <a:pt x="245" y="1465"/>
                  </a:lnTo>
                  <a:lnTo>
                    <a:pt x="268" y="1473"/>
                  </a:lnTo>
                  <a:lnTo>
                    <a:pt x="294" y="1481"/>
                  </a:lnTo>
                  <a:lnTo>
                    <a:pt x="321" y="1487"/>
                  </a:lnTo>
                  <a:lnTo>
                    <a:pt x="326" y="1488"/>
                  </a:lnTo>
                  <a:lnTo>
                    <a:pt x="356" y="1494"/>
                  </a:lnTo>
                  <a:lnTo>
                    <a:pt x="389" y="1499"/>
                  </a:lnTo>
                  <a:lnTo>
                    <a:pt x="422" y="1504"/>
                  </a:lnTo>
                  <a:lnTo>
                    <a:pt x="489" y="1511"/>
                  </a:lnTo>
                  <a:lnTo>
                    <a:pt x="523" y="1515"/>
                  </a:lnTo>
                  <a:lnTo>
                    <a:pt x="554" y="1517"/>
                  </a:lnTo>
                  <a:lnTo>
                    <a:pt x="586" y="1520"/>
                  </a:lnTo>
                  <a:lnTo>
                    <a:pt x="615" y="1522"/>
                  </a:lnTo>
                  <a:lnTo>
                    <a:pt x="641" y="1524"/>
                  </a:lnTo>
                  <a:lnTo>
                    <a:pt x="666" y="1525"/>
                  </a:lnTo>
                  <a:lnTo>
                    <a:pt x="686" y="1527"/>
                  </a:lnTo>
                  <a:lnTo>
                    <a:pt x="694" y="1528"/>
                  </a:lnTo>
                  <a:lnTo>
                    <a:pt x="701" y="15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47" y="1358"/>
              <a:ext cx="116" cy="114"/>
            </a:xfrm>
            <a:custGeom>
              <a:avLst/>
              <a:gdLst/>
              <a:ahLst/>
              <a:cxnLst>
                <a:cxn ang="0">
                  <a:pos x="4" y="114"/>
                </a:cxn>
                <a:cxn ang="0">
                  <a:pos x="116" y="52"/>
                </a:cxn>
                <a:cxn ang="0">
                  <a:pos x="0" y="0"/>
                </a:cxn>
                <a:cxn ang="0">
                  <a:pos x="4" y="114"/>
                </a:cxn>
              </a:cxnLst>
              <a:rect l="0" t="0" r="r" b="b"/>
              <a:pathLst>
                <a:path w="116" h="114">
                  <a:moveTo>
                    <a:pt x="4" y="114"/>
                  </a:moveTo>
                  <a:lnTo>
                    <a:pt x="116" y="52"/>
                  </a:lnTo>
                  <a:lnTo>
                    <a:pt x="0" y="0"/>
                  </a:lnTo>
                  <a:lnTo>
                    <a:pt x="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2768608" y="3923740"/>
            <a:ext cx="581212" cy="130604"/>
            <a:chOff x="507" y="1775"/>
            <a:chExt cx="479" cy="113"/>
          </a:xfrm>
        </p:grpSpPr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507" y="1818"/>
              <a:ext cx="368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872" y="1775"/>
              <a:ext cx="114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14" y="56"/>
                </a:cxn>
                <a:cxn ang="0">
                  <a:pos x="0" y="0"/>
                </a:cxn>
                <a:cxn ang="0">
                  <a:pos x="0" y="113"/>
                </a:cxn>
              </a:cxnLst>
              <a:rect l="0" t="0" r="r" b="b"/>
              <a:pathLst>
                <a:path w="114" h="113">
                  <a:moveTo>
                    <a:pt x="0" y="113"/>
                  </a:moveTo>
                  <a:lnTo>
                    <a:pt x="114" y="56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sp>
        <p:nvSpPr>
          <p:cNvPr id="29" name="Freeform 32"/>
          <p:cNvSpPr>
            <a:spLocks/>
          </p:cNvSpPr>
          <p:nvPr/>
        </p:nvSpPr>
        <p:spPr bwMode="auto">
          <a:xfrm>
            <a:off x="3600990" y="4041630"/>
            <a:ext cx="442886" cy="232313"/>
          </a:xfrm>
          <a:custGeom>
            <a:avLst/>
            <a:gdLst/>
            <a:ahLst/>
            <a:cxnLst>
              <a:cxn ang="0">
                <a:pos x="365" y="195"/>
              </a:cxn>
              <a:cxn ang="0">
                <a:pos x="361" y="170"/>
              </a:cxn>
              <a:cxn ang="0">
                <a:pos x="327" y="175"/>
              </a:cxn>
              <a:cxn ang="0">
                <a:pos x="290" y="176"/>
              </a:cxn>
              <a:cxn ang="0">
                <a:pos x="262" y="175"/>
              </a:cxn>
              <a:cxn ang="0">
                <a:pos x="234" y="171"/>
              </a:cxn>
              <a:cxn ang="0">
                <a:pos x="207" y="167"/>
              </a:cxn>
              <a:cxn ang="0">
                <a:pos x="207" y="180"/>
              </a:cxn>
              <a:cxn ang="0">
                <a:pos x="213" y="168"/>
              </a:cxn>
              <a:cxn ang="0">
                <a:pos x="186" y="162"/>
              </a:cxn>
              <a:cxn ang="0">
                <a:pos x="163" y="153"/>
              </a:cxn>
              <a:cxn ang="0">
                <a:pos x="140" y="145"/>
              </a:cxn>
              <a:cxn ang="0">
                <a:pos x="118" y="133"/>
              </a:cxn>
              <a:cxn ang="0">
                <a:pos x="98" y="122"/>
              </a:cxn>
              <a:cxn ang="0">
                <a:pos x="94" y="133"/>
              </a:cxn>
              <a:cxn ang="0">
                <a:pos x="102" y="124"/>
              </a:cxn>
              <a:cxn ang="0">
                <a:pos x="84" y="111"/>
              </a:cxn>
              <a:cxn ang="0">
                <a:pos x="69" y="96"/>
              </a:cxn>
              <a:cxn ang="0">
                <a:pos x="55" y="80"/>
              </a:cxn>
              <a:cxn ang="0">
                <a:pos x="43" y="64"/>
              </a:cxn>
              <a:cxn ang="0">
                <a:pos x="35" y="73"/>
              </a:cxn>
              <a:cxn ang="0">
                <a:pos x="46" y="69"/>
              </a:cxn>
              <a:cxn ang="0">
                <a:pos x="37" y="51"/>
              </a:cxn>
              <a:cxn ang="0">
                <a:pos x="29" y="33"/>
              </a:cxn>
              <a:cxn ang="0">
                <a:pos x="25" y="15"/>
              </a:cxn>
              <a:cxn ang="0">
                <a:pos x="13" y="19"/>
              </a:cxn>
              <a:cxn ang="0">
                <a:pos x="26" y="19"/>
              </a:cxn>
              <a:cxn ang="0">
                <a:pos x="25" y="0"/>
              </a:cxn>
              <a:cxn ang="0">
                <a:pos x="0" y="0"/>
              </a:cxn>
              <a:cxn ang="0">
                <a:pos x="1" y="19"/>
              </a:cxn>
              <a:cxn ang="0">
                <a:pos x="2" y="24"/>
              </a:cxn>
              <a:cxn ang="0">
                <a:pos x="6" y="42"/>
              </a:cxn>
              <a:cxn ang="0">
                <a:pos x="13" y="60"/>
              </a:cxn>
              <a:cxn ang="0">
                <a:pos x="23" y="78"/>
              </a:cxn>
              <a:cxn ang="0">
                <a:pos x="25" y="82"/>
              </a:cxn>
              <a:cxn ang="0">
                <a:pos x="37" y="98"/>
              </a:cxn>
              <a:cxn ang="0">
                <a:pos x="51" y="114"/>
              </a:cxn>
              <a:cxn ang="0">
                <a:pos x="66" y="129"/>
              </a:cxn>
              <a:cxn ang="0">
                <a:pos x="84" y="142"/>
              </a:cxn>
              <a:cxn ang="0">
                <a:pos x="89" y="145"/>
              </a:cxn>
              <a:cxn ang="0">
                <a:pos x="109" y="157"/>
              </a:cxn>
              <a:cxn ang="0">
                <a:pos x="130" y="168"/>
              </a:cxn>
              <a:cxn ang="0">
                <a:pos x="153" y="177"/>
              </a:cxn>
              <a:cxn ang="0">
                <a:pos x="177" y="185"/>
              </a:cxn>
              <a:cxn ang="0">
                <a:pos x="203" y="192"/>
              </a:cxn>
              <a:cxn ang="0">
                <a:pos x="207" y="193"/>
              </a:cxn>
              <a:cxn ang="0">
                <a:pos x="234" y="197"/>
              </a:cxn>
              <a:cxn ang="0">
                <a:pos x="262" y="200"/>
              </a:cxn>
              <a:cxn ang="0">
                <a:pos x="290" y="201"/>
              </a:cxn>
              <a:cxn ang="0">
                <a:pos x="327" y="200"/>
              </a:cxn>
              <a:cxn ang="0">
                <a:pos x="365" y="195"/>
              </a:cxn>
            </a:cxnLst>
            <a:rect l="0" t="0" r="r" b="b"/>
            <a:pathLst>
              <a:path w="365" h="201">
                <a:moveTo>
                  <a:pt x="365" y="195"/>
                </a:moveTo>
                <a:lnTo>
                  <a:pt x="361" y="170"/>
                </a:lnTo>
                <a:lnTo>
                  <a:pt x="327" y="175"/>
                </a:lnTo>
                <a:lnTo>
                  <a:pt x="290" y="176"/>
                </a:lnTo>
                <a:lnTo>
                  <a:pt x="262" y="175"/>
                </a:lnTo>
                <a:lnTo>
                  <a:pt x="234" y="171"/>
                </a:lnTo>
                <a:lnTo>
                  <a:pt x="207" y="167"/>
                </a:lnTo>
                <a:lnTo>
                  <a:pt x="207" y="180"/>
                </a:lnTo>
                <a:lnTo>
                  <a:pt x="213" y="168"/>
                </a:lnTo>
                <a:lnTo>
                  <a:pt x="186" y="162"/>
                </a:lnTo>
                <a:lnTo>
                  <a:pt x="163" y="153"/>
                </a:lnTo>
                <a:lnTo>
                  <a:pt x="140" y="145"/>
                </a:lnTo>
                <a:lnTo>
                  <a:pt x="118" y="133"/>
                </a:lnTo>
                <a:lnTo>
                  <a:pt x="98" y="122"/>
                </a:lnTo>
                <a:lnTo>
                  <a:pt x="94" y="133"/>
                </a:lnTo>
                <a:lnTo>
                  <a:pt x="102" y="124"/>
                </a:lnTo>
                <a:lnTo>
                  <a:pt x="84" y="111"/>
                </a:lnTo>
                <a:lnTo>
                  <a:pt x="69" y="96"/>
                </a:lnTo>
                <a:lnTo>
                  <a:pt x="55" y="80"/>
                </a:lnTo>
                <a:lnTo>
                  <a:pt x="43" y="64"/>
                </a:lnTo>
                <a:lnTo>
                  <a:pt x="35" y="73"/>
                </a:lnTo>
                <a:lnTo>
                  <a:pt x="46" y="69"/>
                </a:lnTo>
                <a:lnTo>
                  <a:pt x="37" y="51"/>
                </a:lnTo>
                <a:lnTo>
                  <a:pt x="29" y="33"/>
                </a:lnTo>
                <a:lnTo>
                  <a:pt x="25" y="15"/>
                </a:lnTo>
                <a:lnTo>
                  <a:pt x="13" y="19"/>
                </a:lnTo>
                <a:lnTo>
                  <a:pt x="26" y="19"/>
                </a:lnTo>
                <a:lnTo>
                  <a:pt x="25" y="0"/>
                </a:lnTo>
                <a:lnTo>
                  <a:pt x="0" y="0"/>
                </a:lnTo>
                <a:lnTo>
                  <a:pt x="1" y="19"/>
                </a:lnTo>
                <a:lnTo>
                  <a:pt x="2" y="24"/>
                </a:lnTo>
                <a:lnTo>
                  <a:pt x="6" y="42"/>
                </a:lnTo>
                <a:lnTo>
                  <a:pt x="13" y="60"/>
                </a:lnTo>
                <a:lnTo>
                  <a:pt x="23" y="78"/>
                </a:lnTo>
                <a:lnTo>
                  <a:pt x="25" y="82"/>
                </a:lnTo>
                <a:lnTo>
                  <a:pt x="37" y="98"/>
                </a:lnTo>
                <a:lnTo>
                  <a:pt x="51" y="114"/>
                </a:lnTo>
                <a:lnTo>
                  <a:pt x="66" y="129"/>
                </a:lnTo>
                <a:lnTo>
                  <a:pt x="84" y="142"/>
                </a:lnTo>
                <a:lnTo>
                  <a:pt x="89" y="145"/>
                </a:lnTo>
                <a:lnTo>
                  <a:pt x="109" y="157"/>
                </a:lnTo>
                <a:lnTo>
                  <a:pt x="130" y="168"/>
                </a:lnTo>
                <a:lnTo>
                  <a:pt x="153" y="177"/>
                </a:lnTo>
                <a:lnTo>
                  <a:pt x="177" y="185"/>
                </a:lnTo>
                <a:lnTo>
                  <a:pt x="203" y="192"/>
                </a:lnTo>
                <a:lnTo>
                  <a:pt x="207" y="193"/>
                </a:lnTo>
                <a:lnTo>
                  <a:pt x="234" y="197"/>
                </a:lnTo>
                <a:lnTo>
                  <a:pt x="262" y="200"/>
                </a:lnTo>
                <a:lnTo>
                  <a:pt x="290" y="201"/>
                </a:lnTo>
                <a:lnTo>
                  <a:pt x="327" y="200"/>
                </a:lnTo>
                <a:lnTo>
                  <a:pt x="365" y="1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30" name="Freeform 33"/>
          <p:cNvSpPr>
            <a:spLocks/>
          </p:cNvSpPr>
          <p:nvPr/>
        </p:nvSpPr>
        <p:spPr bwMode="auto">
          <a:xfrm>
            <a:off x="3600990" y="4205752"/>
            <a:ext cx="436819" cy="286635"/>
          </a:xfrm>
          <a:custGeom>
            <a:avLst/>
            <a:gdLst/>
            <a:ahLst/>
            <a:cxnLst>
              <a:cxn ang="0">
                <a:pos x="360" y="243"/>
              </a:cxn>
              <a:cxn ang="0">
                <a:pos x="357" y="218"/>
              </a:cxn>
              <a:cxn ang="0">
                <a:pos x="325" y="221"/>
              </a:cxn>
              <a:cxn ang="0">
                <a:pos x="291" y="222"/>
              </a:cxn>
              <a:cxn ang="0">
                <a:pos x="263" y="221"/>
              </a:cxn>
              <a:cxn ang="0">
                <a:pos x="235" y="218"/>
              </a:cxn>
              <a:cxn ang="0">
                <a:pos x="208" y="214"/>
              </a:cxn>
              <a:cxn ang="0">
                <a:pos x="208" y="227"/>
              </a:cxn>
              <a:cxn ang="0">
                <a:pos x="213" y="215"/>
              </a:cxn>
              <a:cxn ang="0">
                <a:pos x="187" y="209"/>
              </a:cxn>
              <a:cxn ang="0">
                <a:pos x="163" y="200"/>
              </a:cxn>
              <a:cxn ang="0">
                <a:pos x="141" y="192"/>
              </a:cxn>
              <a:cxn ang="0">
                <a:pos x="118" y="180"/>
              </a:cxn>
              <a:cxn ang="0">
                <a:pos x="99" y="168"/>
              </a:cxn>
              <a:cxn ang="0">
                <a:pos x="94" y="180"/>
              </a:cxn>
              <a:cxn ang="0">
                <a:pos x="104" y="170"/>
              </a:cxn>
              <a:cxn ang="0">
                <a:pos x="86" y="158"/>
              </a:cxn>
              <a:cxn ang="0">
                <a:pos x="70" y="143"/>
              </a:cxn>
              <a:cxn ang="0">
                <a:pos x="55" y="127"/>
              </a:cxn>
              <a:cxn ang="0">
                <a:pos x="43" y="111"/>
              </a:cxn>
              <a:cxn ang="0">
                <a:pos x="35" y="120"/>
              </a:cxn>
              <a:cxn ang="0">
                <a:pos x="46" y="115"/>
              </a:cxn>
              <a:cxn ang="0">
                <a:pos x="37" y="97"/>
              </a:cxn>
              <a:cxn ang="0">
                <a:pos x="29" y="79"/>
              </a:cxn>
              <a:cxn ang="0">
                <a:pos x="25" y="61"/>
              </a:cxn>
              <a:cxn ang="0">
                <a:pos x="13" y="66"/>
              </a:cxn>
              <a:cxn ang="0">
                <a:pos x="26" y="66"/>
              </a:cxn>
              <a:cxn ang="0">
                <a:pos x="25" y="46"/>
              </a:cxn>
              <a:cxn ang="0">
                <a:pos x="27" y="25"/>
              </a:cxn>
              <a:cxn ang="0">
                <a:pos x="14" y="25"/>
              </a:cxn>
              <a:cxn ang="0">
                <a:pos x="26" y="29"/>
              </a:cxn>
              <a:cxn ang="0">
                <a:pos x="28" y="19"/>
              </a:cxn>
              <a:cxn ang="0">
                <a:pos x="31" y="9"/>
              </a:cxn>
              <a:cxn ang="0">
                <a:pos x="8" y="0"/>
              </a:cxn>
              <a:cxn ang="0">
                <a:pos x="5" y="9"/>
              </a:cxn>
              <a:cxn ang="0">
                <a:pos x="3" y="20"/>
              </a:cxn>
              <a:cxn ang="0">
                <a:pos x="2" y="25"/>
              </a:cxn>
              <a:cxn ang="0">
                <a:pos x="2" y="25"/>
              </a:cxn>
              <a:cxn ang="0">
                <a:pos x="0" y="46"/>
              </a:cxn>
              <a:cxn ang="0">
                <a:pos x="1" y="66"/>
              </a:cxn>
              <a:cxn ang="0">
                <a:pos x="2" y="71"/>
              </a:cxn>
              <a:cxn ang="0">
                <a:pos x="6" y="89"/>
              </a:cxn>
              <a:cxn ang="0">
                <a:pos x="13" y="107"/>
              </a:cxn>
              <a:cxn ang="0">
                <a:pos x="23" y="125"/>
              </a:cxn>
              <a:cxn ang="0">
                <a:pos x="25" y="129"/>
              </a:cxn>
              <a:cxn ang="0">
                <a:pos x="37" y="145"/>
              </a:cxn>
              <a:cxn ang="0">
                <a:pos x="52" y="161"/>
              </a:cxn>
              <a:cxn ang="0">
                <a:pos x="67" y="176"/>
              </a:cxn>
              <a:cxn ang="0">
                <a:pos x="86" y="188"/>
              </a:cxn>
              <a:cxn ang="0">
                <a:pos x="90" y="192"/>
              </a:cxn>
              <a:cxn ang="0">
                <a:pos x="109" y="203"/>
              </a:cxn>
              <a:cxn ang="0">
                <a:pos x="131" y="215"/>
              </a:cxn>
              <a:cxn ang="0">
                <a:pos x="153" y="223"/>
              </a:cxn>
              <a:cxn ang="0">
                <a:pos x="178" y="232"/>
              </a:cxn>
              <a:cxn ang="0">
                <a:pos x="203" y="238"/>
              </a:cxn>
              <a:cxn ang="0">
                <a:pos x="208" y="239"/>
              </a:cxn>
              <a:cxn ang="0">
                <a:pos x="235" y="244"/>
              </a:cxn>
              <a:cxn ang="0">
                <a:pos x="263" y="247"/>
              </a:cxn>
              <a:cxn ang="0">
                <a:pos x="291" y="248"/>
              </a:cxn>
              <a:cxn ang="0">
                <a:pos x="325" y="247"/>
              </a:cxn>
              <a:cxn ang="0">
                <a:pos x="360" y="243"/>
              </a:cxn>
            </a:cxnLst>
            <a:rect l="0" t="0" r="r" b="b"/>
            <a:pathLst>
              <a:path w="360" h="248">
                <a:moveTo>
                  <a:pt x="360" y="243"/>
                </a:moveTo>
                <a:lnTo>
                  <a:pt x="357" y="218"/>
                </a:lnTo>
                <a:lnTo>
                  <a:pt x="325" y="221"/>
                </a:lnTo>
                <a:lnTo>
                  <a:pt x="291" y="222"/>
                </a:lnTo>
                <a:lnTo>
                  <a:pt x="263" y="221"/>
                </a:lnTo>
                <a:lnTo>
                  <a:pt x="235" y="218"/>
                </a:lnTo>
                <a:lnTo>
                  <a:pt x="208" y="214"/>
                </a:lnTo>
                <a:lnTo>
                  <a:pt x="208" y="227"/>
                </a:lnTo>
                <a:lnTo>
                  <a:pt x="213" y="215"/>
                </a:lnTo>
                <a:lnTo>
                  <a:pt x="187" y="209"/>
                </a:lnTo>
                <a:lnTo>
                  <a:pt x="163" y="200"/>
                </a:lnTo>
                <a:lnTo>
                  <a:pt x="141" y="192"/>
                </a:lnTo>
                <a:lnTo>
                  <a:pt x="118" y="180"/>
                </a:lnTo>
                <a:lnTo>
                  <a:pt x="99" y="168"/>
                </a:lnTo>
                <a:lnTo>
                  <a:pt x="94" y="180"/>
                </a:lnTo>
                <a:lnTo>
                  <a:pt x="104" y="170"/>
                </a:lnTo>
                <a:lnTo>
                  <a:pt x="86" y="158"/>
                </a:lnTo>
                <a:lnTo>
                  <a:pt x="70" y="143"/>
                </a:lnTo>
                <a:lnTo>
                  <a:pt x="55" y="127"/>
                </a:lnTo>
                <a:lnTo>
                  <a:pt x="43" y="111"/>
                </a:lnTo>
                <a:lnTo>
                  <a:pt x="35" y="120"/>
                </a:lnTo>
                <a:lnTo>
                  <a:pt x="46" y="115"/>
                </a:lnTo>
                <a:lnTo>
                  <a:pt x="37" y="97"/>
                </a:lnTo>
                <a:lnTo>
                  <a:pt x="29" y="79"/>
                </a:lnTo>
                <a:lnTo>
                  <a:pt x="25" y="61"/>
                </a:lnTo>
                <a:lnTo>
                  <a:pt x="13" y="66"/>
                </a:lnTo>
                <a:lnTo>
                  <a:pt x="26" y="66"/>
                </a:lnTo>
                <a:lnTo>
                  <a:pt x="25" y="46"/>
                </a:lnTo>
                <a:lnTo>
                  <a:pt x="27" y="25"/>
                </a:lnTo>
                <a:lnTo>
                  <a:pt x="14" y="25"/>
                </a:lnTo>
                <a:lnTo>
                  <a:pt x="26" y="29"/>
                </a:lnTo>
                <a:lnTo>
                  <a:pt x="28" y="19"/>
                </a:lnTo>
                <a:lnTo>
                  <a:pt x="31" y="9"/>
                </a:lnTo>
                <a:lnTo>
                  <a:pt x="8" y="0"/>
                </a:lnTo>
                <a:lnTo>
                  <a:pt x="5" y="9"/>
                </a:lnTo>
                <a:lnTo>
                  <a:pt x="3" y="20"/>
                </a:lnTo>
                <a:lnTo>
                  <a:pt x="2" y="25"/>
                </a:lnTo>
                <a:lnTo>
                  <a:pt x="2" y="25"/>
                </a:lnTo>
                <a:lnTo>
                  <a:pt x="0" y="46"/>
                </a:lnTo>
                <a:lnTo>
                  <a:pt x="1" y="66"/>
                </a:lnTo>
                <a:lnTo>
                  <a:pt x="2" y="71"/>
                </a:lnTo>
                <a:lnTo>
                  <a:pt x="6" y="89"/>
                </a:lnTo>
                <a:lnTo>
                  <a:pt x="13" y="107"/>
                </a:lnTo>
                <a:lnTo>
                  <a:pt x="23" y="125"/>
                </a:lnTo>
                <a:lnTo>
                  <a:pt x="25" y="129"/>
                </a:lnTo>
                <a:lnTo>
                  <a:pt x="37" y="145"/>
                </a:lnTo>
                <a:lnTo>
                  <a:pt x="52" y="161"/>
                </a:lnTo>
                <a:lnTo>
                  <a:pt x="67" y="176"/>
                </a:lnTo>
                <a:lnTo>
                  <a:pt x="86" y="188"/>
                </a:lnTo>
                <a:lnTo>
                  <a:pt x="90" y="192"/>
                </a:lnTo>
                <a:lnTo>
                  <a:pt x="109" y="203"/>
                </a:lnTo>
                <a:lnTo>
                  <a:pt x="131" y="215"/>
                </a:lnTo>
                <a:lnTo>
                  <a:pt x="153" y="223"/>
                </a:lnTo>
                <a:lnTo>
                  <a:pt x="178" y="232"/>
                </a:lnTo>
                <a:lnTo>
                  <a:pt x="203" y="238"/>
                </a:lnTo>
                <a:lnTo>
                  <a:pt x="208" y="239"/>
                </a:lnTo>
                <a:lnTo>
                  <a:pt x="235" y="244"/>
                </a:lnTo>
                <a:lnTo>
                  <a:pt x="263" y="247"/>
                </a:lnTo>
                <a:lnTo>
                  <a:pt x="291" y="248"/>
                </a:lnTo>
                <a:lnTo>
                  <a:pt x="325" y="247"/>
                </a:lnTo>
                <a:lnTo>
                  <a:pt x="360" y="2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31" name="Freeform 34"/>
          <p:cNvSpPr>
            <a:spLocks/>
          </p:cNvSpPr>
          <p:nvPr/>
        </p:nvSpPr>
        <p:spPr bwMode="auto">
          <a:xfrm>
            <a:off x="3600990" y="4423040"/>
            <a:ext cx="430752" cy="287791"/>
          </a:xfrm>
          <a:custGeom>
            <a:avLst/>
            <a:gdLst/>
            <a:ahLst/>
            <a:cxnLst>
              <a:cxn ang="0">
                <a:pos x="355" y="243"/>
              </a:cxn>
              <a:cxn ang="0">
                <a:pos x="351" y="219"/>
              </a:cxn>
              <a:cxn ang="0">
                <a:pos x="322" y="222"/>
              </a:cxn>
              <a:cxn ang="0">
                <a:pos x="290" y="223"/>
              </a:cxn>
              <a:cxn ang="0">
                <a:pos x="262" y="222"/>
              </a:cxn>
              <a:cxn ang="0">
                <a:pos x="234" y="219"/>
              </a:cxn>
              <a:cxn ang="0">
                <a:pos x="207" y="215"/>
              </a:cxn>
              <a:cxn ang="0">
                <a:pos x="207" y="227"/>
              </a:cxn>
              <a:cxn ang="0">
                <a:pos x="213" y="216"/>
              </a:cxn>
              <a:cxn ang="0">
                <a:pos x="186" y="209"/>
              </a:cxn>
              <a:cxn ang="0">
                <a:pos x="163" y="201"/>
              </a:cxn>
              <a:cxn ang="0">
                <a:pos x="140" y="192"/>
              </a:cxn>
              <a:cxn ang="0">
                <a:pos x="118" y="181"/>
              </a:cxn>
              <a:cxn ang="0">
                <a:pos x="98" y="169"/>
              </a:cxn>
              <a:cxn ang="0">
                <a:pos x="94" y="181"/>
              </a:cxn>
              <a:cxn ang="0">
                <a:pos x="102" y="171"/>
              </a:cxn>
              <a:cxn ang="0">
                <a:pos x="84" y="158"/>
              </a:cxn>
              <a:cxn ang="0">
                <a:pos x="69" y="144"/>
              </a:cxn>
              <a:cxn ang="0">
                <a:pos x="55" y="128"/>
              </a:cxn>
              <a:cxn ang="0">
                <a:pos x="43" y="112"/>
              </a:cxn>
              <a:cxn ang="0">
                <a:pos x="35" y="120"/>
              </a:cxn>
              <a:cxn ang="0">
                <a:pos x="46" y="116"/>
              </a:cxn>
              <a:cxn ang="0">
                <a:pos x="37" y="98"/>
              </a:cxn>
              <a:cxn ang="0">
                <a:pos x="29" y="80"/>
              </a:cxn>
              <a:cxn ang="0">
                <a:pos x="25" y="62"/>
              </a:cxn>
              <a:cxn ang="0">
                <a:pos x="13" y="66"/>
              </a:cxn>
              <a:cxn ang="0">
                <a:pos x="26" y="66"/>
              </a:cxn>
              <a:cxn ang="0">
                <a:pos x="25" y="47"/>
              </a:cxn>
              <a:cxn ang="0">
                <a:pos x="27" y="26"/>
              </a:cxn>
              <a:cxn ang="0">
                <a:pos x="14" y="26"/>
              </a:cxn>
              <a:cxn ang="0">
                <a:pos x="26" y="30"/>
              </a:cxn>
              <a:cxn ang="0">
                <a:pos x="28" y="20"/>
              </a:cxn>
              <a:cxn ang="0">
                <a:pos x="31" y="10"/>
              </a:cxn>
              <a:cxn ang="0">
                <a:pos x="8" y="0"/>
              </a:cxn>
              <a:cxn ang="0">
                <a:pos x="5" y="10"/>
              </a:cxn>
              <a:cxn ang="0">
                <a:pos x="3" y="21"/>
              </a:cxn>
              <a:cxn ang="0">
                <a:pos x="2" y="26"/>
              </a:cxn>
              <a:cxn ang="0">
                <a:pos x="2" y="26"/>
              </a:cxn>
              <a:cxn ang="0">
                <a:pos x="0" y="47"/>
              </a:cxn>
              <a:cxn ang="0">
                <a:pos x="1" y="66"/>
              </a:cxn>
              <a:cxn ang="0">
                <a:pos x="2" y="71"/>
              </a:cxn>
              <a:cxn ang="0">
                <a:pos x="6" y="90"/>
              </a:cxn>
              <a:cxn ang="0">
                <a:pos x="13" y="108"/>
              </a:cxn>
              <a:cxn ang="0">
                <a:pos x="23" y="126"/>
              </a:cxn>
              <a:cxn ang="0">
                <a:pos x="25" y="130"/>
              </a:cxn>
              <a:cxn ang="0">
                <a:pos x="37" y="146"/>
              </a:cxn>
              <a:cxn ang="0">
                <a:pos x="51" y="162"/>
              </a:cxn>
              <a:cxn ang="0">
                <a:pos x="66" y="176"/>
              </a:cxn>
              <a:cxn ang="0">
                <a:pos x="84" y="189"/>
              </a:cxn>
              <a:cxn ang="0">
                <a:pos x="89" y="192"/>
              </a:cxn>
              <a:cxn ang="0">
                <a:pos x="109" y="204"/>
              </a:cxn>
              <a:cxn ang="0">
                <a:pos x="130" y="216"/>
              </a:cxn>
              <a:cxn ang="0">
                <a:pos x="153" y="224"/>
              </a:cxn>
              <a:cxn ang="0">
                <a:pos x="177" y="233"/>
              </a:cxn>
              <a:cxn ang="0">
                <a:pos x="203" y="239"/>
              </a:cxn>
              <a:cxn ang="0">
                <a:pos x="207" y="240"/>
              </a:cxn>
              <a:cxn ang="0">
                <a:pos x="234" y="244"/>
              </a:cxn>
              <a:cxn ang="0">
                <a:pos x="262" y="247"/>
              </a:cxn>
              <a:cxn ang="0">
                <a:pos x="290" y="249"/>
              </a:cxn>
              <a:cxn ang="0">
                <a:pos x="322" y="247"/>
              </a:cxn>
              <a:cxn ang="0">
                <a:pos x="355" y="243"/>
              </a:cxn>
            </a:cxnLst>
            <a:rect l="0" t="0" r="r" b="b"/>
            <a:pathLst>
              <a:path w="355" h="249">
                <a:moveTo>
                  <a:pt x="355" y="243"/>
                </a:moveTo>
                <a:lnTo>
                  <a:pt x="351" y="219"/>
                </a:lnTo>
                <a:lnTo>
                  <a:pt x="322" y="222"/>
                </a:lnTo>
                <a:lnTo>
                  <a:pt x="290" y="223"/>
                </a:lnTo>
                <a:lnTo>
                  <a:pt x="262" y="222"/>
                </a:lnTo>
                <a:lnTo>
                  <a:pt x="234" y="219"/>
                </a:lnTo>
                <a:lnTo>
                  <a:pt x="207" y="215"/>
                </a:lnTo>
                <a:lnTo>
                  <a:pt x="207" y="227"/>
                </a:lnTo>
                <a:lnTo>
                  <a:pt x="213" y="216"/>
                </a:lnTo>
                <a:lnTo>
                  <a:pt x="186" y="209"/>
                </a:lnTo>
                <a:lnTo>
                  <a:pt x="163" y="201"/>
                </a:lnTo>
                <a:lnTo>
                  <a:pt x="140" y="192"/>
                </a:lnTo>
                <a:lnTo>
                  <a:pt x="118" y="181"/>
                </a:lnTo>
                <a:lnTo>
                  <a:pt x="98" y="169"/>
                </a:lnTo>
                <a:lnTo>
                  <a:pt x="94" y="181"/>
                </a:lnTo>
                <a:lnTo>
                  <a:pt x="102" y="171"/>
                </a:lnTo>
                <a:lnTo>
                  <a:pt x="84" y="158"/>
                </a:lnTo>
                <a:lnTo>
                  <a:pt x="69" y="144"/>
                </a:lnTo>
                <a:lnTo>
                  <a:pt x="55" y="128"/>
                </a:lnTo>
                <a:lnTo>
                  <a:pt x="43" y="112"/>
                </a:lnTo>
                <a:lnTo>
                  <a:pt x="35" y="120"/>
                </a:lnTo>
                <a:lnTo>
                  <a:pt x="46" y="116"/>
                </a:lnTo>
                <a:lnTo>
                  <a:pt x="37" y="98"/>
                </a:lnTo>
                <a:lnTo>
                  <a:pt x="29" y="80"/>
                </a:lnTo>
                <a:lnTo>
                  <a:pt x="25" y="62"/>
                </a:lnTo>
                <a:lnTo>
                  <a:pt x="13" y="66"/>
                </a:lnTo>
                <a:lnTo>
                  <a:pt x="26" y="66"/>
                </a:lnTo>
                <a:lnTo>
                  <a:pt x="25" y="47"/>
                </a:lnTo>
                <a:lnTo>
                  <a:pt x="27" y="26"/>
                </a:lnTo>
                <a:lnTo>
                  <a:pt x="14" y="26"/>
                </a:lnTo>
                <a:lnTo>
                  <a:pt x="26" y="30"/>
                </a:lnTo>
                <a:lnTo>
                  <a:pt x="28" y="20"/>
                </a:lnTo>
                <a:lnTo>
                  <a:pt x="31" y="10"/>
                </a:lnTo>
                <a:lnTo>
                  <a:pt x="8" y="0"/>
                </a:lnTo>
                <a:lnTo>
                  <a:pt x="5" y="10"/>
                </a:lnTo>
                <a:lnTo>
                  <a:pt x="3" y="21"/>
                </a:lnTo>
                <a:lnTo>
                  <a:pt x="2" y="26"/>
                </a:lnTo>
                <a:lnTo>
                  <a:pt x="2" y="26"/>
                </a:lnTo>
                <a:lnTo>
                  <a:pt x="0" y="47"/>
                </a:lnTo>
                <a:lnTo>
                  <a:pt x="1" y="66"/>
                </a:lnTo>
                <a:lnTo>
                  <a:pt x="2" y="71"/>
                </a:lnTo>
                <a:lnTo>
                  <a:pt x="6" y="90"/>
                </a:lnTo>
                <a:lnTo>
                  <a:pt x="13" y="108"/>
                </a:lnTo>
                <a:lnTo>
                  <a:pt x="23" y="126"/>
                </a:lnTo>
                <a:lnTo>
                  <a:pt x="25" y="130"/>
                </a:lnTo>
                <a:lnTo>
                  <a:pt x="37" y="146"/>
                </a:lnTo>
                <a:lnTo>
                  <a:pt x="51" y="162"/>
                </a:lnTo>
                <a:lnTo>
                  <a:pt x="66" y="176"/>
                </a:lnTo>
                <a:lnTo>
                  <a:pt x="84" y="189"/>
                </a:lnTo>
                <a:lnTo>
                  <a:pt x="89" y="192"/>
                </a:lnTo>
                <a:lnTo>
                  <a:pt x="109" y="204"/>
                </a:lnTo>
                <a:lnTo>
                  <a:pt x="130" y="216"/>
                </a:lnTo>
                <a:lnTo>
                  <a:pt x="153" y="224"/>
                </a:lnTo>
                <a:lnTo>
                  <a:pt x="177" y="233"/>
                </a:lnTo>
                <a:lnTo>
                  <a:pt x="203" y="239"/>
                </a:lnTo>
                <a:lnTo>
                  <a:pt x="207" y="240"/>
                </a:lnTo>
                <a:lnTo>
                  <a:pt x="234" y="244"/>
                </a:lnTo>
                <a:lnTo>
                  <a:pt x="262" y="247"/>
                </a:lnTo>
                <a:lnTo>
                  <a:pt x="290" y="249"/>
                </a:lnTo>
                <a:lnTo>
                  <a:pt x="322" y="247"/>
                </a:lnTo>
                <a:lnTo>
                  <a:pt x="355" y="2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32" name="Freeform 35"/>
          <p:cNvSpPr>
            <a:spLocks/>
          </p:cNvSpPr>
          <p:nvPr/>
        </p:nvSpPr>
        <p:spPr bwMode="auto">
          <a:xfrm>
            <a:off x="3600990" y="4641484"/>
            <a:ext cx="448952" cy="286635"/>
          </a:xfrm>
          <a:custGeom>
            <a:avLst/>
            <a:gdLst/>
            <a:ahLst/>
            <a:cxnLst>
              <a:cxn ang="0">
                <a:pos x="364" y="216"/>
              </a:cxn>
              <a:cxn ang="0">
                <a:pos x="348" y="231"/>
              </a:cxn>
              <a:cxn ang="0">
                <a:pos x="329" y="221"/>
              </a:cxn>
              <a:cxn ang="0">
                <a:pos x="263" y="222"/>
              </a:cxn>
              <a:cxn ang="0">
                <a:pos x="208" y="214"/>
              </a:cxn>
              <a:cxn ang="0">
                <a:pos x="213" y="215"/>
              </a:cxn>
              <a:cxn ang="0">
                <a:pos x="163" y="201"/>
              </a:cxn>
              <a:cxn ang="0">
                <a:pos x="118" y="180"/>
              </a:cxn>
              <a:cxn ang="0">
                <a:pos x="94" y="180"/>
              </a:cxn>
              <a:cxn ang="0">
                <a:pos x="86" y="158"/>
              </a:cxn>
              <a:cxn ang="0">
                <a:pos x="55" y="127"/>
              </a:cxn>
              <a:cxn ang="0">
                <a:pos x="35" y="120"/>
              </a:cxn>
              <a:cxn ang="0">
                <a:pos x="37" y="98"/>
              </a:cxn>
              <a:cxn ang="0">
                <a:pos x="25" y="62"/>
              </a:cxn>
              <a:cxn ang="0">
                <a:pos x="26" y="66"/>
              </a:cxn>
              <a:cxn ang="0">
                <a:pos x="27" y="26"/>
              </a:cxn>
              <a:cxn ang="0">
                <a:pos x="26" y="30"/>
              </a:cxn>
              <a:cxn ang="0">
                <a:pos x="31" y="10"/>
              </a:cxn>
              <a:cxn ang="0">
                <a:pos x="5" y="10"/>
              </a:cxn>
              <a:cxn ang="0">
                <a:pos x="2" y="26"/>
              </a:cxn>
              <a:cxn ang="0">
                <a:pos x="0" y="47"/>
              </a:cxn>
              <a:cxn ang="0">
                <a:pos x="2" y="71"/>
              </a:cxn>
              <a:cxn ang="0">
                <a:pos x="13" y="107"/>
              </a:cxn>
              <a:cxn ang="0">
                <a:pos x="25" y="129"/>
              </a:cxn>
              <a:cxn ang="0">
                <a:pos x="52" y="161"/>
              </a:cxn>
              <a:cxn ang="0">
                <a:pos x="86" y="189"/>
              </a:cxn>
              <a:cxn ang="0">
                <a:pos x="109" y="204"/>
              </a:cxn>
              <a:cxn ang="0">
                <a:pos x="153" y="224"/>
              </a:cxn>
              <a:cxn ang="0">
                <a:pos x="203" y="239"/>
              </a:cxn>
              <a:cxn ang="0">
                <a:pos x="235" y="244"/>
              </a:cxn>
              <a:cxn ang="0">
                <a:pos x="291" y="248"/>
              </a:cxn>
              <a:cxn ang="0">
                <a:pos x="348" y="244"/>
              </a:cxn>
              <a:cxn ang="0">
                <a:pos x="370" y="241"/>
              </a:cxn>
            </a:cxnLst>
            <a:rect l="0" t="0" r="r" b="b"/>
            <a:pathLst>
              <a:path w="370" h="248">
                <a:moveTo>
                  <a:pt x="370" y="241"/>
                </a:moveTo>
                <a:lnTo>
                  <a:pt x="364" y="216"/>
                </a:lnTo>
                <a:lnTo>
                  <a:pt x="343" y="220"/>
                </a:lnTo>
                <a:lnTo>
                  <a:pt x="348" y="231"/>
                </a:lnTo>
                <a:lnTo>
                  <a:pt x="348" y="219"/>
                </a:lnTo>
                <a:lnTo>
                  <a:pt x="329" y="221"/>
                </a:lnTo>
                <a:lnTo>
                  <a:pt x="291" y="223"/>
                </a:lnTo>
                <a:lnTo>
                  <a:pt x="263" y="222"/>
                </a:lnTo>
                <a:lnTo>
                  <a:pt x="235" y="219"/>
                </a:lnTo>
                <a:lnTo>
                  <a:pt x="208" y="214"/>
                </a:lnTo>
                <a:lnTo>
                  <a:pt x="208" y="227"/>
                </a:lnTo>
                <a:lnTo>
                  <a:pt x="213" y="215"/>
                </a:lnTo>
                <a:lnTo>
                  <a:pt x="187" y="209"/>
                </a:lnTo>
                <a:lnTo>
                  <a:pt x="163" y="201"/>
                </a:lnTo>
                <a:lnTo>
                  <a:pt x="141" y="192"/>
                </a:lnTo>
                <a:lnTo>
                  <a:pt x="118" y="180"/>
                </a:lnTo>
                <a:lnTo>
                  <a:pt x="99" y="169"/>
                </a:lnTo>
                <a:lnTo>
                  <a:pt x="94" y="180"/>
                </a:lnTo>
                <a:lnTo>
                  <a:pt x="104" y="171"/>
                </a:lnTo>
                <a:lnTo>
                  <a:pt x="86" y="158"/>
                </a:lnTo>
                <a:lnTo>
                  <a:pt x="70" y="143"/>
                </a:lnTo>
                <a:lnTo>
                  <a:pt x="55" y="127"/>
                </a:lnTo>
                <a:lnTo>
                  <a:pt x="43" y="111"/>
                </a:lnTo>
                <a:lnTo>
                  <a:pt x="35" y="120"/>
                </a:lnTo>
                <a:lnTo>
                  <a:pt x="46" y="116"/>
                </a:lnTo>
                <a:lnTo>
                  <a:pt x="37" y="98"/>
                </a:lnTo>
                <a:lnTo>
                  <a:pt x="29" y="80"/>
                </a:lnTo>
                <a:lnTo>
                  <a:pt x="25" y="62"/>
                </a:lnTo>
                <a:lnTo>
                  <a:pt x="13" y="66"/>
                </a:lnTo>
                <a:lnTo>
                  <a:pt x="26" y="66"/>
                </a:lnTo>
                <a:lnTo>
                  <a:pt x="25" y="47"/>
                </a:lnTo>
                <a:lnTo>
                  <a:pt x="27" y="26"/>
                </a:lnTo>
                <a:lnTo>
                  <a:pt x="14" y="26"/>
                </a:lnTo>
                <a:lnTo>
                  <a:pt x="26" y="30"/>
                </a:lnTo>
                <a:lnTo>
                  <a:pt x="28" y="19"/>
                </a:lnTo>
                <a:lnTo>
                  <a:pt x="31" y="10"/>
                </a:lnTo>
                <a:lnTo>
                  <a:pt x="8" y="0"/>
                </a:lnTo>
                <a:lnTo>
                  <a:pt x="5" y="10"/>
                </a:lnTo>
                <a:lnTo>
                  <a:pt x="3" y="20"/>
                </a:lnTo>
                <a:lnTo>
                  <a:pt x="2" y="26"/>
                </a:lnTo>
                <a:lnTo>
                  <a:pt x="2" y="26"/>
                </a:lnTo>
                <a:lnTo>
                  <a:pt x="0" y="47"/>
                </a:lnTo>
                <a:lnTo>
                  <a:pt x="1" y="66"/>
                </a:lnTo>
                <a:lnTo>
                  <a:pt x="2" y="71"/>
                </a:lnTo>
                <a:lnTo>
                  <a:pt x="6" y="89"/>
                </a:lnTo>
                <a:lnTo>
                  <a:pt x="13" y="107"/>
                </a:lnTo>
                <a:lnTo>
                  <a:pt x="23" y="125"/>
                </a:lnTo>
                <a:lnTo>
                  <a:pt x="25" y="129"/>
                </a:lnTo>
                <a:lnTo>
                  <a:pt x="37" y="145"/>
                </a:lnTo>
                <a:lnTo>
                  <a:pt x="52" y="161"/>
                </a:lnTo>
                <a:lnTo>
                  <a:pt x="67" y="176"/>
                </a:lnTo>
                <a:lnTo>
                  <a:pt x="86" y="189"/>
                </a:lnTo>
                <a:lnTo>
                  <a:pt x="90" y="192"/>
                </a:lnTo>
                <a:lnTo>
                  <a:pt x="109" y="204"/>
                </a:lnTo>
                <a:lnTo>
                  <a:pt x="131" y="215"/>
                </a:lnTo>
                <a:lnTo>
                  <a:pt x="153" y="224"/>
                </a:lnTo>
                <a:lnTo>
                  <a:pt x="178" y="232"/>
                </a:lnTo>
                <a:lnTo>
                  <a:pt x="203" y="239"/>
                </a:lnTo>
                <a:lnTo>
                  <a:pt x="208" y="240"/>
                </a:lnTo>
                <a:lnTo>
                  <a:pt x="235" y="244"/>
                </a:lnTo>
                <a:lnTo>
                  <a:pt x="263" y="247"/>
                </a:lnTo>
                <a:lnTo>
                  <a:pt x="291" y="248"/>
                </a:lnTo>
                <a:lnTo>
                  <a:pt x="329" y="246"/>
                </a:lnTo>
                <a:lnTo>
                  <a:pt x="348" y="244"/>
                </a:lnTo>
                <a:lnTo>
                  <a:pt x="353" y="243"/>
                </a:lnTo>
                <a:lnTo>
                  <a:pt x="370" y="2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3349819" y="3973439"/>
            <a:ext cx="686776" cy="30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4934500" y="3445245"/>
            <a:ext cx="107991" cy="108644"/>
          </a:xfrm>
          <a:prstGeom prst="rect">
            <a:avLst/>
          </a:prstGeom>
          <a:solidFill>
            <a:srgbClr val="FFFFFF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4723371" y="3483386"/>
            <a:ext cx="263304" cy="30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934500" y="5187015"/>
            <a:ext cx="107991" cy="109799"/>
          </a:xfrm>
          <a:prstGeom prst="rect">
            <a:avLst/>
          </a:prstGeom>
          <a:solidFill>
            <a:srgbClr val="FFFFFF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4723371" y="5226311"/>
            <a:ext cx="263304" cy="2889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2225011" y="4114446"/>
            <a:ext cx="1218238" cy="634527"/>
            <a:chOff x="59" y="1940"/>
            <a:chExt cx="1004" cy="549"/>
          </a:xfrm>
        </p:grpSpPr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679" y="2248"/>
              <a:ext cx="38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798" y="2276"/>
              <a:ext cx="1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 dirty="0" err="1">
                  <a:solidFill>
                    <a:srgbClr val="000000"/>
                  </a:solidFill>
                </a:rPr>
                <a:t>dt</a:t>
              </a:r>
              <a:endParaRPr lang="en-GB" sz="1600" dirty="0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695" y="1963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d</a:t>
              </a:r>
              <a:endParaRPr lang="en-GB" sz="1600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446" y="2123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n</a:t>
              </a:r>
              <a:endParaRPr lang="en-GB" sz="1600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59" y="2123"/>
              <a:ext cx="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v</a:t>
              </a:r>
              <a:endParaRPr lang="en-GB" sz="1600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955" y="2045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p</a:t>
              </a:r>
              <a:endParaRPr lang="en-GB" sz="1600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556" y="2206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 dirty="0">
                  <a:solidFill>
                    <a:srgbClr val="000000"/>
                  </a:solidFill>
                </a:rPr>
                <a:t>p</a:t>
              </a:r>
              <a:endParaRPr lang="en-GB" sz="1600" dirty="0"/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161" y="2206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 dirty="0">
                  <a:solidFill>
                    <a:srgbClr val="000000"/>
                  </a:solidFill>
                </a:rPr>
                <a:t>p</a:t>
              </a:r>
              <a:endParaRPr lang="en-GB" sz="1600" dirty="0"/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785" y="1940"/>
              <a:ext cx="1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endParaRPr lang="en-GB" sz="1600" dirty="0"/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02" y="2100"/>
              <a:ext cx="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sz="1600"/>
            </a:p>
          </p:txBody>
        </p:sp>
      </p:grpSp>
      <p:grpSp>
        <p:nvGrpSpPr>
          <p:cNvPr id="49" name="Group 60"/>
          <p:cNvGrpSpPr>
            <a:grpSpLocks/>
          </p:cNvGrpSpPr>
          <p:nvPr/>
        </p:nvGrpSpPr>
        <p:grpSpPr bwMode="auto">
          <a:xfrm>
            <a:off x="4343582" y="4291278"/>
            <a:ext cx="1317737" cy="387188"/>
            <a:chOff x="1805" y="2093"/>
            <a:chExt cx="1086" cy="335"/>
          </a:xfrm>
        </p:grpSpPr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806" y="2215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p</a:t>
              </a:r>
              <a:endParaRPr lang="en-GB" sz="1600"/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2526" y="2215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p</a:t>
              </a:r>
              <a:endParaRPr lang="en-GB" sz="1600"/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2143" y="2215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p</a:t>
              </a:r>
              <a:endParaRPr lang="en-GB" sz="1600"/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2738" y="2116"/>
              <a:ext cx="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i</a:t>
              </a:r>
              <a:endParaRPr lang="en-GB" sz="1600"/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2418" y="2116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n</a:t>
              </a:r>
              <a:endParaRPr lang="en-GB" sz="1600"/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1805" y="2116"/>
              <a:ext cx="29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mmf</a:t>
              </a:r>
              <a:endParaRPr lang="en-GB" sz="1600"/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2633" y="2116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*</a:t>
              </a:r>
              <a:endParaRPr lang="en-GB" sz="1600"/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2275" y="2093"/>
              <a:ext cx="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sz="1600" dirty="0"/>
            </a:p>
          </p:txBody>
        </p: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4362998" y="3123935"/>
            <a:ext cx="305774" cy="387188"/>
            <a:chOff x="1821" y="1083"/>
            <a:chExt cx="252" cy="335"/>
          </a:xfrm>
        </p:grpSpPr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1988" y="1205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p</a:t>
              </a:r>
              <a:endParaRPr lang="en-GB" sz="1600"/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1821" y="1083"/>
              <a:ext cx="1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endParaRPr lang="en-GB" sz="1600"/>
            </a:p>
          </p:txBody>
        </p:sp>
      </p:grpSp>
      <p:grpSp>
        <p:nvGrpSpPr>
          <p:cNvPr id="61" name="Group 66"/>
          <p:cNvGrpSpPr>
            <a:grpSpLocks/>
          </p:cNvGrpSpPr>
          <p:nvPr/>
        </p:nvGrpSpPr>
        <p:grpSpPr bwMode="auto">
          <a:xfrm>
            <a:off x="3178735" y="3625546"/>
            <a:ext cx="184435" cy="360605"/>
            <a:chOff x="845" y="1517"/>
            <a:chExt cx="152" cy="312"/>
          </a:xfrm>
        </p:grpSpPr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912" y="1616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p</a:t>
              </a:r>
              <a:endParaRPr lang="en-GB" sz="1600"/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845" y="1517"/>
              <a:ext cx="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</a:rPr>
                <a:t>i</a:t>
              </a:r>
              <a:endParaRPr lang="en-GB" sz="1600"/>
            </a:p>
          </p:txBody>
        </p:sp>
      </p:grpSp>
      <p:sp>
        <p:nvSpPr>
          <p:cNvPr id="64" name="Rectangle 88"/>
          <p:cNvSpPr>
            <a:spLocks noChangeArrowheads="1"/>
          </p:cNvSpPr>
          <p:nvPr/>
        </p:nvSpPr>
        <p:spPr bwMode="auto">
          <a:xfrm>
            <a:off x="6783698" y="3445245"/>
            <a:ext cx="106778" cy="108644"/>
          </a:xfrm>
          <a:prstGeom prst="rect">
            <a:avLst/>
          </a:prstGeom>
          <a:solidFill>
            <a:srgbClr val="FFFFFF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sp>
        <p:nvSpPr>
          <p:cNvPr id="65" name="Rectangle 90"/>
          <p:cNvSpPr>
            <a:spLocks noChangeArrowheads="1"/>
          </p:cNvSpPr>
          <p:nvPr/>
        </p:nvSpPr>
        <p:spPr bwMode="auto">
          <a:xfrm>
            <a:off x="6793406" y="3462582"/>
            <a:ext cx="106778" cy="109799"/>
          </a:xfrm>
          <a:prstGeom prst="rect">
            <a:avLst/>
          </a:prstGeom>
          <a:solidFill>
            <a:srgbClr val="FFFFFF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600"/>
          </a:p>
        </p:txBody>
      </p:sp>
      <p:grpSp>
        <p:nvGrpSpPr>
          <p:cNvPr id="66" name="Group 139"/>
          <p:cNvGrpSpPr>
            <a:grpSpLocks/>
          </p:cNvGrpSpPr>
          <p:nvPr/>
        </p:nvGrpSpPr>
        <p:grpSpPr bwMode="auto">
          <a:xfrm>
            <a:off x="4934500" y="2786447"/>
            <a:ext cx="1958403" cy="1024026"/>
            <a:chOff x="2292" y="791"/>
            <a:chExt cx="1614" cy="886"/>
          </a:xfrm>
        </p:grpSpPr>
        <p:sp>
          <p:nvSpPr>
            <p:cNvPr id="67" name="Rectangle 118"/>
            <p:cNvSpPr>
              <a:spLocks noChangeArrowheads="1"/>
            </p:cNvSpPr>
            <p:nvPr/>
          </p:nvSpPr>
          <p:spPr bwMode="auto">
            <a:xfrm>
              <a:off x="2292" y="1367"/>
              <a:ext cx="92" cy="100"/>
            </a:xfrm>
            <a:prstGeom prst="rect">
              <a:avLst/>
            </a:prstGeom>
            <a:noFill/>
            <a:ln w="396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grpSp>
          <p:nvGrpSpPr>
            <p:cNvPr id="68" name="Group 122"/>
            <p:cNvGrpSpPr>
              <a:grpSpLocks/>
            </p:cNvGrpSpPr>
            <p:nvPr/>
          </p:nvGrpSpPr>
          <p:grpSpPr bwMode="auto">
            <a:xfrm>
              <a:off x="2769" y="1155"/>
              <a:ext cx="714" cy="522"/>
              <a:chOff x="2769" y="1155"/>
              <a:chExt cx="714" cy="522"/>
            </a:xfrm>
          </p:grpSpPr>
          <p:sp>
            <p:nvSpPr>
              <p:cNvPr id="85" name="Freeform 119"/>
              <p:cNvSpPr>
                <a:spLocks noEditPoints="1"/>
              </p:cNvSpPr>
              <p:nvPr/>
            </p:nvSpPr>
            <p:spPr bwMode="auto">
              <a:xfrm>
                <a:off x="2769" y="1155"/>
                <a:ext cx="714" cy="522"/>
              </a:xfrm>
              <a:custGeom>
                <a:avLst/>
                <a:gdLst/>
                <a:ahLst/>
                <a:cxnLst>
                  <a:cxn ang="0">
                    <a:pos x="692" y="90"/>
                  </a:cxn>
                  <a:cxn ang="0">
                    <a:pos x="701" y="80"/>
                  </a:cxn>
                  <a:cxn ang="0">
                    <a:pos x="688" y="80"/>
                  </a:cxn>
                  <a:cxn ang="0">
                    <a:pos x="688" y="510"/>
                  </a:cxn>
                  <a:cxn ang="0">
                    <a:pos x="701" y="510"/>
                  </a:cxn>
                  <a:cxn ang="0">
                    <a:pos x="701" y="497"/>
                  </a:cxn>
                  <a:cxn ang="0">
                    <a:pos x="81" y="497"/>
                  </a:cxn>
                  <a:cxn ang="0">
                    <a:pos x="81" y="510"/>
                  </a:cxn>
                  <a:cxn ang="0">
                    <a:pos x="90" y="501"/>
                  </a:cxn>
                  <a:cxn ang="0">
                    <a:pos x="22" y="433"/>
                  </a:cxn>
                  <a:cxn ang="0">
                    <a:pos x="13" y="442"/>
                  </a:cxn>
                  <a:cxn ang="0">
                    <a:pos x="26" y="442"/>
                  </a:cxn>
                  <a:cxn ang="0">
                    <a:pos x="26" y="13"/>
                  </a:cxn>
                  <a:cxn ang="0">
                    <a:pos x="13" y="13"/>
                  </a:cxn>
                  <a:cxn ang="0">
                    <a:pos x="13" y="25"/>
                  </a:cxn>
                  <a:cxn ang="0">
                    <a:pos x="633" y="25"/>
                  </a:cxn>
                  <a:cxn ang="0">
                    <a:pos x="633" y="13"/>
                  </a:cxn>
                  <a:cxn ang="0">
                    <a:pos x="624" y="22"/>
                  </a:cxn>
                  <a:cxn ang="0">
                    <a:pos x="692" y="90"/>
                  </a:cxn>
                  <a:cxn ang="0">
                    <a:pos x="643" y="4"/>
                  </a:cxn>
                  <a:cxn ang="0">
                    <a:pos x="638" y="0"/>
                  </a:cxn>
                  <a:cxn ang="0">
                    <a:pos x="633" y="0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442"/>
                  </a:cxn>
                  <a:cxn ang="0">
                    <a:pos x="0" y="447"/>
                  </a:cxn>
                  <a:cxn ang="0">
                    <a:pos x="4" y="451"/>
                  </a:cxn>
                  <a:cxn ang="0">
                    <a:pos x="72" y="519"/>
                  </a:cxn>
                  <a:cxn ang="0">
                    <a:pos x="75" y="522"/>
                  </a:cxn>
                  <a:cxn ang="0">
                    <a:pos x="81" y="522"/>
                  </a:cxn>
                  <a:cxn ang="0">
                    <a:pos x="701" y="522"/>
                  </a:cxn>
                  <a:cxn ang="0">
                    <a:pos x="714" y="522"/>
                  </a:cxn>
                  <a:cxn ang="0">
                    <a:pos x="714" y="510"/>
                  </a:cxn>
                  <a:cxn ang="0">
                    <a:pos x="714" y="80"/>
                  </a:cxn>
                  <a:cxn ang="0">
                    <a:pos x="714" y="75"/>
                  </a:cxn>
                  <a:cxn ang="0">
                    <a:pos x="710" y="72"/>
                  </a:cxn>
                  <a:cxn ang="0">
                    <a:pos x="643" y="4"/>
                  </a:cxn>
                </a:cxnLst>
                <a:rect l="0" t="0" r="r" b="b"/>
                <a:pathLst>
                  <a:path w="714" h="522">
                    <a:moveTo>
                      <a:pt x="692" y="90"/>
                    </a:moveTo>
                    <a:lnTo>
                      <a:pt x="701" y="80"/>
                    </a:lnTo>
                    <a:lnTo>
                      <a:pt x="688" y="80"/>
                    </a:lnTo>
                    <a:lnTo>
                      <a:pt x="688" y="510"/>
                    </a:lnTo>
                    <a:lnTo>
                      <a:pt x="701" y="510"/>
                    </a:lnTo>
                    <a:lnTo>
                      <a:pt x="701" y="497"/>
                    </a:lnTo>
                    <a:lnTo>
                      <a:pt x="81" y="497"/>
                    </a:lnTo>
                    <a:lnTo>
                      <a:pt x="81" y="510"/>
                    </a:lnTo>
                    <a:lnTo>
                      <a:pt x="90" y="501"/>
                    </a:lnTo>
                    <a:lnTo>
                      <a:pt x="22" y="433"/>
                    </a:lnTo>
                    <a:lnTo>
                      <a:pt x="13" y="442"/>
                    </a:lnTo>
                    <a:lnTo>
                      <a:pt x="26" y="442"/>
                    </a:lnTo>
                    <a:lnTo>
                      <a:pt x="26" y="13"/>
                    </a:lnTo>
                    <a:lnTo>
                      <a:pt x="13" y="13"/>
                    </a:lnTo>
                    <a:lnTo>
                      <a:pt x="13" y="25"/>
                    </a:lnTo>
                    <a:lnTo>
                      <a:pt x="633" y="25"/>
                    </a:lnTo>
                    <a:lnTo>
                      <a:pt x="633" y="13"/>
                    </a:lnTo>
                    <a:lnTo>
                      <a:pt x="624" y="22"/>
                    </a:lnTo>
                    <a:lnTo>
                      <a:pt x="692" y="90"/>
                    </a:lnTo>
                    <a:close/>
                    <a:moveTo>
                      <a:pt x="643" y="4"/>
                    </a:moveTo>
                    <a:lnTo>
                      <a:pt x="638" y="0"/>
                    </a:lnTo>
                    <a:lnTo>
                      <a:pt x="63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442"/>
                    </a:lnTo>
                    <a:lnTo>
                      <a:pt x="0" y="447"/>
                    </a:lnTo>
                    <a:lnTo>
                      <a:pt x="4" y="451"/>
                    </a:lnTo>
                    <a:lnTo>
                      <a:pt x="72" y="519"/>
                    </a:lnTo>
                    <a:lnTo>
                      <a:pt x="75" y="522"/>
                    </a:lnTo>
                    <a:lnTo>
                      <a:pt x="81" y="522"/>
                    </a:lnTo>
                    <a:lnTo>
                      <a:pt x="701" y="522"/>
                    </a:lnTo>
                    <a:lnTo>
                      <a:pt x="714" y="522"/>
                    </a:lnTo>
                    <a:lnTo>
                      <a:pt x="714" y="510"/>
                    </a:lnTo>
                    <a:lnTo>
                      <a:pt x="714" y="80"/>
                    </a:lnTo>
                    <a:lnTo>
                      <a:pt x="714" y="75"/>
                    </a:lnTo>
                    <a:lnTo>
                      <a:pt x="710" y="72"/>
                    </a:lnTo>
                    <a:lnTo>
                      <a:pt x="64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  <p:sp>
            <p:nvSpPr>
              <p:cNvPr id="86" name="Freeform 120"/>
              <p:cNvSpPr>
                <a:spLocks/>
              </p:cNvSpPr>
              <p:nvPr/>
            </p:nvSpPr>
            <p:spPr bwMode="auto">
              <a:xfrm>
                <a:off x="2773" y="1159"/>
                <a:ext cx="697" cy="89"/>
              </a:xfrm>
              <a:custGeom>
                <a:avLst/>
                <a:gdLst/>
                <a:ahLst/>
                <a:cxnLst>
                  <a:cxn ang="0">
                    <a:pos x="697" y="89"/>
                  </a:cxn>
                  <a:cxn ang="0">
                    <a:pos x="697" y="64"/>
                  </a:cxn>
                  <a:cxn ang="0">
                    <a:pos x="77" y="64"/>
                  </a:cxn>
                  <a:cxn ang="0">
                    <a:pos x="77" y="76"/>
                  </a:cxn>
                  <a:cxn ang="0">
                    <a:pos x="86" y="68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68" y="86"/>
                  </a:cxn>
                  <a:cxn ang="0">
                    <a:pos x="71" y="89"/>
                  </a:cxn>
                  <a:cxn ang="0">
                    <a:pos x="77" y="89"/>
                  </a:cxn>
                  <a:cxn ang="0">
                    <a:pos x="697" y="89"/>
                  </a:cxn>
                </a:cxnLst>
                <a:rect l="0" t="0" r="r" b="b"/>
                <a:pathLst>
                  <a:path w="697" h="89">
                    <a:moveTo>
                      <a:pt x="697" y="89"/>
                    </a:moveTo>
                    <a:lnTo>
                      <a:pt x="697" y="64"/>
                    </a:lnTo>
                    <a:lnTo>
                      <a:pt x="77" y="64"/>
                    </a:lnTo>
                    <a:lnTo>
                      <a:pt x="77" y="76"/>
                    </a:lnTo>
                    <a:lnTo>
                      <a:pt x="86" y="68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8" y="86"/>
                    </a:lnTo>
                    <a:lnTo>
                      <a:pt x="71" y="89"/>
                    </a:lnTo>
                    <a:lnTo>
                      <a:pt x="77" y="89"/>
                    </a:lnTo>
                    <a:lnTo>
                      <a:pt x="697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  <p:sp>
            <p:nvSpPr>
              <p:cNvPr id="87" name="Rectangle 121"/>
              <p:cNvSpPr>
                <a:spLocks noChangeArrowheads="1"/>
              </p:cNvSpPr>
              <p:nvPr/>
            </p:nvSpPr>
            <p:spPr bwMode="auto">
              <a:xfrm>
                <a:off x="2837" y="1235"/>
                <a:ext cx="25" cy="4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</p:grpSp>
        <p:sp>
          <p:nvSpPr>
            <p:cNvPr id="69" name="Rectangle 123"/>
            <p:cNvSpPr>
              <a:spLocks noChangeArrowheads="1"/>
            </p:cNvSpPr>
            <p:nvPr/>
          </p:nvSpPr>
          <p:spPr bwMode="auto">
            <a:xfrm>
              <a:off x="2956" y="1336"/>
              <a:ext cx="3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Core</a:t>
              </a:r>
              <a:endParaRPr lang="en-GB" sz="1600"/>
            </a:p>
          </p:txBody>
        </p:sp>
        <p:sp>
          <p:nvSpPr>
            <p:cNvPr id="70" name="Rectangle 124"/>
            <p:cNvSpPr>
              <a:spLocks noChangeArrowheads="1"/>
            </p:cNvSpPr>
            <p:nvPr/>
          </p:nvSpPr>
          <p:spPr bwMode="auto">
            <a:xfrm>
              <a:off x="3813" y="1367"/>
              <a:ext cx="93" cy="100"/>
            </a:xfrm>
            <a:prstGeom prst="rect">
              <a:avLst/>
            </a:prstGeom>
            <a:noFill/>
            <a:ln w="396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71" name="Rectangle 125"/>
            <p:cNvSpPr>
              <a:spLocks noChangeArrowheads="1"/>
            </p:cNvSpPr>
            <p:nvPr/>
          </p:nvSpPr>
          <p:spPr bwMode="auto">
            <a:xfrm>
              <a:off x="3470" y="1404"/>
              <a:ext cx="392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grpSp>
          <p:nvGrpSpPr>
            <p:cNvPr id="72" name="Group 128"/>
            <p:cNvGrpSpPr>
              <a:grpSpLocks/>
            </p:cNvGrpSpPr>
            <p:nvPr/>
          </p:nvGrpSpPr>
          <p:grpSpPr bwMode="auto">
            <a:xfrm>
              <a:off x="2324" y="1361"/>
              <a:ext cx="286" cy="113"/>
              <a:chOff x="2324" y="1361"/>
              <a:chExt cx="286" cy="113"/>
            </a:xfrm>
          </p:grpSpPr>
          <p:sp>
            <p:nvSpPr>
              <p:cNvPr id="83" name="Rectangle 126"/>
              <p:cNvSpPr>
                <a:spLocks noChangeArrowheads="1"/>
              </p:cNvSpPr>
              <p:nvPr/>
            </p:nvSpPr>
            <p:spPr bwMode="auto">
              <a:xfrm>
                <a:off x="2324" y="1404"/>
                <a:ext cx="175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  <p:sp>
            <p:nvSpPr>
              <p:cNvPr id="84" name="Freeform 127"/>
              <p:cNvSpPr>
                <a:spLocks/>
              </p:cNvSpPr>
              <p:nvPr/>
            </p:nvSpPr>
            <p:spPr bwMode="auto">
              <a:xfrm>
                <a:off x="2497" y="1361"/>
                <a:ext cx="113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113" y="56"/>
                  </a:cxn>
                  <a:cxn ang="0">
                    <a:pos x="0" y="0"/>
                  </a:cxn>
                  <a:cxn ang="0">
                    <a:pos x="0" y="113"/>
                  </a:cxn>
                </a:cxnLst>
                <a:rect l="0" t="0" r="r" b="b"/>
                <a:pathLst>
                  <a:path w="113" h="113">
                    <a:moveTo>
                      <a:pt x="0" y="113"/>
                    </a:moveTo>
                    <a:lnTo>
                      <a:pt x="113" y="56"/>
                    </a:lnTo>
                    <a:lnTo>
                      <a:pt x="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</p:grpSp>
        <p:sp>
          <p:nvSpPr>
            <p:cNvPr id="73" name="Rectangle 129"/>
            <p:cNvSpPr>
              <a:spLocks noChangeArrowheads="1"/>
            </p:cNvSpPr>
            <p:nvPr/>
          </p:nvSpPr>
          <p:spPr bwMode="auto">
            <a:xfrm>
              <a:off x="2578" y="1404"/>
              <a:ext cx="25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grpSp>
          <p:nvGrpSpPr>
            <p:cNvPr id="74" name="Group 132"/>
            <p:cNvGrpSpPr>
              <a:grpSpLocks/>
            </p:cNvGrpSpPr>
            <p:nvPr/>
          </p:nvGrpSpPr>
          <p:grpSpPr bwMode="auto">
            <a:xfrm>
              <a:off x="2431" y="1121"/>
              <a:ext cx="244" cy="342"/>
              <a:chOff x="2431" y="1121"/>
              <a:chExt cx="244" cy="342"/>
            </a:xfrm>
          </p:grpSpPr>
          <p:sp>
            <p:nvSpPr>
              <p:cNvPr id="81" name="Rectangle 130"/>
              <p:cNvSpPr>
                <a:spLocks noChangeArrowheads="1"/>
              </p:cNvSpPr>
              <p:nvPr/>
            </p:nvSpPr>
            <p:spPr bwMode="auto">
              <a:xfrm>
                <a:off x="2600" y="1250"/>
                <a:ext cx="7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600" i="1">
                    <a:solidFill>
                      <a:srgbClr val="000000"/>
                    </a:solidFill>
                  </a:rPr>
                  <a:t>c</a:t>
                </a:r>
                <a:endParaRPr lang="en-GB" sz="1600"/>
              </a:p>
            </p:txBody>
          </p:sp>
          <p:sp>
            <p:nvSpPr>
              <p:cNvPr id="82" name="Rectangle 131"/>
              <p:cNvSpPr>
                <a:spLocks noChangeArrowheads="1"/>
              </p:cNvSpPr>
              <p:nvPr/>
            </p:nvSpPr>
            <p:spPr bwMode="auto">
              <a:xfrm>
                <a:off x="2431" y="1121"/>
                <a:ext cx="12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600">
                    <a:solidFill>
                      <a:srgbClr val="000000"/>
                    </a:solidFill>
                    <a:latin typeface="Symbol" pitchFamily="18" charset="2"/>
                  </a:rPr>
                  <a:t>F</a:t>
                </a:r>
                <a:endParaRPr lang="en-GB" sz="1600"/>
              </a:p>
            </p:txBody>
          </p:sp>
        </p:grpSp>
        <p:grpSp>
          <p:nvGrpSpPr>
            <p:cNvPr id="75" name="Group 135"/>
            <p:cNvGrpSpPr>
              <a:grpSpLocks/>
            </p:cNvGrpSpPr>
            <p:nvPr/>
          </p:nvGrpSpPr>
          <p:grpSpPr bwMode="auto">
            <a:xfrm>
              <a:off x="2684" y="1005"/>
              <a:ext cx="888" cy="129"/>
              <a:chOff x="2684" y="1005"/>
              <a:chExt cx="888" cy="129"/>
            </a:xfrm>
          </p:grpSpPr>
          <p:sp>
            <p:nvSpPr>
              <p:cNvPr id="79" name="Freeform 133"/>
              <p:cNvSpPr>
                <a:spLocks/>
              </p:cNvSpPr>
              <p:nvPr/>
            </p:nvSpPr>
            <p:spPr bwMode="auto">
              <a:xfrm>
                <a:off x="2787" y="1005"/>
                <a:ext cx="785" cy="125"/>
              </a:xfrm>
              <a:custGeom>
                <a:avLst/>
                <a:gdLst/>
                <a:ahLst/>
                <a:cxnLst>
                  <a:cxn ang="0">
                    <a:pos x="776" y="125"/>
                  </a:cxn>
                  <a:cxn ang="0">
                    <a:pos x="785" y="102"/>
                  </a:cxn>
                  <a:cxn ang="0">
                    <a:pos x="726" y="83"/>
                  </a:cxn>
                  <a:cxn ang="0">
                    <a:pos x="668" y="65"/>
                  </a:cxn>
                  <a:cxn ang="0">
                    <a:pos x="611" y="48"/>
                  </a:cxn>
                  <a:cxn ang="0">
                    <a:pos x="552" y="33"/>
                  </a:cxn>
                  <a:cxn ang="0">
                    <a:pos x="495" y="19"/>
                  </a:cxn>
                  <a:cxn ang="0">
                    <a:pos x="490" y="18"/>
                  </a:cxn>
                  <a:cxn ang="0">
                    <a:pos x="434" y="9"/>
                  </a:cxn>
                  <a:cxn ang="0">
                    <a:pos x="377" y="3"/>
                  </a:cxn>
                  <a:cxn ang="0">
                    <a:pos x="349" y="1"/>
                  </a:cxn>
                  <a:cxn ang="0">
                    <a:pos x="321" y="0"/>
                  </a:cxn>
                  <a:cxn ang="0">
                    <a:pos x="280" y="1"/>
                  </a:cxn>
                  <a:cxn ang="0">
                    <a:pos x="240" y="5"/>
                  </a:cxn>
                  <a:cxn ang="0">
                    <a:pos x="199" y="11"/>
                  </a:cxn>
                  <a:cxn ang="0">
                    <a:pos x="160" y="18"/>
                  </a:cxn>
                  <a:cxn ang="0">
                    <a:pos x="155" y="19"/>
                  </a:cxn>
                  <a:cxn ang="0">
                    <a:pos x="116" y="28"/>
                  </a:cxn>
                  <a:cxn ang="0">
                    <a:pos x="77" y="39"/>
                  </a:cxn>
                  <a:cxn ang="0">
                    <a:pos x="38" y="50"/>
                  </a:cxn>
                  <a:cxn ang="0">
                    <a:pos x="0" y="63"/>
                  </a:cxn>
                  <a:cxn ang="0">
                    <a:pos x="9" y="86"/>
                  </a:cxn>
                  <a:cxn ang="0">
                    <a:pos x="48" y="74"/>
                  </a:cxn>
                  <a:cxn ang="0">
                    <a:pos x="87" y="62"/>
                  </a:cxn>
                  <a:cxn ang="0">
                    <a:pos x="125" y="51"/>
                  </a:cxn>
                  <a:cxn ang="0">
                    <a:pos x="164" y="43"/>
                  </a:cxn>
                  <a:cxn ang="0">
                    <a:pos x="160" y="31"/>
                  </a:cxn>
                  <a:cxn ang="0">
                    <a:pos x="160" y="44"/>
                  </a:cxn>
                  <a:cxn ang="0">
                    <a:pos x="199" y="36"/>
                  </a:cxn>
                  <a:cxn ang="0">
                    <a:pos x="240" y="30"/>
                  </a:cxn>
                  <a:cxn ang="0">
                    <a:pos x="280" y="27"/>
                  </a:cxn>
                  <a:cxn ang="0">
                    <a:pos x="321" y="26"/>
                  </a:cxn>
                  <a:cxn ang="0">
                    <a:pos x="349" y="27"/>
                  </a:cxn>
                  <a:cxn ang="0">
                    <a:pos x="377" y="28"/>
                  </a:cxn>
                  <a:cxn ang="0">
                    <a:pos x="434" y="34"/>
                  </a:cxn>
                  <a:cxn ang="0">
                    <a:pos x="490" y="44"/>
                  </a:cxn>
                  <a:cxn ang="0">
                    <a:pos x="490" y="31"/>
                  </a:cxn>
                  <a:cxn ang="0">
                    <a:pos x="486" y="43"/>
                  </a:cxn>
                  <a:cxn ang="0">
                    <a:pos x="543" y="57"/>
                  </a:cxn>
                  <a:cxn ang="0">
                    <a:pos x="601" y="71"/>
                  </a:cxn>
                  <a:cxn ang="0">
                    <a:pos x="658" y="88"/>
                  </a:cxn>
                  <a:cxn ang="0">
                    <a:pos x="717" y="106"/>
                  </a:cxn>
                  <a:cxn ang="0">
                    <a:pos x="776" y="125"/>
                  </a:cxn>
                </a:cxnLst>
                <a:rect l="0" t="0" r="r" b="b"/>
                <a:pathLst>
                  <a:path w="785" h="125">
                    <a:moveTo>
                      <a:pt x="776" y="125"/>
                    </a:moveTo>
                    <a:lnTo>
                      <a:pt x="785" y="102"/>
                    </a:lnTo>
                    <a:lnTo>
                      <a:pt x="726" y="83"/>
                    </a:lnTo>
                    <a:lnTo>
                      <a:pt x="668" y="65"/>
                    </a:lnTo>
                    <a:lnTo>
                      <a:pt x="611" y="48"/>
                    </a:lnTo>
                    <a:lnTo>
                      <a:pt x="552" y="33"/>
                    </a:lnTo>
                    <a:lnTo>
                      <a:pt x="495" y="19"/>
                    </a:lnTo>
                    <a:lnTo>
                      <a:pt x="490" y="18"/>
                    </a:lnTo>
                    <a:lnTo>
                      <a:pt x="434" y="9"/>
                    </a:lnTo>
                    <a:lnTo>
                      <a:pt x="377" y="3"/>
                    </a:lnTo>
                    <a:lnTo>
                      <a:pt x="349" y="1"/>
                    </a:lnTo>
                    <a:lnTo>
                      <a:pt x="321" y="0"/>
                    </a:lnTo>
                    <a:lnTo>
                      <a:pt x="280" y="1"/>
                    </a:lnTo>
                    <a:lnTo>
                      <a:pt x="240" y="5"/>
                    </a:lnTo>
                    <a:lnTo>
                      <a:pt x="199" y="11"/>
                    </a:lnTo>
                    <a:lnTo>
                      <a:pt x="160" y="18"/>
                    </a:lnTo>
                    <a:lnTo>
                      <a:pt x="155" y="19"/>
                    </a:lnTo>
                    <a:lnTo>
                      <a:pt x="116" y="28"/>
                    </a:lnTo>
                    <a:lnTo>
                      <a:pt x="77" y="39"/>
                    </a:lnTo>
                    <a:lnTo>
                      <a:pt x="38" y="50"/>
                    </a:lnTo>
                    <a:lnTo>
                      <a:pt x="0" y="63"/>
                    </a:lnTo>
                    <a:lnTo>
                      <a:pt x="9" y="86"/>
                    </a:lnTo>
                    <a:lnTo>
                      <a:pt x="48" y="74"/>
                    </a:lnTo>
                    <a:lnTo>
                      <a:pt x="87" y="62"/>
                    </a:lnTo>
                    <a:lnTo>
                      <a:pt x="125" y="51"/>
                    </a:lnTo>
                    <a:lnTo>
                      <a:pt x="164" y="43"/>
                    </a:lnTo>
                    <a:lnTo>
                      <a:pt x="160" y="31"/>
                    </a:lnTo>
                    <a:lnTo>
                      <a:pt x="160" y="44"/>
                    </a:lnTo>
                    <a:lnTo>
                      <a:pt x="199" y="36"/>
                    </a:lnTo>
                    <a:lnTo>
                      <a:pt x="240" y="30"/>
                    </a:lnTo>
                    <a:lnTo>
                      <a:pt x="280" y="27"/>
                    </a:lnTo>
                    <a:lnTo>
                      <a:pt x="321" y="26"/>
                    </a:lnTo>
                    <a:lnTo>
                      <a:pt x="349" y="27"/>
                    </a:lnTo>
                    <a:lnTo>
                      <a:pt x="377" y="28"/>
                    </a:lnTo>
                    <a:lnTo>
                      <a:pt x="434" y="34"/>
                    </a:lnTo>
                    <a:lnTo>
                      <a:pt x="490" y="44"/>
                    </a:lnTo>
                    <a:lnTo>
                      <a:pt x="490" y="31"/>
                    </a:lnTo>
                    <a:lnTo>
                      <a:pt x="486" y="43"/>
                    </a:lnTo>
                    <a:lnTo>
                      <a:pt x="543" y="57"/>
                    </a:lnTo>
                    <a:lnTo>
                      <a:pt x="601" y="71"/>
                    </a:lnTo>
                    <a:lnTo>
                      <a:pt x="658" y="88"/>
                    </a:lnTo>
                    <a:lnTo>
                      <a:pt x="717" y="106"/>
                    </a:lnTo>
                    <a:lnTo>
                      <a:pt x="776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  <p:sp>
            <p:nvSpPr>
              <p:cNvPr id="80" name="Freeform 134"/>
              <p:cNvSpPr>
                <a:spLocks/>
              </p:cNvSpPr>
              <p:nvPr/>
            </p:nvSpPr>
            <p:spPr bwMode="auto">
              <a:xfrm>
                <a:off x="2684" y="1027"/>
                <a:ext cx="126" cy="107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92"/>
                  </a:cxn>
                  <a:cxn ang="0">
                    <a:pos x="126" y="107"/>
                  </a:cxn>
                  <a:cxn ang="0">
                    <a:pos x="88" y="0"/>
                  </a:cxn>
                </a:cxnLst>
                <a:rect l="0" t="0" r="r" b="b"/>
                <a:pathLst>
                  <a:path w="126" h="107">
                    <a:moveTo>
                      <a:pt x="88" y="0"/>
                    </a:moveTo>
                    <a:lnTo>
                      <a:pt x="0" y="92"/>
                    </a:lnTo>
                    <a:lnTo>
                      <a:pt x="126" y="10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</p:grpSp>
        <p:grpSp>
          <p:nvGrpSpPr>
            <p:cNvPr id="76" name="Group 138"/>
            <p:cNvGrpSpPr>
              <a:grpSpLocks/>
            </p:cNvGrpSpPr>
            <p:nvPr/>
          </p:nvGrpSpPr>
          <p:grpSpPr bwMode="auto">
            <a:xfrm>
              <a:off x="2943" y="791"/>
              <a:ext cx="434" cy="319"/>
              <a:chOff x="2943" y="791"/>
              <a:chExt cx="434" cy="319"/>
            </a:xfrm>
          </p:grpSpPr>
          <p:sp>
            <p:nvSpPr>
              <p:cNvPr id="77" name="Rectangle 136"/>
              <p:cNvSpPr>
                <a:spLocks noChangeArrowheads="1"/>
              </p:cNvSpPr>
              <p:nvPr/>
            </p:nvSpPr>
            <p:spPr bwMode="auto">
              <a:xfrm>
                <a:off x="3302" y="897"/>
                <a:ext cx="7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600" i="1">
                    <a:solidFill>
                      <a:srgbClr val="000000"/>
                    </a:solidFill>
                  </a:rPr>
                  <a:t>c</a:t>
                </a:r>
                <a:endParaRPr lang="en-GB" sz="1600"/>
              </a:p>
            </p:txBody>
          </p:sp>
          <p:sp>
            <p:nvSpPr>
              <p:cNvPr id="78" name="Rectangle 137"/>
              <p:cNvSpPr>
                <a:spLocks noChangeArrowheads="1"/>
              </p:cNvSpPr>
              <p:nvPr/>
            </p:nvSpPr>
            <p:spPr bwMode="auto">
              <a:xfrm>
                <a:off x="2943" y="791"/>
                <a:ext cx="29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600" i="1">
                    <a:solidFill>
                      <a:srgbClr val="000000"/>
                    </a:solidFill>
                  </a:rPr>
                  <a:t>mmf</a:t>
                </a:r>
                <a:endParaRPr lang="en-GB" sz="1600"/>
              </a:p>
            </p:txBody>
          </p:sp>
        </p:grpSp>
      </p:grpSp>
      <p:grpSp>
        <p:nvGrpSpPr>
          <p:cNvPr id="88" name="Group 144"/>
          <p:cNvGrpSpPr>
            <a:grpSpLocks/>
          </p:cNvGrpSpPr>
          <p:nvPr/>
        </p:nvGrpSpPr>
        <p:grpSpPr bwMode="auto">
          <a:xfrm>
            <a:off x="4828935" y="5267920"/>
            <a:ext cx="317907" cy="449600"/>
            <a:chOff x="2205" y="2938"/>
            <a:chExt cx="262" cy="389"/>
          </a:xfrm>
        </p:grpSpPr>
        <p:sp>
          <p:nvSpPr>
            <p:cNvPr id="89" name="Rectangle 140"/>
            <p:cNvSpPr>
              <a:spLocks noChangeArrowheads="1"/>
            </p:cNvSpPr>
            <p:nvPr/>
          </p:nvSpPr>
          <p:spPr bwMode="auto">
            <a:xfrm>
              <a:off x="2324" y="2938"/>
              <a:ext cx="25" cy="2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0" name="Rectangle 141"/>
            <p:cNvSpPr>
              <a:spLocks noChangeArrowheads="1"/>
            </p:cNvSpPr>
            <p:nvPr/>
          </p:nvSpPr>
          <p:spPr bwMode="auto">
            <a:xfrm>
              <a:off x="2205" y="3207"/>
              <a:ext cx="262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1" name="Rectangle 142"/>
            <p:cNvSpPr>
              <a:spLocks noChangeArrowheads="1"/>
            </p:cNvSpPr>
            <p:nvPr/>
          </p:nvSpPr>
          <p:spPr bwMode="auto">
            <a:xfrm>
              <a:off x="2249" y="3255"/>
              <a:ext cx="17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2" name="Rectangle 143"/>
            <p:cNvSpPr>
              <a:spLocks noChangeArrowheads="1"/>
            </p:cNvSpPr>
            <p:nvPr/>
          </p:nvSpPr>
          <p:spPr bwMode="auto">
            <a:xfrm>
              <a:off x="2292" y="3301"/>
              <a:ext cx="88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93" name="Group 149"/>
          <p:cNvGrpSpPr>
            <a:grpSpLocks/>
          </p:cNvGrpSpPr>
          <p:nvPr/>
        </p:nvGrpSpPr>
        <p:grpSpPr bwMode="auto">
          <a:xfrm>
            <a:off x="6689054" y="3543487"/>
            <a:ext cx="315480" cy="449600"/>
            <a:chOff x="3730" y="2938"/>
            <a:chExt cx="260" cy="389"/>
          </a:xfrm>
        </p:grpSpPr>
        <p:sp>
          <p:nvSpPr>
            <p:cNvPr id="94" name="Rectangle 145"/>
            <p:cNvSpPr>
              <a:spLocks noChangeArrowheads="1"/>
            </p:cNvSpPr>
            <p:nvPr/>
          </p:nvSpPr>
          <p:spPr bwMode="auto">
            <a:xfrm>
              <a:off x="3847" y="2938"/>
              <a:ext cx="26" cy="2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5" name="Rectangle 146"/>
            <p:cNvSpPr>
              <a:spLocks noChangeArrowheads="1"/>
            </p:cNvSpPr>
            <p:nvPr/>
          </p:nvSpPr>
          <p:spPr bwMode="auto">
            <a:xfrm>
              <a:off x="3730" y="3207"/>
              <a:ext cx="260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6" name="Rectangle 147"/>
            <p:cNvSpPr>
              <a:spLocks noChangeArrowheads="1"/>
            </p:cNvSpPr>
            <p:nvPr/>
          </p:nvSpPr>
          <p:spPr bwMode="auto">
            <a:xfrm>
              <a:off x="3773" y="3255"/>
              <a:ext cx="17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97" name="Rectangle 148"/>
            <p:cNvSpPr>
              <a:spLocks noChangeArrowheads="1"/>
            </p:cNvSpPr>
            <p:nvPr/>
          </p:nvSpPr>
          <p:spPr bwMode="auto">
            <a:xfrm>
              <a:off x="3816" y="3301"/>
              <a:ext cx="87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the Thermal 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add dynamic thermal behaviour, use a network to effectively model the thermal aspects of the material and the environment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14480" y="2643182"/>
            <a:ext cx="5654686" cy="3548068"/>
            <a:chOff x="609600" y="168275"/>
            <a:chExt cx="8045450" cy="6094413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609600" y="168275"/>
            <a:ext cx="5861049" cy="4398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Document" r:id="rId4" imgW="3201120" imgH="2403720" progId="Word.Document.8">
                    <p:embed/>
                  </p:oleObj>
                </mc:Choice>
                <mc:Fallback>
                  <p:oleObj name="Document" r:id="rId4" imgW="3201120" imgH="2403720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168275"/>
                          <a:ext cx="5861049" cy="43989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835525" y="5126038"/>
              <a:ext cx="1233488" cy="11366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b="1"/>
                <a:t>Winding</a:t>
              </a:r>
            </a:p>
            <a:p>
              <a:pPr algn="ctr"/>
              <a:r>
                <a:rPr lang="en-GB" sz="1400" b="1"/>
                <a:t>Loss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5472113" y="4364038"/>
              <a:ext cx="0" cy="747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475" y="5683250"/>
              <a:ext cx="2036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81163" y="5472113"/>
              <a:ext cx="1152140" cy="52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b="1"/>
                <a:t>Current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646613" y="4586288"/>
              <a:ext cx="958368" cy="52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b="1"/>
                <a:t>Power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421563" y="3181350"/>
              <a:ext cx="1233487" cy="11366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b="1"/>
                <a:t>Eddy</a:t>
              </a:r>
            </a:p>
            <a:p>
              <a:pPr algn="ctr"/>
              <a:r>
                <a:rPr lang="en-GB" sz="1400" b="1"/>
                <a:t>Current</a:t>
              </a:r>
            </a:p>
            <a:p>
              <a:pPr algn="ctr"/>
              <a:r>
                <a:rPr lang="en-GB" sz="1400" b="1"/>
                <a:t>Loss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6096000" y="3727450"/>
              <a:ext cx="1330325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330950" y="3292474"/>
              <a:ext cx="958368" cy="52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b="1"/>
                <a:t>Power</a:t>
              </a: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665788" y="1330325"/>
              <a:ext cx="2259012" cy="1843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2"/>
                </a:cxn>
                <a:cxn ang="0">
                  <a:pos x="1414" y="532"/>
                </a:cxn>
                <a:cxn ang="0">
                  <a:pos x="1423" y="1161"/>
                </a:cxn>
              </a:cxnLst>
              <a:rect l="0" t="0" r="r" b="b"/>
              <a:pathLst>
                <a:path w="1423" h="1161">
                  <a:moveTo>
                    <a:pt x="0" y="0"/>
                  </a:moveTo>
                  <a:lnTo>
                    <a:pt x="0" y="532"/>
                  </a:lnTo>
                  <a:lnTo>
                    <a:pt x="1414" y="532"/>
                  </a:lnTo>
                  <a:cubicBezTo>
                    <a:pt x="1417" y="742"/>
                    <a:pt x="1420" y="951"/>
                    <a:pt x="1423" y="116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">
  <a:themeElements>
    <a:clrScheme name="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E1E1FF"/>
      </a:accent1>
      <a:accent2>
        <a:srgbClr val="FFC993"/>
      </a:accent2>
      <a:accent3>
        <a:srgbClr val="FFFFFF"/>
      </a:accent3>
      <a:accent4>
        <a:srgbClr val="000000"/>
      </a:accent4>
      <a:accent5>
        <a:srgbClr val="EEEEFF"/>
      </a:accent5>
      <a:accent6>
        <a:srgbClr val="E7B685"/>
      </a:accent6>
      <a:hlink>
        <a:srgbClr val="0000FF"/>
      </a:hlink>
      <a:folHlink>
        <a:srgbClr val="FFFFA7"/>
      </a:folHlink>
    </a:clrScheme>
    <a:fontScheme name="lectur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cture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</Template>
  <TotalTime>659</TotalTime>
  <Words>935</Words>
  <Application>Microsoft Office PowerPoint</Application>
  <PresentationFormat>On-screen Show (4:3)</PresentationFormat>
  <Paragraphs>184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lecture1</vt:lpstr>
      <vt:lpstr>Document</vt:lpstr>
      <vt:lpstr>Worksheet</vt:lpstr>
      <vt:lpstr>Magnetic Components in Electric Circuits</vt:lpstr>
      <vt:lpstr>What are we trying to understand?</vt:lpstr>
      <vt:lpstr>Magnetic Material Characteristics</vt:lpstr>
      <vt:lpstr>Energy Lost in Magnetic Materials</vt:lpstr>
      <vt:lpstr>The effect of environmental Temperature?</vt:lpstr>
      <vt:lpstr>Modeling Magnetic Materials</vt:lpstr>
      <vt:lpstr>Jiles Atherton Model</vt:lpstr>
      <vt:lpstr>Building a Magnetic Component</vt:lpstr>
      <vt:lpstr>Adding the Thermal Dependence</vt:lpstr>
      <vt:lpstr>Thermal Network Modeling</vt:lpstr>
      <vt:lpstr>Characterize the Magnetic Material</vt:lpstr>
      <vt:lpstr>Building a Circuit Model…</vt:lpstr>
      <vt:lpstr>Results of Dynamic Thermal behaviour</vt:lpstr>
      <vt:lpstr>Results of Dynamic Thermal behaviour</vt:lpstr>
      <vt:lpstr>Dynamic Magnetic and thermal behaviour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prw</dc:creator>
  <cp:lastModifiedBy>Peter Wilson</cp:lastModifiedBy>
  <cp:revision>67</cp:revision>
  <cp:lastPrinted>1601-01-01T00:00:00Z</cp:lastPrinted>
  <dcterms:created xsi:type="dcterms:W3CDTF">1601-01-01T00:00:00Z</dcterms:created>
  <dcterms:modified xsi:type="dcterms:W3CDTF">2014-08-31T09:49:01Z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