
<file path=[Content_Types].xml><?xml version="1.0" encoding="utf-8"?>
<Types xmlns="http://schemas.openxmlformats.org/package/2006/content-types">
  <Default Extension="bin" ContentType="image/unknown"/>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handoutMasterIdLst>
    <p:handoutMasterId r:id="rId4"/>
  </p:handoutMasterIdLst>
  <p:sldIdLst>
    <p:sldId id="259" r:id="rId2"/>
  </p:sldIdLst>
  <p:sldSz cx="32404050" cy="43205400"/>
  <p:notesSz cx="6797675" cy="9926638"/>
  <p:defaultTex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2160270" algn="ctr" rtl="0" fontAlgn="base">
      <a:spcBef>
        <a:spcPct val="0"/>
      </a:spcBef>
      <a:spcAft>
        <a:spcPct val="0"/>
      </a:spcAft>
      <a:defRPr kern="1200">
        <a:solidFill>
          <a:schemeClr val="tx1"/>
        </a:solidFill>
        <a:latin typeface="Arial" charset="0"/>
        <a:ea typeface="+mn-ea"/>
        <a:cs typeface="+mn-cs"/>
      </a:defRPr>
    </a:lvl2pPr>
    <a:lvl3pPr marL="4320540" algn="ctr" rtl="0" fontAlgn="base">
      <a:spcBef>
        <a:spcPct val="0"/>
      </a:spcBef>
      <a:spcAft>
        <a:spcPct val="0"/>
      </a:spcAft>
      <a:defRPr kern="1200">
        <a:solidFill>
          <a:schemeClr val="tx1"/>
        </a:solidFill>
        <a:latin typeface="Arial" charset="0"/>
        <a:ea typeface="+mn-ea"/>
        <a:cs typeface="+mn-cs"/>
      </a:defRPr>
    </a:lvl3pPr>
    <a:lvl4pPr marL="6480810" algn="ctr" rtl="0" fontAlgn="base">
      <a:spcBef>
        <a:spcPct val="0"/>
      </a:spcBef>
      <a:spcAft>
        <a:spcPct val="0"/>
      </a:spcAft>
      <a:defRPr kern="1200">
        <a:solidFill>
          <a:schemeClr val="tx1"/>
        </a:solidFill>
        <a:latin typeface="Arial" charset="0"/>
        <a:ea typeface="+mn-ea"/>
        <a:cs typeface="+mn-cs"/>
      </a:defRPr>
    </a:lvl4pPr>
    <a:lvl5pPr marL="8641080" algn="ctr" rtl="0" fontAlgn="base">
      <a:spcBef>
        <a:spcPct val="0"/>
      </a:spcBef>
      <a:spcAft>
        <a:spcPct val="0"/>
      </a:spcAft>
      <a:defRPr kern="1200">
        <a:solidFill>
          <a:schemeClr val="tx1"/>
        </a:solidFill>
        <a:latin typeface="Arial" charset="0"/>
        <a:ea typeface="+mn-ea"/>
        <a:cs typeface="+mn-cs"/>
      </a:defRPr>
    </a:lvl5pPr>
    <a:lvl6pPr marL="10801350" algn="l" defTabSz="4320540" rtl="0" eaLnBrk="1" latinLnBrk="0" hangingPunct="1">
      <a:defRPr kern="1200">
        <a:solidFill>
          <a:schemeClr val="tx1"/>
        </a:solidFill>
        <a:latin typeface="Arial" charset="0"/>
        <a:ea typeface="+mn-ea"/>
        <a:cs typeface="+mn-cs"/>
      </a:defRPr>
    </a:lvl6pPr>
    <a:lvl7pPr marL="12961620" algn="l" defTabSz="4320540" rtl="0" eaLnBrk="1" latinLnBrk="0" hangingPunct="1">
      <a:defRPr kern="1200">
        <a:solidFill>
          <a:schemeClr val="tx1"/>
        </a:solidFill>
        <a:latin typeface="Arial" charset="0"/>
        <a:ea typeface="+mn-ea"/>
        <a:cs typeface="+mn-cs"/>
      </a:defRPr>
    </a:lvl7pPr>
    <a:lvl8pPr marL="15121890" algn="l" defTabSz="4320540" rtl="0" eaLnBrk="1" latinLnBrk="0" hangingPunct="1">
      <a:defRPr kern="1200">
        <a:solidFill>
          <a:schemeClr val="tx1"/>
        </a:solidFill>
        <a:latin typeface="Arial" charset="0"/>
        <a:ea typeface="+mn-ea"/>
        <a:cs typeface="+mn-cs"/>
      </a:defRPr>
    </a:lvl8pPr>
    <a:lvl9pPr marL="17282160" algn="l" defTabSz="432054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537E"/>
    <a:srgbClr val="24408F"/>
    <a:srgbClr val="ECF7E1"/>
    <a:srgbClr val="F0F9E7"/>
    <a:srgbClr val="F7FCF2"/>
    <a:srgbClr val="E3F3D1"/>
    <a:srgbClr val="FFFFCC"/>
    <a:srgbClr val="FFFF99"/>
    <a:srgbClr val="CCECFF"/>
    <a:srgbClr val="65B3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98" autoAdjust="0"/>
    <p:restoredTop sz="89671" autoAdjust="0"/>
  </p:normalViewPr>
  <p:slideViewPr>
    <p:cSldViewPr snapToGrid="0">
      <p:cViewPr>
        <p:scale>
          <a:sx n="30" d="100"/>
          <a:sy n="30" d="100"/>
        </p:scale>
        <p:origin x="-186" y="2382"/>
      </p:cViewPr>
      <p:guideLst>
        <p:guide orient="horz"/>
        <p:guide orient="horz" pos="14711"/>
        <p:guide pos="10107"/>
      </p:guideLst>
    </p:cSldViewPr>
  </p:slideViewPr>
  <p:notesTextViewPr>
    <p:cViewPr>
      <p:scale>
        <a:sx n="100" d="100"/>
        <a:sy n="100" d="100"/>
      </p:scale>
      <p:origin x="0" y="0"/>
    </p:cViewPr>
  </p:notesTextViewPr>
  <p:notesViewPr>
    <p:cSldViewPr snapToGrid="0">
      <p:cViewPr varScale="1">
        <p:scale>
          <a:sx n="66" d="100"/>
          <a:sy n="66" d="100"/>
        </p:scale>
        <p:origin x="-2286" y="-1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1"/>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30723" name="Rectangle 3"/>
          <p:cNvSpPr>
            <a:spLocks noGrp="1" noChangeArrowheads="1"/>
          </p:cNvSpPr>
          <p:nvPr>
            <p:ph type="dt" sz="quarter" idx="1"/>
          </p:nvPr>
        </p:nvSpPr>
        <p:spPr bwMode="auto">
          <a:xfrm>
            <a:off x="3850092" y="1"/>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0724" name="Rectangle 4"/>
          <p:cNvSpPr>
            <a:spLocks noGrp="1" noChangeArrowheads="1"/>
          </p:cNvSpPr>
          <p:nvPr>
            <p:ph type="ftr" sz="quarter" idx="2"/>
          </p:nvPr>
        </p:nvSpPr>
        <p:spPr bwMode="auto">
          <a:xfrm>
            <a:off x="0" y="9428905"/>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GB"/>
          </a:p>
        </p:txBody>
      </p:sp>
      <p:sp>
        <p:nvSpPr>
          <p:cNvPr id="30725" name="Rectangle 5"/>
          <p:cNvSpPr>
            <a:spLocks noGrp="1" noChangeArrowheads="1"/>
          </p:cNvSpPr>
          <p:nvPr>
            <p:ph type="sldNum" sz="quarter" idx="3"/>
          </p:nvPr>
        </p:nvSpPr>
        <p:spPr bwMode="auto">
          <a:xfrm>
            <a:off x="3850092" y="9428905"/>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7655BEB-F031-438F-819B-EAB9829C9357}" type="slidenum">
              <a:rPr lang="en-GB"/>
              <a:pPr/>
              <a:t>‹#›</a:t>
            </a:fld>
            <a:endParaRPr lang="en-GB"/>
          </a:p>
        </p:txBody>
      </p:sp>
    </p:spTree>
    <p:extLst>
      <p:ext uri="{BB962C8B-B14F-4D97-AF65-F5344CB8AC3E}">
        <p14:creationId xmlns:p14="http://schemas.microsoft.com/office/powerpoint/2010/main" val="3024137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1"/>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p>
        </p:txBody>
      </p:sp>
      <p:sp>
        <p:nvSpPr>
          <p:cNvPr id="27651" name="Rectangle 3"/>
          <p:cNvSpPr>
            <a:spLocks noGrp="1" noChangeArrowheads="1"/>
          </p:cNvSpPr>
          <p:nvPr>
            <p:ph type="dt" idx="1"/>
          </p:nvPr>
        </p:nvSpPr>
        <p:spPr bwMode="auto">
          <a:xfrm>
            <a:off x="3850092" y="1"/>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27652" name="Rectangle 4"/>
          <p:cNvSpPr>
            <a:spLocks noGrp="1" noRot="1" noChangeAspect="1" noChangeArrowheads="1" noTextEdit="1"/>
          </p:cNvSpPr>
          <p:nvPr>
            <p:ph type="sldImg" idx="2"/>
          </p:nvPr>
        </p:nvSpPr>
        <p:spPr bwMode="auto">
          <a:xfrm>
            <a:off x="2003425" y="744538"/>
            <a:ext cx="27908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79160" y="4714452"/>
            <a:ext cx="5439355" cy="446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7654" name="Rectangle 6"/>
          <p:cNvSpPr>
            <a:spLocks noGrp="1" noChangeArrowheads="1"/>
          </p:cNvSpPr>
          <p:nvPr>
            <p:ph type="ftr" sz="quarter" idx="4"/>
          </p:nvPr>
        </p:nvSpPr>
        <p:spPr bwMode="auto">
          <a:xfrm>
            <a:off x="0" y="9428905"/>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GB"/>
          </a:p>
        </p:txBody>
      </p:sp>
      <p:sp>
        <p:nvSpPr>
          <p:cNvPr id="27655" name="Rectangle 7"/>
          <p:cNvSpPr>
            <a:spLocks noGrp="1" noChangeArrowheads="1"/>
          </p:cNvSpPr>
          <p:nvPr>
            <p:ph type="sldNum" sz="quarter" idx="5"/>
          </p:nvPr>
        </p:nvSpPr>
        <p:spPr bwMode="auto">
          <a:xfrm>
            <a:off x="3850092" y="9428905"/>
            <a:ext cx="2946065" cy="495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0605F94-D1A2-4FFD-8F3C-2F2B5A7F8E6C}" type="slidenum">
              <a:rPr lang="en-GB"/>
              <a:pPr/>
              <a:t>‹#›</a:t>
            </a:fld>
            <a:endParaRPr lang="en-GB"/>
          </a:p>
        </p:txBody>
      </p:sp>
    </p:spTree>
    <p:extLst>
      <p:ext uri="{BB962C8B-B14F-4D97-AF65-F5344CB8AC3E}">
        <p14:creationId xmlns:p14="http://schemas.microsoft.com/office/powerpoint/2010/main" val="10818484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5700" kern="1200">
        <a:solidFill>
          <a:schemeClr val="tx1"/>
        </a:solidFill>
        <a:latin typeface="Arial" charset="0"/>
        <a:ea typeface="+mn-ea"/>
        <a:cs typeface="+mn-cs"/>
      </a:defRPr>
    </a:lvl1pPr>
    <a:lvl2pPr marL="2160270" algn="l" rtl="0" fontAlgn="base">
      <a:spcBef>
        <a:spcPct val="30000"/>
      </a:spcBef>
      <a:spcAft>
        <a:spcPct val="0"/>
      </a:spcAft>
      <a:defRPr sz="5700" kern="1200">
        <a:solidFill>
          <a:schemeClr val="tx1"/>
        </a:solidFill>
        <a:latin typeface="Arial" charset="0"/>
        <a:ea typeface="+mn-ea"/>
        <a:cs typeface="+mn-cs"/>
      </a:defRPr>
    </a:lvl2pPr>
    <a:lvl3pPr marL="4320540" algn="l" rtl="0" fontAlgn="base">
      <a:spcBef>
        <a:spcPct val="30000"/>
      </a:spcBef>
      <a:spcAft>
        <a:spcPct val="0"/>
      </a:spcAft>
      <a:defRPr sz="5700" kern="1200">
        <a:solidFill>
          <a:schemeClr val="tx1"/>
        </a:solidFill>
        <a:latin typeface="Arial" charset="0"/>
        <a:ea typeface="+mn-ea"/>
        <a:cs typeface="+mn-cs"/>
      </a:defRPr>
    </a:lvl3pPr>
    <a:lvl4pPr marL="6480810" algn="l" rtl="0" fontAlgn="base">
      <a:spcBef>
        <a:spcPct val="30000"/>
      </a:spcBef>
      <a:spcAft>
        <a:spcPct val="0"/>
      </a:spcAft>
      <a:defRPr sz="5700" kern="1200">
        <a:solidFill>
          <a:schemeClr val="tx1"/>
        </a:solidFill>
        <a:latin typeface="Arial" charset="0"/>
        <a:ea typeface="+mn-ea"/>
        <a:cs typeface="+mn-cs"/>
      </a:defRPr>
    </a:lvl4pPr>
    <a:lvl5pPr marL="8641080" algn="l" rtl="0" fontAlgn="base">
      <a:spcBef>
        <a:spcPct val="30000"/>
      </a:spcBef>
      <a:spcAft>
        <a:spcPct val="0"/>
      </a:spcAft>
      <a:defRPr sz="5700" kern="1200">
        <a:solidFill>
          <a:schemeClr val="tx1"/>
        </a:solidFill>
        <a:latin typeface="Arial" charset="0"/>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F52209-A9C7-4536-9871-08DEEAA1B1DB}" type="slidenum">
              <a:rPr lang="en-GB"/>
              <a:pPr/>
              <a:t>1</a:t>
            </a:fld>
            <a:endParaRPr lang="en-GB"/>
          </a:p>
        </p:txBody>
      </p:sp>
      <p:sp>
        <p:nvSpPr>
          <p:cNvPr id="33794" name="Rectangle 2"/>
          <p:cNvSpPr>
            <a:spLocks noGrp="1" noRot="1" noChangeAspect="1" noChangeArrowheads="1" noTextEdit="1"/>
          </p:cNvSpPr>
          <p:nvPr>
            <p:ph type="sldImg"/>
          </p:nvPr>
        </p:nvSpPr>
        <p:spPr>
          <a:xfrm>
            <a:off x="2003425" y="744538"/>
            <a:ext cx="2790825" cy="3722687"/>
          </a:xfrm>
          <a:ln/>
        </p:spPr>
      </p:sp>
      <p:sp>
        <p:nvSpPr>
          <p:cNvPr id="33795" name="Rectangle 3"/>
          <p:cNvSpPr>
            <a:spLocks noGrp="1" noChangeArrowheads="1"/>
          </p:cNvSpPr>
          <p:nvPr>
            <p:ph type="body" idx="1"/>
          </p:nvPr>
        </p:nvSpPr>
        <p:spPr/>
        <p:txBody>
          <a:bodyPr/>
          <a:lstStyle/>
          <a:p>
            <a:endParaRPr lang="en-US" dirty="0">
              <a:latin typeface="Verdan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304" y="13421680"/>
            <a:ext cx="27543443" cy="9261158"/>
          </a:xfrm>
        </p:spPr>
        <p:txBody>
          <a:bodyPr/>
          <a:lstStyle/>
          <a:p>
            <a:r>
              <a:rPr lang="en-US" smtClean="0"/>
              <a:t>Click to edit Master title style</a:t>
            </a:r>
            <a:endParaRPr lang="en-GB"/>
          </a:p>
        </p:txBody>
      </p:sp>
      <p:sp>
        <p:nvSpPr>
          <p:cNvPr id="3" name="Subtitle 2"/>
          <p:cNvSpPr>
            <a:spLocks noGrp="1"/>
          </p:cNvSpPr>
          <p:nvPr>
            <p:ph type="subTitle" idx="1"/>
          </p:nvPr>
        </p:nvSpPr>
        <p:spPr>
          <a:xfrm>
            <a:off x="4860608" y="24483060"/>
            <a:ext cx="22682835" cy="11041380"/>
          </a:xfrm>
        </p:spPr>
        <p:txBody>
          <a:bodyPr/>
          <a:lstStyle>
            <a:lvl1pPr marL="0" indent="0" algn="ctr">
              <a:buNone/>
              <a:defRPr/>
            </a:lvl1pPr>
            <a:lvl2pPr marL="2160270" indent="0" algn="ctr">
              <a:buNone/>
              <a:defRPr/>
            </a:lvl2pPr>
            <a:lvl3pPr marL="4320540" indent="0" algn="ctr">
              <a:buNone/>
              <a:defRPr/>
            </a:lvl3pPr>
            <a:lvl4pPr marL="6480810" indent="0" algn="ctr">
              <a:buNone/>
              <a:defRPr/>
            </a:lvl4pPr>
            <a:lvl5pPr marL="8641080" indent="0" algn="ctr">
              <a:buNone/>
              <a:defRPr/>
            </a:lvl5pPr>
            <a:lvl6pPr marL="10801350" indent="0" algn="ctr">
              <a:buNone/>
              <a:defRPr/>
            </a:lvl6pPr>
            <a:lvl7pPr marL="12961620" indent="0" algn="ctr">
              <a:buNone/>
              <a:defRPr/>
            </a:lvl7pPr>
            <a:lvl8pPr marL="15121890" indent="0" algn="ctr">
              <a:buNone/>
              <a:defRPr/>
            </a:lvl8pPr>
            <a:lvl9pPr marL="17282160" indent="0" algn="ctr">
              <a:buNone/>
              <a:defRPr/>
            </a:lvl9pPr>
          </a:lstStyle>
          <a:p>
            <a:r>
              <a:rPr lang="en-US" smtClean="0"/>
              <a:t>Click to edit Master subtitle style</a:t>
            </a:r>
            <a:endParaRPr lang="en-GB"/>
          </a:p>
        </p:txBody>
      </p:sp>
    </p:spTree>
    <p:extLst>
      <p:ext uri="{BB962C8B-B14F-4D97-AF65-F5344CB8AC3E}">
        <p14:creationId xmlns:p14="http://schemas.microsoft.com/office/powerpoint/2010/main" val="211172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08390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785473" y="5780726"/>
            <a:ext cx="7290911" cy="3079385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912739" y="5780726"/>
            <a:ext cx="21332666" cy="307938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641960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912739" y="5780726"/>
            <a:ext cx="29163645" cy="307938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06862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39959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696" y="27763473"/>
            <a:ext cx="27543443" cy="8581073"/>
          </a:xfrm>
        </p:spPr>
        <p:txBody>
          <a:bodyPr anchor="t"/>
          <a:lstStyle>
            <a:lvl1pPr algn="l">
              <a:defRPr sz="18900" b="1" cap="all"/>
            </a:lvl1pPr>
          </a:lstStyle>
          <a:p>
            <a:r>
              <a:rPr lang="en-US" smtClean="0"/>
              <a:t>Click to edit Master title style</a:t>
            </a:r>
            <a:endParaRPr lang="en-GB"/>
          </a:p>
        </p:txBody>
      </p:sp>
      <p:sp>
        <p:nvSpPr>
          <p:cNvPr id="3" name="Text Placeholder 2"/>
          <p:cNvSpPr>
            <a:spLocks noGrp="1"/>
          </p:cNvSpPr>
          <p:nvPr>
            <p:ph type="body" idx="1"/>
          </p:nvPr>
        </p:nvSpPr>
        <p:spPr>
          <a:xfrm>
            <a:off x="2559696" y="18312295"/>
            <a:ext cx="27543443" cy="9451178"/>
          </a:xfrm>
        </p:spPr>
        <p:txBody>
          <a:bodyPr anchor="b"/>
          <a:lstStyle>
            <a:lvl1pPr marL="0" indent="0">
              <a:buNone/>
              <a:defRPr sz="9500"/>
            </a:lvl1pPr>
            <a:lvl2pPr marL="2160270" indent="0">
              <a:buNone/>
              <a:defRPr sz="8500"/>
            </a:lvl2pPr>
            <a:lvl3pPr marL="4320540" indent="0">
              <a:buNone/>
              <a:defRPr sz="7600"/>
            </a:lvl3pPr>
            <a:lvl4pPr marL="6480810" indent="0">
              <a:buNone/>
              <a:defRPr sz="6600"/>
            </a:lvl4pPr>
            <a:lvl5pPr marL="8641080" indent="0">
              <a:buNone/>
              <a:defRPr sz="6600"/>
            </a:lvl5pPr>
            <a:lvl6pPr marL="10801350" indent="0">
              <a:buNone/>
              <a:defRPr sz="6600"/>
            </a:lvl6pPr>
            <a:lvl7pPr marL="12961620" indent="0">
              <a:buNone/>
              <a:defRPr sz="6600"/>
            </a:lvl7pPr>
            <a:lvl8pPr marL="15121890" indent="0">
              <a:buNone/>
              <a:defRPr sz="6600"/>
            </a:lvl8pPr>
            <a:lvl9pPr marL="17282160" indent="0">
              <a:buNone/>
              <a:defRPr sz="6600"/>
            </a:lvl9pPr>
          </a:lstStyle>
          <a:p>
            <a:pPr lvl="0"/>
            <a:r>
              <a:rPr lang="en-US" smtClean="0"/>
              <a:t>Click to edit Master text styles</a:t>
            </a:r>
          </a:p>
        </p:txBody>
      </p:sp>
    </p:spTree>
    <p:extLst>
      <p:ext uri="{BB962C8B-B14F-4D97-AF65-F5344CB8AC3E}">
        <p14:creationId xmlns:p14="http://schemas.microsoft.com/office/powerpoint/2010/main" val="320202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165897" y="13051634"/>
            <a:ext cx="14036128" cy="23522940"/>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6742093" y="13051634"/>
            <a:ext cx="14041755" cy="23522940"/>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32792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20203" y="1730219"/>
            <a:ext cx="29163645" cy="72009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en-US" smtClean="0"/>
              <a:t>Click to edit Master text styles</a:t>
            </a:r>
          </a:p>
        </p:txBody>
      </p:sp>
      <p:sp>
        <p:nvSpPr>
          <p:cNvPr id="4" name="Content Placeholder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en-US" smtClean="0"/>
              <a:t>Click to edit Master text styles</a:t>
            </a:r>
          </a:p>
        </p:txBody>
      </p:sp>
      <p:sp>
        <p:nvSpPr>
          <p:cNvPr id="6" name="Content Placeholder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201532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254806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629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20204" y="1720215"/>
            <a:ext cx="10660709" cy="7320915"/>
          </a:xfrm>
        </p:spPr>
        <p:txBody>
          <a:bodyPr anchor="b"/>
          <a:lstStyle>
            <a:lvl1pPr algn="l">
              <a:defRPr sz="9500" b="1"/>
            </a:lvl1pPr>
          </a:lstStyle>
          <a:p>
            <a:r>
              <a:rPr lang="en-US" smtClean="0"/>
              <a:t>Click to edit Master title style</a:t>
            </a:r>
            <a:endParaRPr lang="en-GB"/>
          </a:p>
        </p:txBody>
      </p:sp>
      <p:sp>
        <p:nvSpPr>
          <p:cNvPr id="3" name="Content Placeholder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en-US" smtClean="0"/>
              <a:t>Click to edit Master text styles</a:t>
            </a:r>
          </a:p>
        </p:txBody>
      </p:sp>
    </p:spTree>
    <p:extLst>
      <p:ext uri="{BB962C8B-B14F-4D97-AF65-F5344CB8AC3E}">
        <p14:creationId xmlns:p14="http://schemas.microsoft.com/office/powerpoint/2010/main" val="261670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1421" y="30243780"/>
            <a:ext cx="19442430" cy="3570449"/>
          </a:xfrm>
        </p:spPr>
        <p:txBody>
          <a:bodyPr anchor="b"/>
          <a:lstStyle>
            <a:lvl1pPr algn="l">
              <a:defRPr sz="9500" b="1"/>
            </a:lvl1pPr>
          </a:lstStyle>
          <a:p>
            <a:r>
              <a:rPr lang="en-US" smtClean="0"/>
              <a:t>Click to edit Master title style</a:t>
            </a:r>
            <a:endParaRPr lang="en-GB"/>
          </a:p>
        </p:txBody>
      </p:sp>
      <p:sp>
        <p:nvSpPr>
          <p:cNvPr id="3" name="Picture Placeholder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en-GB"/>
          </a:p>
        </p:txBody>
      </p:sp>
      <p:sp>
        <p:nvSpPr>
          <p:cNvPr id="4" name="Text Placeholder 3"/>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en-US" smtClean="0"/>
              <a:t>Click to edit Master text styles</a:t>
            </a:r>
          </a:p>
        </p:txBody>
      </p:sp>
    </p:spTree>
    <p:extLst>
      <p:ext uri="{BB962C8B-B14F-4D97-AF65-F5344CB8AC3E}">
        <p14:creationId xmlns:p14="http://schemas.microsoft.com/office/powerpoint/2010/main" val="556790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1912739" y="5780723"/>
            <a:ext cx="29163645" cy="720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2054" tIns="216027" rIns="432054" bIns="216027" numCol="1" anchor="ctr" anchorCtr="0" compatLnSpc="1">
            <a:prstTxWarp prst="textNoShape">
              <a:avLst/>
            </a:prstTxWarp>
          </a:bodyPr>
          <a:lstStyle/>
          <a:p>
            <a:pPr lvl="0"/>
            <a:r>
              <a:rPr lang="en-GB" smtClean="0"/>
              <a:t>Click to edit Master title style</a:t>
            </a:r>
          </a:p>
        </p:txBody>
      </p:sp>
      <p:sp>
        <p:nvSpPr>
          <p:cNvPr id="5123" name="Rectangle 3"/>
          <p:cNvSpPr>
            <a:spLocks noGrp="1" noChangeArrowheads="1"/>
          </p:cNvSpPr>
          <p:nvPr>
            <p:ph type="body" idx="1"/>
          </p:nvPr>
        </p:nvSpPr>
        <p:spPr bwMode="auto">
          <a:xfrm>
            <a:off x="2165897" y="13051634"/>
            <a:ext cx="28617950" cy="23522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2054" tIns="216027" rIns="432054" bIns="216027"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5143" name="Picture 23" descr="logo-tiff"/>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4111764" y="730094"/>
            <a:ext cx="8033504" cy="4990621"/>
          </a:xfrm>
          <a:prstGeom prst="rect">
            <a:avLst/>
          </a:prstGeom>
          <a:noFill/>
          <a:extLst>
            <a:ext uri="{909E8E84-426E-40DD-AFC4-6F175D3DCCD1}">
              <a14:hiddenFill xmlns:a14="http://schemas.microsoft.com/office/drawing/2010/main">
                <a:solidFill>
                  <a:srgbClr val="FFFFFF"/>
                </a:solidFill>
              </a14:hiddenFill>
            </a:ext>
          </a:extLst>
        </p:spPr>
      </p:pic>
      <p:pic>
        <p:nvPicPr>
          <p:cNvPr id="5146" name="Picture 26" descr="HTAprojectlogo"/>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11791474" cy="6130769"/>
          </a:xfrm>
          <a:prstGeom prst="rect">
            <a:avLst/>
          </a:prstGeom>
          <a:noFill/>
          <a:extLst>
            <a:ext uri="{909E8E84-426E-40DD-AFC4-6F175D3DCCD1}">
              <a14:hiddenFill xmlns:a14="http://schemas.microsoft.com/office/drawing/2010/main">
                <a:solidFill>
                  <a:srgbClr val="FFFFFF"/>
                </a:solidFill>
              </a14:hiddenFill>
            </a:ext>
          </a:extLst>
        </p:spPr>
      </p:pic>
      <p:pic>
        <p:nvPicPr>
          <p:cNvPr id="5147" name="Picture 27" descr="HTAi bottom bar"/>
          <p:cNvPicPr>
            <a:picLocks noChangeAspect="1" noChangeArrowheads="1"/>
          </p:cNvPicPr>
          <p:nvPr userDrawn="1"/>
        </p:nvPicPr>
        <p:blipFill>
          <a:blip>
            <a:extLst>
              <a:ext uri="{28A0092B-C50C-407E-A947-70E740481C1C}">
                <a14:useLocalDpi xmlns:a14="http://schemas.microsoft.com/office/drawing/2010/main" val="0"/>
              </a:ext>
            </a:extLst>
          </a:blip>
          <a:srcRect/>
          <a:stretch>
            <a:fillRect/>
          </a:stretch>
        </p:blipFill>
        <p:spPr bwMode="auto">
          <a:xfrm>
            <a:off x="0" y="31193905"/>
            <a:ext cx="32404050" cy="1201149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fontAlgn="base">
        <a:spcBef>
          <a:spcPct val="0"/>
        </a:spcBef>
        <a:spcAft>
          <a:spcPct val="0"/>
        </a:spcAft>
        <a:defRPr sz="15100" b="1">
          <a:solidFill>
            <a:srgbClr val="000066"/>
          </a:solidFill>
          <a:latin typeface="+mj-lt"/>
          <a:ea typeface="+mj-ea"/>
          <a:cs typeface="+mj-cs"/>
        </a:defRPr>
      </a:lvl1pPr>
      <a:lvl2pPr algn="ctr" rtl="0" fontAlgn="base">
        <a:spcBef>
          <a:spcPct val="0"/>
        </a:spcBef>
        <a:spcAft>
          <a:spcPct val="0"/>
        </a:spcAft>
        <a:defRPr sz="15100" b="1">
          <a:solidFill>
            <a:srgbClr val="000066"/>
          </a:solidFill>
          <a:latin typeface="Arial" charset="0"/>
        </a:defRPr>
      </a:lvl2pPr>
      <a:lvl3pPr algn="ctr" rtl="0" fontAlgn="base">
        <a:spcBef>
          <a:spcPct val="0"/>
        </a:spcBef>
        <a:spcAft>
          <a:spcPct val="0"/>
        </a:spcAft>
        <a:defRPr sz="15100" b="1">
          <a:solidFill>
            <a:srgbClr val="000066"/>
          </a:solidFill>
          <a:latin typeface="Arial" charset="0"/>
        </a:defRPr>
      </a:lvl3pPr>
      <a:lvl4pPr algn="ctr" rtl="0" fontAlgn="base">
        <a:spcBef>
          <a:spcPct val="0"/>
        </a:spcBef>
        <a:spcAft>
          <a:spcPct val="0"/>
        </a:spcAft>
        <a:defRPr sz="15100" b="1">
          <a:solidFill>
            <a:srgbClr val="000066"/>
          </a:solidFill>
          <a:latin typeface="Arial" charset="0"/>
        </a:defRPr>
      </a:lvl4pPr>
      <a:lvl5pPr algn="ctr" rtl="0" fontAlgn="base">
        <a:spcBef>
          <a:spcPct val="0"/>
        </a:spcBef>
        <a:spcAft>
          <a:spcPct val="0"/>
        </a:spcAft>
        <a:defRPr sz="15100" b="1">
          <a:solidFill>
            <a:srgbClr val="000066"/>
          </a:solidFill>
          <a:latin typeface="Arial" charset="0"/>
        </a:defRPr>
      </a:lvl5pPr>
      <a:lvl6pPr marL="2160270" algn="ctr" rtl="0" fontAlgn="base">
        <a:spcBef>
          <a:spcPct val="0"/>
        </a:spcBef>
        <a:spcAft>
          <a:spcPct val="0"/>
        </a:spcAft>
        <a:defRPr sz="15100" b="1">
          <a:solidFill>
            <a:srgbClr val="000066"/>
          </a:solidFill>
          <a:latin typeface="Arial" charset="0"/>
        </a:defRPr>
      </a:lvl6pPr>
      <a:lvl7pPr marL="4320540" algn="ctr" rtl="0" fontAlgn="base">
        <a:spcBef>
          <a:spcPct val="0"/>
        </a:spcBef>
        <a:spcAft>
          <a:spcPct val="0"/>
        </a:spcAft>
        <a:defRPr sz="15100" b="1">
          <a:solidFill>
            <a:srgbClr val="000066"/>
          </a:solidFill>
          <a:latin typeface="Arial" charset="0"/>
        </a:defRPr>
      </a:lvl7pPr>
      <a:lvl8pPr marL="6480810" algn="ctr" rtl="0" fontAlgn="base">
        <a:spcBef>
          <a:spcPct val="0"/>
        </a:spcBef>
        <a:spcAft>
          <a:spcPct val="0"/>
        </a:spcAft>
        <a:defRPr sz="15100" b="1">
          <a:solidFill>
            <a:srgbClr val="000066"/>
          </a:solidFill>
          <a:latin typeface="Arial" charset="0"/>
        </a:defRPr>
      </a:lvl8pPr>
      <a:lvl9pPr marL="8641080" algn="ctr" rtl="0" fontAlgn="base">
        <a:spcBef>
          <a:spcPct val="0"/>
        </a:spcBef>
        <a:spcAft>
          <a:spcPct val="0"/>
        </a:spcAft>
        <a:defRPr sz="15100" b="1">
          <a:solidFill>
            <a:srgbClr val="000066"/>
          </a:solidFill>
          <a:latin typeface="Arial" charset="0"/>
        </a:defRPr>
      </a:lvl9pPr>
    </p:titleStyle>
    <p:bodyStyle>
      <a:lvl1pPr marL="1620203" indent="-1620203" algn="l" rtl="0" fontAlgn="base">
        <a:spcBef>
          <a:spcPct val="20000"/>
        </a:spcBef>
        <a:spcAft>
          <a:spcPct val="0"/>
        </a:spcAft>
        <a:buClr>
          <a:srgbClr val="61BB46"/>
        </a:buClr>
        <a:buFont typeface="Arial" charset="0"/>
        <a:buChar char="►"/>
        <a:defRPr sz="9500" b="1">
          <a:solidFill>
            <a:srgbClr val="000066"/>
          </a:solidFill>
          <a:latin typeface="+mn-lt"/>
          <a:ea typeface="+mn-ea"/>
          <a:cs typeface="+mn-cs"/>
        </a:defRPr>
      </a:lvl1pPr>
      <a:lvl2pPr marL="3510439" indent="-1350169" algn="l" rtl="0" fontAlgn="base">
        <a:spcBef>
          <a:spcPct val="20000"/>
        </a:spcBef>
        <a:spcAft>
          <a:spcPct val="0"/>
        </a:spcAft>
        <a:buClr>
          <a:srgbClr val="61BB46"/>
        </a:buClr>
        <a:buFont typeface="Arial" charset="0"/>
        <a:buChar char="►"/>
        <a:defRPr b="1">
          <a:solidFill>
            <a:srgbClr val="000066"/>
          </a:solidFill>
          <a:latin typeface="+mn-lt"/>
        </a:defRPr>
      </a:lvl2pPr>
      <a:lvl3pPr marL="5400675" indent="-1080135" algn="l" rtl="0" fontAlgn="base">
        <a:spcBef>
          <a:spcPct val="20000"/>
        </a:spcBef>
        <a:spcAft>
          <a:spcPct val="0"/>
        </a:spcAft>
        <a:buClr>
          <a:srgbClr val="61BB46"/>
        </a:buClr>
        <a:buFont typeface="Arial" charset="0"/>
        <a:buChar char="►"/>
        <a:defRPr>
          <a:solidFill>
            <a:srgbClr val="000066"/>
          </a:solidFill>
          <a:latin typeface="+mn-lt"/>
        </a:defRPr>
      </a:lvl3pPr>
      <a:lvl4pPr marL="7560945" indent="-1080135" algn="l" rtl="0" fontAlgn="base">
        <a:spcBef>
          <a:spcPct val="20000"/>
        </a:spcBef>
        <a:spcAft>
          <a:spcPct val="0"/>
        </a:spcAft>
        <a:buClr>
          <a:srgbClr val="61BB46"/>
        </a:buClr>
        <a:buFont typeface="Arial" charset="0"/>
        <a:buChar char="►"/>
        <a:defRPr>
          <a:solidFill>
            <a:srgbClr val="000066"/>
          </a:solidFill>
          <a:latin typeface="+mn-lt"/>
        </a:defRPr>
      </a:lvl4pPr>
      <a:lvl5pPr marL="9721215" indent="-1080135" algn="l" rtl="0" fontAlgn="base">
        <a:spcBef>
          <a:spcPct val="20000"/>
        </a:spcBef>
        <a:spcAft>
          <a:spcPct val="0"/>
        </a:spcAft>
        <a:buClr>
          <a:srgbClr val="61BB46"/>
        </a:buClr>
        <a:buFont typeface="Arial" charset="0"/>
        <a:buChar char="►"/>
        <a:defRPr>
          <a:solidFill>
            <a:srgbClr val="000066"/>
          </a:solidFill>
          <a:latin typeface="+mn-lt"/>
        </a:defRPr>
      </a:lvl5pPr>
      <a:lvl6pPr marL="11881485" indent="-1080135" algn="l" rtl="0" fontAlgn="base">
        <a:spcBef>
          <a:spcPct val="20000"/>
        </a:spcBef>
        <a:spcAft>
          <a:spcPct val="0"/>
        </a:spcAft>
        <a:buClr>
          <a:srgbClr val="61BB46"/>
        </a:buClr>
        <a:buFont typeface="Arial" charset="0"/>
        <a:buChar char="►"/>
        <a:defRPr>
          <a:solidFill>
            <a:srgbClr val="000066"/>
          </a:solidFill>
          <a:latin typeface="+mn-lt"/>
        </a:defRPr>
      </a:lvl6pPr>
      <a:lvl7pPr marL="14041755" indent="-1080135" algn="l" rtl="0" fontAlgn="base">
        <a:spcBef>
          <a:spcPct val="20000"/>
        </a:spcBef>
        <a:spcAft>
          <a:spcPct val="0"/>
        </a:spcAft>
        <a:buClr>
          <a:srgbClr val="61BB46"/>
        </a:buClr>
        <a:buFont typeface="Arial" charset="0"/>
        <a:buChar char="►"/>
        <a:defRPr>
          <a:solidFill>
            <a:srgbClr val="000066"/>
          </a:solidFill>
          <a:latin typeface="+mn-lt"/>
        </a:defRPr>
      </a:lvl7pPr>
      <a:lvl8pPr marL="16202025" indent="-1080135" algn="l" rtl="0" fontAlgn="base">
        <a:spcBef>
          <a:spcPct val="20000"/>
        </a:spcBef>
        <a:spcAft>
          <a:spcPct val="0"/>
        </a:spcAft>
        <a:buClr>
          <a:srgbClr val="61BB46"/>
        </a:buClr>
        <a:buFont typeface="Arial" charset="0"/>
        <a:buChar char="►"/>
        <a:defRPr>
          <a:solidFill>
            <a:srgbClr val="000066"/>
          </a:solidFill>
          <a:latin typeface="+mn-lt"/>
        </a:defRPr>
      </a:lvl8pPr>
      <a:lvl9pPr marL="18362295" indent="-1080135" algn="l" rtl="0" fontAlgn="base">
        <a:spcBef>
          <a:spcPct val="20000"/>
        </a:spcBef>
        <a:spcAft>
          <a:spcPct val="0"/>
        </a:spcAft>
        <a:buClr>
          <a:srgbClr val="61BB46"/>
        </a:buClr>
        <a:buFont typeface="Arial" charset="0"/>
        <a:buChar char="►"/>
        <a:defRPr>
          <a:solidFill>
            <a:srgbClr val="000066"/>
          </a:solidFill>
          <a:latin typeface="+mn-lt"/>
        </a:defRPr>
      </a:lvl9pPr>
    </p:bodyStyle>
    <p:otherStyle>
      <a:defPPr>
        <a:defRPr lang="en-US"/>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FFFF99">
            <a:alpha val="12000"/>
          </a:srgbClr>
        </a:solidFill>
        <a:effectLst/>
      </p:bgPr>
    </p:bg>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5765719" y="-356636"/>
            <a:ext cx="872611" cy="713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2054" tIns="216027" rIns="432054" bIns="216027" anchor="ctr">
            <a:spAutoFit/>
          </a:bodyPr>
          <a:lstStyle/>
          <a:p>
            <a:endParaRPr lang="en-GB"/>
          </a:p>
        </p:txBody>
      </p:sp>
      <p:sp>
        <p:nvSpPr>
          <p:cNvPr id="32771" name="Rectangle 3"/>
          <p:cNvSpPr>
            <a:spLocks noChangeArrowheads="1"/>
          </p:cNvSpPr>
          <p:nvPr/>
        </p:nvSpPr>
        <p:spPr bwMode="auto">
          <a:xfrm>
            <a:off x="0" y="928466"/>
            <a:ext cx="872611" cy="1513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32054" tIns="216027" rIns="432054" bIns="216027" anchor="ctr">
            <a:spAutoFit/>
          </a:bodyPr>
          <a:lstStyle/>
          <a:p>
            <a:pPr algn="l"/>
            <a:r>
              <a:rPr lang="en-GB" sz="5200">
                <a:cs typeface="Times New Roman" pitchFamily="18" charset="0"/>
              </a:rPr>
              <a:t/>
            </a:r>
            <a:br>
              <a:rPr lang="en-GB" sz="5200">
                <a:cs typeface="Times New Roman" pitchFamily="18" charset="0"/>
              </a:rPr>
            </a:br>
            <a:endParaRPr lang="en-GB"/>
          </a:p>
        </p:txBody>
      </p:sp>
      <p:sp>
        <p:nvSpPr>
          <p:cNvPr id="32772" name="Text Box 4"/>
          <p:cNvSpPr txBox="1">
            <a:spLocks noChangeArrowheads="1"/>
          </p:cNvSpPr>
          <p:nvPr/>
        </p:nvSpPr>
        <p:spPr bwMode="auto">
          <a:xfrm>
            <a:off x="1659584" y="25754944"/>
            <a:ext cx="7352792" cy="2940368"/>
          </a:xfrm>
          <a:prstGeom prst="rect">
            <a:avLst/>
          </a:prstGeom>
          <a:noFill/>
          <a:ln>
            <a:noFill/>
          </a:ln>
          <a:extLst>
            <a:ext uri="{909E8E84-426E-40DD-AFC4-6F175D3DCCD1}">
              <a14:hiddenFill xmlns:a14="http://schemas.microsoft.com/office/drawing/2010/main">
                <a:solidFill>
                  <a:srgbClr val="00FFFF"/>
                </a:solidFill>
              </a14:hiddenFill>
            </a:ext>
            <a:ext uri="{91240B29-F687-4F45-9708-019B960494DF}">
              <a14:hiddenLine xmlns:a14="http://schemas.microsoft.com/office/drawing/2010/main" w="9525">
                <a:solidFill>
                  <a:srgbClr val="00FFFF"/>
                </a:solidFill>
                <a:miter lim="800000"/>
                <a:headEnd/>
                <a:tailEnd/>
              </a14:hiddenLine>
            </a:ext>
          </a:extLst>
        </p:spPr>
        <p:txBody>
          <a:bodyPr lIns="432054" tIns="216027" rIns="432054" bIns="216027"/>
          <a:lstStyle/>
          <a:p>
            <a:endParaRPr lang="en-US" sz="17000" b="1">
              <a:solidFill>
                <a:srgbClr val="1B0060"/>
              </a:solidFill>
            </a:endParaRPr>
          </a:p>
        </p:txBody>
      </p:sp>
      <p:pic>
        <p:nvPicPr>
          <p:cNvPr id="32773" name="Picture 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139083" y="41257862"/>
            <a:ext cx="4112363" cy="994873"/>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8"/>
          <p:cNvSpPr>
            <a:spLocks noChangeArrowheads="1"/>
          </p:cNvSpPr>
          <p:nvPr/>
        </p:nvSpPr>
        <p:spPr bwMode="auto">
          <a:xfrm>
            <a:off x="1046383" y="5801383"/>
            <a:ext cx="30586948" cy="1667380"/>
          </a:xfrm>
          <a:prstGeom prst="rect">
            <a:avLst/>
          </a:prstGeom>
          <a:noFill/>
          <a:ln>
            <a:noFill/>
          </a:ln>
          <a:effectLst/>
          <a:extLst/>
        </p:spPr>
        <p:txBody>
          <a:bodyPr wrap="square" lIns="432054" tIns="216027" rIns="432054" bIns="216027">
            <a:spAutoFit/>
          </a:bodyPr>
          <a:lstStyle/>
          <a:p>
            <a:pPr algn="l"/>
            <a:r>
              <a:rPr lang="en-GB" sz="4000" dirty="0" smtClean="0"/>
              <a:t>Geoff K Frampton</a:t>
            </a:r>
            <a:r>
              <a:rPr lang="en-GB" sz="4000" baseline="30000" dirty="0" smtClean="0"/>
              <a:t>1</a:t>
            </a:r>
            <a:r>
              <a:rPr lang="en-GB" sz="4000" dirty="0" smtClean="0"/>
              <a:t>, Petra Harris</a:t>
            </a:r>
            <a:r>
              <a:rPr lang="en-GB" sz="4000" baseline="30000" dirty="0" smtClean="0"/>
              <a:t>1</a:t>
            </a:r>
            <a:r>
              <a:rPr lang="en-GB" sz="4000" dirty="0" smtClean="0"/>
              <a:t>, Keith Cooper</a:t>
            </a:r>
            <a:r>
              <a:rPr lang="en-GB" sz="4000" baseline="30000" dirty="0" smtClean="0"/>
              <a:t>1</a:t>
            </a:r>
            <a:r>
              <a:rPr lang="en-GB" sz="4000" dirty="0" smtClean="0"/>
              <a:t>, Tracey Cooper</a:t>
            </a:r>
            <a:r>
              <a:rPr lang="en-GB" sz="4000" baseline="30000" dirty="0" smtClean="0"/>
              <a:t>2</a:t>
            </a:r>
            <a:r>
              <a:rPr lang="en-GB" sz="4000" dirty="0" smtClean="0"/>
              <a:t>, Jennifer Cleland</a:t>
            </a:r>
            <a:r>
              <a:rPr lang="en-GB" sz="4000" baseline="30000" dirty="0" smtClean="0"/>
              <a:t>3</a:t>
            </a:r>
            <a:r>
              <a:rPr lang="en-GB" sz="4000" dirty="0" smtClean="0"/>
              <a:t>, Jeremy Jones</a:t>
            </a:r>
            <a:r>
              <a:rPr lang="en-GB" sz="4000" baseline="30000" dirty="0" smtClean="0"/>
              <a:t>1</a:t>
            </a:r>
            <a:r>
              <a:rPr lang="en-GB" sz="4000" dirty="0" smtClean="0"/>
              <a:t>, Jonathan Shepherd</a:t>
            </a:r>
            <a:r>
              <a:rPr lang="en-GB" sz="4000" baseline="30000" dirty="0" smtClean="0"/>
              <a:t>1</a:t>
            </a:r>
            <a:r>
              <a:rPr lang="en-GB" sz="4000" dirty="0" smtClean="0"/>
              <a:t>, Andrew Clegg</a:t>
            </a:r>
            <a:r>
              <a:rPr lang="en-GB" sz="4000" baseline="30000" dirty="0" smtClean="0"/>
              <a:t>1</a:t>
            </a:r>
            <a:r>
              <a:rPr lang="en-GB" sz="4000" dirty="0" smtClean="0"/>
              <a:t>, Nicholas Graves</a:t>
            </a:r>
            <a:r>
              <a:rPr lang="en-GB" sz="4000" baseline="30000" dirty="0" smtClean="0"/>
              <a:t>4</a:t>
            </a:r>
            <a:r>
              <a:rPr lang="en-GB" sz="4000" dirty="0" smtClean="0"/>
              <a:t>, Karen Welch</a:t>
            </a:r>
            <a:r>
              <a:rPr lang="en-GB" sz="4000" baseline="30000" dirty="0" smtClean="0"/>
              <a:t>1</a:t>
            </a:r>
            <a:r>
              <a:rPr lang="en-GB" sz="4000" dirty="0" smtClean="0"/>
              <a:t>, Brian H Cuthbertson</a:t>
            </a:r>
            <a:r>
              <a:rPr lang="en-GB" sz="4000" baseline="30000" dirty="0"/>
              <a:t>5</a:t>
            </a:r>
            <a:endParaRPr lang="en-GB" sz="4000" dirty="0"/>
          </a:p>
        </p:txBody>
      </p:sp>
      <p:sp>
        <p:nvSpPr>
          <p:cNvPr id="19" name="Rectangle 8"/>
          <p:cNvSpPr>
            <a:spLocks noChangeArrowheads="1"/>
          </p:cNvSpPr>
          <p:nvPr/>
        </p:nvSpPr>
        <p:spPr bwMode="auto">
          <a:xfrm>
            <a:off x="506851" y="7633906"/>
            <a:ext cx="31278880" cy="1821268"/>
          </a:xfrm>
          <a:prstGeom prst="rect">
            <a:avLst/>
          </a:prstGeom>
          <a:noFill/>
          <a:ln>
            <a:noFill/>
          </a:ln>
          <a:effectLst/>
          <a:extLst/>
        </p:spPr>
        <p:txBody>
          <a:bodyPr wrap="square" lIns="432054" tIns="216027" rIns="432054" bIns="216027">
            <a:spAutoFit/>
          </a:bodyPr>
          <a:lstStyle/>
          <a:p>
            <a:pPr algn="l"/>
            <a:r>
              <a:rPr lang="en-GB" sz="3000" baseline="30000" dirty="0" smtClean="0"/>
              <a:t>1</a:t>
            </a:r>
            <a:r>
              <a:rPr lang="en-GB" sz="3000" dirty="0"/>
              <a:t> </a:t>
            </a:r>
            <a:r>
              <a:rPr lang="en-GB" sz="3000" dirty="0" smtClean="0"/>
              <a:t>Southampton Health Technology Assessments Centre (SHTAC); </a:t>
            </a:r>
            <a:r>
              <a:rPr lang="en-GB" sz="3000" baseline="30000" dirty="0" smtClean="0"/>
              <a:t>2 </a:t>
            </a:r>
            <a:r>
              <a:rPr lang="en-GB" sz="3000" dirty="0"/>
              <a:t>Department of Infection Prevention and Control, South London Healthcare NHS </a:t>
            </a:r>
            <a:r>
              <a:rPr lang="en-GB" sz="3000" dirty="0" smtClean="0"/>
              <a:t>Trust; </a:t>
            </a:r>
            <a:r>
              <a:rPr lang="en-GB" sz="3000" baseline="30000" dirty="0" smtClean="0"/>
              <a:t>3 </a:t>
            </a:r>
            <a:r>
              <a:rPr lang="en-GB" sz="3000" dirty="0" smtClean="0"/>
              <a:t>Division </a:t>
            </a:r>
            <a:r>
              <a:rPr lang="en-GB" sz="3000" dirty="0"/>
              <a:t>of Medical and Dental Education, </a:t>
            </a:r>
            <a:r>
              <a:rPr lang="en-GB" sz="3000" dirty="0" smtClean="0"/>
              <a:t>School </a:t>
            </a:r>
            <a:r>
              <a:rPr lang="en-GB" sz="3000" dirty="0"/>
              <a:t>of Medicine, University of </a:t>
            </a:r>
            <a:r>
              <a:rPr lang="en-GB" sz="3000" dirty="0" smtClean="0"/>
              <a:t>Aberdeen; </a:t>
            </a:r>
            <a:r>
              <a:rPr lang="en-GB" sz="3000" baseline="30000" dirty="0" smtClean="0"/>
              <a:t>4 </a:t>
            </a:r>
            <a:r>
              <a:rPr lang="en-GB" sz="3000" dirty="0" smtClean="0"/>
              <a:t>Institute </a:t>
            </a:r>
            <a:r>
              <a:rPr lang="en-GB" sz="3000" dirty="0"/>
              <a:t>of Health and Biomedical Innovation, Queensland University of </a:t>
            </a:r>
            <a:r>
              <a:rPr lang="en-GB" sz="3000" dirty="0" smtClean="0"/>
              <a:t>Technology</a:t>
            </a:r>
            <a:r>
              <a:rPr lang="en-GB" sz="3000" dirty="0" smtClean="0"/>
              <a:t>; </a:t>
            </a:r>
            <a:r>
              <a:rPr lang="en-GB" sz="3000" baseline="30000" dirty="0"/>
              <a:t>5</a:t>
            </a:r>
            <a:r>
              <a:rPr lang="en-GB" sz="3000" dirty="0" smtClean="0"/>
              <a:t> Department </a:t>
            </a:r>
            <a:r>
              <a:rPr lang="en-GB" sz="3000" dirty="0"/>
              <a:t>of Critical Care Medicine, Sunnybrook Health Sciences Centre, Toronto </a:t>
            </a:r>
            <a:r>
              <a:rPr lang="en-GB" sz="3000" dirty="0" smtClean="0"/>
              <a:t>   </a:t>
            </a:r>
            <a:endParaRPr lang="en-GB" sz="3000" dirty="0"/>
          </a:p>
        </p:txBody>
      </p:sp>
      <p:sp>
        <p:nvSpPr>
          <p:cNvPr id="23" name="Rectangle 26"/>
          <p:cNvSpPr>
            <a:spLocks noChangeArrowheads="1"/>
          </p:cNvSpPr>
          <p:nvPr/>
        </p:nvSpPr>
        <p:spPr bwMode="auto">
          <a:xfrm>
            <a:off x="11123923" y="16589591"/>
            <a:ext cx="10044736" cy="21098309"/>
          </a:xfrm>
          <a:prstGeom prst="rect">
            <a:avLst/>
          </a:prstGeom>
          <a:solidFill>
            <a:srgbClr val="ECF7E1">
              <a:alpha val="69804"/>
            </a:srgbClr>
          </a:solidFill>
          <a:ln w="9525">
            <a:noFill/>
            <a:miter lim="800000"/>
            <a:headEnd/>
            <a:tailEnd/>
          </a:ln>
          <a:effectLst/>
          <a:extLst/>
        </p:spPr>
        <p:txBody>
          <a:bodyPr wrap="none" anchor="ctr"/>
          <a:lstStyle/>
          <a:p>
            <a:endParaRPr lang="en-GB"/>
          </a:p>
        </p:txBody>
      </p:sp>
      <p:sp>
        <p:nvSpPr>
          <p:cNvPr id="2" name="Rectangle 1"/>
          <p:cNvSpPr/>
          <p:nvPr/>
        </p:nvSpPr>
        <p:spPr>
          <a:xfrm>
            <a:off x="11353245" y="18258380"/>
            <a:ext cx="9596037" cy="1446550"/>
          </a:xfrm>
          <a:prstGeom prst="rect">
            <a:avLst/>
          </a:prstGeom>
          <a:ln>
            <a:solidFill>
              <a:schemeClr val="tx1"/>
            </a:solidFill>
          </a:ln>
        </p:spPr>
        <p:txBody>
          <a:bodyPr wrap="square">
            <a:spAutoFit/>
          </a:bodyPr>
          <a:lstStyle/>
          <a:p>
            <a:pPr algn="l"/>
            <a:r>
              <a:rPr lang="en-GB" sz="3200" b="1" dirty="0" smtClean="0">
                <a:solidFill>
                  <a:srgbClr val="24408F"/>
                </a:solidFill>
              </a:rPr>
              <a:t>SYSTEMATIC </a:t>
            </a:r>
            <a:r>
              <a:rPr lang="en-GB" sz="3200" b="1" dirty="0">
                <a:solidFill>
                  <a:srgbClr val="24408F"/>
                </a:solidFill>
              </a:rPr>
              <a:t>SEARCHES </a:t>
            </a:r>
            <a:r>
              <a:rPr lang="en-GB" sz="2800" dirty="0">
                <a:solidFill>
                  <a:srgbClr val="000000"/>
                </a:solidFill>
              </a:rPr>
              <a:t>in 15 </a:t>
            </a:r>
            <a:r>
              <a:rPr lang="en-GB" sz="2800" dirty="0" smtClean="0">
                <a:solidFill>
                  <a:srgbClr val="000000"/>
                </a:solidFill>
              </a:rPr>
              <a:t>databases for </a:t>
            </a:r>
            <a:r>
              <a:rPr lang="en-GB" sz="2800" dirty="0">
                <a:solidFill>
                  <a:srgbClr val="000000"/>
                </a:solidFill>
              </a:rPr>
              <a:t>clinical effectiveness </a:t>
            </a:r>
            <a:r>
              <a:rPr lang="en-GB" sz="2800" dirty="0" smtClean="0">
                <a:solidFill>
                  <a:srgbClr val="000000"/>
                </a:solidFill>
              </a:rPr>
              <a:t>evidence, run in March 2011 and updated </a:t>
            </a:r>
            <a:r>
              <a:rPr lang="en-GB" sz="2800" dirty="0">
                <a:solidFill>
                  <a:srgbClr val="000000"/>
                </a:solidFill>
              </a:rPr>
              <a:t>in March </a:t>
            </a:r>
            <a:r>
              <a:rPr lang="en-GB" sz="2800" dirty="0" smtClean="0">
                <a:solidFill>
                  <a:srgbClr val="000000"/>
                </a:solidFill>
              </a:rPr>
              <a:t>2012; not limited by language</a:t>
            </a:r>
            <a:endParaRPr lang="en-GB" sz="3600" dirty="0">
              <a:solidFill>
                <a:srgbClr val="000000"/>
              </a:solidFill>
            </a:endParaRPr>
          </a:p>
        </p:txBody>
      </p:sp>
      <p:sp>
        <p:nvSpPr>
          <p:cNvPr id="29" name="Rectangle 28"/>
          <p:cNvSpPr/>
          <p:nvPr/>
        </p:nvSpPr>
        <p:spPr>
          <a:xfrm>
            <a:off x="11358878" y="25010730"/>
            <a:ext cx="7042890" cy="646331"/>
          </a:xfrm>
          <a:prstGeom prst="rect">
            <a:avLst/>
          </a:prstGeom>
          <a:ln>
            <a:solidFill>
              <a:schemeClr val="tx1"/>
            </a:solidFill>
          </a:ln>
        </p:spPr>
        <p:txBody>
          <a:bodyPr wrap="none">
            <a:spAutoFit/>
          </a:bodyPr>
          <a:lstStyle/>
          <a:p>
            <a:pPr lvl="0" algn="l"/>
            <a:r>
              <a:rPr lang="en-GB" sz="3200" b="1" dirty="0">
                <a:solidFill>
                  <a:srgbClr val="24408F"/>
                </a:solidFill>
              </a:rPr>
              <a:t>► </a:t>
            </a:r>
            <a:r>
              <a:rPr lang="en-GB" sz="3200" b="1" dirty="0" smtClean="0">
                <a:solidFill>
                  <a:srgbClr val="00B050"/>
                </a:solidFill>
              </a:rPr>
              <a:t> </a:t>
            </a:r>
            <a:r>
              <a:rPr lang="en-GB" sz="3200" b="1" dirty="0" smtClean="0">
                <a:solidFill>
                  <a:srgbClr val="24408F"/>
                </a:solidFill>
              </a:rPr>
              <a:t>EVIDENCE MAP </a:t>
            </a:r>
            <a:r>
              <a:rPr lang="en-GB" sz="3200" b="1" dirty="0" smtClean="0">
                <a:solidFill>
                  <a:srgbClr val="000000"/>
                </a:solidFill>
              </a:rPr>
              <a:t>(= 74 STUDIES</a:t>
            </a:r>
            <a:r>
              <a:rPr lang="en-GB" sz="3600" b="1" dirty="0" smtClean="0">
                <a:solidFill>
                  <a:srgbClr val="000000"/>
                </a:solidFill>
              </a:rPr>
              <a:t>)</a:t>
            </a:r>
            <a:endParaRPr lang="en-GB" sz="3600" b="1" dirty="0">
              <a:solidFill>
                <a:srgbClr val="000000"/>
              </a:solidFill>
            </a:endParaRPr>
          </a:p>
        </p:txBody>
      </p:sp>
      <p:sp>
        <p:nvSpPr>
          <p:cNvPr id="30" name="Rectangle 29"/>
          <p:cNvSpPr/>
          <p:nvPr/>
        </p:nvSpPr>
        <p:spPr>
          <a:xfrm>
            <a:off x="11358878" y="30125881"/>
            <a:ext cx="8236550" cy="584775"/>
          </a:xfrm>
          <a:prstGeom prst="rect">
            <a:avLst/>
          </a:prstGeom>
          <a:ln>
            <a:solidFill>
              <a:schemeClr val="tx1"/>
            </a:solidFill>
          </a:ln>
        </p:spPr>
        <p:txBody>
          <a:bodyPr wrap="none">
            <a:spAutoFit/>
          </a:bodyPr>
          <a:lstStyle/>
          <a:p>
            <a:pPr lvl="0" algn="l"/>
            <a:r>
              <a:rPr lang="en-GB" sz="3200" b="1" dirty="0">
                <a:solidFill>
                  <a:srgbClr val="24408F"/>
                </a:solidFill>
              </a:rPr>
              <a:t>► SYSTEMATIC </a:t>
            </a:r>
            <a:r>
              <a:rPr lang="en-GB" sz="3200" b="1" dirty="0" smtClean="0">
                <a:solidFill>
                  <a:srgbClr val="24408F"/>
                </a:solidFill>
              </a:rPr>
              <a:t>REVIEW </a:t>
            </a:r>
            <a:r>
              <a:rPr lang="en-GB" sz="3200" b="1" dirty="0" smtClean="0">
                <a:solidFill>
                  <a:srgbClr val="000000"/>
                </a:solidFill>
              </a:rPr>
              <a:t>(= 24 STUDIES)</a:t>
            </a:r>
            <a:endParaRPr lang="en-GB" sz="3200" b="1" dirty="0">
              <a:solidFill>
                <a:srgbClr val="000000"/>
              </a:solidFill>
            </a:endParaRPr>
          </a:p>
        </p:txBody>
      </p:sp>
      <p:sp>
        <p:nvSpPr>
          <p:cNvPr id="31" name="Rectangle 30"/>
          <p:cNvSpPr/>
          <p:nvPr/>
        </p:nvSpPr>
        <p:spPr>
          <a:xfrm>
            <a:off x="11358878" y="35418047"/>
            <a:ext cx="9595675" cy="1446550"/>
          </a:xfrm>
          <a:prstGeom prst="rect">
            <a:avLst/>
          </a:prstGeom>
          <a:ln>
            <a:solidFill>
              <a:schemeClr val="tx1"/>
            </a:solidFill>
          </a:ln>
        </p:spPr>
        <p:txBody>
          <a:bodyPr wrap="square">
            <a:spAutoFit/>
          </a:bodyPr>
          <a:lstStyle/>
          <a:p>
            <a:pPr lvl="0" algn="l"/>
            <a:r>
              <a:rPr lang="en-GB" sz="3200" b="1" dirty="0">
                <a:solidFill>
                  <a:srgbClr val="24408F"/>
                </a:solidFill>
              </a:rPr>
              <a:t>► ECONOMIC </a:t>
            </a:r>
            <a:r>
              <a:rPr lang="en-GB" sz="3200" b="1" dirty="0" smtClean="0">
                <a:solidFill>
                  <a:srgbClr val="24408F"/>
                </a:solidFill>
              </a:rPr>
              <a:t>EVALUATION </a:t>
            </a:r>
            <a:r>
              <a:rPr lang="en-GB" sz="2800" dirty="0" smtClean="0">
                <a:solidFill>
                  <a:srgbClr val="000000"/>
                </a:solidFill>
              </a:rPr>
              <a:t>(decision analytic Markov model; UK NHS perspective, followed NICE standard approach)</a:t>
            </a:r>
            <a:endParaRPr lang="en-GB" sz="3200" dirty="0">
              <a:solidFill>
                <a:srgbClr val="000000"/>
              </a:solidFill>
            </a:endParaRPr>
          </a:p>
        </p:txBody>
      </p:sp>
      <p:sp>
        <p:nvSpPr>
          <p:cNvPr id="32" name="Rectangle 31"/>
          <p:cNvSpPr/>
          <p:nvPr/>
        </p:nvSpPr>
        <p:spPr>
          <a:xfrm>
            <a:off x="13388730" y="26143963"/>
            <a:ext cx="7560551" cy="954107"/>
          </a:xfrm>
          <a:prstGeom prst="rect">
            <a:avLst/>
          </a:prstGeom>
        </p:spPr>
        <p:txBody>
          <a:bodyPr wrap="square">
            <a:spAutoFit/>
          </a:bodyPr>
          <a:lstStyle/>
          <a:p>
            <a:pPr algn="l"/>
            <a:r>
              <a:rPr lang="en-GB" sz="2800" dirty="0" smtClean="0">
                <a:solidFill>
                  <a:srgbClr val="000000"/>
                </a:solidFill>
              </a:rPr>
              <a:t>Stakeholder-aided refinement </a:t>
            </a:r>
            <a:r>
              <a:rPr lang="en-GB" sz="2800" dirty="0" smtClean="0">
                <a:solidFill>
                  <a:srgbClr val="000000"/>
                </a:solidFill>
              </a:rPr>
              <a:t>of </a:t>
            </a:r>
            <a:r>
              <a:rPr lang="en-GB" sz="2800" dirty="0" smtClean="0">
                <a:solidFill>
                  <a:srgbClr val="000000"/>
                </a:solidFill>
              </a:rPr>
              <a:t>the inclusion </a:t>
            </a:r>
            <a:r>
              <a:rPr lang="en-GB" sz="2800" dirty="0" smtClean="0">
                <a:solidFill>
                  <a:srgbClr val="000000"/>
                </a:solidFill>
              </a:rPr>
              <a:t>criteria for relevance to NHS practice</a:t>
            </a:r>
            <a:endParaRPr lang="en-GB" sz="2800" dirty="0">
              <a:solidFill>
                <a:srgbClr val="000000"/>
              </a:solidFill>
            </a:endParaRPr>
          </a:p>
        </p:txBody>
      </p:sp>
      <p:sp>
        <p:nvSpPr>
          <p:cNvPr id="33" name="Rectangle 32"/>
          <p:cNvSpPr/>
          <p:nvPr/>
        </p:nvSpPr>
        <p:spPr>
          <a:xfrm>
            <a:off x="11358878" y="31979784"/>
            <a:ext cx="5076967" cy="523220"/>
          </a:xfrm>
          <a:prstGeom prst="rect">
            <a:avLst/>
          </a:prstGeom>
        </p:spPr>
        <p:txBody>
          <a:bodyPr wrap="none">
            <a:spAutoFit/>
          </a:bodyPr>
          <a:lstStyle/>
          <a:p>
            <a:pPr lvl="0" algn="l"/>
            <a:r>
              <a:rPr lang="en-GB" sz="2800" dirty="0" smtClean="0">
                <a:solidFill>
                  <a:srgbClr val="000000"/>
                </a:solidFill>
              </a:rPr>
              <a:t>Clinical effectiveness evidence</a:t>
            </a:r>
            <a:endParaRPr lang="en-GB" sz="2800" dirty="0">
              <a:solidFill>
                <a:srgbClr val="000000"/>
              </a:solidFill>
            </a:endParaRPr>
          </a:p>
        </p:txBody>
      </p:sp>
      <p:sp>
        <p:nvSpPr>
          <p:cNvPr id="21" name="Rectangle 20"/>
          <p:cNvSpPr/>
          <p:nvPr/>
        </p:nvSpPr>
        <p:spPr>
          <a:xfrm>
            <a:off x="13388729" y="20006584"/>
            <a:ext cx="7205783" cy="4893647"/>
          </a:xfrm>
          <a:prstGeom prst="rect">
            <a:avLst/>
          </a:prstGeom>
          <a:ln>
            <a:noFill/>
          </a:ln>
        </p:spPr>
        <p:txBody>
          <a:bodyPr wrap="square">
            <a:spAutoFit/>
          </a:bodyPr>
          <a:lstStyle/>
          <a:p>
            <a:pPr lvl="0" algn="l"/>
            <a:r>
              <a:rPr lang="en-GB" sz="3200" b="1" i="1" dirty="0" smtClean="0"/>
              <a:t>Inclusion criteria</a:t>
            </a:r>
          </a:p>
          <a:p>
            <a:pPr lvl="0" algn="l"/>
            <a:r>
              <a:rPr lang="en-GB" sz="3200" b="1" dirty="0" smtClean="0">
                <a:solidFill>
                  <a:srgbClr val="24408F"/>
                </a:solidFill>
              </a:rPr>
              <a:t>Population</a:t>
            </a:r>
            <a:r>
              <a:rPr lang="en-GB" sz="3200" dirty="0" smtClean="0">
                <a:solidFill>
                  <a:srgbClr val="000000"/>
                </a:solidFill>
              </a:rPr>
              <a:t> </a:t>
            </a:r>
            <a:r>
              <a:rPr lang="en-GB" sz="2800" dirty="0" smtClean="0">
                <a:solidFill>
                  <a:srgbClr val="000000"/>
                </a:solidFill>
              </a:rPr>
              <a:t>–</a:t>
            </a:r>
            <a:r>
              <a:rPr lang="en-GB" sz="2800" dirty="0">
                <a:solidFill>
                  <a:srgbClr val="000000"/>
                </a:solidFill>
              </a:rPr>
              <a:t> </a:t>
            </a:r>
            <a:r>
              <a:rPr lang="en-GB" sz="2800" dirty="0" smtClean="0">
                <a:solidFill>
                  <a:srgbClr val="000000"/>
                </a:solidFill>
              </a:rPr>
              <a:t>critical care patients with ≥1 intravascular catheter</a:t>
            </a:r>
            <a:endParaRPr lang="en-GB" sz="3200" dirty="0" smtClean="0">
              <a:solidFill>
                <a:srgbClr val="000000"/>
              </a:solidFill>
            </a:endParaRPr>
          </a:p>
          <a:p>
            <a:pPr lvl="0" algn="l"/>
            <a:r>
              <a:rPr lang="en-GB" sz="3200" b="1" dirty="0" smtClean="0">
                <a:solidFill>
                  <a:srgbClr val="24408F"/>
                </a:solidFill>
              </a:rPr>
              <a:t>Intervention</a:t>
            </a:r>
            <a:r>
              <a:rPr lang="en-GB" sz="3200" dirty="0" smtClean="0">
                <a:solidFill>
                  <a:srgbClr val="000000"/>
                </a:solidFill>
              </a:rPr>
              <a:t> </a:t>
            </a:r>
            <a:r>
              <a:rPr lang="en-GB" sz="2800" dirty="0" smtClean="0">
                <a:solidFill>
                  <a:srgbClr val="000000"/>
                </a:solidFill>
              </a:rPr>
              <a:t>– educational approaches for preventing vascular catheter BSI (education defined broadly to include any type of information provision)</a:t>
            </a:r>
          </a:p>
          <a:p>
            <a:pPr lvl="0" algn="l"/>
            <a:r>
              <a:rPr lang="en-GB" sz="3200" b="1" dirty="0" smtClean="0">
                <a:solidFill>
                  <a:srgbClr val="24408F"/>
                </a:solidFill>
              </a:rPr>
              <a:t>Comparator</a:t>
            </a:r>
            <a:r>
              <a:rPr lang="en-GB" sz="3200" dirty="0" smtClean="0">
                <a:solidFill>
                  <a:srgbClr val="000000"/>
                </a:solidFill>
              </a:rPr>
              <a:t> </a:t>
            </a:r>
            <a:r>
              <a:rPr lang="en-GB" sz="2800" dirty="0" smtClean="0">
                <a:solidFill>
                  <a:srgbClr val="000000"/>
                </a:solidFill>
              </a:rPr>
              <a:t>– no intervention </a:t>
            </a:r>
            <a:endParaRPr lang="en-GB" sz="3200" dirty="0" smtClean="0">
              <a:solidFill>
                <a:srgbClr val="000000"/>
              </a:solidFill>
            </a:endParaRPr>
          </a:p>
          <a:p>
            <a:pPr lvl="0" algn="l"/>
            <a:r>
              <a:rPr lang="en-GB" sz="3200" b="1" dirty="0" smtClean="0">
                <a:solidFill>
                  <a:srgbClr val="24408F"/>
                </a:solidFill>
              </a:rPr>
              <a:t>Outcomes</a:t>
            </a:r>
            <a:r>
              <a:rPr lang="en-GB" sz="3200" dirty="0" smtClean="0">
                <a:solidFill>
                  <a:srgbClr val="000000"/>
                </a:solidFill>
              </a:rPr>
              <a:t> </a:t>
            </a:r>
            <a:r>
              <a:rPr lang="en-GB" sz="2800" dirty="0" smtClean="0">
                <a:solidFill>
                  <a:srgbClr val="000000"/>
                </a:solidFill>
              </a:rPr>
              <a:t>– incidence density of vascular catheter BSI; mortality</a:t>
            </a:r>
            <a:endParaRPr lang="en-GB" sz="2800" dirty="0">
              <a:solidFill>
                <a:srgbClr val="000000"/>
              </a:solidFill>
            </a:endParaRPr>
          </a:p>
        </p:txBody>
      </p:sp>
      <p:sp>
        <p:nvSpPr>
          <p:cNvPr id="22" name="Rectangle 21"/>
          <p:cNvSpPr/>
          <p:nvPr/>
        </p:nvSpPr>
        <p:spPr>
          <a:xfrm>
            <a:off x="13388730" y="27319094"/>
            <a:ext cx="7205781" cy="2554545"/>
          </a:xfrm>
          <a:prstGeom prst="rect">
            <a:avLst/>
          </a:prstGeom>
          <a:ln>
            <a:noFill/>
          </a:ln>
        </p:spPr>
        <p:txBody>
          <a:bodyPr wrap="square">
            <a:spAutoFit/>
          </a:bodyPr>
          <a:lstStyle/>
          <a:p>
            <a:pPr lvl="0" algn="l"/>
            <a:r>
              <a:rPr lang="en-GB" sz="3200" b="1" i="1" dirty="0" smtClean="0"/>
              <a:t>Further inclusion criteria</a:t>
            </a:r>
          </a:p>
          <a:p>
            <a:pPr lvl="0" algn="l"/>
            <a:r>
              <a:rPr lang="en-GB" sz="3200" b="1" dirty="0" smtClean="0">
                <a:solidFill>
                  <a:srgbClr val="24408F"/>
                </a:solidFill>
              </a:rPr>
              <a:t>Population</a:t>
            </a:r>
            <a:r>
              <a:rPr lang="en-GB" sz="3200" dirty="0" smtClean="0">
                <a:solidFill>
                  <a:srgbClr val="000000"/>
                </a:solidFill>
              </a:rPr>
              <a:t> </a:t>
            </a:r>
            <a:r>
              <a:rPr lang="en-GB" sz="2800" dirty="0" smtClean="0">
                <a:solidFill>
                  <a:srgbClr val="000000"/>
                </a:solidFill>
              </a:rPr>
              <a:t>– adults</a:t>
            </a:r>
          </a:p>
          <a:p>
            <a:pPr lvl="0" algn="l"/>
            <a:r>
              <a:rPr lang="en-GB" sz="3200" b="1" dirty="0" smtClean="0">
                <a:solidFill>
                  <a:srgbClr val="24408F"/>
                </a:solidFill>
              </a:rPr>
              <a:t>Outcom</a:t>
            </a:r>
            <a:r>
              <a:rPr lang="en-GB" sz="3200" dirty="0" smtClean="0">
                <a:solidFill>
                  <a:srgbClr val="24408F"/>
                </a:solidFill>
              </a:rPr>
              <a:t>e</a:t>
            </a:r>
            <a:r>
              <a:rPr lang="en-GB" sz="3200" dirty="0" smtClean="0">
                <a:solidFill>
                  <a:srgbClr val="000000"/>
                </a:solidFill>
              </a:rPr>
              <a:t> </a:t>
            </a:r>
            <a:r>
              <a:rPr lang="en-GB" sz="2800" dirty="0" smtClean="0">
                <a:solidFill>
                  <a:srgbClr val="000000"/>
                </a:solidFill>
              </a:rPr>
              <a:t>– infection definition must have been reported</a:t>
            </a:r>
          </a:p>
          <a:p>
            <a:pPr lvl="0" algn="l"/>
            <a:r>
              <a:rPr lang="en-GB" sz="3200" b="1" dirty="0" smtClean="0">
                <a:solidFill>
                  <a:srgbClr val="24408F"/>
                </a:solidFill>
              </a:rPr>
              <a:t>Design</a:t>
            </a:r>
            <a:r>
              <a:rPr lang="en-GB" sz="3200" dirty="0" smtClean="0">
                <a:solidFill>
                  <a:srgbClr val="000000"/>
                </a:solidFill>
              </a:rPr>
              <a:t> </a:t>
            </a:r>
            <a:r>
              <a:rPr lang="en-GB" sz="2800" dirty="0" smtClean="0">
                <a:solidFill>
                  <a:srgbClr val="000000"/>
                </a:solidFill>
              </a:rPr>
              <a:t>– prospective studies</a:t>
            </a:r>
            <a:endParaRPr lang="en-GB" sz="3200" dirty="0">
              <a:solidFill>
                <a:srgbClr val="000000"/>
              </a:solidFill>
            </a:endParaRPr>
          </a:p>
        </p:txBody>
      </p:sp>
      <p:sp>
        <p:nvSpPr>
          <p:cNvPr id="24" name="Rectangle 23"/>
          <p:cNvSpPr/>
          <p:nvPr/>
        </p:nvSpPr>
        <p:spPr>
          <a:xfrm>
            <a:off x="12974271" y="33004042"/>
            <a:ext cx="7620241" cy="1015663"/>
          </a:xfrm>
          <a:prstGeom prst="rect">
            <a:avLst/>
          </a:prstGeom>
          <a:ln>
            <a:solidFill>
              <a:schemeClr val="tx1"/>
            </a:solidFill>
          </a:ln>
        </p:spPr>
        <p:txBody>
          <a:bodyPr wrap="square">
            <a:spAutoFit/>
          </a:bodyPr>
          <a:lstStyle/>
          <a:p>
            <a:pPr lvl="0" algn="l"/>
            <a:r>
              <a:rPr lang="en-GB" sz="3200" b="1" dirty="0" smtClean="0">
                <a:solidFill>
                  <a:srgbClr val="24408F"/>
                </a:solidFill>
              </a:rPr>
              <a:t>SYSTEMATIC SEARCHES </a:t>
            </a:r>
            <a:r>
              <a:rPr lang="en-GB" sz="2800" dirty="0" smtClean="0">
                <a:solidFill>
                  <a:srgbClr val="000000"/>
                </a:solidFill>
              </a:rPr>
              <a:t>for costs and cost-effectiveness evidence</a:t>
            </a:r>
            <a:endParaRPr lang="en-GB" sz="2800" dirty="0">
              <a:solidFill>
                <a:srgbClr val="000000"/>
              </a:solidFill>
            </a:endParaRPr>
          </a:p>
        </p:txBody>
      </p:sp>
      <p:sp>
        <p:nvSpPr>
          <p:cNvPr id="25" name="Rectangle 24"/>
          <p:cNvSpPr/>
          <p:nvPr/>
        </p:nvSpPr>
        <p:spPr>
          <a:xfrm>
            <a:off x="872611" y="9970901"/>
            <a:ext cx="9426421"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Aft>
                <a:spcPts val="1200"/>
              </a:spcAft>
            </a:pPr>
            <a:r>
              <a:rPr lang="en-GB" sz="3200" b="1" dirty="0" smtClean="0">
                <a:solidFill>
                  <a:srgbClr val="00B050"/>
                </a:solidFill>
              </a:rPr>
              <a:t>► BACKGROUND</a:t>
            </a:r>
            <a:endParaRPr lang="en-GB" sz="3200" b="1" dirty="0">
              <a:solidFill>
                <a:srgbClr val="00B050"/>
              </a:solidFill>
            </a:endParaRPr>
          </a:p>
          <a:p>
            <a:pPr algn="just"/>
            <a:r>
              <a:rPr lang="en-GB" sz="2800" dirty="0">
                <a:solidFill>
                  <a:srgbClr val="24408F"/>
                </a:solidFill>
              </a:rPr>
              <a:t>Bloodstream infections (BSI) resulting from </a:t>
            </a:r>
            <a:r>
              <a:rPr lang="en-GB" sz="2800" dirty="0" smtClean="0">
                <a:solidFill>
                  <a:srgbClr val="24408F"/>
                </a:solidFill>
              </a:rPr>
              <a:t>the use </a:t>
            </a:r>
            <a:r>
              <a:rPr lang="en-GB" sz="2800" dirty="0">
                <a:solidFill>
                  <a:srgbClr val="24408F"/>
                </a:solidFill>
              </a:rPr>
              <a:t>of intravascular catheters impose a burden on patients and health services, with annual costs to the NHS estimated at £19.1 to £36.2 million. These BSI are thought to be preventable using educational interventions to promote best practices in catheter insertion and ongoing care. However, guidance is lacking on which intervention types would be </a:t>
            </a:r>
            <a:r>
              <a:rPr lang="en-GB" sz="2800" dirty="0" smtClean="0">
                <a:solidFill>
                  <a:srgbClr val="24408F"/>
                </a:solidFill>
              </a:rPr>
              <a:t>clinically effective and </a:t>
            </a:r>
            <a:r>
              <a:rPr lang="en-GB" sz="2800" dirty="0">
                <a:solidFill>
                  <a:srgbClr val="24408F"/>
                </a:solidFill>
              </a:rPr>
              <a:t>cost effective in NHS critical care units.</a:t>
            </a:r>
          </a:p>
        </p:txBody>
      </p:sp>
      <p:sp>
        <p:nvSpPr>
          <p:cNvPr id="26" name="Rectangle 25"/>
          <p:cNvSpPr/>
          <p:nvPr/>
        </p:nvSpPr>
        <p:spPr>
          <a:xfrm>
            <a:off x="13594933" y="17130555"/>
            <a:ext cx="5090614" cy="584775"/>
          </a:xfrm>
          <a:prstGeom prst="rect">
            <a:avLst/>
          </a:prstGeom>
        </p:spPr>
        <p:txBody>
          <a:bodyPr wrap="square">
            <a:spAutoFit/>
          </a:bodyPr>
          <a:lstStyle/>
          <a:p>
            <a:pPr lvl="0" algn="l"/>
            <a:r>
              <a:rPr lang="en-GB" sz="3200" b="1" dirty="0">
                <a:solidFill>
                  <a:srgbClr val="00B050"/>
                </a:solidFill>
              </a:rPr>
              <a:t>RESEARCH APPROACH</a:t>
            </a:r>
            <a:endParaRPr lang="en-GB" sz="3200" b="1" dirty="0">
              <a:solidFill>
                <a:srgbClr val="00B050"/>
              </a:solidFill>
            </a:endParaRPr>
          </a:p>
        </p:txBody>
      </p:sp>
      <p:sp>
        <p:nvSpPr>
          <p:cNvPr id="27" name="Rectangle 26"/>
          <p:cNvSpPr/>
          <p:nvPr/>
        </p:nvSpPr>
        <p:spPr>
          <a:xfrm>
            <a:off x="872611" y="15043412"/>
            <a:ext cx="9426421"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Aft>
                <a:spcPts val="1200"/>
              </a:spcAft>
            </a:pPr>
            <a:r>
              <a:rPr lang="en-GB" sz="3200" b="1" dirty="0">
                <a:solidFill>
                  <a:srgbClr val="00B050"/>
                </a:solidFill>
              </a:rPr>
              <a:t>► </a:t>
            </a:r>
            <a:r>
              <a:rPr lang="en-GB" sz="3200" b="1" dirty="0" smtClean="0">
                <a:solidFill>
                  <a:srgbClr val="00B050"/>
                </a:solidFill>
              </a:rPr>
              <a:t> OBJECTIVE</a:t>
            </a:r>
            <a:endParaRPr lang="en-GB" sz="3200" b="1" dirty="0">
              <a:solidFill>
                <a:srgbClr val="00B050"/>
              </a:solidFill>
            </a:endParaRPr>
          </a:p>
          <a:p>
            <a:pPr algn="just"/>
            <a:r>
              <a:rPr lang="en-GB" sz="2800" dirty="0">
                <a:solidFill>
                  <a:srgbClr val="24408F"/>
                </a:solidFill>
              </a:rPr>
              <a:t>To provide a rigorous evaluation of the clinical </a:t>
            </a:r>
            <a:r>
              <a:rPr lang="en-GB" sz="2800" dirty="0" smtClean="0">
                <a:solidFill>
                  <a:srgbClr val="24408F"/>
                </a:solidFill>
              </a:rPr>
              <a:t>effectiveness and cost effectiveness </a:t>
            </a:r>
            <a:r>
              <a:rPr lang="en-GB" sz="2800" dirty="0">
                <a:solidFill>
                  <a:srgbClr val="24408F"/>
                </a:solidFill>
              </a:rPr>
              <a:t>of educational interventions </a:t>
            </a:r>
            <a:r>
              <a:rPr lang="en-GB" sz="2800" dirty="0" smtClean="0">
                <a:solidFill>
                  <a:srgbClr val="24408F"/>
                </a:solidFill>
              </a:rPr>
              <a:t>for </a:t>
            </a:r>
            <a:r>
              <a:rPr lang="en-GB" sz="2800" dirty="0">
                <a:solidFill>
                  <a:srgbClr val="24408F"/>
                </a:solidFill>
              </a:rPr>
              <a:t>preventing </a:t>
            </a:r>
            <a:r>
              <a:rPr lang="en-GB" sz="2800" dirty="0" smtClean="0">
                <a:solidFill>
                  <a:srgbClr val="24408F"/>
                </a:solidFill>
              </a:rPr>
              <a:t>vascular catheter BSI </a:t>
            </a:r>
            <a:r>
              <a:rPr lang="en-GB" sz="2800" dirty="0">
                <a:solidFill>
                  <a:srgbClr val="24408F"/>
                </a:solidFill>
              </a:rPr>
              <a:t>in </a:t>
            </a:r>
            <a:r>
              <a:rPr lang="en-GB" sz="2800" dirty="0" smtClean="0">
                <a:solidFill>
                  <a:srgbClr val="24408F"/>
                </a:solidFill>
              </a:rPr>
              <a:t>critical </a:t>
            </a:r>
            <a:r>
              <a:rPr lang="en-GB" sz="2800" dirty="0">
                <a:solidFill>
                  <a:srgbClr val="24408F"/>
                </a:solidFill>
              </a:rPr>
              <a:t>care units in England</a:t>
            </a:r>
            <a:r>
              <a:rPr lang="en-GB" sz="2800">
                <a:solidFill>
                  <a:srgbClr val="24408F"/>
                </a:solidFill>
              </a:rPr>
              <a:t>. </a:t>
            </a:r>
            <a:r>
              <a:rPr lang="en-GB" sz="2800" smtClean="0">
                <a:solidFill>
                  <a:srgbClr val="24408F"/>
                </a:solidFill>
              </a:rPr>
              <a:t>Educational interventions were defined as interventions that included any method of information provision related to the prevention of vascular catheter BSI. They could include information provision alone or in combination with other practices (e.g. as in  </a:t>
            </a:r>
            <a:r>
              <a:rPr lang="en-GB" sz="2800" smtClean="0">
                <a:solidFill>
                  <a:srgbClr val="24408F"/>
                </a:solidFill>
              </a:rPr>
              <a:t>‘care bundles’). </a:t>
            </a:r>
            <a:endParaRPr lang="en-GB" sz="2800" dirty="0">
              <a:solidFill>
                <a:srgbClr val="24408F"/>
              </a:solidFill>
            </a:endParaRPr>
          </a:p>
        </p:txBody>
      </p:sp>
      <p:sp>
        <p:nvSpPr>
          <p:cNvPr id="34" name="Rectangle 33"/>
          <p:cNvSpPr/>
          <p:nvPr/>
        </p:nvSpPr>
        <p:spPr>
          <a:xfrm>
            <a:off x="872610" y="20065305"/>
            <a:ext cx="9426421" cy="941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Aft>
                <a:spcPts val="1200"/>
              </a:spcAft>
            </a:pPr>
            <a:r>
              <a:rPr lang="en-GB" sz="3200" b="1" dirty="0">
                <a:solidFill>
                  <a:srgbClr val="00B050"/>
                </a:solidFill>
              </a:rPr>
              <a:t>► </a:t>
            </a:r>
            <a:r>
              <a:rPr lang="en-GB" sz="3200" b="1" dirty="0" smtClean="0">
                <a:solidFill>
                  <a:srgbClr val="00B050"/>
                </a:solidFill>
              </a:rPr>
              <a:t> METHODS</a:t>
            </a:r>
          </a:p>
          <a:p>
            <a:pPr algn="just"/>
            <a:r>
              <a:rPr lang="en-GB" sz="2800" b="1" dirty="0" smtClean="0">
                <a:solidFill>
                  <a:srgbClr val="00B050"/>
                </a:solidFill>
              </a:rPr>
              <a:t>CLINICAL EFFECTIVENESS </a:t>
            </a:r>
            <a:r>
              <a:rPr lang="en-GB" sz="2800" dirty="0" smtClean="0">
                <a:solidFill>
                  <a:srgbClr val="24408F"/>
                </a:solidFill>
              </a:rPr>
              <a:t>Characteristics of relevant primary studies were summarised in a descriptive map. Based on the map, inclusion criteria for a systematic review were developed to prioritise studies most relevant for informing current NHS practice. This process was conducted in consultation with stakeholders including critical care nurses and infection prevention staff. Clinical effectiveness outcomes from the systematic review were used to inform an economic evaluation based on a Markov model (see Research Approach, right).</a:t>
            </a:r>
          </a:p>
          <a:p>
            <a:pPr algn="l"/>
            <a:endParaRPr lang="en-GB" sz="3200" b="1" dirty="0">
              <a:solidFill>
                <a:srgbClr val="24408F"/>
              </a:solidFill>
            </a:endParaRPr>
          </a:p>
          <a:p>
            <a:pPr algn="just"/>
            <a:r>
              <a:rPr lang="en-GB" sz="2800" b="1" dirty="0" smtClean="0">
                <a:solidFill>
                  <a:srgbClr val="00B050"/>
                </a:solidFill>
              </a:rPr>
              <a:t>ECONOMIC EVALUATION </a:t>
            </a:r>
            <a:r>
              <a:rPr lang="en-GB" sz="2800" dirty="0" smtClean="0">
                <a:solidFill>
                  <a:srgbClr val="24408F"/>
                </a:solidFill>
              </a:rPr>
              <a:t>The </a:t>
            </a:r>
            <a:r>
              <a:rPr lang="en-GB" sz="2800" dirty="0">
                <a:solidFill>
                  <a:srgbClr val="24408F"/>
                </a:solidFill>
              </a:rPr>
              <a:t>economic model compared the costs and consequences of an educational intervention for the prevention of vascular catheter BSI against current clinical </a:t>
            </a:r>
            <a:r>
              <a:rPr lang="en-GB" sz="2800" dirty="0" smtClean="0">
                <a:solidFill>
                  <a:srgbClr val="24408F"/>
                </a:solidFill>
              </a:rPr>
              <a:t>practice that did not include an educational intervention. </a:t>
            </a:r>
            <a:r>
              <a:rPr lang="en-GB" sz="2800" dirty="0">
                <a:solidFill>
                  <a:srgbClr val="24408F"/>
                </a:solidFill>
              </a:rPr>
              <a:t>The intervention simulated evidence-based infection prevention approaches </a:t>
            </a:r>
            <a:r>
              <a:rPr lang="en-GB" sz="2800" dirty="0" smtClean="0">
                <a:solidFill>
                  <a:srgbClr val="24408F"/>
                </a:solidFill>
              </a:rPr>
              <a:t>similar to the </a:t>
            </a:r>
            <a:r>
              <a:rPr lang="en-GB" sz="2800" dirty="0">
                <a:solidFill>
                  <a:srgbClr val="24408F"/>
                </a:solidFill>
              </a:rPr>
              <a:t>‘Matching Michigan’ programme which was a relevant intervention in English NHS trusts administered by the former National Patient Safety Agency during 2009-2011. </a:t>
            </a:r>
            <a:endParaRPr lang="en-GB" sz="3200" b="1" dirty="0">
              <a:solidFill>
                <a:srgbClr val="24408F"/>
              </a:solidFill>
            </a:endParaRPr>
          </a:p>
        </p:txBody>
      </p:sp>
      <p:sp>
        <p:nvSpPr>
          <p:cNvPr id="36" name="Rectangle 35"/>
          <p:cNvSpPr/>
          <p:nvPr/>
        </p:nvSpPr>
        <p:spPr>
          <a:xfrm>
            <a:off x="22015969" y="9970901"/>
            <a:ext cx="9426421" cy="10218182"/>
          </a:xfrm>
          <a:prstGeom prst="rect">
            <a:avLst/>
          </a:prstGeom>
          <a:ln>
            <a:noFill/>
          </a:ln>
        </p:spPr>
        <p:txBody>
          <a:bodyPr wrap="square">
            <a:spAutoFit/>
          </a:bodyPr>
          <a:lstStyle/>
          <a:p>
            <a:pPr algn="l">
              <a:spcAft>
                <a:spcPts val="1200"/>
              </a:spcAft>
            </a:pPr>
            <a:r>
              <a:rPr lang="en-GB" sz="3200" b="1" dirty="0">
                <a:solidFill>
                  <a:srgbClr val="00B050"/>
                </a:solidFill>
              </a:rPr>
              <a:t>► </a:t>
            </a:r>
            <a:r>
              <a:rPr lang="en-GB" sz="3200" b="1" dirty="0" smtClean="0">
                <a:solidFill>
                  <a:srgbClr val="00B050"/>
                </a:solidFill>
              </a:rPr>
              <a:t> RESULTS (2) – SYSTEMATIC REVIEW</a:t>
            </a:r>
            <a:endParaRPr lang="en-GB" sz="3600" b="1" dirty="0">
              <a:solidFill>
                <a:srgbClr val="00B050"/>
              </a:solidFill>
            </a:endParaRPr>
          </a:p>
          <a:p>
            <a:pPr algn="just"/>
            <a:r>
              <a:rPr lang="en-GB" sz="2800" dirty="0" smtClean="0">
                <a:solidFill>
                  <a:srgbClr val="24408F"/>
                </a:solidFill>
              </a:rPr>
              <a:t>Twenty </a:t>
            </a:r>
            <a:r>
              <a:rPr lang="en-GB" sz="2800" dirty="0">
                <a:solidFill>
                  <a:srgbClr val="24408F"/>
                </a:solidFill>
              </a:rPr>
              <a:t>four studies met the inclusion criteria of the systematic review. </a:t>
            </a:r>
            <a:r>
              <a:rPr lang="en-GB" sz="2800" dirty="0" smtClean="0">
                <a:solidFill>
                  <a:srgbClr val="24408F"/>
                </a:solidFill>
              </a:rPr>
              <a:t>Risk </a:t>
            </a:r>
            <a:r>
              <a:rPr lang="en-GB" sz="2800" dirty="0">
                <a:solidFill>
                  <a:srgbClr val="24408F"/>
                </a:solidFill>
              </a:rPr>
              <a:t>of bias was difficult to assess due to poor reporting. </a:t>
            </a:r>
            <a:r>
              <a:rPr lang="en-GB" sz="2800" dirty="0" smtClean="0">
                <a:solidFill>
                  <a:srgbClr val="24408F"/>
                </a:solidFill>
              </a:rPr>
              <a:t>Only one study was conducted in the UK (in Scotland), but it coincided with a national patient safety initiative, making the findings difficult to interpret. </a:t>
            </a:r>
          </a:p>
          <a:p>
            <a:pPr algn="just"/>
            <a:endParaRPr lang="en-GB" sz="2800" dirty="0">
              <a:solidFill>
                <a:srgbClr val="24408F"/>
              </a:solidFill>
            </a:endParaRPr>
          </a:p>
          <a:p>
            <a:pPr algn="just"/>
            <a:r>
              <a:rPr lang="en-GB" sz="2800" dirty="0" smtClean="0">
                <a:solidFill>
                  <a:srgbClr val="24408F"/>
                </a:solidFill>
              </a:rPr>
              <a:t>Due to the heterogeneity of intervention types, meta-analysis was not appropriate, and a structured narrative synthesis was conducted instead. None of the controlled studies demonstrated clinical effectiveness (judged by statistical significance of their incidence density risk ratios). A number of interventions tested in single-cohort before-after studies appeared clinically effective (incidence density risk ratios for changes from baseline were significantly &lt;1.0), but there was no clear indication that particular types of education or particular spatial or temporal scales of study were any more or less effective at reducing incidence densities of vascular catheter BSI. An exception is that single </a:t>
            </a:r>
            <a:r>
              <a:rPr lang="en-GB" sz="2800" dirty="0">
                <a:solidFill>
                  <a:srgbClr val="24408F"/>
                </a:solidFill>
              </a:rPr>
              <a:t>lectures </a:t>
            </a:r>
            <a:r>
              <a:rPr lang="en-GB" sz="2800" dirty="0" smtClean="0">
                <a:solidFill>
                  <a:srgbClr val="24408F"/>
                </a:solidFill>
              </a:rPr>
              <a:t>in single critical care units appeared clinically ineffective. However</a:t>
            </a:r>
            <a:r>
              <a:rPr lang="en-GB" sz="2800" dirty="0">
                <a:solidFill>
                  <a:srgbClr val="24408F"/>
                </a:solidFill>
              </a:rPr>
              <a:t>, </a:t>
            </a:r>
            <a:r>
              <a:rPr lang="en-GB" sz="2800" dirty="0" smtClean="0">
                <a:solidFill>
                  <a:srgbClr val="24408F"/>
                </a:solidFill>
              </a:rPr>
              <a:t>since data </a:t>
            </a:r>
            <a:r>
              <a:rPr lang="en-GB" sz="2800" dirty="0">
                <a:solidFill>
                  <a:srgbClr val="24408F"/>
                </a:solidFill>
              </a:rPr>
              <a:t>were </a:t>
            </a:r>
            <a:r>
              <a:rPr lang="en-GB" sz="2800" dirty="0" smtClean="0">
                <a:solidFill>
                  <a:srgbClr val="24408F"/>
                </a:solidFill>
              </a:rPr>
              <a:t>mainly from </a:t>
            </a:r>
            <a:r>
              <a:rPr lang="en-GB" sz="2800" dirty="0">
                <a:solidFill>
                  <a:srgbClr val="24408F"/>
                </a:solidFill>
              </a:rPr>
              <a:t>uncontrolled studies, </a:t>
            </a:r>
            <a:r>
              <a:rPr lang="en-GB" sz="2800" dirty="0" smtClean="0">
                <a:solidFill>
                  <a:srgbClr val="24408F"/>
                </a:solidFill>
              </a:rPr>
              <a:t>secular </a:t>
            </a:r>
            <a:r>
              <a:rPr lang="en-GB" sz="2800" dirty="0">
                <a:solidFill>
                  <a:srgbClr val="24408F"/>
                </a:solidFill>
              </a:rPr>
              <a:t>trends might have contributed to </a:t>
            </a:r>
            <a:r>
              <a:rPr lang="en-GB" sz="2800" dirty="0" smtClean="0">
                <a:solidFill>
                  <a:srgbClr val="24408F"/>
                </a:solidFill>
              </a:rPr>
              <a:t>the observed results</a:t>
            </a:r>
            <a:r>
              <a:rPr lang="en-GB" sz="2800" dirty="0">
                <a:solidFill>
                  <a:srgbClr val="24408F"/>
                </a:solidFill>
              </a:rPr>
              <a:t>. </a:t>
            </a:r>
            <a:endParaRPr lang="en-GB" sz="3200" dirty="0">
              <a:solidFill>
                <a:srgbClr val="24408F"/>
              </a:solidFill>
            </a:endParaRPr>
          </a:p>
        </p:txBody>
      </p:sp>
      <p:cxnSp>
        <p:nvCxnSpPr>
          <p:cNvPr id="11" name="Straight Arrow Connector 10"/>
          <p:cNvCxnSpPr/>
          <p:nvPr/>
        </p:nvCxnSpPr>
        <p:spPr bwMode="auto">
          <a:xfrm>
            <a:off x="12224084" y="20013386"/>
            <a:ext cx="0" cy="4760721"/>
          </a:xfrm>
          <a:prstGeom prst="straightConnector1">
            <a:avLst/>
          </a:prstGeom>
          <a:solidFill>
            <a:schemeClr val="accent1"/>
          </a:solidFill>
          <a:ln w="762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a:off x="12224084" y="26058132"/>
            <a:ext cx="0" cy="3815507"/>
          </a:xfrm>
          <a:prstGeom prst="straightConnector1">
            <a:avLst/>
          </a:prstGeom>
          <a:solidFill>
            <a:schemeClr val="accent1"/>
          </a:solidFill>
          <a:ln w="762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Straight Arrow Connector 39"/>
          <p:cNvCxnSpPr/>
          <p:nvPr/>
        </p:nvCxnSpPr>
        <p:spPr bwMode="auto">
          <a:xfrm>
            <a:off x="12241585" y="31027778"/>
            <a:ext cx="0" cy="920475"/>
          </a:xfrm>
          <a:prstGeom prst="straightConnector1">
            <a:avLst/>
          </a:prstGeom>
          <a:solidFill>
            <a:schemeClr val="accent1"/>
          </a:solidFill>
          <a:ln w="762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Straight Arrow Connector 41"/>
          <p:cNvCxnSpPr/>
          <p:nvPr/>
        </p:nvCxnSpPr>
        <p:spPr bwMode="auto">
          <a:xfrm>
            <a:off x="12224084" y="32724026"/>
            <a:ext cx="0" cy="2590064"/>
          </a:xfrm>
          <a:prstGeom prst="straightConnector1">
            <a:avLst/>
          </a:prstGeom>
          <a:solidFill>
            <a:schemeClr val="accent1"/>
          </a:solidFill>
          <a:ln w="762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Straight Arrow Connector 51"/>
          <p:cNvCxnSpPr/>
          <p:nvPr/>
        </p:nvCxnSpPr>
        <p:spPr bwMode="auto">
          <a:xfrm>
            <a:off x="16484695" y="34341558"/>
            <a:ext cx="0" cy="920475"/>
          </a:xfrm>
          <a:prstGeom prst="straightConnector1">
            <a:avLst/>
          </a:prstGeom>
          <a:solidFill>
            <a:schemeClr val="accent1"/>
          </a:solidFill>
          <a:ln w="762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3" name="Rectangle 42"/>
          <p:cNvSpPr/>
          <p:nvPr/>
        </p:nvSpPr>
        <p:spPr>
          <a:xfrm>
            <a:off x="22015969" y="34212743"/>
            <a:ext cx="9426421" cy="6340197"/>
          </a:xfrm>
          <a:prstGeom prst="rect">
            <a:avLst/>
          </a:prstGeom>
          <a:ln>
            <a:noFill/>
          </a:ln>
        </p:spPr>
        <p:txBody>
          <a:bodyPr wrap="square">
            <a:spAutoFit/>
          </a:bodyPr>
          <a:lstStyle/>
          <a:p>
            <a:pPr algn="l">
              <a:spcAft>
                <a:spcPts val="1200"/>
              </a:spcAft>
            </a:pPr>
            <a:r>
              <a:rPr lang="en-GB" sz="3200" b="1" dirty="0">
                <a:solidFill>
                  <a:srgbClr val="00B050"/>
                </a:solidFill>
              </a:rPr>
              <a:t>► </a:t>
            </a:r>
            <a:r>
              <a:rPr lang="en-GB" sz="3200" b="1" dirty="0" smtClean="0">
                <a:solidFill>
                  <a:srgbClr val="00B050"/>
                </a:solidFill>
              </a:rPr>
              <a:t> CONCLUSIONS &amp; DISCUSSION</a:t>
            </a:r>
            <a:endParaRPr lang="en-GB" sz="3200" b="1" dirty="0">
              <a:solidFill>
                <a:srgbClr val="00B050"/>
              </a:solidFill>
            </a:endParaRPr>
          </a:p>
          <a:p>
            <a:pPr algn="just"/>
            <a:r>
              <a:rPr lang="en-GB" sz="2800" dirty="0">
                <a:solidFill>
                  <a:srgbClr val="24408F"/>
                </a:solidFill>
              </a:rPr>
              <a:t>Educational interventions appear </a:t>
            </a:r>
            <a:r>
              <a:rPr lang="en-GB" sz="2800" dirty="0" smtClean="0">
                <a:solidFill>
                  <a:srgbClr val="24408F"/>
                </a:solidFill>
              </a:rPr>
              <a:t>promising for </a:t>
            </a:r>
            <a:r>
              <a:rPr lang="en-GB" sz="2800" dirty="0">
                <a:solidFill>
                  <a:srgbClr val="24408F"/>
                </a:solidFill>
              </a:rPr>
              <a:t>preventing </a:t>
            </a:r>
            <a:r>
              <a:rPr lang="en-GB" sz="2800" dirty="0" smtClean="0">
                <a:solidFill>
                  <a:srgbClr val="24408F"/>
                </a:solidFill>
              </a:rPr>
              <a:t>vascular catheter BSI in critical care units and could be potentially cost saving. However, there </a:t>
            </a:r>
            <a:r>
              <a:rPr lang="en-GB" sz="2800" dirty="0">
                <a:solidFill>
                  <a:srgbClr val="24408F"/>
                </a:solidFill>
              </a:rPr>
              <a:t>is a need to improve the rigour of the primary </a:t>
            </a:r>
            <a:r>
              <a:rPr lang="en-GB" sz="2800" dirty="0" smtClean="0">
                <a:solidFill>
                  <a:srgbClr val="24408F"/>
                </a:solidFill>
              </a:rPr>
              <a:t>studies of clinical effectiveness so as  to improve confidence in the economic evaluation. Our updated searches of the literature indicate that </a:t>
            </a:r>
            <a:r>
              <a:rPr lang="en-GB" sz="2800" dirty="0" smtClean="0">
                <a:solidFill>
                  <a:srgbClr val="24408F"/>
                </a:solidFill>
              </a:rPr>
              <a:t>primary research on educational </a:t>
            </a:r>
            <a:r>
              <a:rPr lang="en-GB" sz="2800" dirty="0" smtClean="0">
                <a:solidFill>
                  <a:srgbClr val="24408F"/>
                </a:solidFill>
              </a:rPr>
              <a:t>approaches for preventing vascular catheter BSI is </a:t>
            </a:r>
            <a:r>
              <a:rPr lang="en-GB" sz="2800" dirty="0" smtClean="0">
                <a:solidFill>
                  <a:srgbClr val="24408F"/>
                </a:solidFill>
              </a:rPr>
              <a:t>an </a:t>
            </a:r>
            <a:r>
              <a:rPr lang="en-GB" sz="2800" dirty="0" smtClean="0">
                <a:solidFill>
                  <a:srgbClr val="24408F"/>
                </a:solidFill>
              </a:rPr>
              <a:t>active area of </a:t>
            </a:r>
            <a:r>
              <a:rPr lang="en-GB" sz="2800" dirty="0" smtClean="0">
                <a:solidFill>
                  <a:srgbClr val="24408F"/>
                </a:solidFill>
              </a:rPr>
              <a:t>interest  (</a:t>
            </a:r>
            <a:r>
              <a:rPr lang="en-GB" sz="2800" dirty="0" smtClean="0">
                <a:solidFill>
                  <a:srgbClr val="24408F"/>
                </a:solidFill>
              </a:rPr>
              <a:t>updating the</a:t>
            </a:r>
            <a:r>
              <a:rPr lang="en-GB" sz="2800" dirty="0" smtClean="0">
                <a:solidFill>
                  <a:srgbClr val="24408F"/>
                </a:solidFill>
              </a:rPr>
              <a:t> evidence map after 12 months would add a </a:t>
            </a:r>
            <a:r>
              <a:rPr lang="en-GB" sz="2800" dirty="0" smtClean="0">
                <a:solidFill>
                  <a:srgbClr val="24408F"/>
                </a:solidFill>
              </a:rPr>
              <a:t>further 18 </a:t>
            </a:r>
            <a:r>
              <a:rPr lang="en-GB" sz="2800" dirty="0" smtClean="0">
                <a:solidFill>
                  <a:srgbClr val="24408F"/>
                </a:solidFill>
              </a:rPr>
              <a:t>studies – an increase of 24%). </a:t>
            </a:r>
            <a:r>
              <a:rPr lang="en-GB" sz="2800" dirty="0" smtClean="0">
                <a:solidFill>
                  <a:srgbClr val="24408F"/>
                </a:solidFill>
              </a:rPr>
              <a:t>There is a need to ensure that </a:t>
            </a:r>
            <a:r>
              <a:rPr lang="en-GB" sz="2800" dirty="0" smtClean="0">
                <a:solidFill>
                  <a:srgbClr val="24408F"/>
                </a:solidFill>
              </a:rPr>
              <a:t>this growth in the primary research evidence does </a:t>
            </a:r>
            <a:r>
              <a:rPr lang="en-GB" sz="2800" dirty="0" smtClean="0">
                <a:solidFill>
                  <a:srgbClr val="24408F"/>
                </a:solidFill>
              </a:rPr>
              <a:t>not continue to depend on </a:t>
            </a:r>
            <a:r>
              <a:rPr lang="en-GB" sz="2800" dirty="0" smtClean="0">
                <a:solidFill>
                  <a:srgbClr val="24408F"/>
                </a:solidFill>
              </a:rPr>
              <a:t>uncontrolled </a:t>
            </a:r>
            <a:r>
              <a:rPr lang="en-GB" sz="2800" dirty="0" smtClean="0">
                <a:solidFill>
                  <a:srgbClr val="24408F"/>
                </a:solidFill>
              </a:rPr>
              <a:t>single-cohort studies</a:t>
            </a:r>
            <a:r>
              <a:rPr lang="en-GB" sz="2800" dirty="0" smtClean="0">
                <a:solidFill>
                  <a:srgbClr val="24408F"/>
                </a:solidFill>
              </a:rPr>
              <a:t>.</a:t>
            </a:r>
            <a:endParaRPr lang="en-GB" sz="2800" dirty="0">
              <a:solidFill>
                <a:srgbClr val="24408F"/>
              </a:solidFill>
            </a:endParaRPr>
          </a:p>
        </p:txBody>
      </p:sp>
      <p:sp>
        <p:nvSpPr>
          <p:cNvPr id="44" name="Rectangle 43"/>
          <p:cNvSpPr/>
          <p:nvPr/>
        </p:nvSpPr>
        <p:spPr>
          <a:xfrm>
            <a:off x="872609" y="30055041"/>
            <a:ext cx="9426422" cy="7632859"/>
          </a:xfrm>
          <a:prstGeom prst="rect">
            <a:avLst/>
          </a:prstGeom>
          <a:ln>
            <a:noFill/>
          </a:ln>
        </p:spPr>
        <p:txBody>
          <a:bodyPr wrap="square">
            <a:spAutoFit/>
          </a:bodyPr>
          <a:lstStyle/>
          <a:p>
            <a:pPr algn="l">
              <a:spcAft>
                <a:spcPts val="1200"/>
              </a:spcAft>
            </a:pPr>
            <a:r>
              <a:rPr lang="en-GB" sz="3200" b="1" dirty="0">
                <a:solidFill>
                  <a:srgbClr val="00B050"/>
                </a:solidFill>
              </a:rPr>
              <a:t>► </a:t>
            </a:r>
            <a:r>
              <a:rPr lang="en-GB" sz="3200" b="1" dirty="0" smtClean="0">
                <a:solidFill>
                  <a:srgbClr val="00B050"/>
                </a:solidFill>
              </a:rPr>
              <a:t> RESULTS (1) – EVIDENCE MAP</a:t>
            </a:r>
            <a:endParaRPr lang="en-GB" sz="3200" b="1" dirty="0">
              <a:solidFill>
                <a:srgbClr val="00B050"/>
              </a:solidFill>
            </a:endParaRPr>
          </a:p>
          <a:p>
            <a:pPr algn="just"/>
            <a:r>
              <a:rPr lang="en-GB" sz="2800" dirty="0" smtClean="0">
                <a:solidFill>
                  <a:srgbClr val="24408F"/>
                </a:solidFill>
              </a:rPr>
              <a:t>Seventy-four primary studies met the inclusion criteria for the descriptive map. Most studies were conducted in the USA (65%), Spain (10%) and Brazil (7</a:t>
            </a:r>
            <a:r>
              <a:rPr lang="en-GB" sz="2800" dirty="0" smtClean="0">
                <a:solidFill>
                  <a:srgbClr val="24408F"/>
                </a:solidFill>
              </a:rPr>
              <a:t>%), with only </a:t>
            </a:r>
            <a:r>
              <a:rPr lang="en-GB" sz="2800" dirty="0">
                <a:solidFill>
                  <a:srgbClr val="24408F"/>
                </a:solidFill>
              </a:rPr>
              <a:t>two relevant studies </a:t>
            </a:r>
            <a:r>
              <a:rPr lang="en-GB" sz="2800" dirty="0" smtClean="0">
                <a:solidFill>
                  <a:srgbClr val="24408F"/>
                </a:solidFill>
              </a:rPr>
              <a:t>conducted </a:t>
            </a:r>
            <a:r>
              <a:rPr lang="en-GB" sz="2800" dirty="0">
                <a:solidFill>
                  <a:srgbClr val="24408F"/>
                </a:solidFill>
              </a:rPr>
              <a:t>in the </a:t>
            </a:r>
            <a:r>
              <a:rPr lang="en-GB" sz="2800" dirty="0" smtClean="0">
                <a:solidFill>
                  <a:srgbClr val="24408F"/>
                </a:solidFill>
              </a:rPr>
              <a:t>UK. Studies </a:t>
            </a:r>
            <a:r>
              <a:rPr lang="en-GB" sz="2800" dirty="0" smtClean="0">
                <a:solidFill>
                  <a:srgbClr val="24408F"/>
                </a:solidFill>
              </a:rPr>
              <a:t>involved </a:t>
            </a:r>
            <a:r>
              <a:rPr lang="en-GB" sz="2800" dirty="0">
                <a:solidFill>
                  <a:srgbClr val="24408F"/>
                </a:solidFill>
              </a:rPr>
              <a:t>a </a:t>
            </a:r>
            <a:r>
              <a:rPr lang="en-GB" sz="2800" dirty="0" smtClean="0">
                <a:solidFill>
                  <a:srgbClr val="24408F"/>
                </a:solidFill>
              </a:rPr>
              <a:t>wide range </a:t>
            </a:r>
            <a:r>
              <a:rPr lang="en-GB" sz="2800" dirty="0">
                <a:solidFill>
                  <a:srgbClr val="24408F"/>
                </a:solidFill>
              </a:rPr>
              <a:t>of spatial and temporal scales with diverse </a:t>
            </a:r>
            <a:r>
              <a:rPr lang="en-GB" sz="2800" dirty="0" smtClean="0">
                <a:solidFill>
                  <a:srgbClr val="24408F"/>
                </a:solidFill>
              </a:rPr>
              <a:t>types of  intervention</a:t>
            </a:r>
            <a:r>
              <a:rPr lang="en-GB" sz="2800" dirty="0">
                <a:solidFill>
                  <a:srgbClr val="24408F"/>
                </a:solidFill>
              </a:rPr>
              <a:t>, ranging from individual short lectures </a:t>
            </a:r>
            <a:r>
              <a:rPr lang="en-GB" sz="2800" dirty="0" smtClean="0">
                <a:solidFill>
                  <a:srgbClr val="24408F"/>
                </a:solidFill>
              </a:rPr>
              <a:t>in </a:t>
            </a:r>
            <a:r>
              <a:rPr lang="en-GB" sz="2800" dirty="0">
                <a:solidFill>
                  <a:srgbClr val="24408F"/>
                </a:solidFill>
              </a:rPr>
              <a:t>single critical care units to multi-year regional-scale interventions </a:t>
            </a:r>
            <a:r>
              <a:rPr lang="en-GB" sz="2800" dirty="0" smtClean="0">
                <a:solidFill>
                  <a:srgbClr val="24408F"/>
                </a:solidFill>
              </a:rPr>
              <a:t>including continuous </a:t>
            </a:r>
            <a:r>
              <a:rPr lang="en-GB" sz="2800" dirty="0">
                <a:solidFill>
                  <a:srgbClr val="24408F"/>
                </a:solidFill>
              </a:rPr>
              <a:t>quality </a:t>
            </a:r>
            <a:r>
              <a:rPr lang="en-GB" sz="2800" dirty="0" smtClean="0">
                <a:solidFill>
                  <a:srgbClr val="24408F"/>
                </a:solidFill>
              </a:rPr>
              <a:t>improve-</a:t>
            </a:r>
            <a:r>
              <a:rPr lang="en-GB" sz="2800" dirty="0" err="1" smtClean="0">
                <a:solidFill>
                  <a:srgbClr val="24408F"/>
                </a:solidFill>
              </a:rPr>
              <a:t>ment</a:t>
            </a:r>
            <a:r>
              <a:rPr lang="en-GB" sz="2800" dirty="0" smtClean="0">
                <a:solidFill>
                  <a:srgbClr val="24408F"/>
                </a:solidFill>
              </a:rPr>
              <a:t> </a:t>
            </a:r>
            <a:r>
              <a:rPr lang="en-GB" sz="2800" dirty="0">
                <a:solidFill>
                  <a:srgbClr val="24408F"/>
                </a:solidFill>
              </a:rPr>
              <a:t>(CQI) approaches in over 100 critical care units. Nearly all studies employed uncontrolled before-after designs, with only two RCTs </a:t>
            </a:r>
            <a:r>
              <a:rPr lang="en-GB" sz="2800" dirty="0" smtClean="0">
                <a:solidFill>
                  <a:srgbClr val="24408F"/>
                </a:solidFill>
              </a:rPr>
              <a:t>included (neither </a:t>
            </a:r>
            <a:r>
              <a:rPr lang="en-GB" sz="2800" dirty="0" smtClean="0">
                <a:solidFill>
                  <a:srgbClr val="24408F"/>
                </a:solidFill>
              </a:rPr>
              <a:t>set </a:t>
            </a:r>
            <a:r>
              <a:rPr lang="en-GB" sz="2800" dirty="0" smtClean="0">
                <a:solidFill>
                  <a:srgbClr val="24408F"/>
                </a:solidFill>
              </a:rPr>
              <a:t>in the UK). Although used as the basis of the economic model, the Matching Michigan intervention in England did not meet the inclusion criteria for the evidence </a:t>
            </a:r>
            <a:r>
              <a:rPr lang="en-GB" sz="2800" dirty="0" smtClean="0">
                <a:solidFill>
                  <a:srgbClr val="24408F"/>
                </a:solidFill>
              </a:rPr>
              <a:t>map, </a:t>
            </a:r>
            <a:r>
              <a:rPr lang="en-GB" sz="2800" dirty="0" smtClean="0">
                <a:solidFill>
                  <a:srgbClr val="24408F"/>
                </a:solidFill>
              </a:rPr>
              <a:t>since relevant infection incidence density outcomes were </a:t>
            </a:r>
            <a:r>
              <a:rPr lang="en-GB" sz="2800" dirty="0">
                <a:solidFill>
                  <a:srgbClr val="24408F"/>
                </a:solidFill>
              </a:rPr>
              <a:t>(pending </a:t>
            </a:r>
            <a:r>
              <a:rPr lang="en-GB" sz="2800" dirty="0" smtClean="0">
                <a:solidFill>
                  <a:srgbClr val="24408F"/>
                </a:solidFill>
              </a:rPr>
              <a:t>publication) not available.</a:t>
            </a:r>
            <a:endParaRPr lang="en-GB" sz="2800" dirty="0">
              <a:solidFill>
                <a:srgbClr val="24408F"/>
              </a:solidFill>
            </a:endParaRPr>
          </a:p>
        </p:txBody>
      </p:sp>
      <p:sp>
        <p:nvSpPr>
          <p:cNvPr id="6" name="Rectangle 5"/>
          <p:cNvSpPr/>
          <p:nvPr/>
        </p:nvSpPr>
        <p:spPr>
          <a:xfrm>
            <a:off x="22015970" y="20768218"/>
            <a:ext cx="9426420" cy="12803505"/>
          </a:xfrm>
          <a:prstGeom prst="rect">
            <a:avLst/>
          </a:prstGeom>
        </p:spPr>
        <p:txBody>
          <a:bodyPr wrap="square">
            <a:spAutoFit/>
          </a:bodyPr>
          <a:lstStyle/>
          <a:p>
            <a:pPr algn="l">
              <a:spcAft>
                <a:spcPts val="1200"/>
              </a:spcAft>
            </a:pPr>
            <a:r>
              <a:rPr lang="en-GB" sz="3200" b="1" dirty="0">
                <a:solidFill>
                  <a:srgbClr val="00B050"/>
                </a:solidFill>
              </a:rPr>
              <a:t>►  RESULTS (3) – ECONOMIC EVALUATION </a:t>
            </a:r>
          </a:p>
          <a:p>
            <a:pPr algn="just"/>
            <a:r>
              <a:rPr lang="en-GB" sz="2800" dirty="0" smtClean="0">
                <a:solidFill>
                  <a:srgbClr val="24408F"/>
                </a:solidFill>
              </a:rPr>
              <a:t>An </a:t>
            </a:r>
            <a:r>
              <a:rPr lang="en-GB" sz="2800" dirty="0">
                <a:solidFill>
                  <a:srgbClr val="24408F"/>
                </a:solidFill>
              </a:rPr>
              <a:t>estimate of clinical effectiveness for the economic model was </a:t>
            </a:r>
            <a:r>
              <a:rPr lang="en-GB" sz="2800" dirty="0" smtClean="0">
                <a:solidFill>
                  <a:srgbClr val="24408F"/>
                </a:solidFill>
              </a:rPr>
              <a:t>obtained </a:t>
            </a:r>
            <a:r>
              <a:rPr lang="en-GB" sz="2800" dirty="0">
                <a:solidFill>
                  <a:srgbClr val="24408F"/>
                </a:solidFill>
              </a:rPr>
              <a:t>from </a:t>
            </a:r>
            <a:r>
              <a:rPr lang="en-GB" sz="2800" dirty="0" smtClean="0">
                <a:solidFill>
                  <a:srgbClr val="24408F"/>
                </a:solidFill>
              </a:rPr>
              <a:t>an educational </a:t>
            </a:r>
            <a:r>
              <a:rPr lang="en-GB" sz="2800" dirty="0">
                <a:solidFill>
                  <a:srgbClr val="24408F"/>
                </a:solidFill>
              </a:rPr>
              <a:t>intervention </a:t>
            </a:r>
            <a:r>
              <a:rPr lang="en-GB" sz="2800" dirty="0" smtClean="0">
                <a:solidFill>
                  <a:srgbClr val="24408F"/>
                </a:solidFill>
              </a:rPr>
              <a:t>similar to Matching Michigan that was identified </a:t>
            </a:r>
            <a:r>
              <a:rPr lang="en-GB" sz="2800" dirty="0">
                <a:solidFill>
                  <a:srgbClr val="24408F"/>
                </a:solidFill>
              </a:rPr>
              <a:t>in the clinical effectiveness systematic review </a:t>
            </a:r>
            <a:r>
              <a:rPr lang="en-GB" sz="2800" dirty="0" smtClean="0">
                <a:solidFill>
                  <a:srgbClr val="24408F"/>
                </a:solidFill>
              </a:rPr>
              <a:t>(</a:t>
            </a:r>
            <a:r>
              <a:rPr lang="en-GB" sz="2800" dirty="0">
                <a:solidFill>
                  <a:srgbClr val="24408F"/>
                </a:solidFill>
              </a:rPr>
              <a:t>the ‘CLAB ICU’ </a:t>
            </a:r>
            <a:r>
              <a:rPr lang="en-GB" sz="2800" dirty="0" smtClean="0">
                <a:solidFill>
                  <a:srgbClr val="24408F"/>
                </a:solidFill>
              </a:rPr>
              <a:t>project in Australia). </a:t>
            </a:r>
            <a:r>
              <a:rPr lang="en-GB" sz="2800" dirty="0">
                <a:solidFill>
                  <a:srgbClr val="24408F"/>
                </a:solidFill>
              </a:rPr>
              <a:t>The relative risk for vascular catheter BSI  used in the model was 0.4 (95% confidence interval 0.22-0.67) for the change from baseline </a:t>
            </a:r>
            <a:r>
              <a:rPr lang="en-GB" sz="2800" dirty="0" smtClean="0">
                <a:solidFill>
                  <a:srgbClr val="24408F"/>
                </a:solidFill>
              </a:rPr>
              <a:t>in </a:t>
            </a:r>
            <a:r>
              <a:rPr lang="en-GB" sz="2800" dirty="0">
                <a:solidFill>
                  <a:srgbClr val="24408F"/>
                </a:solidFill>
              </a:rPr>
              <a:t>this single-cohort study.</a:t>
            </a:r>
          </a:p>
          <a:p>
            <a:pPr algn="just"/>
            <a:endParaRPr lang="en-GB" sz="2800" dirty="0">
              <a:solidFill>
                <a:srgbClr val="24408F"/>
              </a:solidFill>
            </a:endParaRPr>
          </a:p>
          <a:p>
            <a:pPr algn="just"/>
            <a:r>
              <a:rPr lang="en-GB" sz="2800" dirty="0">
                <a:solidFill>
                  <a:srgbClr val="24408F"/>
                </a:solidFill>
              </a:rPr>
              <a:t>Model results showed that an educational intervention would prevent 0.8 vascular catheter BSI and save 0.3 lives per 100 patients admitted to critical care compared to current clinical practice, and lead to an increased survival of 3.55 years and 2.72 quality-adjusted life </a:t>
            </a:r>
            <a:r>
              <a:rPr lang="en-GB" sz="2800" dirty="0" smtClean="0">
                <a:solidFill>
                  <a:srgbClr val="24408F"/>
                </a:solidFill>
              </a:rPr>
              <a:t>years. </a:t>
            </a:r>
            <a:r>
              <a:rPr lang="en-GB" sz="2800" dirty="0" smtClean="0">
                <a:solidFill>
                  <a:srgbClr val="24408F"/>
                </a:solidFill>
              </a:rPr>
              <a:t>Various types of educational intervention could </a:t>
            </a:r>
            <a:r>
              <a:rPr lang="en-GB" sz="2800" dirty="0">
                <a:solidFill>
                  <a:srgbClr val="24408F"/>
                </a:solidFill>
              </a:rPr>
              <a:t>be more effective and less costly than current clinical practice, largely as a result of the </a:t>
            </a:r>
            <a:r>
              <a:rPr lang="en-GB" sz="2800" dirty="0" smtClean="0">
                <a:solidFill>
                  <a:srgbClr val="24408F"/>
                </a:solidFill>
              </a:rPr>
              <a:t>savings </a:t>
            </a:r>
            <a:r>
              <a:rPr lang="en-GB" sz="2800" dirty="0">
                <a:solidFill>
                  <a:srgbClr val="24408F"/>
                </a:solidFill>
              </a:rPr>
              <a:t>from the reduced length of critical care </a:t>
            </a:r>
            <a:r>
              <a:rPr lang="en-GB" sz="2800" dirty="0" smtClean="0">
                <a:solidFill>
                  <a:srgbClr val="24408F"/>
                </a:solidFill>
              </a:rPr>
              <a:t>stay.</a:t>
            </a:r>
            <a:endParaRPr lang="en-GB" sz="2800" dirty="0">
              <a:solidFill>
                <a:srgbClr val="24408F"/>
              </a:solidFill>
            </a:endParaRPr>
          </a:p>
          <a:p>
            <a:pPr algn="just"/>
            <a:r>
              <a:rPr lang="en-GB" sz="2800" dirty="0">
                <a:solidFill>
                  <a:srgbClr val="24408F"/>
                </a:solidFill>
              </a:rPr>
              <a:t> </a:t>
            </a:r>
          </a:p>
          <a:p>
            <a:pPr algn="just"/>
            <a:r>
              <a:rPr lang="en-GB" sz="2800" dirty="0">
                <a:solidFill>
                  <a:srgbClr val="24408F"/>
                </a:solidFill>
              </a:rPr>
              <a:t>Results </a:t>
            </a:r>
            <a:r>
              <a:rPr lang="en-GB" sz="2800" dirty="0" smtClean="0">
                <a:solidFill>
                  <a:srgbClr val="24408F"/>
                </a:solidFill>
              </a:rPr>
              <a:t>of the model are robust to a range of sensitivity </a:t>
            </a:r>
            <a:r>
              <a:rPr lang="en-GB" sz="2800" dirty="0" smtClean="0">
                <a:solidFill>
                  <a:srgbClr val="24408F"/>
                </a:solidFill>
              </a:rPr>
              <a:t>analyses, </a:t>
            </a:r>
            <a:r>
              <a:rPr lang="en-GB" sz="2800" dirty="0" smtClean="0">
                <a:solidFill>
                  <a:srgbClr val="24408F"/>
                </a:solidFill>
              </a:rPr>
              <a:t>which explored variation in the degree of implementation of an intervention, variation in current clinical practice, and variation in the incidence density of vascular catheter BSI. At the least favourable parameter values tested an educational intervention would no </a:t>
            </a:r>
            <a:r>
              <a:rPr lang="en-GB" sz="2800" dirty="0">
                <a:solidFill>
                  <a:srgbClr val="24408F"/>
                </a:solidFill>
              </a:rPr>
              <a:t>l</a:t>
            </a:r>
            <a:r>
              <a:rPr lang="en-GB" sz="2800" dirty="0" smtClean="0">
                <a:solidFill>
                  <a:srgbClr val="24408F"/>
                </a:solidFill>
              </a:rPr>
              <a:t>onger be cost-saving, but the incremental cost effectiveness ratio would remain below the threshold conventionally considered as cost effective.</a:t>
            </a:r>
            <a:endParaRPr lang="en-GB" sz="2800" dirty="0">
              <a:solidFill>
                <a:srgbClr val="24408F"/>
              </a:solidFill>
            </a:endParaRPr>
          </a:p>
        </p:txBody>
      </p:sp>
      <p:pic>
        <p:nvPicPr>
          <p:cNvPr id="41" name="Picture 2" descr="http://upload.wikimedia.org/wikipedia/commons/3/38/Triple-Lume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08040" y="10373709"/>
            <a:ext cx="6850450" cy="5481651"/>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7" descr="SHTAC logo new"/>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6382" y="1561335"/>
            <a:ext cx="2548155" cy="3024610"/>
          </a:xfrm>
          <a:prstGeom prst="rect">
            <a:avLst/>
          </a:prstGeom>
          <a:noFill/>
          <a:extLst/>
        </p:spPr>
      </p:pic>
      <p:sp>
        <p:nvSpPr>
          <p:cNvPr id="46" name="Rectangle 8"/>
          <p:cNvSpPr>
            <a:spLocks noChangeArrowheads="1"/>
          </p:cNvSpPr>
          <p:nvPr/>
        </p:nvSpPr>
        <p:spPr bwMode="auto">
          <a:xfrm>
            <a:off x="27139083" y="1494935"/>
            <a:ext cx="4594466" cy="3267818"/>
          </a:xfrm>
          <a:prstGeom prst="rect">
            <a:avLst/>
          </a:prstGeom>
          <a:noFill/>
          <a:ln>
            <a:noFill/>
          </a:ln>
          <a:effectLst/>
          <a:extLst/>
        </p:spPr>
        <p:txBody>
          <a:bodyPr wrap="square" lIns="432054" tIns="216027" rIns="432054" bIns="216027">
            <a:spAutoFit/>
          </a:bodyPr>
          <a:lstStyle/>
          <a:p>
            <a:pPr algn="r"/>
            <a:r>
              <a:rPr lang="en-GB" sz="3600" b="1" dirty="0" smtClean="0"/>
              <a:t>Southampton</a:t>
            </a:r>
          </a:p>
          <a:p>
            <a:pPr algn="r"/>
            <a:r>
              <a:rPr lang="en-GB" sz="3600" b="1" dirty="0" smtClean="0"/>
              <a:t> Health</a:t>
            </a:r>
          </a:p>
          <a:p>
            <a:pPr algn="r"/>
            <a:r>
              <a:rPr lang="en-GB" sz="3600" b="1" dirty="0" smtClean="0"/>
              <a:t> Technology</a:t>
            </a:r>
          </a:p>
          <a:p>
            <a:pPr algn="r"/>
            <a:r>
              <a:rPr lang="en-GB" sz="3600" b="1" dirty="0" smtClean="0"/>
              <a:t> </a:t>
            </a:r>
            <a:r>
              <a:rPr lang="en-GB" sz="4000" b="1" dirty="0" smtClean="0"/>
              <a:t>Assessments</a:t>
            </a:r>
          </a:p>
          <a:p>
            <a:pPr algn="r"/>
            <a:r>
              <a:rPr lang="en-GB" sz="3600" b="1" dirty="0" smtClean="0"/>
              <a:t> </a:t>
            </a:r>
            <a:r>
              <a:rPr lang="en-GB" sz="3600" b="1" dirty="0"/>
              <a:t>Centre</a:t>
            </a:r>
            <a:endParaRPr lang="en-GB" sz="3600" dirty="0"/>
          </a:p>
        </p:txBody>
      </p:sp>
      <p:sp>
        <p:nvSpPr>
          <p:cNvPr id="48" name="Text Box 6"/>
          <p:cNvSpPr txBox="1">
            <a:spLocks noChangeArrowheads="1"/>
          </p:cNvSpPr>
          <p:nvPr/>
        </p:nvSpPr>
        <p:spPr bwMode="auto">
          <a:xfrm>
            <a:off x="4451731" y="1194262"/>
            <a:ext cx="23898771" cy="3787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32054" tIns="216027" rIns="432054" bIns="216027">
            <a:spAutoFit/>
          </a:bodyPr>
          <a:lstStyle/>
          <a:p>
            <a:pPr algn="l">
              <a:lnSpc>
                <a:spcPct val="110000"/>
              </a:lnSpc>
            </a:pPr>
            <a:r>
              <a:rPr lang="en-GB" sz="6600" b="1" dirty="0">
                <a:solidFill>
                  <a:srgbClr val="65B345"/>
                </a:solidFill>
                <a:cs typeface="Arial" charset="0"/>
              </a:rPr>
              <a:t>Evaluating the clinical and cost effectiveness</a:t>
            </a:r>
          </a:p>
          <a:p>
            <a:pPr algn="l">
              <a:lnSpc>
                <a:spcPct val="110000"/>
              </a:lnSpc>
            </a:pPr>
            <a:r>
              <a:rPr lang="en-GB" sz="6600" b="1" dirty="0">
                <a:solidFill>
                  <a:srgbClr val="65B345"/>
                </a:solidFill>
                <a:cs typeface="Arial" charset="0"/>
              </a:rPr>
              <a:t>of educational interventions for preventing</a:t>
            </a:r>
          </a:p>
          <a:p>
            <a:pPr algn="l">
              <a:lnSpc>
                <a:spcPct val="110000"/>
              </a:lnSpc>
            </a:pPr>
            <a:r>
              <a:rPr lang="en-GB" sz="6600" b="1" dirty="0">
                <a:solidFill>
                  <a:srgbClr val="65B345"/>
                </a:solidFill>
                <a:cs typeface="Arial" charset="0"/>
              </a:rPr>
              <a:t>vascular catheter bloodstream infections in critical care</a:t>
            </a:r>
            <a:endParaRPr lang="en-GB" sz="6600" b="1" dirty="0">
              <a:solidFill>
                <a:srgbClr val="65B345"/>
              </a:solidFill>
              <a:cs typeface="Arial" charset="0"/>
            </a:endParaRPr>
          </a:p>
        </p:txBody>
      </p:sp>
      <p:sp>
        <p:nvSpPr>
          <p:cNvPr id="50" name="Text Box 6"/>
          <p:cNvSpPr txBox="1">
            <a:spLocks noChangeArrowheads="1"/>
          </p:cNvSpPr>
          <p:nvPr/>
        </p:nvSpPr>
        <p:spPr bwMode="auto">
          <a:xfrm>
            <a:off x="12210950" y="41323394"/>
            <a:ext cx="6860276" cy="977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32054" tIns="216027" rIns="432054" bIns="216027">
            <a:spAutoFit/>
          </a:bodyPr>
          <a:lstStyle/>
          <a:p>
            <a:pPr algn="l">
              <a:lnSpc>
                <a:spcPct val="110000"/>
              </a:lnSpc>
            </a:pPr>
            <a:r>
              <a:rPr lang="en-GB" sz="3200" b="1" dirty="0">
                <a:solidFill>
                  <a:srgbClr val="36537E"/>
                </a:solidFill>
              </a:rPr>
              <a:t>www.southampton.ac.uk/shtac</a:t>
            </a:r>
          </a:p>
        </p:txBody>
      </p:sp>
      <p:sp>
        <p:nvSpPr>
          <p:cNvPr id="51" name="Rectangle 50"/>
          <p:cNvSpPr/>
          <p:nvPr/>
        </p:nvSpPr>
        <p:spPr>
          <a:xfrm>
            <a:off x="872609" y="39491996"/>
            <a:ext cx="9426424"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GB" sz="2800" b="1" dirty="0" smtClean="0">
                <a:solidFill>
                  <a:srgbClr val="00B050"/>
                </a:solidFill>
              </a:rPr>
              <a:t>ACKNOWLEDGEMENTS </a:t>
            </a:r>
            <a:r>
              <a:rPr lang="en-GB" sz="2800" dirty="0">
                <a:solidFill>
                  <a:srgbClr val="24408F"/>
                </a:solidFill>
              </a:rPr>
              <a:t>This work was funded by the NIHR HTA Programme (project number 09/01/25). </a:t>
            </a:r>
            <a:r>
              <a:rPr lang="en-GB" sz="2800" dirty="0">
                <a:solidFill>
                  <a:srgbClr val="24408F"/>
                </a:solidFill>
              </a:rPr>
              <a:t>The views expressed in this poster are those of the authors and not necessarily those of the </a:t>
            </a:r>
            <a:r>
              <a:rPr lang="en-GB" sz="2800" dirty="0">
                <a:solidFill>
                  <a:srgbClr val="24408F"/>
                </a:solidFill>
              </a:rPr>
              <a:t>NIHR HTA </a:t>
            </a:r>
            <a:r>
              <a:rPr lang="en-GB" sz="2800" dirty="0" smtClean="0">
                <a:solidFill>
                  <a:srgbClr val="24408F"/>
                </a:solidFill>
              </a:rPr>
              <a:t>Programme or the Department of Health.</a:t>
            </a:r>
            <a:endParaRPr lang="en-GB" sz="2800" dirty="0">
              <a:solidFill>
                <a:srgbClr val="24408F"/>
              </a:solidFill>
            </a:endParaRPr>
          </a:p>
        </p:txBody>
      </p:sp>
      <p:sp>
        <p:nvSpPr>
          <p:cNvPr id="53" name="Rectangle 52"/>
          <p:cNvSpPr/>
          <p:nvPr/>
        </p:nvSpPr>
        <p:spPr>
          <a:xfrm>
            <a:off x="11675080" y="39491270"/>
            <a:ext cx="830852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en-GB" sz="2800" b="1" dirty="0">
                <a:solidFill>
                  <a:srgbClr val="00B050"/>
                </a:solidFill>
              </a:rPr>
              <a:t>FURTHER </a:t>
            </a:r>
            <a:r>
              <a:rPr lang="en-GB" sz="2800" b="1" dirty="0" smtClean="0">
                <a:solidFill>
                  <a:srgbClr val="00B050"/>
                </a:solidFill>
              </a:rPr>
              <a:t>INFORMATON </a:t>
            </a:r>
            <a:r>
              <a:rPr lang="en-GB" sz="2800" dirty="0">
                <a:solidFill>
                  <a:srgbClr val="24408F"/>
                </a:solidFill>
              </a:rPr>
              <a:t>Corresponding author: </a:t>
            </a:r>
          </a:p>
          <a:p>
            <a:pPr algn="l"/>
            <a:r>
              <a:rPr lang="en-GB" sz="2800" dirty="0">
                <a:solidFill>
                  <a:srgbClr val="24408F"/>
                </a:solidFill>
              </a:rPr>
              <a:t>Dr Geoff Frampton; e-mail: gkf1@soton.ac.uk</a:t>
            </a:r>
            <a:endParaRPr lang="en-GB" sz="2800" dirty="0">
              <a:solidFill>
                <a:srgbClr val="24408F"/>
              </a:solidFill>
            </a:endParaRPr>
          </a:p>
        </p:txBody>
      </p:sp>
      <p:cxnSp>
        <p:nvCxnSpPr>
          <p:cNvPr id="55" name="Straight Connector 54"/>
          <p:cNvCxnSpPr/>
          <p:nvPr/>
        </p:nvCxnSpPr>
        <p:spPr bwMode="auto">
          <a:xfrm>
            <a:off x="983321" y="38686237"/>
            <a:ext cx="20185338" cy="0"/>
          </a:xfrm>
          <a:prstGeom prst="line">
            <a:avLst/>
          </a:prstGeom>
          <a:solidFill>
            <a:schemeClr val="accent1"/>
          </a:solidFill>
          <a:ln w="19050"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TANIHRtemplate">
  <a:themeElements>
    <a:clrScheme name="HTANIHR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TANIHR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defRPr>
        </a:defPPr>
      </a:lstStyle>
    </a:lnDef>
  </a:objectDefaults>
  <a:extraClrSchemeLst>
    <a:extraClrScheme>
      <a:clrScheme name="HTANIHR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TANIHR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TANIHR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TANIHR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TANIHR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TANIHR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TANIHR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TANIHR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TANIHR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TANIHR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TANIHR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TANIHR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HTANIHRtemplate</Template>
  <TotalTime>6802</TotalTime>
  <Words>1255</Words>
  <Application>Microsoft Office PowerPoint</Application>
  <PresentationFormat>Custom</PresentationFormat>
  <Paragraphs>55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HTANIHRtemplate</vt:lpstr>
      <vt:lpstr>PowerPoint Presentation</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nt1l06</dc:creator>
  <cp:lastModifiedBy>Geoff Frampton</cp:lastModifiedBy>
  <cp:revision>488</cp:revision>
  <cp:lastPrinted>2012-10-25T14:42:51Z</cp:lastPrinted>
  <dcterms:created xsi:type="dcterms:W3CDTF">2008-04-09T10:29:17Z</dcterms:created>
  <dcterms:modified xsi:type="dcterms:W3CDTF">2012-10-25T15:09:29Z</dcterms:modified>
</cp:coreProperties>
</file>