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handoutMasterIdLst>
    <p:handoutMasterId r:id="rId35"/>
  </p:handoutMasterIdLst>
  <p:sldIdLst>
    <p:sldId id="257" r:id="rId2"/>
    <p:sldId id="258" r:id="rId3"/>
    <p:sldId id="263" r:id="rId4"/>
    <p:sldId id="259" r:id="rId5"/>
    <p:sldId id="260" r:id="rId6"/>
    <p:sldId id="272" r:id="rId7"/>
    <p:sldId id="262" r:id="rId8"/>
    <p:sldId id="261" r:id="rId9"/>
    <p:sldId id="264" r:id="rId10"/>
    <p:sldId id="271" r:id="rId11"/>
    <p:sldId id="268" r:id="rId12"/>
    <p:sldId id="266" r:id="rId13"/>
    <p:sldId id="267" r:id="rId14"/>
    <p:sldId id="284" r:id="rId15"/>
    <p:sldId id="283" r:id="rId16"/>
    <p:sldId id="285" r:id="rId17"/>
    <p:sldId id="286" r:id="rId18"/>
    <p:sldId id="287" r:id="rId19"/>
    <p:sldId id="288" r:id="rId20"/>
    <p:sldId id="276" r:id="rId21"/>
    <p:sldId id="282" r:id="rId22"/>
    <p:sldId id="274" r:id="rId23"/>
    <p:sldId id="277" r:id="rId24"/>
    <p:sldId id="291" r:id="rId25"/>
    <p:sldId id="278" r:id="rId26"/>
    <p:sldId id="279" r:id="rId27"/>
    <p:sldId id="280" r:id="rId28"/>
    <p:sldId id="289" r:id="rId29"/>
    <p:sldId id="290" r:id="rId30"/>
    <p:sldId id="269" r:id="rId31"/>
    <p:sldId id="270" r:id="rId32"/>
    <p:sldId id="273" r:id="rId33"/>
    <p:sldId id="26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53FEA-C93D-144F-8BF0-68B893E41EFF}" type="datetimeFigureOut">
              <a:rPr lang="en-US" smtClean="0"/>
              <a:pPr/>
              <a:t>6/14/13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96B371-B7AF-6B44-B183-9E36E6797F7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57DEF21-1352-874F-8A5D-7E22E1DA96A1}"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57DEF21-1352-874F-8A5D-7E22E1DA96A1}"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57DEF21-1352-874F-8A5D-7E22E1DA96A1}"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57DEF21-1352-874F-8A5D-7E22E1DA96A1}"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57DEF21-1352-874F-8A5D-7E22E1DA96A1}" type="datetimeFigureOut">
              <a:rPr lang="en-US" smtClean="0"/>
              <a:pPr/>
              <a:t>6/14/13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57DEF21-1352-874F-8A5D-7E22E1DA96A1}" type="datetimeFigureOut">
              <a:rPr lang="en-US" smtClean="0"/>
              <a:pPr/>
              <a:t>6/14/13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57DEF21-1352-874F-8A5D-7E22E1DA96A1}" type="datetimeFigureOut">
              <a:rPr lang="en-US" smtClean="0"/>
              <a:pPr/>
              <a:t>6/14/13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57DEF21-1352-874F-8A5D-7E22E1DA96A1}" type="datetimeFigureOut">
              <a:rPr lang="en-US" smtClean="0"/>
              <a:pPr/>
              <a:t>6/14/13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DEF21-1352-874F-8A5D-7E22E1DA96A1}" type="datetimeFigureOut">
              <a:rPr lang="en-US" smtClean="0"/>
              <a:pPr/>
              <a:t>6/14/13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57DEF21-1352-874F-8A5D-7E22E1DA96A1}" type="datetimeFigureOut">
              <a:rPr lang="en-US" smtClean="0"/>
              <a:pPr/>
              <a:t>6/14/13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57DEF21-1352-874F-8A5D-7E22E1DA96A1}" type="datetimeFigureOut">
              <a:rPr lang="en-US" smtClean="0"/>
              <a:pPr/>
              <a:t>6/14/13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1B4EE-43CB-9B49-BD60-7D5F7DB048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DEF21-1352-874F-8A5D-7E22E1DA96A1}" type="datetimeFigureOut">
              <a:rPr lang="en-US" smtClean="0"/>
              <a:pPr/>
              <a:t>6/14/13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B4EE-43CB-9B49-BD60-7D5F7DB048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jpe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eprints.gold.ac.uk/828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search.ucreative.ac.uk/1270/1/Annimilus.m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ulturalheritageimaging.org/Technologies/RTI/" TargetMode="External"/><Relationship Id="rId4" Type="http://schemas.openxmlformats.org/officeDocument/2006/relationships/hyperlink" Target="http://eprints.soton.ac.uk/156253/" TargetMode="External"/><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www.flickr.com/photos/chough/396933569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log.soton.ac.uk/depositmo/" TargetMode="External"/><Relationship Id="rId4" Type="http://schemas.openxmlformats.org/officeDocument/2006/relationships/hyperlink" Target="http://www.eprints.org/depositmo/" TargetMode="External"/><Relationship Id="rId5" Type="http://schemas.openxmlformats.org/officeDocument/2006/relationships/hyperlink" Target="http://bazaar.eprints.org/" TargetMode="External"/><Relationship Id="rId6" Type="http://schemas.openxmlformats.org/officeDocument/2006/relationships/hyperlink" Target="mailto:sh94r@ecs.soton.ac.uk" TargetMode="External"/><Relationship Id="rId1" Type="http://schemas.openxmlformats.org/officeDocument/2006/relationships/slideLayout" Target="../slideLayouts/slideLayout2.xml"/><Relationship Id="rId2" Type="http://schemas.openxmlformats.org/officeDocument/2006/relationships/hyperlink" Target="https://twitter.com/depositm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blog.stuartlewis.com/2009/06/02/how-does-the-facebook-sword-client-actually-wor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www.eprints.org/depositmo/" TargetMode="Externa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eprints.soton.ac.uk/340997/" TargetMode="External"/><Relationship Id="rId1" Type="http://schemas.openxmlformats.org/officeDocument/2006/relationships/slideLayout" Target="../slideLayouts/slideLayout2.xml"/><Relationship Id="rId2"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92300"/>
            <a:ext cx="7772400" cy="1719448"/>
          </a:xfrm>
        </p:spPr>
        <p:txBody>
          <a:bodyPr>
            <a:normAutofit fontScale="90000"/>
          </a:bodyPr>
          <a:lstStyle/>
          <a:p>
            <a:r>
              <a:rPr lang="en-US" dirty="0" err="1"/>
              <a:t>DepositMOre</a:t>
            </a:r>
            <a:r>
              <a:rPr lang="en-US" dirty="0"/>
              <a:t>: Applying tools to increase full-text content in institutional </a:t>
            </a:r>
            <a:r>
              <a:rPr lang="en-US" dirty="0" smtClean="0"/>
              <a:t>repositories</a:t>
            </a:r>
            <a:endParaRPr lang="en-US" sz="4400" dirty="0">
              <a:solidFill>
                <a:schemeClr val="bg2">
                  <a:lumMod val="10000"/>
                </a:schemeClr>
              </a:solidFill>
              <a:latin typeface="Calibri"/>
              <a:cs typeface="Calibri"/>
            </a:endParaRPr>
          </a:p>
        </p:txBody>
      </p:sp>
      <p:sp>
        <p:nvSpPr>
          <p:cNvPr id="3" name="Subtitle 2"/>
          <p:cNvSpPr>
            <a:spLocks noGrp="1"/>
          </p:cNvSpPr>
          <p:nvPr>
            <p:ph type="subTitle" idx="1"/>
          </p:nvPr>
        </p:nvSpPr>
        <p:spPr>
          <a:xfrm>
            <a:off x="358775" y="4172463"/>
            <a:ext cx="8426450" cy="2086232"/>
          </a:xfrm>
        </p:spPr>
        <p:txBody>
          <a:bodyPr>
            <a:normAutofit/>
          </a:bodyPr>
          <a:lstStyle/>
          <a:p>
            <a:r>
              <a:rPr lang="en-US" sz="2400" dirty="0" smtClean="0">
                <a:solidFill>
                  <a:schemeClr val="tx1"/>
                </a:solidFill>
              </a:rPr>
              <a:t>Steve Hitchcock, Tim Brody, JISC </a:t>
            </a:r>
            <a:r>
              <a:rPr lang="en-US" sz="2400" dirty="0" err="1" smtClean="0">
                <a:solidFill>
                  <a:schemeClr val="tx1"/>
                </a:solidFill>
              </a:rPr>
              <a:t>DepositMOre</a:t>
            </a:r>
            <a:r>
              <a:rPr lang="en-US" sz="2400" dirty="0" smtClean="0">
                <a:solidFill>
                  <a:schemeClr val="tx1"/>
                </a:solidFill>
              </a:rPr>
              <a:t> Project</a:t>
            </a:r>
          </a:p>
          <a:p>
            <a:r>
              <a:rPr lang="en-US" sz="2400" dirty="0" smtClean="0">
                <a:solidFill>
                  <a:schemeClr val="tx1"/>
                </a:solidFill>
              </a:rPr>
              <a:t>ECS, WAIS, University of Southampton</a:t>
            </a:r>
          </a:p>
          <a:p>
            <a:endParaRPr lang="en-US" sz="1200" dirty="0" smtClean="0">
              <a:solidFill>
                <a:schemeClr val="tx1"/>
              </a:solidFill>
            </a:endParaRPr>
          </a:p>
          <a:p>
            <a:r>
              <a:rPr lang="en-US" sz="2400" dirty="0" smtClean="0">
                <a:solidFill>
                  <a:schemeClr val="tx1"/>
                </a:solidFill>
              </a:rPr>
              <a:t>#</a:t>
            </a:r>
            <a:r>
              <a:rPr lang="en-US" sz="2400" dirty="0" err="1" smtClean="0">
                <a:solidFill>
                  <a:schemeClr val="tx1"/>
                </a:solidFill>
              </a:rPr>
              <a:t>rspevent</a:t>
            </a:r>
            <a:r>
              <a:rPr lang="en-US" sz="2400" dirty="0" smtClean="0">
                <a:solidFill>
                  <a:schemeClr val="tx1"/>
                </a:solidFill>
              </a:rPr>
              <a:t>, Increasing </a:t>
            </a:r>
            <a:r>
              <a:rPr lang="en-US" sz="2400" dirty="0">
                <a:solidFill>
                  <a:schemeClr val="tx1"/>
                </a:solidFill>
              </a:rPr>
              <a:t>the full-text deposits in your institutional </a:t>
            </a:r>
            <a:r>
              <a:rPr lang="en-US" sz="2400" dirty="0" smtClean="0">
                <a:solidFill>
                  <a:schemeClr val="tx1"/>
                </a:solidFill>
              </a:rPr>
              <a:t>repository</a:t>
            </a:r>
            <a:r>
              <a:rPr lang="en-US" sz="2400" dirty="0" smtClean="0">
                <a:solidFill>
                  <a:srgbClr val="000000"/>
                </a:solidFill>
              </a:rPr>
              <a:t>, London, 12 June 2013</a:t>
            </a:r>
          </a:p>
          <a:p>
            <a:endParaRPr lang="en-US" sz="2400" dirty="0" smtClean="0">
              <a:solidFill>
                <a:srgbClr val="000000"/>
              </a:solidFill>
            </a:endParaRPr>
          </a:p>
          <a:p>
            <a:endParaRPr lang="en-US" dirty="0"/>
          </a:p>
        </p:txBody>
      </p:sp>
      <p:pic>
        <p:nvPicPr>
          <p:cNvPr id="4" name="Picture 3"/>
          <p:cNvPicPr>
            <a:picLocks noChangeAspect="1"/>
          </p:cNvPicPr>
          <p:nvPr/>
        </p:nvPicPr>
        <p:blipFill>
          <a:blip r:embed="rId2"/>
          <a:stretch>
            <a:fillRect/>
          </a:stretch>
        </p:blipFill>
        <p:spPr>
          <a:xfrm>
            <a:off x="304800" y="228600"/>
            <a:ext cx="2108200" cy="1289886"/>
          </a:xfrm>
          <a:prstGeom prst="rect">
            <a:avLst/>
          </a:prstGeom>
        </p:spPr>
      </p:pic>
      <p:pic>
        <p:nvPicPr>
          <p:cNvPr id="6" name="Picture 5" descr="ccbysa-logo.png">
            <a:hlinkClick r:id="rId3"/>
          </p:cNvPr>
          <p:cNvPicPr>
            <a:picLocks noChangeAspect="1"/>
          </p:cNvPicPr>
          <p:nvPr/>
        </p:nvPicPr>
        <p:blipFill>
          <a:blip r:embed="rId4"/>
          <a:stretch>
            <a:fillRect/>
          </a:stretch>
        </p:blipFill>
        <p:spPr>
          <a:xfrm>
            <a:off x="3958372" y="6258695"/>
            <a:ext cx="1117600" cy="393700"/>
          </a:xfrm>
          <a:prstGeom prst="rect">
            <a:avLst/>
          </a:prstGeom>
        </p:spPr>
      </p:pic>
      <p:pic>
        <p:nvPicPr>
          <p:cNvPr id="7" name="Picture 6" descr="soton-logo.jpg"/>
          <p:cNvPicPr>
            <a:picLocks noChangeAspect="1"/>
          </p:cNvPicPr>
          <p:nvPr/>
        </p:nvPicPr>
        <p:blipFill>
          <a:blip r:embed="rId5"/>
          <a:stretch>
            <a:fillRect/>
          </a:stretch>
        </p:blipFill>
        <p:spPr>
          <a:xfrm>
            <a:off x="5803899" y="228600"/>
            <a:ext cx="3068541" cy="10755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content targets</a:t>
            </a:r>
            <a:endParaRPr lang="en-US" dirty="0"/>
          </a:p>
        </p:txBody>
      </p:sp>
      <p:sp>
        <p:nvSpPr>
          <p:cNvPr id="3" name="Content Placeholder 2"/>
          <p:cNvSpPr>
            <a:spLocks noGrp="1"/>
          </p:cNvSpPr>
          <p:nvPr>
            <p:ph idx="1"/>
          </p:nvPr>
        </p:nvSpPr>
        <p:spPr/>
        <p:txBody>
          <a:bodyPr/>
          <a:lstStyle/>
          <a:p>
            <a:r>
              <a:rPr lang="en-US" dirty="0" err="1" smtClean="0"/>
              <a:t>EasyChair</a:t>
            </a:r>
            <a:r>
              <a:rPr lang="en-US" dirty="0" smtClean="0"/>
              <a:t> – conference papers</a:t>
            </a:r>
          </a:p>
          <a:p>
            <a:r>
              <a:rPr lang="en-US" dirty="0" smtClean="0"/>
              <a:t>Microsoft Academic Search</a:t>
            </a:r>
          </a:p>
          <a:p>
            <a:r>
              <a:rPr lang="en-US" strike="sngStrike" dirty="0" smtClean="0"/>
              <a:t>Europe </a:t>
            </a:r>
            <a:r>
              <a:rPr lang="en-US" strike="sngStrike" dirty="0" err="1" smtClean="0"/>
              <a:t>PubMed</a:t>
            </a:r>
            <a:r>
              <a:rPr lang="en-US" strike="sngStrike" dirty="0" smtClean="0"/>
              <a:t> Central</a:t>
            </a:r>
            <a:r>
              <a:rPr lang="en-US" dirty="0" smtClean="0"/>
              <a:t> (</a:t>
            </a:r>
            <a:r>
              <a:rPr lang="en-GB" dirty="0" smtClean="0"/>
              <a:t>RJ Broker – EDINA)</a:t>
            </a:r>
            <a:endParaRPr lang="en-US" dirty="0" smtClean="0"/>
          </a:p>
          <a:p>
            <a:r>
              <a:rPr lang="en-US" dirty="0" err="1" smtClean="0"/>
              <a:t>arXiv</a:t>
            </a:r>
            <a:endParaRPr lang="en-US" dirty="0" smtClean="0"/>
          </a:p>
          <a:p>
            <a:r>
              <a:rPr lang="en-US" dirty="0" smtClean="0"/>
              <a:t>YouTube/</a:t>
            </a:r>
            <a:r>
              <a:rPr lang="en-US" dirty="0" err="1" smtClean="0"/>
              <a:t>Vimeo</a:t>
            </a:r>
            <a:r>
              <a:rPr lang="en-US" dirty="0" smtClean="0"/>
              <a:t> – video</a:t>
            </a:r>
          </a:p>
          <a:p>
            <a:r>
              <a:rPr lang="en-US" dirty="0" smtClean="0"/>
              <a:t>Archaeology image </a:t>
            </a:r>
            <a:r>
              <a:rPr lang="en-US" dirty="0" smtClean="0"/>
              <a:t>generators (PTM)</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MOre</a:t>
            </a:r>
            <a:r>
              <a:rPr lang="en-US" dirty="0" smtClean="0"/>
              <a:t> repositories: chosen tools</a:t>
            </a:r>
            <a:endParaRPr lang="en-US" dirty="0"/>
          </a:p>
        </p:txBody>
      </p:sp>
      <p:sp>
        <p:nvSpPr>
          <p:cNvPr id="3" name="Content Placeholder 2"/>
          <p:cNvSpPr>
            <a:spLocks noGrp="1"/>
          </p:cNvSpPr>
          <p:nvPr>
            <p:ph idx="1"/>
          </p:nvPr>
        </p:nvSpPr>
        <p:spPr>
          <a:xfrm>
            <a:off x="1196493" y="1439395"/>
            <a:ext cx="2588100" cy="2222398"/>
          </a:xfrm>
        </p:spPr>
        <p:txBody>
          <a:bodyPr>
            <a:normAutofit/>
          </a:bodyPr>
          <a:lstStyle/>
          <a:p>
            <a:pPr lvl="1" algn="r">
              <a:buNone/>
            </a:pPr>
            <a:r>
              <a:rPr lang="en-GB" sz="3200" dirty="0" smtClean="0"/>
              <a:t>UCA</a:t>
            </a:r>
          </a:p>
          <a:p>
            <a:pPr lvl="1" algn="r">
              <a:buNone/>
            </a:pPr>
            <a:r>
              <a:rPr lang="en-GB" sz="3200" dirty="0" smtClean="0"/>
              <a:t>Goldsmiths</a:t>
            </a:r>
          </a:p>
          <a:p>
            <a:pPr lvl="1" algn="r">
              <a:buNone/>
            </a:pPr>
            <a:r>
              <a:rPr lang="en-GB" sz="3200" dirty="0" smtClean="0"/>
              <a:t>Glasgow</a:t>
            </a:r>
          </a:p>
        </p:txBody>
      </p:sp>
      <p:pic>
        <p:nvPicPr>
          <p:cNvPr id="4" name="Picture 3"/>
          <p:cNvPicPr>
            <a:picLocks noChangeAspect="1"/>
          </p:cNvPicPr>
          <p:nvPr/>
        </p:nvPicPr>
        <p:blipFill>
          <a:blip r:embed="rId2"/>
          <a:stretch>
            <a:fillRect/>
          </a:stretch>
        </p:blipFill>
        <p:spPr>
          <a:xfrm>
            <a:off x="4417321" y="4496412"/>
            <a:ext cx="1935410" cy="1935410"/>
          </a:xfrm>
          <a:prstGeom prst="rect">
            <a:avLst/>
          </a:prstGeom>
        </p:spPr>
      </p:pic>
      <p:pic>
        <p:nvPicPr>
          <p:cNvPr id="5" name="Picture 4"/>
          <p:cNvPicPr>
            <a:picLocks noChangeAspect="1"/>
          </p:cNvPicPr>
          <p:nvPr/>
        </p:nvPicPr>
        <p:blipFill>
          <a:blip r:embed="rId3"/>
          <a:stretch>
            <a:fillRect/>
          </a:stretch>
        </p:blipFill>
        <p:spPr>
          <a:xfrm>
            <a:off x="4417321" y="1600200"/>
            <a:ext cx="1529128" cy="2061593"/>
          </a:xfrm>
          <a:prstGeom prst="rect">
            <a:avLst/>
          </a:prstGeom>
        </p:spPr>
      </p:pic>
      <p:sp>
        <p:nvSpPr>
          <p:cNvPr id="6" name="TextBox 5"/>
          <p:cNvSpPr txBox="1"/>
          <p:nvPr/>
        </p:nvSpPr>
        <p:spPr>
          <a:xfrm>
            <a:off x="2642934" y="3880879"/>
            <a:ext cx="1141659" cy="584776"/>
          </a:xfrm>
          <a:prstGeom prst="rect">
            <a:avLst/>
          </a:prstGeom>
          <a:noFill/>
        </p:spPr>
        <p:txBody>
          <a:bodyPr wrap="none" rtlCol="0">
            <a:spAutoFit/>
          </a:bodyPr>
          <a:lstStyle/>
          <a:p>
            <a:r>
              <a:rPr lang="en-US" sz="3200" dirty="0" smtClean="0"/>
              <a:t>Leeds</a:t>
            </a:r>
            <a:endParaRPr lang="en-US" sz="3200" dirty="0"/>
          </a:p>
        </p:txBody>
      </p:sp>
      <p:sp>
        <p:nvSpPr>
          <p:cNvPr id="7" name="TextBox 6"/>
          <p:cNvSpPr txBox="1"/>
          <p:nvPr/>
        </p:nvSpPr>
        <p:spPr>
          <a:xfrm>
            <a:off x="4311026" y="3880879"/>
            <a:ext cx="4832974" cy="584776"/>
          </a:xfrm>
          <a:prstGeom prst="rect">
            <a:avLst/>
          </a:prstGeom>
          <a:noFill/>
        </p:spPr>
        <p:txBody>
          <a:bodyPr wrap="none" rtlCol="0">
            <a:spAutoFit/>
          </a:bodyPr>
          <a:lstStyle/>
          <a:p>
            <a:r>
              <a:rPr lang="en-GB" sz="3200" dirty="0" smtClean="0"/>
              <a:t>Southampton (archaeology)</a:t>
            </a:r>
          </a:p>
        </p:txBody>
      </p:sp>
      <p:pic>
        <p:nvPicPr>
          <p:cNvPr id="8" name="Content Placeholder 3" descr="watch_folder.png"/>
          <p:cNvPicPr>
            <a:picLocks noChangeAspect="1"/>
          </p:cNvPicPr>
          <p:nvPr/>
        </p:nvPicPr>
        <p:blipFill>
          <a:blip r:embed="rId4"/>
          <a:srcRect l="-8267" r="-8267"/>
          <a:stretch>
            <a:fillRect/>
          </a:stretch>
        </p:blipFill>
        <p:spPr>
          <a:xfrm>
            <a:off x="457200" y="4496412"/>
            <a:ext cx="3519174" cy="19354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69955" y="1600200"/>
            <a:ext cx="6205244" cy="4631857"/>
          </a:xfrm>
          <a:prstGeom prst="rect">
            <a:avLst/>
          </a:prstGeom>
        </p:spPr>
      </p:pic>
      <p:pic>
        <p:nvPicPr>
          <p:cNvPr id="5" name="Picture 4"/>
          <p:cNvPicPr>
            <a:picLocks noChangeAspect="1"/>
          </p:cNvPicPr>
          <p:nvPr/>
        </p:nvPicPr>
        <p:blipFill>
          <a:blip r:embed="rId3"/>
          <a:stretch>
            <a:fillRect/>
          </a:stretch>
        </p:blipFill>
        <p:spPr>
          <a:xfrm>
            <a:off x="785244" y="0"/>
            <a:ext cx="7588570" cy="1600199"/>
          </a:xfrm>
          <a:prstGeom prst="rect">
            <a:avLst/>
          </a:prstGeom>
        </p:spPr>
      </p:pic>
      <p:sp>
        <p:nvSpPr>
          <p:cNvPr id="6" name="TextBox 5"/>
          <p:cNvSpPr txBox="1"/>
          <p:nvPr/>
        </p:nvSpPr>
        <p:spPr>
          <a:xfrm>
            <a:off x="6170184" y="6164734"/>
            <a:ext cx="1305015" cy="369332"/>
          </a:xfrm>
          <a:prstGeom prst="rect">
            <a:avLst/>
          </a:prstGeom>
          <a:noFill/>
        </p:spPr>
        <p:txBody>
          <a:bodyPr wrap="none" rtlCol="0">
            <a:spAutoFit/>
          </a:bodyPr>
          <a:lstStyle/>
          <a:p>
            <a:r>
              <a:rPr lang="en-US" dirty="0" smtClean="0"/>
              <a:t>5 June 2013</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MOre-logo-crop-horiz.jpg"/>
          <p:cNvPicPr>
            <a:picLocks noChangeAspect="1"/>
          </p:cNvPicPr>
          <p:nvPr/>
        </p:nvPicPr>
        <p:blipFill>
          <a:blip r:embed="rId2"/>
          <a:stretch>
            <a:fillRect/>
          </a:stretch>
        </p:blipFill>
        <p:spPr>
          <a:xfrm>
            <a:off x="6435915" y="6199865"/>
            <a:ext cx="1080145" cy="658135"/>
          </a:xfrm>
          <a:prstGeom prst="rect">
            <a:avLst/>
          </a:prstGeom>
        </p:spPr>
      </p:pic>
      <p:sp>
        <p:nvSpPr>
          <p:cNvPr id="2" name="Title 1"/>
          <p:cNvSpPr>
            <a:spLocks noGrp="1"/>
          </p:cNvSpPr>
          <p:nvPr>
            <p:ph type="title"/>
          </p:nvPr>
        </p:nvSpPr>
        <p:spPr/>
        <p:txBody>
          <a:bodyPr/>
          <a:lstStyle/>
          <a:p>
            <a:endParaRPr lang="en-US" dirty="0"/>
          </a:p>
        </p:txBody>
      </p:sp>
      <p:pic>
        <p:nvPicPr>
          <p:cNvPr id="9" name="Content Placeholder 8" descr="bazaar-grey.png"/>
          <p:cNvPicPr>
            <a:picLocks noGrp="1" noChangeAspect="1"/>
          </p:cNvPicPr>
          <p:nvPr>
            <p:ph idx="1"/>
          </p:nvPr>
        </p:nvPicPr>
        <p:blipFill>
          <a:blip r:embed="rId3"/>
          <a:srcRect l="-17919" r="-17919"/>
          <a:stretch>
            <a:fillRect/>
          </a:stretch>
        </p:blipFill>
        <p:spPr>
          <a:xfrm>
            <a:off x="155505" y="1587170"/>
            <a:ext cx="8531295" cy="4691883"/>
          </a:xfrm>
        </p:spPr>
      </p:pic>
      <p:pic>
        <p:nvPicPr>
          <p:cNvPr id="5" name="Picture 4"/>
          <p:cNvPicPr>
            <a:picLocks noChangeAspect="1"/>
          </p:cNvPicPr>
          <p:nvPr/>
        </p:nvPicPr>
        <p:blipFill>
          <a:blip r:embed="rId4"/>
          <a:stretch>
            <a:fillRect/>
          </a:stretch>
        </p:blipFill>
        <p:spPr>
          <a:xfrm>
            <a:off x="785244" y="0"/>
            <a:ext cx="7588570" cy="1600199"/>
          </a:xfrm>
          <a:prstGeom prst="rect">
            <a:avLst/>
          </a:prstGeom>
        </p:spPr>
      </p:pic>
      <p:pic>
        <p:nvPicPr>
          <p:cNvPr id="7" name="Picture 6"/>
          <p:cNvPicPr>
            <a:picLocks noChangeAspect="1"/>
          </p:cNvPicPr>
          <p:nvPr/>
        </p:nvPicPr>
        <p:blipFill>
          <a:blip r:embed="rId5"/>
          <a:stretch>
            <a:fillRect/>
          </a:stretch>
        </p:blipFill>
        <p:spPr>
          <a:xfrm>
            <a:off x="4742892" y="2047358"/>
            <a:ext cx="1943810" cy="1943810"/>
          </a:xfrm>
          <a:prstGeom prst="rect">
            <a:avLst/>
          </a:prstGeom>
        </p:spPr>
      </p:pic>
      <p:pic>
        <p:nvPicPr>
          <p:cNvPr id="8" name="Picture 7"/>
          <p:cNvPicPr>
            <a:picLocks noChangeAspect="1"/>
          </p:cNvPicPr>
          <p:nvPr/>
        </p:nvPicPr>
        <p:blipFill>
          <a:blip r:embed="rId6"/>
          <a:stretch>
            <a:fillRect/>
          </a:stretch>
        </p:blipFill>
        <p:spPr>
          <a:xfrm>
            <a:off x="3213764" y="3563440"/>
            <a:ext cx="1529128" cy="2061593"/>
          </a:xfrm>
          <a:prstGeom prst="rect">
            <a:avLst/>
          </a:prstGeom>
        </p:spPr>
      </p:pic>
      <p:sp>
        <p:nvSpPr>
          <p:cNvPr id="10" name="TextBox 9"/>
          <p:cNvSpPr txBox="1"/>
          <p:nvPr/>
        </p:nvSpPr>
        <p:spPr>
          <a:xfrm>
            <a:off x="5507456" y="6279053"/>
            <a:ext cx="928459" cy="369332"/>
          </a:xfrm>
          <a:prstGeom prst="rect">
            <a:avLst/>
          </a:prstGeom>
          <a:noFill/>
        </p:spPr>
        <p:txBody>
          <a:bodyPr wrap="none" rtlCol="0">
            <a:spAutoFit/>
          </a:bodyPr>
          <a:lstStyle/>
          <a:p>
            <a:r>
              <a:rPr lang="en-US" dirty="0" smtClean="0"/>
              <a:t>Apps </a:t>
            </a:r>
            <a:r>
              <a:rPr lang="en-US" dirty="0" smtClean="0"/>
              <a:t>by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Southampton University on YouTube</a:t>
            </a:r>
            <a:endParaRPr lang="en-US" dirty="0"/>
          </a:p>
        </p:txBody>
      </p:sp>
      <p:pic>
        <p:nvPicPr>
          <p:cNvPr id="8" name="Picture 7"/>
          <p:cNvPicPr>
            <a:picLocks noChangeAspect="1"/>
          </p:cNvPicPr>
          <p:nvPr/>
        </p:nvPicPr>
        <p:blipFill>
          <a:blip r:embed="rId2"/>
          <a:stretch>
            <a:fillRect/>
          </a:stretch>
        </p:blipFill>
        <p:spPr>
          <a:xfrm>
            <a:off x="0" y="1417638"/>
            <a:ext cx="9144000" cy="896688"/>
          </a:xfrm>
          <a:prstGeom prst="rect">
            <a:avLst/>
          </a:prstGeom>
        </p:spPr>
      </p:pic>
      <p:pic>
        <p:nvPicPr>
          <p:cNvPr id="9" name="Picture 8"/>
          <p:cNvPicPr>
            <a:picLocks noChangeAspect="1"/>
          </p:cNvPicPr>
          <p:nvPr/>
        </p:nvPicPr>
        <p:blipFill>
          <a:blip r:embed="rId3"/>
          <a:stretch>
            <a:fillRect/>
          </a:stretch>
        </p:blipFill>
        <p:spPr>
          <a:xfrm>
            <a:off x="1866056" y="2314326"/>
            <a:ext cx="7277943" cy="40628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YouTube video to </a:t>
            </a:r>
            <a:r>
              <a:rPr lang="en-US" dirty="0" err="1" smtClean="0"/>
              <a:t>EPrints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396861" y="2967021"/>
            <a:ext cx="3797300" cy="3619500"/>
          </a:xfrm>
          <a:prstGeom prst="rect">
            <a:avLst/>
          </a:prstGeom>
        </p:spPr>
      </p:pic>
      <p:pic>
        <p:nvPicPr>
          <p:cNvPr id="5" name="Picture 4"/>
          <p:cNvPicPr>
            <a:picLocks noChangeAspect="1"/>
          </p:cNvPicPr>
          <p:nvPr/>
        </p:nvPicPr>
        <p:blipFill>
          <a:blip r:embed="rId3"/>
          <a:stretch>
            <a:fillRect/>
          </a:stretch>
        </p:blipFill>
        <p:spPr>
          <a:xfrm>
            <a:off x="457200" y="1600200"/>
            <a:ext cx="8229600" cy="1366821"/>
          </a:xfrm>
          <a:prstGeom prst="rect">
            <a:avLst/>
          </a:prstGeom>
        </p:spPr>
      </p:pic>
      <p:pic>
        <p:nvPicPr>
          <p:cNvPr id="6" name="Picture 5" descr="MOre-logo-crop-horiz.jpg"/>
          <p:cNvPicPr>
            <a:picLocks noChangeAspect="1"/>
          </p:cNvPicPr>
          <p:nvPr/>
        </p:nvPicPr>
        <p:blipFill>
          <a:blip r:embed="rId4"/>
          <a:stretch>
            <a:fillRect/>
          </a:stretch>
        </p:blipFill>
        <p:spPr>
          <a:xfrm>
            <a:off x="457200" y="5807059"/>
            <a:ext cx="1279269" cy="7794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Importing YouTube video: paste URL</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600200"/>
            <a:ext cx="8229600" cy="1366821"/>
          </a:xfrm>
          <a:prstGeom prst="rect">
            <a:avLst/>
          </a:prstGeom>
        </p:spPr>
      </p:pic>
      <p:pic>
        <p:nvPicPr>
          <p:cNvPr id="7" name="Picture 6"/>
          <p:cNvPicPr>
            <a:picLocks noChangeAspect="1"/>
          </p:cNvPicPr>
          <p:nvPr/>
        </p:nvPicPr>
        <p:blipFill>
          <a:blip r:embed="rId3"/>
          <a:stretch>
            <a:fillRect/>
          </a:stretch>
        </p:blipFill>
        <p:spPr>
          <a:xfrm>
            <a:off x="2464070" y="2967021"/>
            <a:ext cx="6222729" cy="1752031"/>
          </a:xfrm>
          <a:prstGeom prst="rect">
            <a:avLst/>
          </a:prstGeom>
        </p:spPr>
      </p:pic>
      <p:pic>
        <p:nvPicPr>
          <p:cNvPr id="6" name="Picture 5" descr="MOre-logo-crop-horiz.jpg"/>
          <p:cNvPicPr>
            <a:picLocks noChangeAspect="1"/>
          </p:cNvPicPr>
          <p:nvPr/>
        </p:nvPicPr>
        <p:blipFill>
          <a:blip r:embed="rId4"/>
          <a:stretch>
            <a:fillRect/>
          </a:stretch>
        </p:blipFill>
        <p:spPr>
          <a:xfrm>
            <a:off x="457200" y="5807059"/>
            <a:ext cx="1279269" cy="7794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Importing YouTube video: item type auto-identified</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600200"/>
            <a:ext cx="8229600" cy="1366821"/>
          </a:xfrm>
          <a:prstGeom prst="rect">
            <a:avLst/>
          </a:prstGeom>
        </p:spPr>
      </p:pic>
      <p:pic>
        <p:nvPicPr>
          <p:cNvPr id="6" name="Picture 5"/>
          <p:cNvPicPr>
            <a:picLocks noChangeAspect="1"/>
          </p:cNvPicPr>
          <p:nvPr/>
        </p:nvPicPr>
        <p:blipFill>
          <a:blip r:embed="rId3"/>
          <a:stretch>
            <a:fillRect/>
          </a:stretch>
        </p:blipFill>
        <p:spPr>
          <a:xfrm>
            <a:off x="1503212" y="5582961"/>
            <a:ext cx="7183588" cy="932933"/>
          </a:xfrm>
          <a:prstGeom prst="rect">
            <a:avLst/>
          </a:prstGeom>
        </p:spPr>
      </p:pic>
      <p:pic>
        <p:nvPicPr>
          <p:cNvPr id="7" name="Picture 6" descr="MOre-logo-crop-horiz.jpg"/>
          <p:cNvPicPr>
            <a:picLocks noChangeAspect="1"/>
          </p:cNvPicPr>
          <p:nvPr/>
        </p:nvPicPr>
        <p:blipFill>
          <a:blip r:embed="rId4"/>
          <a:stretch>
            <a:fillRect/>
          </a:stretch>
        </p:blipFill>
        <p:spPr>
          <a:xfrm>
            <a:off x="223943" y="5908829"/>
            <a:ext cx="1279269" cy="779462"/>
          </a:xfrm>
          <a:prstGeom prst="rect">
            <a:avLst/>
          </a:prstGeom>
        </p:spPr>
      </p:pic>
      <p:pic>
        <p:nvPicPr>
          <p:cNvPr id="8" name="Picture 7"/>
          <p:cNvPicPr>
            <a:picLocks noChangeAspect="1"/>
          </p:cNvPicPr>
          <p:nvPr/>
        </p:nvPicPr>
        <p:blipFill>
          <a:blip r:embed="rId5"/>
          <a:stretch>
            <a:fillRect/>
          </a:stretch>
        </p:blipFill>
        <p:spPr>
          <a:xfrm>
            <a:off x="1503212" y="2798683"/>
            <a:ext cx="7183588" cy="257542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Importing YouTube video: simple metadata auto-added</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1600200"/>
            <a:ext cx="8229600" cy="1366821"/>
          </a:xfrm>
          <a:prstGeom prst="rect">
            <a:avLst/>
          </a:prstGeom>
        </p:spPr>
      </p:pic>
      <p:pic>
        <p:nvPicPr>
          <p:cNvPr id="7" name="Picture 6"/>
          <p:cNvPicPr>
            <a:picLocks noChangeAspect="1"/>
          </p:cNvPicPr>
          <p:nvPr/>
        </p:nvPicPr>
        <p:blipFill>
          <a:blip r:embed="rId3"/>
          <a:stretch>
            <a:fillRect/>
          </a:stretch>
        </p:blipFill>
        <p:spPr>
          <a:xfrm>
            <a:off x="3594021" y="6443998"/>
            <a:ext cx="5092779" cy="369199"/>
          </a:xfrm>
          <a:prstGeom prst="rect">
            <a:avLst/>
          </a:prstGeom>
        </p:spPr>
      </p:pic>
      <p:pic>
        <p:nvPicPr>
          <p:cNvPr id="9" name="Picture 8"/>
          <p:cNvPicPr>
            <a:picLocks noChangeAspect="1"/>
          </p:cNvPicPr>
          <p:nvPr/>
        </p:nvPicPr>
        <p:blipFill>
          <a:blip r:embed="rId4"/>
          <a:stretch>
            <a:fillRect/>
          </a:stretch>
        </p:blipFill>
        <p:spPr>
          <a:xfrm>
            <a:off x="1764632" y="2797570"/>
            <a:ext cx="6982036" cy="3646428"/>
          </a:xfrm>
          <a:prstGeom prst="rect">
            <a:avLst/>
          </a:prstGeom>
        </p:spPr>
      </p:pic>
      <p:pic>
        <p:nvPicPr>
          <p:cNvPr id="8" name="Picture 7" descr="MOre-logo-crop-horiz.jpg"/>
          <p:cNvPicPr>
            <a:picLocks noChangeAspect="1"/>
          </p:cNvPicPr>
          <p:nvPr/>
        </p:nvPicPr>
        <p:blipFill>
          <a:blip r:embed="rId5"/>
          <a:stretch>
            <a:fillRect/>
          </a:stretch>
        </p:blipFill>
        <p:spPr>
          <a:xfrm>
            <a:off x="457200" y="5807059"/>
            <a:ext cx="1279269" cy="77946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YouTube video: done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1600200"/>
            <a:ext cx="8229600" cy="1366821"/>
          </a:xfrm>
          <a:prstGeom prst="rect">
            <a:avLst/>
          </a:prstGeom>
        </p:spPr>
      </p:pic>
      <p:pic>
        <p:nvPicPr>
          <p:cNvPr id="6" name="Picture 5"/>
          <p:cNvPicPr>
            <a:picLocks noChangeAspect="1"/>
          </p:cNvPicPr>
          <p:nvPr/>
        </p:nvPicPr>
        <p:blipFill>
          <a:blip r:embed="rId3"/>
          <a:stretch>
            <a:fillRect/>
          </a:stretch>
        </p:blipFill>
        <p:spPr>
          <a:xfrm>
            <a:off x="2614476" y="2897389"/>
            <a:ext cx="5547894" cy="3752634"/>
          </a:xfrm>
          <a:prstGeom prst="rect">
            <a:avLst/>
          </a:prstGeom>
        </p:spPr>
      </p:pic>
      <p:pic>
        <p:nvPicPr>
          <p:cNvPr id="7" name="Picture 6" descr="MOre-logo-crop-horiz.jpg"/>
          <p:cNvPicPr>
            <a:picLocks noChangeAspect="1"/>
          </p:cNvPicPr>
          <p:nvPr/>
        </p:nvPicPr>
        <p:blipFill>
          <a:blip r:embed="rId4"/>
          <a:stretch>
            <a:fillRect/>
          </a:stretch>
        </p:blipFill>
        <p:spPr>
          <a:xfrm>
            <a:off x="457200" y="5807059"/>
            <a:ext cx="1279269" cy="7794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talk …</a:t>
            </a:r>
            <a:endParaRPr lang="en-US" dirty="0"/>
          </a:p>
        </p:txBody>
      </p:sp>
      <p:sp>
        <p:nvSpPr>
          <p:cNvPr id="3" name="Content Placeholder 2"/>
          <p:cNvSpPr>
            <a:spLocks noGrp="1"/>
          </p:cNvSpPr>
          <p:nvPr>
            <p:ph idx="1"/>
          </p:nvPr>
        </p:nvSpPr>
        <p:spPr/>
        <p:txBody>
          <a:bodyPr/>
          <a:lstStyle/>
          <a:p>
            <a:r>
              <a:rPr lang="en-US" dirty="0" smtClean="0"/>
              <a:t>What’s mine is yours, what’s yours is mine - sharing ‘full-text’ content between repositories and services?</a:t>
            </a:r>
          </a:p>
          <a:p>
            <a:r>
              <a:rPr lang="en-US" dirty="0" err="1" smtClean="0"/>
              <a:t>DepositMO</a:t>
            </a:r>
            <a:r>
              <a:rPr lang="en-US" dirty="0" smtClean="0"/>
              <a:t> user tools and SWORDv2 (recap)</a:t>
            </a:r>
          </a:p>
          <a:p>
            <a:r>
              <a:rPr lang="en-US" dirty="0" err="1" smtClean="0"/>
              <a:t>DepositMOre</a:t>
            </a:r>
            <a:r>
              <a:rPr lang="en-US" dirty="0" smtClean="0"/>
              <a:t> repository tools</a:t>
            </a:r>
          </a:p>
          <a:p>
            <a:r>
              <a:rPr lang="en-US" dirty="0" err="1" smtClean="0"/>
              <a:t>DepositMOre</a:t>
            </a:r>
            <a:r>
              <a:rPr lang="en-US" dirty="0" smtClean="0"/>
              <a:t> repositories </a:t>
            </a:r>
          </a:p>
          <a:p>
            <a:r>
              <a:rPr lang="en-US" dirty="0" smtClean="0"/>
              <a:t>Roles for repositories. Is </a:t>
            </a:r>
            <a:r>
              <a:rPr lang="en-US" dirty="0" err="1" smtClean="0"/>
              <a:t>MOre</a:t>
            </a:r>
            <a:r>
              <a:rPr lang="en-US" dirty="0" smtClean="0"/>
              <a:t> content the primary target?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Vimeo</a:t>
            </a:r>
            <a:r>
              <a:rPr lang="en-US" dirty="0" smtClean="0"/>
              <a:t> video deposited in GRO</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55276" y="1216527"/>
            <a:ext cx="7477184" cy="5119969"/>
          </a:xfrm>
          <a:prstGeom prst="rect">
            <a:avLst/>
          </a:prstGeom>
        </p:spPr>
      </p:pic>
      <p:sp>
        <p:nvSpPr>
          <p:cNvPr id="5" name="TextBox 4"/>
          <p:cNvSpPr txBox="1"/>
          <p:nvPr/>
        </p:nvSpPr>
        <p:spPr>
          <a:xfrm>
            <a:off x="855276" y="6336496"/>
            <a:ext cx="3126878" cy="369332"/>
          </a:xfrm>
          <a:prstGeom prst="rect">
            <a:avLst/>
          </a:prstGeom>
          <a:noFill/>
        </p:spPr>
        <p:txBody>
          <a:bodyPr wrap="none" rtlCol="0">
            <a:spAutoFit/>
          </a:bodyPr>
          <a:lstStyle/>
          <a:p>
            <a:r>
              <a:rPr lang="en-US" dirty="0" smtClean="0">
                <a:hlinkClick r:id="rId3"/>
              </a:rPr>
              <a:t>http://eprints.gold.ac.uk/8284/</a:t>
            </a: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from UCA on video tool</a:t>
            </a:r>
            <a:endParaRPr lang="en-US" dirty="0"/>
          </a:p>
        </p:txBody>
      </p:sp>
      <p:sp>
        <p:nvSpPr>
          <p:cNvPr id="3" name="Content Placeholder 2"/>
          <p:cNvSpPr>
            <a:spLocks noGrp="1"/>
          </p:cNvSpPr>
          <p:nvPr>
            <p:ph idx="1"/>
          </p:nvPr>
        </p:nvSpPr>
        <p:spPr>
          <a:xfrm>
            <a:off x="457200" y="1600200"/>
            <a:ext cx="8229600" cy="4762158"/>
          </a:xfrm>
        </p:spPr>
        <p:txBody>
          <a:bodyPr>
            <a:normAutofit fontScale="70000" lnSpcReduction="20000"/>
          </a:bodyPr>
          <a:lstStyle/>
          <a:p>
            <a:r>
              <a:rPr lang="en-US" dirty="0" smtClean="0"/>
              <a:t>One good example Andy Joule </a:t>
            </a:r>
            <a:r>
              <a:rPr lang="en-US" dirty="0" err="1" smtClean="0"/>
              <a:t>Annimilus</a:t>
            </a:r>
            <a:r>
              <a:rPr lang="en-US" dirty="0" smtClean="0"/>
              <a:t> </a:t>
            </a:r>
            <a:r>
              <a:rPr lang="en-US" u="sng" dirty="0" smtClean="0">
                <a:hlinkClick r:id="rId2"/>
              </a:rPr>
              <a:t>http://www.research.ucreative.ac.uk/1270/1/Annimilus.mov</a:t>
            </a:r>
            <a:endParaRPr lang="en-US" u="sng" dirty="0" smtClean="0"/>
          </a:p>
          <a:p>
            <a:r>
              <a:rPr lang="en-US" dirty="0" smtClean="0"/>
              <a:t>showed </a:t>
            </a:r>
            <a:r>
              <a:rPr lang="en-US" dirty="0"/>
              <a:t>our VC and two deans UCA Research Online record which included an imported video using the import tool for </a:t>
            </a:r>
            <a:r>
              <a:rPr lang="en-US" dirty="0" err="1"/>
              <a:t>vimeo</a:t>
            </a:r>
            <a:r>
              <a:rPr lang="en-US" dirty="0"/>
              <a:t> and they were very happy at the way in which the video played immediately from the repository</a:t>
            </a:r>
            <a:r>
              <a:rPr lang="en-US" dirty="0" smtClean="0"/>
              <a:t>.</a:t>
            </a:r>
          </a:p>
          <a:p>
            <a:r>
              <a:rPr lang="en-US" dirty="0" smtClean="0"/>
              <a:t>There </a:t>
            </a:r>
            <a:r>
              <a:rPr lang="en-US" dirty="0"/>
              <a:t>is however at least 15</a:t>
            </a:r>
            <a:r>
              <a:rPr lang="en-US" dirty="0" smtClean="0"/>
              <a:t>-20 </a:t>
            </a:r>
            <a:r>
              <a:rPr lang="en-US" dirty="0"/>
              <a:t>further items that could be </a:t>
            </a:r>
            <a:r>
              <a:rPr lang="en-US" dirty="0" smtClean="0"/>
              <a:t>added</a:t>
            </a:r>
          </a:p>
          <a:p>
            <a:r>
              <a:rPr lang="en-US" dirty="0"/>
              <a:t>The benefits are likely to be ease of use of importing the </a:t>
            </a:r>
            <a:r>
              <a:rPr lang="en-US" dirty="0" smtClean="0"/>
              <a:t>films, and increased </a:t>
            </a:r>
            <a:r>
              <a:rPr lang="en-US" dirty="0"/>
              <a:t>visibility and discoverability</a:t>
            </a:r>
            <a:r>
              <a:rPr lang="en-US" dirty="0" smtClean="0"/>
              <a:t>.</a:t>
            </a:r>
          </a:p>
          <a:p>
            <a:r>
              <a:rPr lang="en-US" dirty="0"/>
              <a:t>works in Firefox but not on </a:t>
            </a:r>
            <a:r>
              <a:rPr lang="en-US" dirty="0" smtClean="0"/>
              <a:t>IE. </a:t>
            </a:r>
            <a:r>
              <a:rPr lang="en-US" dirty="0"/>
              <a:t>I understand that the</a:t>
            </a:r>
            <a:r>
              <a:rPr lang="en-US" dirty="0" smtClean="0"/>
              <a:t> issue </a:t>
            </a:r>
            <a:r>
              <a:rPr lang="en-US" dirty="0"/>
              <a:t>might well be resolved on </a:t>
            </a:r>
            <a:r>
              <a:rPr lang="en-US" dirty="0" err="1" smtClean="0"/>
              <a:t>EPrints</a:t>
            </a:r>
            <a:r>
              <a:rPr lang="en-US" dirty="0" smtClean="0"/>
              <a:t> 3.3. we </a:t>
            </a:r>
            <a:r>
              <a:rPr lang="en-US" dirty="0"/>
              <a:t>are on</a:t>
            </a:r>
            <a:r>
              <a:rPr lang="en-US" dirty="0" smtClean="0"/>
              <a:t> v3.2.</a:t>
            </a:r>
          </a:p>
          <a:p>
            <a:r>
              <a:rPr lang="en-US" dirty="0"/>
              <a:t>it would be useful to use the tool to upload additional information to existing records.</a:t>
            </a:r>
            <a:r>
              <a:rPr lang="en-US" dirty="0" smtClean="0"/>
              <a:t> </a:t>
            </a:r>
          </a:p>
          <a:p>
            <a:pPr>
              <a:buNone/>
            </a:pPr>
            <a:r>
              <a:rPr lang="en-US" i="1" dirty="0" smtClean="0"/>
              <a:t>Anne Spalding, Mar-Apr 2013</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0" cy="1143000"/>
          </a:xfrm>
        </p:spPr>
        <p:txBody>
          <a:bodyPr>
            <a:normAutofit fontScale="90000"/>
          </a:bodyPr>
          <a:lstStyle/>
          <a:p>
            <a:r>
              <a:rPr lang="en-US" dirty="0" smtClean="0"/>
              <a:t>Polynomial Texture </a:t>
            </a:r>
            <a:r>
              <a:rPr lang="en-US" dirty="0"/>
              <a:t>M</a:t>
            </a:r>
            <a:r>
              <a:rPr lang="en-US" dirty="0" smtClean="0"/>
              <a:t>apping (PTM)/Reflectance Transformation Imaging (RTI)</a:t>
            </a:r>
            <a:endParaRPr lang="en-US" dirty="0"/>
          </a:p>
        </p:txBody>
      </p:sp>
      <p:sp>
        <p:nvSpPr>
          <p:cNvPr id="3" name="Content Placeholder 2"/>
          <p:cNvSpPr>
            <a:spLocks noGrp="1"/>
          </p:cNvSpPr>
          <p:nvPr>
            <p:ph idx="1"/>
          </p:nvPr>
        </p:nvSpPr>
        <p:spPr>
          <a:xfrm>
            <a:off x="457200" y="1600200"/>
            <a:ext cx="8229600" cy="5060191"/>
          </a:xfrm>
        </p:spPr>
        <p:txBody>
          <a:bodyPr>
            <a:normAutofit lnSpcReduction="10000"/>
          </a:bodyPr>
          <a:lstStyle/>
          <a:p>
            <a:endParaRPr lang="en-US" dirty="0" smtClean="0"/>
          </a:p>
          <a:p>
            <a:endParaRPr lang="en-US" dirty="0" smtClean="0"/>
          </a:p>
          <a:p>
            <a:pPr>
              <a:buNone/>
            </a:pPr>
            <a:endParaRPr lang="en-US" dirty="0">
              <a:hlinkClick r:id="rId2"/>
            </a:endParaRPr>
          </a:p>
          <a:p>
            <a:pPr>
              <a:buNone/>
            </a:pPr>
            <a:r>
              <a:rPr lang="en-US" sz="1200" dirty="0" smtClean="0">
                <a:hlinkClick r:id="rId2"/>
              </a:rPr>
              <a:t>http://www.flickr.com/photos/chough/3969335698/</a:t>
            </a:r>
            <a:r>
              <a:rPr lang="en-US" sz="1200" dirty="0" smtClean="0"/>
              <a:t> </a:t>
            </a:r>
          </a:p>
          <a:p>
            <a:r>
              <a:rPr lang="en-US" sz="2400" dirty="0"/>
              <a:t>Reflectance Transformation Imaging (RTI</a:t>
            </a:r>
            <a:r>
              <a:rPr lang="en-US" sz="2400" dirty="0" smtClean="0"/>
              <a:t>) </a:t>
            </a:r>
            <a:r>
              <a:rPr lang="en-US" sz="2400" dirty="0" smtClean="0">
                <a:hlinkClick r:id="rId3"/>
              </a:rPr>
              <a:t>http://culturalheritageimaging.org/Technologies/RTI/</a:t>
            </a:r>
            <a:endParaRPr lang="en-US" sz="2400" dirty="0" smtClean="0"/>
          </a:p>
          <a:p>
            <a:r>
              <a:rPr lang="en-US" sz="2400" dirty="0" smtClean="0"/>
              <a:t>Processing output formats</a:t>
            </a:r>
          </a:p>
          <a:p>
            <a:pPr lvl="1"/>
            <a:r>
              <a:rPr lang="en-US" sz="2400" dirty="0" smtClean="0"/>
              <a:t>Camera-raw -&gt; digital negatives -&gt; JPEG (for processing) -&gt; RTI (using RTI Builder) -&gt; PTM archive</a:t>
            </a:r>
          </a:p>
          <a:p>
            <a:r>
              <a:rPr lang="en-US" sz="2400" dirty="0" smtClean="0"/>
              <a:t>Archaeological applications of polynomial texture mapping: analysis, conservation and representation </a:t>
            </a:r>
            <a:r>
              <a:rPr lang="en-US" sz="2400" dirty="0" smtClean="0">
                <a:hlinkClick r:id="rId4"/>
              </a:rPr>
              <a:t>http://eprints.soton.ac.uk/156253/</a:t>
            </a:r>
            <a:endParaRPr lang="en-US" sz="2400" dirty="0" smtClean="0"/>
          </a:p>
          <a:p>
            <a:endParaRPr lang="en-US" sz="1800" dirty="0" smtClean="0"/>
          </a:p>
          <a:p>
            <a:endParaRPr lang="en-US" dirty="0"/>
          </a:p>
        </p:txBody>
      </p:sp>
      <p:pic>
        <p:nvPicPr>
          <p:cNvPr id="4" name="Picture 3" descr="rti-dome.png"/>
          <p:cNvPicPr>
            <a:picLocks noChangeAspect="1"/>
          </p:cNvPicPr>
          <p:nvPr/>
        </p:nvPicPr>
        <p:blipFill>
          <a:blip r:embed="rId5"/>
          <a:stretch>
            <a:fillRect/>
          </a:stretch>
        </p:blipFill>
        <p:spPr>
          <a:xfrm>
            <a:off x="5987921" y="1600200"/>
            <a:ext cx="2432596" cy="1824447"/>
          </a:xfrm>
          <a:prstGeom prst="rect">
            <a:avLst/>
          </a:prstGeom>
        </p:spPr>
      </p:pic>
      <p:pic>
        <p:nvPicPr>
          <p:cNvPr id="5" name="Picture 4" descr="producingptm.png"/>
          <p:cNvPicPr>
            <a:picLocks noChangeAspect="1"/>
          </p:cNvPicPr>
          <p:nvPr/>
        </p:nvPicPr>
        <p:blipFill>
          <a:blip r:embed="rId6"/>
          <a:stretch>
            <a:fillRect/>
          </a:stretch>
        </p:blipFill>
        <p:spPr>
          <a:xfrm>
            <a:off x="612705" y="1833660"/>
            <a:ext cx="2174411" cy="14084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Unzipping a PTM archive: unaided</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85092" y="2102031"/>
            <a:ext cx="8591634" cy="1503536"/>
          </a:xfrm>
          <a:prstGeom prst="rect">
            <a:avLst/>
          </a:prstGeom>
        </p:spPr>
      </p:pic>
      <p:sp>
        <p:nvSpPr>
          <p:cNvPr id="9" name="TextBox 8"/>
          <p:cNvSpPr txBox="1"/>
          <p:nvPr/>
        </p:nvSpPr>
        <p:spPr>
          <a:xfrm>
            <a:off x="2786125" y="3605567"/>
            <a:ext cx="3573327" cy="369332"/>
          </a:xfrm>
          <a:prstGeom prst="rect">
            <a:avLst/>
          </a:prstGeom>
          <a:noFill/>
        </p:spPr>
        <p:txBody>
          <a:bodyPr wrap="none" rtlCol="0">
            <a:spAutoFit/>
          </a:bodyPr>
          <a:lstStyle/>
          <a:p>
            <a:r>
              <a:rPr lang="en-US" dirty="0" err="1" smtClean="0"/>
              <a:t>EPrints</a:t>
            </a:r>
            <a:r>
              <a:rPr lang="en-US" dirty="0" smtClean="0"/>
              <a:t> 3.3 test server – no PTM app </a:t>
            </a:r>
            <a:endParaRPr lang="en-US" dirty="0"/>
          </a:p>
        </p:txBody>
      </p:sp>
      <p:pic>
        <p:nvPicPr>
          <p:cNvPr id="7" name="Picture 6" descr="MOre-logo-crop-horiz.jpg"/>
          <p:cNvPicPr>
            <a:picLocks noChangeAspect="1"/>
          </p:cNvPicPr>
          <p:nvPr/>
        </p:nvPicPr>
        <p:blipFill>
          <a:blip r:embed="rId3"/>
          <a:stretch>
            <a:fillRect/>
          </a:stretch>
        </p:blipFill>
        <p:spPr>
          <a:xfrm>
            <a:off x="457200" y="5807059"/>
            <a:ext cx="1279269" cy="77946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Unzipping a PTM archive: with a research data app and the PTM app</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9173" y="1807527"/>
            <a:ext cx="8591635" cy="1161277"/>
          </a:xfrm>
          <a:prstGeom prst="rect">
            <a:avLst/>
          </a:prstGeom>
        </p:spPr>
      </p:pic>
      <p:pic>
        <p:nvPicPr>
          <p:cNvPr id="5" name="Picture 4"/>
          <p:cNvPicPr>
            <a:picLocks noChangeAspect="1"/>
          </p:cNvPicPr>
          <p:nvPr/>
        </p:nvPicPr>
        <p:blipFill>
          <a:blip r:embed="rId3"/>
          <a:stretch>
            <a:fillRect/>
          </a:stretch>
        </p:blipFill>
        <p:spPr>
          <a:xfrm>
            <a:off x="259173" y="3978094"/>
            <a:ext cx="8591635" cy="1456605"/>
          </a:xfrm>
          <a:prstGeom prst="rect">
            <a:avLst/>
          </a:prstGeom>
        </p:spPr>
      </p:pic>
      <p:sp>
        <p:nvSpPr>
          <p:cNvPr id="6" name="TextBox 5"/>
          <p:cNvSpPr txBox="1"/>
          <p:nvPr/>
        </p:nvSpPr>
        <p:spPr>
          <a:xfrm>
            <a:off x="1316205" y="3171445"/>
            <a:ext cx="6653046" cy="369332"/>
          </a:xfrm>
          <a:prstGeom prst="rect">
            <a:avLst/>
          </a:prstGeom>
          <a:noFill/>
        </p:spPr>
        <p:txBody>
          <a:bodyPr wrap="none" rtlCol="0">
            <a:spAutoFit/>
          </a:bodyPr>
          <a:lstStyle/>
          <a:p>
            <a:r>
              <a:rPr lang="en-US" dirty="0" err="1" smtClean="0"/>
              <a:t>EPrints</a:t>
            </a:r>
            <a:r>
              <a:rPr lang="en-US" dirty="0" smtClean="0"/>
              <a:t> 3.3 test server – with </a:t>
            </a:r>
            <a:r>
              <a:rPr lang="en-US" dirty="0" err="1" smtClean="0"/>
              <a:t>ReCollect</a:t>
            </a:r>
            <a:r>
              <a:rPr lang="en-US" dirty="0" smtClean="0"/>
              <a:t> data deposit app and PTM app</a:t>
            </a:r>
            <a:endParaRPr lang="en-US" dirty="0"/>
          </a:p>
        </p:txBody>
      </p:sp>
      <p:pic>
        <p:nvPicPr>
          <p:cNvPr id="7" name="Picture 6" descr="MOre-logo-crop-horiz.jpg"/>
          <p:cNvPicPr>
            <a:picLocks noChangeAspect="1"/>
          </p:cNvPicPr>
          <p:nvPr/>
        </p:nvPicPr>
        <p:blipFill>
          <a:blip r:embed="rId4"/>
          <a:stretch>
            <a:fillRect/>
          </a:stretch>
        </p:blipFill>
        <p:spPr>
          <a:xfrm>
            <a:off x="457200" y="5807059"/>
            <a:ext cx="1279269" cy="7794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Spotting PTM unzip tool</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600200"/>
            <a:ext cx="8229600" cy="4185810"/>
          </a:xfrm>
          <a:prstGeom prst="rect">
            <a:avLst/>
          </a:prstGeom>
        </p:spPr>
      </p:pic>
      <p:pic>
        <p:nvPicPr>
          <p:cNvPr id="5" name="Picture 4"/>
          <p:cNvPicPr>
            <a:picLocks noChangeAspect="1"/>
          </p:cNvPicPr>
          <p:nvPr/>
        </p:nvPicPr>
        <p:blipFill>
          <a:blip r:embed="rId3"/>
          <a:stretch>
            <a:fillRect/>
          </a:stretch>
        </p:blipFill>
        <p:spPr>
          <a:xfrm>
            <a:off x="3766130" y="5183185"/>
            <a:ext cx="5377870" cy="1239281"/>
          </a:xfrm>
          <a:prstGeom prst="rect">
            <a:avLst/>
          </a:prstGeom>
        </p:spPr>
      </p:pic>
      <p:cxnSp>
        <p:nvCxnSpPr>
          <p:cNvPr id="10" name="Straight Connector 9"/>
          <p:cNvCxnSpPr/>
          <p:nvPr/>
        </p:nvCxnSpPr>
        <p:spPr>
          <a:xfrm rot="5400000">
            <a:off x="4518112" y="3504020"/>
            <a:ext cx="4168719" cy="1075573"/>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7" name="Picture 6" descr="MOre-logo-crop-horiz.jpg"/>
          <p:cNvPicPr>
            <a:picLocks noChangeAspect="1"/>
          </p:cNvPicPr>
          <p:nvPr/>
        </p:nvPicPr>
        <p:blipFill>
          <a:blip r:embed="rId4"/>
          <a:stretch>
            <a:fillRect/>
          </a:stretch>
        </p:blipFill>
        <p:spPr>
          <a:xfrm>
            <a:off x="457200" y="5807059"/>
            <a:ext cx="1279269" cy="77946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Unzipped: 3 files (it could be 80!)</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199" y="1600201"/>
            <a:ext cx="8229601" cy="968630"/>
          </a:xfrm>
          <a:prstGeom prst="rect">
            <a:avLst/>
          </a:prstGeom>
        </p:spPr>
      </p:pic>
      <p:pic>
        <p:nvPicPr>
          <p:cNvPr id="5" name="Picture 4"/>
          <p:cNvPicPr>
            <a:picLocks noChangeAspect="1"/>
          </p:cNvPicPr>
          <p:nvPr/>
        </p:nvPicPr>
        <p:blipFill>
          <a:blip r:embed="rId3"/>
          <a:stretch>
            <a:fillRect/>
          </a:stretch>
        </p:blipFill>
        <p:spPr>
          <a:xfrm>
            <a:off x="457199" y="2825750"/>
            <a:ext cx="8229600" cy="708805"/>
          </a:xfrm>
          <a:prstGeom prst="rect">
            <a:avLst/>
          </a:prstGeom>
        </p:spPr>
      </p:pic>
      <p:pic>
        <p:nvPicPr>
          <p:cNvPr id="6" name="Picture 5"/>
          <p:cNvPicPr>
            <a:picLocks noChangeAspect="1"/>
          </p:cNvPicPr>
          <p:nvPr/>
        </p:nvPicPr>
        <p:blipFill>
          <a:blip r:embed="rId4"/>
          <a:stretch>
            <a:fillRect/>
          </a:stretch>
        </p:blipFill>
        <p:spPr>
          <a:xfrm>
            <a:off x="457198" y="3706295"/>
            <a:ext cx="8229601" cy="642238"/>
          </a:xfrm>
          <a:prstGeom prst="rect">
            <a:avLst/>
          </a:prstGeom>
        </p:spPr>
      </p:pic>
      <p:pic>
        <p:nvPicPr>
          <p:cNvPr id="7" name="Picture 6"/>
          <p:cNvPicPr>
            <a:picLocks noChangeAspect="1"/>
          </p:cNvPicPr>
          <p:nvPr/>
        </p:nvPicPr>
        <p:blipFill>
          <a:blip r:embed="rId5"/>
          <a:stretch>
            <a:fillRect/>
          </a:stretch>
        </p:blipFill>
        <p:spPr>
          <a:xfrm>
            <a:off x="457199" y="4534362"/>
            <a:ext cx="8229601" cy="702617"/>
          </a:xfrm>
          <a:prstGeom prst="rect">
            <a:avLst/>
          </a:prstGeom>
        </p:spPr>
      </p:pic>
      <p:pic>
        <p:nvPicPr>
          <p:cNvPr id="8" name="Picture 7"/>
          <p:cNvPicPr>
            <a:picLocks noChangeAspect="1"/>
          </p:cNvPicPr>
          <p:nvPr/>
        </p:nvPicPr>
        <p:blipFill>
          <a:blip r:embed="rId6"/>
          <a:stretch>
            <a:fillRect/>
          </a:stretch>
        </p:blipFill>
        <p:spPr>
          <a:xfrm>
            <a:off x="457199" y="5236979"/>
            <a:ext cx="8229601" cy="1778368"/>
          </a:xfrm>
          <a:prstGeom prst="rect">
            <a:avLst/>
          </a:prstGeom>
        </p:spPr>
      </p:pic>
      <p:pic>
        <p:nvPicPr>
          <p:cNvPr id="9" name="Picture 8" descr="MOre-logo-crop-horiz.jpg"/>
          <p:cNvPicPr>
            <a:picLocks noChangeAspect="1"/>
          </p:cNvPicPr>
          <p:nvPr/>
        </p:nvPicPr>
        <p:blipFill>
          <a:blip r:embed="rId7"/>
          <a:stretch>
            <a:fillRect/>
          </a:stretch>
        </p:blipFill>
        <p:spPr>
          <a:xfrm>
            <a:off x="198026" y="5807059"/>
            <a:ext cx="1279269" cy="77946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views on </a:t>
            </a:r>
            <a:r>
              <a:rPr lang="en-US" dirty="0" err="1" smtClean="0"/>
              <a:t>EPrints</a:t>
            </a:r>
            <a:r>
              <a:rPr lang="en-US" dirty="0" smtClean="0"/>
              <a:t> PTM app</a:t>
            </a:r>
            <a:endParaRPr lang="en-US" dirty="0"/>
          </a:p>
        </p:txBody>
      </p:sp>
      <p:sp>
        <p:nvSpPr>
          <p:cNvPr id="3" name="Content Placeholder 2"/>
          <p:cNvSpPr>
            <a:spLocks noGrp="1"/>
          </p:cNvSpPr>
          <p:nvPr>
            <p:ph idx="1"/>
          </p:nvPr>
        </p:nvSpPr>
        <p:spPr>
          <a:xfrm>
            <a:off x="457200" y="1600200"/>
            <a:ext cx="8229600" cy="4762158"/>
          </a:xfrm>
        </p:spPr>
        <p:txBody>
          <a:bodyPr>
            <a:normAutofit fontScale="62500" lnSpcReduction="20000"/>
          </a:bodyPr>
          <a:lstStyle/>
          <a:p>
            <a:r>
              <a:rPr lang="en-US" dirty="0" smtClean="0"/>
              <a:t>The </a:t>
            </a:r>
            <a:r>
              <a:rPr lang="en-US" dirty="0"/>
              <a:t>system is almost there. </a:t>
            </a:r>
            <a:r>
              <a:rPr lang="en-US" dirty="0" smtClean="0"/>
              <a:t>There are </a:t>
            </a:r>
            <a:r>
              <a:rPr lang="en-US" dirty="0"/>
              <a:t>some usability issues, but</a:t>
            </a:r>
            <a:r>
              <a:rPr lang="en-US" dirty="0" smtClean="0"/>
              <a:t> I </a:t>
            </a:r>
            <a:r>
              <a:rPr lang="en-US" dirty="0"/>
              <a:t>guess most of them are related with </a:t>
            </a:r>
            <a:r>
              <a:rPr lang="en-US" dirty="0" smtClean="0"/>
              <a:t>the </a:t>
            </a:r>
            <a:r>
              <a:rPr lang="en-US" dirty="0" err="1" smtClean="0"/>
              <a:t>eprints</a:t>
            </a:r>
            <a:r>
              <a:rPr lang="en-US" dirty="0" smtClean="0"/>
              <a:t> </a:t>
            </a:r>
            <a:r>
              <a:rPr lang="en-US" dirty="0"/>
              <a:t>itself, not the </a:t>
            </a:r>
            <a:r>
              <a:rPr lang="en-US" dirty="0" err="1"/>
              <a:t>ptm</a:t>
            </a:r>
            <a:r>
              <a:rPr lang="en-US" dirty="0"/>
              <a:t> app. The final unzipped content page </a:t>
            </a:r>
            <a:r>
              <a:rPr lang="en-US" dirty="0" smtClean="0"/>
              <a:t>need</a:t>
            </a:r>
            <a:r>
              <a:rPr lang="en-US" dirty="0"/>
              <a:t>s</a:t>
            </a:r>
            <a:r>
              <a:rPr lang="en-US" dirty="0" smtClean="0"/>
              <a:t> a </a:t>
            </a:r>
            <a:r>
              <a:rPr lang="en-US" dirty="0"/>
              <a:t>bit</a:t>
            </a:r>
            <a:r>
              <a:rPr lang="en-US" dirty="0" smtClean="0"/>
              <a:t> of work</a:t>
            </a:r>
            <a:r>
              <a:rPr lang="en-US" dirty="0"/>
              <a:t>, as at the moment you </a:t>
            </a:r>
            <a:r>
              <a:rPr lang="en-US" dirty="0" smtClean="0"/>
              <a:t>cannot </a:t>
            </a:r>
            <a:r>
              <a:rPr lang="en-US" dirty="0"/>
              <a:t>access original files one by one</a:t>
            </a:r>
            <a:r>
              <a:rPr lang="en-US" dirty="0" smtClean="0"/>
              <a:t>, only </a:t>
            </a:r>
            <a:r>
              <a:rPr lang="en-US" dirty="0"/>
              <a:t>by downloading whole zip.</a:t>
            </a:r>
            <a:r>
              <a:rPr lang="en-US" dirty="0" smtClean="0"/>
              <a:t> </a:t>
            </a:r>
          </a:p>
          <a:p>
            <a:r>
              <a:rPr lang="en-US" dirty="0" smtClean="0"/>
              <a:t>I </a:t>
            </a:r>
            <a:r>
              <a:rPr lang="en-US" dirty="0"/>
              <a:t>think the main benefit of this system</a:t>
            </a:r>
            <a:r>
              <a:rPr lang="en-US" dirty="0" smtClean="0"/>
              <a:t> will be </a:t>
            </a:r>
            <a:r>
              <a:rPr lang="en-US" dirty="0"/>
              <a:t>when </a:t>
            </a:r>
            <a:r>
              <a:rPr lang="en-US" dirty="0" smtClean="0"/>
              <a:t>actual XML file </a:t>
            </a:r>
            <a:r>
              <a:rPr lang="en-US" dirty="0"/>
              <a:t>can be used to get all the metadata and have all the form fields prefilled. Sadly those </a:t>
            </a:r>
            <a:r>
              <a:rPr lang="en-US" dirty="0" err="1"/>
              <a:t>XMLs</a:t>
            </a:r>
            <a:r>
              <a:rPr lang="en-US" dirty="0"/>
              <a:t> do not exist yet but can be </a:t>
            </a:r>
            <a:r>
              <a:rPr lang="en-US" dirty="0" smtClean="0"/>
              <a:t>automatically generated</a:t>
            </a:r>
            <a:r>
              <a:rPr lang="en-US" dirty="0"/>
              <a:t>, which we will</a:t>
            </a:r>
            <a:r>
              <a:rPr lang="en-US" dirty="0" smtClean="0"/>
              <a:t>. At </a:t>
            </a:r>
            <a:r>
              <a:rPr lang="en-US" dirty="0"/>
              <a:t>the </a:t>
            </a:r>
            <a:r>
              <a:rPr lang="en-US" dirty="0" smtClean="0"/>
              <a:t>moment </a:t>
            </a:r>
            <a:r>
              <a:rPr lang="en-US" dirty="0"/>
              <a:t>there are too many steps from upload to deposit</a:t>
            </a:r>
            <a:r>
              <a:rPr lang="en-US" dirty="0" smtClean="0"/>
              <a:t>.</a:t>
            </a:r>
          </a:p>
          <a:p>
            <a:r>
              <a:rPr lang="en-US" dirty="0"/>
              <a:t>We've started to collect data </a:t>
            </a:r>
            <a:r>
              <a:rPr lang="en-US" dirty="0" err="1"/>
              <a:t>tho</a:t>
            </a:r>
            <a:r>
              <a:rPr lang="en-US" dirty="0"/>
              <a:t>, </a:t>
            </a:r>
            <a:r>
              <a:rPr lang="en-US" dirty="0" smtClean="0"/>
              <a:t>and it </a:t>
            </a:r>
            <a:r>
              <a:rPr lang="en-US" dirty="0"/>
              <a:t>will</a:t>
            </a:r>
            <a:r>
              <a:rPr lang="en-US" dirty="0" smtClean="0"/>
              <a:t> be a massive </a:t>
            </a:r>
            <a:r>
              <a:rPr lang="en-US" dirty="0"/>
              <a:t>task </a:t>
            </a:r>
            <a:r>
              <a:rPr lang="en-US" dirty="0" smtClean="0"/>
              <a:t>(I </a:t>
            </a:r>
            <a:r>
              <a:rPr lang="en-US" dirty="0"/>
              <a:t>think we have almost 1000 entries) which</a:t>
            </a:r>
            <a:r>
              <a:rPr lang="en-US" dirty="0" smtClean="0"/>
              <a:t> I think </a:t>
            </a:r>
            <a:r>
              <a:rPr lang="en-US" dirty="0"/>
              <a:t>requires bulk upload functionality</a:t>
            </a:r>
            <a:endParaRPr lang="en-US" dirty="0" smtClean="0"/>
          </a:p>
          <a:p>
            <a:pPr>
              <a:buNone/>
            </a:pPr>
            <a:r>
              <a:rPr lang="en-US" i="1" dirty="0" err="1" smtClean="0"/>
              <a:t>Hembo</a:t>
            </a:r>
            <a:r>
              <a:rPr lang="en-US" i="1" dirty="0" smtClean="0"/>
              <a:t> </a:t>
            </a:r>
            <a:r>
              <a:rPr lang="en-US" i="1" dirty="0" err="1" smtClean="0"/>
              <a:t>Pagi</a:t>
            </a:r>
            <a:r>
              <a:rPr lang="en-US" i="1" dirty="0" smtClean="0"/>
              <a:t>, Southampton archaeologist</a:t>
            </a:r>
          </a:p>
          <a:p>
            <a:r>
              <a:rPr lang="en-US" dirty="0"/>
              <a:t>It would</a:t>
            </a:r>
            <a:r>
              <a:rPr lang="en-US" dirty="0" smtClean="0"/>
              <a:t> be </a:t>
            </a:r>
            <a:r>
              <a:rPr lang="en-US" dirty="0"/>
              <a:t>ideal if the ingestion process stripped out the thumbnail and showed that on the archive page and then elsewhere on the page showed the snapshots, perhaps in a gallery view</a:t>
            </a:r>
            <a:r>
              <a:rPr lang="en-US" dirty="0" smtClean="0"/>
              <a:t>.</a:t>
            </a:r>
          </a:p>
          <a:p>
            <a:pPr>
              <a:buNone/>
            </a:pPr>
            <a:r>
              <a:rPr lang="en-US" i="1" dirty="0" smtClean="0"/>
              <a:t>Graeme Earl, Southampton archaeologist</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Digital Library at Leeds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1" y="1600200"/>
            <a:ext cx="3521128" cy="2065383"/>
          </a:xfrm>
          <a:prstGeom prst="rect">
            <a:avLst/>
          </a:prstGeom>
        </p:spPr>
      </p:pic>
      <p:sp>
        <p:nvSpPr>
          <p:cNvPr id="5" name="TextBox 4"/>
          <p:cNvSpPr txBox="1"/>
          <p:nvPr/>
        </p:nvSpPr>
        <p:spPr>
          <a:xfrm>
            <a:off x="3978329" y="1600200"/>
            <a:ext cx="4708471" cy="4893647"/>
          </a:xfrm>
          <a:prstGeom prst="rect">
            <a:avLst/>
          </a:prstGeom>
          <a:noFill/>
        </p:spPr>
        <p:txBody>
          <a:bodyPr wrap="square" rtlCol="0">
            <a:spAutoFit/>
          </a:bodyPr>
          <a:lstStyle/>
          <a:p>
            <a:r>
              <a:rPr lang="en-US" sz="2400" dirty="0" smtClean="0"/>
              <a:t>Based on the </a:t>
            </a:r>
            <a:r>
              <a:rPr lang="en-US" sz="2400" dirty="0" err="1" smtClean="0"/>
              <a:t>EPrints</a:t>
            </a:r>
            <a:r>
              <a:rPr lang="en-US" sz="2400" dirty="0" smtClean="0"/>
              <a:t> platform …</a:t>
            </a:r>
          </a:p>
          <a:p>
            <a:endParaRPr lang="en-US" sz="2400" dirty="0" smtClean="0"/>
          </a:p>
          <a:p>
            <a:r>
              <a:rPr lang="en-US" sz="2400" dirty="0" smtClean="0"/>
              <a:t>will be producing a large number of digital objects, mainly contained in folders that represent the object being </a:t>
            </a:r>
            <a:r>
              <a:rPr lang="en-US" sz="2400" dirty="0" err="1" smtClean="0"/>
              <a:t>digitised</a:t>
            </a:r>
            <a:r>
              <a:rPr lang="en-US" sz="2400" dirty="0" smtClean="0"/>
              <a:t>, e.g. several </a:t>
            </a:r>
            <a:r>
              <a:rPr lang="en-US" sz="2400" dirty="0" err="1" smtClean="0"/>
              <a:t>TIFFs</a:t>
            </a:r>
            <a:r>
              <a:rPr lang="en-US" sz="2400" dirty="0" smtClean="0"/>
              <a:t> representing individual pages of a manuscript would be held in one directory. For this 'bulk' style work, the Watch Folder script seemed like a good place to start, but...</a:t>
            </a:r>
          </a:p>
          <a:p>
            <a:endParaRPr lang="en-US" sz="2400" dirty="0" smtClean="0"/>
          </a:p>
          <a:p>
            <a:endParaRPr lang="en-US" sz="2400" dirty="0"/>
          </a:p>
        </p:txBody>
      </p:sp>
      <p:pic>
        <p:nvPicPr>
          <p:cNvPr id="6" name="Content Placeholder 3" descr="watch_folder.png"/>
          <p:cNvPicPr>
            <a:picLocks noChangeAspect="1"/>
          </p:cNvPicPr>
          <p:nvPr/>
        </p:nvPicPr>
        <p:blipFill>
          <a:blip r:embed="rId3"/>
          <a:srcRect l="-8267" r="-8267"/>
          <a:stretch>
            <a:fillRect/>
          </a:stretch>
        </p:blipFill>
        <p:spPr>
          <a:xfrm>
            <a:off x="1778604" y="4012294"/>
            <a:ext cx="2199725" cy="1209764"/>
          </a:xfrm>
          <a:prstGeom prst="rect">
            <a:avLst/>
          </a:prstGeom>
        </p:spPr>
      </p:pic>
      <p:pic>
        <p:nvPicPr>
          <p:cNvPr id="8" name="Picture 7"/>
          <p:cNvPicPr>
            <a:picLocks noChangeAspect="1"/>
          </p:cNvPicPr>
          <p:nvPr/>
        </p:nvPicPr>
        <p:blipFill>
          <a:blip r:embed="rId4"/>
          <a:stretch>
            <a:fillRect/>
          </a:stretch>
        </p:blipFill>
        <p:spPr>
          <a:xfrm>
            <a:off x="457201" y="5222058"/>
            <a:ext cx="851632" cy="58862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workflows at Leeds DL</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1" y="1600200"/>
            <a:ext cx="3521128" cy="2065383"/>
          </a:xfrm>
          <a:prstGeom prst="rect">
            <a:avLst/>
          </a:prstGeom>
        </p:spPr>
      </p:pic>
      <p:sp>
        <p:nvSpPr>
          <p:cNvPr id="5" name="TextBox 4"/>
          <p:cNvSpPr txBox="1"/>
          <p:nvPr/>
        </p:nvSpPr>
        <p:spPr>
          <a:xfrm>
            <a:off x="457201" y="3665583"/>
            <a:ext cx="8229600" cy="2585323"/>
          </a:xfrm>
          <a:prstGeom prst="rect">
            <a:avLst/>
          </a:prstGeom>
          <a:noFill/>
        </p:spPr>
        <p:txBody>
          <a:bodyPr wrap="square" rtlCol="0">
            <a:spAutoFit/>
          </a:bodyPr>
          <a:lstStyle/>
          <a:p>
            <a:r>
              <a:rPr lang="en-US" sz="2400" dirty="0" smtClean="0"/>
              <a:t>… our process for adding the digital objects to the repository is changing from an almost linear:</a:t>
            </a:r>
          </a:p>
          <a:p>
            <a:endParaRPr lang="en-US" sz="1000" dirty="0" smtClean="0"/>
          </a:p>
          <a:p>
            <a:r>
              <a:rPr lang="en-US" sz="2000" dirty="0" smtClean="0"/>
              <a:t>Request -&gt; </a:t>
            </a:r>
            <a:r>
              <a:rPr lang="en-US" sz="2000" dirty="0" err="1" smtClean="0"/>
              <a:t>Digitise</a:t>
            </a:r>
            <a:r>
              <a:rPr lang="en-US" sz="2000" dirty="0" smtClean="0"/>
              <a:t> -&gt; Enhance (e.g. crop) -&gt; Save -&gt; Deposit -&gt; Catalogue</a:t>
            </a:r>
          </a:p>
          <a:p>
            <a:endParaRPr lang="en-US" sz="1000" dirty="0" smtClean="0"/>
          </a:p>
          <a:p>
            <a:r>
              <a:rPr lang="en-US" sz="2400" dirty="0" smtClean="0"/>
              <a:t>to something more like:</a:t>
            </a:r>
          </a:p>
          <a:p>
            <a:endParaRPr lang="en-US" sz="1000" dirty="0" smtClean="0"/>
          </a:p>
          <a:p>
            <a:r>
              <a:rPr lang="en-US" sz="2000" dirty="0" smtClean="0"/>
              <a:t>Request -&gt; </a:t>
            </a:r>
            <a:r>
              <a:rPr lang="en-US" sz="2000" dirty="0" err="1" smtClean="0"/>
              <a:t>Digitise</a:t>
            </a:r>
            <a:r>
              <a:rPr lang="en-US" sz="2000" dirty="0" smtClean="0"/>
              <a:t> -&gt; Enhance -&gt; Save ------------\     </a:t>
            </a:r>
          </a:p>
          <a:p>
            <a:r>
              <a:rPr lang="en-US" sz="2000" dirty="0" smtClean="0"/>
              <a:t> \-&gt; Catalogue (including checking copyright) -&gt; Deposit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2402"/>
            <a:ext cx="7772400" cy="1470025"/>
          </a:xfrm>
        </p:spPr>
        <p:txBody>
          <a:bodyPr/>
          <a:lstStyle/>
          <a:p>
            <a:endParaRPr lang="en-US" dirty="0"/>
          </a:p>
        </p:txBody>
      </p:sp>
      <p:sp>
        <p:nvSpPr>
          <p:cNvPr id="9" name="Subtitle 2"/>
          <p:cNvSpPr txBox="1">
            <a:spLocks/>
          </p:cNvSpPr>
          <p:nvPr/>
        </p:nvSpPr>
        <p:spPr>
          <a:xfrm>
            <a:off x="1082842" y="2189895"/>
            <a:ext cx="2973239" cy="3822598"/>
          </a:xfrm>
          <a:prstGeom prst="rect">
            <a:avLst/>
          </a:prstGeom>
        </p:spPr>
        <p:txBody>
          <a:bodyPr vert="horz" lIns="91440" tIns="45720" rIns="91440" bIns="45720" rtlCol="0">
            <a:normAutofit fontScale="70000" lnSpcReduction="20000"/>
          </a:bodyPr>
          <a:lstStyle/>
          <a:p>
            <a:pPr marL="0" marR="0" lvl="0" indent="0" algn="ctr" defTabSz="457200" rtl="0" eaLnBrk="1" fontAlgn="auto" latinLnBrk="0" hangingPunct="1">
              <a:lnSpc>
                <a:spcPct val="120000"/>
              </a:lnSpc>
              <a:spcBef>
                <a:spcPct val="20000"/>
              </a:spcBef>
              <a:spcAft>
                <a:spcPts val="0"/>
              </a:spcAft>
              <a:buClrTx/>
              <a:buSzTx/>
              <a:buFont typeface="Arial"/>
              <a:buNone/>
              <a:tabLst/>
              <a:defRPr/>
            </a:pPr>
            <a:r>
              <a:rPr kumimoji="0" lang="en-US" sz="4000" b="1" i="0" u="none" strike="noStrike" kern="1200" cap="none" spc="0" normalizeH="0" baseline="0" noProof="0" dirty="0" err="1" smtClean="0">
                <a:ln>
                  <a:noFill/>
                </a:ln>
                <a:solidFill>
                  <a:schemeClr val="tx1">
                    <a:tint val="75000"/>
                  </a:schemeClr>
                </a:solidFill>
                <a:effectLst/>
                <a:uLnTx/>
                <a:uFillTx/>
                <a:latin typeface="+mn-lt"/>
                <a:ea typeface="+mn-ea"/>
                <a:cs typeface="+mn-cs"/>
              </a:rPr>
              <a:t>DepositMO</a:t>
            </a:r>
            <a:endParaRPr kumimoji="0" lang="en-US" sz="40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20000"/>
              </a:lnSpc>
              <a:spcBef>
                <a:spcPct val="20000"/>
              </a:spcBef>
              <a:spcAft>
                <a:spcPts val="0"/>
              </a:spcAft>
              <a:buClrTx/>
              <a:buSzTx/>
              <a:buFont typeface="Arial"/>
              <a:buNone/>
              <a:tabLst/>
              <a:defRPr/>
            </a:pP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Impenetrable acronym – changing the </a:t>
            </a:r>
            <a:r>
              <a:rPr kumimoji="0" lang="en-US" sz="4000" b="0" i="1" u="none" strike="noStrike" kern="1200" cap="none" spc="0" normalizeH="0" baseline="0" noProof="0" dirty="0" smtClean="0">
                <a:ln>
                  <a:noFill/>
                </a:ln>
                <a:solidFill>
                  <a:schemeClr val="tx1">
                    <a:tint val="75000"/>
                  </a:schemeClr>
                </a:solidFill>
                <a:effectLst/>
                <a:uLnTx/>
                <a:uFillTx/>
                <a:latin typeface="+mn-lt"/>
                <a:ea typeface="+mn-ea"/>
                <a:cs typeface="+mn-cs"/>
              </a:rPr>
              <a:t>Modus Operandi </a:t>
            </a:r>
            <a:r>
              <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rPr>
              <a:t>of repository deposit</a:t>
            </a:r>
          </a:p>
          <a:p>
            <a:pPr lvl="0" algn="ctr">
              <a:lnSpc>
                <a:spcPct val="120000"/>
              </a:lnSpc>
              <a:spcBef>
                <a:spcPct val="20000"/>
              </a:spcBef>
              <a:defRPr/>
            </a:pPr>
            <a:r>
              <a:rPr lang="en-US" sz="4000" dirty="0" smtClean="0">
                <a:solidFill>
                  <a:schemeClr val="tx1">
                    <a:tint val="75000"/>
                  </a:schemeClr>
                </a:solidFill>
              </a:rPr>
              <a:t>June 2010 </a:t>
            </a:r>
            <a:r>
              <a:rPr lang="en-US" sz="4000" dirty="0" smtClean="0">
                <a:solidFill>
                  <a:schemeClr val="bg1">
                    <a:lumMod val="50000"/>
                  </a:schemeClr>
                </a:solidFill>
              </a:rPr>
              <a:t>– </a:t>
            </a:r>
            <a:r>
              <a:rPr lang="en-US" sz="4000" dirty="0" smtClean="0">
                <a:solidFill>
                  <a:schemeClr val="tx1">
                    <a:tint val="75000"/>
                  </a:schemeClr>
                </a:solidFill>
              </a:rPr>
              <a:t>Jan 2012</a:t>
            </a:r>
            <a:endPar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TextBox 3"/>
          <p:cNvSpPr txBox="1"/>
          <p:nvPr/>
        </p:nvSpPr>
        <p:spPr>
          <a:xfrm>
            <a:off x="4705684" y="2189895"/>
            <a:ext cx="3315766" cy="3397853"/>
          </a:xfrm>
          <a:prstGeom prst="rect">
            <a:avLst/>
          </a:prstGeom>
          <a:noFill/>
        </p:spPr>
        <p:txBody>
          <a:bodyPr wrap="square" rtlCol="0">
            <a:spAutoFit/>
          </a:bodyPr>
          <a:lstStyle/>
          <a:p>
            <a:pPr lvl="0" algn="ctr">
              <a:spcBef>
                <a:spcPct val="20000"/>
              </a:spcBef>
              <a:defRPr/>
            </a:pPr>
            <a:r>
              <a:rPr lang="en-US" sz="2800" b="1" dirty="0" err="1" smtClean="0">
                <a:solidFill>
                  <a:schemeClr val="bg1">
                    <a:lumMod val="50000"/>
                  </a:schemeClr>
                </a:solidFill>
              </a:rPr>
              <a:t>DepositMOre</a:t>
            </a:r>
            <a:endParaRPr lang="en-US" sz="2800" b="1" dirty="0" smtClean="0">
              <a:solidFill>
                <a:schemeClr val="bg1">
                  <a:lumMod val="50000"/>
                </a:schemeClr>
              </a:solidFill>
            </a:endParaRPr>
          </a:p>
          <a:p>
            <a:pPr lvl="0" algn="ctr">
              <a:spcBef>
                <a:spcPct val="20000"/>
              </a:spcBef>
              <a:defRPr/>
            </a:pPr>
            <a:r>
              <a:rPr lang="en-US" sz="2800" dirty="0" smtClean="0">
                <a:solidFill>
                  <a:schemeClr val="bg1">
                    <a:lumMod val="50000"/>
                  </a:schemeClr>
                </a:solidFill>
              </a:rPr>
              <a:t>Self</a:t>
            </a:r>
            <a:r>
              <a:rPr lang="en-US" sz="2800" dirty="0">
                <a:solidFill>
                  <a:schemeClr val="bg1">
                    <a:lumMod val="50000"/>
                  </a:schemeClr>
                </a:solidFill>
              </a:rPr>
              <a:t>-explanatory goal – getting more stuff into your repository</a:t>
            </a:r>
            <a:endParaRPr lang="en-US" sz="2800" dirty="0" smtClean="0">
              <a:solidFill>
                <a:schemeClr val="bg1">
                  <a:lumMod val="50000"/>
                </a:schemeClr>
              </a:solidFill>
            </a:endParaRPr>
          </a:p>
          <a:p>
            <a:pPr lvl="0" algn="ctr">
              <a:spcBef>
                <a:spcPct val="20000"/>
              </a:spcBef>
              <a:defRPr/>
            </a:pPr>
            <a:r>
              <a:rPr lang="en-US" sz="2800" dirty="0" smtClean="0">
                <a:solidFill>
                  <a:schemeClr val="bg1">
                    <a:lumMod val="50000"/>
                  </a:schemeClr>
                </a:solidFill>
              </a:rPr>
              <a:t>Sept </a:t>
            </a:r>
            <a:r>
              <a:rPr lang="en-US" sz="2800" dirty="0">
                <a:solidFill>
                  <a:schemeClr val="bg1">
                    <a:lumMod val="50000"/>
                  </a:schemeClr>
                </a:solidFill>
              </a:rPr>
              <a:t>2012</a:t>
            </a:r>
            <a:r>
              <a:rPr lang="en-US" sz="2800" dirty="0" smtClean="0">
                <a:solidFill>
                  <a:schemeClr val="bg1">
                    <a:lumMod val="50000"/>
                  </a:schemeClr>
                </a:solidFill>
              </a:rPr>
              <a:t> – </a:t>
            </a:r>
          </a:p>
          <a:p>
            <a:pPr lvl="0" algn="ctr">
              <a:spcBef>
                <a:spcPct val="20000"/>
              </a:spcBef>
              <a:defRPr/>
            </a:pPr>
            <a:r>
              <a:rPr lang="en-US" sz="2800" strike="sngStrike" dirty="0" smtClean="0">
                <a:solidFill>
                  <a:schemeClr val="bg1">
                    <a:lumMod val="50000"/>
                  </a:schemeClr>
                </a:solidFill>
              </a:rPr>
              <a:t>Mar</a:t>
            </a:r>
            <a:r>
              <a:rPr lang="en-US" sz="2800" dirty="0" smtClean="0">
                <a:solidFill>
                  <a:schemeClr val="bg1">
                    <a:lumMod val="50000"/>
                  </a:schemeClr>
                </a:solidFill>
              </a:rPr>
              <a:t> </a:t>
            </a:r>
            <a:r>
              <a:rPr lang="en-US" sz="2800" dirty="0">
                <a:solidFill>
                  <a:schemeClr val="bg1">
                    <a:lumMod val="50000"/>
                  </a:schemeClr>
                </a:solidFill>
              </a:rPr>
              <a:t>June 2013</a:t>
            </a:r>
          </a:p>
          <a:p>
            <a:endParaRPr lang="en-US" sz="3000" dirty="0"/>
          </a:p>
        </p:txBody>
      </p:sp>
      <p:sp>
        <p:nvSpPr>
          <p:cNvPr id="5" name="TextBox 4"/>
          <p:cNvSpPr txBox="1"/>
          <p:nvPr/>
        </p:nvSpPr>
        <p:spPr>
          <a:xfrm>
            <a:off x="4056081" y="3160706"/>
            <a:ext cx="649603" cy="523220"/>
          </a:xfrm>
          <a:prstGeom prst="rect">
            <a:avLst/>
          </a:prstGeom>
          <a:noFill/>
        </p:spPr>
        <p:txBody>
          <a:bodyPr wrap="square" rtlCol="0">
            <a:spAutoFit/>
          </a:bodyPr>
          <a:lstStyle/>
          <a:p>
            <a:pPr algn="ctr"/>
            <a:r>
              <a:rPr lang="en-US" sz="2800" b="1" dirty="0" smtClean="0"/>
              <a:t>to</a:t>
            </a:r>
            <a:endParaRPr lang="en-US" sz="2800" b="1" dirty="0"/>
          </a:p>
        </p:txBody>
      </p:sp>
      <p:pic>
        <p:nvPicPr>
          <p:cNvPr id="6" name="Picture 5" descr="DepMOre logo.jpg"/>
          <p:cNvPicPr>
            <a:picLocks noChangeAspect="1"/>
          </p:cNvPicPr>
          <p:nvPr/>
        </p:nvPicPr>
        <p:blipFill>
          <a:blip r:embed="rId2"/>
          <a:stretch>
            <a:fillRect/>
          </a:stretch>
        </p:blipFill>
        <p:spPr>
          <a:xfrm>
            <a:off x="1125350" y="603527"/>
            <a:ext cx="6896100" cy="1358900"/>
          </a:xfrm>
          <a:prstGeom prst="rect">
            <a:avLst/>
          </a:prstGeom>
        </p:spPr>
      </p:pic>
      <p:pic>
        <p:nvPicPr>
          <p:cNvPr id="7" name="Picture 6"/>
          <p:cNvPicPr>
            <a:picLocks noChangeAspect="1"/>
          </p:cNvPicPr>
          <p:nvPr/>
        </p:nvPicPr>
        <p:blipFill>
          <a:blip r:embed="rId3"/>
          <a:stretch>
            <a:fillRect/>
          </a:stretch>
        </p:blipFill>
        <p:spPr>
          <a:xfrm>
            <a:off x="2206627" y="5978377"/>
            <a:ext cx="851632" cy="588628"/>
          </a:xfrm>
          <a:prstGeom prst="rect">
            <a:avLst/>
          </a:prstGeom>
        </p:spPr>
      </p:pic>
      <p:pic>
        <p:nvPicPr>
          <p:cNvPr id="8" name="Picture 7" descr="MOre-logo-crop-horiz.jpg"/>
          <p:cNvPicPr>
            <a:picLocks noChangeAspect="1"/>
          </p:cNvPicPr>
          <p:nvPr/>
        </p:nvPicPr>
        <p:blipFill>
          <a:blip r:embed="rId4"/>
          <a:stretch>
            <a:fillRect/>
          </a:stretch>
        </p:blipFill>
        <p:spPr>
          <a:xfrm>
            <a:off x="5653648" y="5233031"/>
            <a:ext cx="1279269" cy="77946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for repositories</a:t>
            </a:r>
            <a:endParaRPr lang="en-US" dirty="0"/>
          </a:p>
        </p:txBody>
      </p:sp>
      <p:sp>
        <p:nvSpPr>
          <p:cNvPr id="3" name="Content Placeholder 2"/>
          <p:cNvSpPr>
            <a:spLocks noGrp="1"/>
          </p:cNvSpPr>
          <p:nvPr>
            <p:ph idx="1"/>
          </p:nvPr>
        </p:nvSpPr>
        <p:spPr/>
        <p:txBody>
          <a:bodyPr/>
          <a:lstStyle/>
          <a:p>
            <a:r>
              <a:rPr lang="en-US" dirty="0" smtClean="0"/>
              <a:t>Large content collections (</a:t>
            </a:r>
            <a:r>
              <a:rPr lang="en-US" dirty="0" err="1" smtClean="0"/>
              <a:t>MOre</a:t>
            </a:r>
            <a:r>
              <a:rPr lang="en-US" dirty="0" smtClean="0"/>
              <a:t> content)</a:t>
            </a:r>
          </a:p>
          <a:p>
            <a:r>
              <a:rPr lang="en-US" dirty="0" smtClean="0"/>
              <a:t>Open access papers</a:t>
            </a:r>
          </a:p>
          <a:p>
            <a:r>
              <a:rPr lang="en-US" dirty="0" smtClean="0"/>
              <a:t>Research outputs and data</a:t>
            </a:r>
          </a:p>
          <a:p>
            <a:r>
              <a:rPr lang="en-US" dirty="0" smtClean="0"/>
              <a:t>Metadata aggregators and QA</a:t>
            </a:r>
          </a:p>
          <a:p>
            <a:r>
              <a:rPr lang="en-US" dirty="0" smtClean="0"/>
              <a:t>Preservation and grey lit (Finch)</a:t>
            </a:r>
          </a:p>
          <a:p>
            <a:r>
              <a:rPr lang="en-US"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for repositories: the new world</a:t>
            </a:r>
            <a:endParaRPr lang="en-US" dirty="0"/>
          </a:p>
        </p:txBody>
      </p:sp>
      <p:sp>
        <p:nvSpPr>
          <p:cNvPr id="3" name="Content Placeholder 2"/>
          <p:cNvSpPr>
            <a:spLocks noGrp="1"/>
          </p:cNvSpPr>
          <p:nvPr>
            <p:ph idx="1"/>
          </p:nvPr>
        </p:nvSpPr>
        <p:spPr/>
        <p:txBody>
          <a:bodyPr>
            <a:normAutofit/>
          </a:bodyPr>
          <a:lstStyle/>
          <a:p>
            <a:r>
              <a:rPr lang="en-US" dirty="0" smtClean="0"/>
              <a:t>End of the great JISC repository era</a:t>
            </a:r>
          </a:p>
          <a:p>
            <a:r>
              <a:rPr lang="en-US" dirty="0" smtClean="0"/>
              <a:t>Friend: “second</a:t>
            </a:r>
            <a:r>
              <a:rPr lang="en-US" dirty="0"/>
              <a:t>-class status being given to repositories</a:t>
            </a:r>
            <a:r>
              <a:rPr lang="en-US" dirty="0" smtClean="0"/>
              <a:t> by </a:t>
            </a:r>
            <a:r>
              <a:rPr lang="en-US" dirty="0"/>
              <a:t>Government and other Establishment agencies in the </a:t>
            </a:r>
            <a:r>
              <a:rPr lang="en-US" dirty="0" smtClean="0"/>
              <a:t>UK”</a:t>
            </a:r>
          </a:p>
          <a:p>
            <a:r>
              <a:rPr lang="en-US" dirty="0" smtClean="0"/>
              <a:t>Finch-RCUK preference for gold open access</a:t>
            </a:r>
          </a:p>
          <a:p>
            <a:r>
              <a:rPr lang="en-US" dirty="0" err="1" smtClean="0"/>
              <a:t>PLoS</a:t>
            </a:r>
            <a:r>
              <a:rPr lang="en-US" dirty="0" smtClean="0"/>
              <a:t> ONE, </a:t>
            </a:r>
            <a:r>
              <a:rPr lang="en-US" dirty="0" err="1" smtClean="0"/>
              <a:t>PeerJ</a:t>
            </a:r>
            <a:r>
              <a:rPr lang="en-US" dirty="0" smtClean="0"/>
              <a:t> preprints …</a:t>
            </a:r>
          </a:p>
          <a:p>
            <a:r>
              <a:rPr lang="en-US" dirty="0" err="1" smtClean="0"/>
              <a:t>Bjork</a:t>
            </a:r>
            <a:r>
              <a:rPr lang="en-US" dirty="0" smtClean="0"/>
              <a:t>: “slowing growth” of subject repositories</a:t>
            </a:r>
          </a:p>
          <a:p>
            <a:r>
              <a:rPr lang="en-US" dirty="0" smtClean="0"/>
              <a:t>Vs </a:t>
            </a:r>
            <a:r>
              <a:rPr lang="en-US" dirty="0" err="1" smtClean="0"/>
              <a:t>ResearchGate</a:t>
            </a:r>
            <a:r>
              <a:rPr lang="en-US" dirty="0" smtClean="0"/>
              <a:t>, </a:t>
            </a:r>
            <a:r>
              <a:rPr lang="en-US" dirty="0" err="1" smtClean="0"/>
              <a:t>academia.edu</a:t>
            </a:r>
            <a:r>
              <a:rPr lang="en-US"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Roles for repositories: workflow</a:t>
            </a:r>
            <a:endParaRPr lang="en-US" dirty="0"/>
          </a:p>
        </p:txBody>
      </p:sp>
      <p:sp>
        <p:nvSpPr>
          <p:cNvPr id="3" name="Content Placeholder 2"/>
          <p:cNvSpPr>
            <a:spLocks noGrp="1"/>
          </p:cNvSpPr>
          <p:nvPr>
            <p:ph idx="1"/>
          </p:nvPr>
        </p:nvSpPr>
        <p:spPr>
          <a:xfrm>
            <a:off x="285092" y="1600200"/>
            <a:ext cx="8578676" cy="4525963"/>
          </a:xfrm>
        </p:spPr>
        <p:txBody>
          <a:bodyPr>
            <a:normAutofit/>
          </a:bodyPr>
          <a:lstStyle/>
          <a:p>
            <a:r>
              <a:rPr lang="en-US" dirty="0" smtClean="0"/>
              <a:t>Workflow</a:t>
            </a:r>
          </a:p>
          <a:p>
            <a:pPr lvl="1"/>
            <a:r>
              <a:rPr lang="en-US" sz="4400" dirty="0" smtClean="0"/>
              <a:t>Workflow</a:t>
            </a:r>
          </a:p>
          <a:p>
            <a:pPr lvl="1"/>
            <a:r>
              <a:rPr lang="en-US" sz="6000" dirty="0" smtClean="0"/>
              <a:t>Workflow</a:t>
            </a:r>
          </a:p>
          <a:p>
            <a:r>
              <a:rPr lang="en-US" dirty="0" smtClean="0"/>
              <a:t>Identify role and USP, then construct, review, test ________ to attract </a:t>
            </a:r>
            <a:r>
              <a:rPr lang="en-US" dirty="0" err="1" smtClean="0"/>
              <a:t>MOre</a:t>
            </a:r>
            <a:r>
              <a:rPr lang="en-US" dirty="0" smtClean="0"/>
              <a:t> deposit (at scale), and provide more user benefits, for less work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contacts</a:t>
            </a:r>
            <a:endParaRPr lang="en-US" dirty="0"/>
          </a:p>
        </p:txBody>
      </p:sp>
      <p:sp>
        <p:nvSpPr>
          <p:cNvPr id="3" name="Content Placeholder 2"/>
          <p:cNvSpPr>
            <a:spLocks noGrp="1"/>
          </p:cNvSpPr>
          <p:nvPr>
            <p:ph idx="1"/>
          </p:nvPr>
        </p:nvSpPr>
        <p:spPr/>
        <p:txBody>
          <a:bodyPr/>
          <a:lstStyle/>
          <a:p>
            <a:r>
              <a:rPr lang="en-US" dirty="0" smtClean="0"/>
              <a:t>Twitter: </a:t>
            </a:r>
            <a:r>
              <a:rPr lang="en-US" dirty="0" smtClean="0">
                <a:hlinkClick r:id="rId2"/>
              </a:rPr>
              <a:t>@depositmo</a:t>
            </a:r>
            <a:endParaRPr lang="en-US" dirty="0" smtClean="0"/>
          </a:p>
          <a:p>
            <a:r>
              <a:rPr lang="en-US" dirty="0" smtClean="0"/>
              <a:t>Blog</a:t>
            </a:r>
            <a:r>
              <a:rPr lang="en-US" dirty="0" smtClean="0"/>
              <a:t> </a:t>
            </a:r>
            <a:r>
              <a:rPr lang="en-US" dirty="0" smtClean="0">
                <a:hlinkClick r:id="rId3"/>
              </a:rPr>
              <a:t>http://blog.soton.ac.uk/depositmo</a:t>
            </a:r>
            <a:r>
              <a:rPr lang="en-US" dirty="0" smtClean="0">
                <a:hlinkClick r:id="rId3"/>
              </a:rPr>
              <a:t>/</a:t>
            </a:r>
            <a:r>
              <a:rPr lang="en-US" dirty="0" smtClean="0"/>
              <a:t> </a:t>
            </a:r>
          </a:p>
          <a:p>
            <a:r>
              <a:rPr lang="en-US" dirty="0" smtClean="0"/>
              <a:t>Web downloads </a:t>
            </a:r>
            <a:r>
              <a:rPr lang="en-US" dirty="0" smtClean="0">
                <a:hlinkClick r:id="rId4"/>
              </a:rPr>
              <a:t>http://www.eprints.org/depositmo/</a:t>
            </a:r>
            <a:r>
              <a:rPr lang="en-US" dirty="0" smtClean="0"/>
              <a:t> </a:t>
            </a:r>
          </a:p>
          <a:p>
            <a:r>
              <a:rPr lang="en-US" dirty="0" err="1" smtClean="0"/>
              <a:t>EPrints</a:t>
            </a:r>
            <a:r>
              <a:rPr lang="en-US" dirty="0" smtClean="0"/>
              <a:t> Bazaar </a:t>
            </a:r>
            <a:r>
              <a:rPr lang="en-US" dirty="0" smtClean="0">
                <a:hlinkClick r:id="rId5"/>
              </a:rPr>
              <a:t>http://bazaar.eprints.org/</a:t>
            </a:r>
            <a:r>
              <a:rPr lang="en-US" dirty="0" smtClean="0"/>
              <a:t> </a:t>
            </a:r>
          </a:p>
          <a:p>
            <a:r>
              <a:rPr lang="en-US" dirty="0" smtClean="0"/>
              <a:t>Email </a:t>
            </a:r>
            <a:r>
              <a:rPr lang="en-US" dirty="0" smtClean="0">
                <a:hlinkClick r:id="rId6"/>
              </a:rPr>
              <a:t>sh94r@ecs.soton.ac.uk</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 and acknowledgements</a:t>
            </a:r>
            <a:endParaRPr lang="en-US" dirty="0"/>
          </a:p>
        </p:txBody>
      </p:sp>
      <p:sp>
        <p:nvSpPr>
          <p:cNvPr id="3" name="Content Placeholder 2"/>
          <p:cNvSpPr>
            <a:spLocks noGrp="1"/>
          </p:cNvSpPr>
          <p:nvPr>
            <p:ph idx="1"/>
          </p:nvPr>
        </p:nvSpPr>
        <p:spPr>
          <a:xfrm>
            <a:off x="272133" y="1600200"/>
            <a:ext cx="8617552" cy="4525963"/>
          </a:xfrm>
        </p:spPr>
        <p:txBody>
          <a:bodyPr>
            <a:normAutofit fontScale="92500" lnSpcReduction="20000"/>
          </a:bodyPr>
          <a:lstStyle/>
          <a:p>
            <a:r>
              <a:rPr lang="en-US" dirty="0" smtClean="0"/>
              <a:t>PI: Les Carr</a:t>
            </a:r>
          </a:p>
          <a:p>
            <a:r>
              <a:rPr lang="en-US" dirty="0" smtClean="0"/>
              <a:t>Development: Tim Brody, Dave Tarrant</a:t>
            </a:r>
          </a:p>
          <a:p>
            <a:r>
              <a:rPr lang="en-US" dirty="0" err="1" smtClean="0"/>
              <a:t>MOre</a:t>
            </a:r>
            <a:r>
              <a:rPr lang="en-US" dirty="0" smtClean="0"/>
              <a:t> repositories and ‘depositors’</a:t>
            </a:r>
          </a:p>
          <a:p>
            <a:pPr lvl="1"/>
            <a:r>
              <a:rPr lang="en-GB" dirty="0" smtClean="0"/>
              <a:t>University for the Creative Arts: Anne Spalding</a:t>
            </a:r>
          </a:p>
          <a:p>
            <a:pPr lvl="1"/>
            <a:r>
              <a:rPr lang="en-GB" dirty="0" smtClean="0"/>
              <a:t>Goldsmiths: James </a:t>
            </a:r>
            <a:r>
              <a:rPr lang="en-GB" dirty="0" err="1" smtClean="0"/>
              <a:t>Bulley</a:t>
            </a:r>
            <a:endParaRPr lang="en-GB" dirty="0" smtClean="0"/>
          </a:p>
          <a:p>
            <a:pPr lvl="1"/>
            <a:r>
              <a:rPr lang="en-GB" dirty="0" smtClean="0"/>
              <a:t>Leeds: John Salter</a:t>
            </a:r>
          </a:p>
          <a:p>
            <a:pPr lvl="1"/>
            <a:r>
              <a:rPr lang="en-GB" dirty="0" smtClean="0"/>
              <a:t>Glasgow: William Nixon</a:t>
            </a:r>
          </a:p>
          <a:p>
            <a:pPr lvl="1"/>
            <a:r>
              <a:rPr lang="en-GB" dirty="0" smtClean="0"/>
              <a:t>Southampton (archaeology): Gareth Beale, </a:t>
            </a:r>
            <a:r>
              <a:rPr lang="en-GB" dirty="0" err="1" smtClean="0"/>
              <a:t>Hembo</a:t>
            </a:r>
            <a:r>
              <a:rPr lang="en-GB" dirty="0" smtClean="0"/>
              <a:t> </a:t>
            </a:r>
            <a:r>
              <a:rPr lang="en-GB" dirty="0" err="1" smtClean="0"/>
              <a:t>Pagi</a:t>
            </a:r>
            <a:r>
              <a:rPr lang="en-GB" dirty="0" smtClean="0"/>
              <a:t>, Graeme Earl</a:t>
            </a:r>
          </a:p>
          <a:p>
            <a:r>
              <a:rPr lang="en-GB" dirty="0" smtClean="0"/>
              <a:t>             : Me</a:t>
            </a:r>
            <a:endParaRPr lang="en-US" dirty="0"/>
          </a:p>
        </p:txBody>
      </p:sp>
      <p:pic>
        <p:nvPicPr>
          <p:cNvPr id="4" name="Picture 3" descr="mrworry.png"/>
          <p:cNvPicPr>
            <a:picLocks noChangeAspect="1"/>
          </p:cNvPicPr>
          <p:nvPr/>
        </p:nvPicPr>
        <p:blipFill>
          <a:blip r:embed="rId2"/>
          <a:stretch>
            <a:fillRect/>
          </a:stretch>
        </p:blipFill>
        <p:spPr>
          <a:xfrm>
            <a:off x="920134" y="5351637"/>
            <a:ext cx="1114385" cy="11143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SWORD?</a:t>
            </a:r>
            <a:endParaRPr lang="en-US" dirty="0"/>
          </a:p>
        </p:txBody>
      </p:sp>
      <p:sp>
        <p:nvSpPr>
          <p:cNvPr id="3" name="Content Placeholder 2"/>
          <p:cNvSpPr>
            <a:spLocks noGrp="1"/>
          </p:cNvSpPr>
          <p:nvPr>
            <p:ph idx="1"/>
          </p:nvPr>
        </p:nvSpPr>
        <p:spPr/>
        <p:txBody>
          <a:bodyPr/>
          <a:lstStyle/>
          <a:p>
            <a:pPr>
              <a:buNone/>
            </a:pPr>
            <a:r>
              <a:rPr lang="en-US" dirty="0" smtClean="0"/>
              <a:t>Simple Web service Offering Repository Deposit</a:t>
            </a:r>
            <a:r>
              <a:rPr lang="en-GB" dirty="0" smtClean="0"/>
              <a:t> </a:t>
            </a:r>
          </a:p>
          <a:p>
            <a:r>
              <a:rPr lang="en-US" dirty="0" smtClean="0"/>
              <a:t>SWORD (2007) single interface, deposit in multiple repositories</a:t>
            </a:r>
            <a:r>
              <a:rPr lang="en-GB" dirty="0" smtClean="0"/>
              <a:t>. ‘Fire and forget’.</a:t>
            </a:r>
          </a:p>
          <a:p>
            <a:r>
              <a:rPr lang="en-GB" dirty="0" smtClean="0"/>
              <a:t>SWORDv2 (2012) </a:t>
            </a:r>
            <a:r>
              <a:rPr lang="en-US" dirty="0" smtClean="0"/>
              <a:t>items can be created, updated, replaced, or deleted (CRUD)</a:t>
            </a:r>
            <a:r>
              <a:rPr lang="en-GB" dirty="0" smtClean="0"/>
              <a:t>.</a:t>
            </a:r>
          </a:p>
          <a:p>
            <a:r>
              <a:rPr lang="en-US" dirty="0" smtClean="0"/>
              <a:t>SWORDv2 endpoints built into current versions of </a:t>
            </a:r>
            <a:r>
              <a:rPr lang="en-US" dirty="0" err="1" smtClean="0"/>
              <a:t>EPrints</a:t>
            </a:r>
            <a:r>
              <a:rPr lang="en-US" dirty="0" smtClean="0"/>
              <a:t> (3.3) and </a:t>
            </a:r>
            <a:r>
              <a:rPr lang="en-US" dirty="0" err="1" smtClean="0"/>
              <a:t>DSpace</a:t>
            </a:r>
            <a:r>
              <a:rPr lang="en-US" dirty="0" smtClean="0"/>
              <a:t> (3.1)</a:t>
            </a:r>
            <a:r>
              <a:rPr lang="en-GB"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SWORD deposit interface</a:t>
            </a:r>
            <a:endParaRPr lang="en-US" dirty="0"/>
          </a:p>
        </p:txBody>
      </p:sp>
      <p:pic>
        <p:nvPicPr>
          <p:cNvPr id="4" name="Content Placeholder 3" descr="sword-deposit-interface.png"/>
          <p:cNvPicPr>
            <a:picLocks noGrp="1" noChangeAspect="1"/>
          </p:cNvPicPr>
          <p:nvPr>
            <p:ph idx="1"/>
          </p:nvPr>
        </p:nvPicPr>
        <p:blipFill>
          <a:blip r:embed="rId2"/>
          <a:srcRect l="-26734" r="-26734"/>
          <a:stretch>
            <a:fillRect/>
          </a:stretch>
        </p:blipFill>
        <p:spPr>
          <a:xfrm>
            <a:off x="457200" y="1256922"/>
            <a:ext cx="8229600" cy="4525963"/>
          </a:xfrm>
        </p:spPr>
      </p:pic>
      <p:sp>
        <p:nvSpPr>
          <p:cNvPr id="5" name="TextBox 4"/>
          <p:cNvSpPr txBox="1"/>
          <p:nvPr/>
        </p:nvSpPr>
        <p:spPr>
          <a:xfrm>
            <a:off x="0" y="5782885"/>
            <a:ext cx="9144000" cy="646331"/>
          </a:xfrm>
          <a:prstGeom prst="rect">
            <a:avLst/>
          </a:prstGeom>
          <a:noFill/>
        </p:spPr>
        <p:txBody>
          <a:bodyPr wrap="square" rtlCol="0">
            <a:spAutoFit/>
          </a:bodyPr>
          <a:lstStyle/>
          <a:p>
            <a:pPr algn="ctr"/>
            <a:r>
              <a:rPr lang="en-US" dirty="0" err="1" smtClean="0"/>
              <a:t>Facebook</a:t>
            </a:r>
            <a:r>
              <a:rPr lang="en-US" dirty="0" smtClean="0"/>
              <a:t> SWORD client </a:t>
            </a:r>
          </a:p>
          <a:p>
            <a:pPr algn="ctr"/>
            <a:r>
              <a:rPr lang="en-US" dirty="0" smtClean="0">
                <a:hlinkClick r:id="rId3"/>
              </a:rPr>
              <a:t>http://blog.stuartlewis.com/2009/06/02/how-does-the-facebook-sword-client-actually-work/</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Watch Folder – a file manager-based deposit interface</a:t>
            </a:r>
            <a:r>
              <a:rPr lang="en-GB" dirty="0" smtClean="0"/>
              <a:t> </a:t>
            </a:r>
            <a:endParaRPr lang="en-US" dirty="0"/>
          </a:p>
        </p:txBody>
      </p:sp>
      <p:pic>
        <p:nvPicPr>
          <p:cNvPr id="4" name="Content Placeholder 3" descr="watch_folder.png"/>
          <p:cNvPicPr>
            <a:picLocks noGrp="1" noChangeAspect="1"/>
          </p:cNvPicPr>
          <p:nvPr>
            <p:ph idx="1"/>
          </p:nvPr>
        </p:nvPicPr>
        <p:blipFill>
          <a:blip r:embed="rId2"/>
          <a:srcRect l="-8267" r="-8267"/>
          <a:stretch>
            <a:fillRect/>
          </a:stretch>
        </p:blipFill>
        <p:spPr>
          <a:xfrm>
            <a:off x="169093" y="1600199"/>
            <a:ext cx="8785385" cy="4831623"/>
          </a:xfrm>
        </p:spPr>
      </p:pic>
      <p:pic>
        <p:nvPicPr>
          <p:cNvPr id="6" name="Picture 5"/>
          <p:cNvPicPr>
            <a:picLocks noChangeAspect="1"/>
          </p:cNvPicPr>
          <p:nvPr/>
        </p:nvPicPr>
        <p:blipFill>
          <a:blip r:embed="rId3"/>
          <a:stretch>
            <a:fillRect/>
          </a:stretch>
        </p:blipFill>
        <p:spPr>
          <a:xfrm>
            <a:off x="673853" y="5978377"/>
            <a:ext cx="851632" cy="5886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Add-in deposit client</a:t>
            </a:r>
            <a:r>
              <a:rPr lang="en-GB" dirty="0" smtClean="0"/>
              <a:t> </a:t>
            </a:r>
            <a:endParaRPr lang="en-US" dirty="0"/>
          </a:p>
        </p:txBody>
      </p:sp>
      <p:pic>
        <p:nvPicPr>
          <p:cNvPr id="4" name="Content Placeholder 3" descr="word_panel_win8.png"/>
          <p:cNvPicPr>
            <a:picLocks noGrp="1" noChangeAspect="1"/>
          </p:cNvPicPr>
          <p:nvPr>
            <p:ph idx="1"/>
          </p:nvPr>
        </p:nvPicPr>
        <p:blipFill>
          <a:blip r:embed="rId2"/>
          <a:srcRect l="-18918" r="-18918"/>
          <a:stretch>
            <a:fillRect/>
          </a:stretch>
        </p:blipFill>
        <p:spPr>
          <a:xfrm>
            <a:off x="220298" y="1417638"/>
            <a:ext cx="8798456" cy="4838812"/>
          </a:xfrm>
        </p:spPr>
      </p:pic>
      <p:pic>
        <p:nvPicPr>
          <p:cNvPr id="5" name="Picture 4"/>
          <p:cNvPicPr>
            <a:picLocks noChangeAspect="1"/>
          </p:cNvPicPr>
          <p:nvPr/>
        </p:nvPicPr>
        <p:blipFill>
          <a:blip r:embed="rId3"/>
          <a:stretch>
            <a:fillRect/>
          </a:stretch>
        </p:blipFill>
        <p:spPr>
          <a:xfrm>
            <a:off x="457200" y="4456236"/>
            <a:ext cx="2299319" cy="2081929"/>
          </a:xfrm>
          <a:prstGeom prst="rect">
            <a:avLst/>
          </a:prstGeom>
        </p:spPr>
      </p:pic>
      <p:pic>
        <p:nvPicPr>
          <p:cNvPr id="6" name="Picture 5"/>
          <p:cNvPicPr>
            <a:picLocks noChangeAspect="1"/>
          </p:cNvPicPr>
          <p:nvPr/>
        </p:nvPicPr>
        <p:blipFill>
          <a:blip r:embed="rId4"/>
          <a:stretch>
            <a:fillRect/>
          </a:stretch>
        </p:blipFill>
        <p:spPr>
          <a:xfrm>
            <a:off x="457200" y="3834198"/>
            <a:ext cx="2299319" cy="622038"/>
          </a:xfrm>
          <a:prstGeom prst="rect">
            <a:avLst/>
          </a:prstGeom>
        </p:spPr>
      </p:pic>
      <p:sp>
        <p:nvSpPr>
          <p:cNvPr id="7" name="TextBox 6"/>
          <p:cNvSpPr txBox="1"/>
          <p:nvPr/>
        </p:nvSpPr>
        <p:spPr>
          <a:xfrm>
            <a:off x="457200" y="6488668"/>
            <a:ext cx="3570208" cy="369332"/>
          </a:xfrm>
          <a:prstGeom prst="rect">
            <a:avLst/>
          </a:prstGeom>
          <a:noFill/>
        </p:spPr>
        <p:txBody>
          <a:bodyPr wrap="none" rtlCol="0">
            <a:spAutoFit/>
          </a:bodyPr>
          <a:lstStyle/>
          <a:p>
            <a:r>
              <a:rPr lang="en-US" dirty="0" smtClean="0">
                <a:hlinkClick r:id="rId5"/>
              </a:rPr>
              <a:t>http://www.eprints.org/depositmo/</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DepositMO</a:t>
            </a:r>
            <a:r>
              <a:rPr lang="en-US" dirty="0" smtClean="0"/>
              <a:t>/re tools</a:t>
            </a:r>
            <a:endParaRPr lang="en-US" dirty="0"/>
          </a:p>
        </p:txBody>
      </p:sp>
      <p:pic>
        <p:nvPicPr>
          <p:cNvPr id="6" name="Content Placeholder 5" descr="easychair-logo.gif"/>
          <p:cNvPicPr>
            <a:picLocks noGrp="1" noChangeAspect="1"/>
          </p:cNvPicPr>
          <p:nvPr>
            <p:ph idx="1"/>
          </p:nvPr>
        </p:nvPicPr>
        <p:blipFill>
          <a:blip r:embed="rId2"/>
          <a:srcRect t="-36836" b="-36836"/>
          <a:stretch>
            <a:fillRect/>
          </a:stretch>
        </p:blipFill>
        <p:spPr>
          <a:xfrm>
            <a:off x="262188" y="4906528"/>
            <a:ext cx="1873345" cy="1030267"/>
          </a:xfrm>
        </p:spPr>
      </p:pic>
      <p:pic>
        <p:nvPicPr>
          <p:cNvPr id="4" name="Content Placeholder 3" descr="watch_folder.png"/>
          <p:cNvPicPr>
            <a:picLocks noChangeAspect="1"/>
          </p:cNvPicPr>
          <p:nvPr/>
        </p:nvPicPr>
        <p:blipFill>
          <a:blip r:embed="rId3"/>
          <a:srcRect l="-8267" r="-8267"/>
          <a:stretch>
            <a:fillRect/>
          </a:stretch>
        </p:blipFill>
        <p:spPr>
          <a:xfrm>
            <a:off x="262190" y="1885987"/>
            <a:ext cx="1873344" cy="1030267"/>
          </a:xfrm>
          <a:prstGeom prst="rect">
            <a:avLst/>
          </a:prstGeom>
        </p:spPr>
      </p:pic>
      <p:pic>
        <p:nvPicPr>
          <p:cNvPr id="5" name="Content Placeholder 3" descr="word_panel_win8.png"/>
          <p:cNvPicPr>
            <a:picLocks noChangeAspect="1"/>
          </p:cNvPicPr>
          <p:nvPr/>
        </p:nvPicPr>
        <p:blipFill>
          <a:blip r:embed="rId4"/>
          <a:srcRect l="-18918" r="-18918"/>
          <a:stretch>
            <a:fillRect/>
          </a:stretch>
        </p:blipFill>
        <p:spPr>
          <a:xfrm>
            <a:off x="67808" y="3206369"/>
            <a:ext cx="2262737" cy="1244418"/>
          </a:xfrm>
          <a:prstGeom prst="rect">
            <a:avLst/>
          </a:prstGeom>
        </p:spPr>
      </p:pic>
      <p:sp>
        <p:nvSpPr>
          <p:cNvPr id="7" name="TextBox 6"/>
          <p:cNvSpPr txBox="1"/>
          <p:nvPr/>
        </p:nvSpPr>
        <p:spPr>
          <a:xfrm>
            <a:off x="2135534" y="1631679"/>
            <a:ext cx="5147270" cy="1477328"/>
          </a:xfrm>
          <a:prstGeom prst="rect">
            <a:avLst/>
          </a:prstGeom>
          <a:noFill/>
        </p:spPr>
        <p:txBody>
          <a:bodyPr wrap="square" rtlCol="0">
            <a:spAutoFit/>
          </a:bodyPr>
          <a:lstStyle/>
          <a:p>
            <a:r>
              <a:rPr lang="en-US" b="1" dirty="0" smtClean="0"/>
              <a:t>Watch Folder</a:t>
            </a:r>
            <a:r>
              <a:rPr lang="en-US" dirty="0" smtClean="0"/>
              <a:t>: extending the user interaction model for intelligent bulk ingest to deal with 100s of documents, involving original user testers from within arts and archaeology, communities that generate large volumes of non textual digital objects</a:t>
            </a:r>
            <a:r>
              <a:rPr lang="en-GB" dirty="0" smtClean="0"/>
              <a:t>.</a:t>
            </a:r>
            <a:endParaRPr lang="en-US" dirty="0"/>
          </a:p>
        </p:txBody>
      </p:sp>
      <p:sp>
        <p:nvSpPr>
          <p:cNvPr id="8" name="TextBox 7"/>
          <p:cNvSpPr txBox="1"/>
          <p:nvPr/>
        </p:nvSpPr>
        <p:spPr>
          <a:xfrm>
            <a:off x="2135534" y="4614140"/>
            <a:ext cx="5147269" cy="1477328"/>
          </a:xfrm>
          <a:prstGeom prst="rect">
            <a:avLst/>
          </a:prstGeom>
          <a:noFill/>
        </p:spPr>
        <p:txBody>
          <a:bodyPr wrap="square" rtlCol="0">
            <a:spAutoFit/>
          </a:bodyPr>
          <a:lstStyle/>
          <a:p>
            <a:r>
              <a:rPr lang="en-US" b="1" dirty="0" err="1" smtClean="0"/>
              <a:t>EasyChair</a:t>
            </a:r>
            <a:r>
              <a:rPr lang="en-US" b="1" dirty="0" smtClean="0"/>
              <a:t> Deposit Tool</a:t>
            </a:r>
            <a:r>
              <a:rPr lang="en-US" dirty="0" smtClean="0"/>
              <a:t>, lists a user’s authored items in </a:t>
            </a:r>
            <a:r>
              <a:rPr lang="en-US" dirty="0" err="1" smtClean="0"/>
              <a:t>Easychair</a:t>
            </a:r>
            <a:r>
              <a:rPr lang="en-US" dirty="0" smtClean="0"/>
              <a:t>, which hosts over 15,000 conferences. The tool checks if these items are present in the user’s selected repository. Any that have not been deposited can be added with one click. </a:t>
            </a:r>
            <a:endParaRPr lang="en-US" dirty="0"/>
          </a:p>
        </p:txBody>
      </p:sp>
      <p:sp>
        <p:nvSpPr>
          <p:cNvPr id="9" name="TextBox 8"/>
          <p:cNvSpPr txBox="1"/>
          <p:nvPr/>
        </p:nvSpPr>
        <p:spPr>
          <a:xfrm>
            <a:off x="7469636" y="3529534"/>
            <a:ext cx="561146" cy="646331"/>
          </a:xfrm>
          <a:prstGeom prst="rect">
            <a:avLst/>
          </a:prstGeom>
          <a:noFill/>
        </p:spPr>
        <p:txBody>
          <a:bodyPr wrap="square" rtlCol="0">
            <a:spAutoFit/>
          </a:bodyPr>
          <a:lstStyle/>
          <a:p>
            <a:r>
              <a:rPr lang="en-US" sz="3600" dirty="0" err="1" smtClean="0">
                <a:sym typeface="Wingdings"/>
              </a:rPr>
              <a:t></a:t>
            </a:r>
            <a:r>
              <a:rPr lang="en-GB" dirty="0" smtClean="0"/>
              <a:t> </a:t>
            </a:r>
            <a:endParaRPr lang="en-US" dirty="0"/>
          </a:p>
        </p:txBody>
      </p:sp>
      <p:sp>
        <p:nvSpPr>
          <p:cNvPr id="10" name="TextBox 9"/>
          <p:cNvSpPr txBox="1"/>
          <p:nvPr/>
        </p:nvSpPr>
        <p:spPr>
          <a:xfrm>
            <a:off x="7957044" y="4906528"/>
            <a:ext cx="1186956" cy="646331"/>
          </a:xfrm>
          <a:prstGeom prst="rect">
            <a:avLst/>
          </a:prstGeom>
          <a:noFill/>
        </p:spPr>
        <p:txBody>
          <a:bodyPr wrap="square" rtlCol="0">
            <a:spAutoFit/>
          </a:bodyPr>
          <a:lstStyle/>
          <a:p>
            <a:r>
              <a:rPr lang="en-US" sz="3600" dirty="0" smtClean="0">
                <a:latin typeface="Rockwell"/>
                <a:cs typeface="Rockwell"/>
              </a:rPr>
              <a:t>New</a:t>
            </a:r>
            <a:endParaRPr lang="en-US" sz="3600" dirty="0">
              <a:latin typeface="Rockwell"/>
              <a:cs typeface="Rockwell"/>
            </a:endParaRPr>
          </a:p>
        </p:txBody>
      </p:sp>
      <p:sp>
        <p:nvSpPr>
          <p:cNvPr id="11" name="TextBox 10"/>
          <p:cNvSpPr txBox="1"/>
          <p:nvPr/>
        </p:nvSpPr>
        <p:spPr>
          <a:xfrm>
            <a:off x="8332700" y="3529534"/>
            <a:ext cx="487408" cy="646331"/>
          </a:xfrm>
          <a:prstGeom prst="rect">
            <a:avLst/>
          </a:prstGeom>
          <a:noFill/>
        </p:spPr>
        <p:txBody>
          <a:bodyPr wrap="none" rtlCol="0">
            <a:spAutoFit/>
          </a:bodyPr>
          <a:lstStyle/>
          <a:p>
            <a:r>
              <a:rPr lang="en-US" sz="3600" dirty="0" smtClean="0">
                <a:latin typeface="Rockwell"/>
                <a:cs typeface="Rockwell"/>
              </a:rPr>
              <a:t>X</a:t>
            </a:r>
            <a:endParaRPr lang="en-US" sz="3600" dirty="0">
              <a:latin typeface="Rockwell"/>
              <a:cs typeface="Rockwell"/>
            </a:endParaRPr>
          </a:p>
        </p:txBody>
      </p:sp>
      <p:sp>
        <p:nvSpPr>
          <p:cNvPr id="12" name="TextBox 11"/>
          <p:cNvSpPr txBox="1"/>
          <p:nvPr/>
        </p:nvSpPr>
        <p:spPr>
          <a:xfrm>
            <a:off x="2135533" y="3529534"/>
            <a:ext cx="4896666" cy="646331"/>
          </a:xfrm>
          <a:prstGeom prst="rect">
            <a:avLst/>
          </a:prstGeom>
          <a:noFill/>
        </p:spPr>
        <p:txBody>
          <a:bodyPr wrap="square" rtlCol="0">
            <a:spAutoFit/>
          </a:bodyPr>
          <a:lstStyle/>
          <a:p>
            <a:r>
              <a:rPr lang="en-US" b="1" dirty="0" smtClean="0"/>
              <a:t>Word add-in</a:t>
            </a:r>
            <a:r>
              <a:rPr lang="en-US" dirty="0" smtClean="0"/>
              <a:t>: impact of a content creation tool on deposit rates will be less immediate</a:t>
            </a:r>
            <a:r>
              <a:rPr lang="en-GB" dirty="0" smtClean="0"/>
              <a:t>.</a:t>
            </a:r>
            <a:endParaRPr lang="en-US" dirty="0"/>
          </a:p>
        </p:txBody>
      </p:sp>
      <p:sp>
        <p:nvSpPr>
          <p:cNvPr id="13" name="TextBox 12"/>
          <p:cNvSpPr txBox="1"/>
          <p:nvPr/>
        </p:nvSpPr>
        <p:spPr>
          <a:xfrm>
            <a:off x="7469636" y="2077955"/>
            <a:ext cx="561146" cy="646331"/>
          </a:xfrm>
          <a:prstGeom prst="rect">
            <a:avLst/>
          </a:prstGeom>
          <a:noFill/>
        </p:spPr>
        <p:txBody>
          <a:bodyPr wrap="square" rtlCol="0">
            <a:spAutoFit/>
          </a:bodyPr>
          <a:lstStyle/>
          <a:p>
            <a:r>
              <a:rPr lang="en-US" sz="3600" dirty="0" err="1" smtClean="0">
                <a:sym typeface="Wingdings"/>
              </a:rPr>
              <a:t></a:t>
            </a:r>
            <a:r>
              <a:rPr lang="en-GB" dirty="0" smtClean="0"/>
              <a:t> </a:t>
            </a:r>
            <a:endParaRPr lang="en-US" dirty="0"/>
          </a:p>
        </p:txBody>
      </p:sp>
      <p:sp>
        <p:nvSpPr>
          <p:cNvPr id="14" name="TextBox 13"/>
          <p:cNvSpPr txBox="1"/>
          <p:nvPr/>
        </p:nvSpPr>
        <p:spPr>
          <a:xfrm>
            <a:off x="7469636" y="1108459"/>
            <a:ext cx="1726436" cy="523220"/>
          </a:xfrm>
          <a:prstGeom prst="rect">
            <a:avLst/>
          </a:prstGeom>
          <a:noFill/>
        </p:spPr>
        <p:txBody>
          <a:bodyPr wrap="square" rtlCol="0">
            <a:spAutoFit/>
          </a:bodyPr>
          <a:lstStyle/>
          <a:p>
            <a:r>
              <a:rPr lang="en-US" sz="2800" dirty="0" smtClean="0"/>
              <a:t>MO  </a:t>
            </a:r>
            <a:r>
              <a:rPr lang="en-US" sz="2800" dirty="0" err="1" smtClean="0"/>
              <a:t>MOre</a:t>
            </a:r>
            <a:endParaRPr lang="en-US" sz="2800" dirty="0"/>
          </a:p>
        </p:txBody>
      </p:sp>
      <p:sp>
        <p:nvSpPr>
          <p:cNvPr id="15" name="TextBox 14"/>
          <p:cNvSpPr txBox="1"/>
          <p:nvPr/>
        </p:nvSpPr>
        <p:spPr>
          <a:xfrm>
            <a:off x="7469636" y="4906528"/>
            <a:ext cx="487408" cy="646331"/>
          </a:xfrm>
          <a:prstGeom prst="rect">
            <a:avLst/>
          </a:prstGeom>
          <a:noFill/>
        </p:spPr>
        <p:txBody>
          <a:bodyPr wrap="none" rtlCol="0">
            <a:spAutoFit/>
          </a:bodyPr>
          <a:lstStyle/>
          <a:p>
            <a:r>
              <a:rPr lang="en-US" sz="3600" dirty="0" smtClean="0">
                <a:latin typeface="Rockwell"/>
                <a:cs typeface="Rockwell"/>
              </a:rPr>
              <a:t>X</a:t>
            </a:r>
            <a:endParaRPr lang="en-US" sz="3600" dirty="0">
              <a:latin typeface="Rockwell"/>
              <a:cs typeface="Rockwell"/>
            </a:endParaRPr>
          </a:p>
        </p:txBody>
      </p:sp>
      <p:sp>
        <p:nvSpPr>
          <p:cNvPr id="17" name="TextBox 16"/>
          <p:cNvSpPr txBox="1"/>
          <p:nvPr/>
        </p:nvSpPr>
        <p:spPr>
          <a:xfrm>
            <a:off x="8332700" y="2077955"/>
            <a:ext cx="561146" cy="646331"/>
          </a:xfrm>
          <a:prstGeom prst="rect">
            <a:avLst/>
          </a:prstGeom>
          <a:noFill/>
        </p:spPr>
        <p:txBody>
          <a:bodyPr wrap="square" rtlCol="0">
            <a:spAutoFit/>
          </a:bodyPr>
          <a:lstStyle/>
          <a:p>
            <a:r>
              <a:rPr lang="en-US" sz="3600" dirty="0" err="1" smtClean="0">
                <a:sym typeface="Wingdings"/>
              </a:rPr>
              <a:t></a:t>
            </a:r>
            <a:r>
              <a:rPr lang="en-GB" dirty="0" smtClean="0"/>
              <a:t> </a:t>
            </a:r>
            <a:endParaRPr lang="en-US" dirty="0"/>
          </a:p>
        </p:txBody>
      </p:sp>
      <p:sp>
        <p:nvSpPr>
          <p:cNvPr id="18" name="TextBox 17"/>
          <p:cNvSpPr txBox="1"/>
          <p:nvPr/>
        </p:nvSpPr>
        <p:spPr>
          <a:xfrm>
            <a:off x="67808" y="6276134"/>
            <a:ext cx="9020418" cy="369332"/>
          </a:xfrm>
          <a:prstGeom prst="rect">
            <a:avLst/>
          </a:prstGeom>
          <a:noFill/>
        </p:spPr>
        <p:txBody>
          <a:bodyPr wrap="none" rtlCol="0">
            <a:spAutoFit/>
          </a:bodyPr>
          <a:lstStyle/>
          <a:p>
            <a:r>
              <a:rPr lang="en-US" dirty="0"/>
              <a:t>Enhancing and testing repository deposit </a:t>
            </a:r>
            <a:r>
              <a:rPr lang="en-US" dirty="0" smtClean="0"/>
              <a:t>interfaces, </a:t>
            </a:r>
            <a:r>
              <a:rPr lang="en-US" i="1" dirty="0" smtClean="0"/>
              <a:t>OR12</a:t>
            </a:r>
            <a:r>
              <a:rPr lang="en-US" dirty="0" smtClean="0"/>
              <a:t>, </a:t>
            </a:r>
            <a:r>
              <a:rPr lang="en-US" dirty="0" smtClean="0">
                <a:hlinkClick r:id="rId5"/>
              </a:rPr>
              <a:t>http://eprints.soton.ac.uk/340997/</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5991</TotalTime>
  <Words>1366</Words>
  <Application>Microsoft Macintosh PowerPoint</Application>
  <PresentationFormat>On-screen Show (4:3)</PresentationFormat>
  <Paragraphs>143</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DepositMOre: Applying tools to increase full-text content in institutional repositories</vt:lpstr>
      <vt:lpstr>In this talk …</vt:lpstr>
      <vt:lpstr>Slide 3</vt:lpstr>
      <vt:lpstr>Credits and acknowledgements</vt:lpstr>
      <vt:lpstr>Why SWORD?</vt:lpstr>
      <vt:lpstr>SWORD deposit interface</vt:lpstr>
      <vt:lpstr>Watch Folder – a file manager-based deposit interface </vt:lpstr>
      <vt:lpstr>Word Add-in deposit client </vt:lpstr>
      <vt:lpstr>DepositMO/re tools</vt:lpstr>
      <vt:lpstr>Choice of content targets</vt:lpstr>
      <vt:lpstr>MOre repositories: chosen tools</vt:lpstr>
      <vt:lpstr>Slide 12</vt:lpstr>
      <vt:lpstr>Slide 13</vt:lpstr>
      <vt:lpstr>Southampton University on YouTube</vt:lpstr>
      <vt:lpstr>Importing YouTube video to EPrints</vt:lpstr>
      <vt:lpstr>Importing YouTube video: paste URL</vt:lpstr>
      <vt:lpstr>Importing YouTube video: item type auto-identified</vt:lpstr>
      <vt:lpstr>Importing YouTube video: simple metadata auto-added</vt:lpstr>
      <vt:lpstr>Importing YouTube video: done</vt:lpstr>
      <vt:lpstr>Vimeo video deposited in GRO</vt:lpstr>
      <vt:lpstr>Feedback from UCA on video tool</vt:lpstr>
      <vt:lpstr>Polynomial Texture Mapping (PTM)/Reflectance Transformation Imaging (RTI)</vt:lpstr>
      <vt:lpstr>Unzipping a PTM archive: unaided</vt:lpstr>
      <vt:lpstr>Unzipping a PTM archive: with a research data app and the PTM app</vt:lpstr>
      <vt:lpstr>Spotting PTM unzip tool</vt:lpstr>
      <vt:lpstr>Unzipped: 3 files (it could be 80!)</vt:lpstr>
      <vt:lpstr>Users’ views on EPrints PTM app</vt:lpstr>
      <vt:lpstr>New Digital Library at Leeds</vt:lpstr>
      <vt:lpstr>Changing workflows at Leeds DL</vt:lpstr>
      <vt:lpstr>Roles for repositories</vt:lpstr>
      <vt:lpstr>Roles for repositories: the new world</vt:lpstr>
      <vt:lpstr>Roles for repositories: workflow</vt:lpstr>
      <vt:lpstr>Useful contacts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DepositMOre: Applying tools to increase full-text content in institutional repositories</dc:title>
  <dc:creator>Steve Hitchcock</dc:creator>
  <cp:lastModifiedBy>Steve Hitchcock</cp:lastModifiedBy>
  <cp:revision>61</cp:revision>
  <cp:lastPrinted>2013-06-11T22:40:41Z</cp:lastPrinted>
  <dcterms:created xsi:type="dcterms:W3CDTF">2013-06-14T09:54:09Z</dcterms:created>
  <dcterms:modified xsi:type="dcterms:W3CDTF">2013-06-14T13:57:40Z</dcterms:modified>
</cp:coreProperties>
</file>