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29818013" cy="42346563"/>
  <p:defaultTextStyle>
    <a:defPPr>
      <a:defRPr lang="en-US"/>
    </a:defPPr>
    <a:lvl1pPr marL="0" algn="l" defTabSz="398605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1pPr>
    <a:lvl2pPr marL="1993026" algn="l" defTabSz="398605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2pPr>
    <a:lvl3pPr marL="3986052" algn="l" defTabSz="398605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3pPr>
    <a:lvl4pPr marL="5979079" algn="l" defTabSz="398605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4pPr>
    <a:lvl5pPr marL="7972105" algn="l" defTabSz="398605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5pPr>
    <a:lvl6pPr marL="9965131" algn="l" defTabSz="398605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6pPr>
    <a:lvl7pPr marL="11958157" algn="l" defTabSz="398605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7pPr>
    <a:lvl8pPr marL="13951184" algn="l" defTabSz="398605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8pPr>
    <a:lvl9pPr marL="15944210" algn="l" defTabSz="3986052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FE00"/>
    <a:srgbClr val="00FA00"/>
    <a:srgbClr val="33CC33"/>
    <a:srgbClr val="FEF4EC"/>
    <a:srgbClr val="FEEFE2"/>
    <a:srgbClr val="FDE8D7"/>
    <a:srgbClr val="FCD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395" autoAdjust="0"/>
  </p:normalViewPr>
  <p:slideViewPr>
    <p:cSldViewPr>
      <p:cViewPr>
        <p:scale>
          <a:sx n="50" d="100"/>
          <a:sy n="50" d="100"/>
        </p:scale>
        <p:origin x="-432" y="-72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12921138" cy="2117330"/>
          </a:xfrm>
          <a:prstGeom prst="rect">
            <a:avLst/>
          </a:prstGeom>
        </p:spPr>
        <p:txBody>
          <a:bodyPr vert="horz" lIns="411761" tIns="205879" rIns="411761" bIns="205879" rtlCol="0"/>
          <a:lstStyle>
            <a:lvl1pPr algn="l">
              <a:defRPr sz="5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889976" y="6"/>
            <a:ext cx="12921138" cy="2117330"/>
          </a:xfrm>
          <a:prstGeom prst="rect">
            <a:avLst/>
          </a:prstGeom>
        </p:spPr>
        <p:txBody>
          <a:bodyPr vert="horz" lIns="411761" tIns="205879" rIns="411761" bIns="205879" rtlCol="0"/>
          <a:lstStyle>
            <a:lvl1pPr algn="r">
              <a:defRPr sz="5400"/>
            </a:lvl1pPr>
          </a:lstStyle>
          <a:p>
            <a:fld id="{BD2E1B37-B0CA-44AE-809C-E8AC2A8D3D03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93225" y="3179763"/>
            <a:ext cx="11231563" cy="15881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11761" tIns="205879" rIns="411761" bIns="2058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81802" y="20114617"/>
            <a:ext cx="23854410" cy="19055954"/>
          </a:xfrm>
          <a:prstGeom prst="rect">
            <a:avLst/>
          </a:prstGeom>
        </p:spPr>
        <p:txBody>
          <a:bodyPr vert="horz" lIns="411761" tIns="205879" rIns="411761" bIns="2058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40221891"/>
            <a:ext cx="12921138" cy="2117330"/>
          </a:xfrm>
          <a:prstGeom prst="rect">
            <a:avLst/>
          </a:prstGeom>
        </p:spPr>
        <p:txBody>
          <a:bodyPr vert="horz" lIns="411761" tIns="205879" rIns="411761" bIns="205879" rtlCol="0" anchor="b"/>
          <a:lstStyle>
            <a:lvl1pPr algn="l">
              <a:defRPr sz="5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889976" y="40221891"/>
            <a:ext cx="12921138" cy="2117330"/>
          </a:xfrm>
          <a:prstGeom prst="rect">
            <a:avLst/>
          </a:prstGeom>
        </p:spPr>
        <p:txBody>
          <a:bodyPr vert="horz" lIns="411761" tIns="205879" rIns="411761" bIns="205879" rtlCol="0" anchor="b"/>
          <a:lstStyle>
            <a:lvl1pPr algn="r">
              <a:defRPr sz="5400"/>
            </a:lvl1pPr>
          </a:lstStyle>
          <a:p>
            <a:fld id="{E4093084-9B69-4474-B315-2CF2017A8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084-9B69-4474-B315-2CF2017A81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22"/>
            <a:ext cx="25733931" cy="9175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8"/>
            <a:ext cx="21192649" cy="109387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9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86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79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7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58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951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94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5537-672B-456C-8F6E-F07234C9AA36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2655-9737-4C83-8602-8198836E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0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5537-672B-456C-8F6E-F07234C9AA36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2655-9737-4C83-8602-8198836E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0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78655" y="1714145"/>
            <a:ext cx="7379585" cy="365219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9909" y="1714145"/>
            <a:ext cx="21634165" cy="365219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5537-672B-456C-8F6E-F07234C9AA36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2655-9737-4C83-8602-8198836E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9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5537-672B-456C-8F6E-F07234C9AA36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2655-9737-4C83-8602-8198836E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6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05389"/>
            <a:ext cx="25733931" cy="8501304"/>
          </a:xfrm>
        </p:spPr>
        <p:txBody>
          <a:bodyPr anchor="t"/>
          <a:lstStyle>
            <a:lvl1pPr algn="l">
              <a:defRPr sz="17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2066"/>
            <a:ext cx="25733931" cy="9363321"/>
          </a:xfrm>
        </p:spPr>
        <p:txBody>
          <a:bodyPr anchor="b"/>
          <a:lstStyle>
            <a:lvl1pPr marL="0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1pPr>
            <a:lvl2pPr marL="199302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2pPr>
            <a:lvl3pPr marL="398605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3pPr>
            <a:lvl4pPr marL="5979079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4pPr>
            <a:lvl5pPr marL="797210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5pPr>
            <a:lvl6pPr marL="996513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6pPr>
            <a:lvl7pPr marL="1195815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7pPr>
            <a:lvl8pPr marL="1395118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8pPr>
            <a:lvl9pPr marL="1594421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5537-672B-456C-8F6E-F07234C9AA36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2655-9737-4C83-8602-8198836E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0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9910" y="9987553"/>
            <a:ext cx="14506873" cy="28248505"/>
          </a:xfrm>
        </p:spPr>
        <p:txBody>
          <a:bodyPr/>
          <a:lstStyle>
            <a:lvl1pPr>
              <a:defRPr sz="12200"/>
            </a:lvl1pPr>
            <a:lvl2pPr>
              <a:defRPr sz="105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51369" y="9987553"/>
            <a:ext cx="14506873" cy="28248505"/>
          </a:xfrm>
        </p:spPr>
        <p:txBody>
          <a:bodyPr/>
          <a:lstStyle>
            <a:lvl1pPr>
              <a:defRPr sz="12200"/>
            </a:lvl1pPr>
            <a:lvl2pPr>
              <a:defRPr sz="105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5537-672B-456C-8F6E-F07234C9AA36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2655-9737-4C83-8602-8198836E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2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134"/>
            <a:ext cx="27247692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3" y="9581308"/>
            <a:ext cx="13376810" cy="3993035"/>
          </a:xfrm>
        </p:spPr>
        <p:txBody>
          <a:bodyPr anchor="b"/>
          <a:lstStyle>
            <a:lvl1pPr marL="0" indent="0">
              <a:buNone/>
              <a:defRPr sz="10500" b="1"/>
            </a:lvl1pPr>
            <a:lvl2pPr marL="1993026" indent="0">
              <a:buNone/>
              <a:defRPr sz="8700" b="1"/>
            </a:lvl2pPr>
            <a:lvl3pPr marL="3986052" indent="0">
              <a:buNone/>
              <a:defRPr sz="7800" b="1"/>
            </a:lvl3pPr>
            <a:lvl4pPr marL="5979079" indent="0">
              <a:buNone/>
              <a:defRPr sz="7000" b="1"/>
            </a:lvl4pPr>
            <a:lvl5pPr marL="7972105" indent="0">
              <a:buNone/>
              <a:defRPr sz="7000" b="1"/>
            </a:lvl5pPr>
            <a:lvl6pPr marL="9965131" indent="0">
              <a:buNone/>
              <a:defRPr sz="7000" b="1"/>
            </a:lvl6pPr>
            <a:lvl7pPr marL="11958157" indent="0">
              <a:buNone/>
              <a:defRPr sz="7000" b="1"/>
            </a:lvl7pPr>
            <a:lvl8pPr marL="13951184" indent="0">
              <a:buNone/>
              <a:defRPr sz="7000" b="1"/>
            </a:lvl8pPr>
            <a:lvl9pPr marL="15944210" indent="0">
              <a:buNone/>
              <a:defRPr sz="7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3" y="13574341"/>
            <a:ext cx="13376810" cy="24661708"/>
          </a:xfrm>
        </p:spPr>
        <p:txBody>
          <a:bodyPr/>
          <a:lstStyle>
            <a:lvl1pPr>
              <a:defRPr sz="10500"/>
            </a:lvl1pPr>
            <a:lvl2pPr>
              <a:defRPr sz="87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1308"/>
            <a:ext cx="13382068" cy="3993035"/>
          </a:xfrm>
        </p:spPr>
        <p:txBody>
          <a:bodyPr anchor="b"/>
          <a:lstStyle>
            <a:lvl1pPr marL="0" indent="0">
              <a:buNone/>
              <a:defRPr sz="10500" b="1"/>
            </a:lvl1pPr>
            <a:lvl2pPr marL="1993026" indent="0">
              <a:buNone/>
              <a:defRPr sz="8700" b="1"/>
            </a:lvl2pPr>
            <a:lvl3pPr marL="3986052" indent="0">
              <a:buNone/>
              <a:defRPr sz="7800" b="1"/>
            </a:lvl3pPr>
            <a:lvl4pPr marL="5979079" indent="0">
              <a:buNone/>
              <a:defRPr sz="7000" b="1"/>
            </a:lvl4pPr>
            <a:lvl5pPr marL="7972105" indent="0">
              <a:buNone/>
              <a:defRPr sz="7000" b="1"/>
            </a:lvl5pPr>
            <a:lvl6pPr marL="9965131" indent="0">
              <a:buNone/>
              <a:defRPr sz="7000" b="1"/>
            </a:lvl6pPr>
            <a:lvl7pPr marL="11958157" indent="0">
              <a:buNone/>
              <a:defRPr sz="7000" b="1"/>
            </a:lvl7pPr>
            <a:lvl8pPr marL="13951184" indent="0">
              <a:buNone/>
              <a:defRPr sz="7000" b="1"/>
            </a:lvl8pPr>
            <a:lvl9pPr marL="15944210" indent="0">
              <a:buNone/>
              <a:defRPr sz="7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4341"/>
            <a:ext cx="13382068" cy="24661708"/>
          </a:xfrm>
        </p:spPr>
        <p:txBody>
          <a:bodyPr/>
          <a:lstStyle>
            <a:lvl1pPr>
              <a:defRPr sz="10500"/>
            </a:lvl1pPr>
            <a:lvl2pPr>
              <a:defRPr sz="87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5537-672B-456C-8F6E-F07234C9AA36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2655-9737-4C83-8602-8198836E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0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5537-672B-456C-8F6E-F07234C9AA36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2655-9737-4C83-8602-8198836E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3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5537-672B-456C-8F6E-F07234C9AA36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2655-9737-4C83-8602-8198836E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9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224"/>
            <a:ext cx="9960338" cy="7252861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9" y="1704237"/>
            <a:ext cx="16924683" cy="36531828"/>
          </a:xfrm>
        </p:spPr>
        <p:txBody>
          <a:bodyPr/>
          <a:lstStyle>
            <a:lvl1pPr>
              <a:defRPr sz="13900"/>
            </a:lvl1pPr>
            <a:lvl2pPr>
              <a:defRPr sz="12200"/>
            </a:lvl2pPr>
            <a:lvl3pPr>
              <a:defRPr sz="105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7092"/>
            <a:ext cx="9960338" cy="29278966"/>
          </a:xfrm>
        </p:spPr>
        <p:txBody>
          <a:bodyPr/>
          <a:lstStyle>
            <a:lvl1pPr marL="0" indent="0">
              <a:buNone/>
              <a:defRPr sz="6100"/>
            </a:lvl1pPr>
            <a:lvl2pPr marL="1993026" indent="0">
              <a:buNone/>
              <a:defRPr sz="5200"/>
            </a:lvl2pPr>
            <a:lvl3pPr marL="3986052" indent="0">
              <a:buNone/>
              <a:defRPr sz="4400"/>
            </a:lvl3pPr>
            <a:lvl4pPr marL="5979079" indent="0">
              <a:buNone/>
              <a:defRPr sz="3900"/>
            </a:lvl4pPr>
            <a:lvl5pPr marL="7972105" indent="0">
              <a:buNone/>
              <a:defRPr sz="3900"/>
            </a:lvl5pPr>
            <a:lvl6pPr marL="9965131" indent="0">
              <a:buNone/>
              <a:defRPr sz="3900"/>
            </a:lvl6pPr>
            <a:lvl7pPr marL="11958157" indent="0">
              <a:buNone/>
              <a:defRPr sz="3900"/>
            </a:lvl7pPr>
            <a:lvl8pPr marL="13951184" indent="0">
              <a:buNone/>
              <a:defRPr sz="3900"/>
            </a:lvl8pPr>
            <a:lvl9pPr marL="15944210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5537-672B-456C-8F6E-F07234C9AA36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2655-9737-4C83-8602-8198836E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0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4"/>
            <a:ext cx="18165128" cy="3537260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3"/>
            <a:ext cx="18165128" cy="25682258"/>
          </a:xfrm>
        </p:spPr>
        <p:txBody>
          <a:bodyPr/>
          <a:lstStyle>
            <a:lvl1pPr marL="0" indent="0">
              <a:buNone/>
              <a:defRPr sz="13900"/>
            </a:lvl1pPr>
            <a:lvl2pPr marL="1993026" indent="0">
              <a:buNone/>
              <a:defRPr sz="12200"/>
            </a:lvl2pPr>
            <a:lvl3pPr marL="3986052" indent="0">
              <a:buNone/>
              <a:defRPr sz="10500"/>
            </a:lvl3pPr>
            <a:lvl4pPr marL="5979079" indent="0">
              <a:buNone/>
              <a:defRPr sz="8700"/>
            </a:lvl4pPr>
            <a:lvl5pPr marL="7972105" indent="0">
              <a:buNone/>
              <a:defRPr sz="8700"/>
            </a:lvl5pPr>
            <a:lvl6pPr marL="9965131" indent="0">
              <a:buNone/>
              <a:defRPr sz="8700"/>
            </a:lvl6pPr>
            <a:lvl7pPr marL="11958157" indent="0">
              <a:buNone/>
              <a:defRPr sz="8700"/>
            </a:lvl7pPr>
            <a:lvl8pPr marL="13951184" indent="0">
              <a:buNone/>
              <a:defRPr sz="8700"/>
            </a:lvl8pPr>
            <a:lvl9pPr marL="15944210" indent="0">
              <a:buNone/>
              <a:defRPr sz="8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5"/>
            <a:ext cx="18165128" cy="5023492"/>
          </a:xfrm>
        </p:spPr>
        <p:txBody>
          <a:bodyPr/>
          <a:lstStyle>
            <a:lvl1pPr marL="0" indent="0">
              <a:buNone/>
              <a:defRPr sz="6100"/>
            </a:lvl1pPr>
            <a:lvl2pPr marL="1993026" indent="0">
              <a:buNone/>
              <a:defRPr sz="5200"/>
            </a:lvl2pPr>
            <a:lvl3pPr marL="3986052" indent="0">
              <a:buNone/>
              <a:defRPr sz="4400"/>
            </a:lvl3pPr>
            <a:lvl4pPr marL="5979079" indent="0">
              <a:buNone/>
              <a:defRPr sz="3900"/>
            </a:lvl4pPr>
            <a:lvl5pPr marL="7972105" indent="0">
              <a:buNone/>
              <a:defRPr sz="3900"/>
            </a:lvl5pPr>
            <a:lvl6pPr marL="9965131" indent="0">
              <a:buNone/>
              <a:defRPr sz="3900"/>
            </a:lvl6pPr>
            <a:lvl7pPr marL="11958157" indent="0">
              <a:buNone/>
              <a:defRPr sz="3900"/>
            </a:lvl7pPr>
            <a:lvl8pPr marL="13951184" indent="0">
              <a:buNone/>
              <a:defRPr sz="3900"/>
            </a:lvl8pPr>
            <a:lvl9pPr marL="15944210" indent="0">
              <a:buNone/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5537-672B-456C-8F6E-F07234C9AA36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2655-9737-4C83-8602-8198836E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7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4"/>
            <a:ext cx="27247692" cy="7133961"/>
          </a:xfrm>
          <a:prstGeom prst="rect">
            <a:avLst/>
          </a:prstGeom>
        </p:spPr>
        <p:txBody>
          <a:bodyPr vert="horz" lIns="398605" tIns="199303" rIns="398605" bIns="1993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53"/>
            <a:ext cx="27247692" cy="28248505"/>
          </a:xfrm>
          <a:prstGeom prst="rect">
            <a:avLst/>
          </a:prstGeom>
        </p:spPr>
        <p:txBody>
          <a:bodyPr vert="horz" lIns="398605" tIns="199303" rIns="398605" bIns="1993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60"/>
            <a:ext cx="7064216" cy="2278905"/>
          </a:xfrm>
          <a:prstGeom prst="rect">
            <a:avLst/>
          </a:prstGeom>
        </p:spPr>
        <p:txBody>
          <a:bodyPr vert="horz" lIns="398605" tIns="199303" rIns="398605" bIns="199303" rtlCol="0" anchor="ctr"/>
          <a:lstStyle>
            <a:lvl1pPr algn="l">
              <a:defRPr sz="5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5537-672B-456C-8F6E-F07234C9AA36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72760"/>
            <a:ext cx="9587151" cy="2278905"/>
          </a:xfrm>
          <a:prstGeom prst="rect">
            <a:avLst/>
          </a:prstGeom>
        </p:spPr>
        <p:txBody>
          <a:bodyPr vert="horz" lIns="398605" tIns="199303" rIns="398605" bIns="199303" rtlCol="0" anchor="ctr"/>
          <a:lstStyle>
            <a:lvl1pPr algn="ctr">
              <a:defRPr sz="5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60"/>
            <a:ext cx="7064216" cy="2278905"/>
          </a:xfrm>
          <a:prstGeom prst="rect">
            <a:avLst/>
          </a:prstGeom>
        </p:spPr>
        <p:txBody>
          <a:bodyPr vert="horz" lIns="398605" tIns="199303" rIns="398605" bIns="199303" rtlCol="0" anchor="ctr"/>
          <a:lstStyle>
            <a:lvl1pPr algn="r">
              <a:defRPr sz="5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A2655-9737-4C83-8602-8198836E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86052" rtl="0" eaLnBrk="1" latinLnBrk="0" hangingPunct="1">
        <a:spcBef>
          <a:spcPct val="0"/>
        </a:spcBef>
        <a:buNone/>
        <a:defRPr sz="19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94770" indent="-1494770" algn="l" defTabSz="3986052" rtl="0" eaLnBrk="1" latinLnBrk="0" hangingPunct="1">
        <a:spcBef>
          <a:spcPct val="20000"/>
        </a:spcBef>
        <a:buFont typeface="Arial" pitchFamily="34" charset="0"/>
        <a:buChar char="•"/>
        <a:defRPr sz="13900" kern="1200">
          <a:solidFill>
            <a:schemeClr val="tx1"/>
          </a:solidFill>
          <a:latin typeface="+mn-lt"/>
          <a:ea typeface="+mn-ea"/>
          <a:cs typeface="+mn-cs"/>
        </a:defRPr>
      </a:lvl1pPr>
      <a:lvl2pPr marL="3238668" indent="-1245641" algn="l" defTabSz="3986052" rtl="0" eaLnBrk="1" latinLnBrk="0" hangingPunct="1">
        <a:spcBef>
          <a:spcPct val="20000"/>
        </a:spcBef>
        <a:buFont typeface="Arial" pitchFamily="34" charset="0"/>
        <a:buChar char="–"/>
        <a:defRPr sz="12200" kern="1200">
          <a:solidFill>
            <a:schemeClr val="tx1"/>
          </a:solidFill>
          <a:latin typeface="+mn-lt"/>
          <a:ea typeface="+mn-ea"/>
          <a:cs typeface="+mn-cs"/>
        </a:defRPr>
      </a:lvl2pPr>
      <a:lvl3pPr marL="4982566" indent="-996513" algn="l" defTabSz="398605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3pPr>
      <a:lvl4pPr marL="6975592" indent="-996513" algn="l" defTabSz="3986052" rtl="0" eaLnBrk="1" latinLnBrk="0" hangingPunct="1">
        <a:spcBef>
          <a:spcPct val="20000"/>
        </a:spcBef>
        <a:buFont typeface="Arial" pitchFamily="34" charset="0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968618" indent="-996513" algn="l" defTabSz="3986052" rtl="0" eaLnBrk="1" latinLnBrk="0" hangingPunct="1">
        <a:spcBef>
          <a:spcPct val="20000"/>
        </a:spcBef>
        <a:buFont typeface="Arial" pitchFamily="34" charset="0"/>
        <a:buChar char="»"/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1644" indent="-996513" algn="l" defTabSz="3986052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4671" indent="-996513" algn="l" defTabSz="3986052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947697" indent="-996513" algn="l" defTabSz="3986052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940723" indent="-996513" algn="l" defTabSz="3986052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86052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93026" algn="l" defTabSz="3986052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86052" algn="l" defTabSz="3986052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79079" algn="l" defTabSz="3986052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72105" algn="l" defTabSz="3986052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65131" algn="l" defTabSz="3986052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58157" algn="l" defTabSz="3986052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951184" algn="l" defTabSz="3986052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944210" algn="l" defTabSz="3986052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26" Type="http://schemas.openxmlformats.org/officeDocument/2006/relationships/image" Target="../media/image23.emf"/><Relationship Id="rId39" Type="http://schemas.openxmlformats.org/officeDocument/2006/relationships/image" Target="../media/image35.png"/><Relationship Id="rId21" Type="http://schemas.openxmlformats.org/officeDocument/2006/relationships/image" Target="../media/image19.png"/><Relationship Id="rId34" Type="http://schemas.openxmlformats.org/officeDocument/2006/relationships/image" Target="../media/image30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5" Type="http://schemas.openxmlformats.org/officeDocument/2006/relationships/image" Target="../media/image22.emf"/><Relationship Id="rId33" Type="http://schemas.openxmlformats.org/officeDocument/2006/relationships/image" Target="../media/image29.emf"/><Relationship Id="rId38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1.emf"/><Relationship Id="rId32" Type="http://schemas.openxmlformats.org/officeDocument/2006/relationships/image" Target="../media/image29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0.emf"/><Relationship Id="rId28" Type="http://schemas.openxmlformats.org/officeDocument/2006/relationships/image" Target="../media/image25.emf"/><Relationship Id="rId36" Type="http://schemas.openxmlformats.org/officeDocument/2006/relationships/image" Target="../media/image32.emf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31" Type="http://schemas.openxmlformats.org/officeDocument/2006/relationships/image" Target="../media/image2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19.emf"/><Relationship Id="rId27" Type="http://schemas.openxmlformats.org/officeDocument/2006/relationships/image" Target="../media/image24.emf"/><Relationship Id="rId30" Type="http://schemas.openxmlformats.org/officeDocument/2006/relationships/image" Target="../media/image27.emf"/><Relationship Id="rId35" Type="http://schemas.openxmlformats.org/officeDocument/2006/relationships/image" Target="../media/image31.emf"/><Relationship Id="rId8" Type="http://schemas.openxmlformats.org/officeDocument/2006/relationships/image" Target="../media/image6.emf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 bwMode="auto">
          <a:xfrm>
            <a:off x="418435" y="18159489"/>
            <a:ext cx="29449301" cy="6029894"/>
          </a:xfrm>
          <a:prstGeom prst="rect">
            <a:avLst/>
          </a:prstGeom>
          <a:solidFill>
            <a:srgbClr val="CFF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29" name="Group 1128"/>
          <p:cNvGrpSpPr/>
          <p:nvPr/>
        </p:nvGrpSpPr>
        <p:grpSpPr>
          <a:xfrm>
            <a:off x="6022334" y="32518308"/>
            <a:ext cx="6676872" cy="9448800"/>
            <a:chOff x="5612606" y="32755681"/>
            <a:chExt cx="6676872" cy="9448800"/>
          </a:xfrm>
        </p:grpSpPr>
        <p:pic>
          <p:nvPicPr>
            <p:cNvPr id="1097" name="Picture 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606" y="32755681"/>
              <a:ext cx="6600672" cy="141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8" name="Picture 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606" y="34584481"/>
              <a:ext cx="6676872" cy="3155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8" name="Group 1127"/>
            <p:cNvGrpSpPr/>
            <p:nvPr/>
          </p:nvGrpSpPr>
          <p:grpSpPr>
            <a:xfrm>
              <a:off x="5688806" y="38221072"/>
              <a:ext cx="6339761" cy="1316409"/>
              <a:chOff x="5688806" y="38767526"/>
              <a:chExt cx="6339761" cy="1316409"/>
            </a:xfrm>
          </p:grpSpPr>
          <p:pic>
            <p:nvPicPr>
              <p:cNvPr id="1110" name="Picture 8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5883" y="38767526"/>
                <a:ext cx="6332684" cy="544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1" name="Picture 8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806" y="39588801"/>
                <a:ext cx="6199737" cy="495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27" name="Group 1126"/>
            <p:cNvGrpSpPr/>
            <p:nvPr/>
          </p:nvGrpSpPr>
          <p:grpSpPr>
            <a:xfrm>
              <a:off x="5688806" y="40032971"/>
              <a:ext cx="6199737" cy="2171510"/>
              <a:chOff x="5688806" y="40337771"/>
              <a:chExt cx="6199737" cy="2171510"/>
            </a:xfrm>
          </p:grpSpPr>
          <p:pic>
            <p:nvPicPr>
              <p:cNvPr id="1112" name="Picture 8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806" y="40337771"/>
                <a:ext cx="6199737" cy="571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3" name="Picture 8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8806" y="40893847"/>
                <a:ext cx="6184576" cy="16154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745706" y="677462"/>
            <a:ext cx="22783800" cy="410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Optical second harmonic generation</a:t>
            </a:r>
            <a:b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from V-shaped chromium </a:t>
            </a:r>
            <a:r>
              <a:rPr kumimoji="0" lang="en-US" sz="7200" b="1" i="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nanohole</a:t>
            </a: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 arrays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Ngo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Khoa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 Quang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, Yoshihiro Miyauchi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Goro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 Mizutani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,</a:t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Martin D.Charlton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Ruiqi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 Chen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, Stuart Boden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, and Harvey Rutt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8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8" y="970024"/>
            <a:ext cx="3292328" cy="373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902" y="2817424"/>
            <a:ext cx="4914904" cy="12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722" y="970025"/>
            <a:ext cx="2692084" cy="157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07477" y="5543508"/>
            <a:ext cx="29460259" cy="0"/>
          </a:xfrm>
          <a:prstGeom prst="line">
            <a:avLst/>
          </a:prstGeom>
          <a:noFill/>
          <a:ln w="127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31106" y="3552131"/>
            <a:ext cx="27813000" cy="153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School of Materials Science, Japan Advanced Institute of Science and Technology, 1-1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Asahidai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, Nomi, Ishikawa 923-1292, Japan</a:t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cs typeface="Arial" pitchFamily="34" charset="0"/>
              </a:rPr>
              <a:t>School of Electronics and Computer Science, University of Southampton, SO17 1BJ, UK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12553" y="5667842"/>
            <a:ext cx="483972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Introduction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18435" y="6771130"/>
            <a:ext cx="8853517" cy="7535377"/>
          </a:xfrm>
          <a:prstGeom prst="rect">
            <a:avLst/>
          </a:prstGeom>
          <a:solidFill>
            <a:srgbClr val="CFF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Nonlinear optics of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metamaterial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87149" y="7600908"/>
            <a:ext cx="5635057" cy="307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Enhancement of SHG signal from the disordered circular gold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nanoholes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compared with the periodic one.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07206" y="11122126"/>
            <a:ext cx="6459910" cy="287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Enhancement of SHG signal from the disordered circular gold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nanoholes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compared with the periodic one.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07"/>
          <p:cNvSpPr>
            <a:spLocks noChangeArrowheads="1"/>
          </p:cNvSpPr>
          <p:nvPr/>
        </p:nvSpPr>
        <p:spPr bwMode="auto">
          <a:xfrm>
            <a:off x="3490909" y="10496508"/>
            <a:ext cx="58554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M.Airola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et al.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J. Opt. A: Pure Appl. Opt. 7 118 (2005)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270206" y="6771131"/>
            <a:ext cx="9534872" cy="7535376"/>
          </a:xfrm>
          <a:prstGeom prst="rect">
            <a:avLst/>
          </a:prstGeom>
          <a:solidFill>
            <a:srgbClr val="FDEADA"/>
          </a:solidFill>
          <a:ln w="9525">
            <a:solidFill>
              <a:srgbClr val="FDEAD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Plasmon resonance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9457145" y="8051189"/>
            <a:ext cx="3851661" cy="221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Plasmon resonance depends on the orientation of the nanostructures.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9422606" y="11326154"/>
            <a:ext cx="4343400" cy="239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Sensible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observability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for a surface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plasmon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resonance of Cr &lt; 0.1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8783461" y="6771129"/>
            <a:ext cx="11160475" cy="7535377"/>
          </a:xfrm>
          <a:prstGeom prst="rect">
            <a:avLst/>
          </a:prstGeom>
          <a:solidFill>
            <a:srgbClr val="CFF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Plasmon resonance of Cr from nonlinear optical standpoint?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67" y="7753308"/>
            <a:ext cx="2038739" cy="138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71" y="9048708"/>
            <a:ext cx="2022035" cy="13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42" y="10970360"/>
            <a:ext cx="2015064" cy="146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49" y="12401508"/>
            <a:ext cx="2003057" cy="135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09"/>
          <p:cNvSpPr>
            <a:spLocks noChangeArrowheads="1"/>
          </p:cNvSpPr>
          <p:nvPr/>
        </p:nvSpPr>
        <p:spPr bwMode="auto">
          <a:xfrm>
            <a:off x="3975100" y="13830198"/>
            <a:ext cx="5218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Lesufﬂeur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et al.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, Phys. Rev. B. 75,  045423 (2007)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5207878" y="7524708"/>
            <a:ext cx="3434928" cy="2577731"/>
            <a:chOff x="16037878" y="9044460"/>
            <a:chExt cx="2866072" cy="2328911"/>
          </a:xfrm>
        </p:grpSpPr>
        <p:pic>
          <p:nvPicPr>
            <p:cNvPr id="29" name="Picture 28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7878" y="9044460"/>
              <a:ext cx="2866072" cy="2328911"/>
            </a:xfrm>
            <a:prstGeom prst="rect">
              <a:avLst/>
            </a:prstGeom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7539" y="9372382"/>
              <a:ext cx="576263" cy="55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7539" y="9983712"/>
              <a:ext cx="479019" cy="219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33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956" y="7753308"/>
            <a:ext cx="256185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906" y="10808692"/>
            <a:ext cx="3162300" cy="231454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879070" y="11102312"/>
                <a:ext cx="5173936" cy="698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𝑷</m:t>
                          </m:r>
                        </m:e>
                        <m:sub>
                          <m: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  <m: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𝝎</m:t>
                          </m:r>
                        </m:e>
                      </m:d>
                      <m:r>
                        <a:rPr lang="en-US" sz="3600" b="1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𝜺</m:t>
                          </m:r>
                        </m:e>
                        <m:sub>
                          <m: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𝒐</m:t>
                          </m:r>
                        </m:sub>
                      </m:sSub>
                      <m:sSub>
                        <m:sSubPr>
                          <m:ctrlP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𝝌</m:t>
                          </m:r>
                        </m:e>
                        <m:sub>
                          <m: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𝒊𝒋𝒌</m:t>
                          </m:r>
                        </m:sub>
                      </m:sSub>
                      <m:r>
                        <a:rPr lang="en-US" sz="3600" b="1" i="1" kern="120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:</m:t>
                      </m:r>
                      <m:sSub>
                        <m:sSubPr>
                          <m:ctrlP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𝑬</m:t>
                          </m:r>
                        </m:e>
                        <m:sub>
                          <m: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𝒋</m:t>
                          </m:r>
                          <m: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𝑬</m:t>
                          </m:r>
                        </m:e>
                        <m:sub>
                          <m:r>
                            <a:rPr lang="en-US" sz="36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36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9070" y="11102312"/>
                <a:ext cx="5173936" cy="69878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 txBox="1">
            <a:spLocks/>
          </p:cNvSpPr>
          <p:nvPr/>
        </p:nvSpPr>
        <p:spPr bwMode="auto">
          <a:xfrm>
            <a:off x="19040518" y="13549574"/>
            <a:ext cx="10805318" cy="8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Surface SHG is employed to probe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plasmon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excitation.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177" y="7887664"/>
            <a:ext cx="3530029" cy="319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19046825" y="8678308"/>
            <a:ext cx="4679520" cy="188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V-shaped holes exhibits a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noncentrosymmetry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structure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9023806" y="12782508"/>
            <a:ext cx="8046120" cy="84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fi-FI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Centrosymetry is broken at the surface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2491908" y="10344108"/>
            <a:ext cx="63794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K.Canﬁeld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et al.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, J. Opt. A: Pure Appl. Opt. 8, 278 (2006)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12553" y="15086964"/>
            <a:ext cx="5328093" cy="112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Objective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18435" y="15682477"/>
            <a:ext cx="29449301" cy="1062431"/>
          </a:xfrm>
          <a:prstGeom prst="rect">
            <a:avLst/>
          </a:prstGeom>
          <a:solidFill>
            <a:srgbClr val="FD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Survey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plasmon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resonance of the V-shaped chromium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nanohole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arrays from second order optical standpoint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412322" y="17125908"/>
            <a:ext cx="1276928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e-beam lithography &amp; AFM observation 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7529380" y="18574079"/>
            <a:ext cx="10580026" cy="5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JBX-9300FS Electron Beam Lithography System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7476832" y="20468391"/>
            <a:ext cx="6060574" cy="286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100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keV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acceleration voltage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beam current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dose of 150 µC/cm²</a:t>
            </a:r>
            <a:endParaRPr kumimoji="0" lang="ja-JP" alt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ja-JP" altLang="en-US" sz="3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ts val="500"/>
              </a:spcBef>
              <a:spcAft>
                <a:spcPts val="5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V-shaped area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of </a:t>
            </a:r>
            <a:r>
              <a:rPr lang="en-US" altLang="ja-JP" sz="36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100 µm²</a:t>
            </a:r>
            <a:endParaRPr lang="ja-JP" altLang="en-US" sz="3600" b="1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87" y="18334791"/>
            <a:ext cx="3147662" cy="22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4241006" y="20315991"/>
            <a:ext cx="2994523" cy="92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e-beam exposure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06" y="21054523"/>
            <a:ext cx="3385772" cy="24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038" y="19344481"/>
            <a:ext cx="5575168" cy="4053824"/>
          </a:xfrm>
          <a:prstGeom prst="rect">
            <a:avLst/>
          </a:prstGeom>
          <a:noFill/>
          <a:extLst/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888206" y="19971458"/>
            <a:ext cx="3290207" cy="110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Evaporation of Cr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" y="21025169"/>
            <a:ext cx="3038345" cy="25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 bwMode="auto">
          <a:xfrm>
            <a:off x="1497806" y="21871351"/>
            <a:ext cx="1678108" cy="34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40nm resist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1040606" y="23324611"/>
            <a:ext cx="2256807" cy="72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e-beam resist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4469606" y="23338645"/>
            <a:ext cx="2304661" cy="78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Dry etching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68"/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006" y="10874287"/>
            <a:ext cx="4900393" cy="282262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447429" y="24416045"/>
            <a:ext cx="182916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SHG signal from V-shaped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subwavelength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nanoholes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26749127"/>
            <a:ext cx="4437304" cy="41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 bwMode="auto">
          <a:xfrm>
            <a:off x="418435" y="25540054"/>
            <a:ext cx="17900603" cy="1681682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43" name="Group 1142"/>
          <p:cNvGrpSpPr/>
          <p:nvPr/>
        </p:nvGrpSpPr>
        <p:grpSpPr>
          <a:xfrm>
            <a:off x="964406" y="37802668"/>
            <a:ext cx="3948620" cy="1802240"/>
            <a:chOff x="1114359" y="37590884"/>
            <a:chExt cx="3948620" cy="1802240"/>
          </a:xfrm>
        </p:grpSpPr>
        <p:pic>
          <p:nvPicPr>
            <p:cNvPr id="1094" name="Picture 7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052" y="37756178"/>
              <a:ext cx="1716927" cy="1471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Picture 71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359" y="37590884"/>
              <a:ext cx="2238494" cy="1802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12318206" y="37983699"/>
            <a:ext cx="5311162" cy="4364409"/>
            <a:chOff x="2900150" y="39663030"/>
            <a:chExt cx="5311162" cy="4364409"/>
          </a:xfrm>
        </p:grpSpPr>
        <p:pic>
          <p:nvPicPr>
            <p:cNvPr id="1106" name="Picture 82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712" y="39663030"/>
              <a:ext cx="5119918" cy="3145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itle 1"/>
            <p:cNvSpPr txBox="1">
              <a:spLocks/>
            </p:cNvSpPr>
            <p:nvPr/>
          </p:nvSpPr>
          <p:spPr bwMode="auto">
            <a:xfrm>
              <a:off x="2900150" y="42716937"/>
              <a:ext cx="5311162" cy="131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3F686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lgDashDot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Mutual cancellation at the aperture edge surfaces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itle 1"/>
          <p:cNvSpPr txBox="1">
            <a:spLocks/>
          </p:cNvSpPr>
          <p:nvPr/>
        </p:nvSpPr>
        <p:spPr bwMode="auto">
          <a:xfrm>
            <a:off x="1040606" y="31984908"/>
            <a:ext cx="5233092" cy="210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3F68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The appearance of χ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313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proves that SHG signal actually reflects V-shaped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nanoholes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809473" y="34423307"/>
            <a:ext cx="7772776" cy="1987752"/>
            <a:chOff x="37327" y="36646081"/>
            <a:chExt cx="7772776" cy="19877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itle 1"/>
                <p:cNvSpPr txBox="1">
                  <a:spLocks/>
                </p:cNvSpPr>
                <p:nvPr/>
              </p:nvSpPr>
              <p:spPr bwMode="auto">
                <a:xfrm>
                  <a:off x="266217" y="36646081"/>
                  <a:ext cx="5161095" cy="1524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A3F686">
                          <a:alpha val="20000"/>
                        </a:srgbClr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prstDash val="lgDash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algn="just" defTabSz="914400" fontAlgn="base">
                    <a:spcBef>
                      <a:spcPts val="500"/>
                    </a:spcBef>
                    <a:spcAft>
                      <a:spcPts val="5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3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latin typeface="Cambria Math"/>
                              <a:cs typeface="Arial" pitchFamily="34" charset="0"/>
                            </a:rPr>
                            <m:t>𝑰</m:t>
                          </m:r>
                        </m:e>
                        <m:sub>
                          <m:sSub>
                            <m:sSubPr>
                              <m:ctrlPr>
                                <a:rPr lang="en-US" altLang="ja-JP" sz="36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altLang="ja-JP" sz="3600" b="1" i="1"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  <m:r>
                                <a:rPr lang="en-US" altLang="ja-JP" sz="3600" b="1" i="1" smtClean="0">
                                  <a:latin typeface="Cambria Math"/>
                                  <a:cs typeface="Arial" pitchFamily="34" charset="0"/>
                                </a:rPr>
                                <m:t>𝟐𝟐</m:t>
                              </m:r>
                            </m:sub>
                          </m:sSub>
                        </m:sub>
                      </m:sSub>
                      <m:r>
                        <a:rPr lang="en-US" altLang="ja-JP" sz="3600" b="1" i="1"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altLang="ja-JP" sz="3600" b="1" i="1" dirty="0"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36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latin typeface="Cambria Math"/>
                              <a:cs typeface="Arial" pitchFamily="34" charset="0"/>
                            </a:rPr>
                            <m:t>𝑰</m:t>
                          </m:r>
                        </m:e>
                        <m:sub>
                          <m:sSub>
                            <m:sSubPr>
                              <m:ctrlPr>
                                <a:rPr lang="en-US" altLang="ja-JP" sz="3600" b="1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altLang="ja-JP" sz="3600" b="1" i="1">
                                  <a:latin typeface="Cambria Math"/>
                                  <a:cs typeface="Arial" pitchFamily="34" charset="0"/>
                                </a:rPr>
                                <m:t>𝟑𝟏𝟏</m:t>
                              </m:r>
                            </m:sub>
                          </m:sSub>
                        </m:sub>
                      </m:sSub>
                    </m:oMath>
                  </a14:m>
                  <a:endParaRPr kumimoji="0" lang="ja-JP" altLang="en-US" sz="3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endParaRPr>
                </a:p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5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Insignificant contribution of </a:t>
                  </a:r>
                  <a:r>
                    <a:rPr kumimoji="0" lang="en-US" sz="3600" b="1" i="1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plasmon</a:t>
                  </a:r>
                  <a:r>
                    <a:rPr kumimoji="0" lang="en-US" sz="3600" b="1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resonance</a:t>
                  </a:r>
                  <a:endPara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1" name="Titl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6217" y="36646081"/>
                  <a:ext cx="5161095" cy="1524001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l="-3542" r="-3542" b="-412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A3F686">
                          <a:alpha val="2000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lgDash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itle 1"/>
            <p:cNvSpPr txBox="1">
              <a:spLocks/>
            </p:cNvSpPr>
            <p:nvPr/>
          </p:nvSpPr>
          <p:spPr bwMode="auto">
            <a:xfrm>
              <a:off x="37327" y="36697369"/>
              <a:ext cx="7772776" cy="1936464"/>
            </a:xfrm>
            <a:prstGeom prst="rect">
              <a:avLst/>
            </a:prstGeom>
            <a:solidFill>
              <a:srgbClr val="FABF8F">
                <a:alpha val="20000"/>
              </a:srgbClr>
            </a:solidFill>
            <a:ln w="38100">
              <a:solidFill>
                <a:srgbClr val="000000"/>
              </a:solidFill>
              <a:prstDash val="lgDash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26" name="Group 1125"/>
          <p:cNvGrpSpPr/>
          <p:nvPr/>
        </p:nvGrpSpPr>
        <p:grpSpPr>
          <a:xfrm>
            <a:off x="812007" y="39678291"/>
            <a:ext cx="7770242" cy="2434493"/>
            <a:chOff x="42130" y="38093486"/>
            <a:chExt cx="7770242" cy="3065178"/>
          </a:xfrm>
        </p:grpSpPr>
        <p:sp>
          <p:nvSpPr>
            <p:cNvPr id="54" name="Title 1"/>
            <p:cNvSpPr txBox="1">
              <a:spLocks/>
            </p:cNvSpPr>
            <p:nvPr/>
          </p:nvSpPr>
          <p:spPr bwMode="auto">
            <a:xfrm>
              <a:off x="42130" y="38093486"/>
              <a:ext cx="7770242" cy="3065178"/>
            </a:xfrm>
            <a:prstGeom prst="rect">
              <a:avLst/>
            </a:prstGeom>
            <a:solidFill>
              <a:srgbClr val="FABF8F">
                <a:alpha val="20000"/>
              </a:srgbClr>
            </a:solidFill>
            <a:ln w="38100">
              <a:solidFill>
                <a:srgbClr val="000000"/>
              </a:solidFill>
              <a:prstDash val="lgDash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itle 1"/>
            <p:cNvSpPr txBox="1">
              <a:spLocks/>
            </p:cNvSpPr>
            <p:nvPr/>
          </p:nvSpPr>
          <p:spPr bwMode="auto">
            <a:xfrm>
              <a:off x="336839" y="38142106"/>
              <a:ext cx="4762702" cy="1899301"/>
            </a:xfrm>
            <a:prstGeom prst="rect">
              <a:avLst/>
            </a:prstGeom>
            <a:noFill/>
            <a:ln w="9525">
              <a:noFill/>
              <a:prstDash val="lg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3F686">
                      <a:alpha val="20000"/>
                    </a:srgbClr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Field enhancement at the sharp apex does not occur in terms of nonlinear optics as well.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8338006" y="18376612"/>
            <a:ext cx="5655288" cy="5901780"/>
            <a:chOff x="18563785" y="19702994"/>
            <a:chExt cx="5188888" cy="5105737"/>
          </a:xfrm>
        </p:grpSpPr>
        <p:pic>
          <p:nvPicPr>
            <p:cNvPr id="1118" name="Picture 94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3785" y="19702994"/>
              <a:ext cx="5188888" cy="4107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itle 1"/>
            <p:cNvSpPr txBox="1">
              <a:spLocks/>
            </p:cNvSpPr>
            <p:nvPr/>
          </p:nvSpPr>
          <p:spPr bwMode="auto">
            <a:xfrm>
              <a:off x="19193026" y="23741270"/>
              <a:ext cx="4238709" cy="1067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Designed parameters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4212568" y="18487199"/>
            <a:ext cx="5317664" cy="5410194"/>
            <a:chOff x="24732062" y="19564949"/>
            <a:chExt cx="4415606" cy="4492162"/>
          </a:xfrm>
        </p:grpSpPr>
        <p:pic>
          <p:nvPicPr>
            <p:cNvPr id="1120" name="Picture 96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2062" y="19564949"/>
              <a:ext cx="4415606" cy="3783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itle 1"/>
            <p:cNvSpPr txBox="1">
              <a:spLocks/>
            </p:cNvSpPr>
            <p:nvPr/>
          </p:nvSpPr>
          <p:spPr bwMode="auto">
            <a:xfrm>
              <a:off x="25675882" y="23515035"/>
              <a:ext cx="3007527" cy="54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AFM observation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" y="18383778"/>
            <a:ext cx="2657345" cy="193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 bwMode="auto">
          <a:xfrm>
            <a:off x="1650206" y="18861264"/>
            <a:ext cx="1245724" cy="54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15nm Cr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8" name="Group 127"/>
          <p:cNvGrpSpPr>
            <a:grpSpLocks/>
          </p:cNvGrpSpPr>
          <p:nvPr/>
        </p:nvGrpSpPr>
        <p:grpSpPr bwMode="auto">
          <a:xfrm>
            <a:off x="888206" y="25288845"/>
            <a:ext cx="16587539" cy="1566035"/>
            <a:chOff x="66" y="10411"/>
            <a:chExt cx="4160" cy="497"/>
          </a:xfrm>
        </p:grpSpPr>
        <p:grpSp>
          <p:nvGrpSpPr>
            <p:cNvPr id="129" name="Group 128"/>
            <p:cNvGrpSpPr>
              <a:grpSpLocks/>
            </p:cNvGrpSpPr>
            <p:nvPr/>
          </p:nvGrpSpPr>
          <p:grpSpPr bwMode="auto">
            <a:xfrm>
              <a:off x="1375" y="10411"/>
              <a:ext cx="2851" cy="497"/>
              <a:chOff x="1375" y="10411"/>
              <a:chExt cx="2851" cy="497"/>
            </a:xfrm>
          </p:grpSpPr>
          <p:sp>
            <p:nvSpPr>
              <p:cNvPr id="131" name="Title 1"/>
              <p:cNvSpPr txBox="1">
                <a:spLocks/>
              </p:cNvSpPr>
              <p:nvPr/>
            </p:nvSpPr>
            <p:spPr bwMode="auto">
              <a:xfrm>
                <a:off x="1375" y="10426"/>
                <a:ext cx="44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600" b="1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r = 0.8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32" name="Title 1"/>
              <p:cNvSpPr txBox="1">
                <a:spLocks/>
              </p:cNvSpPr>
              <p:nvPr/>
            </p:nvSpPr>
            <p:spPr bwMode="auto">
              <a:xfrm>
                <a:off x="2080" y="10426"/>
                <a:ext cx="470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6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r = 0.3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33" name="Title 1"/>
              <p:cNvSpPr txBox="1">
                <a:spLocks/>
              </p:cNvSpPr>
              <p:nvPr/>
            </p:nvSpPr>
            <p:spPr bwMode="auto">
              <a:xfrm>
                <a:off x="2827" y="10411"/>
                <a:ext cx="450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6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r = 0.5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34" name="Title 1"/>
              <p:cNvSpPr txBox="1">
                <a:spLocks/>
              </p:cNvSpPr>
              <p:nvPr/>
            </p:nvSpPr>
            <p:spPr bwMode="auto">
              <a:xfrm>
                <a:off x="3582" y="10429"/>
                <a:ext cx="644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6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r = 0.4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30" name="Title 1"/>
            <p:cNvSpPr txBox="1">
              <a:spLocks/>
            </p:cNvSpPr>
            <p:nvPr/>
          </p:nvSpPr>
          <p:spPr bwMode="auto">
            <a:xfrm>
              <a:off x="66" y="10455"/>
              <a:ext cx="1268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Correlation coefficient</a:t>
              </a:r>
              <a:endParaRPr lang="en-US" sz="36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40" name="Title 1"/>
          <p:cNvSpPr txBox="1">
            <a:spLocks/>
          </p:cNvSpPr>
          <p:nvPr/>
        </p:nvSpPr>
        <p:spPr bwMode="auto">
          <a:xfrm>
            <a:off x="812006" y="36392196"/>
            <a:ext cx="4809930" cy="1342316"/>
          </a:xfrm>
          <a:prstGeom prst="rect">
            <a:avLst/>
          </a:prstGeom>
          <a:solidFill>
            <a:srgbClr val="FABF8F">
              <a:alpha val="20000"/>
            </a:srgbClr>
          </a:solidFill>
          <a:ln w="38100">
            <a:solidFill>
              <a:srgbClr val="000000"/>
            </a:solidFill>
            <a:prstDash val="lgDashDot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baseline="-250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41" name="Title 1"/>
          <p:cNvSpPr txBox="1">
            <a:spLocks/>
          </p:cNvSpPr>
          <p:nvPr/>
        </p:nvSpPr>
        <p:spPr bwMode="auto">
          <a:xfrm>
            <a:off x="995451" y="36480708"/>
            <a:ext cx="4617155" cy="12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3F686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>
                <a:effectLst/>
                <a:latin typeface="Calibri"/>
                <a:ea typeface="Times New Roman"/>
              </a:rPr>
              <a:t>No field enhancement at the sharp apex 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 bwMode="auto">
          <a:xfrm>
            <a:off x="6342457" y="31524162"/>
            <a:ext cx="11675814" cy="5894421"/>
          </a:xfrm>
          <a:prstGeom prst="rect">
            <a:avLst/>
          </a:prstGeom>
          <a:noFill/>
          <a:ln w="38100">
            <a:solidFill>
              <a:srgbClr val="00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grpSp>
        <p:nvGrpSpPr>
          <p:cNvPr id="1142" name="Group 1141"/>
          <p:cNvGrpSpPr/>
          <p:nvPr/>
        </p:nvGrpSpPr>
        <p:grpSpPr>
          <a:xfrm>
            <a:off x="11937206" y="31603908"/>
            <a:ext cx="6081065" cy="6172200"/>
            <a:chOff x="11607951" y="31988930"/>
            <a:chExt cx="6081065" cy="6172200"/>
          </a:xfrm>
        </p:grpSpPr>
        <p:sp>
          <p:nvSpPr>
            <p:cNvPr id="144" name="Title 1"/>
            <p:cNvSpPr txBox="1">
              <a:spLocks/>
            </p:cNvSpPr>
            <p:nvPr/>
          </p:nvSpPr>
          <p:spPr bwMode="auto">
            <a:xfrm>
              <a:off x="15082614" y="32434827"/>
              <a:ext cx="2606402" cy="99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i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Cancelation</a:t>
              </a:r>
              <a:endParaRPr lang="en-US" sz="36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141" name="Group 1140"/>
            <p:cNvGrpSpPr/>
            <p:nvPr/>
          </p:nvGrpSpPr>
          <p:grpSpPr>
            <a:xfrm>
              <a:off x="11607951" y="31988930"/>
              <a:ext cx="5608879" cy="6172200"/>
              <a:chOff x="10200190" y="31920673"/>
              <a:chExt cx="5608879" cy="6172200"/>
            </a:xfrm>
          </p:grpSpPr>
          <p:sp>
            <p:nvSpPr>
              <p:cNvPr id="143" name="Title 1"/>
              <p:cNvSpPr txBox="1">
                <a:spLocks/>
              </p:cNvSpPr>
              <p:nvPr/>
            </p:nvSpPr>
            <p:spPr bwMode="auto">
              <a:xfrm>
                <a:off x="10200190" y="31920673"/>
                <a:ext cx="3024005" cy="677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600" b="1" i="1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Enhancement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</p:txBody>
          </p:sp>
          <p:pic>
            <p:nvPicPr>
              <p:cNvPr id="147" name="Picture 146"/>
              <p:cNvPicPr/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9349" y="35597580"/>
                <a:ext cx="1589693" cy="929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" name="Text Box 78"/>
              <p:cNvSpPr txBox="1">
                <a:spLocks noChangeArrowheads="1"/>
              </p:cNvSpPr>
              <p:nvPr/>
            </p:nvSpPr>
            <p:spPr bwMode="auto">
              <a:xfrm>
                <a:off x="11952790" y="36920628"/>
                <a:ext cx="3856279" cy="11722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600" i="1" kern="12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Image dipole effect 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600" i="1" kern="12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at the metal surface</a:t>
                </a:r>
                <a:endParaRPr lang="en-US" sz="3600" dirty="0">
                  <a:effectLst/>
                  <a:latin typeface="Times New Roman"/>
                  <a:ea typeface="Times New Roman"/>
                </a:endParaRPr>
              </a:p>
            </p:txBody>
          </p:sp>
          <p:pic>
            <p:nvPicPr>
              <p:cNvPr id="1103" name="Picture 79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6624" y="32773979"/>
                <a:ext cx="5122225" cy="4551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31" name="Title 1"/>
          <p:cNvSpPr txBox="1">
            <a:spLocks/>
          </p:cNvSpPr>
          <p:nvPr/>
        </p:nvSpPr>
        <p:spPr bwMode="auto">
          <a:xfrm>
            <a:off x="18744439" y="24898308"/>
            <a:ext cx="5352178" cy="128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Conclusion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3" name="Title 1"/>
          <p:cNvSpPr txBox="1">
            <a:spLocks/>
          </p:cNvSpPr>
          <p:nvPr/>
        </p:nvSpPr>
        <p:spPr bwMode="auto">
          <a:xfrm>
            <a:off x="18766450" y="31992532"/>
            <a:ext cx="5062931" cy="98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Future plan 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5" name="Title 1"/>
          <p:cNvSpPr txBox="1">
            <a:spLocks/>
          </p:cNvSpPr>
          <p:nvPr/>
        </p:nvSpPr>
        <p:spPr bwMode="auto">
          <a:xfrm>
            <a:off x="18719006" y="35611593"/>
            <a:ext cx="4658863" cy="79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Reference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7" name="Title 1"/>
          <p:cNvSpPr txBox="1">
            <a:spLocks/>
          </p:cNvSpPr>
          <p:nvPr/>
        </p:nvSpPr>
        <p:spPr bwMode="auto">
          <a:xfrm>
            <a:off x="18739055" y="38520209"/>
            <a:ext cx="3742366" cy="77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Contact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0" name="Rectangle 24"/>
          <p:cNvSpPr>
            <a:spLocks noChangeArrowheads="1"/>
          </p:cNvSpPr>
          <p:nvPr/>
        </p:nvSpPr>
        <p:spPr bwMode="auto">
          <a:xfrm>
            <a:off x="13396997" y="13773108"/>
            <a:ext cx="54744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J. R.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Sambles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et al.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, Contemp. Phys. 32, 173 (1991)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114"/>
          <p:cNvPicPr/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45" y="26351097"/>
            <a:ext cx="12369625" cy="4283646"/>
          </a:xfrm>
          <a:prstGeom prst="rect">
            <a:avLst/>
          </a:prstGeom>
          <a:noFill/>
        </p:spPr>
      </p:pic>
      <p:pic>
        <p:nvPicPr>
          <p:cNvPr id="116" name="Picture 115"/>
          <p:cNvPicPr/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11" y="30579332"/>
            <a:ext cx="6462395" cy="643576"/>
          </a:xfrm>
          <a:prstGeom prst="rect">
            <a:avLst/>
          </a:prstGeom>
          <a:noFill/>
        </p:spPr>
      </p:pic>
      <p:sp>
        <p:nvSpPr>
          <p:cNvPr id="118" name="Title 1"/>
          <p:cNvSpPr txBox="1">
            <a:spLocks/>
          </p:cNvSpPr>
          <p:nvPr/>
        </p:nvSpPr>
        <p:spPr bwMode="auto">
          <a:xfrm>
            <a:off x="18766450" y="25956420"/>
            <a:ext cx="11079386" cy="5632037"/>
          </a:xfrm>
          <a:prstGeom prst="rect">
            <a:avLst/>
          </a:prstGeom>
          <a:solidFill>
            <a:srgbClr val="FD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00150" marR="0" lvl="1" indent="-74295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2" name="Title 1"/>
              <p:cNvSpPr txBox="1">
                <a:spLocks/>
              </p:cNvSpPr>
              <p:nvPr/>
            </p:nvSpPr>
            <p:spPr bwMode="auto">
              <a:xfrm>
                <a:off x="18620159" y="26352518"/>
                <a:ext cx="11071647" cy="563203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1200150" marR="0" lvl="1" indent="-742950" algn="just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rgbClr val="000000"/>
                  </a:buClr>
                  <a:buSzTx/>
                  <a:buFont typeface="+mj-lt"/>
                  <a:buAutoNum type="arabicPeriod"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The appearance of χ </a:t>
                </a:r>
                <a:r>
                  <a:rPr kumimoji="0" lang="en-US" sz="3600" b="0" i="0" u="none" strike="noStrike" cap="none" normalizeH="0" baseline="-25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313</a:t>
                </a: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proves that SHG signal actually reflects V-shaped </a:t>
                </a:r>
                <a:r>
                  <a:rPr kumimoji="0" lang="en-US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nanoholes</a:t>
                </a: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.</a:t>
                </a:r>
              </a:p>
              <a:p>
                <a:pPr marL="1200150" lvl="1" indent="-742950" algn="just" defTabSz="914400" fontAlgn="base">
                  <a:spcBef>
                    <a:spcPts val="500"/>
                  </a:spcBef>
                  <a:spcAft>
                    <a:spcPts val="5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sz="3600" dirty="0" smtClean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We </a:t>
                </a:r>
                <a:r>
                  <a:rPr lang="en-US" sz="36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have considered several competing contributions with respect to the behavior of χ</a:t>
                </a:r>
                <a:r>
                  <a:rPr lang="en-US" sz="3600" baseline="-250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313</a:t>
                </a:r>
                <a:r>
                  <a:rPr lang="en-US" sz="36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, which are bulk </a:t>
                </a:r>
                <a:r>
                  <a:rPr lang="en-US" sz="3600" dirty="0" err="1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quadrupoles</a:t>
                </a:r>
                <a:r>
                  <a:rPr lang="en-US" sz="3600" dirty="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, lightning rod effect, </a:t>
                </a:r>
                <a:r>
                  <a:rPr lang="en-US" sz="3600" dirty="0" err="1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plasmon</a:t>
                </a:r>
                <a:r>
                  <a:rPr lang="en-US" sz="360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exciation</a:t>
                </a:r>
                <a:r>
                  <a:rPr lang="en-US" sz="360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, and edge </a:t>
                </a:r>
                <a:r>
                  <a:rPr lang="en-US" sz="3600" dirty="0" smtClean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nonlinearity.</a:t>
                </a:r>
              </a:p>
              <a:p>
                <a:pPr marL="1200150" lvl="1" indent="-742950" algn="just" defTabSz="914400" fontAlgn="base">
                  <a:spcBef>
                    <a:spcPts val="500"/>
                  </a:spcBef>
                  <a:spcAft>
                    <a:spcPts val="500"/>
                  </a:spcAft>
                  <a:buClr>
                    <a:srgbClr val="000000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  <a:cs typeface="Arial" pitchFamily="34" charset="0"/>
                          </a:rPr>
                          <m:t>I</m:t>
                        </m:r>
                      </m:e>
                      <m:sub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χ</m:t>
                            </m:r>
                          </m:e>
                          <m:sub>
                            <m:r>
                              <a:rPr lang="en-US" sz="3600" b="0" i="0" smtClean="0">
                                <a:latin typeface="Cambria Math"/>
                                <a:cs typeface="Arial" pitchFamily="34" charset="0"/>
                              </a:rPr>
                              <m:t>322</m:t>
                            </m:r>
                          </m:sub>
                        </m:sSub>
                      </m:sub>
                    </m:sSub>
                    <m:r>
                      <a:rPr lang="en-US" sz="3600" b="0" i="0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+mj-lt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/>
                            <a:cs typeface="Arial" pitchFamily="34" charset="0"/>
                          </a:rPr>
                          <m:t>I</m:t>
                        </m:r>
                      </m:e>
                      <m:sub>
                        <m:sSub>
                          <m:sSubPr>
                            <m:ctrlPr>
                              <a:rPr lang="en-US" sz="36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χ</m:t>
                            </m:r>
                          </m:e>
                          <m:sub>
                            <m:r>
                              <a:rPr lang="en-US" sz="3600" i="0"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  <m:r>
                              <a:rPr lang="en-US" sz="3600" b="0" i="0" smtClean="0">
                                <a:latin typeface="Cambria Math"/>
                                <a:cs typeface="Arial" pitchFamily="34" charset="0"/>
                              </a:rPr>
                              <m:t>11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600" baseline="30000" dirty="0" smtClean="0">
                    <a:latin typeface="+mj-lt"/>
                    <a:cs typeface="Arial" pitchFamily="34" charset="0"/>
                  </a:rPr>
                  <a:t> </a:t>
                </a:r>
                <a:r>
                  <a:rPr lang="en-US" sz="3600" dirty="0">
                    <a:latin typeface="+mj-lt"/>
                    <a:cs typeface="Arial" pitchFamily="34" charset="0"/>
                  </a:rPr>
                  <a:t>implies an insignificant </a:t>
                </a:r>
                <a:r>
                  <a:rPr lang="en-US" sz="3600" dirty="0" err="1">
                    <a:latin typeface="+mj-lt"/>
                    <a:cs typeface="Arial" pitchFamily="34" charset="0"/>
                  </a:rPr>
                  <a:t>plasmon</a:t>
                </a:r>
                <a:r>
                  <a:rPr lang="en-US" sz="3600" dirty="0">
                    <a:latin typeface="+mj-lt"/>
                    <a:cs typeface="Arial" pitchFamily="34" charset="0"/>
                  </a:rPr>
                  <a:t> </a:t>
                </a:r>
                <a:r>
                  <a:rPr lang="en-US" sz="3600" dirty="0" smtClean="0">
                    <a:latin typeface="+mj-lt"/>
                    <a:cs typeface="Arial" pitchFamily="34" charset="0"/>
                  </a:rPr>
                  <a:t>excitation.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3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0159" y="26352518"/>
                <a:ext cx="11071647" cy="5632037"/>
              </a:xfrm>
              <a:prstGeom prst="rect">
                <a:avLst/>
              </a:prstGeom>
              <a:blipFill rotWithShape="1">
                <a:blip r:embed="rId40"/>
                <a:stretch>
                  <a:fillRect t="-1732" r="-165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itle 1"/>
          <p:cNvSpPr txBox="1">
            <a:spLocks/>
          </p:cNvSpPr>
          <p:nvPr/>
        </p:nvSpPr>
        <p:spPr bwMode="auto">
          <a:xfrm>
            <a:off x="18766450" y="33132167"/>
            <a:ext cx="11079386" cy="2148647"/>
          </a:xfrm>
          <a:prstGeom prst="rect">
            <a:avLst/>
          </a:prstGeom>
          <a:solidFill>
            <a:srgbClr val="CFF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4" name="Title 1"/>
          <p:cNvSpPr txBox="1">
            <a:spLocks/>
          </p:cNvSpPr>
          <p:nvPr/>
        </p:nvSpPr>
        <p:spPr bwMode="auto">
          <a:xfrm>
            <a:off x="18832623" y="33280308"/>
            <a:ext cx="10910811" cy="158398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The change of periodicity or designed parameters could hopefully support the grating coupler for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plasmon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resonance.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 bwMode="auto">
          <a:xfrm>
            <a:off x="18744438" y="36728289"/>
            <a:ext cx="11101397" cy="1505019"/>
          </a:xfrm>
          <a:prstGeom prst="rect">
            <a:avLst/>
          </a:prstGeom>
          <a:solidFill>
            <a:srgbClr val="FD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6" name="Title 1"/>
          <p:cNvSpPr txBox="1">
            <a:spLocks/>
          </p:cNvSpPr>
          <p:nvPr/>
        </p:nvSpPr>
        <p:spPr bwMode="auto">
          <a:xfrm>
            <a:off x="18878502" y="36846086"/>
            <a:ext cx="10864932" cy="12558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Omote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et al.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,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J. Phys.: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Condens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 Matter.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17,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175 (2005).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itle 1"/>
          <p:cNvSpPr txBox="1">
            <a:spLocks/>
          </p:cNvSpPr>
          <p:nvPr/>
        </p:nvSpPr>
        <p:spPr bwMode="auto">
          <a:xfrm>
            <a:off x="18783461" y="39556302"/>
            <a:ext cx="11062374" cy="2800579"/>
          </a:xfrm>
          <a:prstGeom prst="rect">
            <a:avLst/>
          </a:prstGeom>
          <a:solidFill>
            <a:srgbClr val="CFFF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8" name="Title 1"/>
          <p:cNvSpPr txBox="1">
            <a:spLocks/>
          </p:cNvSpPr>
          <p:nvPr/>
        </p:nvSpPr>
        <p:spPr bwMode="auto">
          <a:xfrm>
            <a:off x="18840976" y="39833508"/>
            <a:ext cx="10927030" cy="24869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-Mail address: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Mizutani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Laboratory, School of Materials Science, 1-1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Asahidai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, Nomi, Ishikawa 923-1292 Japan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-Phone: +81-761-51-1521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-E-mail: mizutani@jaist.ac.jp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 bwMode="auto">
          <a:xfrm>
            <a:off x="850106" y="36252108"/>
            <a:ext cx="4733729" cy="381000"/>
          </a:xfrm>
          <a:prstGeom prst="rect">
            <a:avLst/>
          </a:prstGeom>
          <a:solidFill>
            <a:srgbClr val="FEF4EC"/>
          </a:solidFill>
          <a:ln w="38100">
            <a:noFill/>
            <a:prstDash val="lgDashDot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baseline="-25000">
                <a:effectLst/>
                <a:latin typeface="Times New Roman"/>
                <a:ea typeface="Times New Roman"/>
              </a:rPr>
              <a:t> 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124" name="Rectangle 24"/>
          <p:cNvSpPr>
            <a:spLocks noChangeArrowheads="1"/>
          </p:cNvSpPr>
          <p:nvPr/>
        </p:nvSpPr>
        <p:spPr bwMode="auto">
          <a:xfrm>
            <a:off x="16219465" y="13315908"/>
            <a:ext cx="899341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cs typeface="Andalus" pitchFamily="18" charset="-78"/>
              </a:rPr>
              <a:t>nm</a:t>
            </a:r>
          </a:p>
        </p:txBody>
      </p:sp>
      <p:sp>
        <p:nvSpPr>
          <p:cNvPr id="123" name="Title 1"/>
          <p:cNvSpPr txBox="1">
            <a:spLocks/>
          </p:cNvSpPr>
          <p:nvPr/>
        </p:nvSpPr>
        <p:spPr bwMode="auto">
          <a:xfrm>
            <a:off x="812006" y="32049805"/>
            <a:ext cx="7775397" cy="2315992"/>
          </a:xfrm>
          <a:prstGeom prst="rect">
            <a:avLst/>
          </a:prstGeom>
          <a:solidFill>
            <a:srgbClr val="55FE00">
              <a:alpha val="31000"/>
            </a:srgbClr>
          </a:solidFill>
          <a:ln w="38100">
            <a:solidFill>
              <a:schemeClr val="tx1"/>
            </a:solidFill>
            <a:prstDash val="lgDashDot"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itle 1"/>
          <p:cNvSpPr txBox="1">
            <a:spLocks/>
          </p:cNvSpPr>
          <p:nvPr/>
        </p:nvSpPr>
        <p:spPr bwMode="auto">
          <a:xfrm>
            <a:off x="13856989" y="23306881"/>
            <a:ext cx="4378041" cy="78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Remove remaining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resist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485</Words>
  <Application>Microsoft Office PowerPoint</Application>
  <PresentationFormat>Custom</PresentationFormat>
  <Paragraphs>70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DHKH Hue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 Khoa Quang</dc:creator>
  <cp:lastModifiedBy>Harvey N Rutt</cp:lastModifiedBy>
  <cp:revision>122</cp:revision>
  <cp:lastPrinted>2013-06-16T14:36:10Z</cp:lastPrinted>
  <dcterms:created xsi:type="dcterms:W3CDTF">2013-06-15T08:40:17Z</dcterms:created>
  <dcterms:modified xsi:type="dcterms:W3CDTF">2013-06-21T09:32:45Z</dcterms:modified>
</cp:coreProperties>
</file>