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41" r:id="rId17"/>
    <p:sldId id="308" r:id="rId18"/>
    <p:sldId id="309" r:id="rId19"/>
    <p:sldId id="342" r:id="rId20"/>
    <p:sldId id="310" r:id="rId21"/>
    <p:sldId id="311" r:id="rId22"/>
    <p:sldId id="312" r:id="rId23"/>
    <p:sldId id="313" r:id="rId24"/>
    <p:sldId id="314" r:id="rId25"/>
    <p:sldId id="315" r:id="rId26"/>
    <p:sldId id="316" r:id="rId27"/>
    <p:sldId id="317" r:id="rId28"/>
    <p:sldId id="318" r:id="rId29"/>
    <p:sldId id="325" r:id="rId30"/>
    <p:sldId id="326" r:id="rId31"/>
    <p:sldId id="327" r:id="rId32"/>
    <p:sldId id="328" r:id="rId33"/>
    <p:sldId id="329" r:id="rId34"/>
    <p:sldId id="330" r:id="rId35"/>
    <p:sldId id="343" r:id="rId36"/>
    <p:sldId id="331" r:id="rId37"/>
    <p:sldId id="332" r:id="rId38"/>
    <p:sldId id="333" r:id="rId39"/>
    <p:sldId id="334" r:id="rId40"/>
    <p:sldId id="335" r:id="rId41"/>
    <p:sldId id="336" r:id="rId42"/>
    <p:sldId id="337" r:id="rId43"/>
    <p:sldId id="338" r:id="rId44"/>
    <p:sldId id="339" r:id="rId45"/>
    <p:sldId id="340" r:id="rId46"/>
  </p:sldIdLst>
  <p:sldSz cx="9144000" cy="6858000" type="screen4x3"/>
  <p:notesSz cx="6858000" cy="9144000"/>
  <p:defaultTextStyle>
    <a:defPPr>
      <a:defRPr lang="en-GB"/>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93E00"/>
    <a:srgbClr val="4A1C00"/>
    <a:srgbClr val="3A2700"/>
    <a:srgbClr val="3A2500"/>
    <a:srgbClr val="27004A"/>
    <a:srgbClr val="3A0000"/>
    <a:srgbClr val="102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0929"/>
  </p:normalViewPr>
  <p:slideViewPr>
    <p:cSldViewPr>
      <p:cViewPr>
        <p:scale>
          <a:sx n="69" d="100"/>
          <a:sy n="69" d="100"/>
        </p:scale>
        <p:origin x="-135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276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76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3E0DDF52-FB48-4C58-B4FF-FAB9E7AE227C}" type="slidenum">
              <a:rPr lang="en-GB"/>
              <a:pPr/>
              <a:t>‹#›</a:t>
            </a:fld>
            <a:endParaRPr lang="en-GB"/>
          </a:p>
        </p:txBody>
      </p:sp>
    </p:spTree>
    <p:extLst>
      <p:ext uri="{BB962C8B-B14F-4D97-AF65-F5344CB8AC3E}">
        <p14:creationId xmlns:p14="http://schemas.microsoft.com/office/powerpoint/2010/main" val="23895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26627"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662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30"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26631"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42C3AF3-36D8-41C7-A922-68E861ABEF3B}" type="slidenum">
              <a:rPr lang="en-GB"/>
              <a:pPr/>
              <a:t>‹#›</a:t>
            </a:fld>
            <a:endParaRPr lang="en-GB"/>
          </a:p>
        </p:txBody>
      </p:sp>
    </p:spTree>
    <p:extLst>
      <p:ext uri="{BB962C8B-B14F-4D97-AF65-F5344CB8AC3E}">
        <p14:creationId xmlns:p14="http://schemas.microsoft.com/office/powerpoint/2010/main" val="125432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1</a:t>
            </a:fld>
            <a:endParaRPr lang="en-GB"/>
          </a:p>
        </p:txBody>
      </p:sp>
    </p:spTree>
    <p:extLst>
      <p:ext uri="{BB962C8B-B14F-4D97-AF65-F5344CB8AC3E}">
        <p14:creationId xmlns:p14="http://schemas.microsoft.com/office/powerpoint/2010/main" val="193648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44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5AC0A3A-C51D-42E6-ADFB-5A90A87F4CDA}" type="slidenum">
              <a:rPr lang="ru-RU" sz="1200"/>
              <a:pPr algn="r" eaLnBrk="1" hangingPunct="1"/>
              <a:t>12</a:t>
            </a:fld>
            <a:endParaRPr lang="ru-RU"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8DDABD-AAA6-4428-A439-6C99AB7B09F3}" type="slidenum">
              <a:rPr lang="ru-RU"/>
              <a:pPr eaLnBrk="1" hangingPunct="1"/>
              <a:t>13</a:t>
            </a:fld>
            <a:endParaRPr lang="ru-RU"/>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6C7C0-2C85-4469-8D4F-3F9A2F713B3A}" type="slidenum">
              <a:rPr lang="ru-RU"/>
              <a:pPr eaLnBrk="1" hangingPunct="1"/>
              <a:t>14</a:t>
            </a:fld>
            <a:endParaRPr lang="ru-R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7658A8-3BE2-4185-A600-4E7389993C81}" type="slidenum">
              <a:rPr lang="ru-RU"/>
              <a:pPr eaLnBrk="1" hangingPunct="1"/>
              <a:t>15</a:t>
            </a:fld>
            <a:endParaRPr lang="ru-R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1633F2-8B60-4AE2-99B5-80AEB41C0158}" type="slidenum">
              <a:rPr lang="ru-RU"/>
              <a:pPr eaLnBrk="1" hangingPunct="1"/>
              <a:t>16</a:t>
            </a:fld>
            <a:endParaRPr lang="ru-RU"/>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C0579B-5DB0-47C9-A252-1A8BEE697C89}" type="slidenum">
              <a:rPr lang="ru-RU"/>
              <a:pPr eaLnBrk="1" hangingPunct="1"/>
              <a:t>17</a:t>
            </a:fld>
            <a:endParaRPr lang="ru-R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18</a:t>
            </a:fld>
            <a:endParaRPr lang="en-GB"/>
          </a:p>
        </p:txBody>
      </p:sp>
    </p:spTree>
    <p:extLst>
      <p:ext uri="{BB962C8B-B14F-4D97-AF65-F5344CB8AC3E}">
        <p14:creationId xmlns:p14="http://schemas.microsoft.com/office/powerpoint/2010/main" val="174569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19</a:t>
            </a:fld>
            <a:endParaRPr lang="en-GB"/>
          </a:p>
        </p:txBody>
      </p:sp>
    </p:spTree>
    <p:extLst>
      <p:ext uri="{BB962C8B-B14F-4D97-AF65-F5344CB8AC3E}">
        <p14:creationId xmlns:p14="http://schemas.microsoft.com/office/powerpoint/2010/main" val="39759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20</a:t>
            </a:fld>
            <a:endParaRPr lang="en-GB"/>
          </a:p>
        </p:txBody>
      </p:sp>
    </p:spTree>
    <p:extLst>
      <p:ext uri="{BB962C8B-B14F-4D97-AF65-F5344CB8AC3E}">
        <p14:creationId xmlns:p14="http://schemas.microsoft.com/office/powerpoint/2010/main" val="71909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21</a:t>
            </a:fld>
            <a:endParaRPr lang="en-GB"/>
          </a:p>
        </p:txBody>
      </p:sp>
    </p:spTree>
    <p:extLst>
      <p:ext uri="{BB962C8B-B14F-4D97-AF65-F5344CB8AC3E}">
        <p14:creationId xmlns:p14="http://schemas.microsoft.com/office/powerpoint/2010/main" val="351726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579562-8E47-4C91-A88A-F9117967BEDE}" type="slidenum">
              <a:rPr lang="en-GB" smtClean="0"/>
              <a:t>2</a:t>
            </a:fld>
            <a:endParaRPr lang="en-GB"/>
          </a:p>
        </p:txBody>
      </p:sp>
    </p:spTree>
    <p:extLst>
      <p:ext uri="{BB962C8B-B14F-4D97-AF65-F5344CB8AC3E}">
        <p14:creationId xmlns:p14="http://schemas.microsoft.com/office/powerpoint/2010/main" val="12651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22</a:t>
            </a:fld>
            <a:endParaRPr lang="en-GB"/>
          </a:p>
        </p:txBody>
      </p:sp>
    </p:spTree>
    <p:extLst>
      <p:ext uri="{BB962C8B-B14F-4D97-AF65-F5344CB8AC3E}">
        <p14:creationId xmlns:p14="http://schemas.microsoft.com/office/powerpoint/2010/main" val="243180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3B0874-3757-4DC7-8587-15092F093232}" type="slidenum">
              <a:rPr lang="ru-RU"/>
              <a:pPr eaLnBrk="1" hangingPunct="1"/>
              <a:t>23</a:t>
            </a:fld>
            <a:endParaRPr lang="ru-RU"/>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3E770A-A60A-4935-95D2-EC8A2B621652}" type="slidenum">
              <a:rPr lang="ru-RU"/>
              <a:pPr eaLnBrk="1" hangingPunct="1"/>
              <a:t>24</a:t>
            </a:fld>
            <a:endParaRPr lang="ru-RU"/>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A72E28-A7E3-4D5E-AFC2-7038D9D41B57}" type="slidenum">
              <a:rPr lang="ru-RU"/>
              <a:pPr eaLnBrk="1" hangingPunct="1"/>
              <a:t>25</a:t>
            </a:fld>
            <a:endParaRPr lang="ru-R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4D9B6B-68F6-42A3-96AB-9CA85E93BAB9}" type="slidenum">
              <a:rPr lang="ru-RU"/>
              <a:pPr eaLnBrk="1" hangingPunct="1"/>
              <a:t>26</a:t>
            </a:fld>
            <a:endParaRPr lang="ru-R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71B5E6-DD3F-4830-8CAE-04A9BD1A9D3C}" type="slidenum">
              <a:rPr lang="ru-RU"/>
              <a:pPr eaLnBrk="1" hangingPunct="1"/>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10A94F-AA81-4514-B925-AEE375853A1C}" type="slidenum">
              <a:rPr lang="ru-RU"/>
              <a:pPr eaLnBrk="1" hangingPunct="1"/>
              <a:t>28</a:t>
            </a:fld>
            <a:endParaRPr lang="ru-RU"/>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579562-8E47-4C91-A88A-F9117967BEDE}" type="slidenum">
              <a:rPr lang="en-GB" smtClean="0"/>
              <a:t>29</a:t>
            </a:fld>
            <a:endParaRPr lang="en-GB"/>
          </a:p>
        </p:txBody>
      </p:sp>
    </p:spTree>
    <p:extLst>
      <p:ext uri="{BB962C8B-B14F-4D97-AF65-F5344CB8AC3E}">
        <p14:creationId xmlns:p14="http://schemas.microsoft.com/office/powerpoint/2010/main" val="408016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30</a:t>
            </a:fld>
            <a:endParaRPr lang="en-GB"/>
          </a:p>
        </p:txBody>
      </p:sp>
    </p:spTree>
    <p:extLst>
      <p:ext uri="{BB962C8B-B14F-4D97-AF65-F5344CB8AC3E}">
        <p14:creationId xmlns:p14="http://schemas.microsoft.com/office/powerpoint/2010/main" val="1058661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42E04-D29E-4A29-BCF5-9C71B3782ADB}" type="slidenum">
              <a:rPr lang="en-GB" smtClean="0"/>
              <a:t>31</a:t>
            </a:fld>
            <a:endParaRPr lang="en-GB"/>
          </a:p>
        </p:txBody>
      </p:sp>
    </p:spTree>
    <p:extLst>
      <p:ext uri="{BB962C8B-B14F-4D97-AF65-F5344CB8AC3E}">
        <p14:creationId xmlns:p14="http://schemas.microsoft.com/office/powerpoint/2010/main" val="90977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E84B4E-D519-4EB3-A348-EE2A7BC6A6C2}" type="slidenum">
              <a:rPr lang="ru-RU"/>
              <a:pPr eaLnBrk="1" hangingPunct="1"/>
              <a:t>3</a:t>
            </a:fld>
            <a:endParaRPr lang="ru-RU"/>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32</a:t>
            </a:fld>
            <a:endParaRPr lang="en-GB"/>
          </a:p>
        </p:txBody>
      </p:sp>
    </p:spTree>
    <p:extLst>
      <p:ext uri="{BB962C8B-B14F-4D97-AF65-F5344CB8AC3E}">
        <p14:creationId xmlns:p14="http://schemas.microsoft.com/office/powerpoint/2010/main" val="1828134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2C3AF3-36D8-41C7-A922-68E861ABEF3B}" type="slidenum">
              <a:rPr lang="en-GB" smtClean="0"/>
              <a:pPr/>
              <a:t>35</a:t>
            </a:fld>
            <a:endParaRPr lang="en-GB"/>
          </a:p>
        </p:txBody>
      </p:sp>
    </p:spTree>
    <p:extLst>
      <p:ext uri="{BB962C8B-B14F-4D97-AF65-F5344CB8AC3E}">
        <p14:creationId xmlns:p14="http://schemas.microsoft.com/office/powerpoint/2010/main" val="2933842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CF82BC-A070-4DD3-A9CE-50A699DC853B}" type="slidenum">
              <a:rPr lang="ru-RU"/>
              <a:pPr eaLnBrk="1" hangingPunct="1"/>
              <a:t>41</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38630F-FB8F-4201-9047-CA5F4A92EF09}" type="slidenum">
              <a:rPr lang="ru-RU"/>
              <a:pPr eaLnBrk="1" hangingPunct="1"/>
              <a:t>42</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E82223-C783-426A-A464-857E1BD26AA8}" type="slidenum">
              <a:rPr lang="ru-RU"/>
              <a:pPr eaLnBrk="1" hangingPunct="1"/>
              <a:t>43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FA5693-40E7-43B7-AC9B-52FBF0A78555}" type="slidenum">
              <a:rPr lang="ru-RU"/>
              <a:pPr eaLnBrk="1" hangingPunct="1"/>
              <a:t>5</a:t>
            </a:fld>
            <a:endParaRPr lang="ru-RU"/>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3D23C7-5C82-4544-B08D-8372E150191E}" type="slidenum">
              <a:rPr lang="ru-RU"/>
              <a:pPr eaLnBrk="1" hangingPunct="1"/>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8D3720-1C9B-4062-B647-DC85519F7198}" type="slidenum">
              <a:rPr lang="ru-RU"/>
              <a:pPr eaLnBrk="1" hangingPunct="1"/>
              <a:t>7</a:t>
            </a:fld>
            <a:endParaRPr lang="ru-R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0BA52-080D-4C5F-92C9-AF02D3A0C1D9}" type="slidenum">
              <a:rPr lang="ru-RU"/>
              <a:pPr eaLnBrk="1" hangingPunct="1"/>
              <a:t>8</a:t>
            </a:fld>
            <a:endParaRPr lang="ru-RU"/>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123B22-373B-4E17-A804-1B24D121C192}" type="slidenum">
              <a:rPr lang="ru-RU"/>
              <a:pPr eaLnBrk="1" hangingPunct="1"/>
              <a:t>9</a:t>
            </a:fld>
            <a:endParaRPr lang="ru-RU"/>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801E9-CDCB-408A-B740-2A5864163112}" type="slidenum">
              <a:rPr lang="ru-RU"/>
              <a:pPr/>
              <a:t>10</a:t>
            </a:fld>
            <a:endParaRPr lang="ru-RU"/>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21" name="Rectangle 25"/>
          <p:cNvSpPr>
            <a:spLocks noGrp="1" noChangeArrowheads="1"/>
          </p:cNvSpPr>
          <p:nvPr>
            <p:ph type="ctrTitle"/>
          </p:nvPr>
        </p:nvSpPr>
        <p:spPr>
          <a:xfrm>
            <a:off x="611188" y="5716588"/>
            <a:ext cx="7926387" cy="457200"/>
          </a:xfrm>
        </p:spPr>
        <p:txBody>
          <a:bodyPr anchor="b">
            <a:spAutoFit/>
          </a:bodyPr>
          <a:lstStyle>
            <a:lvl1pPr>
              <a:defRPr b="1"/>
            </a:lvl1pPr>
          </a:lstStyle>
          <a:p>
            <a:pPr lvl="0"/>
            <a:r>
              <a:rPr lang="en-US" noProof="0" smtClean="0"/>
              <a:t>Click to edit Master title style</a:t>
            </a:r>
            <a:endParaRPr lang="en-GB" noProof="0" smtClean="0"/>
          </a:p>
        </p:txBody>
      </p:sp>
      <p:sp>
        <p:nvSpPr>
          <p:cNvPr id="4122" name="Rectangle 26"/>
          <p:cNvSpPr>
            <a:spLocks noGrp="1" noChangeArrowheads="1"/>
          </p:cNvSpPr>
          <p:nvPr>
            <p:ph type="subTitle" idx="1"/>
          </p:nvPr>
        </p:nvSpPr>
        <p:spPr>
          <a:xfrm>
            <a:off x="2138363" y="6173788"/>
            <a:ext cx="6400800" cy="433387"/>
          </a:xfrm>
        </p:spPr>
        <p:txBody>
          <a:bodyPr/>
          <a:lstStyle>
            <a:lvl1pPr marL="0" indent="0" algn="r">
              <a:buFont typeface="Wingdings 3" pitchFamily="18" charset="2"/>
              <a:buNone/>
              <a:defRPr sz="2000">
                <a:solidFill>
                  <a:schemeClr val="bg1"/>
                </a:solidFill>
              </a:defRPr>
            </a:lvl1pPr>
          </a:lstStyle>
          <a:p>
            <a:pPr lvl="0"/>
            <a:r>
              <a:rPr lang="en-US" noProof="0" smtClean="0"/>
              <a:t>Click to edit Master subtitle style</a:t>
            </a:r>
            <a:endParaRPr lang="en-GB" noProof="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21"/>
                                        </p:tgtEl>
                                        <p:attrNameLst>
                                          <p:attrName>style.visibility</p:attrName>
                                        </p:attrNameLst>
                                      </p:cBhvr>
                                      <p:to>
                                        <p:strVal val="visible"/>
                                      </p:to>
                                    </p:set>
                                    <p:anim calcmode="lin" valueType="num">
                                      <p:cBhvr additive="base">
                                        <p:cTn id="7" dur="500" fill="hold"/>
                                        <p:tgtEl>
                                          <p:spTgt spid="4121"/>
                                        </p:tgtEl>
                                        <p:attrNameLst>
                                          <p:attrName>ppt_x</p:attrName>
                                        </p:attrNameLst>
                                      </p:cBhvr>
                                      <p:tavLst>
                                        <p:tav tm="0">
                                          <p:val>
                                            <p:strVal val="1+#ppt_w/2"/>
                                          </p:val>
                                        </p:tav>
                                        <p:tav tm="100000">
                                          <p:val>
                                            <p:strVal val="#ppt_x"/>
                                          </p:val>
                                        </p:tav>
                                      </p:tavLst>
                                    </p:anim>
                                    <p:anim calcmode="lin" valueType="num">
                                      <p:cBhvr additive="base">
                                        <p:cTn id="8" dur="500" fill="hold"/>
                                        <p:tgtEl>
                                          <p:spTgt spid="41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22">
                                            <p:txEl>
                                              <p:pRg st="0" end="0"/>
                                            </p:txEl>
                                          </p:spTgt>
                                        </p:tgtEl>
                                        <p:attrNameLst>
                                          <p:attrName>style.visibility</p:attrName>
                                        </p:attrNameLst>
                                      </p:cBhvr>
                                      <p:to>
                                        <p:strVal val="visible"/>
                                      </p:to>
                                    </p:set>
                                    <p:anim calcmode="lin" valueType="num">
                                      <p:cBhvr additive="base">
                                        <p:cTn id="12" dur="500" fill="hold"/>
                                        <p:tgtEl>
                                          <p:spTgt spid="41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1" grpId="0" autoUpdateAnimBg="0"/>
      <p:bldP spid="4122" grpId="0" build="p" autoUpdateAnimBg="0" advAuto="0">
        <p:tmplLst>
          <p:tmpl lvl="1">
            <p:tnLst>
              <p:par>
                <p:cTn presetID="2" presetClass="entr" presetSubtype="4" fill="hold" nodeType="afterEffect">
                  <p:stCondLst>
                    <p:cond delay="0"/>
                  </p:stCondLst>
                  <p:childTnLst>
                    <p:set>
                      <p:cBhvr>
                        <p:cTn dur="1" fill="hold">
                          <p:stCondLst>
                            <p:cond delay="0"/>
                          </p:stCondLst>
                        </p:cTn>
                        <p:tgtEl>
                          <p:spTgt spid="4122"/>
                        </p:tgtEl>
                        <p:attrNameLst>
                          <p:attrName>style.visibility</p:attrName>
                        </p:attrNameLst>
                      </p:cBhvr>
                      <p:to>
                        <p:strVal val="visible"/>
                      </p:to>
                    </p:set>
                    <p:anim calcmode="lin" valueType="num">
                      <p:cBhvr additive="base">
                        <p:cTn dur="500" fill="hold"/>
                        <p:tgtEl>
                          <p:spTgt spid="4122"/>
                        </p:tgtEl>
                        <p:attrNameLst>
                          <p:attrName>ppt_x</p:attrName>
                        </p:attrNameLst>
                      </p:cBhvr>
                      <p:tavLst>
                        <p:tav tm="0">
                          <p:val>
                            <p:strVal val="#ppt_x"/>
                          </p:val>
                        </p:tav>
                        <p:tav tm="100000">
                          <p:val>
                            <p:strVal val="#ppt_x"/>
                          </p:val>
                        </p:tav>
                      </p:tavLst>
                    </p:anim>
                    <p:anim calcmode="lin" valueType="num">
                      <p:cBhvr additive="base">
                        <p:cTn dur="500" fill="hold"/>
                        <p:tgtEl>
                          <p:spTgt spid="412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6FB2F99-BE90-4913-B99B-B8ACDFA311B6}" type="slidenum">
              <a:rPr lang="en-GB"/>
              <a:pPr/>
              <a:t>‹#›</a:t>
            </a:fld>
            <a:endParaRPr lang="en-GB"/>
          </a:p>
        </p:txBody>
      </p:sp>
    </p:spTree>
    <p:extLst>
      <p:ext uri="{BB962C8B-B14F-4D97-AF65-F5344CB8AC3E}">
        <p14:creationId xmlns:p14="http://schemas.microsoft.com/office/powerpoint/2010/main" val="58284670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609600"/>
            <a:ext cx="2038350"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609600"/>
            <a:ext cx="5962650"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D39AB43-CD66-420C-8137-D2A38D1DAA61}" type="slidenum">
              <a:rPr lang="en-GB"/>
              <a:pPr/>
              <a:t>‹#›</a:t>
            </a:fld>
            <a:endParaRPr lang="en-GB"/>
          </a:p>
        </p:txBody>
      </p:sp>
    </p:spTree>
    <p:extLst>
      <p:ext uri="{BB962C8B-B14F-4D97-AF65-F5344CB8AC3E}">
        <p14:creationId xmlns:p14="http://schemas.microsoft.com/office/powerpoint/2010/main" val="4058465205"/>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333375"/>
            <a:ext cx="7921625" cy="576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136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995" y="275084"/>
            <a:ext cx="8243912" cy="1144855"/>
          </a:xfrm>
        </p:spPr>
        <p:txBody>
          <a:bodyPr/>
          <a:lstStyle/>
          <a:p>
            <a:r>
              <a:rPr lang="en-US"/>
              <a:t>Click to edit Master title style</a:t>
            </a:r>
            <a:endParaRPr lang="en-GB"/>
          </a:p>
        </p:txBody>
      </p:sp>
      <p:sp>
        <p:nvSpPr>
          <p:cNvPr id="3" name="Date Placeholder 2"/>
          <p:cNvSpPr>
            <a:spLocks noGrp="1"/>
          </p:cNvSpPr>
          <p:nvPr>
            <p:ph type="dt" sz="half" idx="10"/>
          </p:nvPr>
        </p:nvSpPr>
        <p:spPr>
          <a:xfrm>
            <a:off x="457995" y="6255361"/>
            <a:ext cx="2137311" cy="477023"/>
          </a:xfrm>
          <a:prstGeom prst="rect">
            <a:avLst/>
          </a:prstGeom>
        </p:spPr>
        <p:txBody>
          <a:bodyPr/>
          <a:lstStyle>
            <a:lvl1pPr>
              <a:defRPr/>
            </a:lvl1pPr>
          </a:lstStyle>
          <a:p>
            <a:endParaRPr lang="en-US" altLang="ko-KR"/>
          </a:p>
        </p:txBody>
      </p:sp>
      <p:sp>
        <p:nvSpPr>
          <p:cNvPr id="4" name="Footer Placeholder 3"/>
          <p:cNvSpPr>
            <a:spLocks noGrp="1"/>
          </p:cNvSpPr>
          <p:nvPr>
            <p:ph type="ftr" sz="quarter" idx="11"/>
          </p:nvPr>
        </p:nvSpPr>
        <p:spPr>
          <a:xfrm>
            <a:off x="3129633" y="6255361"/>
            <a:ext cx="2900636" cy="477023"/>
          </a:xfrm>
          <a:prstGeom prst="rect">
            <a:avLst/>
          </a:prstGeom>
        </p:spPr>
        <p:txBody>
          <a:bodyPr/>
          <a:lstStyle>
            <a:lvl1pPr>
              <a:defRPr/>
            </a:lvl1pPr>
          </a:lstStyle>
          <a:p>
            <a:endParaRPr lang="en-US" altLang="ko-KR"/>
          </a:p>
        </p:txBody>
      </p:sp>
      <p:sp>
        <p:nvSpPr>
          <p:cNvPr id="5" name="Slide Number Placeholder 4"/>
          <p:cNvSpPr>
            <a:spLocks noGrp="1"/>
          </p:cNvSpPr>
          <p:nvPr>
            <p:ph type="sldNum" sz="quarter" idx="12"/>
          </p:nvPr>
        </p:nvSpPr>
        <p:spPr>
          <a:xfrm>
            <a:off x="6564597" y="6255361"/>
            <a:ext cx="2137311" cy="477023"/>
          </a:xfrm>
        </p:spPr>
        <p:txBody>
          <a:bodyPr/>
          <a:lstStyle>
            <a:lvl1pPr>
              <a:defRPr/>
            </a:lvl1pPr>
          </a:lstStyle>
          <a:p>
            <a:fld id="{A5C4570F-2BD2-4B14-890D-DF60D3925A55}" type="slidenum">
              <a:rPr lang="en-US" altLang="ko-KR"/>
              <a:pPr/>
              <a:t>‹#›</a:t>
            </a:fld>
            <a:endParaRPr lang="en-US" altLang="ko-KR"/>
          </a:p>
        </p:txBody>
      </p:sp>
    </p:spTree>
    <p:extLst>
      <p:ext uri="{BB962C8B-B14F-4D97-AF65-F5344CB8AC3E}">
        <p14:creationId xmlns:p14="http://schemas.microsoft.com/office/powerpoint/2010/main" val="128121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2E9F526-0925-4FF5-8405-76F4EC7EC952}" type="slidenum">
              <a:rPr lang="en-GB"/>
              <a:pPr/>
              <a:t>‹#›</a:t>
            </a:fld>
            <a:endParaRPr lang="en-GB"/>
          </a:p>
        </p:txBody>
      </p:sp>
    </p:spTree>
    <p:extLst>
      <p:ext uri="{BB962C8B-B14F-4D97-AF65-F5344CB8AC3E}">
        <p14:creationId xmlns:p14="http://schemas.microsoft.com/office/powerpoint/2010/main" val="268912886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0344CED-1F8F-46C5-A3A5-C88A503C97A1}" type="slidenum">
              <a:rPr lang="en-GB"/>
              <a:pPr/>
              <a:t>‹#›</a:t>
            </a:fld>
            <a:endParaRPr lang="en-GB"/>
          </a:p>
        </p:txBody>
      </p:sp>
    </p:spTree>
    <p:extLst>
      <p:ext uri="{BB962C8B-B14F-4D97-AF65-F5344CB8AC3E}">
        <p14:creationId xmlns:p14="http://schemas.microsoft.com/office/powerpoint/2010/main" val="2402055104"/>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609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609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C32E473-9754-4B7C-9389-B8D58530AB34}" type="slidenum">
              <a:rPr lang="en-GB"/>
              <a:pPr/>
              <a:t>‹#›</a:t>
            </a:fld>
            <a:endParaRPr lang="en-GB"/>
          </a:p>
        </p:txBody>
      </p:sp>
    </p:spTree>
    <p:extLst>
      <p:ext uri="{BB962C8B-B14F-4D97-AF65-F5344CB8AC3E}">
        <p14:creationId xmlns:p14="http://schemas.microsoft.com/office/powerpoint/2010/main" val="331807446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8295785-E3DB-4211-8C1A-E6C95BCECFE2}" type="slidenum">
              <a:rPr lang="en-GB"/>
              <a:pPr/>
              <a:t>‹#›</a:t>
            </a:fld>
            <a:endParaRPr lang="en-GB"/>
          </a:p>
        </p:txBody>
      </p:sp>
    </p:spTree>
    <p:extLst>
      <p:ext uri="{BB962C8B-B14F-4D97-AF65-F5344CB8AC3E}">
        <p14:creationId xmlns:p14="http://schemas.microsoft.com/office/powerpoint/2010/main" val="2604495371"/>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A3E6990D-2559-42B6-8A13-1DB97E4BB4D3}" type="slidenum">
              <a:rPr lang="en-GB"/>
              <a:pPr/>
              <a:t>‹#›</a:t>
            </a:fld>
            <a:endParaRPr lang="en-GB"/>
          </a:p>
        </p:txBody>
      </p:sp>
    </p:spTree>
    <p:extLst>
      <p:ext uri="{BB962C8B-B14F-4D97-AF65-F5344CB8AC3E}">
        <p14:creationId xmlns:p14="http://schemas.microsoft.com/office/powerpoint/2010/main" val="326386975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5C827BF-71E2-4ABF-AE3F-5DC6BE5A9CEC}" type="slidenum">
              <a:rPr lang="en-GB"/>
              <a:pPr/>
              <a:t>‹#›</a:t>
            </a:fld>
            <a:endParaRPr lang="en-GB"/>
          </a:p>
        </p:txBody>
      </p:sp>
    </p:spTree>
    <p:extLst>
      <p:ext uri="{BB962C8B-B14F-4D97-AF65-F5344CB8AC3E}">
        <p14:creationId xmlns:p14="http://schemas.microsoft.com/office/powerpoint/2010/main" val="165035527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3CFF534-B449-4B1B-BB6E-9F3FFD46A012}" type="slidenum">
              <a:rPr lang="en-GB"/>
              <a:pPr/>
              <a:t>‹#›</a:t>
            </a:fld>
            <a:endParaRPr lang="en-GB"/>
          </a:p>
        </p:txBody>
      </p:sp>
    </p:spTree>
    <p:extLst>
      <p:ext uri="{BB962C8B-B14F-4D97-AF65-F5344CB8AC3E}">
        <p14:creationId xmlns:p14="http://schemas.microsoft.com/office/powerpoint/2010/main" val="98840663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73E5AEB-ED00-46EE-82E0-D00DC14F3F80}" type="slidenum">
              <a:rPr lang="en-GB"/>
              <a:pPr/>
              <a:t>‹#›</a:t>
            </a:fld>
            <a:endParaRPr lang="en-GB"/>
          </a:p>
        </p:txBody>
      </p:sp>
    </p:spTree>
    <p:extLst>
      <p:ext uri="{BB962C8B-B14F-4D97-AF65-F5344CB8AC3E}">
        <p14:creationId xmlns:p14="http://schemas.microsoft.com/office/powerpoint/2010/main" val="193918609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97" name="Rectangle 25"/>
          <p:cNvSpPr>
            <a:spLocks noGrp="1" noChangeArrowheads="1"/>
          </p:cNvSpPr>
          <p:nvPr>
            <p:ph type="title"/>
          </p:nvPr>
        </p:nvSpPr>
        <p:spPr bwMode="auto">
          <a:xfrm>
            <a:off x="1265238" y="5988050"/>
            <a:ext cx="727233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98" name="Rectangle 26"/>
          <p:cNvSpPr>
            <a:spLocks noGrp="1" noChangeArrowheads="1"/>
          </p:cNvSpPr>
          <p:nvPr>
            <p:ph type="body" idx="1"/>
          </p:nvPr>
        </p:nvSpPr>
        <p:spPr bwMode="auto">
          <a:xfrm>
            <a:off x="533400" y="609600"/>
            <a:ext cx="8153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103" name="Rectangle 31"/>
          <p:cNvSpPr>
            <a:spLocks noGrp="1" noChangeArrowheads="1"/>
          </p:cNvSpPr>
          <p:nvPr>
            <p:ph type="sldNum" sz="quarter" idx="4"/>
          </p:nvPr>
        </p:nvSpPr>
        <p:spPr bwMode="auto">
          <a:xfrm>
            <a:off x="611188" y="6096000"/>
            <a:ext cx="541337" cy="3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200">
                <a:solidFill>
                  <a:schemeClr val="bg1"/>
                </a:solidFill>
                <a:latin typeface="+mn-lt"/>
              </a:defRPr>
            </a:lvl1pPr>
          </a:lstStyle>
          <a:p>
            <a:fld id="{44812415-22C9-47D3-8E3A-F4E417C8F90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97"/>
                                        </p:tgtEl>
                                        <p:attrNameLst>
                                          <p:attrName>style.visibility</p:attrName>
                                        </p:attrNameLst>
                                      </p:cBhvr>
                                      <p:to>
                                        <p:strVal val="visible"/>
                                      </p:to>
                                    </p:set>
                                    <p:anim calcmode="lin" valueType="num">
                                      <p:cBhvr additive="base">
                                        <p:cTn id="7" dur="500" fill="hold"/>
                                        <p:tgtEl>
                                          <p:spTgt spid="3097"/>
                                        </p:tgtEl>
                                        <p:attrNameLst>
                                          <p:attrName>ppt_x</p:attrName>
                                        </p:attrNameLst>
                                      </p:cBhvr>
                                      <p:tavLst>
                                        <p:tav tm="0">
                                          <p:val>
                                            <p:strVal val="0-#ppt_w/2"/>
                                          </p:val>
                                        </p:tav>
                                        <p:tav tm="100000">
                                          <p:val>
                                            <p:strVal val="#ppt_x"/>
                                          </p:val>
                                        </p:tav>
                                      </p:tavLst>
                                    </p:anim>
                                    <p:anim calcmode="lin" valueType="num">
                                      <p:cBhvr additive="base">
                                        <p:cTn id="8" dur="500" fill="hold"/>
                                        <p:tgtEl>
                                          <p:spTgt spid="30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098">
                                            <p:txEl>
                                              <p:pRg st="0" end="0"/>
                                            </p:txEl>
                                          </p:spTgt>
                                        </p:tgtEl>
                                        <p:attrNameLst>
                                          <p:attrName>style.visibility</p:attrName>
                                        </p:attrNameLst>
                                      </p:cBhvr>
                                      <p:to>
                                        <p:strVal val="visible"/>
                                      </p:to>
                                    </p:set>
                                    <p:anim calcmode="lin" valueType="num">
                                      <p:cBhvr additive="base">
                                        <p:cTn id="12" dur="500" fill="hold"/>
                                        <p:tgtEl>
                                          <p:spTgt spid="309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098">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098">
                                            <p:txEl>
                                              <p:pRg st="1" end="1"/>
                                            </p:txEl>
                                          </p:spTgt>
                                        </p:tgtEl>
                                        <p:attrNameLst>
                                          <p:attrName>style.visibility</p:attrName>
                                        </p:attrNameLst>
                                      </p:cBhvr>
                                      <p:to>
                                        <p:strVal val="visible"/>
                                      </p:to>
                                    </p:set>
                                    <p:anim calcmode="lin" valueType="num">
                                      <p:cBhvr additive="base">
                                        <p:cTn id="16" dur="500" fill="hold"/>
                                        <p:tgtEl>
                                          <p:spTgt spid="3098">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098">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098">
                                            <p:txEl>
                                              <p:pRg st="2" end="2"/>
                                            </p:txEl>
                                          </p:spTgt>
                                        </p:tgtEl>
                                        <p:attrNameLst>
                                          <p:attrName>style.visibility</p:attrName>
                                        </p:attrNameLst>
                                      </p:cBhvr>
                                      <p:to>
                                        <p:strVal val="visible"/>
                                      </p:to>
                                    </p:set>
                                    <p:anim calcmode="lin" valueType="num">
                                      <p:cBhvr additive="base">
                                        <p:cTn id="20" dur="500" fill="hold"/>
                                        <p:tgtEl>
                                          <p:spTgt spid="3098">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098">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098">
                                            <p:txEl>
                                              <p:pRg st="3" end="3"/>
                                            </p:txEl>
                                          </p:spTgt>
                                        </p:tgtEl>
                                        <p:attrNameLst>
                                          <p:attrName>style.visibility</p:attrName>
                                        </p:attrNameLst>
                                      </p:cBhvr>
                                      <p:to>
                                        <p:strVal val="visible"/>
                                      </p:to>
                                    </p:set>
                                    <p:anim calcmode="lin" valueType="num">
                                      <p:cBhvr additive="base">
                                        <p:cTn id="24" dur="500" fill="hold"/>
                                        <p:tgtEl>
                                          <p:spTgt spid="3098">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098">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098">
                                            <p:txEl>
                                              <p:pRg st="4" end="4"/>
                                            </p:txEl>
                                          </p:spTgt>
                                        </p:tgtEl>
                                        <p:attrNameLst>
                                          <p:attrName>style.visibility</p:attrName>
                                        </p:attrNameLst>
                                      </p:cBhvr>
                                      <p:to>
                                        <p:strVal val="visible"/>
                                      </p:to>
                                    </p:set>
                                    <p:anim calcmode="lin" valueType="num">
                                      <p:cBhvr additive="base">
                                        <p:cTn id="28" dur="500" fill="hold"/>
                                        <p:tgtEl>
                                          <p:spTgt spid="3098">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09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7" grpId="0" autoUpdateAnimBg="0"/>
      <p:bldP spid="3098"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3098"/>
                        </p:tgtEl>
                        <p:attrNameLst>
                          <p:attrName>style.visibility</p:attrName>
                        </p:attrNameLst>
                      </p:cBhvr>
                      <p:to>
                        <p:strVal val="visible"/>
                      </p:to>
                    </p:set>
                    <p:anim calcmode="lin" valueType="num">
                      <p:cBhvr additive="base">
                        <p:cTn dur="500" fill="hold"/>
                        <p:tgtEl>
                          <p:spTgt spid="3098"/>
                        </p:tgtEl>
                        <p:attrNameLst>
                          <p:attrName>ppt_x</p:attrName>
                        </p:attrNameLst>
                      </p:cBhvr>
                      <p:tavLst>
                        <p:tav tm="0">
                          <p:val>
                            <p:strVal val="1+#ppt_w/2"/>
                          </p:val>
                        </p:tav>
                        <p:tav tm="100000">
                          <p:val>
                            <p:strVal val="#ppt_x"/>
                          </p:val>
                        </p:tav>
                      </p:tavLst>
                    </p:anim>
                    <p:anim calcmode="lin" valueType="num">
                      <p:cBhvr additive="base">
                        <p:cTn dur="500" fill="hold"/>
                        <p:tgtEl>
                          <p:spTgt spid="309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098"/>
                        </p:tgtEl>
                        <p:attrNameLst>
                          <p:attrName>style.visibility</p:attrName>
                        </p:attrNameLst>
                      </p:cBhvr>
                      <p:to>
                        <p:strVal val="visible"/>
                      </p:to>
                    </p:set>
                    <p:anim calcmode="lin" valueType="num">
                      <p:cBhvr additive="base">
                        <p:cTn dur="500" fill="hold"/>
                        <p:tgtEl>
                          <p:spTgt spid="3098"/>
                        </p:tgtEl>
                        <p:attrNameLst>
                          <p:attrName>ppt_x</p:attrName>
                        </p:attrNameLst>
                      </p:cBhvr>
                      <p:tavLst>
                        <p:tav tm="0">
                          <p:val>
                            <p:strVal val="1+#ppt_w/2"/>
                          </p:val>
                        </p:tav>
                        <p:tav tm="100000">
                          <p:val>
                            <p:strVal val="#ppt_x"/>
                          </p:val>
                        </p:tav>
                      </p:tavLst>
                    </p:anim>
                    <p:anim calcmode="lin" valueType="num">
                      <p:cBhvr additive="base">
                        <p:cTn dur="500" fill="hold"/>
                        <p:tgtEl>
                          <p:spTgt spid="309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098"/>
                        </p:tgtEl>
                        <p:attrNameLst>
                          <p:attrName>style.visibility</p:attrName>
                        </p:attrNameLst>
                      </p:cBhvr>
                      <p:to>
                        <p:strVal val="visible"/>
                      </p:to>
                    </p:set>
                    <p:anim calcmode="lin" valueType="num">
                      <p:cBhvr additive="base">
                        <p:cTn dur="500" fill="hold"/>
                        <p:tgtEl>
                          <p:spTgt spid="3098"/>
                        </p:tgtEl>
                        <p:attrNameLst>
                          <p:attrName>ppt_x</p:attrName>
                        </p:attrNameLst>
                      </p:cBhvr>
                      <p:tavLst>
                        <p:tav tm="0">
                          <p:val>
                            <p:strVal val="1+#ppt_w/2"/>
                          </p:val>
                        </p:tav>
                        <p:tav tm="100000">
                          <p:val>
                            <p:strVal val="#ppt_x"/>
                          </p:val>
                        </p:tav>
                      </p:tavLst>
                    </p:anim>
                    <p:anim calcmode="lin" valueType="num">
                      <p:cBhvr additive="base">
                        <p:cTn dur="500" fill="hold"/>
                        <p:tgtEl>
                          <p:spTgt spid="309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098"/>
                        </p:tgtEl>
                        <p:attrNameLst>
                          <p:attrName>style.visibility</p:attrName>
                        </p:attrNameLst>
                      </p:cBhvr>
                      <p:to>
                        <p:strVal val="visible"/>
                      </p:to>
                    </p:set>
                    <p:anim calcmode="lin" valueType="num">
                      <p:cBhvr additive="base">
                        <p:cTn dur="500" fill="hold"/>
                        <p:tgtEl>
                          <p:spTgt spid="3098"/>
                        </p:tgtEl>
                        <p:attrNameLst>
                          <p:attrName>ppt_x</p:attrName>
                        </p:attrNameLst>
                      </p:cBhvr>
                      <p:tavLst>
                        <p:tav tm="0">
                          <p:val>
                            <p:strVal val="1+#ppt_w/2"/>
                          </p:val>
                        </p:tav>
                        <p:tav tm="100000">
                          <p:val>
                            <p:strVal val="#ppt_x"/>
                          </p:val>
                        </p:tav>
                      </p:tavLst>
                    </p:anim>
                    <p:anim calcmode="lin" valueType="num">
                      <p:cBhvr additive="base">
                        <p:cTn dur="500" fill="hold"/>
                        <p:tgtEl>
                          <p:spTgt spid="3098"/>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098"/>
                        </p:tgtEl>
                        <p:attrNameLst>
                          <p:attrName>style.visibility</p:attrName>
                        </p:attrNameLst>
                      </p:cBhvr>
                      <p:to>
                        <p:strVal val="visible"/>
                      </p:to>
                    </p:set>
                    <p:anim calcmode="lin" valueType="num">
                      <p:cBhvr additive="base">
                        <p:cTn dur="500" fill="hold"/>
                        <p:tgtEl>
                          <p:spTgt spid="3098"/>
                        </p:tgtEl>
                        <p:attrNameLst>
                          <p:attrName>ppt_x</p:attrName>
                        </p:attrNameLst>
                      </p:cBhvr>
                      <p:tavLst>
                        <p:tav tm="0">
                          <p:val>
                            <p:strVal val="1+#ppt_w/2"/>
                          </p:val>
                        </p:tav>
                        <p:tav tm="100000">
                          <p:val>
                            <p:strVal val="#ppt_x"/>
                          </p:val>
                        </p:tav>
                      </p:tavLst>
                    </p:anim>
                    <p:anim calcmode="lin" valueType="num">
                      <p:cBhvr additive="base">
                        <p:cTn dur="500" fill="hold"/>
                        <p:tgtEl>
                          <p:spTgt spid="3098"/>
                        </p:tgtEl>
                        <p:attrNameLst>
                          <p:attrName>ppt_y</p:attrName>
                        </p:attrNameLst>
                      </p:cBhvr>
                      <p:tavLst>
                        <p:tav tm="0">
                          <p:val>
                            <p:strVal val="#ppt_y"/>
                          </p:val>
                        </p:tav>
                        <p:tav tm="100000">
                          <p:val>
                            <p:strVal val="#ppt_y"/>
                          </p:val>
                        </p:tav>
                      </p:tavLst>
                    </p:anim>
                  </p:childTnLst>
                </p:cTn>
              </p:par>
            </p:tnLst>
          </p:tmpl>
        </p:tmplLst>
      </p:bldP>
    </p:bldLst>
  </p:timing>
  <p:txStyles>
    <p:title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Bastian Sans" pitchFamily="2" charset="0"/>
        </a:defRPr>
      </a:lvl2pPr>
      <a:lvl3pPr algn="r" rtl="0" eaLnBrk="1" fontAlgn="base" hangingPunct="1">
        <a:spcBef>
          <a:spcPct val="0"/>
        </a:spcBef>
        <a:spcAft>
          <a:spcPct val="0"/>
        </a:spcAft>
        <a:defRPr sz="2400">
          <a:solidFill>
            <a:schemeClr val="bg1"/>
          </a:solidFill>
          <a:latin typeface="Bastian Sans" pitchFamily="2" charset="0"/>
        </a:defRPr>
      </a:lvl3pPr>
      <a:lvl4pPr algn="r" rtl="0" eaLnBrk="1" fontAlgn="base" hangingPunct="1">
        <a:spcBef>
          <a:spcPct val="0"/>
        </a:spcBef>
        <a:spcAft>
          <a:spcPct val="0"/>
        </a:spcAft>
        <a:defRPr sz="2400">
          <a:solidFill>
            <a:schemeClr val="bg1"/>
          </a:solidFill>
          <a:latin typeface="Bastian Sans" pitchFamily="2" charset="0"/>
        </a:defRPr>
      </a:lvl4pPr>
      <a:lvl5pPr algn="r" rtl="0" eaLnBrk="1" fontAlgn="base" hangingPunct="1">
        <a:spcBef>
          <a:spcPct val="0"/>
        </a:spcBef>
        <a:spcAft>
          <a:spcPct val="0"/>
        </a:spcAft>
        <a:defRPr sz="2400">
          <a:solidFill>
            <a:schemeClr val="bg1"/>
          </a:solidFill>
          <a:latin typeface="Bastian Sans" pitchFamily="2" charset="0"/>
        </a:defRPr>
      </a:lvl5pPr>
      <a:lvl6pPr marL="457200" algn="r" rtl="0" eaLnBrk="1" fontAlgn="base" hangingPunct="1">
        <a:spcBef>
          <a:spcPct val="0"/>
        </a:spcBef>
        <a:spcAft>
          <a:spcPct val="0"/>
        </a:spcAft>
        <a:defRPr sz="2400">
          <a:solidFill>
            <a:schemeClr val="bg1"/>
          </a:solidFill>
          <a:latin typeface="Bastian Sans" pitchFamily="2" charset="0"/>
        </a:defRPr>
      </a:lvl6pPr>
      <a:lvl7pPr marL="914400" algn="r" rtl="0" eaLnBrk="1" fontAlgn="base" hangingPunct="1">
        <a:spcBef>
          <a:spcPct val="0"/>
        </a:spcBef>
        <a:spcAft>
          <a:spcPct val="0"/>
        </a:spcAft>
        <a:defRPr sz="2400">
          <a:solidFill>
            <a:schemeClr val="bg1"/>
          </a:solidFill>
          <a:latin typeface="Bastian Sans" pitchFamily="2" charset="0"/>
        </a:defRPr>
      </a:lvl7pPr>
      <a:lvl8pPr marL="1371600" algn="r" rtl="0" eaLnBrk="1" fontAlgn="base" hangingPunct="1">
        <a:spcBef>
          <a:spcPct val="0"/>
        </a:spcBef>
        <a:spcAft>
          <a:spcPct val="0"/>
        </a:spcAft>
        <a:defRPr sz="2400">
          <a:solidFill>
            <a:schemeClr val="bg1"/>
          </a:solidFill>
          <a:latin typeface="Bastian Sans" pitchFamily="2" charset="0"/>
        </a:defRPr>
      </a:lvl8pPr>
      <a:lvl9pPr marL="1828800" algn="r" rtl="0" eaLnBrk="1" fontAlgn="base" hangingPunct="1">
        <a:spcBef>
          <a:spcPct val="0"/>
        </a:spcBef>
        <a:spcAft>
          <a:spcPct val="0"/>
        </a:spcAft>
        <a:defRPr sz="2400">
          <a:solidFill>
            <a:schemeClr val="bg1"/>
          </a:solidFill>
          <a:latin typeface="Bastian Sans" pitchFamily="2" charset="0"/>
        </a:defRPr>
      </a:lvl9pPr>
    </p:titleStyle>
    <p:bodyStyle>
      <a:lvl1pPr marL="342900" indent="-342900" algn="l" rtl="0" eaLnBrk="1" fontAlgn="base" hangingPunct="1">
        <a:spcBef>
          <a:spcPct val="20000"/>
        </a:spcBef>
        <a:spcAft>
          <a:spcPct val="0"/>
        </a:spcAft>
        <a:buClr>
          <a:srgbClr val="102C56"/>
        </a:buClr>
        <a:buFont typeface="Wingdings 3" pitchFamily="18" charset="2"/>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102C56"/>
        </a:buClr>
        <a:buFont typeface="Wingdings 3" pitchFamily="18" charset="2"/>
        <a:buChar char="}"/>
        <a:defRPr>
          <a:solidFill>
            <a:schemeClr val="tx1"/>
          </a:solidFill>
          <a:latin typeface="+mn-lt"/>
        </a:defRPr>
      </a:lvl2pPr>
      <a:lvl3pPr marL="1143000" indent="-228600" algn="l" rtl="0" eaLnBrk="1" fontAlgn="base" hangingPunct="1">
        <a:spcBef>
          <a:spcPct val="20000"/>
        </a:spcBef>
        <a:spcAft>
          <a:spcPct val="0"/>
        </a:spcAft>
        <a:buClr>
          <a:srgbClr val="102C56"/>
        </a:buClr>
        <a:buFont typeface="Wingdings 3" pitchFamily="18" charset="2"/>
        <a:buChar char="}"/>
        <a:defRPr sz="1600">
          <a:solidFill>
            <a:schemeClr val="tx1"/>
          </a:solidFill>
          <a:latin typeface="+mn-lt"/>
        </a:defRPr>
      </a:lvl3pPr>
      <a:lvl4pPr marL="1600200" indent="-228600" algn="l" rtl="0" eaLnBrk="1" fontAlgn="base" hangingPunct="1">
        <a:spcBef>
          <a:spcPct val="20000"/>
        </a:spcBef>
        <a:spcAft>
          <a:spcPct val="0"/>
        </a:spcAft>
        <a:buClr>
          <a:srgbClr val="102C56"/>
        </a:buClr>
        <a:buFont typeface="Wingdings 3" pitchFamily="18" charset="2"/>
        <a:buChar char="}"/>
        <a:defRPr sz="1400">
          <a:solidFill>
            <a:schemeClr val="tx1"/>
          </a:solidFill>
          <a:latin typeface="+mn-lt"/>
        </a:defRPr>
      </a:lvl4pPr>
      <a:lvl5pPr marL="20574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5pPr>
      <a:lvl6pPr marL="25146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6pPr>
      <a:lvl7pPr marL="29718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7pPr>
      <a:lvl8pPr marL="34290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8pPr>
      <a:lvl9pPr marL="38862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67544" y="188640"/>
            <a:ext cx="7926387" cy="2308324"/>
          </a:xfrm>
        </p:spPr>
        <p:txBody>
          <a:bodyPr/>
          <a:lstStyle/>
          <a:p>
            <a:pPr algn="ctr"/>
            <a:r>
              <a:rPr lang="en-GB" sz="4800" dirty="0"/>
              <a:t>Collaboration and Networking between schools</a:t>
            </a:r>
            <a:endParaRPr lang="en-US" sz="4800" dirty="0"/>
          </a:p>
        </p:txBody>
      </p:sp>
      <p:sp>
        <p:nvSpPr>
          <p:cNvPr id="4" name="Rectangle 3"/>
          <p:cNvSpPr txBox="1">
            <a:spLocks noChangeArrowheads="1"/>
          </p:cNvSpPr>
          <p:nvPr/>
        </p:nvSpPr>
        <p:spPr bwMode="auto">
          <a:xfrm>
            <a:off x="2627784" y="5877272"/>
            <a:ext cx="6400800"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102C56"/>
              </a:buClr>
              <a:buFont typeface="Wingdings 3" pitchFamily="18" charset="2"/>
              <a:buNone/>
              <a:defRPr sz="2000">
                <a:solidFill>
                  <a:schemeClr val="bg1"/>
                </a:solidFill>
                <a:latin typeface="+mn-lt"/>
                <a:ea typeface="+mn-ea"/>
                <a:cs typeface="+mn-cs"/>
              </a:defRPr>
            </a:lvl1pPr>
            <a:lvl2pPr marL="742950" indent="-285750" algn="l" rtl="0" eaLnBrk="1" fontAlgn="base" hangingPunct="1">
              <a:spcBef>
                <a:spcPct val="20000"/>
              </a:spcBef>
              <a:spcAft>
                <a:spcPct val="0"/>
              </a:spcAft>
              <a:buClr>
                <a:srgbClr val="102C56"/>
              </a:buClr>
              <a:buFont typeface="Wingdings 3" pitchFamily="18" charset="2"/>
              <a:buChar char="}"/>
              <a:defRPr>
                <a:solidFill>
                  <a:schemeClr val="tx1"/>
                </a:solidFill>
                <a:latin typeface="+mn-lt"/>
              </a:defRPr>
            </a:lvl2pPr>
            <a:lvl3pPr marL="1143000" indent="-228600" algn="l" rtl="0" eaLnBrk="1" fontAlgn="base" hangingPunct="1">
              <a:spcBef>
                <a:spcPct val="20000"/>
              </a:spcBef>
              <a:spcAft>
                <a:spcPct val="0"/>
              </a:spcAft>
              <a:buClr>
                <a:srgbClr val="102C56"/>
              </a:buClr>
              <a:buFont typeface="Wingdings 3" pitchFamily="18" charset="2"/>
              <a:buChar char="}"/>
              <a:defRPr sz="1600">
                <a:solidFill>
                  <a:schemeClr val="tx1"/>
                </a:solidFill>
                <a:latin typeface="+mn-lt"/>
              </a:defRPr>
            </a:lvl3pPr>
            <a:lvl4pPr marL="1600200" indent="-228600" algn="l" rtl="0" eaLnBrk="1" fontAlgn="base" hangingPunct="1">
              <a:spcBef>
                <a:spcPct val="20000"/>
              </a:spcBef>
              <a:spcAft>
                <a:spcPct val="0"/>
              </a:spcAft>
              <a:buClr>
                <a:srgbClr val="102C56"/>
              </a:buClr>
              <a:buFont typeface="Wingdings 3" pitchFamily="18" charset="2"/>
              <a:buChar char="}"/>
              <a:defRPr sz="1400">
                <a:solidFill>
                  <a:schemeClr val="tx1"/>
                </a:solidFill>
                <a:latin typeface="+mn-lt"/>
              </a:defRPr>
            </a:lvl4pPr>
            <a:lvl5pPr marL="20574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5pPr>
            <a:lvl6pPr marL="25146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6pPr>
            <a:lvl7pPr marL="29718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7pPr>
            <a:lvl8pPr marL="34290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8pPr>
            <a:lvl9pPr marL="3886200" indent="-228600" algn="l" rtl="0" eaLnBrk="1" fontAlgn="base" hangingPunct="1">
              <a:spcBef>
                <a:spcPct val="20000"/>
              </a:spcBef>
              <a:spcAft>
                <a:spcPct val="0"/>
              </a:spcAft>
              <a:buClr>
                <a:srgbClr val="102C56"/>
              </a:buClr>
              <a:buFont typeface="Wingdings 3" pitchFamily="18" charset="2"/>
              <a:buChar char="}"/>
              <a:defRPr sz="1200">
                <a:solidFill>
                  <a:schemeClr val="tx1"/>
                </a:solidFill>
                <a:latin typeface="+mn-lt"/>
              </a:defRPr>
            </a:lvl9pPr>
          </a:lstStyle>
          <a:p>
            <a:pPr algn="ctr"/>
            <a:r>
              <a:rPr lang="en-US" dirty="0" smtClean="0"/>
              <a:t>Daniel Muijs, Southampton Education School</a:t>
            </a:r>
            <a:endParaRPr lang="en-US"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sz="2400">
              <a:latin typeface="Times New Roman" pitchFamily="18" charset="0"/>
            </a:endParaRPr>
          </a:p>
        </p:txBody>
      </p:sp>
      <p:graphicFrame>
        <p:nvGraphicFramePr>
          <p:cNvPr id="178179" name="Group 3"/>
          <p:cNvGraphicFramePr>
            <a:graphicFrameLocks noGrp="1"/>
          </p:cNvGraphicFramePr>
          <p:nvPr/>
        </p:nvGraphicFramePr>
        <p:xfrm>
          <a:off x="323850" y="260350"/>
          <a:ext cx="8496300" cy="6101716"/>
        </p:xfrm>
        <a:graphic>
          <a:graphicData uri="http://schemas.openxmlformats.org/drawingml/2006/table">
            <a:tbl>
              <a:tblPr/>
              <a:tblGrid>
                <a:gridCol w="1997075"/>
                <a:gridCol w="2165350"/>
                <a:gridCol w="2166938"/>
                <a:gridCol w="2166937"/>
              </a:tblGrid>
              <a:tr h="7191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Goals</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Activities</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7191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Short term</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Medium term</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Long term</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School Improvement</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Partner school shares system to target D/C borderline pupils</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School leaders support each other by sharing data and openly discussing approaches to school development. Leaders are available for support when necessary</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Schools develop joint accountability systems, collegial leadership approaches and sustained support networks that draw in any new leaders in the network</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Broadening opportunities</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Partner schools put on a joint exam preparation day</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Partner schools develop some shared courses, offering specific vocational courses in each partner schools to all pupils in the partnership</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Partner schools develop joint curriculum planning system, with development done collaboratively</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1"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Sharing resources</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Teacher brought in from other school for cover</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Teachers regularly  help out in other network schools, with swapping and peer teaching common </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Joint appointments made to the network, schools collaboratively plan recruitment and succession</a:t>
                      </a:r>
                      <a:endParaRPr kumimoji="0" lang="en-GB" altLang="zh-CN" sz="16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8073456"/>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Characteristics of networks</a:t>
            </a:r>
            <a:endParaRPr lang="en-GB" sz="3600" dirty="0"/>
          </a:p>
        </p:txBody>
      </p:sp>
      <p:sp>
        <p:nvSpPr>
          <p:cNvPr id="4" name="Content Placeholder 3"/>
          <p:cNvSpPr>
            <a:spLocks noGrp="1"/>
          </p:cNvSpPr>
          <p:nvPr>
            <p:ph idx="1"/>
          </p:nvPr>
        </p:nvSpPr>
        <p:spPr/>
        <p:txBody>
          <a:bodyPr>
            <a:normAutofit/>
          </a:bodyPr>
          <a:lstStyle/>
          <a:p>
            <a:r>
              <a:rPr lang="en-GB" sz="2400" dirty="0" smtClean="0"/>
              <a:t>Voluntarism or coercion</a:t>
            </a:r>
          </a:p>
          <a:p>
            <a:r>
              <a:rPr lang="en-GB" sz="2400" dirty="0" smtClean="0"/>
              <a:t>Power relations</a:t>
            </a:r>
          </a:p>
          <a:p>
            <a:r>
              <a:rPr lang="en-GB" sz="2400" dirty="0" smtClean="0"/>
              <a:t>Network density</a:t>
            </a:r>
          </a:p>
          <a:p>
            <a:r>
              <a:rPr lang="en-GB" sz="2400" dirty="0" smtClean="0"/>
              <a:t>External involvement</a:t>
            </a:r>
          </a:p>
          <a:p>
            <a:r>
              <a:rPr lang="en-GB" sz="2400" dirty="0" smtClean="0"/>
              <a:t>Different time frames</a:t>
            </a:r>
          </a:p>
          <a:p>
            <a:r>
              <a:rPr lang="en-GB" sz="2400" dirty="0" smtClean="0"/>
              <a:t>Geographical spread</a:t>
            </a:r>
          </a:p>
          <a:p>
            <a:r>
              <a:rPr lang="en-GB" sz="2400" dirty="0" smtClean="0"/>
              <a:t>Vertical or horizontal</a:t>
            </a:r>
          </a:p>
          <a:p>
            <a:r>
              <a:rPr lang="en-GB" sz="2400" dirty="0" smtClean="0"/>
              <a:t>Density of schools</a:t>
            </a:r>
          </a:p>
          <a:p>
            <a:endParaRPr lang="en-GB" sz="2400" dirty="0" smtClean="0"/>
          </a:p>
          <a:p>
            <a:endParaRPr lang="en-GB" sz="2400" dirty="0"/>
          </a:p>
        </p:txBody>
      </p:sp>
      <p:sp>
        <p:nvSpPr>
          <p:cNvPr id="2" name="Slide Number Placeholder 1"/>
          <p:cNvSpPr>
            <a:spLocks noGrp="1"/>
          </p:cNvSpPr>
          <p:nvPr>
            <p:ph type="sldNum" sz="quarter" idx="10"/>
          </p:nvPr>
        </p:nvSpPr>
        <p:spPr>
          <a:xfrm>
            <a:off x="6553200" y="6356350"/>
            <a:ext cx="2133600" cy="365125"/>
          </a:xfrm>
          <a:prstGeom prst="rect">
            <a:avLst/>
          </a:prstGeom>
        </p:spPr>
        <p:txBody>
          <a:bodyPr/>
          <a:lstStyle/>
          <a:p>
            <a:pPr>
              <a:defRPr/>
            </a:pPr>
            <a:fld id="{6F37E56F-D027-4B71-9538-DE6F115FE62F}" type="slidenum">
              <a:rPr lang="en-GB" smtClean="0"/>
              <a:pPr>
                <a:defRPr/>
              </a:pPr>
              <a:t>11</a:t>
            </a:fld>
            <a:endParaRPr lang="en-GB"/>
          </a:p>
        </p:txBody>
      </p:sp>
    </p:spTree>
    <p:extLst>
      <p:ext uri="{BB962C8B-B14F-4D97-AF65-F5344CB8AC3E}">
        <p14:creationId xmlns:p14="http://schemas.microsoft.com/office/powerpoint/2010/main" val="82750145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3" descr="shr1210h.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0"/>
            <a:ext cx="9324975" cy="6858000"/>
          </a:xfrm>
        </p:spPr>
      </p:pic>
    </p:spTree>
    <p:extLst>
      <p:ext uri="{BB962C8B-B14F-4D97-AF65-F5344CB8AC3E}">
        <p14:creationId xmlns:p14="http://schemas.microsoft.com/office/powerpoint/2010/main" val="360024059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95736" y="6021288"/>
            <a:ext cx="6553200" cy="508000"/>
          </a:xfrm>
        </p:spPr>
        <p:txBody>
          <a:bodyPr>
            <a:noAutofit/>
          </a:bodyPr>
          <a:lstStyle/>
          <a:p>
            <a:r>
              <a:rPr lang="en-GB" sz="3600" dirty="0" smtClean="0"/>
              <a:t>Benefits</a:t>
            </a:r>
            <a:endParaRPr lang="en-US" sz="3600" dirty="0" smtClean="0"/>
          </a:p>
        </p:txBody>
      </p:sp>
      <p:sp>
        <p:nvSpPr>
          <p:cNvPr id="18435" name="Rectangle 3"/>
          <p:cNvSpPr>
            <a:spLocks noGrp="1" noChangeArrowheads="1"/>
          </p:cNvSpPr>
          <p:nvPr>
            <p:ph idx="1"/>
          </p:nvPr>
        </p:nvSpPr>
        <p:spPr>
          <a:xfrm>
            <a:off x="1115616" y="836712"/>
            <a:ext cx="7643812" cy="5184775"/>
          </a:xfrm>
        </p:spPr>
        <p:txBody>
          <a:bodyPr/>
          <a:lstStyle/>
          <a:p>
            <a:r>
              <a:rPr lang="en-GB" sz="2400" dirty="0" smtClean="0"/>
              <a:t>These theories point to benefits from networking, but what is the evidence?</a:t>
            </a:r>
          </a:p>
          <a:p>
            <a:r>
              <a:rPr lang="en-GB" sz="2400" dirty="0" smtClean="0"/>
              <a:t>We will look at three areas:</a:t>
            </a:r>
          </a:p>
          <a:p>
            <a:pPr lvl="1"/>
            <a:r>
              <a:rPr lang="en-GB" sz="2400" dirty="0" smtClean="0"/>
              <a:t>Raising achievement </a:t>
            </a:r>
          </a:p>
          <a:p>
            <a:pPr lvl="1"/>
            <a:r>
              <a:rPr lang="en-GB" sz="2400" dirty="0" smtClean="0"/>
              <a:t>Broadening opportunities and reach</a:t>
            </a:r>
          </a:p>
          <a:p>
            <a:pPr lvl="1"/>
            <a:r>
              <a:rPr lang="en-GB" sz="2400" dirty="0" smtClean="0"/>
              <a:t>Building Capacity (Human and Material resources)</a:t>
            </a:r>
            <a:endParaRPr lang="en-US" sz="2400" dirty="0" smtClean="0"/>
          </a:p>
        </p:txBody>
      </p:sp>
    </p:spTree>
    <p:extLst>
      <p:ext uri="{BB962C8B-B14F-4D97-AF65-F5344CB8AC3E}">
        <p14:creationId xmlns:p14="http://schemas.microsoft.com/office/powerpoint/2010/main" val="3371932182"/>
      </p:ext>
    </p:extLst>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536" y="5877272"/>
            <a:ext cx="8496300" cy="508000"/>
          </a:xfrm>
        </p:spPr>
        <p:txBody>
          <a:bodyPr>
            <a:noAutofit/>
          </a:bodyPr>
          <a:lstStyle/>
          <a:p>
            <a:r>
              <a:rPr lang="en-GB" sz="3600" dirty="0" smtClean="0"/>
              <a:t>Can networking and collaboration Raise Achievement?</a:t>
            </a:r>
            <a:endParaRPr lang="en-US" sz="3600" dirty="0" smtClean="0"/>
          </a:p>
        </p:txBody>
      </p:sp>
      <p:sp>
        <p:nvSpPr>
          <p:cNvPr id="19459" name="Rectangle 3"/>
          <p:cNvSpPr>
            <a:spLocks noGrp="1" noChangeArrowheads="1"/>
          </p:cNvSpPr>
          <p:nvPr>
            <p:ph idx="1"/>
          </p:nvPr>
        </p:nvSpPr>
        <p:spPr>
          <a:xfrm>
            <a:off x="899592" y="692696"/>
            <a:ext cx="7643813" cy="5184775"/>
          </a:xfrm>
        </p:spPr>
        <p:txBody>
          <a:bodyPr/>
          <a:lstStyle/>
          <a:p>
            <a:r>
              <a:rPr lang="en-GB" sz="2400" dirty="0" smtClean="0"/>
              <a:t>Evidence from qualitative studies:</a:t>
            </a:r>
          </a:p>
          <a:p>
            <a:pPr lvl="1"/>
            <a:r>
              <a:rPr lang="en-GB" sz="2400" dirty="0" smtClean="0"/>
              <a:t>CUREE (2005): systematic review</a:t>
            </a:r>
          </a:p>
          <a:p>
            <a:pPr lvl="2"/>
            <a:r>
              <a:rPr lang="en-GB" sz="2400" dirty="0" smtClean="0"/>
              <a:t>Positive impact on pupils in 9 out of 14 studies</a:t>
            </a:r>
          </a:p>
          <a:p>
            <a:pPr lvl="2"/>
            <a:r>
              <a:rPr lang="en-GB" sz="2400" dirty="0" smtClean="0"/>
              <a:t>Positive impact on teachers in 11 out of 14</a:t>
            </a:r>
          </a:p>
          <a:p>
            <a:pPr lvl="1"/>
            <a:r>
              <a:rPr lang="en-GB" sz="2400" dirty="0" smtClean="0"/>
              <a:t>Evidence of impact from a range of programmes (e.g. Chapman &amp; Allen, 2004; Ainscow et al, forthcoming, Muijs et al, forthcoming)</a:t>
            </a:r>
          </a:p>
          <a:p>
            <a:pPr lvl="2"/>
            <a:endParaRPr lang="en-GB" sz="2400" dirty="0" smtClean="0"/>
          </a:p>
        </p:txBody>
      </p:sp>
    </p:spTree>
    <p:extLst>
      <p:ext uri="{BB962C8B-B14F-4D97-AF65-F5344CB8AC3E}">
        <p14:creationId xmlns:p14="http://schemas.microsoft.com/office/powerpoint/2010/main" val="2436485886"/>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5877272"/>
            <a:ext cx="8496300" cy="508000"/>
          </a:xfrm>
        </p:spPr>
        <p:txBody>
          <a:bodyPr>
            <a:noAutofit/>
          </a:bodyPr>
          <a:lstStyle/>
          <a:p>
            <a:r>
              <a:rPr lang="en-GB" sz="3600" dirty="0" smtClean="0"/>
              <a:t>Can networking and collaboration Raise Achievement?</a:t>
            </a:r>
            <a:endParaRPr lang="en-US" sz="3600" dirty="0" smtClean="0"/>
          </a:p>
        </p:txBody>
      </p:sp>
      <p:sp>
        <p:nvSpPr>
          <p:cNvPr id="20482" name="Rectangle 3"/>
          <p:cNvSpPr>
            <a:spLocks noGrp="1" noChangeArrowheads="1"/>
          </p:cNvSpPr>
          <p:nvPr>
            <p:ph idx="1"/>
          </p:nvPr>
        </p:nvSpPr>
        <p:spPr>
          <a:xfrm>
            <a:off x="864387" y="1111473"/>
            <a:ext cx="8004175" cy="5184775"/>
          </a:xfrm>
        </p:spPr>
        <p:txBody>
          <a:bodyPr/>
          <a:lstStyle/>
          <a:p>
            <a:r>
              <a:rPr lang="en-GB" sz="2400" dirty="0" smtClean="0"/>
              <a:t>Evidence from quantitative studies</a:t>
            </a:r>
          </a:p>
          <a:p>
            <a:pPr lvl="1"/>
            <a:r>
              <a:rPr lang="en-GB" sz="2400" dirty="0" smtClean="0"/>
              <a:t>Evidence from </a:t>
            </a:r>
            <a:r>
              <a:rPr lang="en-GB" sz="2400" dirty="0" err="1" smtClean="0"/>
              <a:t>Curee</a:t>
            </a:r>
            <a:r>
              <a:rPr lang="en-GB" sz="2400" dirty="0" smtClean="0"/>
              <a:t> (2005) systematic review</a:t>
            </a:r>
          </a:p>
          <a:p>
            <a:pPr lvl="2"/>
            <a:r>
              <a:rPr lang="en-GB" sz="2400" dirty="0" smtClean="0"/>
              <a:t>Impact on specific groups of pupils, such as those with special needs</a:t>
            </a:r>
          </a:p>
          <a:p>
            <a:pPr lvl="2"/>
            <a:r>
              <a:rPr lang="en-GB" sz="2400" dirty="0" smtClean="0"/>
              <a:t>Overall impact not clear</a:t>
            </a:r>
          </a:p>
          <a:p>
            <a:pPr lvl="1"/>
            <a:r>
              <a:rPr lang="en-GB" sz="2400" dirty="0" smtClean="0"/>
              <a:t>Patchy impact of Networked Learning Communities (Hadfield, 2006)</a:t>
            </a:r>
          </a:p>
          <a:p>
            <a:pPr lvl="1"/>
            <a:endParaRPr lang="en-GB" sz="2400" dirty="0" smtClean="0"/>
          </a:p>
          <a:p>
            <a:pPr lvl="2"/>
            <a:endParaRPr lang="en-GB" sz="2400" dirty="0" smtClean="0"/>
          </a:p>
          <a:p>
            <a:pPr lvl="2"/>
            <a:endParaRPr lang="en-GB" sz="2400" dirty="0" smtClean="0"/>
          </a:p>
        </p:txBody>
      </p:sp>
    </p:spTree>
    <p:extLst>
      <p:ext uri="{BB962C8B-B14F-4D97-AF65-F5344CB8AC3E}">
        <p14:creationId xmlns:p14="http://schemas.microsoft.com/office/powerpoint/2010/main" val="133284649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971550" y="2492375"/>
            <a:ext cx="7643813" cy="5184775"/>
          </a:xfrm>
        </p:spPr>
        <p:txBody>
          <a:bodyPr/>
          <a:lstStyle/>
          <a:p>
            <a:r>
              <a:rPr lang="en-GB" smtClean="0"/>
              <a:t>Evidence from quantitative studies</a:t>
            </a:r>
          </a:p>
          <a:p>
            <a:pPr lvl="1"/>
            <a:r>
              <a:rPr lang="en-GB" smtClean="0"/>
              <a:t>Some evidence that collaboration with other agencies can narrow achievement gaps (Cummings et al, 2008; Van Veen et al, 1998)</a:t>
            </a:r>
          </a:p>
          <a:p>
            <a:pPr lvl="1"/>
            <a:r>
              <a:rPr lang="en-GB" smtClean="0"/>
              <a:t>Some evidence that </a:t>
            </a:r>
            <a:r>
              <a:rPr lang="en-GB" u="sng" smtClean="0"/>
              <a:t>specific forms</a:t>
            </a:r>
            <a:r>
              <a:rPr lang="en-GB" smtClean="0"/>
              <a:t> of collaboration may raise achievement (Muijs, 2008)</a:t>
            </a:r>
          </a:p>
          <a:p>
            <a:pPr lvl="2"/>
            <a:r>
              <a:rPr lang="en-GB" smtClean="0"/>
              <a:t>Stronger school paired with weaker schools, but not others</a:t>
            </a:r>
          </a:p>
          <a:p>
            <a:pPr lvl="1"/>
            <a:endParaRPr lang="en-GB" smtClean="0"/>
          </a:p>
          <a:p>
            <a:pPr lvl="2"/>
            <a:endParaRPr lang="en-GB" smtClean="0"/>
          </a:p>
          <a:p>
            <a:pPr lvl="2"/>
            <a:endParaRPr lang="en-GB" smtClean="0"/>
          </a:p>
        </p:txBody>
      </p:sp>
      <p:sp>
        <p:nvSpPr>
          <p:cNvPr id="21507" name="Rectangle 6"/>
          <p:cNvSpPr>
            <a:spLocks noChangeArrowheads="1"/>
          </p:cNvSpPr>
          <p:nvPr/>
        </p:nvSpPr>
        <p:spPr bwMode="auto">
          <a:xfrm>
            <a:off x="250825" y="1557338"/>
            <a:ext cx="8496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200" b="1">
                <a:solidFill>
                  <a:schemeClr val="accent2"/>
                </a:solidFill>
              </a:rPr>
              <a:t>Can networking and collaboration Raise Achievement?</a:t>
            </a:r>
            <a:endParaRPr lang="en-US" sz="3200" b="1">
              <a:solidFill>
                <a:schemeClr val="accent2"/>
              </a:solidFill>
            </a:endParaRPr>
          </a:p>
        </p:txBody>
      </p:sp>
    </p:spTree>
    <p:extLst>
      <p:ext uri="{BB962C8B-B14F-4D97-AF65-F5344CB8AC3E}">
        <p14:creationId xmlns:p14="http://schemas.microsoft.com/office/powerpoint/2010/main" val="1665477757"/>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5877272"/>
            <a:ext cx="8496300" cy="508000"/>
          </a:xfrm>
        </p:spPr>
        <p:txBody>
          <a:bodyPr>
            <a:noAutofit/>
          </a:bodyPr>
          <a:lstStyle/>
          <a:p>
            <a:r>
              <a:rPr lang="en-GB" sz="3600" dirty="0" smtClean="0"/>
              <a:t>Can networking and collaboration Raise Achievement?</a:t>
            </a:r>
            <a:endParaRPr lang="en-US" sz="3600" dirty="0" smtClean="0"/>
          </a:p>
        </p:txBody>
      </p:sp>
      <p:sp>
        <p:nvSpPr>
          <p:cNvPr id="22530" name="Rectangle 3"/>
          <p:cNvSpPr>
            <a:spLocks noGrp="1" noChangeArrowheads="1"/>
          </p:cNvSpPr>
          <p:nvPr>
            <p:ph idx="1"/>
          </p:nvPr>
        </p:nvSpPr>
        <p:spPr>
          <a:xfrm>
            <a:off x="899592" y="1412776"/>
            <a:ext cx="7643812" cy="3240360"/>
          </a:xfrm>
        </p:spPr>
        <p:txBody>
          <a:bodyPr/>
          <a:lstStyle/>
          <a:p>
            <a:r>
              <a:rPr lang="en-GB" sz="2400" dirty="0" smtClean="0"/>
              <a:t>Little strong causal evidence</a:t>
            </a:r>
          </a:p>
          <a:p>
            <a:r>
              <a:rPr lang="en-GB" sz="2400" dirty="0" smtClean="0"/>
              <a:t>But: evidence of specific forms of collaboration having specific impacts</a:t>
            </a:r>
          </a:p>
          <a:p>
            <a:r>
              <a:rPr lang="en-GB" sz="2400" dirty="0" smtClean="0"/>
              <a:t>Need for more quantitative studies</a:t>
            </a:r>
          </a:p>
        </p:txBody>
      </p:sp>
    </p:spTree>
    <p:extLst>
      <p:ext uri="{BB962C8B-B14F-4D97-AF65-F5344CB8AC3E}">
        <p14:creationId xmlns:p14="http://schemas.microsoft.com/office/powerpoint/2010/main" val="399161610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576" y="5695644"/>
            <a:ext cx="8229600" cy="1143000"/>
          </a:xfrm>
        </p:spPr>
        <p:txBody>
          <a:bodyPr/>
          <a:lstStyle/>
          <a:p>
            <a:r>
              <a:rPr lang="en-GB" sz="3600" dirty="0" smtClean="0"/>
              <a:t>The impact of Federations</a:t>
            </a:r>
            <a:endParaRPr lang="en-US" sz="3600" dirty="0"/>
          </a:p>
        </p:txBody>
      </p:sp>
      <p:sp>
        <p:nvSpPr>
          <p:cNvPr id="11267" name="Rectangle 3"/>
          <p:cNvSpPr>
            <a:spLocks noGrp="1" noChangeArrowheads="1"/>
          </p:cNvSpPr>
          <p:nvPr>
            <p:ph idx="1"/>
          </p:nvPr>
        </p:nvSpPr>
        <p:spPr>
          <a:xfrm>
            <a:off x="683568" y="1412776"/>
            <a:ext cx="8229600" cy="4525962"/>
          </a:xfrm>
        </p:spPr>
        <p:txBody>
          <a:bodyPr/>
          <a:lstStyle/>
          <a:p>
            <a:r>
              <a:rPr lang="en-GB" sz="2400" dirty="0"/>
              <a:t>National Pupil and School Datasets from 2001 onwards</a:t>
            </a:r>
          </a:p>
          <a:p>
            <a:r>
              <a:rPr lang="en-GB" sz="2400" dirty="0"/>
              <a:t>As no list exists, 50 LA’s contacted</a:t>
            </a:r>
          </a:p>
          <a:p>
            <a:r>
              <a:rPr lang="en-US" sz="2400" dirty="0"/>
              <a:t>264 schools and 122 Federations were identified </a:t>
            </a:r>
          </a:p>
          <a:p>
            <a:r>
              <a:rPr lang="en-GB" sz="2400" dirty="0"/>
              <a:t>Matched sample </a:t>
            </a:r>
            <a:r>
              <a:rPr lang="en-GB" sz="2400" dirty="0" smtClean="0"/>
              <a:t>drawn</a:t>
            </a:r>
          </a:p>
          <a:p>
            <a:r>
              <a:rPr lang="en-GB" sz="2400" dirty="0" smtClean="0"/>
              <a:t>Multilevel models </a:t>
            </a:r>
            <a:endParaRPr lang="en-US" sz="2400" dirty="0"/>
          </a:p>
        </p:txBody>
      </p:sp>
    </p:spTree>
    <p:extLst>
      <p:ext uri="{BB962C8B-B14F-4D97-AF65-F5344CB8AC3E}">
        <p14:creationId xmlns:p14="http://schemas.microsoft.com/office/powerpoint/2010/main" val="2276310785"/>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560" y="5715000"/>
            <a:ext cx="8229600" cy="1143000"/>
          </a:xfrm>
        </p:spPr>
        <p:txBody>
          <a:bodyPr/>
          <a:lstStyle/>
          <a:p>
            <a:r>
              <a:rPr lang="en-GB" sz="3600" dirty="0"/>
              <a:t>Typology of Federations</a:t>
            </a:r>
            <a:endParaRPr lang="en-US" sz="3600" dirty="0"/>
          </a:p>
        </p:txBody>
      </p:sp>
      <p:sp>
        <p:nvSpPr>
          <p:cNvPr id="13315" name="Rectangle 3"/>
          <p:cNvSpPr>
            <a:spLocks noGrp="1" noChangeArrowheads="1"/>
          </p:cNvSpPr>
          <p:nvPr>
            <p:ph type="body" idx="1"/>
          </p:nvPr>
        </p:nvSpPr>
        <p:spPr>
          <a:xfrm>
            <a:off x="467544" y="908720"/>
            <a:ext cx="8229600" cy="4525962"/>
          </a:xfrm>
        </p:spPr>
        <p:txBody>
          <a:bodyPr/>
          <a:lstStyle/>
          <a:p>
            <a:pPr lvl="1"/>
            <a:r>
              <a:rPr lang="en-GB" sz="2400" dirty="0"/>
              <a:t>Cross-Phase Federations</a:t>
            </a:r>
          </a:p>
          <a:p>
            <a:pPr lvl="1"/>
            <a:r>
              <a:rPr lang="en-GB" sz="2400" dirty="0"/>
              <a:t>Performance Federations</a:t>
            </a:r>
          </a:p>
          <a:p>
            <a:pPr lvl="1"/>
            <a:r>
              <a:rPr lang="en-GB" sz="2400" dirty="0"/>
              <a:t>Size Federations</a:t>
            </a:r>
          </a:p>
          <a:p>
            <a:pPr lvl="1"/>
            <a:r>
              <a:rPr lang="en-GB" sz="2400" dirty="0"/>
              <a:t>Faith Federations </a:t>
            </a:r>
          </a:p>
          <a:p>
            <a:pPr lvl="1"/>
            <a:r>
              <a:rPr lang="en-GB" sz="2400" dirty="0"/>
              <a:t>Mainstreaming Federations </a:t>
            </a:r>
          </a:p>
          <a:p>
            <a:pPr lvl="1"/>
            <a:r>
              <a:rPr lang="en-GB" sz="2400" dirty="0"/>
              <a:t>Academy Federations</a:t>
            </a:r>
            <a:endParaRPr lang="en-US" sz="2400" dirty="0"/>
          </a:p>
        </p:txBody>
      </p:sp>
    </p:spTree>
    <p:extLst>
      <p:ext uri="{BB962C8B-B14F-4D97-AF65-F5344CB8AC3E}">
        <p14:creationId xmlns:p14="http://schemas.microsoft.com/office/powerpoint/2010/main" val="346780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School Improvement</a:t>
            </a:r>
            <a:endParaRPr lang="en-GB" sz="3600" dirty="0"/>
          </a:p>
        </p:txBody>
      </p:sp>
      <p:sp>
        <p:nvSpPr>
          <p:cNvPr id="3" name="Content Placeholder 2"/>
          <p:cNvSpPr>
            <a:spLocks noGrp="1"/>
          </p:cNvSpPr>
          <p:nvPr>
            <p:ph idx="1"/>
          </p:nvPr>
        </p:nvSpPr>
        <p:spPr>
          <a:xfrm>
            <a:off x="611560" y="1124744"/>
            <a:ext cx="8153400" cy="4495800"/>
          </a:xfrm>
        </p:spPr>
        <p:txBody>
          <a:bodyPr/>
          <a:lstStyle/>
          <a:p>
            <a:r>
              <a:rPr lang="en-GB" sz="2400" dirty="0" smtClean="0"/>
              <a:t>Different types of school improvement:</a:t>
            </a:r>
          </a:p>
          <a:p>
            <a:pPr lvl="1"/>
            <a:r>
              <a:rPr lang="en-GB" sz="2400" dirty="0" smtClean="0"/>
              <a:t>Government/LA imposed (e.g. National Literacy Strategy)</a:t>
            </a:r>
          </a:p>
          <a:p>
            <a:pPr lvl="1"/>
            <a:r>
              <a:rPr lang="en-GB" sz="2400" dirty="0" smtClean="0"/>
              <a:t>Government/LA supported (e.g. EAZ)</a:t>
            </a:r>
          </a:p>
          <a:p>
            <a:pPr lvl="1"/>
            <a:r>
              <a:rPr lang="en-GB" sz="2400" dirty="0" smtClean="0"/>
              <a:t>External programme bought in by school (e.g. IQEA)</a:t>
            </a:r>
          </a:p>
          <a:p>
            <a:pPr lvl="1"/>
            <a:r>
              <a:rPr lang="en-GB" sz="2400" dirty="0" smtClean="0"/>
              <a:t>School develops own programme</a:t>
            </a:r>
          </a:p>
          <a:p>
            <a:pPr lvl="1"/>
            <a:r>
              <a:rPr lang="en-GB" sz="2400" dirty="0" smtClean="0"/>
              <a:t>Collaboration between schools</a:t>
            </a:r>
          </a:p>
          <a:p>
            <a:pPr lvl="1"/>
            <a:endParaRPr lang="en-GB" sz="2400" dirty="0"/>
          </a:p>
        </p:txBody>
      </p:sp>
    </p:spTree>
    <p:extLst>
      <p:ext uri="{BB962C8B-B14F-4D97-AF65-F5344CB8AC3E}">
        <p14:creationId xmlns:p14="http://schemas.microsoft.com/office/powerpoint/2010/main" val="1917726178"/>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Do Federation schools outperform comparators?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1948991"/>
              </p:ext>
            </p:extLst>
          </p:nvPr>
        </p:nvGraphicFramePr>
        <p:xfrm>
          <a:off x="827584" y="908719"/>
          <a:ext cx="7560842" cy="4306808"/>
        </p:xfrm>
        <a:graphic>
          <a:graphicData uri="http://schemas.openxmlformats.org/drawingml/2006/table">
            <a:tbl>
              <a:tblPr firstRow="1" firstCol="1" bandRow="1">
                <a:tableStyleId>{C4B1156A-380E-4F78-BDF5-A606A8083BF9}</a:tableStyleId>
              </a:tblPr>
              <a:tblGrid>
                <a:gridCol w="1440160"/>
                <a:gridCol w="648453"/>
                <a:gridCol w="781747"/>
                <a:gridCol w="781747"/>
                <a:gridCol w="781747"/>
                <a:gridCol w="781747"/>
                <a:gridCol w="781747"/>
                <a:gridCol w="781747"/>
                <a:gridCol w="781747"/>
              </a:tblGrid>
              <a:tr h="1152128">
                <a:tc>
                  <a:txBody>
                    <a:bodyPr/>
                    <a:lstStyle/>
                    <a:p>
                      <a:pPr marL="457200">
                        <a:lnSpc>
                          <a:spcPct val="115000"/>
                        </a:lnSpc>
                        <a:spcAft>
                          <a:spcPts val="0"/>
                        </a:spcAft>
                      </a:pPr>
                      <a:r>
                        <a:rPr lang="en-GB" sz="1800" b="0" dirty="0" smtClean="0">
                          <a:effectLst/>
                        </a:rPr>
                        <a:t>Year</a:t>
                      </a:r>
                    </a:p>
                    <a:p>
                      <a:pPr marL="457200">
                        <a:lnSpc>
                          <a:spcPct val="115000"/>
                        </a:lnSpc>
                        <a:spcAft>
                          <a:spcPts val="0"/>
                        </a:spcAft>
                      </a:pPr>
                      <a:endParaRPr lang="en-GB" sz="1800" b="0" dirty="0" smtClean="0">
                        <a:effectLst/>
                      </a:endParaRPr>
                    </a:p>
                    <a:p>
                      <a:pPr marL="457200">
                        <a:lnSpc>
                          <a:spcPct val="115000"/>
                        </a:lnSpc>
                        <a:spcAft>
                          <a:spcPts val="0"/>
                        </a:spcAft>
                      </a:pPr>
                      <a:endParaRPr lang="en-GB" sz="1800" b="0" dirty="0" smtClean="0">
                        <a:effectLst/>
                      </a:endParaRPr>
                    </a:p>
                  </a:txBody>
                  <a:tcPr marL="68580" marR="68580" marT="0" marB="0"/>
                </a:tc>
                <a:tc>
                  <a:txBody>
                    <a:bodyPr/>
                    <a:lstStyle/>
                    <a:p>
                      <a:pPr marL="457200" algn="l">
                        <a:lnSpc>
                          <a:spcPct val="115000"/>
                        </a:lnSpc>
                        <a:spcAft>
                          <a:spcPts val="0"/>
                        </a:spcAft>
                      </a:pPr>
                      <a:r>
                        <a:rPr lang="en-GB" sz="1800" b="0" dirty="0" smtClean="0">
                          <a:effectLst/>
                        </a:rPr>
                        <a:t>03</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04</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05</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06</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07</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08</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09</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0" dirty="0" smtClean="0">
                          <a:effectLst/>
                        </a:rPr>
                        <a:t>10</a:t>
                      </a:r>
                      <a:endParaRPr lang="en-GB" sz="1800" b="0" dirty="0">
                        <a:effectLst/>
                        <a:latin typeface="Calibri"/>
                        <a:ea typeface="Times New Roman"/>
                        <a:cs typeface="Times New Roman"/>
                      </a:endParaRPr>
                    </a:p>
                  </a:txBody>
                  <a:tcPr marL="68580" marR="68580" marT="0" marB="0"/>
                </a:tc>
              </a:tr>
              <a:tr h="576064">
                <a:tc>
                  <a:txBody>
                    <a:bodyPr/>
                    <a:lstStyle/>
                    <a:p>
                      <a:pPr marL="457200">
                        <a:lnSpc>
                          <a:spcPct val="115000"/>
                        </a:lnSpc>
                        <a:spcAft>
                          <a:spcPts val="0"/>
                        </a:spcAft>
                      </a:pPr>
                      <a:r>
                        <a:rPr lang="en-GB" sz="1800" b="0" dirty="0">
                          <a:effectLst/>
                        </a:rPr>
                        <a:t>2004 cohort</a:t>
                      </a:r>
                      <a:endParaRPr lang="en-GB" sz="1800" b="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a:effectLst/>
                        </a:rPr>
                        <a:t> </a:t>
                      </a:r>
                      <a:endParaRPr lang="en-GB" sz="180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a:effectLst/>
                        </a:rPr>
                        <a:t> </a:t>
                      </a:r>
                      <a:endParaRPr lang="en-GB" sz="180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dirty="0">
                          <a:effectLst/>
                        </a:rPr>
                        <a:t> </a:t>
                      </a:r>
                      <a:endParaRPr lang="en-GB" sz="180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dirty="0">
                          <a:effectLst/>
                        </a:rPr>
                        <a:t> </a:t>
                      </a:r>
                      <a:endParaRPr lang="en-GB" sz="180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r>
              <a:tr h="576064">
                <a:tc>
                  <a:txBody>
                    <a:bodyPr/>
                    <a:lstStyle/>
                    <a:p>
                      <a:pPr marL="457200">
                        <a:lnSpc>
                          <a:spcPct val="115000"/>
                        </a:lnSpc>
                        <a:spcAft>
                          <a:spcPts val="0"/>
                        </a:spcAft>
                      </a:pPr>
                      <a:r>
                        <a:rPr lang="en-GB" sz="1800" b="0" dirty="0">
                          <a:effectLst/>
                        </a:rPr>
                        <a:t>2005 cohort</a:t>
                      </a:r>
                      <a:endParaRPr lang="en-GB" sz="1800" b="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800" b="1" dirty="0" smtClean="0">
                          <a:effectLst/>
                        </a:rPr>
                        <a:t>N</a:t>
                      </a:r>
                      <a:endParaRPr lang="en-GB" sz="1800" b="1" dirty="0">
                        <a:effectLst/>
                        <a:latin typeface="Calibri"/>
                        <a:ea typeface="SimSun"/>
                        <a:cs typeface="Arial"/>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X</a:t>
                      </a:r>
                      <a:endParaRPr lang="en-GB" sz="1800" b="1">
                        <a:effectLst/>
                        <a:latin typeface="Calibri"/>
                        <a:ea typeface="Times New Roman"/>
                        <a:cs typeface="Times New Roman"/>
                      </a:endParaRPr>
                    </a:p>
                  </a:txBody>
                  <a:tcPr marL="68580" marR="68580" marT="0" marB="0"/>
                </a:tc>
              </a:tr>
              <a:tr h="576064">
                <a:tc>
                  <a:txBody>
                    <a:bodyPr/>
                    <a:lstStyle/>
                    <a:p>
                      <a:pPr marL="457200">
                        <a:lnSpc>
                          <a:spcPct val="115000"/>
                        </a:lnSpc>
                        <a:spcAft>
                          <a:spcPts val="0"/>
                        </a:spcAft>
                      </a:pPr>
                      <a:r>
                        <a:rPr lang="en-GB" sz="1800" b="0" dirty="0">
                          <a:effectLst/>
                        </a:rPr>
                        <a:t>2006 cohort</a:t>
                      </a:r>
                      <a:endParaRPr lang="en-GB" sz="1800" b="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800" b="1" dirty="0" smtClean="0">
                          <a:effectLst/>
                        </a:rPr>
                        <a:t>N</a:t>
                      </a:r>
                      <a:endParaRPr lang="en-GB" sz="1800" b="1" dirty="0">
                        <a:effectLst/>
                        <a:latin typeface="Calibri"/>
                        <a:ea typeface="SimSun"/>
                        <a:cs typeface="Arial"/>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r>
              <a:tr h="576064">
                <a:tc>
                  <a:txBody>
                    <a:bodyPr/>
                    <a:lstStyle/>
                    <a:p>
                      <a:pPr marL="457200">
                        <a:lnSpc>
                          <a:spcPct val="115000"/>
                        </a:lnSpc>
                        <a:spcAft>
                          <a:spcPts val="0"/>
                        </a:spcAft>
                      </a:pPr>
                      <a:r>
                        <a:rPr lang="en-GB" sz="1800" b="0" dirty="0">
                          <a:effectLst/>
                        </a:rPr>
                        <a:t>2007 cohort</a:t>
                      </a:r>
                      <a:endParaRPr lang="en-GB" sz="1800" b="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800" b="1" dirty="0" smtClean="0">
                          <a:effectLst/>
                        </a:rPr>
                        <a:t>N</a:t>
                      </a:r>
                      <a:endParaRPr lang="en-GB" sz="1800" b="1" dirty="0">
                        <a:effectLst/>
                        <a:latin typeface="Calibri"/>
                        <a:ea typeface="SimSun"/>
                        <a:cs typeface="Arial"/>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r>
              <a:tr h="576064">
                <a:tc>
                  <a:txBody>
                    <a:bodyPr/>
                    <a:lstStyle/>
                    <a:p>
                      <a:pPr marL="457200">
                        <a:lnSpc>
                          <a:spcPct val="115000"/>
                        </a:lnSpc>
                        <a:spcAft>
                          <a:spcPts val="0"/>
                        </a:spcAft>
                      </a:pPr>
                      <a:r>
                        <a:rPr lang="en-GB" sz="1800" b="0" dirty="0">
                          <a:effectLst/>
                        </a:rPr>
                        <a:t>2008 cohort</a:t>
                      </a:r>
                      <a:endParaRPr lang="en-GB" sz="1800" b="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800" b="1" dirty="0" smtClean="0">
                          <a:effectLst/>
                        </a:rPr>
                        <a:t>N</a:t>
                      </a:r>
                      <a:endParaRPr lang="en-GB" sz="1800" b="1" dirty="0">
                        <a:effectLst/>
                        <a:latin typeface="Calibri"/>
                        <a:ea typeface="SimSun"/>
                        <a:cs typeface="Arial"/>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smtClean="0">
                          <a:effectLst/>
                        </a:rPr>
                        <a:t>N</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a:effectLst/>
                        </a:rPr>
                        <a:t> </a:t>
                      </a:r>
                      <a:endParaRPr lang="en-GB" sz="1800" b="1">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 </a:t>
                      </a:r>
                      <a:endParaRPr lang="en-GB" sz="1800" b="1"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1800" b="1" dirty="0">
                          <a:effectLst/>
                        </a:rPr>
                        <a:t>X</a:t>
                      </a:r>
                      <a:endParaRPr lang="en-GB" sz="1800" b="1"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76896509"/>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How much difference do they make?</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999600"/>
              </p:ext>
            </p:extLst>
          </p:nvPr>
        </p:nvGraphicFramePr>
        <p:xfrm>
          <a:off x="827584" y="764704"/>
          <a:ext cx="7488833" cy="4229985"/>
        </p:xfrm>
        <a:graphic>
          <a:graphicData uri="http://schemas.openxmlformats.org/drawingml/2006/table">
            <a:tbl>
              <a:tblPr firstRow="1" firstCol="1" bandRow="1">
                <a:tableStyleId>{ED083AE6-46FA-4A59-8FB0-9F97EB10719F}</a:tableStyleId>
              </a:tblPr>
              <a:tblGrid>
                <a:gridCol w="2496277"/>
                <a:gridCol w="1248139"/>
                <a:gridCol w="1248139"/>
                <a:gridCol w="1248139"/>
                <a:gridCol w="1248139"/>
              </a:tblGrid>
              <a:tr h="845997">
                <a:tc>
                  <a:txBody>
                    <a:bodyPr/>
                    <a:lstStyle/>
                    <a:p>
                      <a:pPr marL="457200">
                        <a:lnSpc>
                          <a:spcPct val="115000"/>
                        </a:lnSpc>
                        <a:spcAft>
                          <a:spcPts val="0"/>
                        </a:spcAft>
                      </a:pPr>
                      <a:r>
                        <a:rPr lang="en-GB" sz="2000" baseline="0" dirty="0">
                          <a:effectLst/>
                        </a:rPr>
                        <a:t>Cohort/Year</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2007</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2008</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2009</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2010</a:t>
                      </a:r>
                      <a:endParaRPr lang="en-GB" sz="2000" b="0" baseline="0" dirty="0">
                        <a:effectLst/>
                        <a:latin typeface="Calibri"/>
                        <a:ea typeface="Times New Roman"/>
                        <a:cs typeface="Times New Roman"/>
                      </a:endParaRPr>
                    </a:p>
                  </a:txBody>
                  <a:tcPr marL="68580" marR="68580" marT="0" marB="0"/>
                </a:tc>
              </a:tr>
              <a:tr h="845997">
                <a:tc>
                  <a:txBody>
                    <a:bodyPr/>
                    <a:lstStyle/>
                    <a:p>
                      <a:pPr marL="457200">
                        <a:lnSpc>
                          <a:spcPct val="115000"/>
                        </a:lnSpc>
                        <a:spcAft>
                          <a:spcPts val="0"/>
                        </a:spcAft>
                      </a:pPr>
                      <a:r>
                        <a:rPr lang="en-GB" sz="2000" baseline="0" dirty="0">
                          <a:effectLst/>
                        </a:rPr>
                        <a:t>2005 cohort</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11.4</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17.1</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22.6</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34.4</a:t>
                      </a:r>
                      <a:endParaRPr lang="en-GB" sz="2000" b="1" baseline="0" dirty="0">
                        <a:effectLst/>
                        <a:latin typeface="Calibri"/>
                        <a:ea typeface="Times New Roman"/>
                        <a:cs typeface="Times New Roman"/>
                      </a:endParaRPr>
                    </a:p>
                  </a:txBody>
                  <a:tcPr marL="68580" marR="68580" marT="0" marB="0"/>
                </a:tc>
              </a:tr>
              <a:tr h="845997">
                <a:tc>
                  <a:txBody>
                    <a:bodyPr/>
                    <a:lstStyle/>
                    <a:p>
                      <a:pPr marL="457200">
                        <a:lnSpc>
                          <a:spcPct val="115000"/>
                        </a:lnSpc>
                        <a:spcAft>
                          <a:spcPts val="0"/>
                        </a:spcAft>
                      </a:pPr>
                      <a:r>
                        <a:rPr lang="en-GB" sz="2000" baseline="0" dirty="0">
                          <a:effectLst/>
                        </a:rPr>
                        <a:t>2006 cohort</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26.4</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29.5</a:t>
                      </a:r>
                      <a:endParaRPr lang="en-GB" sz="2000" b="1" baseline="0" dirty="0">
                        <a:effectLst/>
                        <a:latin typeface="Calibri"/>
                        <a:ea typeface="Times New Roman"/>
                        <a:cs typeface="Times New Roman"/>
                      </a:endParaRPr>
                    </a:p>
                  </a:txBody>
                  <a:tcPr marL="68580" marR="68580" marT="0" marB="0"/>
                </a:tc>
              </a:tr>
              <a:tr h="845997">
                <a:tc>
                  <a:txBody>
                    <a:bodyPr/>
                    <a:lstStyle/>
                    <a:p>
                      <a:pPr marL="457200">
                        <a:lnSpc>
                          <a:spcPct val="115000"/>
                        </a:lnSpc>
                        <a:spcAft>
                          <a:spcPts val="0"/>
                        </a:spcAft>
                      </a:pPr>
                      <a:r>
                        <a:rPr lang="en-GB" sz="2000" baseline="0" dirty="0">
                          <a:effectLst/>
                        </a:rPr>
                        <a:t>2007 cohort</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30.9</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35.7</a:t>
                      </a:r>
                      <a:endParaRPr lang="en-GB" sz="2000" b="1" baseline="0" dirty="0">
                        <a:effectLst/>
                        <a:latin typeface="Calibri"/>
                        <a:ea typeface="Times New Roman"/>
                        <a:cs typeface="Times New Roman"/>
                      </a:endParaRPr>
                    </a:p>
                  </a:txBody>
                  <a:tcPr marL="68580" marR="68580" marT="0" marB="0"/>
                </a:tc>
              </a:tr>
              <a:tr h="845997">
                <a:tc>
                  <a:txBody>
                    <a:bodyPr/>
                    <a:lstStyle/>
                    <a:p>
                      <a:pPr marL="457200">
                        <a:lnSpc>
                          <a:spcPct val="115000"/>
                        </a:lnSpc>
                        <a:spcAft>
                          <a:spcPts val="0"/>
                        </a:spcAft>
                      </a:pPr>
                      <a:r>
                        <a:rPr lang="en-GB" sz="2000" baseline="0" dirty="0">
                          <a:effectLst/>
                        </a:rPr>
                        <a:t>2008 cohort</a:t>
                      </a:r>
                      <a:endParaRPr lang="en-GB" sz="2000" b="0"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 </a:t>
                      </a:r>
                      <a:endParaRPr lang="en-GB" sz="2000" b="1" baseline="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GB" sz="2000" baseline="0" dirty="0">
                          <a:effectLst/>
                        </a:rPr>
                        <a:t>27.5</a:t>
                      </a:r>
                      <a:endParaRPr lang="en-GB" sz="2000" b="1" baseline="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9257245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kind of collaboration?</a:t>
            </a:r>
            <a:endParaRPr lang="en-GB" sz="4000" dirty="0"/>
          </a:p>
        </p:txBody>
      </p:sp>
      <p:sp>
        <p:nvSpPr>
          <p:cNvPr id="3" name="Content Placeholder 2"/>
          <p:cNvSpPr>
            <a:spLocks noGrp="1"/>
          </p:cNvSpPr>
          <p:nvPr>
            <p:ph idx="1"/>
          </p:nvPr>
        </p:nvSpPr>
        <p:spPr>
          <a:xfrm>
            <a:off x="755576" y="1844824"/>
            <a:ext cx="8153400" cy="4495800"/>
          </a:xfrm>
        </p:spPr>
        <p:txBody>
          <a:bodyPr/>
          <a:lstStyle/>
          <a:p>
            <a:r>
              <a:rPr lang="en-GB" sz="2400" dirty="0" smtClean="0"/>
              <a:t>Performance Federations</a:t>
            </a:r>
            <a:r>
              <a:rPr lang="en-GB" sz="2400" dirty="0"/>
              <a:t> </a:t>
            </a:r>
            <a:r>
              <a:rPr lang="en-GB" sz="2400" dirty="0" smtClean="0"/>
              <a:t>– strong school works with one of more weaker </a:t>
            </a:r>
            <a:r>
              <a:rPr lang="en-GB" sz="2400" dirty="0" smtClean="0"/>
              <a:t>ones</a:t>
            </a:r>
          </a:p>
          <a:p>
            <a:r>
              <a:rPr lang="en-GB" sz="2400" dirty="0" smtClean="0"/>
              <a:t>Academy Federations</a:t>
            </a:r>
            <a:endParaRPr lang="en-GB" sz="2400" dirty="0" smtClean="0"/>
          </a:p>
        </p:txBody>
      </p:sp>
    </p:spTree>
    <p:extLst>
      <p:ext uri="{BB962C8B-B14F-4D97-AF65-F5344CB8AC3E}">
        <p14:creationId xmlns:p14="http://schemas.microsoft.com/office/powerpoint/2010/main" val="154282354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98004" y="1484313"/>
            <a:ext cx="8424862" cy="5184775"/>
          </a:xfrm>
        </p:spPr>
        <p:txBody>
          <a:bodyPr/>
          <a:lstStyle/>
          <a:p>
            <a:r>
              <a:rPr lang="en-GB" sz="2400" dirty="0" smtClean="0"/>
              <a:t>Co-construct</a:t>
            </a:r>
            <a:r>
              <a:rPr lang="en-GB" dirty="0" smtClean="0"/>
              <a:t> improvement around individual school needs</a:t>
            </a:r>
          </a:p>
          <a:p>
            <a:r>
              <a:rPr lang="en-GB" dirty="0" smtClean="0"/>
              <a:t>Networking can foster knowledge creation (Katz &amp; Earl, 2007)</a:t>
            </a:r>
          </a:p>
          <a:p>
            <a:r>
              <a:rPr lang="en-GB" dirty="0" smtClean="0"/>
              <a:t>Can generate new knowledge (Ainscow &amp; West, 2006)</a:t>
            </a:r>
          </a:p>
          <a:p>
            <a:r>
              <a:rPr lang="en-GB" dirty="0" smtClean="0"/>
              <a:t>Reinventing the wheel?</a:t>
            </a:r>
          </a:p>
          <a:p>
            <a:pPr>
              <a:buFontTx/>
              <a:buNone/>
            </a:pPr>
            <a:endParaRPr lang="en-GB" dirty="0" smtClean="0"/>
          </a:p>
          <a:p>
            <a:pPr>
              <a:buFontTx/>
              <a:buNone/>
            </a:pPr>
            <a:endParaRPr lang="en-GB" dirty="0" smtClean="0"/>
          </a:p>
        </p:txBody>
      </p:sp>
      <p:sp>
        <p:nvSpPr>
          <p:cNvPr id="23555" name="Rectangle 5"/>
          <p:cNvSpPr>
            <a:spLocks noChangeArrowheads="1"/>
          </p:cNvSpPr>
          <p:nvPr/>
        </p:nvSpPr>
        <p:spPr bwMode="auto">
          <a:xfrm>
            <a:off x="179388" y="1484313"/>
            <a:ext cx="8496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b="1">
              <a:solidFill>
                <a:schemeClr val="accent2"/>
              </a:solidFill>
            </a:endParaRPr>
          </a:p>
        </p:txBody>
      </p:sp>
      <p:sp>
        <p:nvSpPr>
          <p:cNvPr id="23556" name="Rectangle 4"/>
          <p:cNvSpPr>
            <a:spLocks noChangeArrowheads="1"/>
          </p:cNvSpPr>
          <p:nvPr/>
        </p:nvSpPr>
        <p:spPr bwMode="auto">
          <a:xfrm>
            <a:off x="971600" y="5657671"/>
            <a:ext cx="7929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dirty="0">
                <a:solidFill>
                  <a:schemeClr val="bg1"/>
                </a:solidFill>
                <a:latin typeface="+mj-lt"/>
              </a:rPr>
              <a:t>Can networking and collaboration Help Build School Capacity?</a:t>
            </a:r>
            <a:endParaRPr lang="en-US" sz="3600" dirty="0">
              <a:solidFill>
                <a:schemeClr val="bg1"/>
              </a:solidFill>
              <a:latin typeface="+mj-lt"/>
            </a:endParaRPr>
          </a:p>
        </p:txBody>
      </p:sp>
    </p:spTree>
    <p:extLst>
      <p:ext uri="{BB962C8B-B14F-4D97-AF65-F5344CB8AC3E}">
        <p14:creationId xmlns:p14="http://schemas.microsoft.com/office/powerpoint/2010/main" val="3169765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20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20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20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827584" y="764704"/>
            <a:ext cx="7643812" cy="5184775"/>
          </a:xfrm>
        </p:spPr>
        <p:txBody>
          <a:bodyPr/>
          <a:lstStyle/>
          <a:p>
            <a:r>
              <a:rPr lang="en-GB" sz="2400" dirty="0" smtClean="0"/>
              <a:t>Evidence that collaboration can help break isolation of schools (Harris, 2005; </a:t>
            </a:r>
            <a:r>
              <a:rPr lang="en-GB" sz="2400" dirty="0" err="1" smtClean="0"/>
              <a:t>Datnow</a:t>
            </a:r>
            <a:r>
              <a:rPr lang="en-GB" sz="2400" dirty="0" smtClean="0"/>
              <a:t> et al, 2003)</a:t>
            </a:r>
          </a:p>
          <a:p>
            <a:r>
              <a:rPr lang="en-GB" sz="2400" dirty="0" smtClean="0"/>
              <a:t>Pooled resources lead to greater CPD opportunities and allow external support to be bought in (Muijs, 2008)</a:t>
            </a:r>
          </a:p>
          <a:p>
            <a:r>
              <a:rPr lang="en-GB" sz="2400" dirty="0" smtClean="0"/>
              <a:t>Sharing of good practice, though actual extent of this varies (Imitation!)</a:t>
            </a:r>
          </a:p>
          <a:p>
            <a:pPr lvl="1"/>
            <a:endParaRPr lang="en-GB" sz="2400" dirty="0" smtClean="0"/>
          </a:p>
        </p:txBody>
      </p:sp>
      <p:sp>
        <p:nvSpPr>
          <p:cNvPr id="4" name="Rectangle 4"/>
          <p:cNvSpPr>
            <a:spLocks noChangeArrowheads="1"/>
          </p:cNvSpPr>
          <p:nvPr/>
        </p:nvSpPr>
        <p:spPr bwMode="auto">
          <a:xfrm>
            <a:off x="971600" y="5657671"/>
            <a:ext cx="7929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dirty="0">
                <a:solidFill>
                  <a:schemeClr val="bg1"/>
                </a:solidFill>
                <a:latin typeface="+mj-lt"/>
              </a:rPr>
              <a:t>Can networking and collaboration Help Build School Capacity?</a:t>
            </a:r>
            <a:endParaRPr lang="en-US" sz="3600" dirty="0">
              <a:solidFill>
                <a:schemeClr val="bg1"/>
              </a:solidFill>
              <a:latin typeface="+mj-lt"/>
            </a:endParaRPr>
          </a:p>
        </p:txBody>
      </p:sp>
    </p:spTree>
    <p:extLst>
      <p:ext uri="{BB962C8B-B14F-4D97-AF65-F5344CB8AC3E}">
        <p14:creationId xmlns:p14="http://schemas.microsoft.com/office/powerpoint/2010/main" val="393274670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20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20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26627" name="Rectangle 3"/>
          <p:cNvSpPr>
            <a:spLocks noGrp="1" noChangeArrowheads="1"/>
          </p:cNvSpPr>
          <p:nvPr>
            <p:ph idx="1"/>
          </p:nvPr>
        </p:nvSpPr>
        <p:spPr>
          <a:xfrm>
            <a:off x="947161" y="1340768"/>
            <a:ext cx="7643813" cy="5184775"/>
          </a:xfrm>
        </p:spPr>
        <p:txBody>
          <a:bodyPr/>
          <a:lstStyle/>
          <a:p>
            <a:r>
              <a:rPr lang="en-GB" sz="2400" dirty="0" smtClean="0"/>
              <a:t>Overall, there is qualitative evidence of potential for capacity building, though it is not always realised</a:t>
            </a:r>
          </a:p>
        </p:txBody>
      </p:sp>
      <p:sp>
        <p:nvSpPr>
          <p:cNvPr id="5" name="Rectangle 4"/>
          <p:cNvSpPr>
            <a:spLocks noChangeArrowheads="1"/>
          </p:cNvSpPr>
          <p:nvPr/>
        </p:nvSpPr>
        <p:spPr bwMode="auto">
          <a:xfrm>
            <a:off x="971600" y="5657671"/>
            <a:ext cx="7929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dirty="0">
                <a:solidFill>
                  <a:schemeClr val="bg1"/>
                </a:solidFill>
                <a:latin typeface="+mj-lt"/>
              </a:rPr>
              <a:t>Can networking and collaboration Help Build School Capacity?</a:t>
            </a:r>
            <a:endParaRPr lang="en-US" sz="3600" dirty="0">
              <a:solidFill>
                <a:schemeClr val="bg1"/>
              </a:solidFill>
              <a:latin typeface="+mj-lt"/>
            </a:endParaRPr>
          </a:p>
        </p:txBody>
      </p:sp>
    </p:spTree>
    <p:extLst>
      <p:ext uri="{BB962C8B-B14F-4D97-AF65-F5344CB8AC3E}">
        <p14:creationId xmlns:p14="http://schemas.microsoft.com/office/powerpoint/2010/main" val="2588914750"/>
      </p:ext>
    </p:extLst>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5949280"/>
            <a:ext cx="8064500" cy="508000"/>
          </a:xfrm>
        </p:spPr>
        <p:txBody>
          <a:bodyPr>
            <a:noAutofit/>
          </a:bodyPr>
          <a:lstStyle/>
          <a:p>
            <a:r>
              <a:rPr lang="en-GB" sz="3000" dirty="0" smtClean="0"/>
              <a:t>Can networking and collaboration Help Broaden Opportunities and Reach?</a:t>
            </a:r>
          </a:p>
        </p:txBody>
      </p:sp>
      <p:sp>
        <p:nvSpPr>
          <p:cNvPr id="27651" name="Rectangle 3"/>
          <p:cNvSpPr>
            <a:spLocks noGrp="1" noChangeArrowheads="1"/>
          </p:cNvSpPr>
          <p:nvPr>
            <p:ph idx="1"/>
          </p:nvPr>
        </p:nvSpPr>
        <p:spPr>
          <a:xfrm>
            <a:off x="971600" y="1412776"/>
            <a:ext cx="7643812" cy="5184775"/>
          </a:xfrm>
        </p:spPr>
        <p:txBody>
          <a:bodyPr/>
          <a:lstStyle/>
          <a:p>
            <a:r>
              <a:rPr lang="en-GB" dirty="0" smtClean="0"/>
              <a:t>Pooled resources allow broader curriculum </a:t>
            </a:r>
            <a:r>
              <a:rPr lang="en-GB" sz="2400" dirty="0" smtClean="0"/>
              <a:t>provision</a:t>
            </a:r>
            <a:r>
              <a:rPr lang="en-GB" dirty="0" smtClean="0"/>
              <a:t> (Muijs, 2008)</a:t>
            </a:r>
          </a:p>
          <a:p>
            <a:r>
              <a:rPr lang="en-GB" dirty="0" smtClean="0"/>
              <a:t>Collaboration with other agencies allows greater resources to address community and social needs (Cummings et al, 2008)</a:t>
            </a:r>
          </a:p>
          <a:p>
            <a:pPr lvl="1"/>
            <a:r>
              <a:rPr lang="en-GB" dirty="0" smtClean="0"/>
              <a:t>Does this reduce focus on core goals?</a:t>
            </a:r>
          </a:p>
        </p:txBody>
      </p:sp>
    </p:spTree>
    <p:extLst>
      <p:ext uri="{BB962C8B-B14F-4D97-AF65-F5344CB8AC3E}">
        <p14:creationId xmlns:p14="http://schemas.microsoft.com/office/powerpoint/2010/main" val="4118413228"/>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mly0340h.jpg"/>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41160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07704" y="6021288"/>
            <a:ext cx="6553200" cy="508000"/>
          </a:xfrm>
        </p:spPr>
        <p:txBody>
          <a:bodyPr>
            <a:noAutofit/>
          </a:bodyPr>
          <a:lstStyle/>
          <a:p>
            <a:pPr>
              <a:defRPr/>
            </a:pPr>
            <a:r>
              <a:rPr lang="en-GB" sz="3600" dirty="0" smtClean="0"/>
              <a:t>The impact of networking</a:t>
            </a:r>
          </a:p>
        </p:txBody>
      </p:sp>
      <p:sp>
        <p:nvSpPr>
          <p:cNvPr id="31747" name="Rectangle 3"/>
          <p:cNvSpPr>
            <a:spLocks noGrp="1" noChangeArrowheads="1"/>
          </p:cNvSpPr>
          <p:nvPr>
            <p:ph idx="1"/>
          </p:nvPr>
        </p:nvSpPr>
        <p:spPr>
          <a:xfrm>
            <a:off x="971600" y="1124744"/>
            <a:ext cx="7643812" cy="5184775"/>
          </a:xfrm>
        </p:spPr>
        <p:txBody>
          <a:bodyPr/>
          <a:lstStyle/>
          <a:p>
            <a:r>
              <a:rPr lang="en-GB" sz="2400" dirty="0" smtClean="0"/>
              <a:t>Evidence that networking</a:t>
            </a:r>
          </a:p>
          <a:p>
            <a:pPr lvl="1"/>
            <a:r>
              <a:rPr lang="en-GB" sz="2400" dirty="0" smtClean="0"/>
              <a:t>Can broaden provision</a:t>
            </a:r>
          </a:p>
          <a:p>
            <a:pPr lvl="1"/>
            <a:r>
              <a:rPr lang="en-GB" sz="2400" dirty="0" smtClean="0"/>
              <a:t>Can lead to better use of resources</a:t>
            </a:r>
          </a:p>
          <a:p>
            <a:pPr lvl="1"/>
            <a:r>
              <a:rPr lang="en-GB" sz="2400" dirty="0" smtClean="0"/>
              <a:t>Can lead to better provision for specific groups</a:t>
            </a:r>
          </a:p>
          <a:p>
            <a:pPr lvl="1"/>
            <a:r>
              <a:rPr lang="en-GB" sz="2400" dirty="0" smtClean="0"/>
              <a:t>Can lead to improved pupil achievement</a:t>
            </a:r>
          </a:p>
        </p:txBody>
      </p:sp>
    </p:spTree>
    <p:extLst>
      <p:ext uri="{BB962C8B-B14F-4D97-AF65-F5344CB8AC3E}">
        <p14:creationId xmlns:p14="http://schemas.microsoft.com/office/powerpoint/2010/main" val="544917816"/>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and competition</a:t>
            </a:r>
            <a:endParaRPr lang="en-GB" dirty="0"/>
          </a:p>
        </p:txBody>
      </p:sp>
      <p:sp>
        <p:nvSpPr>
          <p:cNvPr id="3" name="Content Placeholder 2"/>
          <p:cNvSpPr>
            <a:spLocks noGrp="1"/>
          </p:cNvSpPr>
          <p:nvPr>
            <p:ph idx="1"/>
          </p:nvPr>
        </p:nvSpPr>
        <p:spPr/>
        <p:txBody>
          <a:bodyPr/>
          <a:lstStyle/>
          <a:p>
            <a:r>
              <a:rPr lang="en-GB" dirty="0" smtClean="0"/>
              <a:t>Many education systems have set up a competitive environment</a:t>
            </a:r>
          </a:p>
          <a:p>
            <a:r>
              <a:rPr lang="en-GB" dirty="0" smtClean="0"/>
              <a:t>Does this preclude competition?</a:t>
            </a:r>
            <a:endParaRPr lang="en-GB" dirty="0"/>
          </a:p>
        </p:txBody>
      </p:sp>
    </p:spTree>
    <p:extLst>
      <p:ext uri="{BB962C8B-B14F-4D97-AF65-F5344CB8AC3E}">
        <p14:creationId xmlns:p14="http://schemas.microsoft.com/office/powerpoint/2010/main" val="1847800004"/>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71600" y="5695822"/>
            <a:ext cx="7772400" cy="1143000"/>
          </a:xfrm>
        </p:spPr>
        <p:txBody>
          <a:bodyPr/>
          <a:lstStyle/>
          <a:p>
            <a:r>
              <a:rPr lang="en-GB" sz="3600" dirty="0" smtClean="0">
                <a:latin typeface="+mn-lt"/>
              </a:rPr>
              <a:t>Networking in education</a:t>
            </a:r>
          </a:p>
        </p:txBody>
      </p:sp>
      <p:sp>
        <p:nvSpPr>
          <p:cNvPr id="5123" name="Rectangle 3"/>
          <p:cNvSpPr>
            <a:spLocks noGrp="1" noChangeArrowheads="1"/>
          </p:cNvSpPr>
          <p:nvPr>
            <p:ph idx="1"/>
          </p:nvPr>
        </p:nvSpPr>
        <p:spPr>
          <a:xfrm>
            <a:off x="755576" y="1412776"/>
            <a:ext cx="7772400" cy="4114800"/>
          </a:xfrm>
        </p:spPr>
        <p:txBody>
          <a:bodyPr/>
          <a:lstStyle/>
          <a:p>
            <a:r>
              <a:rPr lang="en-GB" sz="2400" dirty="0" smtClean="0">
                <a:latin typeface="+mj-lt"/>
              </a:rPr>
              <a:t>Networking and collaboration have become increasingly popular in education</a:t>
            </a:r>
          </a:p>
          <a:p>
            <a:r>
              <a:rPr lang="en-GB" sz="2400" dirty="0" smtClean="0">
                <a:latin typeface="+mj-lt"/>
              </a:rPr>
              <a:t>Large number of programmes in the UK and internationally recently</a:t>
            </a:r>
          </a:p>
          <a:p>
            <a:r>
              <a:rPr lang="en-GB" sz="2400" dirty="0" smtClean="0">
                <a:latin typeface="+mj-lt"/>
              </a:rPr>
              <a:t>Networking has also gained popularity in the private sector due to increased competition and need for innovation</a:t>
            </a:r>
          </a:p>
          <a:p>
            <a:pPr lvl="1"/>
            <a:endParaRPr lang="en-GB" sz="2400" dirty="0" smtClean="0">
              <a:latin typeface="+mj-lt"/>
            </a:endParaRPr>
          </a:p>
        </p:txBody>
      </p:sp>
    </p:spTree>
    <p:extLst>
      <p:ext uri="{BB962C8B-B14F-4D97-AF65-F5344CB8AC3E}">
        <p14:creationId xmlns:p14="http://schemas.microsoft.com/office/powerpoint/2010/main" val="291270673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‘educational orthodoxy’</a:t>
            </a:r>
            <a:endParaRPr lang="en-GB" sz="3600" dirty="0"/>
          </a:p>
        </p:txBody>
      </p:sp>
      <p:sp>
        <p:nvSpPr>
          <p:cNvPr id="3" name="Content Placeholder 2"/>
          <p:cNvSpPr>
            <a:spLocks noGrp="1"/>
          </p:cNvSpPr>
          <p:nvPr>
            <p:ph idx="1"/>
          </p:nvPr>
        </p:nvSpPr>
        <p:spPr>
          <a:xfrm>
            <a:off x="611560" y="1196752"/>
            <a:ext cx="8153400" cy="4495800"/>
          </a:xfrm>
        </p:spPr>
        <p:txBody>
          <a:bodyPr/>
          <a:lstStyle/>
          <a:p>
            <a:r>
              <a:rPr lang="en-GB" sz="2400" dirty="0" smtClean="0"/>
              <a:t>Stevenson (2007): successful collaboration ‘probably wouldn’t have worked in more competitive environment’</a:t>
            </a:r>
          </a:p>
          <a:p>
            <a:r>
              <a:rPr lang="en-GB" sz="2400" dirty="0" smtClean="0"/>
              <a:t>Hargreaves, L. (1996): collaboration is ‘a strong force to combat competition’</a:t>
            </a:r>
          </a:p>
          <a:p>
            <a:r>
              <a:rPr lang="en-GB" sz="2400" dirty="0" smtClean="0"/>
              <a:t>The two seen as oppositional</a:t>
            </a:r>
          </a:p>
          <a:p>
            <a:endParaRPr lang="en-GB" sz="2400" dirty="0"/>
          </a:p>
        </p:txBody>
      </p:sp>
    </p:spTree>
    <p:extLst>
      <p:ext uri="{BB962C8B-B14F-4D97-AF65-F5344CB8AC3E}">
        <p14:creationId xmlns:p14="http://schemas.microsoft.com/office/powerpoint/2010/main" val="254700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a:t>
            </a:r>
            <a:endParaRPr lang="en-GB" sz="3600" dirty="0"/>
          </a:p>
        </p:txBody>
      </p:sp>
      <p:sp>
        <p:nvSpPr>
          <p:cNvPr id="3" name="Content Placeholder 2"/>
          <p:cNvSpPr>
            <a:spLocks noGrp="1"/>
          </p:cNvSpPr>
          <p:nvPr>
            <p:ph idx="1"/>
          </p:nvPr>
        </p:nvSpPr>
        <p:spPr>
          <a:xfrm>
            <a:off x="539552" y="1268760"/>
            <a:ext cx="8153400" cy="4495800"/>
          </a:xfrm>
        </p:spPr>
        <p:txBody>
          <a:bodyPr/>
          <a:lstStyle/>
          <a:p>
            <a:r>
              <a:rPr lang="en-GB" sz="2400" dirty="0" smtClean="0"/>
              <a:t>There is evidence for the effectiveness of collaboration (Muijs et al, 2011)</a:t>
            </a:r>
          </a:p>
          <a:p>
            <a:r>
              <a:rPr lang="en-GB" sz="2400" dirty="0" smtClean="0"/>
              <a:t>There is also some evidence for positive effects of competition (Muijs, 2011)</a:t>
            </a:r>
          </a:p>
          <a:p>
            <a:r>
              <a:rPr lang="en-GB" sz="2400" dirty="0" smtClean="0"/>
              <a:t>There is evidence that in practise both co-exist</a:t>
            </a:r>
            <a:endParaRPr lang="en-GB" sz="2400" dirty="0"/>
          </a:p>
        </p:txBody>
      </p:sp>
    </p:spTree>
    <p:extLst>
      <p:ext uri="{BB962C8B-B14F-4D97-AF65-F5344CB8AC3E}">
        <p14:creationId xmlns:p14="http://schemas.microsoft.com/office/powerpoint/2010/main" val="3050422965"/>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smtClean="0"/>
              <a:t>Coopetition</a:t>
            </a:r>
            <a:endParaRPr lang="en-GB" sz="3600" dirty="0"/>
          </a:p>
        </p:txBody>
      </p:sp>
      <p:sp>
        <p:nvSpPr>
          <p:cNvPr id="3" name="Content Placeholder 2"/>
          <p:cNvSpPr>
            <a:spLocks noGrp="1"/>
          </p:cNvSpPr>
          <p:nvPr>
            <p:ph idx="1"/>
          </p:nvPr>
        </p:nvSpPr>
        <p:spPr/>
        <p:txBody>
          <a:bodyPr/>
          <a:lstStyle/>
          <a:p>
            <a:r>
              <a:rPr lang="en-GB" sz="2400" dirty="0"/>
              <a:t>A relationship between two companies involving competition in some segments and cooperation in others</a:t>
            </a:r>
            <a:endParaRPr lang="en-GB" sz="2400" dirty="0" smtClean="0"/>
          </a:p>
          <a:p>
            <a:r>
              <a:rPr lang="en-GB" sz="2400" dirty="0" smtClean="0"/>
              <a:t>Happens frequently in business</a:t>
            </a:r>
          </a:p>
          <a:p>
            <a:r>
              <a:rPr lang="en-GB" sz="2400" dirty="0" smtClean="0"/>
              <a:t>Can increase </a:t>
            </a:r>
          </a:p>
          <a:p>
            <a:pPr lvl="1"/>
            <a:r>
              <a:rPr lang="en-GB" sz="2400" dirty="0" smtClean="0"/>
              <a:t>knowledge creation </a:t>
            </a:r>
          </a:p>
          <a:p>
            <a:pPr lvl="1"/>
            <a:r>
              <a:rPr lang="en-GB" sz="2400" dirty="0" smtClean="0"/>
              <a:t>innovation </a:t>
            </a:r>
          </a:p>
          <a:p>
            <a:pPr lvl="1"/>
            <a:r>
              <a:rPr lang="en-GB" sz="2400" dirty="0" smtClean="0"/>
              <a:t>resilience</a:t>
            </a:r>
          </a:p>
          <a:p>
            <a:pPr marL="457200" lvl="1" indent="0">
              <a:buNone/>
            </a:pPr>
            <a:endParaRPr lang="en-GB" sz="2400" dirty="0" smtClean="0"/>
          </a:p>
          <a:p>
            <a:endParaRPr lang="en-GB" sz="2400" dirty="0"/>
          </a:p>
        </p:txBody>
      </p:sp>
    </p:spTree>
    <p:extLst>
      <p:ext uri="{BB962C8B-B14F-4D97-AF65-F5344CB8AC3E}">
        <p14:creationId xmlns:p14="http://schemas.microsoft.com/office/powerpoint/2010/main" val="1657373269"/>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Text Box 260"/>
          <p:cNvSpPr txBox="1">
            <a:spLocks noGrp="1" noChangeArrowheads="1"/>
          </p:cNvSpPr>
          <p:nvPr>
            <p:ph type="title"/>
          </p:nvPr>
        </p:nvSpPr>
        <p:spPr>
          <a:xfrm>
            <a:off x="467544" y="5696702"/>
            <a:ext cx="8523798" cy="1144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7223">
              <a:lnSpc>
                <a:spcPct val="104000"/>
              </a:lnSpc>
            </a:pPr>
            <a:r>
              <a:rPr lang="ko-KR" altLang="en-US" sz="3600" dirty="0">
                <a:ea typeface="굴림" charset="-127"/>
              </a:rPr>
              <a:t>Characteristics of coopetition</a:t>
            </a:r>
          </a:p>
        </p:txBody>
      </p:sp>
      <p:sp>
        <p:nvSpPr>
          <p:cNvPr id="1285" name="Text Box 261"/>
          <p:cNvSpPr txBox="1">
            <a:spLocks noGrp="1" noChangeArrowheads="1"/>
          </p:cNvSpPr>
          <p:nvPr>
            <p:ph type="body" idx="4294967295"/>
          </p:nvPr>
        </p:nvSpPr>
        <p:spPr>
          <a:xfrm>
            <a:off x="696913" y="1603375"/>
            <a:ext cx="8447087" cy="4532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07223">
              <a:lnSpc>
                <a:spcPct val="104000"/>
              </a:lnSpc>
              <a:spcBef>
                <a:spcPct val="0"/>
              </a:spcBef>
            </a:pPr>
            <a:r>
              <a:rPr lang="ko-KR" altLang="en-US" sz="2400" dirty="0" smtClean="0">
                <a:solidFill>
                  <a:srgbClr val="000000"/>
                </a:solidFill>
                <a:ea typeface="굴림" charset="-127"/>
                <a:cs typeface="Arial" charset="0"/>
              </a:rPr>
              <a:t>Grow </a:t>
            </a:r>
            <a:r>
              <a:rPr lang="ko-KR" altLang="en-US" sz="2400" dirty="0">
                <a:solidFill>
                  <a:srgbClr val="000000"/>
                </a:solidFill>
                <a:ea typeface="굴림" charset="-127"/>
                <a:cs typeface="Arial" charset="0"/>
              </a:rPr>
              <a:t>the market, then compete for the spoils</a:t>
            </a:r>
          </a:p>
          <a:p>
            <a:pPr defTabSz="507223">
              <a:lnSpc>
                <a:spcPct val="104000"/>
              </a:lnSpc>
              <a:spcBef>
                <a:spcPct val="0"/>
              </a:spcBef>
            </a:pPr>
            <a:r>
              <a:rPr lang="ko-KR" altLang="en-US" sz="2400" dirty="0" smtClean="0">
                <a:solidFill>
                  <a:srgbClr val="000000"/>
                </a:solidFill>
                <a:ea typeface="굴림" charset="-127"/>
                <a:cs typeface="Arial" charset="0"/>
              </a:rPr>
              <a:t>Importance </a:t>
            </a:r>
            <a:r>
              <a:rPr lang="ko-KR" altLang="en-US" sz="2400" dirty="0">
                <a:solidFill>
                  <a:srgbClr val="000000"/>
                </a:solidFill>
                <a:ea typeface="굴림" charset="-127"/>
                <a:cs typeface="Arial" charset="0"/>
              </a:rPr>
              <a:t>of complementors</a:t>
            </a:r>
          </a:p>
          <a:p>
            <a:pPr defTabSz="507223">
              <a:lnSpc>
                <a:spcPct val="104000"/>
              </a:lnSpc>
              <a:spcBef>
                <a:spcPct val="0"/>
              </a:spcBef>
            </a:pPr>
            <a:r>
              <a:rPr lang="ko-KR" altLang="en-US" sz="2400" dirty="0" smtClean="0">
                <a:solidFill>
                  <a:srgbClr val="000000"/>
                </a:solidFill>
                <a:ea typeface="굴림" charset="-127"/>
                <a:cs typeface="Arial" charset="0"/>
              </a:rPr>
              <a:t>Importance </a:t>
            </a:r>
            <a:r>
              <a:rPr lang="ko-KR" altLang="en-US" sz="2400" dirty="0">
                <a:solidFill>
                  <a:srgbClr val="000000"/>
                </a:solidFill>
                <a:ea typeface="굴림" charset="-127"/>
                <a:cs typeface="Arial" charset="0"/>
              </a:rPr>
              <a:t>of proximity to market </a:t>
            </a:r>
          </a:p>
        </p:txBody>
      </p:sp>
      <p:sp>
        <p:nvSpPr>
          <p:cNvPr id="1286" name="Text Box 262"/>
          <p:cNvSpPr txBox="1">
            <a:spLocks noChangeArrowheads="1"/>
          </p:cNvSpPr>
          <p:nvPr/>
        </p:nvSpPr>
        <p:spPr bwMode="auto">
          <a:xfrm>
            <a:off x="3985194" y="2237239"/>
            <a:ext cx="408698" cy="3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endParaRPr lang="en-GB"/>
          </a:p>
        </p:txBody>
      </p:sp>
      <p:sp>
        <p:nvSpPr>
          <p:cNvPr id="1287" name="Text Box 263"/>
          <p:cNvSpPr txBox="1">
            <a:spLocks noChangeArrowheads="1"/>
          </p:cNvSpPr>
          <p:nvPr/>
        </p:nvSpPr>
        <p:spPr bwMode="auto">
          <a:xfrm>
            <a:off x="3985194" y="2237239"/>
            <a:ext cx="408698" cy="3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endParaRPr lang="en-GB"/>
          </a:p>
        </p:txBody>
      </p:sp>
    </p:spTree>
    <p:extLst>
      <p:ext uri="{BB962C8B-B14F-4D97-AF65-F5344CB8AC3E}">
        <p14:creationId xmlns:p14="http://schemas.microsoft.com/office/powerpoint/2010/main" val="1584040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2" name="Text Box 260"/>
          <p:cNvSpPr txBox="1">
            <a:spLocks noGrp="1" noChangeArrowheads="1"/>
          </p:cNvSpPr>
          <p:nvPr>
            <p:ph type="title"/>
          </p:nvPr>
        </p:nvSpPr>
        <p:spPr>
          <a:xfrm>
            <a:off x="683568" y="5605020"/>
            <a:ext cx="8229601" cy="1252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74"/>
            <a:r>
              <a:rPr lang="ko-KR" altLang="en-US" sz="4000" b="1" dirty="0">
                <a:latin typeface="Corbel" charset="0"/>
                <a:ea typeface="굴림" charset="-127"/>
              </a:rPr>
              <a:t>Coopetition</a:t>
            </a:r>
          </a:p>
        </p:txBody>
      </p:sp>
      <p:sp>
        <p:nvSpPr>
          <p:cNvPr id="3333" name="Text Box 261"/>
          <p:cNvSpPr txBox="1">
            <a:spLocks noChangeArrowheads="1"/>
          </p:cNvSpPr>
          <p:nvPr/>
        </p:nvSpPr>
        <p:spPr bwMode="auto">
          <a:xfrm>
            <a:off x="426063" y="1124744"/>
            <a:ext cx="8229601" cy="46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119252" algn="l" defTabSz="914274">
              <a:buClr>
                <a:srgbClr val="F0AD00"/>
              </a:buClr>
              <a:buSzPct val="100000"/>
            </a:pPr>
            <a:r>
              <a:rPr lang="ko-KR" altLang="en-US" sz="2800" dirty="0">
                <a:solidFill>
                  <a:srgbClr val="000000"/>
                </a:solidFill>
                <a:latin typeface="+mj-lt"/>
                <a:ea typeface="굴림" charset="-127"/>
              </a:rPr>
              <a:t>Conditions apply:</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Reciprocity (benefit for benefit)</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‘Altruistic punishment’ (Fehr &amp; Gachter, 2002)</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Trust</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Careful development of a relationship</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Clear goals</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Brokerage</a:t>
            </a:r>
          </a:p>
          <a:p>
            <a:pPr marL="800831" indent="-342900" algn="l" defTabSz="914274">
              <a:spcBef>
                <a:spcPts val="501"/>
              </a:spcBef>
              <a:buClr>
                <a:srgbClr val="60B5CC"/>
              </a:buClr>
              <a:buSzPct val="100000"/>
              <a:buFont typeface="Wingdings" pitchFamily="2" charset="2"/>
              <a:buChar char="Ø"/>
            </a:pPr>
            <a:r>
              <a:rPr lang="ko-KR" altLang="en-US" sz="2400" dirty="0">
                <a:solidFill>
                  <a:srgbClr val="000000"/>
                </a:solidFill>
                <a:latin typeface="+mj-lt"/>
                <a:ea typeface="굴림" charset="-127"/>
              </a:rPr>
              <a:t>Leadership skilled at managing tensions (schools?)</a:t>
            </a:r>
          </a:p>
        </p:txBody>
      </p:sp>
    </p:spTree>
    <p:extLst>
      <p:ext uri="{BB962C8B-B14F-4D97-AF65-F5344CB8AC3E}">
        <p14:creationId xmlns:p14="http://schemas.microsoft.com/office/powerpoint/2010/main" val="304194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smtClean="0"/>
              <a:t>Coopetition</a:t>
            </a:r>
            <a:endParaRPr lang="en-GB" sz="3600" dirty="0"/>
          </a:p>
        </p:txBody>
      </p:sp>
      <p:sp>
        <p:nvSpPr>
          <p:cNvPr id="3" name="Content Placeholder 2"/>
          <p:cNvSpPr>
            <a:spLocks noGrp="1"/>
          </p:cNvSpPr>
          <p:nvPr>
            <p:ph idx="1"/>
          </p:nvPr>
        </p:nvSpPr>
        <p:spPr>
          <a:xfrm>
            <a:off x="467544" y="764704"/>
            <a:ext cx="8153400" cy="4691608"/>
          </a:xfrm>
        </p:spPr>
        <p:txBody>
          <a:bodyPr/>
          <a:lstStyle/>
          <a:p>
            <a:r>
              <a:rPr lang="en-GB" sz="2400" dirty="0"/>
              <a:t>Evidence of effectiveness in a variety of setting, e.g</a:t>
            </a:r>
            <a:r>
              <a:rPr lang="en-GB" sz="2400" dirty="0" smtClean="0"/>
              <a:t>.:</a:t>
            </a:r>
          </a:p>
          <a:p>
            <a:pPr lvl="1"/>
            <a:r>
              <a:rPr lang="en-GB" sz="2400" dirty="0"/>
              <a:t>Bio-industry (Garcia &amp; Velasco, 2002)</a:t>
            </a:r>
          </a:p>
          <a:p>
            <a:pPr lvl="1"/>
            <a:r>
              <a:rPr lang="en-GB" sz="2400" dirty="0"/>
              <a:t>Health (Gee</a:t>
            </a:r>
            <a:r>
              <a:rPr lang="en-GB" sz="2400" dirty="0" smtClean="0"/>
              <a:t>, 2000</a:t>
            </a:r>
            <a:r>
              <a:rPr lang="en-GB" sz="2400" dirty="0"/>
              <a:t>)</a:t>
            </a:r>
          </a:p>
          <a:p>
            <a:pPr lvl="1"/>
            <a:r>
              <a:rPr lang="en-GB" sz="2400" dirty="0"/>
              <a:t>ICT (</a:t>
            </a:r>
            <a:r>
              <a:rPr lang="en-GB" sz="2400" dirty="0" err="1"/>
              <a:t>Sundali</a:t>
            </a:r>
            <a:r>
              <a:rPr lang="en-GB" sz="2400" dirty="0"/>
              <a:t> et </a:t>
            </a:r>
            <a:r>
              <a:rPr lang="en-GB" sz="2400" dirty="0" smtClean="0"/>
              <a:t>al, </a:t>
            </a:r>
            <a:r>
              <a:rPr lang="en-GB" sz="2400" dirty="0"/>
              <a:t>2006</a:t>
            </a:r>
            <a:r>
              <a:rPr lang="en-GB" sz="2400" dirty="0" smtClean="0"/>
              <a:t>)</a:t>
            </a:r>
          </a:p>
          <a:p>
            <a:r>
              <a:rPr lang="en-GB" sz="2400" dirty="0" smtClean="0"/>
              <a:t>Also in education:</a:t>
            </a:r>
          </a:p>
          <a:p>
            <a:pPr lvl="1"/>
            <a:r>
              <a:rPr lang="en-GB" sz="2400" dirty="0" smtClean="0"/>
              <a:t>Lomax </a:t>
            </a:r>
            <a:r>
              <a:rPr lang="en-GB" sz="2400" dirty="0"/>
              <a:t>&amp; Darley (1995): </a:t>
            </a:r>
            <a:r>
              <a:rPr lang="en-GB" sz="2400" dirty="0" smtClean="0"/>
              <a:t>primary schools develop </a:t>
            </a:r>
            <a:r>
              <a:rPr lang="en-GB" sz="2400" dirty="0"/>
              <a:t>cooperation in competitive environment following LA collapse</a:t>
            </a:r>
          </a:p>
          <a:p>
            <a:pPr lvl="1"/>
            <a:r>
              <a:rPr lang="en-GB" sz="2400" dirty="0"/>
              <a:t>Muijs (2008): </a:t>
            </a:r>
            <a:r>
              <a:rPr lang="en-GB" sz="2400" dirty="0" smtClean="0"/>
              <a:t>schools </a:t>
            </a:r>
            <a:r>
              <a:rPr lang="en-GB" sz="2400" dirty="0"/>
              <a:t>competing for pupils form Federation</a:t>
            </a:r>
          </a:p>
          <a:p>
            <a:pPr lvl="1"/>
            <a:endParaRPr lang="en-GB" sz="2400" dirty="0"/>
          </a:p>
        </p:txBody>
      </p:sp>
    </p:spTree>
    <p:extLst>
      <p:ext uri="{BB962C8B-B14F-4D97-AF65-F5344CB8AC3E}">
        <p14:creationId xmlns:p14="http://schemas.microsoft.com/office/powerpoint/2010/main" val="195745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 name="Text Box 516"/>
          <p:cNvSpPr txBox="1">
            <a:spLocks noGrp="1" noChangeArrowheads="1"/>
          </p:cNvSpPr>
          <p:nvPr>
            <p:ph type="title"/>
          </p:nvPr>
        </p:nvSpPr>
        <p:spPr>
          <a:xfrm>
            <a:off x="755576" y="5605020"/>
            <a:ext cx="8229601" cy="1252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74"/>
            <a:r>
              <a:rPr lang="en-GB" altLang="ko-KR" sz="3600" dirty="0" smtClean="0">
                <a:ea typeface="굴림" charset="-127"/>
              </a:rPr>
              <a:t>An example</a:t>
            </a:r>
            <a:endParaRPr lang="ko-KR" altLang="en-US" sz="3600" dirty="0">
              <a:ea typeface="굴림" charset="-127"/>
            </a:endParaRPr>
          </a:p>
        </p:txBody>
      </p:sp>
      <p:sp>
        <p:nvSpPr>
          <p:cNvPr id="3589" name="Text Box 517"/>
          <p:cNvSpPr txBox="1">
            <a:spLocks noChangeArrowheads="1"/>
          </p:cNvSpPr>
          <p:nvPr/>
        </p:nvSpPr>
        <p:spPr bwMode="auto">
          <a:xfrm>
            <a:off x="457994" y="908720"/>
            <a:ext cx="8229601" cy="46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438851" indent="-319599" algn="l" defTabSz="914274">
              <a:buClr>
                <a:srgbClr val="F0AD00"/>
              </a:buClr>
              <a:buSzPct val="100000"/>
              <a:buFont typeface="Wingdings 2" charset="0"/>
              <a:buChar char="¡"/>
            </a:pPr>
            <a:endParaRPr lang="en-GB" altLang="ko-KR" dirty="0" smtClean="0">
              <a:solidFill>
                <a:srgbClr val="000000"/>
              </a:solidFill>
              <a:latin typeface="+mj-lt"/>
              <a:ea typeface="굴림" charset="-127"/>
            </a:endParaRPr>
          </a:p>
          <a:p>
            <a:pPr marL="119062" algn="l" defTabSz="912813">
              <a:buClr>
                <a:srgbClr val="F0AD00"/>
              </a:buClr>
              <a:buSzPct val="100000"/>
            </a:pPr>
            <a:r>
              <a:rPr lang="ko-KR" altLang="en-US" dirty="0" smtClean="0">
                <a:solidFill>
                  <a:srgbClr val="000000"/>
                </a:solidFill>
                <a:latin typeface="+mj-lt"/>
                <a:ea typeface="굴림" charset="-127"/>
              </a:rPr>
              <a:t>Case study of a network of 6</a:t>
            </a:r>
            <a:r>
              <a:rPr lang="ko-KR" altLang="en-US" baseline="30000" dirty="0" smtClean="0">
                <a:solidFill>
                  <a:srgbClr val="000000"/>
                </a:solidFill>
                <a:latin typeface="+mj-lt"/>
                <a:ea typeface="굴림" charset="-127"/>
              </a:rPr>
              <a:t>th</a:t>
            </a:r>
            <a:r>
              <a:rPr lang="ko-KR" altLang="en-US" dirty="0" smtClean="0">
                <a:solidFill>
                  <a:srgbClr val="000000"/>
                </a:solidFill>
                <a:latin typeface="+mj-lt"/>
                <a:ea typeface="굴림" charset="-127"/>
              </a:rPr>
              <a:t>-form colleges in Southern England</a:t>
            </a:r>
            <a:endParaRPr lang="en-GB" altLang="ko-KR" dirty="0" smtClean="0">
              <a:solidFill>
                <a:srgbClr val="000000"/>
              </a:solidFill>
              <a:latin typeface="+mj-lt"/>
              <a:ea typeface="굴림" charset="-127"/>
            </a:endParaRPr>
          </a:p>
          <a:p>
            <a:pPr marL="119062" algn="l" defTabSz="912813">
              <a:buClr>
                <a:srgbClr val="F0AD00"/>
              </a:buClr>
              <a:buSzPct val="100000"/>
            </a:pPr>
            <a:endParaRPr lang="ko-KR" altLang="en-US" dirty="0" smtClean="0">
              <a:solidFill>
                <a:srgbClr val="000000"/>
              </a:solidFill>
              <a:latin typeface="+mj-lt"/>
              <a:ea typeface="굴림" charset="-127"/>
            </a:endParaRPr>
          </a:p>
          <a:p>
            <a:pPr marL="119062" algn="l" defTabSz="912813">
              <a:buClr>
                <a:srgbClr val="F0AD00"/>
              </a:buClr>
              <a:buSzPct val="100000"/>
            </a:pPr>
            <a:r>
              <a:rPr lang="ko-KR" altLang="en-US" dirty="0" smtClean="0">
                <a:solidFill>
                  <a:srgbClr val="000000"/>
                </a:solidFill>
                <a:latin typeface="+mj-lt"/>
                <a:ea typeface="굴림" charset="-127"/>
              </a:rPr>
              <a:t>11 colleges</a:t>
            </a:r>
            <a:endParaRPr lang="en-GB" altLang="ko-KR" dirty="0" smtClean="0">
              <a:solidFill>
                <a:srgbClr val="000000"/>
              </a:solidFill>
              <a:latin typeface="+mj-lt"/>
              <a:ea typeface="굴림" charset="-127"/>
            </a:endParaRPr>
          </a:p>
          <a:p>
            <a:pPr marL="119062" algn="l" defTabSz="912813">
              <a:buClr>
                <a:srgbClr val="F0AD00"/>
              </a:buClr>
              <a:buSzPct val="100000"/>
            </a:pPr>
            <a:endParaRPr lang="ko-KR" altLang="en-US" dirty="0" smtClean="0">
              <a:solidFill>
                <a:srgbClr val="000000"/>
              </a:solidFill>
              <a:latin typeface="+mj-lt"/>
              <a:ea typeface="굴림" charset="-127"/>
            </a:endParaRPr>
          </a:p>
          <a:p>
            <a:pPr marL="119062" algn="l" defTabSz="912813">
              <a:buClr>
                <a:srgbClr val="F0AD00"/>
              </a:buClr>
              <a:buSzPct val="100000"/>
            </a:pPr>
            <a:r>
              <a:rPr lang="ko-KR" altLang="en-US" dirty="0" smtClean="0">
                <a:solidFill>
                  <a:srgbClr val="000000"/>
                </a:solidFill>
                <a:latin typeface="+mj-lt"/>
                <a:ea typeface="굴림" charset="-127"/>
              </a:rPr>
              <a:t>Socio-demographically diverse area</a:t>
            </a:r>
            <a:endParaRPr lang="en-GB" altLang="ko-KR" dirty="0" smtClean="0">
              <a:solidFill>
                <a:srgbClr val="000000"/>
              </a:solidFill>
              <a:latin typeface="+mj-lt"/>
              <a:ea typeface="굴림" charset="-127"/>
            </a:endParaRPr>
          </a:p>
          <a:p>
            <a:pPr marL="119062" algn="l" defTabSz="912813">
              <a:buClr>
                <a:srgbClr val="F0AD00"/>
              </a:buClr>
              <a:buSzPct val="100000"/>
            </a:pPr>
            <a:endParaRPr lang="ko-KR" altLang="en-US" dirty="0" smtClean="0">
              <a:solidFill>
                <a:srgbClr val="000000"/>
              </a:solidFill>
              <a:latin typeface="+mj-lt"/>
              <a:ea typeface="굴림" charset="-127"/>
            </a:endParaRPr>
          </a:p>
          <a:p>
            <a:pPr marL="119062" algn="l" defTabSz="912813">
              <a:buClr>
                <a:srgbClr val="F0AD00"/>
              </a:buClr>
              <a:buSzPct val="100000"/>
            </a:pPr>
            <a:r>
              <a:rPr lang="ko-KR" altLang="en-US" dirty="0" smtClean="0">
                <a:solidFill>
                  <a:srgbClr val="000000"/>
                </a:solidFill>
                <a:latin typeface="+mj-lt"/>
                <a:ea typeface="굴림" charset="-127"/>
              </a:rPr>
              <a:t>Colleges form a collaborative network, but compete for students who have free provider choice</a:t>
            </a:r>
            <a:endParaRPr lang="ko-KR" altLang="en-US" dirty="0">
              <a:solidFill>
                <a:srgbClr val="000000"/>
              </a:solidFill>
              <a:latin typeface="+mj-lt"/>
              <a:ea typeface="굴림" charset="-127"/>
            </a:endParaRPr>
          </a:p>
        </p:txBody>
      </p:sp>
    </p:spTree>
    <p:extLst>
      <p:ext uri="{BB962C8B-B14F-4D97-AF65-F5344CB8AC3E}">
        <p14:creationId xmlns:p14="http://schemas.microsoft.com/office/powerpoint/2010/main" val="208919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6" name="Text Box 260"/>
          <p:cNvSpPr txBox="1">
            <a:spLocks noGrp="1" noChangeArrowheads="1"/>
          </p:cNvSpPr>
          <p:nvPr>
            <p:ph type="title"/>
          </p:nvPr>
        </p:nvSpPr>
        <p:spPr>
          <a:xfrm>
            <a:off x="457994" y="5445224"/>
            <a:ext cx="8229601" cy="1252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74"/>
            <a:r>
              <a:rPr lang="ko-KR" altLang="en-US" sz="3600" dirty="0">
                <a:ea typeface="굴림" charset="-127"/>
              </a:rPr>
              <a:t>Results</a:t>
            </a:r>
          </a:p>
        </p:txBody>
      </p:sp>
      <p:sp>
        <p:nvSpPr>
          <p:cNvPr id="4357" name="Text Box 261"/>
          <p:cNvSpPr txBox="1">
            <a:spLocks noChangeArrowheads="1"/>
          </p:cNvSpPr>
          <p:nvPr/>
        </p:nvSpPr>
        <p:spPr bwMode="auto">
          <a:xfrm>
            <a:off x="457994" y="620688"/>
            <a:ext cx="8229601" cy="46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576452" indent="-457200" algn="l" defTabSz="914274">
              <a:buClr>
                <a:srgbClr val="F0AD00"/>
              </a:buClr>
              <a:buSzPct val="100000"/>
              <a:buFont typeface="Wingdings" pitchFamily="2" charset="2"/>
              <a:buChar char="Ø"/>
            </a:pPr>
            <a:r>
              <a:rPr lang="ko-KR" altLang="en-US" sz="2900" dirty="0">
                <a:solidFill>
                  <a:srgbClr val="000000"/>
                </a:solidFill>
                <a:latin typeface="+mn-lt"/>
                <a:ea typeface="굴림" charset="-127"/>
              </a:rPr>
              <a:t>Environment perceived as highly competitive, but network seen as effective and essential</a:t>
            </a:r>
          </a:p>
          <a:p>
            <a:pPr marL="576452" indent="-457200" algn="l" defTabSz="914274">
              <a:buClr>
                <a:srgbClr val="F0AD00"/>
              </a:buClr>
              <a:buSzPct val="100000"/>
              <a:buFont typeface="Wingdings" pitchFamily="2" charset="2"/>
              <a:buChar char="Ø"/>
            </a:pPr>
            <a:r>
              <a:rPr lang="ko-KR" altLang="en-US" sz="2900" dirty="0">
                <a:solidFill>
                  <a:srgbClr val="000000"/>
                </a:solidFill>
                <a:latin typeface="+mn-lt"/>
                <a:ea typeface="굴림" charset="-127"/>
              </a:rPr>
              <a:t>Networking seen as beneficial for many reasons:</a:t>
            </a:r>
          </a:p>
          <a:p>
            <a:pPr marL="800831" indent="-342900" algn="l" defTabSz="914274">
              <a:spcBef>
                <a:spcPts val="601"/>
              </a:spcBef>
              <a:buClr>
                <a:srgbClr val="60B5CC"/>
              </a:buClr>
              <a:buSzPct val="100000"/>
              <a:buFont typeface="Arial" pitchFamily="34" charset="0"/>
              <a:buChar char="•"/>
            </a:pPr>
            <a:r>
              <a:rPr lang="ko-KR" altLang="en-US" sz="2500" dirty="0">
                <a:solidFill>
                  <a:srgbClr val="000000"/>
                </a:solidFill>
                <a:latin typeface="+mn-lt"/>
                <a:ea typeface="굴림" charset="-127"/>
              </a:rPr>
              <a:t>Shared professional development</a:t>
            </a:r>
          </a:p>
          <a:p>
            <a:pPr marL="800831" indent="-342900" algn="l" defTabSz="914274">
              <a:spcBef>
                <a:spcPts val="601"/>
              </a:spcBef>
              <a:buClr>
                <a:srgbClr val="60B5CC"/>
              </a:buClr>
              <a:buSzPct val="100000"/>
              <a:buFont typeface="Arial" pitchFamily="34" charset="0"/>
              <a:buChar char="•"/>
            </a:pPr>
            <a:r>
              <a:rPr lang="ko-KR" altLang="en-US" sz="2500" dirty="0">
                <a:solidFill>
                  <a:srgbClr val="000000"/>
                </a:solidFill>
                <a:latin typeface="+mn-lt"/>
                <a:ea typeface="굴림" charset="-127"/>
              </a:rPr>
              <a:t>Curriculum groups</a:t>
            </a:r>
          </a:p>
          <a:p>
            <a:pPr marL="800831" indent="-342900" algn="l" defTabSz="914274">
              <a:spcBef>
                <a:spcPts val="601"/>
              </a:spcBef>
              <a:buClr>
                <a:srgbClr val="60B5CC"/>
              </a:buClr>
              <a:buSzPct val="100000"/>
              <a:buFont typeface="Arial" pitchFamily="34" charset="0"/>
              <a:buChar char="•"/>
            </a:pPr>
            <a:r>
              <a:rPr lang="ko-KR" altLang="en-US" sz="2500" dirty="0">
                <a:solidFill>
                  <a:srgbClr val="000000"/>
                </a:solidFill>
                <a:latin typeface="+mn-lt"/>
                <a:ea typeface="굴림" charset="-127"/>
              </a:rPr>
              <a:t>Professional support and dialogue</a:t>
            </a:r>
          </a:p>
          <a:p>
            <a:pPr marL="800831" indent="-342900" algn="l" defTabSz="914274">
              <a:spcBef>
                <a:spcPts val="601"/>
              </a:spcBef>
              <a:buClr>
                <a:srgbClr val="60B5CC"/>
              </a:buClr>
              <a:buSzPct val="100000"/>
              <a:buFont typeface="Arial" pitchFamily="34" charset="0"/>
              <a:buChar char="•"/>
            </a:pPr>
            <a:r>
              <a:rPr lang="ko-KR" altLang="en-US" sz="2500" dirty="0">
                <a:solidFill>
                  <a:srgbClr val="000000"/>
                </a:solidFill>
                <a:latin typeface="+mn-lt"/>
                <a:ea typeface="굴림" charset="-127"/>
              </a:rPr>
              <a:t>Quality assurance</a:t>
            </a:r>
          </a:p>
          <a:p>
            <a:pPr marL="800831" indent="-342900" algn="l" defTabSz="914274">
              <a:spcBef>
                <a:spcPts val="601"/>
              </a:spcBef>
              <a:buClr>
                <a:srgbClr val="60B5CC"/>
              </a:buClr>
              <a:buSzPct val="100000"/>
              <a:buFont typeface="Arial" pitchFamily="34" charset="0"/>
              <a:buChar char="•"/>
            </a:pPr>
            <a:r>
              <a:rPr lang="ko-KR" altLang="en-US" sz="2500" dirty="0">
                <a:solidFill>
                  <a:srgbClr val="000000"/>
                </a:solidFill>
                <a:latin typeface="+mn-lt"/>
                <a:ea typeface="굴림" charset="-127"/>
              </a:rPr>
              <a:t>Political influence</a:t>
            </a:r>
          </a:p>
        </p:txBody>
      </p:sp>
    </p:spTree>
    <p:extLst>
      <p:ext uri="{BB962C8B-B14F-4D97-AF65-F5344CB8AC3E}">
        <p14:creationId xmlns:p14="http://schemas.microsoft.com/office/powerpoint/2010/main" val="212928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 name="Text Box 517"/>
          <p:cNvSpPr txBox="1">
            <a:spLocks noChangeArrowheads="1"/>
          </p:cNvSpPr>
          <p:nvPr/>
        </p:nvSpPr>
        <p:spPr bwMode="auto">
          <a:xfrm>
            <a:off x="437360" y="620688"/>
            <a:ext cx="8229601" cy="46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438851" indent="-319599" algn="l" defTabSz="914274">
              <a:lnSpc>
                <a:spcPct val="90000"/>
              </a:lnSpc>
              <a:buClr>
                <a:srgbClr val="F0AD00"/>
              </a:buClr>
              <a:buSzPct val="100000"/>
              <a:buFont typeface="Wingdings 2" charset="0"/>
              <a:buChar char="¡"/>
            </a:pPr>
            <a:r>
              <a:rPr lang="ko-KR" altLang="en-US" dirty="0">
                <a:solidFill>
                  <a:srgbClr val="000000"/>
                </a:solidFill>
                <a:latin typeface="+mj-lt"/>
                <a:ea typeface="굴림" charset="-127"/>
              </a:rPr>
              <a:t>Competition more differentially perceived:</a:t>
            </a:r>
          </a:p>
          <a:p>
            <a:pPr marL="731418" indent="-273487" algn="l" defTabSz="914274">
              <a:lnSpc>
                <a:spcPct val="90000"/>
              </a:lnSpc>
              <a:spcBef>
                <a:spcPts val="601"/>
              </a:spcBef>
              <a:buClr>
                <a:srgbClr val="60B5CC"/>
              </a:buClr>
              <a:buSzPct val="100000"/>
              <a:buFont typeface="Wingdings" charset="0"/>
              <a:buChar char="§"/>
            </a:pPr>
            <a:r>
              <a:rPr lang="ko-KR" altLang="en-US" sz="2200" dirty="0">
                <a:solidFill>
                  <a:srgbClr val="000000"/>
                </a:solidFill>
                <a:latin typeface="+mj-lt"/>
                <a:ea typeface="굴림" charset="-127"/>
              </a:rPr>
              <a:t>Spur to improvement</a:t>
            </a:r>
          </a:p>
          <a:p>
            <a:pPr marL="731418" indent="-273487" algn="l" defTabSz="914274">
              <a:lnSpc>
                <a:spcPct val="90000"/>
              </a:lnSpc>
              <a:spcBef>
                <a:spcPts val="601"/>
              </a:spcBef>
              <a:buClr>
                <a:srgbClr val="60B5CC"/>
              </a:buClr>
              <a:buSzPct val="100000"/>
              <a:buFont typeface="Wingdings" charset="0"/>
              <a:buChar char="§"/>
            </a:pPr>
            <a:r>
              <a:rPr lang="ko-KR" altLang="en-US" sz="2200" dirty="0">
                <a:solidFill>
                  <a:srgbClr val="000000"/>
                </a:solidFill>
                <a:latin typeface="+mj-lt"/>
                <a:ea typeface="굴림" charset="-127"/>
              </a:rPr>
              <a:t>‘keeps you on your toes’</a:t>
            </a:r>
          </a:p>
          <a:p>
            <a:pPr marL="731418" indent="-273487" algn="l" defTabSz="914274">
              <a:lnSpc>
                <a:spcPct val="90000"/>
              </a:lnSpc>
              <a:spcBef>
                <a:spcPts val="601"/>
              </a:spcBef>
              <a:buClr>
                <a:srgbClr val="60B5CC"/>
              </a:buClr>
              <a:buSzPct val="100000"/>
              <a:buFont typeface="Wingdings" charset="0"/>
              <a:buChar char="§"/>
            </a:pPr>
            <a:r>
              <a:rPr lang="ko-KR" altLang="en-US" sz="2200" dirty="0">
                <a:solidFill>
                  <a:srgbClr val="000000"/>
                </a:solidFill>
                <a:latin typeface="+mj-lt"/>
                <a:ea typeface="굴림" charset="-127"/>
              </a:rPr>
              <a:t>Stops complacency</a:t>
            </a:r>
          </a:p>
          <a:p>
            <a:pPr marL="731418" indent="-273487" algn="l" defTabSz="914274">
              <a:lnSpc>
                <a:spcPct val="90000"/>
              </a:lnSpc>
              <a:spcBef>
                <a:spcPts val="601"/>
              </a:spcBef>
              <a:buClr>
                <a:srgbClr val="60B5CC"/>
              </a:buClr>
              <a:buSzPct val="100000"/>
              <a:buFont typeface="Wingdings" charset="0"/>
              <a:buChar char="§"/>
            </a:pPr>
            <a:r>
              <a:rPr lang="ko-KR" altLang="en-US" sz="2200" dirty="0">
                <a:solidFill>
                  <a:srgbClr val="000000"/>
                </a:solidFill>
                <a:latin typeface="+mj-lt"/>
                <a:ea typeface="굴림" charset="-127"/>
              </a:rPr>
              <a:t>Greater autonomy achieved</a:t>
            </a:r>
          </a:p>
          <a:p>
            <a:pPr marL="731418" indent="-273487" algn="l" defTabSz="914274">
              <a:lnSpc>
                <a:spcPct val="90000"/>
              </a:lnSpc>
              <a:spcBef>
                <a:spcPts val="601"/>
              </a:spcBef>
              <a:buClr>
                <a:srgbClr val="60B5CC"/>
              </a:buClr>
              <a:buSzPct val="100000"/>
              <a:buFont typeface="Wingdings" charset="0"/>
              <a:buChar char="§"/>
            </a:pPr>
            <a:r>
              <a:rPr lang="ko-KR" altLang="en-US" sz="2200" dirty="0">
                <a:solidFill>
                  <a:srgbClr val="000000"/>
                </a:solidFill>
                <a:latin typeface="+mj-lt"/>
                <a:ea typeface="굴림" charset="-127"/>
              </a:rPr>
              <a:t>But: more challenged colleges less positive</a:t>
            </a:r>
          </a:p>
          <a:p>
            <a:pPr marL="731418" indent="-273487" algn="l" defTabSz="914274">
              <a:lnSpc>
                <a:spcPct val="90000"/>
              </a:lnSpc>
              <a:spcBef>
                <a:spcPts val="601"/>
              </a:spcBef>
            </a:pPr>
            <a:endParaRPr lang="ko-KR" altLang="en-US" dirty="0">
              <a:solidFill>
                <a:srgbClr val="000000"/>
              </a:solidFill>
              <a:latin typeface="+mj-lt"/>
              <a:ea typeface="굴림" charset="-127"/>
            </a:endParaRPr>
          </a:p>
          <a:p>
            <a:pPr marL="438851" indent="-319599" algn="l" defTabSz="914274">
              <a:lnSpc>
                <a:spcPct val="90000"/>
              </a:lnSpc>
              <a:buClr>
                <a:srgbClr val="F0AD00"/>
              </a:buClr>
              <a:buSzPct val="100000"/>
              <a:buFont typeface="Wingdings 2" charset="0"/>
              <a:buChar char="¡"/>
            </a:pPr>
            <a:r>
              <a:rPr lang="ko-KR" altLang="en-US" dirty="0">
                <a:solidFill>
                  <a:srgbClr val="000000"/>
                </a:solidFill>
                <a:latin typeface="+mj-lt"/>
                <a:ea typeface="굴림" charset="-127"/>
              </a:rPr>
              <a:t>One benefit of collaboration is tempering competition</a:t>
            </a:r>
          </a:p>
        </p:txBody>
      </p:sp>
      <p:sp>
        <p:nvSpPr>
          <p:cNvPr id="514" name="Text Box -510"/>
          <p:cNvSpPr txBox="1">
            <a:spLocks noChangeArrowheads="1"/>
          </p:cNvSpPr>
          <p:nvPr/>
        </p:nvSpPr>
        <p:spPr bwMode="auto">
          <a:xfrm>
            <a:off x="3985194" y="2141834"/>
            <a:ext cx="408698" cy="3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endParaRPr lang="en-GB"/>
          </a:p>
        </p:txBody>
      </p:sp>
      <p:sp>
        <p:nvSpPr>
          <p:cNvPr id="6" name="Text Box 260"/>
          <p:cNvSpPr txBox="1">
            <a:spLocks noGrp="1" noChangeArrowheads="1"/>
          </p:cNvSpPr>
          <p:nvPr>
            <p:ph type="title"/>
          </p:nvPr>
        </p:nvSpPr>
        <p:spPr>
          <a:xfrm>
            <a:off x="457994" y="5445224"/>
            <a:ext cx="8229601" cy="1252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74"/>
            <a:r>
              <a:rPr lang="ko-KR" altLang="en-US" sz="3600" dirty="0">
                <a:ea typeface="굴림" charset="-127"/>
              </a:rPr>
              <a:t>Results</a:t>
            </a:r>
          </a:p>
        </p:txBody>
      </p:sp>
    </p:spTree>
    <p:extLst>
      <p:ext uri="{BB962C8B-B14F-4D97-AF65-F5344CB8AC3E}">
        <p14:creationId xmlns:p14="http://schemas.microsoft.com/office/powerpoint/2010/main" val="1429694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Text Box -251"/>
          <p:cNvSpPr txBox="1">
            <a:spLocks noChangeArrowheads="1"/>
          </p:cNvSpPr>
          <p:nvPr/>
        </p:nvSpPr>
        <p:spPr bwMode="auto">
          <a:xfrm>
            <a:off x="240129" y="1052736"/>
            <a:ext cx="8447466" cy="453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342900" indent="-342900" algn="l" defTabSz="507223">
              <a:lnSpc>
                <a:spcPct val="104000"/>
              </a:lnSpc>
              <a:buFont typeface="Wingdings" pitchFamily="2" charset="2"/>
              <a:buChar char="Ø"/>
            </a:pPr>
            <a:r>
              <a:rPr lang="ko-KR" altLang="en-US" dirty="0">
                <a:solidFill>
                  <a:srgbClr val="000000"/>
                </a:solidFill>
                <a:latin typeface="+mn-lt"/>
                <a:ea typeface="굴림" charset="-127"/>
                <a:cs typeface="Arial" charset="0"/>
              </a:rPr>
              <a:t>Characteristics of coopetition are present:</a:t>
            </a:r>
          </a:p>
          <a:p>
            <a:pPr marL="800100" lvl="1" indent="-342900" algn="l" defTabSz="507223">
              <a:lnSpc>
                <a:spcPct val="104000"/>
              </a:lnSpc>
              <a:buClr>
                <a:srgbClr val="000000"/>
              </a:buClr>
              <a:buSzPct val="100000"/>
              <a:buFont typeface="Arial" pitchFamily="34" charset="0"/>
              <a:buChar char="•"/>
            </a:pPr>
            <a:r>
              <a:rPr lang="ko-KR" altLang="en-US" dirty="0">
                <a:solidFill>
                  <a:srgbClr val="000000"/>
                </a:solidFill>
                <a:latin typeface="+mn-lt"/>
                <a:ea typeface="굴림" charset="-127"/>
                <a:cs typeface="Arial" charset="0"/>
              </a:rPr>
              <a:t>Compete with other providers to grow share of 6th form colleges, then compete </a:t>
            </a:r>
            <a:r>
              <a:rPr lang="ko-KR" altLang="en-US" dirty="0" smtClean="0">
                <a:solidFill>
                  <a:srgbClr val="000000"/>
                </a:solidFill>
                <a:latin typeface="+mn-lt"/>
                <a:ea typeface="굴림" charset="-127"/>
                <a:cs typeface="Arial" charset="0"/>
              </a:rPr>
              <a:t>internally</a:t>
            </a:r>
            <a:endParaRPr lang="en-GB" altLang="ko-KR" dirty="0" smtClean="0">
              <a:solidFill>
                <a:srgbClr val="000000"/>
              </a:solidFill>
              <a:latin typeface="+mn-lt"/>
              <a:ea typeface="굴림" charset="-127"/>
              <a:cs typeface="Arial" charset="0"/>
            </a:endParaRPr>
          </a:p>
          <a:p>
            <a:pPr marL="800100" lvl="1" indent="-342900" algn="l" defTabSz="507223">
              <a:lnSpc>
                <a:spcPct val="104000"/>
              </a:lnSpc>
              <a:buClr>
                <a:srgbClr val="000000"/>
              </a:buClr>
              <a:buSzPct val="100000"/>
              <a:buFont typeface="Arial" pitchFamily="34" charset="0"/>
              <a:buChar char="•"/>
            </a:pPr>
            <a:endParaRPr lang="ko-KR" altLang="en-US" dirty="0">
              <a:solidFill>
                <a:srgbClr val="000000"/>
              </a:solidFill>
              <a:latin typeface="+mn-lt"/>
              <a:ea typeface="굴림" charset="-127"/>
              <a:cs typeface="Arial" charset="0"/>
            </a:endParaRPr>
          </a:p>
          <a:p>
            <a:pPr marL="800100" lvl="1" indent="-342900" algn="l" defTabSz="507223">
              <a:lnSpc>
                <a:spcPct val="104000"/>
              </a:lnSpc>
              <a:buClr>
                <a:srgbClr val="000000"/>
              </a:buClr>
              <a:buSzPct val="100000"/>
              <a:buFont typeface="Arial" pitchFamily="34" charset="0"/>
              <a:buChar char="•"/>
            </a:pPr>
            <a:r>
              <a:rPr lang="ko-KR" altLang="en-US" dirty="0">
                <a:solidFill>
                  <a:srgbClr val="000000"/>
                </a:solidFill>
                <a:latin typeface="+mn-lt"/>
                <a:ea typeface="굴림" charset="-127"/>
                <a:cs typeface="Arial" charset="0"/>
              </a:rPr>
              <a:t>Complementarity: filling structural </a:t>
            </a:r>
            <a:r>
              <a:rPr lang="ko-KR" altLang="en-US" dirty="0" smtClean="0">
                <a:solidFill>
                  <a:srgbClr val="000000"/>
                </a:solidFill>
                <a:latin typeface="+mn-lt"/>
                <a:ea typeface="굴림" charset="-127"/>
                <a:cs typeface="Arial" charset="0"/>
              </a:rPr>
              <a:t>gaps</a:t>
            </a:r>
            <a:endParaRPr lang="en-GB" altLang="ko-KR" dirty="0" smtClean="0">
              <a:solidFill>
                <a:srgbClr val="000000"/>
              </a:solidFill>
              <a:latin typeface="+mn-lt"/>
              <a:ea typeface="굴림" charset="-127"/>
              <a:cs typeface="Arial" charset="0"/>
            </a:endParaRPr>
          </a:p>
          <a:p>
            <a:pPr marL="800100" lvl="1" indent="-342900" algn="l" defTabSz="507223">
              <a:lnSpc>
                <a:spcPct val="104000"/>
              </a:lnSpc>
              <a:buClr>
                <a:srgbClr val="000000"/>
              </a:buClr>
              <a:buSzPct val="100000"/>
              <a:buFont typeface="Arial" pitchFamily="34" charset="0"/>
              <a:buChar char="•"/>
            </a:pPr>
            <a:endParaRPr lang="ko-KR" altLang="en-US" dirty="0">
              <a:solidFill>
                <a:srgbClr val="000000"/>
              </a:solidFill>
              <a:latin typeface="+mn-lt"/>
              <a:ea typeface="굴림" charset="-127"/>
              <a:cs typeface="Arial" charset="0"/>
            </a:endParaRPr>
          </a:p>
          <a:p>
            <a:pPr marL="800100" lvl="1" indent="-342900" algn="l" defTabSz="507223">
              <a:lnSpc>
                <a:spcPct val="104000"/>
              </a:lnSpc>
              <a:buClr>
                <a:srgbClr val="000000"/>
              </a:buClr>
              <a:buSzPct val="100000"/>
              <a:buFont typeface="Arial" pitchFamily="34" charset="0"/>
              <a:buChar char="•"/>
            </a:pPr>
            <a:r>
              <a:rPr lang="ko-KR" altLang="en-US" dirty="0">
                <a:solidFill>
                  <a:srgbClr val="000000"/>
                </a:solidFill>
                <a:latin typeface="+mn-lt"/>
                <a:ea typeface="굴림" charset="-127"/>
                <a:cs typeface="Arial" charset="0"/>
              </a:rPr>
              <a:t>Proximity: collaborate on professional development and backroom functions</a:t>
            </a:r>
          </a:p>
        </p:txBody>
      </p:sp>
      <p:sp>
        <p:nvSpPr>
          <p:cNvPr id="774" name="Text Box -250"/>
          <p:cNvSpPr txBox="1">
            <a:spLocks noChangeArrowheads="1"/>
          </p:cNvSpPr>
          <p:nvPr/>
        </p:nvSpPr>
        <p:spPr bwMode="auto">
          <a:xfrm>
            <a:off x="3985194" y="2237239"/>
            <a:ext cx="408698" cy="3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endParaRPr lang="en-GB"/>
          </a:p>
        </p:txBody>
      </p:sp>
      <p:sp>
        <p:nvSpPr>
          <p:cNvPr id="775" name="Text Box -249"/>
          <p:cNvSpPr txBox="1">
            <a:spLocks noChangeArrowheads="1"/>
          </p:cNvSpPr>
          <p:nvPr/>
        </p:nvSpPr>
        <p:spPr bwMode="auto">
          <a:xfrm>
            <a:off x="3985194" y="2237239"/>
            <a:ext cx="408698" cy="3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endParaRPr lang="en-GB"/>
          </a:p>
        </p:txBody>
      </p:sp>
      <p:sp>
        <p:nvSpPr>
          <p:cNvPr id="6" name="Text Box 260"/>
          <p:cNvSpPr txBox="1">
            <a:spLocks noChangeArrowheads="1"/>
          </p:cNvSpPr>
          <p:nvPr/>
        </p:nvSpPr>
        <p:spPr bwMode="auto">
          <a:xfrm>
            <a:off x="457994" y="5445224"/>
            <a:ext cx="8229601" cy="125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Bastian Sans" pitchFamily="2" charset="0"/>
              </a:defRPr>
            </a:lvl2pPr>
            <a:lvl3pPr algn="r" rtl="0" eaLnBrk="1" fontAlgn="base" hangingPunct="1">
              <a:spcBef>
                <a:spcPct val="0"/>
              </a:spcBef>
              <a:spcAft>
                <a:spcPct val="0"/>
              </a:spcAft>
              <a:defRPr sz="2400">
                <a:solidFill>
                  <a:schemeClr val="bg1"/>
                </a:solidFill>
                <a:latin typeface="Bastian Sans" pitchFamily="2" charset="0"/>
              </a:defRPr>
            </a:lvl3pPr>
            <a:lvl4pPr algn="r" rtl="0" eaLnBrk="1" fontAlgn="base" hangingPunct="1">
              <a:spcBef>
                <a:spcPct val="0"/>
              </a:spcBef>
              <a:spcAft>
                <a:spcPct val="0"/>
              </a:spcAft>
              <a:defRPr sz="2400">
                <a:solidFill>
                  <a:schemeClr val="bg1"/>
                </a:solidFill>
                <a:latin typeface="Bastian Sans" pitchFamily="2" charset="0"/>
              </a:defRPr>
            </a:lvl4pPr>
            <a:lvl5pPr algn="r" rtl="0" eaLnBrk="1" fontAlgn="base" hangingPunct="1">
              <a:spcBef>
                <a:spcPct val="0"/>
              </a:spcBef>
              <a:spcAft>
                <a:spcPct val="0"/>
              </a:spcAft>
              <a:defRPr sz="2400">
                <a:solidFill>
                  <a:schemeClr val="bg1"/>
                </a:solidFill>
                <a:latin typeface="Bastian Sans" pitchFamily="2" charset="0"/>
              </a:defRPr>
            </a:lvl5pPr>
            <a:lvl6pPr marL="457200" algn="r" rtl="0" eaLnBrk="1" fontAlgn="base" hangingPunct="1">
              <a:spcBef>
                <a:spcPct val="0"/>
              </a:spcBef>
              <a:spcAft>
                <a:spcPct val="0"/>
              </a:spcAft>
              <a:defRPr sz="2400">
                <a:solidFill>
                  <a:schemeClr val="bg1"/>
                </a:solidFill>
                <a:latin typeface="Bastian Sans" pitchFamily="2" charset="0"/>
              </a:defRPr>
            </a:lvl6pPr>
            <a:lvl7pPr marL="914400" algn="r" rtl="0" eaLnBrk="1" fontAlgn="base" hangingPunct="1">
              <a:spcBef>
                <a:spcPct val="0"/>
              </a:spcBef>
              <a:spcAft>
                <a:spcPct val="0"/>
              </a:spcAft>
              <a:defRPr sz="2400">
                <a:solidFill>
                  <a:schemeClr val="bg1"/>
                </a:solidFill>
                <a:latin typeface="Bastian Sans" pitchFamily="2" charset="0"/>
              </a:defRPr>
            </a:lvl7pPr>
            <a:lvl8pPr marL="1371600" algn="r" rtl="0" eaLnBrk="1" fontAlgn="base" hangingPunct="1">
              <a:spcBef>
                <a:spcPct val="0"/>
              </a:spcBef>
              <a:spcAft>
                <a:spcPct val="0"/>
              </a:spcAft>
              <a:defRPr sz="2400">
                <a:solidFill>
                  <a:schemeClr val="bg1"/>
                </a:solidFill>
                <a:latin typeface="Bastian Sans" pitchFamily="2" charset="0"/>
              </a:defRPr>
            </a:lvl8pPr>
            <a:lvl9pPr marL="1828800" algn="r" rtl="0" eaLnBrk="1" fontAlgn="base" hangingPunct="1">
              <a:spcBef>
                <a:spcPct val="0"/>
              </a:spcBef>
              <a:spcAft>
                <a:spcPct val="0"/>
              </a:spcAft>
              <a:defRPr sz="2400">
                <a:solidFill>
                  <a:schemeClr val="bg1"/>
                </a:solidFill>
                <a:latin typeface="Bastian Sans" pitchFamily="2" charset="0"/>
              </a:defRPr>
            </a:lvl9pPr>
          </a:lstStyle>
          <a:p>
            <a:pPr defTabSz="914274"/>
            <a:r>
              <a:rPr lang="ko-KR" altLang="en-US" sz="3600" smtClean="0">
                <a:ea typeface="굴림" charset="-127"/>
              </a:rPr>
              <a:t>Results</a:t>
            </a:r>
            <a:endParaRPr lang="ko-KR" altLang="en-US" sz="3600" dirty="0">
              <a:ea typeface="굴림" charset="-127"/>
            </a:endParaRPr>
          </a:p>
        </p:txBody>
      </p:sp>
    </p:spTree>
    <p:extLst>
      <p:ext uri="{BB962C8B-B14F-4D97-AF65-F5344CB8AC3E}">
        <p14:creationId xmlns:p14="http://schemas.microsoft.com/office/powerpoint/2010/main" val="78917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 name="Text Box 260"/>
          <p:cNvSpPr txBox="1">
            <a:spLocks noGrp="1" noChangeArrowheads="1"/>
          </p:cNvSpPr>
          <p:nvPr>
            <p:ph type="title"/>
          </p:nvPr>
        </p:nvSpPr>
        <p:spPr>
          <a:xfrm>
            <a:off x="2195736" y="6021288"/>
            <a:ext cx="6551875" cy="5088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274"/>
            <a:r>
              <a:rPr lang="ko-KR" altLang="en-US" sz="3600" dirty="0">
                <a:latin typeface="+mn-lt"/>
                <a:ea typeface="굴림" charset="-127"/>
              </a:rPr>
              <a:t>Definitions</a:t>
            </a:r>
          </a:p>
        </p:txBody>
      </p:sp>
      <p:sp>
        <p:nvSpPr>
          <p:cNvPr id="2309" name="Text Box 261"/>
          <p:cNvSpPr txBox="1">
            <a:spLocks noChangeArrowheads="1"/>
          </p:cNvSpPr>
          <p:nvPr/>
        </p:nvSpPr>
        <p:spPr bwMode="auto">
          <a:xfrm>
            <a:off x="857150" y="1340768"/>
            <a:ext cx="764438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343449" indent="-343449" algn="l" defTabSz="914274">
              <a:spcAft>
                <a:spcPts val="2003"/>
              </a:spcAft>
              <a:buClr>
                <a:srgbClr val="323D43"/>
              </a:buClr>
              <a:buSzPct val="100000"/>
              <a:buFont typeface="Times New Roman" charset="0"/>
              <a:buChar char="•"/>
            </a:pPr>
            <a:r>
              <a:rPr lang="ko-KR" altLang="en-US" sz="2400" dirty="0" smtClean="0">
                <a:latin typeface="+mn-lt"/>
                <a:ea typeface="굴림" charset="-127"/>
              </a:rPr>
              <a:t>Network </a:t>
            </a:r>
            <a:r>
              <a:rPr lang="ko-KR" altLang="en-US" sz="2400" dirty="0">
                <a:latin typeface="+mn-lt"/>
                <a:ea typeface="굴림" charset="-127"/>
              </a:rPr>
              <a:t>= </a:t>
            </a:r>
            <a:r>
              <a:rPr lang="ko-KR" altLang="en-US" sz="2400" i="1" dirty="0">
                <a:latin typeface="+mn-lt"/>
                <a:ea typeface="굴림" charset="-127"/>
              </a:rPr>
              <a:t>at least two organisations working together for a common purpose for at least some of the time.</a:t>
            </a:r>
            <a:r>
              <a:rPr lang="ko-KR" altLang="en-US" sz="2400" dirty="0">
                <a:latin typeface="+mn-lt"/>
                <a:ea typeface="굴림" charset="-127"/>
              </a:rPr>
              <a:t> </a:t>
            </a:r>
          </a:p>
          <a:p>
            <a:pPr marL="343449" indent="-343449" algn="l" defTabSz="914274">
              <a:buClr>
                <a:srgbClr val="323D43"/>
              </a:buClr>
              <a:buSzPct val="100000"/>
              <a:buFont typeface="Times New Roman" charset="0"/>
              <a:buChar char="•"/>
            </a:pPr>
            <a:r>
              <a:rPr lang="ko-KR" altLang="en-US" sz="2400" dirty="0">
                <a:latin typeface="+mn-lt"/>
                <a:ea typeface="굴림" charset="-127"/>
              </a:rPr>
              <a:t>Collaboration = </a:t>
            </a:r>
            <a:r>
              <a:rPr lang="ko-KR" altLang="en-US" sz="2400" i="1" dirty="0">
                <a:latin typeface="+mn-lt"/>
                <a:ea typeface="굴림" charset="-127"/>
              </a:rPr>
              <a:t>joint activities between actors from different organisations within the network.</a:t>
            </a:r>
            <a:r>
              <a:rPr lang="ko-KR" altLang="en-US" sz="2400" dirty="0">
                <a:latin typeface="+mn-lt"/>
                <a:ea typeface="굴림" charset="-127"/>
              </a:rPr>
              <a:t> </a:t>
            </a:r>
          </a:p>
        </p:txBody>
      </p:sp>
    </p:spTree>
    <p:extLst>
      <p:ext uri="{BB962C8B-B14F-4D97-AF65-F5344CB8AC3E}">
        <p14:creationId xmlns:p14="http://schemas.microsoft.com/office/powerpoint/2010/main" val="3693590252"/>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8" name="Text Box 772"/>
          <p:cNvSpPr txBox="1">
            <a:spLocks noGrp="1" noChangeArrowheads="1"/>
          </p:cNvSpPr>
          <p:nvPr>
            <p:ph type="title"/>
          </p:nvPr>
        </p:nvSpPr>
        <p:spPr>
          <a:xfrm>
            <a:off x="683568" y="5569252"/>
            <a:ext cx="8229601" cy="1252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74"/>
            <a:r>
              <a:rPr lang="ko-KR" altLang="en-US" sz="3600" b="1" dirty="0">
                <a:ea typeface="굴림" charset="-127"/>
              </a:rPr>
              <a:t>Conclusion</a:t>
            </a:r>
          </a:p>
        </p:txBody>
      </p:sp>
      <p:sp>
        <p:nvSpPr>
          <p:cNvPr id="4869" name="Text Box 773"/>
          <p:cNvSpPr txBox="1">
            <a:spLocks noChangeArrowheads="1"/>
          </p:cNvSpPr>
          <p:nvPr/>
        </p:nvSpPr>
        <p:spPr bwMode="auto">
          <a:xfrm>
            <a:off x="457995" y="1774525"/>
            <a:ext cx="8229601" cy="46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lstStyle/>
          <a:p>
            <a:pPr marL="438851" indent="-319599" algn="l" defTabSz="914274">
              <a:buClr>
                <a:srgbClr val="F0AD00"/>
              </a:buClr>
              <a:buSzPct val="100000"/>
              <a:buFont typeface="Wingdings 2" charset="0"/>
              <a:buChar char="¡"/>
            </a:pPr>
            <a:r>
              <a:rPr lang="ko-KR" altLang="en-US" dirty="0">
                <a:solidFill>
                  <a:srgbClr val="000000"/>
                </a:solidFill>
                <a:latin typeface="+mn-lt"/>
                <a:ea typeface="굴림" charset="-127"/>
              </a:rPr>
              <a:t>Coopetition exists in education, and provides useful theoretical framework</a:t>
            </a:r>
          </a:p>
          <a:p>
            <a:pPr marL="438851" indent="-319599" algn="l" defTabSz="914274">
              <a:buClr>
                <a:srgbClr val="F0AD00"/>
              </a:buClr>
              <a:buSzPct val="100000"/>
              <a:buFont typeface="Wingdings 2" charset="0"/>
              <a:buChar char="¡"/>
            </a:pPr>
            <a:r>
              <a:rPr lang="ko-KR" altLang="en-US" dirty="0">
                <a:solidFill>
                  <a:srgbClr val="000000"/>
                </a:solidFill>
                <a:latin typeface="+mn-lt"/>
                <a:ea typeface="굴림" charset="-127"/>
              </a:rPr>
              <a:t>Tensions will remain between collaboration and  competition, and may increase with increased stresses on the system</a:t>
            </a:r>
          </a:p>
          <a:p>
            <a:pPr marL="438851" indent="-319599" algn="l" defTabSz="914274">
              <a:buClr>
                <a:srgbClr val="F0AD00"/>
              </a:buClr>
              <a:buSzPct val="100000"/>
              <a:buFont typeface="Wingdings 2" charset="0"/>
              <a:buChar char="¡"/>
            </a:pPr>
            <a:r>
              <a:rPr lang="ko-KR" altLang="en-US" dirty="0">
                <a:solidFill>
                  <a:srgbClr val="000000"/>
                </a:solidFill>
                <a:latin typeface="+mn-lt"/>
                <a:ea typeface="굴림" charset="-127"/>
              </a:rPr>
              <a:t>May provide ways of getting benefits of both</a:t>
            </a:r>
          </a:p>
        </p:txBody>
      </p:sp>
    </p:spTree>
    <p:extLst>
      <p:ext uri="{BB962C8B-B14F-4D97-AF65-F5344CB8AC3E}">
        <p14:creationId xmlns:p14="http://schemas.microsoft.com/office/powerpoint/2010/main" val="180560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6021288"/>
            <a:ext cx="5472112" cy="508000"/>
          </a:xfrm>
        </p:spPr>
        <p:txBody>
          <a:bodyPr>
            <a:noAutofit/>
          </a:bodyPr>
          <a:lstStyle/>
          <a:p>
            <a:pPr>
              <a:defRPr/>
            </a:pPr>
            <a:r>
              <a:rPr lang="en-GB" sz="3600" dirty="0" smtClean="0"/>
              <a:t>Should I collaborate?</a:t>
            </a:r>
            <a:endParaRPr lang="en-GB" sz="3600" dirty="0"/>
          </a:p>
        </p:txBody>
      </p:sp>
      <p:sp>
        <p:nvSpPr>
          <p:cNvPr id="3" name="Content Placeholder 2"/>
          <p:cNvSpPr>
            <a:spLocks noGrp="1"/>
          </p:cNvSpPr>
          <p:nvPr>
            <p:ph idx="1"/>
          </p:nvPr>
        </p:nvSpPr>
        <p:spPr>
          <a:xfrm>
            <a:off x="827584" y="1268760"/>
            <a:ext cx="7921625" cy="5113338"/>
          </a:xfrm>
        </p:spPr>
        <p:txBody>
          <a:bodyPr/>
          <a:lstStyle/>
          <a:p>
            <a:r>
              <a:rPr lang="en-GB" sz="2400" dirty="0" smtClean="0"/>
              <a:t>Collaboration is not the only route</a:t>
            </a:r>
          </a:p>
          <a:p>
            <a:r>
              <a:rPr lang="en-GB" sz="2400" dirty="0" smtClean="0"/>
              <a:t>External initiatives have been successful (</a:t>
            </a:r>
            <a:r>
              <a:rPr lang="en-GB" sz="2400" dirty="0" err="1" smtClean="0"/>
              <a:t>Stringfield</a:t>
            </a:r>
            <a:r>
              <a:rPr lang="en-GB" sz="2400" dirty="0" smtClean="0"/>
              <a:t> et al, 2000)</a:t>
            </a:r>
          </a:p>
          <a:p>
            <a:r>
              <a:rPr lang="en-GB" sz="2400" dirty="0" smtClean="0"/>
              <a:t>Building on internal variation and strengths (Reynolds, 2007)</a:t>
            </a:r>
          </a:p>
          <a:p>
            <a:r>
              <a:rPr lang="en-GB" sz="2400" dirty="0" smtClean="0"/>
              <a:t>However, strong evidence that this can be effective</a:t>
            </a:r>
          </a:p>
          <a:p>
            <a:r>
              <a:rPr lang="en-GB" sz="2400" dirty="0" smtClean="0"/>
              <a:t>Approaches are not mutually exclusive</a:t>
            </a:r>
          </a:p>
        </p:txBody>
      </p:sp>
    </p:spTree>
    <p:extLst>
      <p:ext uri="{BB962C8B-B14F-4D97-AF65-F5344CB8AC3E}">
        <p14:creationId xmlns:p14="http://schemas.microsoft.com/office/powerpoint/2010/main" val="27789204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95736" y="6021288"/>
            <a:ext cx="6553200" cy="508000"/>
          </a:xfrm>
        </p:spPr>
        <p:txBody>
          <a:bodyPr>
            <a:noAutofit/>
          </a:bodyPr>
          <a:lstStyle/>
          <a:p>
            <a:r>
              <a:rPr lang="en-GB" sz="3600" dirty="0" smtClean="0"/>
              <a:t>Implications for Practice</a:t>
            </a:r>
            <a:endParaRPr lang="en-US" sz="3600" dirty="0" smtClean="0"/>
          </a:p>
        </p:txBody>
      </p:sp>
      <p:sp>
        <p:nvSpPr>
          <p:cNvPr id="41987" name="Rectangle 3"/>
          <p:cNvSpPr>
            <a:spLocks noGrp="1" noChangeArrowheads="1"/>
          </p:cNvSpPr>
          <p:nvPr>
            <p:ph idx="1"/>
          </p:nvPr>
        </p:nvSpPr>
        <p:spPr>
          <a:xfrm>
            <a:off x="1115616" y="1673225"/>
            <a:ext cx="7643812" cy="5184775"/>
          </a:xfrm>
        </p:spPr>
        <p:txBody>
          <a:bodyPr/>
          <a:lstStyle/>
          <a:p>
            <a:r>
              <a:rPr lang="en-GB" sz="2400" dirty="0" smtClean="0"/>
              <a:t>Collaboration has many potential benefits</a:t>
            </a:r>
          </a:p>
          <a:p>
            <a:r>
              <a:rPr lang="en-GB" sz="2400" dirty="0" smtClean="0"/>
              <a:t>But: choose when to collaborate carefully, and with whom</a:t>
            </a:r>
          </a:p>
          <a:p>
            <a:r>
              <a:rPr lang="en-GB" sz="2400" dirty="0" smtClean="0"/>
              <a:t>Prepare for collaboration</a:t>
            </a:r>
          </a:p>
          <a:p>
            <a:r>
              <a:rPr lang="en-GB" sz="2400" dirty="0" smtClean="0"/>
              <a:t>Choose network partners that can complement</a:t>
            </a:r>
          </a:p>
          <a:p>
            <a:endParaRPr lang="en-GB" sz="2400" dirty="0" smtClean="0"/>
          </a:p>
          <a:p>
            <a:endParaRPr lang="en-GB" sz="2400" dirty="0" smtClean="0"/>
          </a:p>
          <a:p>
            <a:endParaRPr lang="en-GB" sz="2400" dirty="0" smtClean="0"/>
          </a:p>
          <a:p>
            <a:endParaRPr lang="en-US" sz="2400" dirty="0" smtClean="0"/>
          </a:p>
        </p:txBody>
      </p:sp>
    </p:spTree>
    <p:extLst>
      <p:ext uri="{BB962C8B-B14F-4D97-AF65-F5344CB8AC3E}">
        <p14:creationId xmlns:p14="http://schemas.microsoft.com/office/powerpoint/2010/main" val="3196785146"/>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35696" y="6021288"/>
            <a:ext cx="6553200" cy="508000"/>
          </a:xfrm>
        </p:spPr>
        <p:txBody>
          <a:bodyPr>
            <a:noAutofit/>
          </a:bodyPr>
          <a:lstStyle/>
          <a:p>
            <a:r>
              <a:rPr lang="en-GB" sz="3600" dirty="0" smtClean="0"/>
              <a:t>Implications for Practice</a:t>
            </a:r>
            <a:endParaRPr lang="en-US" sz="3600" dirty="0" smtClean="0"/>
          </a:p>
        </p:txBody>
      </p:sp>
      <p:sp>
        <p:nvSpPr>
          <p:cNvPr id="43011" name="Rectangle 3"/>
          <p:cNvSpPr>
            <a:spLocks noGrp="1" noChangeArrowheads="1"/>
          </p:cNvSpPr>
          <p:nvPr>
            <p:ph idx="1"/>
          </p:nvPr>
        </p:nvSpPr>
        <p:spPr>
          <a:xfrm>
            <a:off x="1187624" y="1268760"/>
            <a:ext cx="7643812" cy="5184775"/>
          </a:xfrm>
        </p:spPr>
        <p:txBody>
          <a:bodyPr/>
          <a:lstStyle/>
          <a:p>
            <a:r>
              <a:rPr lang="en-GB" sz="2400" dirty="0" smtClean="0"/>
              <a:t>Fully commit to collaboration</a:t>
            </a:r>
          </a:p>
          <a:p>
            <a:r>
              <a:rPr lang="en-GB" sz="2400" dirty="0" smtClean="0"/>
              <a:t>Clear, shared goals</a:t>
            </a:r>
          </a:p>
          <a:p>
            <a:r>
              <a:rPr lang="en-GB" sz="2400" dirty="0" smtClean="0"/>
              <a:t>Set up clear structure</a:t>
            </a:r>
          </a:p>
          <a:p>
            <a:r>
              <a:rPr lang="en-GB" sz="2400" dirty="0" smtClean="0"/>
              <a:t>KNOW YOURSELF!</a:t>
            </a:r>
          </a:p>
          <a:p>
            <a:endParaRPr lang="en-US" sz="2400" dirty="0" smtClean="0"/>
          </a:p>
        </p:txBody>
      </p:sp>
    </p:spTree>
    <p:extLst>
      <p:ext uri="{BB962C8B-B14F-4D97-AF65-F5344CB8AC3E}">
        <p14:creationId xmlns:p14="http://schemas.microsoft.com/office/powerpoint/2010/main" val="3112407485"/>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Final word</a:t>
            </a:r>
            <a:endParaRPr lang="en-GB" sz="3600" dirty="0"/>
          </a:p>
        </p:txBody>
      </p:sp>
      <p:sp>
        <p:nvSpPr>
          <p:cNvPr id="3" name="Content Placeholder 2"/>
          <p:cNvSpPr>
            <a:spLocks noGrp="1"/>
          </p:cNvSpPr>
          <p:nvPr>
            <p:ph idx="1"/>
          </p:nvPr>
        </p:nvSpPr>
        <p:spPr>
          <a:xfrm>
            <a:off x="539552" y="1628800"/>
            <a:ext cx="8153400" cy="4495800"/>
          </a:xfrm>
        </p:spPr>
        <p:txBody>
          <a:bodyPr/>
          <a:lstStyle/>
          <a:p>
            <a:r>
              <a:rPr lang="en-GB" sz="2400" dirty="0" smtClean="0"/>
              <a:t>We need to tap into the hidden reservoir of strengths in our education systems, looking and learning both within and between our schools if we are to generate the improvement our societies require. </a:t>
            </a:r>
            <a:endParaRPr lang="en-GB" sz="2400" dirty="0"/>
          </a:p>
        </p:txBody>
      </p:sp>
    </p:spTree>
    <p:extLst>
      <p:ext uri="{BB962C8B-B14F-4D97-AF65-F5344CB8AC3E}">
        <p14:creationId xmlns:p14="http://schemas.microsoft.com/office/powerpoint/2010/main" val="3909119529"/>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971600" y="1556792"/>
            <a:ext cx="7921625" cy="5761038"/>
          </a:xfrm>
        </p:spPr>
        <p:txBody>
          <a:bodyPr/>
          <a:lstStyle/>
          <a:p>
            <a:r>
              <a:rPr lang="en-GB" sz="2400" dirty="0" smtClean="0"/>
              <a:t>Thank you for your attention!</a:t>
            </a:r>
          </a:p>
          <a:p>
            <a:endParaRPr lang="en-GB" sz="2400" dirty="0"/>
          </a:p>
          <a:p>
            <a:endParaRPr lang="en-GB" sz="2400" dirty="0" smtClean="0"/>
          </a:p>
          <a:p>
            <a:r>
              <a:rPr lang="en-GB" sz="2400" dirty="0" smtClean="0"/>
              <a:t>@</a:t>
            </a:r>
            <a:r>
              <a:rPr lang="en-GB" sz="2400" dirty="0" err="1" smtClean="0"/>
              <a:t>ProfDanielMuijs</a:t>
            </a:r>
            <a:endParaRPr lang="en-GB" sz="2400" dirty="0" smtClean="0"/>
          </a:p>
          <a:p>
            <a:r>
              <a:rPr lang="en-GB" sz="2400" dirty="0"/>
              <a:t>d</a:t>
            </a:r>
            <a:r>
              <a:rPr lang="en-GB" sz="2400" dirty="0" smtClean="0"/>
              <a:t>.muijs@soton.ac.uk</a:t>
            </a:r>
            <a:endParaRPr lang="en-GB" sz="2400" dirty="0"/>
          </a:p>
        </p:txBody>
      </p:sp>
    </p:spTree>
    <p:extLst>
      <p:ext uri="{BB962C8B-B14F-4D97-AF65-F5344CB8AC3E}">
        <p14:creationId xmlns:p14="http://schemas.microsoft.com/office/powerpoint/2010/main" val="119998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5731799"/>
            <a:ext cx="7772400" cy="1143000"/>
          </a:xfrm>
        </p:spPr>
        <p:txBody>
          <a:bodyPr/>
          <a:lstStyle/>
          <a:p>
            <a:r>
              <a:rPr lang="en-GB" sz="3600" dirty="0" smtClean="0">
                <a:latin typeface="+mn-lt"/>
              </a:rPr>
              <a:t>Why network</a:t>
            </a:r>
          </a:p>
        </p:txBody>
      </p:sp>
      <p:sp>
        <p:nvSpPr>
          <p:cNvPr id="6147" name="Rectangle 3"/>
          <p:cNvSpPr>
            <a:spLocks noGrp="1" noChangeArrowheads="1"/>
          </p:cNvSpPr>
          <p:nvPr>
            <p:ph idx="1"/>
          </p:nvPr>
        </p:nvSpPr>
        <p:spPr>
          <a:xfrm>
            <a:off x="683568" y="1412776"/>
            <a:ext cx="7772400" cy="4114800"/>
          </a:xfrm>
        </p:spPr>
        <p:txBody>
          <a:bodyPr/>
          <a:lstStyle/>
          <a:p>
            <a:r>
              <a:rPr lang="en-GB" sz="2400" dirty="0" smtClean="0"/>
              <a:t>Many glib statements supporting collaboration, but these are often more ideological than empirically based</a:t>
            </a:r>
          </a:p>
          <a:p>
            <a:r>
              <a:rPr lang="en-GB" sz="2400" dirty="0" smtClean="0"/>
              <a:t>This presentation:</a:t>
            </a:r>
          </a:p>
          <a:p>
            <a:pPr lvl="1"/>
            <a:r>
              <a:rPr lang="en-GB" sz="2400" dirty="0" smtClean="0"/>
              <a:t>What is the theoretical justification?</a:t>
            </a:r>
          </a:p>
          <a:p>
            <a:pPr lvl="1"/>
            <a:r>
              <a:rPr lang="en-GB" sz="2400" dirty="0" smtClean="0"/>
              <a:t>What is the empirical evidence?</a:t>
            </a:r>
          </a:p>
          <a:p>
            <a:endParaRPr lang="en-GB" sz="2400" dirty="0" smtClean="0"/>
          </a:p>
          <a:p>
            <a:pPr>
              <a:buFontTx/>
              <a:buNone/>
            </a:pPr>
            <a:endParaRPr lang="en-GB" sz="2400" dirty="0" smtClean="0"/>
          </a:p>
          <a:p>
            <a:pPr>
              <a:buFontTx/>
              <a:buNone/>
            </a:pPr>
            <a:endParaRPr lang="en-GB" sz="2400" dirty="0" smtClean="0"/>
          </a:p>
          <a:p>
            <a:endParaRPr lang="en-GB" sz="2400" dirty="0" smtClean="0"/>
          </a:p>
        </p:txBody>
      </p:sp>
    </p:spTree>
    <p:extLst>
      <p:ext uri="{BB962C8B-B14F-4D97-AF65-F5344CB8AC3E}">
        <p14:creationId xmlns:p14="http://schemas.microsoft.com/office/powerpoint/2010/main" val="5873526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collaboration.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57500" y="1268413"/>
            <a:ext cx="6286500" cy="3786187"/>
          </a:xfrm>
        </p:spPr>
      </p:pic>
    </p:spTree>
    <p:extLst>
      <p:ext uri="{BB962C8B-B14F-4D97-AF65-F5344CB8AC3E}">
        <p14:creationId xmlns:p14="http://schemas.microsoft.com/office/powerpoint/2010/main" val="390820116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5736851"/>
            <a:ext cx="7772400" cy="1143000"/>
          </a:xfrm>
        </p:spPr>
        <p:txBody>
          <a:bodyPr/>
          <a:lstStyle/>
          <a:p>
            <a:pPr>
              <a:defRPr/>
            </a:pPr>
            <a:r>
              <a:rPr lang="en-GB" sz="3600" dirty="0" smtClean="0"/>
              <a:t>Theories of networking</a:t>
            </a:r>
          </a:p>
        </p:txBody>
      </p:sp>
      <p:sp>
        <p:nvSpPr>
          <p:cNvPr id="8195" name="Rectangle 3"/>
          <p:cNvSpPr>
            <a:spLocks noGrp="1" noChangeArrowheads="1"/>
          </p:cNvSpPr>
          <p:nvPr>
            <p:ph idx="1"/>
          </p:nvPr>
        </p:nvSpPr>
        <p:spPr>
          <a:xfrm>
            <a:off x="683568" y="1124744"/>
            <a:ext cx="7772400" cy="4114800"/>
          </a:xfrm>
        </p:spPr>
        <p:txBody>
          <a:bodyPr/>
          <a:lstStyle/>
          <a:p>
            <a:r>
              <a:rPr lang="en-GB" sz="2400" dirty="0" smtClean="0"/>
              <a:t>Theoretical groundings for networking can be classified as:</a:t>
            </a:r>
          </a:p>
          <a:p>
            <a:pPr lvl="1"/>
            <a:r>
              <a:rPr lang="en-GB" sz="2400" dirty="0" smtClean="0"/>
              <a:t>Constructivist organisational theory</a:t>
            </a:r>
          </a:p>
          <a:p>
            <a:pPr lvl="1"/>
            <a:r>
              <a:rPr lang="en-GB" sz="2400" dirty="0" smtClean="0"/>
              <a:t>Social Capital theory</a:t>
            </a:r>
          </a:p>
          <a:p>
            <a:pPr lvl="1"/>
            <a:r>
              <a:rPr lang="en-GB" sz="2400" dirty="0" smtClean="0"/>
              <a:t>New Social Movements</a:t>
            </a:r>
          </a:p>
          <a:p>
            <a:pPr lvl="1"/>
            <a:r>
              <a:rPr lang="en-GB" sz="2400" dirty="0" err="1" smtClean="0"/>
              <a:t>Durkheimian</a:t>
            </a:r>
            <a:r>
              <a:rPr lang="en-GB" sz="2400" dirty="0" smtClean="0"/>
              <a:t> network theory</a:t>
            </a:r>
          </a:p>
          <a:p>
            <a:pPr lvl="1"/>
            <a:endParaRPr lang="en-GB" sz="2400" dirty="0" smtClean="0"/>
          </a:p>
          <a:p>
            <a:pPr lvl="1">
              <a:buFontTx/>
              <a:buNone/>
            </a:pPr>
            <a:endParaRPr lang="en-GB" sz="2400" dirty="0" smtClean="0"/>
          </a:p>
          <a:p>
            <a:pPr>
              <a:buFontTx/>
              <a:buNone/>
            </a:pPr>
            <a:endParaRPr lang="en-GB" sz="2400" dirty="0" smtClean="0"/>
          </a:p>
        </p:txBody>
      </p:sp>
    </p:spTree>
    <p:extLst>
      <p:ext uri="{BB962C8B-B14F-4D97-AF65-F5344CB8AC3E}">
        <p14:creationId xmlns:p14="http://schemas.microsoft.com/office/powerpoint/2010/main" val="5257954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20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2000"/>
                                        <p:tgtEl>
                                          <p:spTgt spid="819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fade">
                                      <p:cBhvr>
                                        <p:cTn id="19"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3608" y="5689817"/>
            <a:ext cx="7772400" cy="1143000"/>
          </a:xfrm>
        </p:spPr>
        <p:txBody>
          <a:bodyPr/>
          <a:lstStyle/>
          <a:p>
            <a:pPr>
              <a:defRPr/>
            </a:pPr>
            <a:r>
              <a:rPr lang="en-GB" sz="3600" dirty="0" smtClean="0"/>
              <a:t>Goals and activities</a:t>
            </a:r>
          </a:p>
        </p:txBody>
      </p:sp>
      <p:sp>
        <p:nvSpPr>
          <p:cNvPr id="13315" name="Rectangle 3"/>
          <p:cNvSpPr>
            <a:spLocks noGrp="1" noChangeArrowheads="1"/>
          </p:cNvSpPr>
          <p:nvPr>
            <p:ph idx="1"/>
          </p:nvPr>
        </p:nvSpPr>
        <p:spPr>
          <a:xfrm>
            <a:off x="683568" y="1196752"/>
            <a:ext cx="7772400" cy="4114800"/>
          </a:xfrm>
        </p:spPr>
        <p:txBody>
          <a:bodyPr/>
          <a:lstStyle/>
          <a:p>
            <a:r>
              <a:rPr lang="en-GB" sz="2400" dirty="0" smtClean="0">
                <a:latin typeface="+mj-lt"/>
              </a:rPr>
              <a:t>Networking is not just about improving performance</a:t>
            </a:r>
          </a:p>
          <a:p>
            <a:r>
              <a:rPr lang="en-GB" sz="2400" dirty="0" smtClean="0">
                <a:latin typeface="+mj-lt"/>
              </a:rPr>
              <a:t>Three main goals:</a:t>
            </a:r>
          </a:p>
          <a:p>
            <a:pPr lvl="1"/>
            <a:r>
              <a:rPr lang="en-GB" altLang="zh-CN" sz="2400" dirty="0" smtClean="0">
                <a:latin typeface="+mj-lt"/>
                <a:ea typeface="宋体" pitchFamily="2" charset="-122"/>
              </a:rPr>
              <a:t>Raising achievement </a:t>
            </a:r>
          </a:p>
          <a:p>
            <a:pPr lvl="1"/>
            <a:r>
              <a:rPr lang="en-GB" altLang="zh-CN" sz="2400" dirty="0" smtClean="0">
                <a:latin typeface="+mj-lt"/>
                <a:ea typeface="宋体" pitchFamily="2" charset="-122"/>
              </a:rPr>
              <a:t>Broadening opportunities and reach </a:t>
            </a:r>
          </a:p>
          <a:p>
            <a:pPr lvl="1"/>
            <a:r>
              <a:rPr lang="en-GB" altLang="zh-CN" sz="2400" dirty="0" smtClean="0">
                <a:latin typeface="+mj-lt"/>
                <a:ea typeface="宋体" pitchFamily="2" charset="-122"/>
              </a:rPr>
              <a:t>Building capacity (human and material resources) </a:t>
            </a:r>
            <a:endParaRPr lang="en-GB" sz="2400" dirty="0" smtClean="0">
              <a:latin typeface="+mj-lt"/>
            </a:endParaRPr>
          </a:p>
        </p:txBody>
      </p:sp>
    </p:spTree>
    <p:extLst>
      <p:ext uri="{BB962C8B-B14F-4D97-AF65-F5344CB8AC3E}">
        <p14:creationId xmlns:p14="http://schemas.microsoft.com/office/powerpoint/2010/main" val="617063691"/>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608" y="5715000"/>
            <a:ext cx="7772400" cy="1143000"/>
          </a:xfrm>
        </p:spPr>
        <p:txBody>
          <a:bodyPr/>
          <a:lstStyle/>
          <a:p>
            <a:pPr>
              <a:defRPr/>
            </a:pPr>
            <a:r>
              <a:rPr lang="en-GB" sz="3600" dirty="0" smtClean="0"/>
              <a:t>Goals and activities</a:t>
            </a:r>
          </a:p>
        </p:txBody>
      </p:sp>
      <p:sp>
        <p:nvSpPr>
          <p:cNvPr id="14339" name="Rectangle 3"/>
          <p:cNvSpPr>
            <a:spLocks noGrp="1" noChangeArrowheads="1"/>
          </p:cNvSpPr>
          <p:nvPr>
            <p:ph idx="1"/>
          </p:nvPr>
        </p:nvSpPr>
        <p:spPr>
          <a:xfrm>
            <a:off x="971600" y="1268760"/>
            <a:ext cx="7772400" cy="4114800"/>
          </a:xfrm>
        </p:spPr>
        <p:txBody>
          <a:bodyPr/>
          <a:lstStyle/>
          <a:p>
            <a:r>
              <a:rPr lang="en-GB" sz="2400" dirty="0" smtClean="0"/>
              <a:t>Activities can be aimed at</a:t>
            </a:r>
          </a:p>
          <a:p>
            <a:pPr lvl="1"/>
            <a:r>
              <a:rPr lang="en-GB" sz="2400" dirty="0" smtClean="0"/>
              <a:t>Short term</a:t>
            </a:r>
          </a:p>
          <a:p>
            <a:pPr lvl="1"/>
            <a:r>
              <a:rPr lang="en-GB" sz="2400" dirty="0" smtClean="0"/>
              <a:t>Medium term</a:t>
            </a:r>
          </a:p>
          <a:p>
            <a:pPr lvl="1"/>
            <a:r>
              <a:rPr lang="en-GB" sz="2400" dirty="0" smtClean="0"/>
              <a:t>Long term</a:t>
            </a:r>
          </a:p>
          <a:p>
            <a:endParaRPr lang="en-GB" sz="2400" dirty="0" smtClean="0"/>
          </a:p>
        </p:txBody>
      </p:sp>
    </p:spTree>
    <p:extLst>
      <p:ext uri="{BB962C8B-B14F-4D97-AF65-F5344CB8AC3E}">
        <p14:creationId xmlns:p14="http://schemas.microsoft.com/office/powerpoint/2010/main" val="255926890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Volcano Template Master Blue">
  <a:themeElements>
    <a:clrScheme name="Office Them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Office Them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1578</Words>
  <Application>Microsoft Office PowerPoint</Application>
  <PresentationFormat>On-screen Show (4:3)</PresentationFormat>
  <Paragraphs>350</Paragraphs>
  <Slides>45</Slides>
  <Notes>34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Volcano Template Master Blue</vt:lpstr>
      <vt:lpstr>Collaboration and Networking between schools</vt:lpstr>
      <vt:lpstr>School Improvement</vt:lpstr>
      <vt:lpstr>Networking in education</vt:lpstr>
      <vt:lpstr>Definitions</vt:lpstr>
      <vt:lpstr>Why network</vt:lpstr>
      <vt:lpstr>PowerPoint Presentation</vt:lpstr>
      <vt:lpstr>Theories of networking</vt:lpstr>
      <vt:lpstr>Goals and activities</vt:lpstr>
      <vt:lpstr>Goals and activities</vt:lpstr>
      <vt:lpstr>PowerPoint Presentation</vt:lpstr>
      <vt:lpstr>Characteristics of networks</vt:lpstr>
      <vt:lpstr>PowerPoint Presentation</vt:lpstr>
      <vt:lpstr>Benefits</vt:lpstr>
      <vt:lpstr>Can networking and collaboration Raise Achievement?</vt:lpstr>
      <vt:lpstr>Can networking and collaboration Raise Achievement?</vt:lpstr>
      <vt:lpstr>PowerPoint Presentation</vt:lpstr>
      <vt:lpstr>Can networking and collaboration Raise Achievement?</vt:lpstr>
      <vt:lpstr>The impact of Federations</vt:lpstr>
      <vt:lpstr>Typology of Federations</vt:lpstr>
      <vt:lpstr>Do Federation schools outperform comparators?</vt:lpstr>
      <vt:lpstr>How much difference do they make?</vt:lpstr>
      <vt:lpstr>What kind of collaboration?</vt:lpstr>
      <vt:lpstr>PowerPoint Presentation</vt:lpstr>
      <vt:lpstr>PowerPoint Presentation</vt:lpstr>
      <vt:lpstr>PowerPoint Presentation</vt:lpstr>
      <vt:lpstr>Can networking and collaboration Help Broaden Opportunities and Reach?</vt:lpstr>
      <vt:lpstr>PowerPoint Presentation</vt:lpstr>
      <vt:lpstr>The impact of networking</vt:lpstr>
      <vt:lpstr>Collaboration and competition</vt:lpstr>
      <vt:lpstr>The ‘educational orthodoxy’</vt:lpstr>
      <vt:lpstr>Evidence</vt:lpstr>
      <vt:lpstr>Coopetition</vt:lpstr>
      <vt:lpstr>Characteristics of coopetition</vt:lpstr>
      <vt:lpstr>Coopetition</vt:lpstr>
      <vt:lpstr>Coopetition</vt:lpstr>
      <vt:lpstr>An example</vt:lpstr>
      <vt:lpstr>Results</vt:lpstr>
      <vt:lpstr>Results</vt:lpstr>
      <vt:lpstr>PowerPoint Presentation</vt:lpstr>
      <vt:lpstr>Conclusion</vt:lpstr>
      <vt:lpstr>Should I collaborate?</vt:lpstr>
      <vt:lpstr>Implications for Practice</vt:lpstr>
      <vt:lpstr>Implications for Practice</vt:lpstr>
      <vt:lpstr>Final word</vt:lpstr>
      <vt:lpstr>PowerPoint Presentation</vt:lpstr>
    </vt:vector>
  </TitlesOfParts>
  <Manager>Copyright © 2003-2011</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Like Fire and Ice?</dc:title>
  <dc:subject>PowerPoint Templates</dc:subject>
  <dc:creator>Muijs D.</dc:creator>
  <cp:keywords>PowerPoint Template</cp:keywords>
  <dc:description>The Volcano Powerpoint Template is designed by the creative artists of 123PPT.com._x000d_
_x000d_
Use of this Template Design is allowed through accordance with the License Agreement supplied with this Template Design._x000d_
_x000d_
123PPT, and 123PPT.com are are the property of 123OfficeMedia LLC and are used under license. _x000d_
_x000d_
All rights reserved © 2011.</dc:description>
  <cp:lastModifiedBy>Muijs D.</cp:lastModifiedBy>
  <cp:revision>33</cp:revision>
  <cp:lastPrinted>1601-01-01T00:00:00Z</cp:lastPrinted>
  <dcterms:created xsi:type="dcterms:W3CDTF">2011-03-31T07:32:26Z</dcterms:created>
  <dcterms:modified xsi:type="dcterms:W3CDTF">2013-05-14T15:00:42Z</dcterms:modified>
  <cp:category>Maps, Globes, &amp; Space</cp:category>
</cp:coreProperties>
</file>