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98" r:id="rId1"/>
  </p:sldMasterIdLst>
  <p:notesMasterIdLst>
    <p:notesMasterId r:id="rId31"/>
  </p:notesMasterIdLst>
  <p:handoutMasterIdLst>
    <p:handoutMasterId r:id="rId32"/>
  </p:handoutMasterIdLst>
  <p:sldIdLst>
    <p:sldId id="256" r:id="rId2"/>
    <p:sldId id="257" r:id="rId3"/>
    <p:sldId id="272" r:id="rId4"/>
    <p:sldId id="273" r:id="rId5"/>
    <p:sldId id="274" r:id="rId6"/>
    <p:sldId id="275" r:id="rId7"/>
    <p:sldId id="276" r:id="rId8"/>
    <p:sldId id="277" r:id="rId9"/>
    <p:sldId id="278" r:id="rId10"/>
    <p:sldId id="279" r:id="rId11"/>
    <p:sldId id="280" r:id="rId12"/>
    <p:sldId id="282" r:id="rId13"/>
    <p:sldId id="283" r:id="rId14"/>
    <p:sldId id="302" r:id="rId15"/>
    <p:sldId id="309" r:id="rId16"/>
    <p:sldId id="285" r:id="rId17"/>
    <p:sldId id="286" r:id="rId18"/>
    <p:sldId id="287" r:id="rId19"/>
    <p:sldId id="298" r:id="rId20"/>
    <p:sldId id="300" r:id="rId21"/>
    <p:sldId id="299" r:id="rId22"/>
    <p:sldId id="288" r:id="rId23"/>
    <p:sldId id="290" r:id="rId24"/>
    <p:sldId id="291" r:id="rId25"/>
    <p:sldId id="303" r:id="rId26"/>
    <p:sldId id="307" r:id="rId27"/>
    <p:sldId id="292" r:id="rId28"/>
    <p:sldId id="293" r:id="rId29"/>
    <p:sldId id="301" r:id="rId30"/>
  </p:sldIdLst>
  <p:sldSz cx="9144000" cy="6858000" type="screen4x3"/>
  <p:notesSz cx="6797675" cy="9928225"/>
  <p:defaultTextStyle>
    <a:defPPr>
      <a:defRPr lang="en-GB"/>
    </a:defPPr>
    <a:lvl1pPr algn="l" rtl="0" fontAlgn="base">
      <a:spcBef>
        <a:spcPct val="0"/>
      </a:spcBef>
      <a:spcAft>
        <a:spcPct val="0"/>
      </a:spcAft>
      <a:defRPr sz="4000" b="1" kern="1200">
        <a:solidFill>
          <a:srgbClr val="000000"/>
        </a:solidFill>
        <a:latin typeface="Arial Narrow" pitchFamily="34" charset="0"/>
        <a:ea typeface="+mn-ea"/>
        <a:cs typeface="+mn-cs"/>
      </a:defRPr>
    </a:lvl1pPr>
    <a:lvl2pPr marL="457200" algn="l" rtl="0" fontAlgn="base">
      <a:spcBef>
        <a:spcPct val="0"/>
      </a:spcBef>
      <a:spcAft>
        <a:spcPct val="0"/>
      </a:spcAft>
      <a:defRPr sz="4000" b="1" kern="1200">
        <a:solidFill>
          <a:srgbClr val="000000"/>
        </a:solidFill>
        <a:latin typeface="Arial Narrow" pitchFamily="34" charset="0"/>
        <a:ea typeface="+mn-ea"/>
        <a:cs typeface="+mn-cs"/>
      </a:defRPr>
    </a:lvl2pPr>
    <a:lvl3pPr marL="914400" algn="l" rtl="0" fontAlgn="base">
      <a:spcBef>
        <a:spcPct val="0"/>
      </a:spcBef>
      <a:spcAft>
        <a:spcPct val="0"/>
      </a:spcAft>
      <a:defRPr sz="4000" b="1" kern="1200">
        <a:solidFill>
          <a:srgbClr val="000000"/>
        </a:solidFill>
        <a:latin typeface="Arial Narrow" pitchFamily="34" charset="0"/>
        <a:ea typeface="+mn-ea"/>
        <a:cs typeface="+mn-cs"/>
      </a:defRPr>
    </a:lvl3pPr>
    <a:lvl4pPr marL="1371600" algn="l" rtl="0" fontAlgn="base">
      <a:spcBef>
        <a:spcPct val="0"/>
      </a:spcBef>
      <a:spcAft>
        <a:spcPct val="0"/>
      </a:spcAft>
      <a:defRPr sz="4000" b="1" kern="1200">
        <a:solidFill>
          <a:srgbClr val="000000"/>
        </a:solidFill>
        <a:latin typeface="Arial Narrow" pitchFamily="34" charset="0"/>
        <a:ea typeface="+mn-ea"/>
        <a:cs typeface="+mn-cs"/>
      </a:defRPr>
    </a:lvl4pPr>
    <a:lvl5pPr marL="1828800" algn="l" rtl="0" fontAlgn="base">
      <a:spcBef>
        <a:spcPct val="0"/>
      </a:spcBef>
      <a:spcAft>
        <a:spcPct val="0"/>
      </a:spcAft>
      <a:defRPr sz="4000" b="1" kern="1200">
        <a:solidFill>
          <a:srgbClr val="000000"/>
        </a:solidFill>
        <a:latin typeface="Arial Narrow" pitchFamily="34" charset="0"/>
        <a:ea typeface="+mn-ea"/>
        <a:cs typeface="+mn-cs"/>
      </a:defRPr>
    </a:lvl5pPr>
    <a:lvl6pPr marL="2286000" algn="l" defTabSz="914400" rtl="0" eaLnBrk="1" latinLnBrk="0" hangingPunct="1">
      <a:defRPr sz="4000" b="1" kern="1200">
        <a:solidFill>
          <a:srgbClr val="000000"/>
        </a:solidFill>
        <a:latin typeface="Arial Narrow" pitchFamily="34" charset="0"/>
        <a:ea typeface="+mn-ea"/>
        <a:cs typeface="+mn-cs"/>
      </a:defRPr>
    </a:lvl6pPr>
    <a:lvl7pPr marL="2743200" algn="l" defTabSz="914400" rtl="0" eaLnBrk="1" latinLnBrk="0" hangingPunct="1">
      <a:defRPr sz="4000" b="1" kern="1200">
        <a:solidFill>
          <a:srgbClr val="000000"/>
        </a:solidFill>
        <a:latin typeface="Arial Narrow" pitchFamily="34" charset="0"/>
        <a:ea typeface="+mn-ea"/>
        <a:cs typeface="+mn-cs"/>
      </a:defRPr>
    </a:lvl7pPr>
    <a:lvl8pPr marL="3200400" algn="l" defTabSz="914400" rtl="0" eaLnBrk="1" latinLnBrk="0" hangingPunct="1">
      <a:defRPr sz="4000" b="1" kern="1200">
        <a:solidFill>
          <a:srgbClr val="000000"/>
        </a:solidFill>
        <a:latin typeface="Arial Narrow" pitchFamily="34" charset="0"/>
        <a:ea typeface="+mn-ea"/>
        <a:cs typeface="+mn-cs"/>
      </a:defRPr>
    </a:lvl8pPr>
    <a:lvl9pPr marL="3657600" algn="l" defTabSz="914400" rtl="0" eaLnBrk="1" latinLnBrk="0" hangingPunct="1">
      <a:defRPr sz="4000" b="1" kern="1200">
        <a:solidFill>
          <a:srgbClr val="000000"/>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00"/>
    <a:srgbClr val="FF9900"/>
    <a:srgbClr val="54007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859" autoAdjust="0"/>
  </p:normalViewPr>
  <p:slideViewPr>
    <p:cSldViewPr>
      <p:cViewPr varScale="1">
        <p:scale>
          <a:sx n="70" d="100"/>
          <a:sy n="70" d="100"/>
        </p:scale>
        <p:origin x="-5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4" y="0"/>
            <a:ext cx="2945659" cy="496411"/>
          </a:xfrm>
          <a:prstGeom prst="rect">
            <a:avLst/>
          </a:prstGeom>
        </p:spPr>
        <p:txBody>
          <a:bodyPr vert="horz" lIns="91440" tIns="45720" rIns="91440" bIns="45720" rtlCol="0"/>
          <a:lstStyle>
            <a:lvl1pPr algn="r">
              <a:defRPr sz="1200"/>
            </a:lvl1pPr>
          </a:lstStyle>
          <a:p>
            <a:fld id="{CDF5CF87-AC3E-4008-BE85-EEEA0C20E74D}" type="datetimeFigureOut">
              <a:rPr lang="en-GB" smtClean="0"/>
              <a:pPr/>
              <a:t>14/01/2013</a:t>
            </a:fld>
            <a:endParaRPr lang="en-GB"/>
          </a:p>
        </p:txBody>
      </p:sp>
      <p:sp>
        <p:nvSpPr>
          <p:cNvPr id="4" name="Footer Placeholder 3"/>
          <p:cNvSpPr>
            <a:spLocks noGrp="1"/>
          </p:cNvSpPr>
          <p:nvPr>
            <p:ph type="ftr" sz="quarter" idx="2"/>
          </p:nvPr>
        </p:nvSpPr>
        <p:spPr>
          <a:xfrm>
            <a:off x="1"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4" y="9430091"/>
            <a:ext cx="2945659" cy="496411"/>
          </a:xfrm>
          <a:prstGeom prst="rect">
            <a:avLst/>
          </a:prstGeom>
        </p:spPr>
        <p:txBody>
          <a:bodyPr vert="horz" lIns="91440" tIns="45720" rIns="91440" bIns="45720" rtlCol="0" anchor="b"/>
          <a:lstStyle>
            <a:lvl1pPr algn="r">
              <a:defRPr sz="1200"/>
            </a:lvl1pPr>
          </a:lstStyle>
          <a:p>
            <a:fld id="{FACB6B2B-7206-4590-B23B-40FF60179FE7}" type="slidenum">
              <a:rPr lang="en-GB" smtClean="0"/>
              <a:pPr/>
              <a:t>‹#›</a:t>
            </a:fld>
            <a:endParaRPr lang="en-GB"/>
          </a:p>
        </p:txBody>
      </p:sp>
    </p:spTree>
    <p:extLst>
      <p:ext uri="{BB962C8B-B14F-4D97-AF65-F5344CB8AC3E}">
        <p14:creationId xmlns:p14="http://schemas.microsoft.com/office/powerpoint/2010/main" xmlns="" val="4253724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1" y="0"/>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defRPr>
            </a:lvl1pPr>
          </a:lstStyle>
          <a:p>
            <a:endParaRPr lang="en-GB"/>
          </a:p>
        </p:txBody>
      </p:sp>
      <p:sp>
        <p:nvSpPr>
          <p:cNvPr id="17411" name="Rectangle 3"/>
          <p:cNvSpPr>
            <a:spLocks noGrp="1" noChangeArrowheads="1"/>
          </p:cNvSpPr>
          <p:nvPr>
            <p:ph type="dt" idx="1"/>
          </p:nvPr>
        </p:nvSpPr>
        <p:spPr bwMode="auto">
          <a:xfrm>
            <a:off x="3852017" y="0"/>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defRPr>
            </a:lvl1pPr>
          </a:lstStyle>
          <a:p>
            <a:endParaRPr lang="en-GB"/>
          </a:p>
        </p:txBody>
      </p:sp>
      <p:sp>
        <p:nvSpPr>
          <p:cNvPr id="1741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17413" name="Rectangle 5"/>
          <p:cNvSpPr>
            <a:spLocks noGrp="1" noChangeArrowheads="1"/>
          </p:cNvSpPr>
          <p:nvPr>
            <p:ph type="body" sz="quarter" idx="3"/>
          </p:nvPr>
        </p:nvSpPr>
        <p:spPr bwMode="auto">
          <a:xfrm>
            <a:off x="906357" y="4715907"/>
            <a:ext cx="4984962" cy="44677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7414" name="Rectangle 6"/>
          <p:cNvSpPr>
            <a:spLocks noGrp="1" noChangeArrowheads="1"/>
          </p:cNvSpPr>
          <p:nvPr>
            <p:ph type="ftr" sz="quarter" idx="4"/>
          </p:nvPr>
        </p:nvSpPr>
        <p:spPr bwMode="auto">
          <a:xfrm>
            <a:off x="1" y="9431814"/>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defRPr>
            </a:lvl1pPr>
          </a:lstStyle>
          <a:p>
            <a:endParaRPr lang="en-GB"/>
          </a:p>
        </p:txBody>
      </p:sp>
      <p:sp>
        <p:nvSpPr>
          <p:cNvPr id="17415" name="Rectangle 7"/>
          <p:cNvSpPr>
            <a:spLocks noGrp="1" noChangeArrowheads="1"/>
          </p:cNvSpPr>
          <p:nvPr>
            <p:ph type="sldNum" sz="quarter" idx="5"/>
          </p:nvPr>
        </p:nvSpPr>
        <p:spPr bwMode="auto">
          <a:xfrm>
            <a:off x="3852017" y="9431814"/>
            <a:ext cx="2945659" cy="4964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itchFamily="18" charset="0"/>
              </a:defRPr>
            </a:lvl1pPr>
          </a:lstStyle>
          <a:p>
            <a:fld id="{AB749897-2726-4B22-86D9-90293E8C4156}" type="slidenum">
              <a:rPr lang="en-GB"/>
              <a:pPr/>
              <a:t>‹#›</a:t>
            </a:fld>
            <a:endParaRPr lang="en-GB"/>
          </a:p>
        </p:txBody>
      </p:sp>
    </p:spTree>
    <p:extLst>
      <p:ext uri="{BB962C8B-B14F-4D97-AF65-F5344CB8AC3E}">
        <p14:creationId xmlns:p14="http://schemas.microsoft.com/office/powerpoint/2010/main" xmlns="" val="31168475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F56D5B-E3FA-48DB-9A19-321B89514E66}" type="slidenum">
              <a:rPr lang="en-GB"/>
              <a:pPr/>
              <a:t>1</a:t>
            </a:fld>
            <a:endParaRPr lang="en-GB"/>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518359-0755-48AC-99BF-D0FAA45A226E}" type="slidenum">
              <a:rPr lang="en-GB"/>
              <a:pPr/>
              <a:t>10</a:t>
            </a:fld>
            <a:endParaRPr lang="en-GB"/>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283C10-C9EC-419D-9B95-B4BE4A23621C}" type="slidenum">
              <a:rPr lang="en-GB"/>
              <a:pPr/>
              <a:t>11</a:t>
            </a:fld>
            <a:endParaRPr lang="en-GB"/>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07106F-A356-4D4A-ACE2-B071938736CE}" type="slidenum">
              <a:rPr lang="en-GB"/>
              <a:pPr/>
              <a:t>12</a:t>
            </a:fld>
            <a:endParaRPr lang="en-GB"/>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76D532-35BC-43A3-BCCC-7B274BC819E8}" type="slidenum">
              <a:rPr lang="en-GB"/>
              <a:pPr/>
              <a:t>13</a:t>
            </a:fld>
            <a:endParaRPr lang="en-GB"/>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E85229-5BB4-4D50-B042-9B2508C98A73}" type="slidenum">
              <a:rPr lang="en-GB"/>
              <a:pPr/>
              <a:t>16</a:t>
            </a:fld>
            <a:endParaRPr lang="en-GB"/>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5EE2AD-D487-4C98-AFA6-84876391A4E3}" type="slidenum">
              <a:rPr lang="en-GB"/>
              <a:pPr/>
              <a:t>17</a:t>
            </a:fld>
            <a:endParaRPr lang="en-GB"/>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8AC3AC-8473-47C3-A5B1-EA47D5190831}" type="slidenum">
              <a:rPr lang="en-GB"/>
              <a:pPr/>
              <a:t>18</a:t>
            </a:fld>
            <a:endParaRPr lang="en-GB"/>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EF4163-0990-4660-BAAC-3803C7B7AFAA}" type="slidenum">
              <a:rPr lang="en-GB"/>
              <a:pPr/>
              <a:t>21</a:t>
            </a:fld>
            <a:endParaRPr lang="en-GB"/>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DBFE56-C510-4DF3-BDA4-6FAD1C231FCE}" type="slidenum">
              <a:rPr lang="en-GB"/>
              <a:pPr/>
              <a:t>22</a:t>
            </a:fld>
            <a:endParaRPr lang="en-GB"/>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3E7087-61E6-4C78-A660-EE721F48E2F8}" type="slidenum">
              <a:rPr lang="en-GB"/>
              <a:pPr/>
              <a:t>23</a:t>
            </a:fld>
            <a:endParaRPr lang="en-GB"/>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78DBE0-4331-4BD5-9A4D-83515A7F29A0}" type="slidenum">
              <a:rPr lang="en-GB"/>
              <a:pPr/>
              <a:t>2</a:t>
            </a:fld>
            <a:endParaRPr lang="en-GB"/>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C576C4-0C05-464D-A1EC-252E87ED34ED}" type="slidenum">
              <a:rPr lang="en-GB"/>
              <a:pPr/>
              <a:t>24</a:t>
            </a:fld>
            <a:endParaRPr lang="en-GB"/>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D71872-8521-4ACD-9755-712576BF75A1}" type="slidenum">
              <a:rPr lang="en-GB"/>
              <a:pPr/>
              <a:t>27</a:t>
            </a:fld>
            <a:endParaRPr lang="en-GB"/>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CE4519-2A50-4FF3-BDE9-D867F2D2D22E}" type="slidenum">
              <a:rPr lang="en-GB"/>
              <a:pPr/>
              <a:t>28</a:t>
            </a:fld>
            <a:endParaRPr lang="en-GB"/>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9429C5-3EAA-4C85-ABE6-308CBB0FE023}" type="slidenum">
              <a:rPr lang="en-GB"/>
              <a:pPr/>
              <a:t>29</a:t>
            </a:fld>
            <a:endParaRPr lang="en-GB"/>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EB766D-F828-48CE-8C26-2078F16F88C7}" type="slidenum">
              <a:rPr lang="en-GB"/>
              <a:pPr/>
              <a:t>3</a:t>
            </a:fld>
            <a:endParaRPr lang="en-GB"/>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DF1149-C48D-44A8-B279-E5BA1482C5E0}" type="slidenum">
              <a:rPr lang="en-GB"/>
              <a:pPr/>
              <a:t>4</a:t>
            </a:fld>
            <a:endParaRPr lang="en-GB"/>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4359BC-0984-4BC1-99A5-9D833A5F1622}" type="slidenum">
              <a:rPr lang="en-GB"/>
              <a:pPr/>
              <a:t>5</a:t>
            </a:fld>
            <a:endParaRPr lang="en-GB"/>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435EFF-97F6-4905-85D7-12420BB1C9BF}" type="slidenum">
              <a:rPr lang="en-GB"/>
              <a:pPr/>
              <a:t>6</a:t>
            </a:fld>
            <a:endParaRPr lang="en-GB"/>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13D482-EFD8-4D65-8345-9CCB21F57C7E}" type="slidenum">
              <a:rPr lang="en-GB"/>
              <a:pPr/>
              <a:t>7</a:t>
            </a:fld>
            <a:endParaRPr lang="en-GB"/>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8F0ED5-4E13-4AF9-974C-4FA1F90DD6AC}" type="slidenum">
              <a:rPr lang="en-GB"/>
              <a:pPr/>
              <a:t>8</a:t>
            </a:fld>
            <a:endParaRPr lang="en-GB"/>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2103BA-57A0-43E6-966A-7526FEBCB86E}" type="slidenum">
              <a:rPr lang="en-GB"/>
              <a:pPr/>
              <a:t>9</a:t>
            </a:fld>
            <a:endParaRPr lang="en-GB"/>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64194" name="Rectangle 2"/>
          <p:cNvSpPr>
            <a:spLocks noChangeArrowheads="1"/>
          </p:cNvSpPr>
          <p:nvPr/>
        </p:nvSpPr>
        <p:spPr bwMode="auto">
          <a:xfrm>
            <a:off x="0" y="5229225"/>
            <a:ext cx="6227763" cy="1008063"/>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en-US" sz="1800" b="0">
              <a:solidFill>
                <a:schemeClr val="accent2"/>
              </a:solidFill>
              <a:latin typeface="Arial" charset="0"/>
            </a:endParaRPr>
          </a:p>
        </p:txBody>
      </p:sp>
      <p:sp>
        <p:nvSpPr>
          <p:cNvPr id="264195" name="Rectangle 3"/>
          <p:cNvSpPr>
            <a:spLocks noGrp="1" noChangeArrowheads="1"/>
          </p:cNvSpPr>
          <p:nvPr>
            <p:ph type="ctrTitle"/>
          </p:nvPr>
        </p:nvSpPr>
        <p:spPr>
          <a:xfrm>
            <a:off x="179388" y="4941888"/>
            <a:ext cx="6048375" cy="1109662"/>
          </a:xfrm>
        </p:spPr>
        <p:txBody>
          <a:bodyPr/>
          <a:lstStyle>
            <a:lvl1pPr>
              <a:defRPr sz="3200" b="1"/>
            </a:lvl1pPr>
          </a:lstStyle>
          <a:p>
            <a:pPr lvl="0"/>
            <a:r>
              <a:rPr lang="ru-RU" noProof="0" smtClean="0"/>
              <a:t>Click to edit Master title style</a:t>
            </a:r>
          </a:p>
        </p:txBody>
      </p:sp>
      <p:sp>
        <p:nvSpPr>
          <p:cNvPr id="264196" name="Rectangle 4"/>
          <p:cNvSpPr>
            <a:spLocks noGrp="1" noChangeArrowheads="1"/>
          </p:cNvSpPr>
          <p:nvPr>
            <p:ph type="subTitle" idx="1"/>
          </p:nvPr>
        </p:nvSpPr>
        <p:spPr>
          <a:xfrm>
            <a:off x="179388" y="5802313"/>
            <a:ext cx="6048375" cy="696912"/>
          </a:xfrm>
        </p:spPr>
        <p:txBody>
          <a:bodyPr/>
          <a:lstStyle>
            <a:lvl1pPr marL="0" indent="0">
              <a:buFontTx/>
              <a:buNone/>
              <a:defRPr sz="2400" b="1">
                <a:solidFill>
                  <a:schemeClr val="bg1"/>
                </a:solidFill>
              </a:defRPr>
            </a:lvl1pPr>
          </a:lstStyle>
          <a:p>
            <a:pPr lvl="0"/>
            <a:r>
              <a:rPr lang="ru-RU"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4150652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4363" y="1841500"/>
            <a:ext cx="1928812" cy="4610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176338" y="1841500"/>
            <a:ext cx="5635625" cy="461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2027713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39975" y="1841500"/>
            <a:ext cx="6553200" cy="508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176338" y="2492375"/>
            <a:ext cx="3744912" cy="3959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3650" y="2492375"/>
            <a:ext cx="3746500" cy="3959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3745515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313503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234567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176338" y="2492375"/>
            <a:ext cx="3744912" cy="3959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3650" y="2492375"/>
            <a:ext cx="3746500" cy="3959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760336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3101845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xmlns="" val="3636267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254086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341461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3340981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bwMode="auto">
          <a:xfrm>
            <a:off x="2339975" y="1841500"/>
            <a:ext cx="6553200" cy="50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smtClean="0"/>
              <a:t>Click to edit Master title style</a:t>
            </a:r>
          </a:p>
        </p:txBody>
      </p:sp>
      <p:sp>
        <p:nvSpPr>
          <p:cNvPr id="263171" name="Rectangle 3"/>
          <p:cNvSpPr>
            <a:spLocks noChangeArrowheads="1"/>
          </p:cNvSpPr>
          <p:nvPr/>
        </p:nvSpPr>
        <p:spPr bwMode="auto">
          <a:xfrm>
            <a:off x="0" y="5516563"/>
            <a:ext cx="9144000" cy="1341437"/>
          </a:xfrm>
          <a:prstGeom prst="rect">
            <a:avLst/>
          </a:prstGeom>
          <a:gradFill rotWithShape="1">
            <a:gsLst>
              <a:gs pos="0">
                <a:srgbClr val="765E2F">
                  <a:alpha val="0"/>
                </a:srgbClr>
              </a:gs>
              <a:gs pos="100000">
                <a:schemeClr val="folHlink"/>
              </a:gs>
            </a:gsLst>
            <a:lin ang="54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uk-UA" sz="1800" b="0">
              <a:solidFill>
                <a:schemeClr val="tx1"/>
              </a:solidFill>
              <a:latin typeface="Arial" charset="0"/>
            </a:endParaRPr>
          </a:p>
        </p:txBody>
      </p:sp>
      <p:sp>
        <p:nvSpPr>
          <p:cNvPr id="263172" name="Rectangle 4"/>
          <p:cNvSpPr>
            <a:spLocks noGrp="1" noChangeArrowheads="1"/>
          </p:cNvSpPr>
          <p:nvPr>
            <p:ph type="body" idx="1"/>
          </p:nvPr>
        </p:nvSpPr>
        <p:spPr bwMode="auto">
          <a:xfrm>
            <a:off x="1176338" y="2492375"/>
            <a:ext cx="7643812" cy="3959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Lst>
  <p:txStyles>
    <p:titleStyle>
      <a:lvl1pPr algn="l" rtl="0" fontAlgn="base">
        <a:spcBef>
          <a:spcPct val="0"/>
        </a:spcBef>
        <a:spcAft>
          <a:spcPct val="0"/>
        </a:spcAft>
        <a:defRPr sz="3600">
          <a:solidFill>
            <a:schemeClr val="bg2"/>
          </a:solidFill>
          <a:latin typeface="+mj-lt"/>
          <a:ea typeface="+mj-ea"/>
          <a:cs typeface="+mj-cs"/>
        </a:defRPr>
      </a:lvl1pPr>
      <a:lvl2pPr algn="l" rtl="0" fontAlgn="base">
        <a:spcBef>
          <a:spcPct val="0"/>
        </a:spcBef>
        <a:spcAft>
          <a:spcPct val="0"/>
        </a:spcAft>
        <a:defRPr sz="3600">
          <a:solidFill>
            <a:schemeClr val="bg2"/>
          </a:solidFill>
          <a:latin typeface="Arial" charset="0"/>
        </a:defRPr>
      </a:lvl2pPr>
      <a:lvl3pPr algn="l" rtl="0" fontAlgn="base">
        <a:spcBef>
          <a:spcPct val="0"/>
        </a:spcBef>
        <a:spcAft>
          <a:spcPct val="0"/>
        </a:spcAft>
        <a:defRPr sz="3600">
          <a:solidFill>
            <a:schemeClr val="bg2"/>
          </a:solidFill>
          <a:latin typeface="Arial" charset="0"/>
        </a:defRPr>
      </a:lvl3pPr>
      <a:lvl4pPr algn="l" rtl="0" fontAlgn="base">
        <a:spcBef>
          <a:spcPct val="0"/>
        </a:spcBef>
        <a:spcAft>
          <a:spcPct val="0"/>
        </a:spcAft>
        <a:defRPr sz="3600">
          <a:solidFill>
            <a:schemeClr val="bg2"/>
          </a:solidFill>
          <a:latin typeface="Arial" charset="0"/>
        </a:defRPr>
      </a:lvl4pPr>
      <a:lvl5pPr algn="l" rtl="0" fontAlgn="base">
        <a:spcBef>
          <a:spcPct val="0"/>
        </a:spcBef>
        <a:spcAft>
          <a:spcPct val="0"/>
        </a:spcAft>
        <a:defRPr sz="3600">
          <a:solidFill>
            <a:schemeClr val="bg2"/>
          </a:solidFill>
          <a:latin typeface="Arial" charset="0"/>
        </a:defRPr>
      </a:lvl5pPr>
      <a:lvl6pPr marL="457200" algn="l" rtl="0" fontAlgn="base">
        <a:spcBef>
          <a:spcPct val="0"/>
        </a:spcBef>
        <a:spcAft>
          <a:spcPct val="0"/>
        </a:spcAft>
        <a:defRPr sz="3600">
          <a:solidFill>
            <a:schemeClr val="bg2"/>
          </a:solidFill>
          <a:latin typeface="Arial" charset="0"/>
        </a:defRPr>
      </a:lvl6pPr>
      <a:lvl7pPr marL="914400" algn="l" rtl="0" fontAlgn="base">
        <a:spcBef>
          <a:spcPct val="0"/>
        </a:spcBef>
        <a:spcAft>
          <a:spcPct val="0"/>
        </a:spcAft>
        <a:defRPr sz="3600">
          <a:solidFill>
            <a:schemeClr val="bg2"/>
          </a:solidFill>
          <a:latin typeface="Arial" charset="0"/>
        </a:defRPr>
      </a:lvl7pPr>
      <a:lvl8pPr marL="1371600" algn="l" rtl="0" fontAlgn="base">
        <a:spcBef>
          <a:spcPct val="0"/>
        </a:spcBef>
        <a:spcAft>
          <a:spcPct val="0"/>
        </a:spcAft>
        <a:defRPr sz="3600">
          <a:solidFill>
            <a:schemeClr val="bg2"/>
          </a:solidFill>
          <a:latin typeface="Arial" charset="0"/>
        </a:defRPr>
      </a:lvl8pPr>
      <a:lvl9pPr marL="1828800" algn="l" rtl="0" fontAlgn="base">
        <a:spcBef>
          <a:spcPct val="0"/>
        </a:spcBef>
        <a:spcAft>
          <a:spcPct val="0"/>
        </a:spcAft>
        <a:defRPr sz="3600">
          <a:solidFill>
            <a:schemeClr val="bg2"/>
          </a:solidFill>
          <a:latin typeface="Arial"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b="1">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5300663"/>
            <a:ext cx="6048375" cy="696912"/>
          </a:xfrm>
        </p:spPr>
        <p:txBody>
          <a:bodyPr/>
          <a:lstStyle/>
          <a:p>
            <a:r>
              <a:rPr lang="en-GB" dirty="0">
                <a:latin typeface="Arial Narrow" pitchFamily="34" charset="0"/>
              </a:rPr>
              <a:t>Daniel </a:t>
            </a:r>
            <a:r>
              <a:rPr lang="en-GB" dirty="0" err="1">
                <a:solidFill>
                  <a:srgbClr val="FF9900"/>
                </a:solidFill>
                <a:latin typeface="Arial Narrow" pitchFamily="34" charset="0"/>
              </a:rPr>
              <a:t>Muijs</a:t>
            </a:r>
            <a:endParaRPr lang="en-GB" dirty="0">
              <a:solidFill>
                <a:srgbClr val="FF9900"/>
              </a:solidFill>
              <a:latin typeface="Arial Narrow" pitchFamily="34" charset="0"/>
            </a:endParaRPr>
          </a:p>
          <a:p>
            <a:r>
              <a:rPr lang="en-GB" dirty="0">
                <a:latin typeface="Arial Narrow" pitchFamily="34" charset="0"/>
              </a:rPr>
              <a:t>University of </a:t>
            </a:r>
            <a:r>
              <a:rPr lang="en-GB" dirty="0" smtClean="0">
                <a:latin typeface="Arial Narrow" pitchFamily="34" charset="0"/>
              </a:rPr>
              <a:t>Southampton</a:t>
            </a:r>
            <a:endParaRPr lang="en-GB" dirty="0">
              <a:latin typeface="Arial Narrow" pitchFamily="34" charset="0"/>
            </a:endParaRPr>
          </a:p>
        </p:txBody>
      </p:sp>
      <p:sp>
        <p:nvSpPr>
          <p:cNvPr id="2053" name="Rectangle 5"/>
          <p:cNvSpPr>
            <a:spLocks noGrp="1" noChangeArrowheads="1"/>
          </p:cNvSpPr>
          <p:nvPr>
            <p:ph type="ctrTitle"/>
          </p:nvPr>
        </p:nvSpPr>
        <p:spPr>
          <a:xfrm>
            <a:off x="0" y="2924175"/>
            <a:ext cx="7308850" cy="2492375"/>
          </a:xfrm>
        </p:spPr>
        <p:txBody>
          <a:bodyPr/>
          <a:lstStyle/>
          <a:p>
            <a:r>
              <a:rPr lang="en-GB" sz="4000" dirty="0" smtClean="0">
                <a:solidFill>
                  <a:srgbClr val="000000"/>
                </a:solidFill>
                <a:latin typeface="Arial Narrow" pitchFamily="34" charset="0"/>
              </a:rPr>
              <a:t>Equity, Effectiveness and </a:t>
            </a:r>
            <a:r>
              <a:rPr lang="en-GB" sz="4000" dirty="0">
                <a:solidFill>
                  <a:srgbClr val="000000"/>
                </a:solidFill>
                <a:latin typeface="Arial Narrow" pitchFamily="34" charset="0"/>
              </a:rPr>
              <a:t>S</a:t>
            </a:r>
            <a:r>
              <a:rPr lang="en-GB" sz="4000" dirty="0" smtClean="0">
                <a:solidFill>
                  <a:srgbClr val="000000"/>
                </a:solidFill>
                <a:latin typeface="Arial Narrow" pitchFamily="34" charset="0"/>
              </a:rPr>
              <a:t>ocial </a:t>
            </a:r>
            <a:r>
              <a:rPr lang="en-GB" sz="4000" dirty="0">
                <a:solidFill>
                  <a:srgbClr val="000000"/>
                </a:solidFill>
                <a:latin typeface="Arial Narrow" pitchFamily="34" charset="0"/>
              </a:rPr>
              <a:t>O</a:t>
            </a:r>
            <a:r>
              <a:rPr lang="en-GB" sz="4000" dirty="0" smtClean="0">
                <a:solidFill>
                  <a:srgbClr val="000000"/>
                </a:solidFill>
                <a:latin typeface="Arial Narrow" pitchFamily="34" charset="0"/>
              </a:rPr>
              <a:t>utcomes </a:t>
            </a:r>
            <a:r>
              <a:rPr lang="en-GB" sz="4000" dirty="0">
                <a:solidFill>
                  <a:srgbClr val="000000"/>
                </a:solidFill>
                <a:latin typeface="Arial Narrow" pitchFamily="34" charset="0"/>
              </a:rPr>
              <a:t>in Education: Problems and Possibilities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fade">
                                      <p:cBhvr>
                                        <p:cTn id="7" dur="768" decel="100000"/>
                                        <p:tgtEl>
                                          <p:spTgt spid="2053"/>
                                        </p:tgtEl>
                                      </p:cBhvr>
                                    </p:animEffect>
                                    <p:animScale>
                                      <p:cBhvr>
                                        <p:cTn id="8" dur="768" decel="100000"/>
                                        <p:tgtEl>
                                          <p:spTgt spid="2053"/>
                                        </p:tgtEl>
                                      </p:cBhvr>
                                      <p:from x="10000" y="10000"/>
                                      <p:to x="200000" y="450000"/>
                                    </p:animScale>
                                    <p:animScale>
                                      <p:cBhvr>
                                        <p:cTn id="9" dur="1230" accel="100000" fill="hold">
                                          <p:stCondLst>
                                            <p:cond delay="768"/>
                                          </p:stCondLst>
                                        </p:cTn>
                                        <p:tgtEl>
                                          <p:spTgt spid="2053"/>
                                        </p:tgtEl>
                                      </p:cBhvr>
                                      <p:from x="200000" y="450000"/>
                                      <p:to x="100000" y="100000"/>
                                    </p:animScale>
                                    <p:set>
                                      <p:cBhvr>
                                        <p:cTn id="10" dur="768" fill="hold"/>
                                        <p:tgtEl>
                                          <p:spTgt spid="2053"/>
                                        </p:tgtEl>
                                        <p:attrNameLst>
                                          <p:attrName>ppt_x</p:attrName>
                                        </p:attrNameLst>
                                      </p:cBhvr>
                                      <p:to>
                                        <p:strVal val="(0.5)"/>
                                      </p:to>
                                    </p:set>
                                    <p:anim from="(0.5)" to="(#ppt_x)" calcmode="lin" valueType="num">
                                      <p:cBhvr>
                                        <p:cTn id="11" dur="1230" accel="100000" fill="hold">
                                          <p:stCondLst>
                                            <p:cond delay="768"/>
                                          </p:stCondLst>
                                        </p:cTn>
                                        <p:tgtEl>
                                          <p:spTgt spid="2053"/>
                                        </p:tgtEl>
                                        <p:attrNameLst>
                                          <p:attrName>ppt_x</p:attrName>
                                        </p:attrNameLst>
                                      </p:cBhvr>
                                    </p:anim>
                                    <p:set>
                                      <p:cBhvr>
                                        <p:cTn id="12" dur="768" fill="hold"/>
                                        <p:tgtEl>
                                          <p:spTgt spid="2053"/>
                                        </p:tgtEl>
                                        <p:attrNameLst>
                                          <p:attrName>ppt_y</p:attrName>
                                        </p:attrNameLst>
                                      </p:cBhvr>
                                      <p:to>
                                        <p:strVal val="(#ppt_y+0.4)"/>
                                      </p:to>
                                    </p:set>
                                    <p:anim from="(#ppt_y+0.4)" to="(#ppt_y)" calcmode="lin" valueType="num">
                                      <p:cBhvr>
                                        <p:cTn id="13" dur="1230" accel="100000" fill="hold">
                                          <p:stCondLst>
                                            <p:cond delay="768"/>
                                          </p:stCondLst>
                                        </p:cTn>
                                        <p:tgtEl>
                                          <p:spTgt spid="2053"/>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051">
                                            <p:txEl>
                                              <p:pRg st="0" end="0"/>
                                            </p:txEl>
                                          </p:spTgt>
                                        </p:tgtEl>
                                        <p:attrNameLst>
                                          <p:attrName>style.visibility</p:attrName>
                                        </p:attrNameLst>
                                      </p:cBhvr>
                                      <p:to>
                                        <p:strVal val="visible"/>
                                      </p:to>
                                    </p:set>
                                    <p:anim calcmode="lin" valueType="num">
                                      <p:cBhvr>
                                        <p:cTn id="18"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05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051">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2051">
                                            <p:txEl>
                                              <p:pRg st="1" end="1"/>
                                            </p:txEl>
                                          </p:spTgt>
                                        </p:tgtEl>
                                        <p:attrNameLst>
                                          <p:attrName>style.visibility</p:attrName>
                                        </p:attrNameLst>
                                      </p:cBhvr>
                                      <p:to>
                                        <p:strVal val="visible"/>
                                      </p:to>
                                    </p:set>
                                    <p:anim calcmode="lin" valueType="num">
                                      <p:cBhvr>
                                        <p:cTn id="25" dur="500" fill="hold"/>
                                        <p:tgtEl>
                                          <p:spTgt spid="2051">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051">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11188" y="2349500"/>
            <a:ext cx="7772400" cy="1143000"/>
          </a:xfrm>
        </p:spPr>
        <p:txBody>
          <a:bodyPr/>
          <a:lstStyle/>
          <a:p>
            <a:r>
              <a:rPr lang="en-GB">
                <a:latin typeface="Arial Narrow" pitchFamily="34" charset="0"/>
              </a:rPr>
              <a:t>Effectiveness and equity</a:t>
            </a:r>
          </a:p>
        </p:txBody>
      </p:sp>
      <p:sp>
        <p:nvSpPr>
          <p:cNvPr id="52227" name="Rectangle 3"/>
          <p:cNvSpPr>
            <a:spLocks noGrp="1" noChangeArrowheads="1"/>
          </p:cNvSpPr>
          <p:nvPr>
            <p:ph type="body" idx="1"/>
          </p:nvPr>
        </p:nvSpPr>
        <p:spPr>
          <a:xfrm>
            <a:off x="323850" y="3500438"/>
            <a:ext cx="8496300" cy="2846387"/>
          </a:xfrm>
        </p:spPr>
        <p:txBody>
          <a:bodyPr/>
          <a:lstStyle/>
          <a:p>
            <a:r>
              <a:rPr lang="en-GB">
                <a:latin typeface="Arial Narrow" pitchFamily="34" charset="0"/>
              </a:rPr>
              <a:t>These findings suggest effectiveness research does have some important consequences for equity in terms of supporting the achievement of disadvantaged students:</a:t>
            </a:r>
          </a:p>
          <a:p>
            <a:pPr lvl="1"/>
            <a:r>
              <a:rPr lang="en-GB">
                <a:latin typeface="Arial Narrow" pitchFamily="34" charset="0"/>
              </a:rPr>
              <a:t>Actual findings of note</a:t>
            </a:r>
          </a:p>
          <a:p>
            <a:pPr lvl="1"/>
            <a:r>
              <a:rPr lang="en-GB">
                <a:latin typeface="Arial Narrow" pitchFamily="34" charset="0"/>
              </a:rPr>
              <a:t>Premises and methodology of effectiveness research</a:t>
            </a:r>
          </a:p>
          <a:p>
            <a:pPr lvl="1"/>
            <a:endParaRPr lang="en-GB">
              <a:latin typeface="Arial Narrow"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750" y="2420938"/>
            <a:ext cx="7772400" cy="1143000"/>
          </a:xfrm>
        </p:spPr>
        <p:txBody>
          <a:bodyPr/>
          <a:lstStyle/>
          <a:p>
            <a:r>
              <a:rPr lang="en-GB" sz="3200">
                <a:latin typeface="Arial Narrow" pitchFamily="34" charset="0"/>
              </a:rPr>
              <a:t>Premises of educational effectiveness research</a:t>
            </a:r>
          </a:p>
        </p:txBody>
      </p:sp>
      <p:sp>
        <p:nvSpPr>
          <p:cNvPr id="54275" name="Rectangle 3"/>
          <p:cNvSpPr>
            <a:spLocks noGrp="1" noChangeArrowheads="1"/>
          </p:cNvSpPr>
          <p:nvPr>
            <p:ph type="body" idx="1"/>
          </p:nvPr>
        </p:nvSpPr>
        <p:spPr>
          <a:xfrm>
            <a:off x="250825" y="3716338"/>
            <a:ext cx="8569325" cy="2198687"/>
          </a:xfrm>
        </p:spPr>
        <p:txBody>
          <a:bodyPr/>
          <a:lstStyle/>
          <a:p>
            <a:r>
              <a:rPr lang="en-GB">
                <a:latin typeface="Arial Narrow" pitchFamily="34" charset="0"/>
              </a:rPr>
              <a:t>Sceptical – does it actually work?</a:t>
            </a:r>
          </a:p>
          <a:p>
            <a:r>
              <a:rPr lang="en-GB">
                <a:latin typeface="Arial Narrow" pitchFamily="34" charset="0"/>
              </a:rPr>
              <a:t>Empiricist – test hypotheses against observations of the natural world</a:t>
            </a:r>
          </a:p>
          <a:p>
            <a:r>
              <a:rPr lang="en-GB">
                <a:latin typeface="Arial Narrow" pitchFamily="34" charset="0"/>
              </a:rPr>
              <a:t>Education often characterised by ideology and wishful thinking</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4213" y="2133600"/>
            <a:ext cx="7772400" cy="1143000"/>
          </a:xfrm>
        </p:spPr>
        <p:txBody>
          <a:bodyPr/>
          <a:lstStyle/>
          <a:p>
            <a:r>
              <a:rPr lang="en-GB" sz="3200">
                <a:latin typeface="Arial Narrow" pitchFamily="34" charset="0"/>
              </a:rPr>
              <a:t>Key findings from effectiveness research</a:t>
            </a:r>
          </a:p>
        </p:txBody>
      </p:sp>
      <p:sp>
        <p:nvSpPr>
          <p:cNvPr id="58371" name="Rectangle 3"/>
          <p:cNvSpPr>
            <a:spLocks noGrp="1" noChangeArrowheads="1"/>
          </p:cNvSpPr>
          <p:nvPr>
            <p:ph type="body" idx="1"/>
          </p:nvPr>
        </p:nvSpPr>
        <p:spPr>
          <a:xfrm>
            <a:off x="323850" y="3284538"/>
            <a:ext cx="8642350" cy="3338512"/>
          </a:xfrm>
        </p:spPr>
        <p:txBody>
          <a:bodyPr/>
          <a:lstStyle/>
          <a:p>
            <a:r>
              <a:rPr lang="en-GB">
                <a:latin typeface="Arial Narrow" pitchFamily="34" charset="0"/>
              </a:rPr>
              <a:t>Classroom level variance is twice as high as school level variance</a:t>
            </a:r>
          </a:p>
          <a:p>
            <a:r>
              <a:rPr lang="en-GB">
                <a:latin typeface="Arial Narrow" pitchFamily="34" charset="0"/>
              </a:rPr>
              <a:t>Within the classroom, teaching quality is key variable </a:t>
            </a:r>
          </a:p>
          <a:p>
            <a:r>
              <a:rPr lang="en-GB" altLang="zh-CN">
                <a:latin typeface="Arial Narrow" pitchFamily="34" charset="0"/>
                <a:ea typeface="宋体" charset="-122"/>
              </a:rPr>
              <a:t>Holding all other variables constant, being taught by the teacher scoring highest as opposed to the teacher scoring lowest on effective teaching scale can increase a pupil's test scores by 28%.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1000"/>
                                        <p:tgtEl>
                                          <p:spTgt spid="58371">
                                            <p:txEl>
                                              <p:pRg st="0" end="0"/>
                                            </p:txEl>
                                          </p:spTgt>
                                        </p:tgtEl>
                                      </p:cBhvr>
                                    </p:animEffect>
                                    <p:anim calcmode="lin" valueType="num">
                                      <p:cBhvr>
                                        <p:cTn id="8" dur="10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83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8371">
                                            <p:txEl>
                                              <p:pRg st="1" end="1"/>
                                            </p:txEl>
                                          </p:spTgt>
                                        </p:tgtEl>
                                        <p:attrNameLst>
                                          <p:attrName>style.visibility</p:attrName>
                                        </p:attrNameLst>
                                      </p:cBhvr>
                                      <p:to>
                                        <p:strVal val="visible"/>
                                      </p:to>
                                    </p:set>
                                    <p:animEffect transition="in" filter="fade">
                                      <p:cBhvr>
                                        <p:cTn id="14" dur="1000"/>
                                        <p:tgtEl>
                                          <p:spTgt spid="58371">
                                            <p:txEl>
                                              <p:pRg st="1" end="1"/>
                                            </p:txEl>
                                          </p:spTgt>
                                        </p:tgtEl>
                                      </p:cBhvr>
                                    </p:animEffect>
                                    <p:anim calcmode="lin" valueType="num">
                                      <p:cBhvr>
                                        <p:cTn id="15" dur="10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83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Effect transition="in" filter="fade">
                                      <p:cBhvr>
                                        <p:cTn id="21" dur="1000"/>
                                        <p:tgtEl>
                                          <p:spTgt spid="58371">
                                            <p:txEl>
                                              <p:pRg st="2" end="2"/>
                                            </p:txEl>
                                          </p:spTgt>
                                        </p:tgtEl>
                                      </p:cBhvr>
                                    </p:animEffect>
                                    <p:anim calcmode="lin" valueType="num">
                                      <p:cBhvr>
                                        <p:cTn id="22" dur="10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83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11188" y="2276475"/>
            <a:ext cx="7772400" cy="1143000"/>
          </a:xfrm>
        </p:spPr>
        <p:txBody>
          <a:bodyPr/>
          <a:lstStyle/>
          <a:p>
            <a:r>
              <a:rPr lang="en-GB">
                <a:latin typeface="Arial Narrow" pitchFamily="34" charset="0"/>
              </a:rPr>
              <a:t>Teacher effectiveness</a:t>
            </a:r>
            <a:endParaRPr lang="en-US">
              <a:latin typeface="Arial Narrow" pitchFamily="34" charset="0"/>
            </a:endParaRPr>
          </a:p>
        </p:txBody>
      </p:sp>
      <p:sp>
        <p:nvSpPr>
          <p:cNvPr id="60419" name="Rectangle 3"/>
          <p:cNvSpPr>
            <a:spLocks noGrp="1" noChangeArrowheads="1"/>
          </p:cNvSpPr>
          <p:nvPr>
            <p:ph type="body" idx="1"/>
          </p:nvPr>
        </p:nvSpPr>
        <p:spPr>
          <a:xfrm>
            <a:off x="684213" y="3429000"/>
            <a:ext cx="7772400" cy="2917825"/>
          </a:xfrm>
        </p:spPr>
        <p:txBody>
          <a:bodyPr/>
          <a:lstStyle/>
          <a:p>
            <a:r>
              <a:rPr lang="en-GB" dirty="0">
                <a:latin typeface="Arial Narrow" pitchFamily="34" charset="0"/>
              </a:rPr>
              <a:t>Teacher effectiveness is particularly important in low SES </a:t>
            </a:r>
            <a:r>
              <a:rPr lang="en-GB" dirty="0" smtClean="0">
                <a:latin typeface="Arial Narrow" pitchFamily="34" charset="0"/>
              </a:rPr>
              <a:t>contexts</a:t>
            </a:r>
          </a:p>
          <a:p>
            <a:pPr lvl="1"/>
            <a:r>
              <a:rPr lang="en-GB" dirty="0" smtClean="0">
                <a:latin typeface="Arial Narrow" pitchFamily="34" charset="0"/>
              </a:rPr>
              <a:t>Direct instruction (e.g. Muijs &amp; Reynolds, 2003; Hattie, 2006)</a:t>
            </a:r>
          </a:p>
          <a:p>
            <a:pPr lvl="1"/>
            <a:r>
              <a:rPr lang="en-GB" dirty="0" smtClean="0">
                <a:latin typeface="Arial Narrow" pitchFamily="34" charset="0"/>
              </a:rPr>
              <a:t>Consistency (e.g. Creemers &amp; </a:t>
            </a:r>
            <a:r>
              <a:rPr lang="en-GB" dirty="0" err="1" smtClean="0">
                <a:latin typeface="Arial Narrow" pitchFamily="34" charset="0"/>
              </a:rPr>
              <a:t>Kyriakides</a:t>
            </a:r>
            <a:r>
              <a:rPr lang="en-GB" dirty="0" smtClean="0">
                <a:latin typeface="Arial Narrow" pitchFamily="34" charset="0"/>
              </a:rPr>
              <a:t> 2009)</a:t>
            </a:r>
          </a:p>
          <a:p>
            <a:pPr lvl="1"/>
            <a:r>
              <a:rPr lang="en-GB" dirty="0" smtClean="0">
                <a:latin typeface="Arial Narrow" pitchFamily="34" charset="0"/>
              </a:rPr>
              <a:t>Cultural capital underlies this</a:t>
            </a:r>
            <a:endParaRPr lang="en-GB" dirty="0">
              <a:latin typeface="Arial Narrow" pitchFamily="34" charset="0"/>
            </a:endParaRPr>
          </a:p>
          <a:p>
            <a:endParaRPr lang="en-GB" dirty="0">
              <a:latin typeface="Arial Narrow" pitchFamily="34" charset="0"/>
            </a:endParaRPr>
          </a:p>
          <a:p>
            <a:endParaRPr lang="en-US"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fade">
                                      <p:cBhvr>
                                        <p:cTn id="7" dur="1000"/>
                                        <p:tgtEl>
                                          <p:spTgt spid="60419">
                                            <p:txEl>
                                              <p:pRg st="0" end="0"/>
                                            </p:txEl>
                                          </p:spTgt>
                                        </p:tgtEl>
                                      </p:cBhvr>
                                    </p:animEffect>
                                    <p:anim calcmode="lin" valueType="num">
                                      <p:cBhvr>
                                        <p:cTn id="8" dur="1000" fill="hold"/>
                                        <p:tgtEl>
                                          <p:spTgt spid="604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041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0419">
                                            <p:txEl>
                                              <p:pRg st="1" end="1"/>
                                            </p:txEl>
                                          </p:spTgt>
                                        </p:tgtEl>
                                        <p:attrNameLst>
                                          <p:attrName>style.visibility</p:attrName>
                                        </p:attrNameLst>
                                      </p:cBhvr>
                                      <p:to>
                                        <p:strVal val="visible"/>
                                      </p:to>
                                    </p:set>
                                    <p:animEffect transition="in" filter="fade">
                                      <p:cBhvr>
                                        <p:cTn id="12" dur="1000"/>
                                        <p:tgtEl>
                                          <p:spTgt spid="60419">
                                            <p:txEl>
                                              <p:pRg st="1" end="1"/>
                                            </p:txEl>
                                          </p:spTgt>
                                        </p:tgtEl>
                                      </p:cBhvr>
                                    </p:animEffect>
                                    <p:anim calcmode="lin" valueType="num">
                                      <p:cBhvr>
                                        <p:cTn id="13" dur="10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041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0419">
                                            <p:txEl>
                                              <p:pRg st="2" end="2"/>
                                            </p:txEl>
                                          </p:spTgt>
                                        </p:tgtEl>
                                        <p:attrNameLst>
                                          <p:attrName>style.visibility</p:attrName>
                                        </p:attrNameLst>
                                      </p:cBhvr>
                                      <p:to>
                                        <p:strVal val="visible"/>
                                      </p:to>
                                    </p:set>
                                    <p:animEffect transition="in" filter="fade">
                                      <p:cBhvr>
                                        <p:cTn id="17" dur="1000"/>
                                        <p:tgtEl>
                                          <p:spTgt spid="60419">
                                            <p:txEl>
                                              <p:pRg st="2" end="2"/>
                                            </p:txEl>
                                          </p:spTgt>
                                        </p:tgtEl>
                                      </p:cBhvr>
                                    </p:animEffect>
                                    <p:anim calcmode="lin" valueType="num">
                                      <p:cBhvr>
                                        <p:cTn id="18" dur="10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041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60419">
                                            <p:txEl>
                                              <p:pRg st="3" end="3"/>
                                            </p:txEl>
                                          </p:spTgt>
                                        </p:tgtEl>
                                        <p:attrNameLst>
                                          <p:attrName>style.visibility</p:attrName>
                                        </p:attrNameLst>
                                      </p:cBhvr>
                                      <p:to>
                                        <p:strVal val="visible"/>
                                      </p:to>
                                    </p:set>
                                    <p:animEffect transition="in" filter="fade">
                                      <p:cBhvr>
                                        <p:cTn id="22" dur="1000"/>
                                        <p:tgtEl>
                                          <p:spTgt spid="60419">
                                            <p:txEl>
                                              <p:pRg st="3" end="3"/>
                                            </p:txEl>
                                          </p:spTgt>
                                        </p:tgtEl>
                                      </p:cBhvr>
                                    </p:animEffect>
                                    <p:anim calcmode="lin" valueType="num">
                                      <p:cBhvr>
                                        <p:cTn id="23" dur="10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04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Metacognitive skills</a:t>
            </a:r>
            <a:endParaRPr lang="en-GB" dirty="0"/>
          </a:p>
        </p:txBody>
      </p:sp>
      <p:sp>
        <p:nvSpPr>
          <p:cNvPr id="3" name="Content Placeholder 2"/>
          <p:cNvSpPr>
            <a:spLocks noGrp="1"/>
          </p:cNvSpPr>
          <p:nvPr>
            <p:ph idx="1"/>
          </p:nvPr>
        </p:nvSpPr>
        <p:spPr/>
        <p:txBody>
          <a:bodyPr/>
          <a:lstStyle/>
          <a:p>
            <a:r>
              <a:rPr lang="en-GB" dirty="0" smtClean="0">
                <a:latin typeface="Arial Narrow"/>
              </a:rPr>
              <a:t>Developing metacognitive and learning to learn skills is also crucial, however (</a:t>
            </a:r>
            <a:r>
              <a:rPr lang="en-GB" dirty="0" err="1" smtClean="0">
                <a:latin typeface="Arial Narrow"/>
              </a:rPr>
              <a:t>Muijs</a:t>
            </a:r>
            <a:r>
              <a:rPr lang="en-GB" dirty="0" smtClean="0">
                <a:latin typeface="Arial Narrow"/>
              </a:rPr>
              <a:t> et al, 2011)</a:t>
            </a:r>
          </a:p>
          <a:p>
            <a:r>
              <a:rPr lang="en-GB" dirty="0" smtClean="0">
                <a:latin typeface="Arial Narrow"/>
              </a:rPr>
              <a:t>We know quite a bit on how to develop these skills (van der </a:t>
            </a:r>
            <a:r>
              <a:rPr lang="en-GB" dirty="0" err="1" smtClean="0">
                <a:latin typeface="Arial Narrow"/>
              </a:rPr>
              <a:t>Werf</a:t>
            </a:r>
            <a:r>
              <a:rPr lang="en-GB" dirty="0" smtClean="0">
                <a:latin typeface="Arial Narrow"/>
              </a:rPr>
              <a:t>, 2010)</a:t>
            </a:r>
          </a:p>
          <a:p>
            <a:r>
              <a:rPr lang="en-GB" dirty="0" smtClean="0">
                <a:latin typeface="Arial Narrow"/>
              </a:rPr>
              <a:t>So which is it?</a:t>
            </a:r>
          </a:p>
          <a:p>
            <a:r>
              <a:rPr lang="en-GB" dirty="0" smtClean="0">
                <a:latin typeface="Arial Narrow"/>
              </a:rPr>
              <a:t>What blend works best?</a:t>
            </a:r>
            <a:endParaRPr lang="en-GB" dirty="0"/>
          </a:p>
        </p:txBody>
      </p:sp>
    </p:spTree>
    <p:extLst>
      <p:ext uri="{BB962C8B-B14F-4D97-AF65-F5344CB8AC3E}">
        <p14:creationId xmlns:p14="http://schemas.microsoft.com/office/powerpoint/2010/main" xmlns="" val="2761329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Differential effectiveness</a:t>
            </a:r>
            <a:endParaRPr lang="en-GB" dirty="0"/>
          </a:p>
        </p:txBody>
      </p:sp>
      <p:sp>
        <p:nvSpPr>
          <p:cNvPr id="3" name="Content Placeholder 2"/>
          <p:cNvSpPr>
            <a:spLocks noGrp="1"/>
          </p:cNvSpPr>
          <p:nvPr>
            <p:ph idx="1"/>
          </p:nvPr>
        </p:nvSpPr>
        <p:spPr/>
        <p:txBody>
          <a:bodyPr/>
          <a:lstStyle/>
          <a:p>
            <a:r>
              <a:rPr lang="en-GB" dirty="0" smtClean="0"/>
              <a:t>Key question: to what extent are teachers differentially effective in different areas?</a:t>
            </a:r>
          </a:p>
          <a:p>
            <a:r>
              <a:rPr lang="en-GB" dirty="0" smtClean="0"/>
              <a:t>Limited evidence to date, and somewhat contradictory:</a:t>
            </a:r>
          </a:p>
          <a:p>
            <a:pPr lvl="1"/>
            <a:r>
              <a:rPr lang="en-GB" dirty="0" smtClean="0"/>
              <a:t>Differences across contexts</a:t>
            </a:r>
          </a:p>
          <a:p>
            <a:pPr lvl="1"/>
            <a:r>
              <a:rPr lang="en-GB" dirty="0" smtClean="0"/>
              <a:t>Differences across phase</a:t>
            </a:r>
          </a:p>
          <a:p>
            <a:pPr lvl="1"/>
            <a:r>
              <a:rPr lang="en-GB" dirty="0" smtClean="0"/>
              <a:t>Differences across subjects</a:t>
            </a:r>
          </a:p>
          <a:p>
            <a:pPr lvl="1"/>
            <a:r>
              <a:rPr lang="en-GB" dirty="0" smtClean="0"/>
              <a:t>Differences across topic</a:t>
            </a:r>
            <a:endParaRPr lang="en-GB" dirty="0"/>
          </a:p>
        </p:txBody>
      </p:sp>
    </p:spTree>
    <p:extLst>
      <p:ext uri="{BB962C8B-B14F-4D97-AF65-F5344CB8AC3E}">
        <p14:creationId xmlns:p14="http://schemas.microsoft.com/office/powerpoint/2010/main" xmlns="" val="2936643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755650" y="2420938"/>
            <a:ext cx="7772400" cy="1143000"/>
          </a:xfrm>
        </p:spPr>
        <p:txBody>
          <a:bodyPr/>
          <a:lstStyle/>
          <a:p>
            <a:r>
              <a:rPr lang="en-GB">
                <a:latin typeface="Arial Narrow" pitchFamily="34" charset="0"/>
              </a:rPr>
              <a:t>School level factors</a:t>
            </a:r>
            <a:endParaRPr lang="en-US">
              <a:latin typeface="Arial Narrow" pitchFamily="34" charset="0"/>
            </a:endParaRPr>
          </a:p>
        </p:txBody>
      </p:sp>
      <p:sp>
        <p:nvSpPr>
          <p:cNvPr id="64515" name="Rectangle 3"/>
          <p:cNvSpPr>
            <a:spLocks noGrp="1" noChangeArrowheads="1"/>
          </p:cNvSpPr>
          <p:nvPr>
            <p:ph type="body" idx="1"/>
          </p:nvPr>
        </p:nvSpPr>
        <p:spPr>
          <a:xfrm>
            <a:off x="611188" y="3573463"/>
            <a:ext cx="7772400" cy="2557462"/>
          </a:xfrm>
        </p:spPr>
        <p:txBody>
          <a:bodyPr/>
          <a:lstStyle/>
          <a:p>
            <a:pPr>
              <a:lnSpc>
                <a:spcPct val="90000"/>
              </a:lnSpc>
            </a:pPr>
            <a:r>
              <a:rPr lang="en-GB">
                <a:latin typeface="Arial Narrow" pitchFamily="34" charset="0"/>
              </a:rPr>
              <a:t>Instructional leadership</a:t>
            </a:r>
          </a:p>
          <a:p>
            <a:pPr>
              <a:lnSpc>
                <a:spcPct val="90000"/>
              </a:lnSpc>
            </a:pPr>
            <a:r>
              <a:rPr lang="en-GB">
                <a:latin typeface="Arial Narrow" pitchFamily="34" charset="0"/>
              </a:rPr>
              <a:t>Involvement of staff in leadership</a:t>
            </a:r>
          </a:p>
          <a:p>
            <a:pPr>
              <a:lnSpc>
                <a:spcPct val="90000"/>
              </a:lnSpc>
            </a:pPr>
            <a:r>
              <a:rPr lang="en-GB">
                <a:latin typeface="Arial Narrow" pitchFamily="34" charset="0"/>
              </a:rPr>
              <a:t>School climate</a:t>
            </a:r>
          </a:p>
          <a:p>
            <a:pPr>
              <a:lnSpc>
                <a:spcPct val="90000"/>
              </a:lnSpc>
            </a:pPr>
            <a:r>
              <a:rPr lang="en-GB">
                <a:latin typeface="Arial Narrow" pitchFamily="34" charset="0"/>
              </a:rPr>
              <a:t>Limited number of goals</a:t>
            </a:r>
          </a:p>
          <a:p>
            <a:pPr>
              <a:lnSpc>
                <a:spcPct val="90000"/>
              </a:lnSpc>
            </a:pPr>
            <a:r>
              <a:rPr lang="en-GB">
                <a:latin typeface="Arial Narrow" pitchFamily="34" charset="0"/>
              </a:rPr>
              <a:t>Clear vision</a:t>
            </a:r>
          </a:p>
          <a:p>
            <a:pPr>
              <a:lnSpc>
                <a:spcPct val="90000"/>
              </a:lnSpc>
              <a:buFontTx/>
              <a:buNone/>
            </a:pPr>
            <a:endParaRPr lang="en-US">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p:cTn id="7" dur="1000" fill="hold"/>
                                        <p:tgtEl>
                                          <p:spTgt spid="64514"/>
                                        </p:tgtEl>
                                        <p:attrNameLst>
                                          <p:attrName>ppt_x</p:attrName>
                                        </p:attrNameLst>
                                      </p:cBhvr>
                                      <p:tavLst>
                                        <p:tav tm="0">
                                          <p:val>
                                            <p:strVal val="#ppt_x-.2"/>
                                          </p:val>
                                        </p:tav>
                                        <p:tav tm="100000">
                                          <p:val>
                                            <p:strVal val="#ppt_x"/>
                                          </p:val>
                                        </p:tav>
                                      </p:tavLst>
                                    </p:anim>
                                    <p:anim calcmode="lin" valueType="num">
                                      <p:cBhvr>
                                        <p:cTn id="8" dur="1000" fill="hold"/>
                                        <p:tgtEl>
                                          <p:spTgt spid="64514"/>
                                        </p:tgtEl>
                                        <p:attrNameLst>
                                          <p:attrName>ppt_y</p:attrName>
                                        </p:attrNameLst>
                                      </p:cBhvr>
                                      <p:tavLst>
                                        <p:tav tm="0">
                                          <p:val>
                                            <p:strVal val="#ppt_y"/>
                                          </p:val>
                                        </p:tav>
                                        <p:tav tm="100000">
                                          <p:val>
                                            <p:strVal val="#ppt_y"/>
                                          </p:val>
                                        </p:tav>
                                      </p:tavLst>
                                    </p:anim>
                                    <p:animEffect transition="in" filter="wipe(right)" prLst="gradientSize: 0.1">
                                      <p:cBhvr>
                                        <p:cTn id="9" dur="1000"/>
                                        <p:tgtEl>
                                          <p:spTgt spid="645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64515">
                                            <p:txEl>
                                              <p:pRg st="0" end="0"/>
                                            </p:txEl>
                                          </p:spTgt>
                                        </p:tgtEl>
                                        <p:attrNameLst>
                                          <p:attrName>style.visibility</p:attrName>
                                        </p:attrNameLst>
                                      </p:cBhvr>
                                      <p:to>
                                        <p:strVal val="visible"/>
                                      </p:to>
                                    </p:set>
                                    <p:animEffect transition="in" filter="fade">
                                      <p:cBhvr>
                                        <p:cTn id="14" dur="500"/>
                                        <p:tgtEl>
                                          <p:spTgt spid="64515">
                                            <p:txEl>
                                              <p:pRg st="0" end="0"/>
                                            </p:txEl>
                                          </p:spTgt>
                                        </p:tgtEl>
                                      </p:cBhvr>
                                    </p:animEffect>
                                    <p:anim calcmode="lin" valueType="num">
                                      <p:cBhvr>
                                        <p:cTn id="15" dur="500" fill="hold"/>
                                        <p:tgtEl>
                                          <p:spTgt spid="6451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6451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64515">
                                            <p:txEl>
                                              <p:pRg st="1" end="1"/>
                                            </p:txEl>
                                          </p:spTgt>
                                        </p:tgtEl>
                                        <p:attrNameLst>
                                          <p:attrName>style.visibility</p:attrName>
                                        </p:attrNameLst>
                                      </p:cBhvr>
                                      <p:to>
                                        <p:strVal val="visible"/>
                                      </p:to>
                                    </p:set>
                                    <p:animEffect transition="in" filter="fade">
                                      <p:cBhvr>
                                        <p:cTn id="21" dur="500"/>
                                        <p:tgtEl>
                                          <p:spTgt spid="64515">
                                            <p:txEl>
                                              <p:pRg st="1" end="1"/>
                                            </p:txEl>
                                          </p:spTgt>
                                        </p:tgtEl>
                                      </p:cBhvr>
                                    </p:animEffect>
                                    <p:anim calcmode="lin" valueType="num">
                                      <p:cBhvr>
                                        <p:cTn id="22" dur="500" fill="hold"/>
                                        <p:tgtEl>
                                          <p:spTgt spid="6451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6451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64515">
                                            <p:txEl>
                                              <p:pRg st="2" end="2"/>
                                            </p:txEl>
                                          </p:spTgt>
                                        </p:tgtEl>
                                        <p:attrNameLst>
                                          <p:attrName>style.visibility</p:attrName>
                                        </p:attrNameLst>
                                      </p:cBhvr>
                                      <p:to>
                                        <p:strVal val="visible"/>
                                      </p:to>
                                    </p:set>
                                    <p:animEffect transition="in" filter="fade">
                                      <p:cBhvr>
                                        <p:cTn id="28" dur="500"/>
                                        <p:tgtEl>
                                          <p:spTgt spid="64515">
                                            <p:txEl>
                                              <p:pRg st="2" end="2"/>
                                            </p:txEl>
                                          </p:spTgt>
                                        </p:tgtEl>
                                      </p:cBhvr>
                                    </p:animEffect>
                                    <p:anim calcmode="lin" valueType="num">
                                      <p:cBhvr>
                                        <p:cTn id="29" dur="500" fill="hold"/>
                                        <p:tgtEl>
                                          <p:spTgt spid="64515">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6451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64515">
                                            <p:txEl>
                                              <p:pRg st="3" end="3"/>
                                            </p:txEl>
                                          </p:spTgt>
                                        </p:tgtEl>
                                        <p:attrNameLst>
                                          <p:attrName>style.visibility</p:attrName>
                                        </p:attrNameLst>
                                      </p:cBhvr>
                                      <p:to>
                                        <p:strVal val="visible"/>
                                      </p:to>
                                    </p:set>
                                    <p:animEffect transition="in" filter="fade">
                                      <p:cBhvr>
                                        <p:cTn id="35" dur="500"/>
                                        <p:tgtEl>
                                          <p:spTgt spid="64515">
                                            <p:txEl>
                                              <p:pRg st="3" end="3"/>
                                            </p:txEl>
                                          </p:spTgt>
                                        </p:tgtEl>
                                      </p:cBhvr>
                                    </p:animEffect>
                                    <p:anim calcmode="lin" valueType="num">
                                      <p:cBhvr>
                                        <p:cTn id="36" dur="500" fill="hold"/>
                                        <p:tgtEl>
                                          <p:spTgt spid="64515">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64515">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64515">
                                            <p:txEl>
                                              <p:pRg st="4" end="4"/>
                                            </p:txEl>
                                          </p:spTgt>
                                        </p:tgtEl>
                                        <p:attrNameLst>
                                          <p:attrName>style.visibility</p:attrName>
                                        </p:attrNameLst>
                                      </p:cBhvr>
                                      <p:to>
                                        <p:strVal val="visible"/>
                                      </p:to>
                                    </p:set>
                                    <p:animEffect transition="in" filter="fade">
                                      <p:cBhvr>
                                        <p:cTn id="42" dur="500"/>
                                        <p:tgtEl>
                                          <p:spTgt spid="64515">
                                            <p:txEl>
                                              <p:pRg st="4" end="4"/>
                                            </p:txEl>
                                          </p:spTgt>
                                        </p:tgtEl>
                                      </p:cBhvr>
                                    </p:animEffect>
                                    <p:anim calcmode="lin" valueType="num">
                                      <p:cBhvr>
                                        <p:cTn id="43" dur="500" fill="hold"/>
                                        <p:tgtEl>
                                          <p:spTgt spid="64515">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64515">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P spid="6451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84213" y="2492375"/>
            <a:ext cx="7772400" cy="1143000"/>
          </a:xfrm>
        </p:spPr>
        <p:txBody>
          <a:bodyPr/>
          <a:lstStyle/>
          <a:p>
            <a:r>
              <a:rPr lang="en-GB">
                <a:latin typeface="Arial Narrow" pitchFamily="34" charset="0"/>
              </a:rPr>
              <a:t>Effectiveness and Equity</a:t>
            </a:r>
            <a:endParaRPr lang="en-US">
              <a:latin typeface="Arial Narrow" pitchFamily="34" charset="0"/>
            </a:endParaRPr>
          </a:p>
        </p:txBody>
      </p:sp>
      <p:sp>
        <p:nvSpPr>
          <p:cNvPr id="66563" name="Rectangle 3"/>
          <p:cNvSpPr>
            <a:spLocks noGrp="1" noChangeArrowheads="1"/>
          </p:cNvSpPr>
          <p:nvPr>
            <p:ph type="body" idx="1"/>
          </p:nvPr>
        </p:nvSpPr>
        <p:spPr>
          <a:xfrm>
            <a:off x="755650" y="3860800"/>
            <a:ext cx="7772400" cy="2054225"/>
          </a:xfrm>
        </p:spPr>
        <p:txBody>
          <a:bodyPr/>
          <a:lstStyle/>
          <a:p>
            <a:r>
              <a:rPr lang="en-GB">
                <a:latin typeface="Arial Narrow" pitchFamily="34" charset="0"/>
              </a:rPr>
              <a:t>Therefore, effectiveness research has some clear messages in terms of educational equity, some of which go against the grain</a:t>
            </a:r>
          </a:p>
          <a:p>
            <a:r>
              <a:rPr lang="en-GB">
                <a:latin typeface="Arial Narrow" pitchFamily="34" charset="0"/>
              </a:rPr>
              <a:t>However, there are some severe limitations</a:t>
            </a:r>
            <a:endParaRPr lang="en-US">
              <a:latin typeface="Arial Narrow"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4213" y="2781300"/>
            <a:ext cx="7772400" cy="1143000"/>
          </a:xfrm>
        </p:spPr>
        <p:txBody>
          <a:bodyPr/>
          <a:lstStyle/>
          <a:p>
            <a:r>
              <a:rPr lang="en-GB">
                <a:latin typeface="Arial Narrow" pitchFamily="34" charset="0"/>
              </a:rPr>
              <a:t>Limitations of effectiveness research</a:t>
            </a:r>
            <a:endParaRPr lang="en-US">
              <a:latin typeface="Arial Narrow" pitchFamily="34" charset="0"/>
            </a:endParaRPr>
          </a:p>
        </p:txBody>
      </p:sp>
      <p:sp>
        <p:nvSpPr>
          <p:cNvPr id="68611" name="Rectangle 3"/>
          <p:cNvSpPr>
            <a:spLocks noGrp="1" noChangeArrowheads="1"/>
          </p:cNvSpPr>
          <p:nvPr>
            <p:ph type="body" idx="1"/>
          </p:nvPr>
        </p:nvSpPr>
        <p:spPr>
          <a:xfrm>
            <a:off x="684213" y="4005263"/>
            <a:ext cx="7772400" cy="2270125"/>
          </a:xfrm>
        </p:spPr>
        <p:txBody>
          <a:bodyPr/>
          <a:lstStyle/>
          <a:p>
            <a:r>
              <a:rPr lang="en-GB">
                <a:latin typeface="Arial Narrow" pitchFamily="34" charset="0"/>
              </a:rPr>
              <a:t>Short term, cross sectional studies, or short-longitudinal</a:t>
            </a:r>
          </a:p>
          <a:p>
            <a:r>
              <a:rPr lang="en-GB">
                <a:latin typeface="Arial Narrow" pitchFamily="34" charset="0"/>
              </a:rPr>
              <a:t>Focus on the school as an organisation</a:t>
            </a:r>
          </a:p>
          <a:p>
            <a:r>
              <a:rPr lang="en-GB">
                <a:latin typeface="Arial Narrow" pitchFamily="34" charset="0"/>
              </a:rPr>
              <a:t>Methodological constraints</a:t>
            </a:r>
          </a:p>
          <a:p>
            <a:r>
              <a:rPr lang="en-GB">
                <a:latin typeface="Arial Narrow" pitchFamily="34" charset="0"/>
              </a:rPr>
              <a:t>Innovation?</a:t>
            </a:r>
          </a:p>
          <a:p>
            <a:pPr lvl="1"/>
            <a:endParaRPr lang="en-US">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68610"/>
                                        </p:tgtEl>
                                        <p:attrNameLst>
                                          <p:attrName>style.visibility</p:attrName>
                                        </p:attrNameLst>
                                      </p:cBhvr>
                                      <p:to>
                                        <p:strVal val="visible"/>
                                      </p:to>
                                    </p:set>
                                    <p:animEffect transition="in" filter="dissolve">
                                      <p:cBhvr>
                                        <p:cTn id="7" dur="500"/>
                                        <p:tgtEl>
                                          <p:spTgt spid="686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8611">
                                            <p:txEl>
                                              <p:pRg st="0" end="0"/>
                                            </p:txEl>
                                          </p:spTgt>
                                        </p:tgtEl>
                                        <p:attrNameLst>
                                          <p:attrName>style.visibility</p:attrName>
                                        </p:attrNameLst>
                                      </p:cBhvr>
                                      <p:to>
                                        <p:strVal val="visible"/>
                                      </p:to>
                                    </p:set>
                                    <p:animEffect transition="in" filter="dissolve">
                                      <p:cBhvr>
                                        <p:cTn id="12" dur="500"/>
                                        <p:tgtEl>
                                          <p:spTgt spid="686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8611">
                                            <p:txEl>
                                              <p:pRg st="1" end="1"/>
                                            </p:txEl>
                                          </p:spTgt>
                                        </p:tgtEl>
                                        <p:attrNameLst>
                                          <p:attrName>style.visibility</p:attrName>
                                        </p:attrNameLst>
                                      </p:cBhvr>
                                      <p:to>
                                        <p:strVal val="visible"/>
                                      </p:to>
                                    </p:set>
                                    <p:animEffect transition="in" filter="dissolve">
                                      <p:cBhvr>
                                        <p:cTn id="17" dur="500"/>
                                        <p:tgtEl>
                                          <p:spTgt spid="6861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8611">
                                            <p:txEl>
                                              <p:pRg st="2" end="2"/>
                                            </p:txEl>
                                          </p:spTgt>
                                        </p:tgtEl>
                                        <p:attrNameLst>
                                          <p:attrName>style.visibility</p:attrName>
                                        </p:attrNameLst>
                                      </p:cBhvr>
                                      <p:to>
                                        <p:strVal val="visible"/>
                                      </p:to>
                                    </p:set>
                                    <p:animEffect transition="in" filter="dissolve">
                                      <p:cBhvr>
                                        <p:cTn id="22" dur="500"/>
                                        <p:tgtEl>
                                          <p:spTgt spid="6861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8611">
                                            <p:txEl>
                                              <p:pRg st="3" end="3"/>
                                            </p:txEl>
                                          </p:spTgt>
                                        </p:tgtEl>
                                        <p:attrNameLst>
                                          <p:attrName>style.visibility</p:attrName>
                                        </p:attrNameLst>
                                      </p:cBhvr>
                                      <p:to>
                                        <p:strVal val="visible"/>
                                      </p:to>
                                    </p:set>
                                    <p:animEffect transition="in" filter="dissolve">
                                      <p:cBhvr>
                                        <p:cTn id="27" dur="500"/>
                                        <p:tgtEl>
                                          <p:spTgt spid="686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68611"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8" name="Rectangle 4"/>
          <p:cNvSpPr>
            <a:spLocks noGrp="1" noChangeArrowheads="1"/>
          </p:cNvSpPr>
          <p:nvPr>
            <p:ph type="title"/>
          </p:nvPr>
        </p:nvSpPr>
        <p:spPr>
          <a:xfrm>
            <a:off x="1187450" y="2781300"/>
            <a:ext cx="6553200" cy="508000"/>
          </a:xfrm>
        </p:spPr>
        <p:txBody>
          <a:bodyPr/>
          <a:lstStyle/>
          <a:p>
            <a:r>
              <a:rPr lang="en-GB">
                <a:latin typeface="Arial Narrow" pitchFamily="34" charset="0"/>
              </a:rPr>
              <a:t>Short term studies</a:t>
            </a:r>
            <a:endParaRPr lang="en-US">
              <a:latin typeface="Arial Narrow" pitchFamily="34" charset="0"/>
            </a:endParaRPr>
          </a:p>
        </p:txBody>
      </p:sp>
      <p:sp>
        <p:nvSpPr>
          <p:cNvPr id="93189" name="Rectangle 5"/>
          <p:cNvSpPr>
            <a:spLocks noGrp="1" noChangeArrowheads="1"/>
          </p:cNvSpPr>
          <p:nvPr>
            <p:ph type="body" idx="1"/>
          </p:nvPr>
        </p:nvSpPr>
        <p:spPr>
          <a:xfrm>
            <a:off x="827088" y="3716338"/>
            <a:ext cx="7643812" cy="1800225"/>
          </a:xfrm>
        </p:spPr>
        <p:txBody>
          <a:bodyPr/>
          <a:lstStyle/>
          <a:p>
            <a:pPr lvl="1">
              <a:buClr>
                <a:schemeClr val="tx1"/>
              </a:buClr>
              <a:buFontTx/>
              <a:buChar char="•"/>
            </a:pPr>
            <a:r>
              <a:rPr lang="en-GB" sz="2800" b="0">
                <a:latin typeface="Arial Narrow" pitchFamily="34" charset="0"/>
              </a:rPr>
              <a:t>Need for studies of life course and life chances</a:t>
            </a:r>
          </a:p>
          <a:p>
            <a:pPr lvl="1">
              <a:buClr>
                <a:schemeClr val="tx1"/>
              </a:buClr>
              <a:buFontTx/>
              <a:buChar char="•"/>
            </a:pPr>
            <a:r>
              <a:rPr lang="en-GB" sz="2800" b="0">
                <a:latin typeface="Arial Narrow" pitchFamily="34" charset="0"/>
              </a:rPr>
              <a:t>Regression to the mean effect – gains for low SES students are often short term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93188"/>
                                        </p:tgtEl>
                                        <p:attrNameLst>
                                          <p:attrName>style.visibility</p:attrName>
                                        </p:attrNameLst>
                                      </p:cBhvr>
                                      <p:to>
                                        <p:strVal val="visible"/>
                                      </p:to>
                                    </p:set>
                                    <p:animEffect transition="in" filter="dissolve">
                                      <p:cBhvr>
                                        <p:cTn id="7" dur="500"/>
                                        <p:tgtEl>
                                          <p:spTgt spid="931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3189">
                                            <p:txEl>
                                              <p:pRg st="0" end="0"/>
                                            </p:txEl>
                                          </p:spTgt>
                                        </p:tgtEl>
                                        <p:attrNameLst>
                                          <p:attrName>style.visibility</p:attrName>
                                        </p:attrNameLst>
                                      </p:cBhvr>
                                      <p:to>
                                        <p:strVal val="visible"/>
                                      </p:to>
                                    </p:set>
                                    <p:animEffect transition="in" filter="dissolve">
                                      <p:cBhvr>
                                        <p:cTn id="12" dur="500"/>
                                        <p:tgtEl>
                                          <p:spTgt spid="93189">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93189">
                                            <p:txEl>
                                              <p:pRg st="1" end="1"/>
                                            </p:txEl>
                                          </p:spTgt>
                                        </p:tgtEl>
                                        <p:attrNameLst>
                                          <p:attrName>style.visibility</p:attrName>
                                        </p:attrNameLst>
                                      </p:cBhvr>
                                      <p:to>
                                        <p:strVal val="visible"/>
                                      </p:to>
                                    </p:set>
                                    <p:animEffect transition="in" filter="dissolve">
                                      <p:cBhvr>
                                        <p:cTn id="15" dur="500"/>
                                        <p:tgtEl>
                                          <p:spTgt spid="9318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8" grpId="0"/>
      <p:bldP spid="9318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750" y="2492375"/>
            <a:ext cx="7772400" cy="1143000"/>
          </a:xfrm>
        </p:spPr>
        <p:txBody>
          <a:bodyPr/>
          <a:lstStyle/>
          <a:p>
            <a:r>
              <a:rPr lang="en-GB">
                <a:latin typeface="Arial Narrow" pitchFamily="34" charset="0"/>
              </a:rPr>
              <a:t>Structure of this presentation</a:t>
            </a:r>
          </a:p>
        </p:txBody>
      </p:sp>
      <p:sp>
        <p:nvSpPr>
          <p:cNvPr id="3075" name="Rectangle 3"/>
          <p:cNvSpPr>
            <a:spLocks noGrp="1" noChangeArrowheads="1"/>
          </p:cNvSpPr>
          <p:nvPr>
            <p:ph type="body" idx="1"/>
          </p:nvPr>
        </p:nvSpPr>
        <p:spPr>
          <a:xfrm>
            <a:off x="539750" y="3789363"/>
            <a:ext cx="7772400" cy="2773362"/>
          </a:xfrm>
        </p:spPr>
        <p:txBody>
          <a:bodyPr/>
          <a:lstStyle/>
          <a:p>
            <a:r>
              <a:rPr lang="en-GB">
                <a:latin typeface="Arial Narrow" pitchFamily="34" charset="0"/>
              </a:rPr>
              <a:t>Look at the relationship between educational effectiveness research, equity and social outcomes</a:t>
            </a:r>
          </a:p>
          <a:p>
            <a:r>
              <a:rPr lang="en-GB">
                <a:latin typeface="Arial Narrow" pitchFamily="34" charset="0"/>
              </a:rPr>
              <a:t>Definitions</a:t>
            </a:r>
          </a:p>
          <a:p>
            <a:r>
              <a:rPr lang="en-GB">
                <a:latin typeface="Arial Narrow" pitchFamily="34" charset="0"/>
              </a:rPr>
              <a:t>Lessons from educational effectiveness</a:t>
            </a:r>
          </a:p>
          <a:p>
            <a:r>
              <a:rPr lang="en-GB">
                <a:latin typeface="Arial Narrow" pitchFamily="34" charset="0"/>
              </a:rPr>
              <a:t>Lessons for educational effectiveness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4" name="Rectangle 4"/>
          <p:cNvSpPr>
            <a:spLocks noGrp="1" noChangeArrowheads="1"/>
          </p:cNvSpPr>
          <p:nvPr>
            <p:ph type="title"/>
          </p:nvPr>
        </p:nvSpPr>
        <p:spPr/>
        <p:txBody>
          <a:bodyPr/>
          <a:lstStyle/>
          <a:p>
            <a:endParaRPr lang="en-US"/>
          </a:p>
        </p:txBody>
      </p:sp>
      <p:pic>
        <p:nvPicPr>
          <p:cNvPr id="266246" name="Picture 6" descr="cartoon 5"/>
          <p:cNvPicPr>
            <a:picLocks noGrp="1" noChangeAspect="1" noChangeArrowheads="1"/>
          </p:cNvPicPr>
          <p:nvPr>
            <p:ph sz="half" idx="2"/>
          </p:nvPr>
        </p:nvPicPr>
        <p:blipFill>
          <a:blip r:embed="rId2" cstate="print">
            <a:extLst>
              <a:ext uri="{28A0092B-C50C-407E-A947-70E740481C1C}">
                <a14:useLocalDpi xmlns:a14="http://schemas.microsoft.com/office/drawing/2010/main" xmlns="" val="0"/>
              </a:ext>
            </a:extLst>
          </a:blip>
          <a:srcRect/>
          <a:stretch>
            <a:fillRect/>
          </a:stretch>
        </p:blipFill>
        <p:spPr>
          <a:xfrm>
            <a:off x="4067175" y="0"/>
            <a:ext cx="5076825" cy="68580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266247" name="Rectangle 7"/>
          <p:cNvSpPr>
            <a:spLocks noGrp="1" noChangeArrowheads="1"/>
          </p:cNvSpPr>
          <p:nvPr>
            <p:ph type="body" sz="half" idx="1"/>
          </p:nvPr>
        </p:nvSpPr>
        <p:spPr>
          <a:xfrm>
            <a:off x="179388" y="2852738"/>
            <a:ext cx="3744912" cy="2808287"/>
          </a:xfrm>
        </p:spPr>
        <p:txBody>
          <a:bodyPr/>
          <a:lstStyle/>
          <a:p>
            <a:r>
              <a:rPr lang="en-GB">
                <a:latin typeface="Arial Narrow" pitchFamily="34" charset="0"/>
              </a:rPr>
              <a:t>Cultural and social capital mean underachievement of middle class students can be overcome more easily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684213" y="2420938"/>
            <a:ext cx="7772400" cy="1143000"/>
          </a:xfrm>
        </p:spPr>
        <p:txBody>
          <a:bodyPr/>
          <a:lstStyle/>
          <a:p>
            <a:r>
              <a:rPr lang="en-GB">
                <a:latin typeface="Arial Narrow" pitchFamily="34" charset="0"/>
              </a:rPr>
              <a:t>Methodological limitations</a:t>
            </a:r>
            <a:endParaRPr lang="en-US">
              <a:latin typeface="Arial Narrow" pitchFamily="34" charset="0"/>
            </a:endParaRPr>
          </a:p>
        </p:txBody>
      </p:sp>
      <p:sp>
        <p:nvSpPr>
          <p:cNvPr id="95235" name="Rectangle 3"/>
          <p:cNvSpPr>
            <a:spLocks noGrp="1" noChangeArrowheads="1"/>
          </p:cNvSpPr>
          <p:nvPr>
            <p:ph type="body" idx="1"/>
          </p:nvPr>
        </p:nvSpPr>
        <p:spPr>
          <a:xfrm>
            <a:off x="611188" y="3573463"/>
            <a:ext cx="7772400" cy="2630487"/>
          </a:xfrm>
        </p:spPr>
        <p:txBody>
          <a:bodyPr/>
          <a:lstStyle/>
          <a:p>
            <a:r>
              <a:rPr lang="en-GB">
                <a:latin typeface="Arial Narrow" pitchFamily="34" charset="0"/>
              </a:rPr>
              <a:t>Correlational studies and case studies</a:t>
            </a:r>
          </a:p>
          <a:p>
            <a:pPr lvl="1"/>
            <a:r>
              <a:rPr lang="en-GB">
                <a:latin typeface="Arial Narrow" pitchFamily="34" charset="0"/>
              </a:rPr>
              <a:t>Limited menu of methods that limits understanding and inference</a:t>
            </a:r>
          </a:p>
          <a:p>
            <a:r>
              <a:rPr lang="en-GB">
                <a:latin typeface="Arial Narrow" pitchFamily="34" charset="0"/>
              </a:rPr>
              <a:t>Multilevel regression modelling</a:t>
            </a:r>
          </a:p>
          <a:p>
            <a:pPr lvl="1"/>
            <a:r>
              <a:rPr lang="en-GB">
                <a:latin typeface="Arial Narrow" pitchFamily="34" charset="0"/>
              </a:rPr>
              <a:t>Leads to focus on separation of school and environment</a:t>
            </a:r>
          </a:p>
          <a:p>
            <a:pPr>
              <a:buFontTx/>
              <a:buNone/>
            </a:pPr>
            <a:endParaRPr lang="en-US">
              <a:latin typeface="Arial Narrow"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95234"/>
                                        </p:tgtEl>
                                        <p:attrNameLst>
                                          <p:attrName>style.visibility</p:attrName>
                                        </p:attrNameLst>
                                      </p:cBhvr>
                                      <p:to>
                                        <p:strVal val="visible"/>
                                      </p:to>
                                    </p:set>
                                    <p:animEffect transition="in" filter="fade">
                                      <p:cBhvr>
                                        <p:cTn id="7" dur="1000"/>
                                        <p:tgtEl>
                                          <p:spTgt spid="95234"/>
                                        </p:tgtEl>
                                      </p:cBhvr>
                                    </p:animEffect>
                                    <p:anim calcmode="lin" valueType="num">
                                      <p:cBhvr>
                                        <p:cTn id="8" dur="1000" fill="hold"/>
                                        <p:tgtEl>
                                          <p:spTgt spid="95234"/>
                                        </p:tgtEl>
                                        <p:attrNameLst>
                                          <p:attrName>ppt_x</p:attrName>
                                        </p:attrNameLst>
                                      </p:cBhvr>
                                      <p:tavLst>
                                        <p:tav tm="0">
                                          <p:val>
                                            <p:strVal val="#ppt_x"/>
                                          </p:val>
                                        </p:tav>
                                        <p:tav tm="100000">
                                          <p:val>
                                            <p:strVal val="#ppt_x"/>
                                          </p:val>
                                        </p:tav>
                                      </p:tavLst>
                                    </p:anim>
                                    <p:anim calcmode="lin" valueType="num">
                                      <p:cBhvr>
                                        <p:cTn id="9" dur="898" decel="100000" fill="hold"/>
                                        <p:tgtEl>
                                          <p:spTgt spid="9523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9523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95235">
                                            <p:txEl>
                                              <p:pRg st="0" end="0"/>
                                            </p:txEl>
                                          </p:spTgt>
                                        </p:tgtEl>
                                        <p:attrNameLst>
                                          <p:attrName>style.visibility</p:attrName>
                                        </p:attrNameLst>
                                      </p:cBhvr>
                                      <p:to>
                                        <p:strVal val="visible"/>
                                      </p:to>
                                    </p:set>
                                    <p:animEffect transition="in" filter="fade">
                                      <p:cBhvr>
                                        <p:cTn id="15" dur="1000"/>
                                        <p:tgtEl>
                                          <p:spTgt spid="95235">
                                            <p:txEl>
                                              <p:pRg st="0" end="0"/>
                                            </p:txEl>
                                          </p:spTgt>
                                        </p:tgtEl>
                                      </p:cBhvr>
                                    </p:animEffect>
                                    <p:anim calcmode="lin" valueType="num">
                                      <p:cBhvr>
                                        <p:cTn id="16" dur="1000" fill="hold"/>
                                        <p:tgtEl>
                                          <p:spTgt spid="9523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9523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95235">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95235">
                                            <p:txEl>
                                              <p:pRg st="1" end="1"/>
                                            </p:txEl>
                                          </p:spTgt>
                                        </p:tgtEl>
                                        <p:attrNameLst>
                                          <p:attrName>style.visibility</p:attrName>
                                        </p:attrNameLst>
                                      </p:cBhvr>
                                      <p:to>
                                        <p:strVal val="visible"/>
                                      </p:to>
                                    </p:set>
                                    <p:animEffect transition="in" filter="fade">
                                      <p:cBhvr>
                                        <p:cTn id="21" dur="1000"/>
                                        <p:tgtEl>
                                          <p:spTgt spid="95235">
                                            <p:txEl>
                                              <p:pRg st="1" end="1"/>
                                            </p:txEl>
                                          </p:spTgt>
                                        </p:tgtEl>
                                      </p:cBhvr>
                                    </p:animEffect>
                                    <p:anim calcmode="lin" valueType="num">
                                      <p:cBhvr>
                                        <p:cTn id="22" dur="1000" fill="hold"/>
                                        <p:tgtEl>
                                          <p:spTgt spid="95235">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95235">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9523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95235">
                                            <p:txEl>
                                              <p:pRg st="2" end="2"/>
                                            </p:txEl>
                                          </p:spTgt>
                                        </p:tgtEl>
                                        <p:attrNameLst>
                                          <p:attrName>style.visibility</p:attrName>
                                        </p:attrNameLst>
                                      </p:cBhvr>
                                      <p:to>
                                        <p:strVal val="visible"/>
                                      </p:to>
                                    </p:set>
                                    <p:animEffect transition="in" filter="fade">
                                      <p:cBhvr>
                                        <p:cTn id="29" dur="1000"/>
                                        <p:tgtEl>
                                          <p:spTgt spid="95235">
                                            <p:txEl>
                                              <p:pRg st="2" end="2"/>
                                            </p:txEl>
                                          </p:spTgt>
                                        </p:tgtEl>
                                      </p:cBhvr>
                                    </p:animEffect>
                                    <p:anim calcmode="lin" valueType="num">
                                      <p:cBhvr>
                                        <p:cTn id="30" dur="1000" fill="hold"/>
                                        <p:tgtEl>
                                          <p:spTgt spid="95235">
                                            <p:txEl>
                                              <p:pRg st="2" end="2"/>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95235">
                                            <p:txEl>
                                              <p:pRg st="2" end="2"/>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95235">
                                            <p:txEl>
                                              <p:pRg st="2" end="2"/>
                                            </p:txEl>
                                          </p:spTgt>
                                        </p:tgtEl>
                                        <p:attrNameLst>
                                          <p:attrName>ppt_y</p:attrName>
                                        </p:attrNameLst>
                                      </p:cBhvr>
                                      <p:tavLst>
                                        <p:tav tm="0">
                                          <p:val>
                                            <p:strVal val="#ppt_y-.03"/>
                                          </p:val>
                                        </p:tav>
                                        <p:tav tm="100000">
                                          <p:val>
                                            <p:strVal val="#ppt_y"/>
                                          </p:val>
                                        </p:tav>
                                      </p:tavLst>
                                    </p:anim>
                                  </p:childTnLst>
                                </p:cTn>
                              </p:par>
                              <p:par>
                                <p:cTn id="33" presetID="37" presetClass="entr" presetSubtype="0" fill="hold" grpId="0" nodeType="withEffect">
                                  <p:stCondLst>
                                    <p:cond delay="0"/>
                                  </p:stCondLst>
                                  <p:childTnLst>
                                    <p:set>
                                      <p:cBhvr>
                                        <p:cTn id="34" dur="1" fill="hold">
                                          <p:stCondLst>
                                            <p:cond delay="0"/>
                                          </p:stCondLst>
                                        </p:cTn>
                                        <p:tgtEl>
                                          <p:spTgt spid="95235">
                                            <p:txEl>
                                              <p:pRg st="3" end="3"/>
                                            </p:txEl>
                                          </p:spTgt>
                                        </p:tgtEl>
                                        <p:attrNameLst>
                                          <p:attrName>style.visibility</p:attrName>
                                        </p:attrNameLst>
                                      </p:cBhvr>
                                      <p:to>
                                        <p:strVal val="visible"/>
                                      </p:to>
                                    </p:set>
                                    <p:animEffect transition="in" filter="fade">
                                      <p:cBhvr>
                                        <p:cTn id="35" dur="1000"/>
                                        <p:tgtEl>
                                          <p:spTgt spid="95235">
                                            <p:txEl>
                                              <p:pRg st="3" end="3"/>
                                            </p:txEl>
                                          </p:spTgt>
                                        </p:tgtEl>
                                      </p:cBhvr>
                                    </p:animEffect>
                                    <p:anim calcmode="lin" valueType="num">
                                      <p:cBhvr>
                                        <p:cTn id="36" dur="1000" fill="hold"/>
                                        <p:tgtEl>
                                          <p:spTgt spid="95235">
                                            <p:txEl>
                                              <p:pRg st="3" end="3"/>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95235">
                                            <p:txEl>
                                              <p:pRg st="3" end="3"/>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95235">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4213" y="2205038"/>
            <a:ext cx="7772400" cy="1143000"/>
          </a:xfrm>
        </p:spPr>
        <p:txBody>
          <a:bodyPr/>
          <a:lstStyle/>
          <a:p>
            <a:r>
              <a:rPr lang="en-GB">
                <a:latin typeface="Arial Narrow" pitchFamily="34" charset="0"/>
              </a:rPr>
              <a:t>Myopic focus on the school</a:t>
            </a:r>
            <a:endParaRPr lang="en-US">
              <a:latin typeface="Arial Narrow" pitchFamily="34" charset="0"/>
            </a:endParaRPr>
          </a:p>
        </p:txBody>
      </p:sp>
      <p:sp>
        <p:nvSpPr>
          <p:cNvPr id="70659" name="Rectangle 3"/>
          <p:cNvSpPr>
            <a:spLocks noGrp="1" noChangeArrowheads="1"/>
          </p:cNvSpPr>
          <p:nvPr>
            <p:ph type="body" idx="1"/>
          </p:nvPr>
        </p:nvSpPr>
        <p:spPr>
          <a:xfrm>
            <a:off x="430213" y="3357563"/>
            <a:ext cx="8713787" cy="3068637"/>
          </a:xfrm>
        </p:spPr>
        <p:txBody>
          <a:bodyPr/>
          <a:lstStyle/>
          <a:p>
            <a:r>
              <a:rPr lang="en-GB">
                <a:latin typeface="Arial Narrow" pitchFamily="34" charset="0"/>
              </a:rPr>
              <a:t>Variance at school level limited</a:t>
            </a:r>
          </a:p>
          <a:p>
            <a:r>
              <a:rPr lang="en-GB">
                <a:latin typeface="Arial Narrow" pitchFamily="34" charset="0"/>
              </a:rPr>
              <a:t>Community work essential, though results of extended schooling so far limited</a:t>
            </a:r>
          </a:p>
          <a:p>
            <a:r>
              <a:rPr lang="en-GB">
                <a:latin typeface="Arial Narrow" pitchFamily="34" charset="0"/>
              </a:rPr>
              <a:t>Collaboration between schools is necessary</a:t>
            </a:r>
          </a:p>
          <a:p>
            <a:r>
              <a:rPr lang="en-GB">
                <a:latin typeface="Arial Narrow" pitchFamily="34" charset="0"/>
              </a:rPr>
              <a:t>More attention to bottom up initiatives</a:t>
            </a:r>
          </a:p>
          <a:p>
            <a:r>
              <a:rPr lang="en-GB">
                <a:latin typeface="Arial Narrow" pitchFamily="34" charset="0"/>
              </a:rPr>
              <a:t>Initiatives need careful mixed methods evaluation</a:t>
            </a:r>
          </a:p>
          <a:p>
            <a:endParaRPr lang="en-GB">
              <a:latin typeface="Arial Narrow" pitchFamily="34" charset="0"/>
            </a:endParaRPr>
          </a:p>
          <a:p>
            <a:endParaRPr lang="en-GB">
              <a:latin typeface="Arial Narrow" pitchFamily="34" charset="0"/>
            </a:endParaRPr>
          </a:p>
          <a:p>
            <a:endParaRPr lang="en-US">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70658"/>
                                        </p:tgtEl>
                                        <p:attrNameLst>
                                          <p:attrName>style.visibility</p:attrName>
                                        </p:attrNameLst>
                                      </p:cBhvr>
                                      <p:to>
                                        <p:strVal val="visible"/>
                                      </p:to>
                                    </p:set>
                                    <p:animEffect transition="in" filter="dissolve">
                                      <p:cBhvr>
                                        <p:cTn id="7" dur="500"/>
                                        <p:tgtEl>
                                          <p:spTgt spid="70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P spid="70659"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4213" y="2349500"/>
            <a:ext cx="7772400" cy="1143000"/>
          </a:xfrm>
        </p:spPr>
        <p:txBody>
          <a:bodyPr/>
          <a:lstStyle/>
          <a:p>
            <a:r>
              <a:rPr lang="en-GB">
                <a:latin typeface="Arial Narrow" pitchFamily="34" charset="0"/>
              </a:rPr>
              <a:t>Effectiveness and Innovation</a:t>
            </a:r>
            <a:endParaRPr lang="en-US">
              <a:latin typeface="Arial Narrow" pitchFamily="34" charset="0"/>
            </a:endParaRPr>
          </a:p>
        </p:txBody>
      </p:sp>
      <p:sp>
        <p:nvSpPr>
          <p:cNvPr id="74755" name="Rectangle 3"/>
          <p:cNvSpPr>
            <a:spLocks noGrp="1" noChangeArrowheads="1"/>
          </p:cNvSpPr>
          <p:nvPr>
            <p:ph type="body" idx="1"/>
          </p:nvPr>
        </p:nvSpPr>
        <p:spPr>
          <a:xfrm>
            <a:off x="684213" y="3573463"/>
            <a:ext cx="7772400" cy="2846387"/>
          </a:xfrm>
        </p:spPr>
        <p:txBody>
          <a:bodyPr/>
          <a:lstStyle/>
          <a:p>
            <a:r>
              <a:rPr lang="en-GB">
                <a:latin typeface="Arial Narrow" pitchFamily="34" charset="0"/>
              </a:rPr>
              <a:t>Tendency to find what is already there</a:t>
            </a:r>
          </a:p>
          <a:p>
            <a:r>
              <a:rPr lang="en-GB">
                <a:latin typeface="Arial Narrow" pitchFamily="34" charset="0"/>
              </a:rPr>
              <a:t>Inbuilt conservatism</a:t>
            </a:r>
          </a:p>
          <a:p>
            <a:r>
              <a:rPr lang="en-GB">
                <a:latin typeface="Arial Narrow" pitchFamily="34" charset="0"/>
              </a:rPr>
              <a:t>But: too much innovation in education ill researched and based on fads</a:t>
            </a:r>
          </a:p>
          <a:p>
            <a:r>
              <a:rPr lang="en-GB">
                <a:latin typeface="Arial Narrow" pitchFamily="34" charset="0"/>
              </a:rPr>
              <a:t>Large scale wastage</a:t>
            </a:r>
          </a:p>
          <a:p>
            <a:pPr>
              <a:buFontTx/>
              <a:buNone/>
            </a:pPr>
            <a:endParaRPr lang="en-GB">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fade">
                                      <p:cBhvr>
                                        <p:cTn id="7" dur="1000"/>
                                        <p:tgtEl>
                                          <p:spTgt spid="74755">
                                            <p:txEl>
                                              <p:pRg st="0" end="0"/>
                                            </p:txEl>
                                          </p:spTgt>
                                        </p:tgtEl>
                                      </p:cBhvr>
                                    </p:animEffect>
                                    <p:anim calcmode="lin" valueType="num">
                                      <p:cBhvr>
                                        <p:cTn id="8" dur="10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47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4755">
                                            <p:txEl>
                                              <p:pRg st="1" end="1"/>
                                            </p:txEl>
                                          </p:spTgt>
                                        </p:tgtEl>
                                        <p:attrNameLst>
                                          <p:attrName>style.visibility</p:attrName>
                                        </p:attrNameLst>
                                      </p:cBhvr>
                                      <p:to>
                                        <p:strVal val="visible"/>
                                      </p:to>
                                    </p:set>
                                    <p:animEffect transition="in" filter="fade">
                                      <p:cBhvr>
                                        <p:cTn id="14" dur="1000"/>
                                        <p:tgtEl>
                                          <p:spTgt spid="74755">
                                            <p:txEl>
                                              <p:pRg st="1" end="1"/>
                                            </p:txEl>
                                          </p:spTgt>
                                        </p:tgtEl>
                                      </p:cBhvr>
                                    </p:animEffect>
                                    <p:anim calcmode="lin" valueType="num">
                                      <p:cBhvr>
                                        <p:cTn id="15" dur="10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47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4755">
                                            <p:txEl>
                                              <p:pRg st="2" end="2"/>
                                            </p:txEl>
                                          </p:spTgt>
                                        </p:tgtEl>
                                        <p:attrNameLst>
                                          <p:attrName>style.visibility</p:attrName>
                                        </p:attrNameLst>
                                      </p:cBhvr>
                                      <p:to>
                                        <p:strVal val="visible"/>
                                      </p:to>
                                    </p:set>
                                    <p:animEffect transition="in" filter="fade">
                                      <p:cBhvr>
                                        <p:cTn id="21" dur="1000"/>
                                        <p:tgtEl>
                                          <p:spTgt spid="74755">
                                            <p:txEl>
                                              <p:pRg st="2" end="2"/>
                                            </p:txEl>
                                          </p:spTgt>
                                        </p:tgtEl>
                                      </p:cBhvr>
                                    </p:animEffect>
                                    <p:anim calcmode="lin" valueType="num">
                                      <p:cBhvr>
                                        <p:cTn id="22" dur="10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47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4755">
                                            <p:txEl>
                                              <p:pRg st="3" end="3"/>
                                            </p:txEl>
                                          </p:spTgt>
                                        </p:tgtEl>
                                        <p:attrNameLst>
                                          <p:attrName>style.visibility</p:attrName>
                                        </p:attrNameLst>
                                      </p:cBhvr>
                                      <p:to>
                                        <p:strVal val="visible"/>
                                      </p:to>
                                    </p:set>
                                    <p:animEffect transition="in" filter="fade">
                                      <p:cBhvr>
                                        <p:cTn id="28" dur="1000"/>
                                        <p:tgtEl>
                                          <p:spTgt spid="74755">
                                            <p:txEl>
                                              <p:pRg st="3" end="3"/>
                                            </p:txEl>
                                          </p:spTgt>
                                        </p:tgtEl>
                                      </p:cBhvr>
                                    </p:animEffect>
                                    <p:anim calcmode="lin" valueType="num">
                                      <p:cBhvr>
                                        <p:cTn id="29" dur="1000" fill="hold"/>
                                        <p:tgtEl>
                                          <p:spTgt spid="7475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475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684213" y="2420938"/>
            <a:ext cx="7772400" cy="1143000"/>
          </a:xfrm>
        </p:spPr>
        <p:txBody>
          <a:bodyPr/>
          <a:lstStyle/>
          <a:p>
            <a:r>
              <a:rPr lang="en-GB" sz="3200" dirty="0" smtClean="0">
                <a:latin typeface="Arial Narrow" pitchFamily="34" charset="0"/>
              </a:rPr>
              <a:t>Small </a:t>
            </a:r>
            <a:r>
              <a:rPr lang="en-GB" sz="3200" dirty="0">
                <a:latin typeface="Arial Narrow" pitchFamily="34" charset="0"/>
              </a:rPr>
              <a:t>scale experiments</a:t>
            </a:r>
            <a:endParaRPr lang="en-US" sz="3200" dirty="0">
              <a:latin typeface="Arial Narrow" pitchFamily="34" charset="0"/>
            </a:endParaRPr>
          </a:p>
        </p:txBody>
      </p:sp>
      <p:sp>
        <p:nvSpPr>
          <p:cNvPr id="76803" name="Rectangle 3"/>
          <p:cNvSpPr>
            <a:spLocks noGrp="1" noChangeArrowheads="1"/>
          </p:cNvSpPr>
          <p:nvPr>
            <p:ph type="body" idx="1"/>
          </p:nvPr>
        </p:nvSpPr>
        <p:spPr>
          <a:xfrm>
            <a:off x="684213" y="3789363"/>
            <a:ext cx="7772400" cy="2630487"/>
          </a:xfrm>
        </p:spPr>
        <p:txBody>
          <a:bodyPr/>
          <a:lstStyle/>
          <a:p>
            <a:r>
              <a:rPr lang="en-GB">
                <a:latin typeface="Arial Narrow" pitchFamily="34" charset="0"/>
              </a:rPr>
              <a:t>Small scale experiments</a:t>
            </a:r>
          </a:p>
          <a:p>
            <a:r>
              <a:rPr lang="en-GB">
                <a:latin typeface="Arial Narrow" pitchFamily="34" charset="0"/>
              </a:rPr>
              <a:t>Cognitive and non-cognitive outcomes</a:t>
            </a:r>
          </a:p>
          <a:p>
            <a:r>
              <a:rPr lang="en-GB">
                <a:latin typeface="Arial Narrow" pitchFamily="34" charset="0"/>
              </a:rPr>
              <a:t>Easier than often supposed</a:t>
            </a:r>
          </a:p>
          <a:p>
            <a:r>
              <a:rPr lang="en-GB">
                <a:latin typeface="Arial Narrow" pitchFamily="34" charset="0"/>
              </a:rPr>
              <a:t>Allows small scale contextualised dissemination rather than ‘national roll outs’</a:t>
            </a:r>
          </a:p>
          <a:p>
            <a:endParaRPr lang="en-US">
              <a:latin typeface="Arial Narrow"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2564904"/>
            <a:ext cx="6553200" cy="508000"/>
          </a:xfrm>
        </p:spPr>
        <p:txBody>
          <a:bodyPr/>
          <a:lstStyle/>
          <a:p>
            <a:r>
              <a:rPr lang="en-GB" dirty="0" smtClean="0">
                <a:latin typeface="Arial Narrow"/>
              </a:rPr>
              <a:t>The social outcomes of learning</a:t>
            </a:r>
            <a:endParaRPr lang="en-GB" dirty="0"/>
          </a:p>
        </p:txBody>
      </p:sp>
      <p:sp>
        <p:nvSpPr>
          <p:cNvPr id="3" name="Content Placeholder 2"/>
          <p:cNvSpPr>
            <a:spLocks noGrp="1"/>
          </p:cNvSpPr>
          <p:nvPr>
            <p:ph idx="1"/>
          </p:nvPr>
        </p:nvSpPr>
        <p:spPr>
          <a:xfrm>
            <a:off x="1115616" y="3331344"/>
            <a:ext cx="7643812" cy="3526656"/>
          </a:xfrm>
        </p:spPr>
        <p:txBody>
          <a:bodyPr/>
          <a:lstStyle/>
          <a:p>
            <a:r>
              <a:rPr lang="en-GB" dirty="0" smtClean="0">
                <a:latin typeface="Arial Narrow"/>
              </a:rPr>
              <a:t>Increased attention in recent years</a:t>
            </a:r>
          </a:p>
          <a:p>
            <a:r>
              <a:rPr lang="en-GB" dirty="0" smtClean="0">
                <a:latin typeface="Arial Narrow"/>
              </a:rPr>
              <a:t>Holistic view of education</a:t>
            </a:r>
          </a:p>
          <a:p>
            <a:r>
              <a:rPr lang="en-GB" dirty="0" smtClean="0">
                <a:latin typeface="Arial Narrow"/>
              </a:rPr>
              <a:t>Range of </a:t>
            </a:r>
            <a:r>
              <a:rPr lang="en-GB" dirty="0" smtClean="0">
                <a:latin typeface="Arial Narrow"/>
              </a:rPr>
              <a:t>outcomes </a:t>
            </a:r>
            <a:r>
              <a:rPr lang="en-GB" dirty="0" smtClean="0">
                <a:latin typeface="Arial Narrow"/>
              </a:rPr>
              <a:t>studied</a:t>
            </a:r>
            <a:endParaRPr lang="en-GB" dirty="0"/>
          </a:p>
          <a:p>
            <a:pPr lvl="1"/>
            <a:r>
              <a:rPr lang="en-GB" dirty="0" smtClean="0">
                <a:latin typeface="Arial Narrow"/>
              </a:rPr>
              <a:t>Self-concept (e.g. van de </a:t>
            </a:r>
            <a:r>
              <a:rPr lang="en-GB" dirty="0" err="1" smtClean="0">
                <a:latin typeface="Arial Narrow"/>
              </a:rPr>
              <a:t>Gaer</a:t>
            </a:r>
            <a:r>
              <a:rPr lang="en-GB" dirty="0" smtClean="0">
                <a:latin typeface="Arial Narrow"/>
              </a:rPr>
              <a:t> et al, 2009)</a:t>
            </a:r>
          </a:p>
          <a:p>
            <a:pPr lvl="1"/>
            <a:r>
              <a:rPr lang="en-GB" dirty="0" smtClean="0">
                <a:latin typeface="Arial Narrow"/>
              </a:rPr>
              <a:t>Well-being (</a:t>
            </a:r>
            <a:r>
              <a:rPr lang="en-GB" dirty="0" err="1" smtClean="0">
                <a:latin typeface="Arial Narrow"/>
              </a:rPr>
              <a:t>Opdenakker</a:t>
            </a:r>
            <a:r>
              <a:rPr lang="en-GB" dirty="0" smtClean="0">
                <a:latin typeface="Arial Narrow"/>
              </a:rPr>
              <a:t> et al, 2007)</a:t>
            </a:r>
          </a:p>
          <a:p>
            <a:pPr lvl="1"/>
            <a:r>
              <a:rPr lang="en-GB" dirty="0" smtClean="0">
                <a:latin typeface="Arial Narrow"/>
              </a:rPr>
              <a:t>Resilience</a:t>
            </a:r>
          </a:p>
        </p:txBody>
      </p:sp>
    </p:spTree>
    <p:extLst>
      <p:ext uri="{BB962C8B-B14F-4D97-AF65-F5344CB8AC3E}">
        <p14:creationId xmlns:p14="http://schemas.microsoft.com/office/powerpoint/2010/main" xmlns="" val="295424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636912"/>
            <a:ext cx="6553200" cy="508000"/>
          </a:xfrm>
        </p:spPr>
        <p:txBody>
          <a:bodyPr/>
          <a:lstStyle/>
          <a:p>
            <a:r>
              <a:rPr lang="en-GB" dirty="0" smtClean="0">
                <a:latin typeface="Arial Narrow"/>
              </a:rPr>
              <a:t>Social outcomes</a:t>
            </a:r>
            <a:endParaRPr lang="en-GB" dirty="0"/>
          </a:p>
        </p:txBody>
      </p:sp>
      <p:sp>
        <p:nvSpPr>
          <p:cNvPr id="3" name="Content Placeholder 2"/>
          <p:cNvSpPr>
            <a:spLocks noGrp="1"/>
          </p:cNvSpPr>
          <p:nvPr>
            <p:ph idx="1"/>
          </p:nvPr>
        </p:nvSpPr>
        <p:spPr>
          <a:xfrm>
            <a:off x="899592" y="3429000"/>
            <a:ext cx="7643812" cy="3959225"/>
          </a:xfrm>
        </p:spPr>
        <p:txBody>
          <a:bodyPr/>
          <a:lstStyle/>
          <a:p>
            <a:r>
              <a:rPr lang="en-GB" dirty="0" smtClean="0">
                <a:latin typeface="Arial Narrow"/>
              </a:rPr>
              <a:t>Some evidence of school effects, but weaker than cognitive</a:t>
            </a:r>
          </a:p>
          <a:p>
            <a:r>
              <a:rPr lang="en-GB" dirty="0" smtClean="0">
                <a:latin typeface="Arial Narrow"/>
              </a:rPr>
              <a:t>Problems of definition and measurement</a:t>
            </a:r>
          </a:p>
          <a:p>
            <a:r>
              <a:rPr lang="en-GB" dirty="0" smtClean="0">
                <a:latin typeface="Arial Narrow"/>
              </a:rPr>
              <a:t>Need for a systematic programme of research</a:t>
            </a:r>
          </a:p>
          <a:p>
            <a:endParaRPr lang="en-GB" dirty="0" smtClean="0"/>
          </a:p>
          <a:p>
            <a:endParaRPr lang="en-GB" dirty="0"/>
          </a:p>
        </p:txBody>
      </p:sp>
    </p:spTree>
    <p:extLst>
      <p:ext uri="{BB962C8B-B14F-4D97-AF65-F5344CB8AC3E}">
        <p14:creationId xmlns:p14="http://schemas.microsoft.com/office/powerpoint/2010/main" xmlns="" val="26305325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11188" y="2205038"/>
            <a:ext cx="7772400" cy="1008062"/>
          </a:xfrm>
        </p:spPr>
        <p:txBody>
          <a:bodyPr/>
          <a:lstStyle/>
          <a:p>
            <a:r>
              <a:rPr lang="en-GB">
                <a:latin typeface="Arial Narrow" pitchFamily="34" charset="0"/>
              </a:rPr>
              <a:t>Conclusion</a:t>
            </a:r>
            <a:endParaRPr lang="en-US">
              <a:latin typeface="Arial Narrow" pitchFamily="34" charset="0"/>
            </a:endParaRPr>
          </a:p>
        </p:txBody>
      </p:sp>
      <p:sp>
        <p:nvSpPr>
          <p:cNvPr id="78851" name="Rectangle 3"/>
          <p:cNvSpPr>
            <a:spLocks noGrp="1" noChangeArrowheads="1"/>
          </p:cNvSpPr>
          <p:nvPr>
            <p:ph type="body" idx="1"/>
          </p:nvPr>
        </p:nvSpPr>
        <p:spPr>
          <a:xfrm>
            <a:off x="250825" y="3357563"/>
            <a:ext cx="8569325" cy="3311525"/>
          </a:xfrm>
        </p:spPr>
        <p:txBody>
          <a:bodyPr/>
          <a:lstStyle/>
          <a:p>
            <a:r>
              <a:rPr lang="en-GB">
                <a:latin typeface="Arial Narrow" pitchFamily="34" charset="0"/>
              </a:rPr>
              <a:t>Need to move beyond pattern of intervention, </a:t>
            </a:r>
            <a:r>
              <a:rPr lang="en-GB" altLang="zh-CN">
                <a:latin typeface="Arial Narrow" pitchFamily="34" charset="0"/>
                <a:ea typeface="宋体" charset="-122"/>
              </a:rPr>
              <a:t>followed by self-report suggesting enthusiasm and impact, followed, several years later, by the confirmation that in fact nothing has really changed and the educational outcomes and life chances of the majority of disadvantaged youngsters in the area remain unaffected</a:t>
            </a:r>
            <a:endParaRPr lang="en-GB" altLang="zh-CN">
              <a:ea typeface="宋体" charset="-122"/>
            </a:endParaRPr>
          </a:p>
          <a:p>
            <a:r>
              <a:rPr lang="en-GB" altLang="zh-CN">
                <a:latin typeface="Arial Narrow" pitchFamily="34" charset="0"/>
                <a:ea typeface="宋体" charset="-122"/>
              </a:rPr>
              <a:t>Rigorous study of effectiveness is therefore essential</a:t>
            </a:r>
            <a:endParaRPr lang="en-GB">
              <a:latin typeface="Arial Narrow" pitchFamily="34" charset="0"/>
            </a:endParaRPr>
          </a:p>
          <a:p>
            <a:endParaRPr lang="en-US">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fade">
                                      <p:cBhvr>
                                        <p:cTn id="7" dur="1000"/>
                                        <p:tgtEl>
                                          <p:spTgt spid="78851">
                                            <p:txEl>
                                              <p:pRg st="0" end="0"/>
                                            </p:txEl>
                                          </p:spTgt>
                                        </p:tgtEl>
                                      </p:cBhvr>
                                    </p:animEffect>
                                    <p:anim calcmode="lin" valueType="num">
                                      <p:cBhvr>
                                        <p:cTn id="8" dur="10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88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8851">
                                            <p:txEl>
                                              <p:pRg st="1" end="1"/>
                                            </p:txEl>
                                          </p:spTgt>
                                        </p:tgtEl>
                                        <p:attrNameLst>
                                          <p:attrName>style.visibility</p:attrName>
                                        </p:attrNameLst>
                                      </p:cBhvr>
                                      <p:to>
                                        <p:strVal val="visible"/>
                                      </p:to>
                                    </p:set>
                                    <p:animEffect transition="in" filter="fade">
                                      <p:cBhvr>
                                        <p:cTn id="14" dur="1000"/>
                                        <p:tgtEl>
                                          <p:spTgt spid="78851">
                                            <p:txEl>
                                              <p:pRg st="1" end="1"/>
                                            </p:txEl>
                                          </p:spTgt>
                                        </p:tgtEl>
                                      </p:cBhvr>
                                    </p:animEffect>
                                    <p:anim calcmode="lin" valueType="num">
                                      <p:cBhvr>
                                        <p:cTn id="15" dur="10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885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11188" y="2276475"/>
            <a:ext cx="7772400" cy="1143000"/>
          </a:xfrm>
        </p:spPr>
        <p:txBody>
          <a:bodyPr/>
          <a:lstStyle/>
          <a:p>
            <a:r>
              <a:rPr lang="en-GB">
                <a:latin typeface="Arial Narrow" pitchFamily="34" charset="0"/>
              </a:rPr>
              <a:t>Conclusion</a:t>
            </a:r>
            <a:endParaRPr lang="en-US">
              <a:latin typeface="Arial Narrow" pitchFamily="34" charset="0"/>
            </a:endParaRPr>
          </a:p>
        </p:txBody>
      </p:sp>
      <p:sp>
        <p:nvSpPr>
          <p:cNvPr id="80899" name="Rectangle 3"/>
          <p:cNvSpPr>
            <a:spLocks noGrp="1" noChangeArrowheads="1"/>
          </p:cNvSpPr>
          <p:nvPr>
            <p:ph type="body" idx="1"/>
          </p:nvPr>
        </p:nvSpPr>
        <p:spPr>
          <a:xfrm>
            <a:off x="395288" y="3500438"/>
            <a:ext cx="8134350" cy="2917825"/>
          </a:xfrm>
        </p:spPr>
        <p:txBody>
          <a:bodyPr/>
          <a:lstStyle/>
          <a:p>
            <a:r>
              <a:rPr lang="en-GB" dirty="0">
                <a:latin typeface="Arial Narrow" pitchFamily="34" charset="0"/>
              </a:rPr>
              <a:t>School effectiveness research must become educational effectiveness research in the broadest </a:t>
            </a:r>
            <a:r>
              <a:rPr lang="en-GB" dirty="0" smtClean="0">
                <a:latin typeface="Arial Narrow" pitchFamily="34" charset="0"/>
              </a:rPr>
              <a:t>sense, including a range of educational sites</a:t>
            </a:r>
            <a:endParaRPr lang="en-GB" dirty="0">
              <a:latin typeface="Arial Narrow" pitchFamily="34" charset="0"/>
            </a:endParaRPr>
          </a:p>
          <a:p>
            <a:r>
              <a:rPr lang="en-GB" dirty="0" smtClean="0">
                <a:latin typeface="Arial Narrow" pitchFamily="34" charset="0"/>
              </a:rPr>
              <a:t>Educational effectiveness research requires attention to the range of desired outcomes of education</a:t>
            </a:r>
            <a:endParaRPr lang="en-GB" dirty="0">
              <a:latin typeface="Arial Narrow" pitchFamily="34" charset="0"/>
            </a:endParaRPr>
          </a:p>
          <a:p>
            <a:pPr>
              <a:buFontTx/>
              <a:buNone/>
            </a:pPr>
            <a:endParaRPr lang="en-US"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Effect transition="in" filter="fade">
                                      <p:cBhvr>
                                        <p:cTn id="7" dur="1000"/>
                                        <p:tgtEl>
                                          <p:spTgt spid="80899">
                                            <p:txEl>
                                              <p:pRg st="0" end="0"/>
                                            </p:txEl>
                                          </p:spTgt>
                                        </p:tgtEl>
                                      </p:cBhvr>
                                    </p:animEffect>
                                    <p:anim calcmode="lin" valueType="num">
                                      <p:cBhvr>
                                        <p:cTn id="8" dur="1000" fill="hold"/>
                                        <p:tgtEl>
                                          <p:spTgt spid="808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08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0899">
                                            <p:txEl>
                                              <p:pRg st="1" end="1"/>
                                            </p:txEl>
                                          </p:spTgt>
                                        </p:tgtEl>
                                        <p:attrNameLst>
                                          <p:attrName>style.visibility</p:attrName>
                                        </p:attrNameLst>
                                      </p:cBhvr>
                                      <p:to>
                                        <p:strVal val="visible"/>
                                      </p:to>
                                    </p:set>
                                    <p:animEffect transition="in" filter="fade">
                                      <p:cBhvr>
                                        <p:cTn id="14" dur="1000"/>
                                        <p:tgtEl>
                                          <p:spTgt spid="80899">
                                            <p:txEl>
                                              <p:pRg st="1" end="1"/>
                                            </p:txEl>
                                          </p:spTgt>
                                        </p:tgtEl>
                                      </p:cBhvr>
                                    </p:animEffect>
                                    <p:anim calcmode="lin" valueType="num">
                                      <p:cBhvr>
                                        <p:cTn id="15" dur="1000" fill="hold"/>
                                        <p:tgtEl>
                                          <p:spTgt spid="808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089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9314" name="Rectangle 2"/>
          <p:cNvSpPr>
            <a:spLocks noGrp="1" noChangeArrowheads="1"/>
          </p:cNvSpPr>
          <p:nvPr>
            <p:ph type="subTitle" idx="1"/>
          </p:nvPr>
        </p:nvSpPr>
        <p:spPr>
          <a:xfrm>
            <a:off x="0" y="4509120"/>
            <a:ext cx="6048375" cy="696912"/>
          </a:xfrm>
        </p:spPr>
        <p:txBody>
          <a:bodyPr/>
          <a:lstStyle/>
          <a:p>
            <a:r>
              <a:rPr lang="en-GB" sz="4400" dirty="0" smtClean="0">
                <a:latin typeface="Arial Narrow" pitchFamily="34" charset="0"/>
              </a:rPr>
              <a:t>Thanks for listening</a:t>
            </a:r>
            <a:r>
              <a:rPr lang="en-GB" sz="4400" dirty="0" smtClean="0">
                <a:latin typeface="Arial Narrow" pitchFamily="34" charset="0"/>
              </a:rPr>
              <a:t>!</a:t>
            </a:r>
          </a:p>
          <a:p>
            <a:r>
              <a:rPr lang="en-GB" sz="4400" smtClean="0">
                <a:latin typeface="Arial Narrow" pitchFamily="34" charset="0"/>
              </a:rPr>
              <a:t>d.muijs@soton.ac.uk</a:t>
            </a:r>
            <a:endParaRPr lang="en-GB" sz="4400" dirty="0">
              <a:latin typeface="Arial Narrow"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69314">
                                            <p:txEl>
                                              <p:pRg st="0" end="0"/>
                                            </p:txEl>
                                          </p:spTgt>
                                        </p:tgtEl>
                                        <p:attrNameLst>
                                          <p:attrName>style.visibility</p:attrName>
                                        </p:attrNameLst>
                                      </p:cBhvr>
                                      <p:to>
                                        <p:strVal val="visible"/>
                                      </p:to>
                                    </p:set>
                                    <p:anim calcmode="lin" valueType="num">
                                      <p:cBhvr>
                                        <p:cTn id="7" dur="500" fill="hold"/>
                                        <p:tgtEl>
                                          <p:spTgt spid="26931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6931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6931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69314">
                                            <p:txEl>
                                              <p:pRg st="1" end="1"/>
                                            </p:txEl>
                                          </p:spTgt>
                                        </p:tgtEl>
                                        <p:attrNameLst>
                                          <p:attrName>style.visibility</p:attrName>
                                        </p:attrNameLst>
                                      </p:cBhvr>
                                      <p:to>
                                        <p:strVal val="visible"/>
                                      </p:to>
                                    </p:set>
                                    <p:anim calcmode="lin" valueType="num">
                                      <p:cBhvr>
                                        <p:cTn id="14" dur="500" fill="hold"/>
                                        <p:tgtEl>
                                          <p:spTgt spid="26931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6931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693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4"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4213" y="2420938"/>
            <a:ext cx="7772400" cy="792162"/>
          </a:xfrm>
        </p:spPr>
        <p:txBody>
          <a:bodyPr/>
          <a:lstStyle/>
          <a:p>
            <a:r>
              <a:rPr lang="en-GB">
                <a:latin typeface="Arial Narrow" pitchFamily="34" charset="0"/>
              </a:rPr>
              <a:t>Effectiveness</a:t>
            </a:r>
          </a:p>
        </p:txBody>
      </p:sp>
      <p:sp>
        <p:nvSpPr>
          <p:cNvPr id="37891" name="Rectangle 3"/>
          <p:cNvSpPr>
            <a:spLocks noGrp="1" noChangeArrowheads="1"/>
          </p:cNvSpPr>
          <p:nvPr>
            <p:ph type="body" idx="1"/>
          </p:nvPr>
        </p:nvSpPr>
        <p:spPr>
          <a:xfrm>
            <a:off x="684213" y="3219450"/>
            <a:ext cx="7772400" cy="3638550"/>
          </a:xfrm>
        </p:spPr>
        <p:txBody>
          <a:bodyPr/>
          <a:lstStyle/>
          <a:p>
            <a:r>
              <a:rPr lang="en-GB">
                <a:latin typeface="Arial Narrow" pitchFamily="34" charset="0"/>
              </a:rPr>
              <a:t>Webster’s: ‘the quality of being effective’</a:t>
            </a:r>
          </a:p>
          <a:p>
            <a:r>
              <a:rPr lang="en-GB">
                <a:latin typeface="Arial Narrow" pitchFamily="34" charset="0"/>
              </a:rPr>
              <a:t>Engineering: the degree to which a system or an organisation's features and capabilities enable it to meet its goals</a:t>
            </a:r>
            <a:r>
              <a:rPr lang="en-GB"/>
              <a:t> </a:t>
            </a:r>
          </a:p>
          <a:p>
            <a:r>
              <a:rPr lang="en-GB">
                <a:latin typeface="Arial Narrow" pitchFamily="34" charset="0"/>
              </a:rPr>
              <a:t>Input-process-output model</a:t>
            </a:r>
          </a:p>
          <a:p>
            <a:r>
              <a:rPr lang="en-GB">
                <a:latin typeface="Arial Narrow" pitchFamily="34" charset="0"/>
              </a:rPr>
              <a:t>Usually focussed on cognitive outcomes</a:t>
            </a:r>
          </a:p>
          <a:p>
            <a:r>
              <a:rPr lang="en-GB">
                <a:latin typeface="Arial Narrow" pitchFamily="34" charset="0"/>
              </a:rPr>
              <a:t>Seen as value-free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1000"/>
                                        <p:tgtEl>
                                          <p:spTgt spid="37891">
                                            <p:txEl>
                                              <p:pRg st="0" end="0"/>
                                            </p:txEl>
                                          </p:spTgt>
                                        </p:tgtEl>
                                      </p:cBhvr>
                                    </p:animEffect>
                                    <p:anim calcmode="lin" valueType="num">
                                      <p:cBhvr>
                                        <p:cTn id="8"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78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7891">
                                            <p:txEl>
                                              <p:pRg st="1" end="1"/>
                                            </p:txEl>
                                          </p:spTgt>
                                        </p:tgtEl>
                                        <p:attrNameLst>
                                          <p:attrName>style.visibility</p:attrName>
                                        </p:attrNameLst>
                                      </p:cBhvr>
                                      <p:to>
                                        <p:strVal val="visible"/>
                                      </p:to>
                                    </p:set>
                                    <p:animEffect transition="in" filter="fade">
                                      <p:cBhvr>
                                        <p:cTn id="14" dur="1000"/>
                                        <p:tgtEl>
                                          <p:spTgt spid="37891">
                                            <p:txEl>
                                              <p:pRg st="1" end="1"/>
                                            </p:txEl>
                                          </p:spTgt>
                                        </p:tgtEl>
                                      </p:cBhvr>
                                    </p:animEffect>
                                    <p:anim calcmode="lin" valueType="num">
                                      <p:cBhvr>
                                        <p:cTn id="15"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78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7891">
                                            <p:txEl>
                                              <p:pRg st="2" end="2"/>
                                            </p:txEl>
                                          </p:spTgt>
                                        </p:tgtEl>
                                        <p:attrNameLst>
                                          <p:attrName>style.visibility</p:attrName>
                                        </p:attrNameLst>
                                      </p:cBhvr>
                                      <p:to>
                                        <p:strVal val="visible"/>
                                      </p:to>
                                    </p:set>
                                    <p:animEffect transition="in" filter="fade">
                                      <p:cBhvr>
                                        <p:cTn id="21" dur="1000"/>
                                        <p:tgtEl>
                                          <p:spTgt spid="37891">
                                            <p:txEl>
                                              <p:pRg st="2" end="2"/>
                                            </p:txEl>
                                          </p:spTgt>
                                        </p:tgtEl>
                                      </p:cBhvr>
                                    </p:animEffect>
                                    <p:anim calcmode="lin" valueType="num">
                                      <p:cBhvr>
                                        <p:cTn id="22" dur="10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78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7891">
                                            <p:txEl>
                                              <p:pRg st="3" end="3"/>
                                            </p:txEl>
                                          </p:spTgt>
                                        </p:tgtEl>
                                        <p:attrNameLst>
                                          <p:attrName>style.visibility</p:attrName>
                                        </p:attrNameLst>
                                      </p:cBhvr>
                                      <p:to>
                                        <p:strVal val="visible"/>
                                      </p:to>
                                    </p:set>
                                    <p:animEffect transition="in" filter="fade">
                                      <p:cBhvr>
                                        <p:cTn id="28" dur="1000"/>
                                        <p:tgtEl>
                                          <p:spTgt spid="37891">
                                            <p:txEl>
                                              <p:pRg st="3" end="3"/>
                                            </p:txEl>
                                          </p:spTgt>
                                        </p:tgtEl>
                                      </p:cBhvr>
                                    </p:animEffect>
                                    <p:anim calcmode="lin" valueType="num">
                                      <p:cBhvr>
                                        <p:cTn id="29" dur="10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78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7891">
                                            <p:txEl>
                                              <p:pRg st="4" end="4"/>
                                            </p:txEl>
                                          </p:spTgt>
                                        </p:tgtEl>
                                        <p:attrNameLst>
                                          <p:attrName>style.visibility</p:attrName>
                                        </p:attrNameLst>
                                      </p:cBhvr>
                                      <p:to>
                                        <p:strVal val="visible"/>
                                      </p:to>
                                    </p:set>
                                    <p:animEffect transition="in" filter="fade">
                                      <p:cBhvr>
                                        <p:cTn id="35" dur="1000"/>
                                        <p:tgtEl>
                                          <p:spTgt spid="37891">
                                            <p:txEl>
                                              <p:pRg st="4" end="4"/>
                                            </p:txEl>
                                          </p:spTgt>
                                        </p:tgtEl>
                                      </p:cBhvr>
                                    </p:animEffect>
                                    <p:anim calcmode="lin" valueType="num">
                                      <p:cBhvr>
                                        <p:cTn id="36" dur="10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789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68313" y="2349500"/>
            <a:ext cx="7772400" cy="998538"/>
          </a:xfrm>
        </p:spPr>
        <p:txBody>
          <a:bodyPr/>
          <a:lstStyle/>
          <a:p>
            <a:r>
              <a:rPr lang="en-GB">
                <a:latin typeface="Arial Narrow" pitchFamily="34" charset="0"/>
              </a:rPr>
              <a:t>Equity</a:t>
            </a:r>
          </a:p>
        </p:txBody>
      </p:sp>
      <p:sp>
        <p:nvSpPr>
          <p:cNvPr id="39939" name="Rectangle 3"/>
          <p:cNvSpPr>
            <a:spLocks noGrp="1" noChangeArrowheads="1"/>
          </p:cNvSpPr>
          <p:nvPr>
            <p:ph type="body" idx="1"/>
          </p:nvPr>
        </p:nvSpPr>
        <p:spPr>
          <a:xfrm>
            <a:off x="323850" y="3284538"/>
            <a:ext cx="8351838" cy="3349625"/>
          </a:xfrm>
        </p:spPr>
        <p:txBody>
          <a:bodyPr/>
          <a:lstStyle/>
          <a:p>
            <a:r>
              <a:rPr lang="en-GB">
                <a:latin typeface="Arial Narrow" pitchFamily="34" charset="0"/>
              </a:rPr>
              <a:t>Many definitions, usually explicitly value-laden</a:t>
            </a:r>
          </a:p>
          <a:p>
            <a:r>
              <a:rPr lang="en-GB">
                <a:latin typeface="Arial Narrow" pitchFamily="34" charset="0"/>
              </a:rPr>
              <a:t>Distinction between opportunities, resources and outcomes</a:t>
            </a:r>
          </a:p>
          <a:p>
            <a:r>
              <a:rPr lang="en-GB">
                <a:latin typeface="Arial Narrow" pitchFamily="34" charset="0"/>
              </a:rPr>
              <a:t>Kearney (1998): </a:t>
            </a:r>
            <a:r>
              <a:rPr lang="en-GB" altLang="zh-TW">
                <a:latin typeface="Arial Narrow" pitchFamily="34" charset="0"/>
                <a:ea typeface="新細明體" charset="-120"/>
              </a:rPr>
              <a:t>an equitable education system is one:</a:t>
            </a:r>
          </a:p>
          <a:p>
            <a:pPr lvl="1"/>
            <a:r>
              <a:rPr lang="en-GB" altLang="zh-TW">
                <a:latin typeface="Arial Narrow" pitchFamily="34" charset="0"/>
                <a:ea typeface="新細明體" charset="-120"/>
              </a:rPr>
              <a:t>in which all children have the opportunity to achieve to their fullest potential</a:t>
            </a:r>
          </a:p>
          <a:p>
            <a:pPr lvl="1"/>
            <a:r>
              <a:rPr lang="en-GB" altLang="zh-TW">
                <a:latin typeface="Arial Narrow" pitchFamily="34" charset="0"/>
                <a:ea typeface="新細明體" charset="-120"/>
              </a:rPr>
              <a:t>that is committed through its allocation of resources to the equitable achievement of all student populations.</a:t>
            </a:r>
            <a:endParaRPr lang="en-GB">
              <a:latin typeface="Arial Narrow" pitchFamily="34" charset="0"/>
            </a:endParaRPr>
          </a:p>
          <a:p>
            <a:endParaRPr lang="en-GB">
              <a:latin typeface="Arial Narrow"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755650" y="2636838"/>
            <a:ext cx="7772400" cy="1143000"/>
          </a:xfrm>
        </p:spPr>
        <p:txBody>
          <a:bodyPr/>
          <a:lstStyle/>
          <a:p>
            <a:r>
              <a:rPr lang="en-GB">
                <a:latin typeface="Arial Narrow" pitchFamily="34" charset="0"/>
              </a:rPr>
              <a:t>Equity</a:t>
            </a:r>
          </a:p>
        </p:txBody>
      </p:sp>
      <p:sp>
        <p:nvSpPr>
          <p:cNvPr id="41987" name="Rectangle 3"/>
          <p:cNvSpPr>
            <a:spLocks noGrp="1" noChangeArrowheads="1"/>
          </p:cNvSpPr>
          <p:nvPr>
            <p:ph type="body" idx="1"/>
          </p:nvPr>
        </p:nvSpPr>
        <p:spPr>
          <a:xfrm>
            <a:off x="611188" y="3789363"/>
            <a:ext cx="7772400" cy="2486025"/>
          </a:xfrm>
        </p:spPr>
        <p:txBody>
          <a:bodyPr/>
          <a:lstStyle/>
          <a:p>
            <a:r>
              <a:rPr lang="en-GB">
                <a:latin typeface="Arial Narrow" pitchFamily="34" charset="0"/>
              </a:rPr>
              <a:t>Wide range of research and action</a:t>
            </a:r>
          </a:p>
          <a:p>
            <a:r>
              <a:rPr lang="en-GB">
                <a:latin typeface="Arial Narrow" pitchFamily="34" charset="0"/>
              </a:rPr>
              <a:t>Often little connection to effectiveness</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1000"/>
                                        <p:tgtEl>
                                          <p:spTgt spid="41986"/>
                                        </p:tgtEl>
                                      </p:cBhvr>
                                    </p:animEffect>
                                    <p:anim calcmode="lin" valueType="num">
                                      <p:cBhvr>
                                        <p:cTn id="8" dur="1000" fill="hold"/>
                                        <p:tgtEl>
                                          <p:spTgt spid="41986"/>
                                        </p:tgtEl>
                                        <p:attrNameLst>
                                          <p:attrName>ppt_x</p:attrName>
                                        </p:attrNameLst>
                                      </p:cBhvr>
                                      <p:tavLst>
                                        <p:tav tm="0">
                                          <p:val>
                                            <p:strVal val="#ppt_x"/>
                                          </p:val>
                                        </p:tav>
                                        <p:tav tm="100000">
                                          <p:val>
                                            <p:strVal val="#ppt_x"/>
                                          </p:val>
                                        </p:tav>
                                      </p:tavLst>
                                    </p:anim>
                                    <p:anim calcmode="lin" valueType="num">
                                      <p:cBhvr>
                                        <p:cTn id="9" dur="898" decel="100000" fill="hold"/>
                                        <p:tgtEl>
                                          <p:spTgt spid="4198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198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11188" y="2492375"/>
            <a:ext cx="7772400" cy="1143000"/>
          </a:xfrm>
        </p:spPr>
        <p:txBody>
          <a:bodyPr/>
          <a:lstStyle/>
          <a:p>
            <a:r>
              <a:rPr lang="en-GB">
                <a:latin typeface="Arial Narrow" pitchFamily="34" charset="0"/>
              </a:rPr>
              <a:t>Effectiveness and equity</a:t>
            </a:r>
          </a:p>
        </p:txBody>
      </p:sp>
      <p:sp>
        <p:nvSpPr>
          <p:cNvPr id="44035" name="Rectangle 3"/>
          <p:cNvSpPr>
            <a:spLocks noGrp="1" noChangeArrowheads="1"/>
          </p:cNvSpPr>
          <p:nvPr>
            <p:ph type="body" idx="1"/>
          </p:nvPr>
        </p:nvSpPr>
        <p:spPr>
          <a:xfrm>
            <a:off x="755650" y="3789363"/>
            <a:ext cx="7772400" cy="2773362"/>
          </a:xfrm>
        </p:spPr>
        <p:txBody>
          <a:bodyPr/>
          <a:lstStyle/>
          <a:p>
            <a:r>
              <a:rPr lang="en-GB">
                <a:latin typeface="Arial Narrow" pitchFamily="34" charset="0"/>
              </a:rPr>
              <a:t>Concern for equity motivated many early researchers in effectiveness (e.g. Edmonds)</a:t>
            </a:r>
          </a:p>
          <a:p>
            <a:r>
              <a:rPr lang="en-GB">
                <a:latin typeface="Arial Narrow" pitchFamily="34" charset="0"/>
              </a:rPr>
              <a:t>Majority of school effectiveness studies in low SES contexts</a:t>
            </a:r>
          </a:p>
          <a:p>
            <a:r>
              <a:rPr lang="en-GB">
                <a:latin typeface="Arial Narrow" pitchFamily="34" charset="0"/>
              </a:rPr>
              <a:t>Some significant findings</a:t>
            </a:r>
          </a:p>
          <a:p>
            <a:endParaRPr lang="en-GB">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fade">
                                      <p:cBhvr>
                                        <p:cTn id="7" dur="1000"/>
                                        <p:tgtEl>
                                          <p:spTgt spid="44035">
                                            <p:txEl>
                                              <p:pRg st="0" end="0"/>
                                            </p:txEl>
                                          </p:spTgt>
                                        </p:tgtEl>
                                      </p:cBhvr>
                                    </p:animEffect>
                                    <p:anim calcmode="lin" valueType="num">
                                      <p:cBhvr>
                                        <p:cTn id="8" dur="10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40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4035">
                                            <p:txEl>
                                              <p:pRg st="1" end="1"/>
                                            </p:txEl>
                                          </p:spTgt>
                                        </p:tgtEl>
                                        <p:attrNameLst>
                                          <p:attrName>style.visibility</p:attrName>
                                        </p:attrNameLst>
                                      </p:cBhvr>
                                      <p:to>
                                        <p:strVal val="visible"/>
                                      </p:to>
                                    </p:set>
                                    <p:animEffect transition="in" filter="fade">
                                      <p:cBhvr>
                                        <p:cTn id="14" dur="1000"/>
                                        <p:tgtEl>
                                          <p:spTgt spid="44035">
                                            <p:txEl>
                                              <p:pRg st="1" end="1"/>
                                            </p:txEl>
                                          </p:spTgt>
                                        </p:tgtEl>
                                      </p:cBhvr>
                                    </p:animEffect>
                                    <p:anim calcmode="lin" valueType="num">
                                      <p:cBhvr>
                                        <p:cTn id="15" dur="10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40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4035">
                                            <p:txEl>
                                              <p:pRg st="2" end="2"/>
                                            </p:txEl>
                                          </p:spTgt>
                                        </p:tgtEl>
                                        <p:attrNameLst>
                                          <p:attrName>style.visibility</p:attrName>
                                        </p:attrNameLst>
                                      </p:cBhvr>
                                      <p:to>
                                        <p:strVal val="visible"/>
                                      </p:to>
                                    </p:set>
                                    <p:animEffect transition="in" filter="fade">
                                      <p:cBhvr>
                                        <p:cTn id="21" dur="1000"/>
                                        <p:tgtEl>
                                          <p:spTgt spid="44035">
                                            <p:txEl>
                                              <p:pRg st="2" end="2"/>
                                            </p:txEl>
                                          </p:spTgt>
                                        </p:tgtEl>
                                      </p:cBhvr>
                                    </p:animEffect>
                                    <p:anim calcmode="lin" valueType="num">
                                      <p:cBhvr>
                                        <p:cTn id="22" dur="10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403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9750" y="2636838"/>
            <a:ext cx="7772400" cy="1143000"/>
          </a:xfrm>
        </p:spPr>
        <p:txBody>
          <a:bodyPr/>
          <a:lstStyle/>
          <a:p>
            <a:r>
              <a:rPr lang="en-GB">
                <a:latin typeface="Arial Narrow" pitchFamily="34" charset="0"/>
              </a:rPr>
              <a:t>The role of the school</a:t>
            </a:r>
          </a:p>
        </p:txBody>
      </p:sp>
      <p:sp>
        <p:nvSpPr>
          <p:cNvPr id="46083" name="Rectangle 3"/>
          <p:cNvSpPr>
            <a:spLocks noGrp="1" noChangeArrowheads="1"/>
          </p:cNvSpPr>
          <p:nvPr>
            <p:ph type="body" idx="1"/>
          </p:nvPr>
        </p:nvSpPr>
        <p:spPr>
          <a:xfrm>
            <a:off x="684213" y="3789363"/>
            <a:ext cx="7772400" cy="2198687"/>
          </a:xfrm>
        </p:spPr>
        <p:txBody>
          <a:bodyPr/>
          <a:lstStyle/>
          <a:p>
            <a:r>
              <a:rPr lang="en-GB">
                <a:latin typeface="Arial Narrow" pitchFamily="34" charset="0"/>
              </a:rPr>
              <a:t>Educational effectiveness research traditionally = school effectiveness research</a:t>
            </a:r>
          </a:p>
          <a:p>
            <a:r>
              <a:rPr lang="en-GB">
                <a:latin typeface="Arial Narrow" pitchFamily="34" charset="0"/>
              </a:rPr>
              <a:t>However, school level variance is only 10%-30%</a:t>
            </a:r>
          </a:p>
          <a:p>
            <a:r>
              <a:rPr lang="en-GB">
                <a:latin typeface="Arial Narrow" pitchFamily="34" charset="0"/>
              </a:rPr>
              <a:t>So ‘let’s be realistic’?</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11188" y="2276475"/>
            <a:ext cx="7772400" cy="1143000"/>
          </a:xfrm>
        </p:spPr>
        <p:txBody>
          <a:bodyPr/>
          <a:lstStyle/>
          <a:p>
            <a:r>
              <a:rPr lang="en-GB" sz="3200">
                <a:latin typeface="Arial Narrow" pitchFamily="34" charset="0"/>
              </a:rPr>
              <a:t>School level variance - misconceptions</a:t>
            </a:r>
          </a:p>
        </p:txBody>
      </p:sp>
      <p:sp>
        <p:nvSpPr>
          <p:cNvPr id="48131" name="Rectangle 3"/>
          <p:cNvSpPr>
            <a:spLocks noGrp="1" noChangeArrowheads="1"/>
          </p:cNvSpPr>
          <p:nvPr>
            <p:ph type="body" idx="1"/>
          </p:nvPr>
        </p:nvSpPr>
        <p:spPr>
          <a:xfrm>
            <a:off x="395288" y="3429000"/>
            <a:ext cx="8207375" cy="2917825"/>
          </a:xfrm>
        </p:spPr>
        <p:txBody>
          <a:bodyPr/>
          <a:lstStyle/>
          <a:p>
            <a:r>
              <a:rPr lang="en-GB" dirty="0">
                <a:latin typeface="Arial Narrow" pitchFamily="34" charset="0"/>
              </a:rPr>
              <a:t>Remaining variance is not pupil background, as often supposed:</a:t>
            </a:r>
          </a:p>
          <a:p>
            <a:pPr lvl="1"/>
            <a:r>
              <a:rPr lang="en-GB" dirty="0">
                <a:latin typeface="Arial Narrow" pitchFamily="34" charset="0"/>
              </a:rPr>
              <a:t>Ability</a:t>
            </a:r>
          </a:p>
          <a:p>
            <a:pPr lvl="1"/>
            <a:r>
              <a:rPr lang="en-GB" dirty="0">
                <a:latin typeface="Arial Narrow" pitchFamily="34" charset="0"/>
              </a:rPr>
              <a:t>Measurement </a:t>
            </a:r>
            <a:r>
              <a:rPr lang="en-GB" dirty="0" smtClean="0">
                <a:latin typeface="Arial Narrow" pitchFamily="34" charset="0"/>
              </a:rPr>
              <a:t>error – better measurement changes outcomes (up to 50%)</a:t>
            </a:r>
            <a:endParaRPr lang="en-GB" dirty="0">
              <a:latin typeface="Arial Narrow" pitchFamily="34" charset="0"/>
            </a:endParaRPr>
          </a:p>
          <a:p>
            <a:pPr lvl="1"/>
            <a:r>
              <a:rPr lang="en-GB" dirty="0">
                <a:latin typeface="Arial Narrow" pitchFamily="34" charset="0"/>
              </a:rPr>
              <a:t>Background (correlations of .3-.5</a:t>
            </a:r>
            <a:r>
              <a:rPr lang="en-GB" dirty="0" smtClean="0">
                <a:latin typeface="Arial Narrow" pitchFamily="34" charset="0"/>
              </a:rPr>
              <a:t>)</a:t>
            </a:r>
          </a:p>
          <a:p>
            <a:pPr lvl="1"/>
            <a:endParaRPr lang="en-GB" dirty="0">
              <a:latin typeface="Arial Narrow" pitchFamily="34" charset="0"/>
            </a:endParaRPr>
          </a:p>
        </p:txBody>
      </p:sp>
    </p:spTree>
  </p:cSld>
  <p:clrMapOvr>
    <a:masterClrMapping/>
  </p:clrMapOvr>
  <p:transition/>
  <p:timing>
    <p:tnLst>
      <p:par>
        <p:cTn id="1" dur="indefinite" restart="never" nodeType="tmRoot"/>
      </p:par>
    </p:tnLst>
    <p:bldLst>
      <p:bldP spid="4813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4213" y="2276475"/>
            <a:ext cx="7772400" cy="1143000"/>
          </a:xfrm>
        </p:spPr>
        <p:txBody>
          <a:bodyPr/>
          <a:lstStyle/>
          <a:p>
            <a:r>
              <a:rPr lang="en-GB" sz="3200">
                <a:latin typeface="Arial Narrow" pitchFamily="34" charset="0"/>
              </a:rPr>
              <a:t>School level variance - misconceptions</a:t>
            </a:r>
          </a:p>
        </p:txBody>
      </p:sp>
      <p:sp>
        <p:nvSpPr>
          <p:cNvPr id="50179" name="Rectangle 3"/>
          <p:cNvSpPr>
            <a:spLocks noGrp="1" noChangeArrowheads="1"/>
          </p:cNvSpPr>
          <p:nvPr>
            <p:ph type="body" idx="1"/>
          </p:nvPr>
        </p:nvSpPr>
        <p:spPr>
          <a:xfrm>
            <a:off x="395288" y="3141663"/>
            <a:ext cx="8497887" cy="3278187"/>
          </a:xfrm>
        </p:spPr>
        <p:txBody>
          <a:bodyPr/>
          <a:lstStyle/>
          <a:p>
            <a:r>
              <a:rPr lang="en-GB">
                <a:latin typeface="Arial Narrow" pitchFamily="34" charset="0"/>
              </a:rPr>
              <a:t>School effect is differential</a:t>
            </a:r>
          </a:p>
          <a:p>
            <a:pPr lvl="1"/>
            <a:r>
              <a:rPr lang="en-GB">
                <a:latin typeface="Arial Narrow" pitchFamily="34" charset="0"/>
              </a:rPr>
              <a:t>Greater for low SES</a:t>
            </a:r>
          </a:p>
          <a:p>
            <a:pPr lvl="1"/>
            <a:r>
              <a:rPr lang="en-GB">
                <a:latin typeface="Arial Narrow" pitchFamily="34" charset="0"/>
              </a:rPr>
              <a:t>Greater for ethnic minority students</a:t>
            </a:r>
          </a:p>
          <a:p>
            <a:pPr lvl="1"/>
            <a:r>
              <a:rPr lang="en-GB">
                <a:latin typeface="Arial Narrow" pitchFamily="34" charset="0"/>
              </a:rPr>
              <a:t>Greater for low achievers</a:t>
            </a:r>
          </a:p>
          <a:p>
            <a:r>
              <a:rPr lang="en-GB">
                <a:latin typeface="Arial Narrow" pitchFamily="34" charset="0"/>
              </a:rPr>
              <a:t>Muijs &amp; Reynolds (2003): correlations between teacher behaviours and student gains 3 times higher in low SES than in high SES schools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plate">
  <a:themeElements>
    <a:clrScheme name="template 4">
      <a:dk1>
        <a:srgbClr val="4D4D4D"/>
      </a:dk1>
      <a:lt1>
        <a:srgbClr val="FFFFFF"/>
      </a:lt1>
      <a:dk2>
        <a:srgbClr val="4D4D4D"/>
      </a:dk2>
      <a:lt2>
        <a:srgbClr val="003399"/>
      </a:lt2>
      <a:accent1>
        <a:srgbClr val="33CCFF"/>
      </a:accent1>
      <a:accent2>
        <a:srgbClr val="6699FF"/>
      </a:accent2>
      <a:accent3>
        <a:srgbClr val="FFFFFF"/>
      </a:accent3>
      <a:accent4>
        <a:srgbClr val="404040"/>
      </a:accent4>
      <a:accent5>
        <a:srgbClr val="ADE2FF"/>
      </a:accent5>
      <a:accent6>
        <a:srgbClr val="5C8AE7"/>
      </a:accent6>
      <a:hlink>
        <a:srgbClr val="0066CC"/>
      </a:hlink>
      <a:folHlink>
        <a:srgbClr val="DDDDDD"/>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1" i="0" u="none" strike="noStrike" cap="none" normalizeH="0" baseline="0" smtClean="0">
            <a:ln>
              <a:noFill/>
            </a:ln>
            <a:solidFill>
              <a:srgbClr val="000000"/>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1" i="0" u="none" strike="noStrike" cap="none" normalizeH="0" baseline="0" smtClean="0">
            <a:ln>
              <a:noFill/>
            </a:ln>
            <a:solidFill>
              <a:srgbClr val="000000"/>
            </a:solidFill>
            <a:effectLst/>
            <a:latin typeface="Arial Narrow" pitchFamily="34" charset="0"/>
          </a:defRPr>
        </a:defPPr>
      </a:lstStyle>
    </a:lnDef>
  </a:objectDefaults>
  <a:extraClrSchemeLst>
    <a:extraClrScheme>
      <a:clrScheme name="template 1">
        <a:dk1>
          <a:srgbClr val="4D4D4D"/>
        </a:dk1>
        <a:lt1>
          <a:srgbClr val="FFFFFF"/>
        </a:lt1>
        <a:dk2>
          <a:srgbClr val="4D4D4D"/>
        </a:dk2>
        <a:lt2>
          <a:srgbClr val="0099FF"/>
        </a:lt2>
        <a:accent1>
          <a:srgbClr val="003399"/>
        </a:accent1>
        <a:accent2>
          <a:srgbClr val="CCECFF"/>
        </a:accent2>
        <a:accent3>
          <a:srgbClr val="FFFFFF"/>
        </a:accent3>
        <a:accent4>
          <a:srgbClr val="404040"/>
        </a:accent4>
        <a:accent5>
          <a:srgbClr val="AAADCA"/>
        </a:accent5>
        <a:accent6>
          <a:srgbClr val="B9D6E7"/>
        </a:accent6>
        <a:hlink>
          <a:srgbClr val="6699FF"/>
        </a:hlink>
        <a:folHlink>
          <a:srgbClr val="EAEAEA"/>
        </a:folHlink>
      </a:clrScheme>
      <a:clrMap bg1="lt1" tx1="dk1" bg2="lt2" tx2="dk2" accent1="accent1" accent2="accent2" accent3="accent3" accent4="accent4" accent5="accent5" accent6="accent6" hlink="hlink" folHlink="folHlink"/>
    </a:extraClrScheme>
    <a:extraClrScheme>
      <a:clrScheme name="template 2">
        <a:dk1>
          <a:srgbClr val="4D4D4D"/>
        </a:dk1>
        <a:lt1>
          <a:srgbClr val="FFFFFF"/>
        </a:lt1>
        <a:dk2>
          <a:srgbClr val="4D4D4D"/>
        </a:dk2>
        <a:lt2>
          <a:srgbClr val="003399"/>
        </a:lt2>
        <a:accent1>
          <a:srgbClr val="6699FF"/>
        </a:accent1>
        <a:accent2>
          <a:srgbClr val="CCECFF"/>
        </a:accent2>
        <a:accent3>
          <a:srgbClr val="FFFFFF"/>
        </a:accent3>
        <a:accent4>
          <a:srgbClr val="404040"/>
        </a:accent4>
        <a:accent5>
          <a:srgbClr val="B8CAFF"/>
        </a:accent5>
        <a:accent6>
          <a:srgbClr val="B9D6E7"/>
        </a:accent6>
        <a:hlink>
          <a:srgbClr val="0099FF"/>
        </a:hlink>
        <a:folHlink>
          <a:srgbClr val="EAEAEA"/>
        </a:folHlink>
      </a:clrScheme>
      <a:clrMap bg1="lt1" tx1="dk1" bg2="lt2" tx2="dk2" accent1="accent1" accent2="accent2" accent3="accent3" accent4="accent4" accent5="accent5" accent6="accent6" hlink="hlink" folHlink="folHlink"/>
    </a:extraClrScheme>
    <a:extraClrScheme>
      <a:clrScheme name="template 3">
        <a:dk1>
          <a:srgbClr val="4D4D4D"/>
        </a:dk1>
        <a:lt1>
          <a:srgbClr val="FFFFFF"/>
        </a:lt1>
        <a:dk2>
          <a:srgbClr val="4D4D4D"/>
        </a:dk2>
        <a:lt2>
          <a:srgbClr val="003399"/>
        </a:lt2>
        <a:accent1>
          <a:srgbClr val="33CCFF"/>
        </a:accent1>
        <a:accent2>
          <a:srgbClr val="6699FF"/>
        </a:accent2>
        <a:accent3>
          <a:srgbClr val="FFFFFF"/>
        </a:accent3>
        <a:accent4>
          <a:srgbClr val="404040"/>
        </a:accent4>
        <a:accent5>
          <a:srgbClr val="ADE2FF"/>
        </a:accent5>
        <a:accent6>
          <a:srgbClr val="5C8AE7"/>
        </a:accent6>
        <a:hlink>
          <a:srgbClr val="0099FF"/>
        </a:hlink>
        <a:folHlink>
          <a:srgbClr val="DDDDDD"/>
        </a:folHlink>
      </a:clrScheme>
      <a:clrMap bg1="lt1" tx1="dk1" bg2="lt2" tx2="dk2" accent1="accent1" accent2="accent2" accent3="accent3" accent4="accent4" accent5="accent5" accent6="accent6" hlink="hlink" folHlink="folHlink"/>
    </a:extraClrScheme>
    <a:extraClrScheme>
      <a:clrScheme name="template 4">
        <a:dk1>
          <a:srgbClr val="4D4D4D"/>
        </a:dk1>
        <a:lt1>
          <a:srgbClr val="FFFFFF"/>
        </a:lt1>
        <a:dk2>
          <a:srgbClr val="4D4D4D"/>
        </a:dk2>
        <a:lt2>
          <a:srgbClr val="003399"/>
        </a:lt2>
        <a:accent1>
          <a:srgbClr val="33CCFF"/>
        </a:accent1>
        <a:accent2>
          <a:srgbClr val="6699FF"/>
        </a:accent2>
        <a:accent3>
          <a:srgbClr val="FFFFFF"/>
        </a:accent3>
        <a:accent4>
          <a:srgbClr val="404040"/>
        </a:accent4>
        <a:accent5>
          <a:srgbClr val="ADE2FF"/>
        </a:accent5>
        <a:accent6>
          <a:srgbClr val="5C8AE7"/>
        </a:accent6>
        <a:hlink>
          <a:srgbClr val="0066CC"/>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template-17</Template>
  <TotalTime>7141</TotalTime>
  <Words>959</Words>
  <Application>Microsoft Office PowerPoint</Application>
  <PresentationFormat>On-screen Show (4:3)</PresentationFormat>
  <Paragraphs>153</Paragraphs>
  <Slides>29</Slides>
  <Notes>23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template</vt:lpstr>
      <vt:lpstr>Equity, Effectiveness and Social Outcomes in Education: Problems and Possibilities</vt:lpstr>
      <vt:lpstr>Structure of this presentation</vt:lpstr>
      <vt:lpstr>Effectiveness</vt:lpstr>
      <vt:lpstr>Equity</vt:lpstr>
      <vt:lpstr>Equity</vt:lpstr>
      <vt:lpstr>Effectiveness and equity</vt:lpstr>
      <vt:lpstr>The role of the school</vt:lpstr>
      <vt:lpstr>School level variance - misconceptions</vt:lpstr>
      <vt:lpstr>School level variance - misconceptions</vt:lpstr>
      <vt:lpstr>Effectiveness and equity</vt:lpstr>
      <vt:lpstr>Premises of educational effectiveness research</vt:lpstr>
      <vt:lpstr>Key findings from effectiveness research</vt:lpstr>
      <vt:lpstr>Teacher effectiveness</vt:lpstr>
      <vt:lpstr>Metacognitive skills</vt:lpstr>
      <vt:lpstr>Differential effectiveness</vt:lpstr>
      <vt:lpstr>School level factors</vt:lpstr>
      <vt:lpstr>Effectiveness and Equity</vt:lpstr>
      <vt:lpstr>Limitations of effectiveness research</vt:lpstr>
      <vt:lpstr>Short term studies</vt:lpstr>
      <vt:lpstr>Slide 20</vt:lpstr>
      <vt:lpstr>Methodological limitations</vt:lpstr>
      <vt:lpstr>Myopic focus on the school</vt:lpstr>
      <vt:lpstr>Effectiveness and Innovation</vt:lpstr>
      <vt:lpstr>Small scale experiments</vt:lpstr>
      <vt:lpstr>The social outcomes of learning</vt:lpstr>
      <vt:lpstr>Social outcomes</vt:lpstr>
      <vt:lpstr>Conclusion</vt:lpstr>
      <vt:lpstr>Conclusion</vt:lpstr>
      <vt:lpstr>Slide 29</vt:lpstr>
    </vt:vector>
  </TitlesOfParts>
  <Company>belga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in Extended Schools</dc:title>
  <dc:creator>Hans Muys</dc:creator>
  <cp:lastModifiedBy>Caint</cp:lastModifiedBy>
  <cp:revision>32</cp:revision>
  <cp:lastPrinted>2013-01-11T15:54:04Z</cp:lastPrinted>
  <dcterms:created xsi:type="dcterms:W3CDTF">2005-12-26T13:37:48Z</dcterms:created>
  <dcterms:modified xsi:type="dcterms:W3CDTF">2013-01-14T09:19:52Z</dcterms:modified>
</cp:coreProperties>
</file>