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258" r:id="rId2"/>
    <p:sldId id="308" r:id="rId3"/>
    <p:sldId id="294" r:id="rId4"/>
    <p:sldId id="296" r:id="rId5"/>
    <p:sldId id="305" r:id="rId6"/>
    <p:sldId id="311" r:id="rId7"/>
    <p:sldId id="310" r:id="rId8"/>
    <p:sldId id="307" r:id="rId9"/>
    <p:sldId id="297" r:id="rId10"/>
    <p:sldId id="299" r:id="rId11"/>
    <p:sldId id="300" r:id="rId12"/>
    <p:sldId id="275" r:id="rId13"/>
    <p:sldId id="315" r:id="rId14"/>
    <p:sldId id="309" r:id="rId15"/>
    <p:sldId id="313" r:id="rId16"/>
    <p:sldId id="301" r:id="rId17"/>
    <p:sldId id="314" r:id="rId18"/>
    <p:sldId id="302" r:id="rId19"/>
    <p:sldId id="269" r:id="rId20"/>
    <p:sldId id="298" r:id="rId21"/>
    <p:sldId id="267" r:id="rId22"/>
    <p:sldId id="270" r:id="rId23"/>
    <p:sldId id="259" r:id="rId24"/>
    <p:sldId id="26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EF58D7-ADC3-4863-8AEE-584B6D0988B5}">
          <p14:sldIdLst>
            <p14:sldId id="258"/>
            <p14:sldId id="308"/>
            <p14:sldId id="294"/>
            <p14:sldId id="296"/>
            <p14:sldId id="305"/>
            <p14:sldId id="311"/>
            <p14:sldId id="310"/>
            <p14:sldId id="307"/>
            <p14:sldId id="297"/>
            <p14:sldId id="299"/>
            <p14:sldId id="300"/>
            <p14:sldId id="275"/>
            <p14:sldId id="315"/>
            <p14:sldId id="309"/>
            <p14:sldId id="313"/>
            <p14:sldId id="301"/>
            <p14:sldId id="314"/>
          </p14:sldIdLst>
        </p14:section>
        <p14:section name="Back-up slides" id="{0C13FD79-B77D-44A4-9F99-C6BB731739D2}">
          <p14:sldIdLst>
            <p14:sldId id="302"/>
            <p14:sldId id="269"/>
            <p14:sldId id="298"/>
            <p14:sldId id="267"/>
            <p14:sldId id="270"/>
            <p14:sldId id="259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CA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88" autoAdjust="0"/>
  </p:normalViewPr>
  <p:slideViewPr>
    <p:cSldViewPr>
      <p:cViewPr varScale="1">
        <p:scale>
          <a:sx n="52" d="100"/>
          <a:sy n="52" d="100"/>
        </p:scale>
        <p:origin x="129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A158E-2DD6-4EA4-B1EE-3C1146DFDF9F}" type="datetimeFigureOut">
              <a:rPr lang="en-GB" smtClean="0"/>
              <a:t>09/07/2013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82E48-595D-42C7-9B76-23784B026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84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2E48-595D-42C7-9B76-23784B026DA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41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4E6048-8A8A-4706-B929-EA88A088D573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6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Risk:</a:t>
            </a:r>
            <a:r>
              <a:rPr lang="en-GB" baseline="0" dirty="0" smtClean="0"/>
              <a:t> experts becoming inactive</a:t>
            </a:r>
          </a:p>
          <a:p>
            <a:endParaRPr lang="en-GB" baseline="0" dirty="0" smtClean="0"/>
          </a:p>
          <a:p>
            <a:r>
              <a:rPr lang="en-GB" baseline="0" dirty="0" smtClean="0"/>
              <a:t>P(user x becoming inactive) </a:t>
            </a:r>
            <a:r>
              <a:rPr lang="en-GB" baseline="0" dirty="0" smtClean="0">
                <a:sym typeface="Wingdings" panose="05000000000000000000" pitchFamily="2" charset="2"/>
              </a:rPr>
              <a:t>= high  treatment  simulate impact of user x becoming inactive  action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2E48-595D-42C7-9B76-23784B026DA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2E48-595D-42C7-9B76-23784B026DA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20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Answer questions of: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How much is a user/group of users are in risk of something?</a:t>
            </a:r>
          </a:p>
          <a:p>
            <a:pPr>
              <a:defRPr/>
            </a:pPr>
            <a:r>
              <a:rPr lang="en-GB" dirty="0" smtClean="0"/>
              <a:t>Which users are in risk?</a:t>
            </a:r>
          </a:p>
          <a:p>
            <a:pPr>
              <a:defRPr/>
            </a:pPr>
            <a:r>
              <a:rPr lang="en-GB" dirty="0" smtClean="0"/>
              <a:t>Scope of risk.</a:t>
            </a:r>
          </a:p>
          <a:p>
            <a:pPr>
              <a:defRPr/>
            </a:pPr>
            <a:endParaRPr lang="en-GB" dirty="0" smtClean="0"/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Decomposition proportion of community 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Feature attaining value</a:t>
            </a:r>
          </a:p>
          <a:p>
            <a:pPr marL="171450" indent="-171450">
              <a:buFontTx/>
              <a:buChar char="-"/>
              <a:defRPr/>
            </a:pPr>
            <a:endParaRPr lang="en-GB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2CA6F2-D2FA-4C60-BBAB-1CEF68102506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3087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latin typeface="Arial" charset="0"/>
              </a:rPr>
              <a:t>Risks </a:t>
            </a:r>
            <a:r>
              <a:rPr lang="en-GB" dirty="0" smtClean="0">
                <a:latin typeface="Arial" charset="0"/>
              </a:rPr>
              <a:t>and opportunities may have complex relationships and may not be clear-cut that a risk belongs to a single </a:t>
            </a:r>
          </a:p>
          <a:p>
            <a:r>
              <a:rPr lang="en-GB" dirty="0" smtClean="0">
                <a:latin typeface="Arial" charset="0"/>
              </a:rPr>
              <a:t>mention those risk dependencies, with a note of it being discussed </a:t>
            </a:r>
            <a:r>
              <a:rPr lang="en-GB" dirty="0" smtClean="0">
                <a:latin typeface="Arial" charset="0"/>
              </a:rPr>
              <a:t>later</a:t>
            </a:r>
            <a:endParaRPr lang="en-GB" dirty="0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2D925C-C326-4584-9B6D-91627F5B9B64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2892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O1.1 Apply formalised risk management processes to large-scale online communities</a:t>
            </a:r>
          </a:p>
          <a:p>
            <a:endParaRPr lang="en-GB" dirty="0" smtClean="0"/>
          </a:p>
          <a:p>
            <a:r>
              <a:rPr lang="en-GB" dirty="0" smtClean="0"/>
              <a:t>O1.2 Develop a high-performance framework for automated and policy-based risk management driven by event streams from online communities.</a:t>
            </a:r>
          </a:p>
          <a:p>
            <a:endParaRPr lang="en-GB" dirty="0" smtClean="0"/>
          </a:p>
          <a:p>
            <a:r>
              <a:rPr lang="en-GB" dirty="0" smtClean="0"/>
              <a:t>O1.3 Provide a community health decision support dashboard for visualising the status of online communities and their participants.</a:t>
            </a:r>
          </a:p>
          <a:p>
            <a:endParaRPr lang="en-GB" dirty="0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8379F4-7DAD-45B4-9F99-F8AE808402C9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8722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latin typeface="Arial" charset="0"/>
              </a:rPr>
              <a:t>An </a:t>
            </a:r>
            <a:r>
              <a:rPr lang="en-GB" i="1" dirty="0" smtClean="0">
                <a:latin typeface="Arial" charset="0"/>
              </a:rPr>
              <a:t>event</a:t>
            </a:r>
            <a:r>
              <a:rPr lang="en-GB" dirty="0" smtClean="0">
                <a:latin typeface="Arial" charset="0"/>
              </a:rPr>
              <a:t> could be one, several occurrences or non-occurrence of change in user/community attributes/circumstances.</a:t>
            </a:r>
          </a:p>
          <a:p>
            <a:endParaRPr lang="en-GB" dirty="0" smtClean="0">
              <a:latin typeface="Arial" charset="0"/>
            </a:endParaRPr>
          </a:p>
          <a:p>
            <a:r>
              <a:rPr lang="en-GB" dirty="0" smtClean="0">
                <a:latin typeface="Arial" charset="0"/>
              </a:rPr>
              <a:t>Attention management as exploitation of the positivity event</a:t>
            </a:r>
          </a:p>
          <a:p>
            <a:endParaRPr lang="en-GB" dirty="0" smtClean="0">
              <a:latin typeface="Arial" charset="0"/>
            </a:endParaRPr>
          </a:p>
          <a:p>
            <a:r>
              <a:rPr lang="en-GB" baseline="0" dirty="0" smtClean="0">
                <a:latin typeface="Arial" charset="0"/>
              </a:rPr>
              <a:t>Activities drop: test certain features, system maintenance opportunity</a:t>
            </a:r>
          </a:p>
          <a:p>
            <a:endParaRPr lang="en-GB" baseline="0" dirty="0" smtClean="0">
              <a:latin typeface="Arial" charset="0"/>
            </a:endParaRPr>
          </a:p>
          <a:p>
            <a:r>
              <a:rPr lang="en-GB" baseline="0" dirty="0" smtClean="0">
                <a:latin typeface="Arial" charset="0"/>
              </a:rPr>
              <a:t>Sentiment +/-</a:t>
            </a:r>
          </a:p>
          <a:p>
            <a:r>
              <a:rPr lang="en-GB" baseline="0" dirty="0" smtClean="0">
                <a:latin typeface="Arial" charset="0"/>
              </a:rPr>
              <a:t>Membership in out</a:t>
            </a:r>
          </a:p>
          <a:p>
            <a:endParaRPr lang="en-GB" dirty="0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1FE37-6B8F-40D8-A5C6-5978D5148150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111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Public Internet</a:t>
            </a:r>
            <a:r>
              <a:rPr lang="en-GB" baseline="0" dirty="0" smtClean="0"/>
              <a:t> communities</a:t>
            </a:r>
          </a:p>
          <a:p>
            <a:r>
              <a:rPr lang="en-GB" baseline="0" dirty="0" smtClean="0"/>
              <a:t>Extranet business communities</a:t>
            </a:r>
          </a:p>
          <a:p>
            <a:r>
              <a:rPr lang="en-GB" baseline="0" dirty="0" smtClean="0"/>
              <a:t>Intranet employee communities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2E48-595D-42C7-9B76-23784B026D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04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2E48-595D-42C7-9B76-23784B026D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71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2E48-595D-42C7-9B76-23784B026D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0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</a:t>
            </a:r>
            <a:r>
              <a:rPr lang="en-GB" baseline="0" dirty="0" smtClean="0"/>
              <a:t> use of the word ‘risk’ is also referred to as ‘threat’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2E48-595D-42C7-9B76-23784B026D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9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P1,</a:t>
            </a:r>
            <a:r>
              <a:rPr lang="en-GB" baseline="0" dirty="0" smtClean="0"/>
              <a:t> P2, P3 = explanatory parameters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2E48-595D-42C7-9B76-23784B026D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2E48-595D-42C7-9B76-23784B026D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86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Similar methodology adopted by all standards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2E48-595D-42C7-9B76-23784B026D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7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2E48-595D-42C7-9B76-23784B026DA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>
            <a:off x="-58738" y="-14288"/>
            <a:ext cx="9239251" cy="1930401"/>
          </a:xfrm>
          <a:custGeom>
            <a:avLst/>
            <a:gdLst>
              <a:gd name="T0" fmla="*/ 4076 w 5820"/>
              <a:gd name="T1" fmla="*/ 660 h 1216"/>
              <a:gd name="T2" fmla="*/ 5816 w 5820"/>
              <a:gd name="T3" fmla="*/ 1216 h 1216"/>
              <a:gd name="T4" fmla="*/ 5820 w 5820"/>
              <a:gd name="T5" fmla="*/ 128 h 1216"/>
              <a:gd name="T6" fmla="*/ 19 w 5820"/>
              <a:gd name="T7" fmla="*/ 128 h 1216"/>
              <a:gd name="T8" fmla="*/ 22 w 5820"/>
              <a:gd name="T9" fmla="*/ 899 h 1216"/>
              <a:gd name="T10" fmla="*/ 4076 w 5820"/>
              <a:gd name="T11" fmla="*/ 660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20" h="1216">
                <a:moveTo>
                  <a:pt x="4076" y="660"/>
                </a:moveTo>
                <a:cubicBezTo>
                  <a:pt x="4892" y="820"/>
                  <a:pt x="4915" y="938"/>
                  <a:pt x="5816" y="1216"/>
                </a:cubicBezTo>
                <a:cubicBezTo>
                  <a:pt x="5816" y="366"/>
                  <a:pt x="5820" y="128"/>
                  <a:pt x="5820" y="128"/>
                </a:cubicBezTo>
                <a:cubicBezTo>
                  <a:pt x="5820" y="128"/>
                  <a:pt x="985" y="0"/>
                  <a:pt x="19" y="128"/>
                </a:cubicBezTo>
                <a:cubicBezTo>
                  <a:pt x="0" y="712"/>
                  <a:pt x="24" y="601"/>
                  <a:pt x="22" y="899"/>
                </a:cubicBezTo>
                <a:cubicBezTo>
                  <a:pt x="1069" y="712"/>
                  <a:pt x="2737" y="405"/>
                  <a:pt x="4076" y="66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-47625" y="-26988"/>
            <a:ext cx="9228138" cy="1871663"/>
          </a:xfrm>
          <a:custGeom>
            <a:avLst/>
            <a:gdLst>
              <a:gd name="T0" fmla="*/ 4067 w 5813"/>
              <a:gd name="T1" fmla="*/ 641 h 1179"/>
              <a:gd name="T2" fmla="*/ 5809 w 5813"/>
              <a:gd name="T3" fmla="*/ 1179 h 1179"/>
              <a:gd name="T4" fmla="*/ 5813 w 5813"/>
              <a:gd name="T5" fmla="*/ 0 h 1179"/>
              <a:gd name="T6" fmla="*/ 12 w 5813"/>
              <a:gd name="T7" fmla="*/ 0 h 1179"/>
              <a:gd name="T8" fmla="*/ 8 w 5813"/>
              <a:gd name="T9" fmla="*/ 765 h 1179"/>
              <a:gd name="T10" fmla="*/ 4067 w 5813"/>
              <a:gd name="T11" fmla="*/ 641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13" h="1179">
                <a:moveTo>
                  <a:pt x="4067" y="641"/>
                </a:moveTo>
                <a:cubicBezTo>
                  <a:pt x="4773" y="765"/>
                  <a:pt x="5244" y="1004"/>
                  <a:pt x="5809" y="1179"/>
                </a:cubicBezTo>
                <a:cubicBezTo>
                  <a:pt x="5809" y="258"/>
                  <a:pt x="5813" y="0"/>
                  <a:pt x="5813" y="0"/>
                </a:cubicBezTo>
                <a:cubicBezTo>
                  <a:pt x="5813" y="0"/>
                  <a:pt x="2912" y="0"/>
                  <a:pt x="12" y="0"/>
                </a:cubicBezTo>
                <a:cubicBezTo>
                  <a:pt x="0" y="421"/>
                  <a:pt x="10" y="441"/>
                  <a:pt x="8" y="765"/>
                </a:cubicBezTo>
                <a:cubicBezTo>
                  <a:pt x="1131" y="677"/>
                  <a:pt x="2362" y="338"/>
                  <a:pt x="4067" y="641"/>
                </a:cubicBezTo>
                <a:close/>
              </a:path>
            </a:pathLst>
          </a:custGeom>
          <a:gradFill rotWithShape="1">
            <a:gsLst>
              <a:gs pos="0">
                <a:srgbClr val="320080"/>
              </a:gs>
              <a:gs pos="100000">
                <a:srgbClr val="5A5AA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130425"/>
            <a:ext cx="8353425" cy="1874838"/>
          </a:xfrm>
        </p:spPr>
        <p:txBody>
          <a:bodyPr/>
          <a:lstStyle>
            <a:lvl1pPr algn="ctr">
              <a:defRPr b="1">
                <a:solidFill>
                  <a:srgbClr val="320080"/>
                </a:solidFill>
              </a:defRPr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3"/>
            <a:ext cx="6400800" cy="1417637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5A5AAA"/>
                </a:solidFill>
              </a:defRPr>
            </a:lvl1pPr>
          </a:lstStyle>
          <a:p>
            <a:pPr lvl="0"/>
            <a:r>
              <a:rPr lang="en-US" noProof="0" smtClean="0"/>
              <a:t>Formatvorlage des Untertitelmasters durch Klicken bearbeiten</a:t>
            </a:r>
          </a:p>
        </p:txBody>
      </p:sp>
      <p:pic>
        <p:nvPicPr>
          <p:cNvPr id="9222" name="Picture 6" descr="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23862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p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21388"/>
            <a:ext cx="649287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885113" y="6524625"/>
            <a:ext cx="114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/>
              <a:t>EC Project 257859</a:t>
            </a:r>
          </a:p>
        </p:txBody>
      </p:sp>
      <p:pic>
        <p:nvPicPr>
          <p:cNvPr id="9227" name="Picture 11" descr="Logo-transparent-inve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450"/>
            <a:ext cx="29876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4888" y="6524625"/>
            <a:ext cx="20161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D2672-886B-4D02-B9FB-5E55D08E6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239963" cy="638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72250" cy="638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4888" y="6524625"/>
            <a:ext cx="20161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D1716-E0B8-492E-9A3E-94CE7D2DBA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5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24625"/>
            <a:ext cx="4321175" cy="3333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26DD5-7DC3-45AF-8D86-0F312B0AB2B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453336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0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4888" y="6524625"/>
            <a:ext cx="20161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64EA5-8839-44BC-A4E9-4350E5848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5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316412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316413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84888" y="6524625"/>
            <a:ext cx="20161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5C45D-918C-4E82-84BF-CAC5EDAFB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4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84888" y="6524625"/>
            <a:ext cx="20161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F98CD-C060-4E29-BE09-50DDC5D12C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0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4888" y="6524625"/>
            <a:ext cx="20161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76AD4-1BB2-40DB-8A64-B78DFF204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9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4888" y="6524625"/>
            <a:ext cx="20161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DA3F0-31BF-4FD9-AB73-4C17D2402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84888" y="6524625"/>
            <a:ext cx="20161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EDF3-A131-4E33-BD2A-8F1D3E36EC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84888" y="6524625"/>
            <a:ext cx="20161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D606D-3763-46AD-A0B7-8F66F548F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0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320080"/>
              </a:gs>
              <a:gs pos="100000">
                <a:srgbClr val="5A5AA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80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765175"/>
            <a:ext cx="878522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512" y="6524625"/>
            <a:ext cx="4321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EURO/INFORMS 2013, Rome, 04/07/2013</a:t>
            </a: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24625"/>
            <a:ext cx="7207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8A3506-BC5D-4D2B-A405-E4CCC47478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549275"/>
            <a:ext cx="9159875" cy="1428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8202" name="Picture 10" descr="Logo-invert-nof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30175"/>
            <a:ext cx="161925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ust-project.e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jpe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9.e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 Framework for Proactive Risk Management of Online Communities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Vegard </a:t>
            </a:r>
            <a:r>
              <a:rPr lang="en-GB" b="1" dirty="0"/>
              <a:t>Engen</a:t>
            </a:r>
            <a:r>
              <a:rPr lang="en-GB" dirty="0"/>
              <a:t>, </a:t>
            </a:r>
            <a:r>
              <a:rPr lang="en-GB" dirty="0" err="1" smtClean="0"/>
              <a:t>Bassem</a:t>
            </a:r>
            <a:r>
              <a:rPr lang="en-GB" dirty="0" smtClean="0"/>
              <a:t> Nasser, </a:t>
            </a:r>
            <a:r>
              <a:rPr lang="en-GB" dirty="0"/>
              <a:t>Paul Walland</a:t>
            </a:r>
          </a:p>
          <a:p>
            <a:r>
              <a:rPr lang="en-GB" dirty="0"/>
              <a:t>IT Innovation Centre</a:t>
            </a:r>
          </a:p>
          <a:p>
            <a:r>
              <a:rPr lang="en-GB" dirty="0"/>
              <a:t>University of Southampton</a:t>
            </a:r>
          </a:p>
          <a:p>
            <a:r>
              <a:rPr lang="en-GB" dirty="0"/>
              <a:t>Southampton, United Kingdom</a:t>
            </a:r>
          </a:p>
          <a:p>
            <a:r>
              <a:rPr lang="en-GB" dirty="0" smtClean="0"/>
              <a:t>{</a:t>
            </a:r>
            <a:r>
              <a:rPr lang="en-GB" b="1" dirty="0" err="1" smtClean="0"/>
              <a:t>ve</a:t>
            </a:r>
            <a:r>
              <a:rPr lang="en-GB" dirty="0"/>
              <a:t>, </a:t>
            </a:r>
            <a:r>
              <a:rPr lang="en-GB" dirty="0" err="1" smtClean="0"/>
              <a:t>bmn</a:t>
            </a:r>
            <a:r>
              <a:rPr lang="en-GB" dirty="0" smtClean="0"/>
              <a:t>, </a:t>
            </a:r>
            <a:r>
              <a:rPr lang="en-GB" dirty="0" err="1"/>
              <a:t>pww</a:t>
            </a:r>
            <a:r>
              <a:rPr lang="en-GB" dirty="0"/>
              <a:t>}@it-innovation.soton.ac.uk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71269"/>
            <a:ext cx="1566862" cy="15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3" y="930275"/>
            <a:ext cx="8001886" cy="5213350"/>
          </a:xfrm>
        </p:spPr>
      </p:pic>
      <p:grpSp>
        <p:nvGrpSpPr>
          <p:cNvPr id="9" name="Group 8"/>
          <p:cNvGrpSpPr/>
          <p:nvPr/>
        </p:nvGrpSpPr>
        <p:grpSpPr>
          <a:xfrm>
            <a:off x="3892920" y="1602212"/>
            <a:ext cx="5056964" cy="1319363"/>
            <a:chOff x="3904324" y="2118150"/>
            <a:chExt cx="5056964" cy="1319363"/>
          </a:xfrm>
        </p:grpSpPr>
        <p:cxnSp>
          <p:nvCxnSpPr>
            <p:cNvPr id="10" name="Straight Connector 9"/>
            <p:cNvCxnSpPr>
              <a:endCxn id="11" idx="0"/>
            </p:cNvCxnSpPr>
            <p:nvPr/>
          </p:nvCxnSpPr>
          <p:spPr>
            <a:xfrm>
              <a:off x="3904324" y="2118150"/>
              <a:ext cx="2669044" cy="488366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85447" y="2606516"/>
              <a:ext cx="4775841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Objectives and scope of the analysed system (community).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81" y="1685645"/>
            <a:ext cx="4775841" cy="1747276"/>
            <a:chOff x="516530" y="246928"/>
            <a:chExt cx="4775841" cy="1747276"/>
          </a:xfrm>
        </p:grpSpPr>
        <p:cxnSp>
          <p:nvCxnSpPr>
            <p:cNvPr id="13" name="Straight Connector 12"/>
            <p:cNvCxnSpPr>
              <a:endCxn id="14" idx="2"/>
            </p:cNvCxnSpPr>
            <p:nvPr/>
          </p:nvCxnSpPr>
          <p:spPr>
            <a:xfrm flipH="1" flipV="1">
              <a:off x="2904451" y="1447257"/>
              <a:ext cx="1370596" cy="54694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6530" y="246928"/>
              <a:ext cx="4775841" cy="120032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Detailed understanding of the risks </a:t>
              </a: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rPr>
                <a:t> likelihood and consequences.</a:t>
              </a:r>
              <a:endPara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5622" y="2495511"/>
            <a:ext cx="4775841" cy="2039350"/>
            <a:chOff x="588871" y="3150936"/>
            <a:chExt cx="4775841" cy="2039350"/>
          </a:xfrm>
        </p:grpSpPr>
        <p:sp>
          <p:nvSpPr>
            <p:cNvPr id="16" name="TextBox 15"/>
            <p:cNvSpPr txBox="1"/>
            <p:nvPr/>
          </p:nvSpPr>
          <p:spPr>
            <a:xfrm>
              <a:off x="588871" y="3620626"/>
              <a:ext cx="4775841" cy="15696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Identifying and specifying risks and their attributes – events, causes and potential consequences.</a:t>
              </a:r>
            </a:p>
          </p:txBody>
        </p:sp>
        <p:cxnSp>
          <p:nvCxnSpPr>
            <p:cNvPr id="17" name="Straight Connector 16"/>
            <p:cNvCxnSpPr>
              <a:stCxn id="16" idx="0"/>
            </p:cNvCxnSpPr>
            <p:nvPr/>
          </p:nvCxnSpPr>
          <p:spPr>
            <a:xfrm flipV="1">
              <a:off x="2976792" y="3150936"/>
              <a:ext cx="798795" cy="469690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026441" y="4645997"/>
            <a:ext cx="4816221" cy="1407066"/>
            <a:chOff x="4037845" y="5161935"/>
            <a:chExt cx="4816221" cy="1407066"/>
          </a:xfrm>
        </p:grpSpPr>
        <p:sp>
          <p:nvSpPr>
            <p:cNvPr id="19" name="TextBox 18"/>
            <p:cNvSpPr txBox="1"/>
            <p:nvPr/>
          </p:nvSpPr>
          <p:spPr>
            <a:xfrm>
              <a:off x="4078225" y="5738004"/>
              <a:ext cx="4775841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Classifying risks according to risk criteria </a:t>
              </a: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rPr>
                <a:t> priority for treatment.</a:t>
              </a:r>
              <a:endPara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0" name="Straight Connector 19"/>
            <p:cNvCxnSpPr>
              <a:endCxn id="19" idx="0"/>
            </p:cNvCxnSpPr>
            <p:nvPr/>
          </p:nvCxnSpPr>
          <p:spPr>
            <a:xfrm>
              <a:off x="4037845" y="5161935"/>
              <a:ext cx="2428301" cy="576069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71308" y="4110011"/>
            <a:ext cx="4775841" cy="1318242"/>
            <a:chOff x="182712" y="4625949"/>
            <a:chExt cx="4775841" cy="1318242"/>
          </a:xfrm>
        </p:grpSpPr>
        <p:sp>
          <p:nvSpPr>
            <p:cNvPr id="22" name="TextBox 21"/>
            <p:cNvSpPr txBox="1"/>
            <p:nvPr/>
          </p:nvSpPr>
          <p:spPr>
            <a:xfrm>
              <a:off x="182712" y="4625949"/>
              <a:ext cx="4775841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Reduce/enhance likelihood.</a:t>
              </a:r>
            </a:p>
            <a:p>
              <a:pPr algn="ctr"/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Reduce/enhance impact.</a:t>
              </a:r>
            </a:p>
          </p:txBody>
        </p:sp>
        <p:cxnSp>
          <p:nvCxnSpPr>
            <p:cNvPr id="23" name="Straight Connector 22"/>
            <p:cNvCxnSpPr>
              <a:stCxn id="22" idx="2"/>
            </p:cNvCxnSpPr>
            <p:nvPr/>
          </p:nvCxnSpPr>
          <p:spPr>
            <a:xfrm>
              <a:off x="2570633" y="5456946"/>
              <a:ext cx="1333691" cy="487245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48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Events categories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5" y="1892221"/>
            <a:ext cx="8843676" cy="403244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670787"/>
              </p:ext>
            </p:extLst>
          </p:nvPr>
        </p:nvGraphicFramePr>
        <p:xfrm>
          <a:off x="7618413" y="692150"/>
          <a:ext cx="1525587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Visio" r:id="rId5" imgW="1526040" imgH="1587800" progId="Visio.Drawing.11">
                  <p:embed/>
                </p:oleObj>
              </mc:Choice>
              <mc:Fallback>
                <p:oleObj name="Visio" r:id="rId5" imgW="1526040" imgH="15878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3" y="692150"/>
                        <a:ext cx="1525587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873358" y="5898823"/>
            <a:ext cx="2288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role change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9812" y="3192165"/>
            <a:ext cx="228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change policy, block user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3808" y="5818038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change in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num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users, response time exceeding threshold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3007314"/>
            <a:ext cx="228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launch competitor product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207" y="4686880"/>
            <a:ext cx="228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regulations change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96818" y="797803"/>
            <a:ext cx="7533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smtClean="0"/>
              <a:t>“… characterized </a:t>
            </a:r>
            <a:r>
              <a:rPr lang="en-GB" sz="2400" dirty="0"/>
              <a:t>by reference to potential events and consequences, or a combination of these”.</a:t>
            </a:r>
          </a:p>
        </p:txBody>
      </p:sp>
    </p:spTree>
    <p:extLst>
      <p:ext uri="{BB962C8B-B14F-4D97-AF65-F5344CB8AC3E}">
        <p14:creationId xmlns:p14="http://schemas.microsoft.com/office/powerpoint/2010/main" val="38166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0" y="0"/>
            <a:ext cx="7380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FFFFFF"/>
                </a:solidFill>
                <a:ea typeface="Microsoft YaHei" pitchFamily="34" charset="-122"/>
              </a:rPr>
              <a:t>Change in user attributes: role</a:t>
            </a:r>
            <a:endParaRPr lang="en-GB" sz="2800" dirty="0">
              <a:solidFill>
                <a:srgbClr val="FFFFFF"/>
              </a:solidFill>
              <a:ea typeface="Microsoft YaHei" pitchFamily="34" charset="-122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776"/>
            <a:ext cx="63182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79388" y="479425"/>
            <a:ext cx="73802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FFFFFF"/>
                </a:solidFill>
                <a:ea typeface="Microsoft YaHei" pitchFamily="34" charset="-122"/>
              </a:rPr>
              <a:t/>
            </a:r>
            <a:br>
              <a:rPr lang="en-GB" sz="2800">
                <a:solidFill>
                  <a:srgbClr val="FFFFFF"/>
                </a:solidFill>
                <a:ea typeface="Microsoft YaHei" pitchFamily="34" charset="-122"/>
              </a:rPr>
            </a:br>
            <a:r>
              <a:rPr lang="en-GB" sz="2800">
                <a:solidFill>
                  <a:srgbClr val="FFFFFF"/>
                </a:solidFill>
                <a:ea typeface="Microsoft YaHei" pitchFamily="34" charset="-122"/>
              </a:rPr>
              <a:t/>
            </a:r>
            <a:br>
              <a:rPr lang="en-GB" sz="2800">
                <a:solidFill>
                  <a:srgbClr val="FFFFFF"/>
                </a:solidFill>
                <a:ea typeface="Microsoft YaHei" pitchFamily="34" charset="-122"/>
              </a:rPr>
            </a:br>
            <a:endParaRPr lang="en-GB" sz="2800">
              <a:solidFill>
                <a:srgbClr val="FFFFFF"/>
              </a:solidFill>
              <a:ea typeface="Microsoft YaHei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EURO/INFORMS 2013, Rome, 04/07/2013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03A-4DFD-4027-8B3E-969818CAD2CC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92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events – user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State-based</a:t>
            </a:r>
          </a:p>
          <a:p>
            <a:r>
              <a:rPr lang="en-GB" dirty="0" smtClean="0"/>
              <a:t>User X changing from role active to </a:t>
            </a:r>
            <a:r>
              <a:rPr lang="en-GB" dirty="0" err="1" smtClean="0"/>
              <a:t>lurker</a:t>
            </a:r>
            <a:endParaRPr lang="en-GB" dirty="0" smtClean="0"/>
          </a:p>
          <a:p>
            <a:pPr lvl="1"/>
            <a:r>
              <a:rPr lang="en-GB" dirty="0" smtClean="0"/>
              <a:t>Pre-condition: user x has role ‘active’</a:t>
            </a:r>
          </a:p>
          <a:p>
            <a:pPr lvl="1"/>
            <a:r>
              <a:rPr lang="en-GB" dirty="0" smtClean="0"/>
              <a:t>Post-condition: user x </a:t>
            </a:r>
            <a:r>
              <a:rPr lang="en-GB" dirty="0"/>
              <a:t>has</a:t>
            </a:r>
            <a:r>
              <a:rPr lang="en-GB" dirty="0" smtClean="0"/>
              <a:t> role ‘</a:t>
            </a:r>
            <a:r>
              <a:rPr lang="en-GB" dirty="0" err="1" smtClean="0"/>
              <a:t>lurker</a:t>
            </a:r>
            <a:r>
              <a:rPr lang="en-GB" dirty="0" smtClean="0"/>
              <a:t>’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smtClean="0"/>
              <a:t>Threshold-based</a:t>
            </a:r>
          </a:p>
          <a:p>
            <a:r>
              <a:rPr lang="en-GB" dirty="0" smtClean="0"/>
              <a:t>User X activity drop ≥ 20%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A3F0-31BF-4FD9-AB73-4C17D2402A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Predictor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Services that embed tools capable of calculating probability of events, such as:</a:t>
            </a:r>
          </a:p>
          <a:p>
            <a:pPr lvl="1"/>
            <a:r>
              <a:rPr lang="en-GB" dirty="0"/>
              <a:t>Compartment </a:t>
            </a:r>
            <a:r>
              <a:rPr lang="en-GB" dirty="0" smtClean="0"/>
              <a:t>Model</a:t>
            </a:r>
          </a:p>
          <a:p>
            <a:pPr lvl="1"/>
            <a:r>
              <a:rPr lang="en-GB" dirty="0" smtClean="0"/>
              <a:t>Gibbs Sampler</a:t>
            </a:r>
          </a:p>
          <a:p>
            <a:pPr lvl="1"/>
            <a:endParaRPr lang="en-GB" dirty="0"/>
          </a:p>
          <a:p>
            <a:r>
              <a:rPr lang="en-GB" dirty="0"/>
              <a:t>Processes community data, whether batches of historical data or real-time stream of community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BPMN workflows to specify treatment plans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Simulation </a:t>
            </a:r>
            <a:r>
              <a:rPr lang="en-GB" dirty="0"/>
              <a:t>Services</a:t>
            </a:r>
          </a:p>
          <a:p>
            <a:pPr lvl="1"/>
            <a:r>
              <a:rPr lang="en-GB" dirty="0"/>
              <a:t>Simulating what-if </a:t>
            </a:r>
            <a:r>
              <a:rPr lang="en-GB" dirty="0" smtClean="0"/>
              <a:t>scenarios, indicating impact of events</a:t>
            </a:r>
          </a:p>
          <a:p>
            <a:pPr lvl="1"/>
            <a:r>
              <a:rPr lang="en-GB" dirty="0"/>
              <a:t>Interactive tools </a:t>
            </a:r>
            <a:r>
              <a:rPr lang="en-GB" dirty="0" smtClean="0"/>
              <a:t>possible with visualisations</a:t>
            </a:r>
          </a:p>
          <a:p>
            <a:pPr lvl="1"/>
            <a:r>
              <a:rPr lang="en-GB" dirty="0" smtClean="0"/>
              <a:t>Can be used in the identification, </a:t>
            </a:r>
            <a:r>
              <a:rPr lang="en-GB" dirty="0"/>
              <a:t>analysis and treatment phases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696744" cy="264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4150" y="1222375"/>
          <a:ext cx="8931275" cy="436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" name="Visio" r:id="rId4" imgW="6789420" imgH="3297447" progId="Visio.Drawing.11">
                  <p:embed/>
                </p:oleObj>
              </mc:Choice>
              <mc:Fallback>
                <p:oleObj name="Visio" r:id="rId4" imgW="6789420" imgH="32974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1222375"/>
                        <a:ext cx="8931275" cy="436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3024336" cy="21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2066"/>
            <a:ext cx="38328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483768" y="3284984"/>
            <a:ext cx="1944216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6200000">
            <a:off x="4713147" y="2598039"/>
            <a:ext cx="725818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503738" y="4581128"/>
            <a:ext cx="1944216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5724128" y="1916832"/>
            <a:ext cx="1656184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0800000">
            <a:off x="2503738" y="1916832"/>
            <a:ext cx="1944216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5724128" y="4589512"/>
            <a:ext cx="1656184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756" name="Picture 8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" y="4365104"/>
            <a:ext cx="309677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80288" cy="549275"/>
          </a:xfrm>
        </p:spPr>
        <p:txBody>
          <a:bodyPr/>
          <a:lstStyle/>
          <a:p>
            <a:r>
              <a:rPr lang="en-GB" dirty="0" smtClean="0"/>
              <a:t>Framework Components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2502871" y="4833156"/>
            <a:ext cx="1944216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46061" y="4169726"/>
            <a:ext cx="2476882" cy="1200329"/>
            <a:chOff x="46061" y="4169726"/>
            <a:chExt cx="2476882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46061" y="4169726"/>
              <a:ext cx="2476882" cy="12003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smtClean="0"/>
                <a:t>Actions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GB" dirty="0" smtClean="0"/>
                <a:t>None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GB" dirty="0" smtClean="0"/>
                <a:t>Reduce impact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GB" dirty="0" smtClean="0"/>
                <a:t>Reduce likelihood</a:t>
              </a:r>
              <a:endParaRPr lang="en-GB" dirty="0"/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857" y="4208565"/>
              <a:ext cx="474806" cy="601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ight Arrow 19"/>
          <p:cNvSpPr/>
          <p:nvPr/>
        </p:nvSpPr>
        <p:spPr>
          <a:xfrm rot="10800000">
            <a:off x="5711652" y="4869160"/>
            <a:ext cx="1668636" cy="22845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33333 0.0034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demo of ROBUST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4" y="4825226"/>
            <a:ext cx="8785225" cy="647601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http://robust-demo.softwaremind.pl/demo</a:t>
            </a:r>
            <a:r>
              <a:rPr lang="en-GB" sz="3200" b="1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26577"/>
            <a:ext cx="2872750" cy="2872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40" y="1054785"/>
            <a:ext cx="3440648" cy="34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80288" cy="549275"/>
          </a:xfrm>
        </p:spPr>
        <p:txBody>
          <a:bodyPr/>
          <a:lstStyle/>
          <a:p>
            <a:r>
              <a:rPr lang="en-GB" dirty="0" smtClean="0"/>
              <a:t>Conclusion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616575"/>
          </a:xfrm>
        </p:spPr>
        <p:txBody>
          <a:bodyPr>
            <a:normAutofit/>
          </a:bodyPr>
          <a:lstStyle/>
          <a:p>
            <a:r>
              <a:rPr lang="en-GB" dirty="0" smtClean="0"/>
              <a:t>Risk management framework for online community management</a:t>
            </a:r>
          </a:p>
          <a:p>
            <a:r>
              <a:rPr lang="en-GB" dirty="0" smtClean="0"/>
              <a:t>Integrated with IBM Connections</a:t>
            </a:r>
          </a:p>
          <a:p>
            <a:r>
              <a:rPr lang="en-GB" dirty="0" smtClean="0"/>
              <a:t>Beyond the current state to the future state</a:t>
            </a:r>
          </a:p>
          <a:p>
            <a:r>
              <a:rPr lang="en-GB" dirty="0" smtClean="0"/>
              <a:t>End user evaluation with IBM and SAP community managers</a:t>
            </a:r>
          </a:p>
          <a:p>
            <a:pPr lvl="1"/>
            <a:r>
              <a:rPr lang="en-GB" i="1" dirty="0" smtClean="0"/>
              <a:t>Robust website </a:t>
            </a:r>
            <a:r>
              <a:rPr lang="en-GB" dirty="0">
                <a:hlinkClick r:id="rId3"/>
              </a:rPr>
              <a:t>http://www.robust-project.eu</a:t>
            </a:r>
            <a:endParaRPr lang="en-GB" i="1" dirty="0" smtClean="0"/>
          </a:p>
          <a:p>
            <a:r>
              <a:rPr lang="en-GB" dirty="0" smtClean="0"/>
              <a:t>SIOC extension and support</a:t>
            </a:r>
          </a:p>
          <a:p>
            <a:r>
              <a:rPr lang="en-GB" dirty="0" smtClean="0"/>
              <a:t>Events hierarchies</a:t>
            </a:r>
          </a:p>
          <a:p>
            <a:r>
              <a:rPr lang="en-GB" dirty="0" smtClean="0"/>
              <a:t>Exploitation opportunities: Banking, Healthcare, Pharmaceutical, Gaming…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2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1" y="1046161"/>
            <a:ext cx="4576206" cy="504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representation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/>
              <a:t>EURO/INFORMS 2013, Rome, 04/07/2013</a:t>
            </a:r>
            <a:endParaRPr lang="en-US" smtClean="0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6480001"/>
            <a:ext cx="720725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07EC88-0539-4C22-B7F1-6D25A8F335E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38" y="1736601"/>
            <a:ext cx="27368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996580" y="4291831"/>
            <a:ext cx="2447925" cy="5762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96580" y="4868094"/>
            <a:ext cx="2447925" cy="5048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441194"/>
              </p:ext>
            </p:extLst>
          </p:nvPr>
        </p:nvGraphicFramePr>
        <p:xfrm>
          <a:off x="5301630" y="3933056"/>
          <a:ext cx="2798762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6" name="Visio" r:id="rId6" imgW="2799118" imgH="2036053" progId="Visio.Drawing.11">
                  <p:embed/>
                </p:oleObj>
              </mc:Choice>
              <mc:Fallback>
                <p:oleObj name="Visio" r:id="rId6" imgW="2799118" imgH="20360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1630" y="3933056"/>
                        <a:ext cx="2798762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614738" y="1969963"/>
            <a:ext cx="1828800" cy="522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14738" y="2492251"/>
            <a:ext cx="2044700" cy="5572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communities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6154613" y="980728"/>
            <a:ext cx="2809875" cy="545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2000" kern="0" dirty="0" smtClean="0"/>
          </a:p>
          <a:p>
            <a:endParaRPr lang="en-GB" sz="2000" kern="0" dirty="0" smtClean="0"/>
          </a:p>
          <a:p>
            <a:r>
              <a:rPr lang="en-GB" sz="2000" kern="0" dirty="0" smtClean="0"/>
              <a:t>Users interacting with other users</a:t>
            </a:r>
          </a:p>
          <a:p>
            <a:r>
              <a:rPr lang="en-GB" sz="2000" kern="0" dirty="0" smtClean="0"/>
              <a:t>Users creating and interacting with content</a:t>
            </a:r>
          </a:p>
          <a:p>
            <a:r>
              <a:rPr lang="en-GB" sz="2000" kern="0" dirty="0" smtClean="0"/>
              <a:t>Users interacting with community services</a:t>
            </a:r>
          </a:p>
          <a:p>
            <a:endParaRPr lang="en-GB" sz="2000" kern="0" dirty="0" smtClean="0"/>
          </a:p>
          <a:p>
            <a:r>
              <a:rPr lang="en-GB" sz="2000" kern="0" dirty="0" smtClean="0"/>
              <a:t>Complex network</a:t>
            </a:r>
          </a:p>
          <a:p>
            <a:r>
              <a:rPr lang="en-GB" sz="2000" kern="0" dirty="0" smtClean="0"/>
              <a:t>Millions of users and content</a:t>
            </a:r>
          </a:p>
        </p:txBody>
      </p:sp>
      <p:pic>
        <p:nvPicPr>
          <p:cNvPr id="7" name="Picture 2" descr="http://prblog.typepad.com/strategic_public_relation/images/2007/06/22/simple_social_net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2023"/>
            <a:ext cx="5985445" cy="523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026661">
            <a:off x="315728" y="3048273"/>
            <a:ext cx="554305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We will focus on business communities</a:t>
            </a:r>
            <a:endParaRPr lang="en-GB" sz="2400" dirty="0"/>
          </a:p>
        </p:txBody>
      </p:sp>
      <p:pic>
        <p:nvPicPr>
          <p:cNvPr id="8" name="Picture 2" descr="http://www.everything-email.com/wp-content/uploads/2013/01/IBM-Intel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733">
            <a:off x="1475656" y="3945598"/>
            <a:ext cx="1459511" cy="9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oftwarethinktank.com/wp-content/uploads/what-can-a-SAP-field-services-solution-do-for-your-business-1024x5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733">
            <a:off x="3132876" y="3636781"/>
            <a:ext cx="1762940" cy="9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4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Responses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72" y="1621428"/>
            <a:ext cx="836223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T1.1 Survey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GB" dirty="0" smtClean="0"/>
              <a:t>Community health indicators</a:t>
            </a:r>
          </a:p>
          <a:p>
            <a:pPr lvl="1">
              <a:defRPr/>
            </a:pPr>
            <a:r>
              <a:rPr lang="en-GB" dirty="0"/>
              <a:t>The number of users or unique visitors</a:t>
            </a:r>
          </a:p>
          <a:p>
            <a:pPr lvl="1">
              <a:defRPr/>
            </a:pPr>
            <a:r>
              <a:rPr lang="en-GB" dirty="0"/>
              <a:t>The number of active users</a:t>
            </a:r>
          </a:p>
          <a:p>
            <a:pPr lvl="1">
              <a:defRPr/>
            </a:pPr>
            <a:r>
              <a:rPr lang="en-GB" dirty="0"/>
              <a:t>The number of forum contributions</a:t>
            </a:r>
          </a:p>
          <a:p>
            <a:pPr lvl="1">
              <a:defRPr/>
            </a:pPr>
            <a:r>
              <a:rPr lang="en-GB" dirty="0"/>
              <a:t>Hits per page</a:t>
            </a:r>
          </a:p>
          <a:p>
            <a:pPr lvl="1">
              <a:defRPr/>
            </a:pPr>
            <a:r>
              <a:rPr lang="en-GB" dirty="0"/>
              <a:t>The number of answered questions</a:t>
            </a:r>
          </a:p>
          <a:p>
            <a:pPr lvl="1">
              <a:defRPr/>
            </a:pPr>
            <a:r>
              <a:rPr lang="en-GB" dirty="0"/>
              <a:t>The number of answered questions </a:t>
            </a:r>
            <a:r>
              <a:rPr lang="en-GB" dirty="0" err="1"/>
              <a:t>vs</a:t>
            </a:r>
            <a:r>
              <a:rPr lang="en-GB" dirty="0"/>
              <a:t> the number of unanswered questions</a:t>
            </a:r>
          </a:p>
          <a:p>
            <a:pPr lvl="1">
              <a:defRPr/>
            </a:pPr>
            <a:r>
              <a:rPr lang="en-GB" dirty="0"/>
              <a:t>Response times</a:t>
            </a:r>
          </a:p>
          <a:p>
            <a:pPr lvl="1">
              <a:defRPr/>
            </a:pPr>
            <a:r>
              <a:rPr lang="en-GB" dirty="0"/>
              <a:t>Contribution </a:t>
            </a:r>
            <a:r>
              <a:rPr lang="en-GB" dirty="0" smtClean="0"/>
              <a:t>points</a:t>
            </a:r>
          </a:p>
          <a:p>
            <a:pPr lvl="1">
              <a:defRPr/>
            </a:pPr>
            <a:r>
              <a:rPr lang="en-GB" dirty="0"/>
              <a:t>Quality of interactions </a:t>
            </a:r>
          </a:p>
          <a:p>
            <a:pPr lvl="1">
              <a:defRPr/>
            </a:pPr>
            <a:r>
              <a:rPr lang="en-GB" dirty="0"/>
              <a:t>Zero downtime (of services)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Risk/Opportunity </a:t>
            </a:r>
            <a:r>
              <a:rPr lang="en-GB" dirty="0"/>
              <a:t>categories</a:t>
            </a:r>
          </a:p>
          <a:p>
            <a:pPr lvl="1">
              <a:defRPr/>
            </a:pPr>
            <a:r>
              <a:rPr lang="en-GB" dirty="0"/>
              <a:t>Community/user </a:t>
            </a:r>
            <a:r>
              <a:rPr lang="en-GB" dirty="0" smtClean="0"/>
              <a:t>activity (e.g. drop of expert activity below a certain threshold, churn)</a:t>
            </a:r>
            <a:endParaRPr lang="en-GB" dirty="0"/>
          </a:p>
          <a:p>
            <a:pPr lvl="1">
              <a:defRPr/>
            </a:pPr>
            <a:r>
              <a:rPr lang="en-GB" dirty="0"/>
              <a:t>Community </a:t>
            </a:r>
            <a:r>
              <a:rPr lang="en-GB" dirty="0" smtClean="0"/>
              <a:t>evolution (e.g. diversity of topics)</a:t>
            </a:r>
            <a:endParaRPr lang="en-GB" dirty="0"/>
          </a:p>
          <a:p>
            <a:pPr lvl="1">
              <a:defRPr/>
            </a:pPr>
            <a:r>
              <a:rPr lang="en-GB" dirty="0" smtClean="0"/>
              <a:t>Community usage (e.g. opportunity to add new features)</a:t>
            </a:r>
          </a:p>
          <a:p>
            <a:pPr lvl="1">
              <a:defRPr/>
            </a:pPr>
            <a:r>
              <a:rPr lang="en-GB" dirty="0"/>
              <a:t>Community/user role dynamics (e.g. high proportion of </a:t>
            </a:r>
            <a:r>
              <a:rPr lang="en-GB" dirty="0" err="1"/>
              <a:t>lurkers</a:t>
            </a:r>
            <a:r>
              <a:rPr lang="en-GB" dirty="0"/>
              <a:t> to contributors</a:t>
            </a:r>
            <a:r>
              <a:rPr lang="en-GB" dirty="0" smtClean="0"/>
              <a:t>)</a:t>
            </a:r>
          </a:p>
          <a:p>
            <a:pPr lvl="1">
              <a:defRPr/>
            </a:pPr>
            <a:r>
              <a:rPr lang="en-GB" dirty="0"/>
              <a:t>Community </a:t>
            </a:r>
            <a:r>
              <a:rPr lang="en-GB" dirty="0" smtClean="0"/>
              <a:t>structure</a:t>
            </a:r>
            <a:endParaRPr lang="en-GB" dirty="0"/>
          </a:p>
          <a:p>
            <a:pPr lvl="1">
              <a:defRPr/>
            </a:pPr>
            <a:r>
              <a:rPr lang="en-GB" dirty="0"/>
              <a:t>User </a:t>
            </a:r>
            <a:r>
              <a:rPr lang="en-GB" dirty="0" smtClean="0"/>
              <a:t>experience/behaviour (e.g. negative sentiments about topic, response time) </a:t>
            </a:r>
            <a:endParaRPr lang="en-GB" dirty="0"/>
          </a:p>
          <a:p>
            <a:pPr lvl="1">
              <a:defRPr/>
            </a:pPr>
            <a:r>
              <a:rPr lang="en-GB" dirty="0" smtClean="0"/>
              <a:t>Community </a:t>
            </a:r>
            <a:r>
              <a:rPr lang="en-GB" dirty="0"/>
              <a:t>content</a:t>
            </a:r>
          </a:p>
          <a:p>
            <a:pPr lvl="1">
              <a:defRPr/>
            </a:pPr>
            <a:r>
              <a:rPr lang="en-GB" dirty="0"/>
              <a:t>Community maintenance</a:t>
            </a:r>
          </a:p>
          <a:p>
            <a:pPr lvl="1">
              <a:defRPr/>
            </a:pPr>
            <a:r>
              <a:rPr lang="en-GB" dirty="0" err="1" smtClean="0"/>
              <a:t>QoS</a:t>
            </a:r>
            <a:r>
              <a:rPr lang="en-GB" dirty="0" smtClean="0"/>
              <a:t> and Security</a:t>
            </a:r>
            <a:endParaRPr lang="en-GB" dirty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/>
              <a:t>EURO/INFORMS 2013, Rome, 04/07/2013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D43CAC-181D-4FAB-8E0A-0B964DCC4A41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842968"/>
              </p:ext>
            </p:extLst>
          </p:nvPr>
        </p:nvGraphicFramePr>
        <p:xfrm>
          <a:off x="7618413" y="692150"/>
          <a:ext cx="1525587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0" name="Visio" r:id="rId4" imgW="1526040" imgH="1587800" progId="Visio.Drawing.11">
                  <p:embed/>
                </p:oleObj>
              </mc:Choice>
              <mc:Fallback>
                <p:oleObj name="Visio" r:id="rId4" imgW="1526040" imgH="15878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3" y="692150"/>
                        <a:ext cx="1525587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7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T1.1 Risk dependencies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/>
              <a:t>EURO/INFORMS 2013, Rome, 04/07/2013</a:t>
            </a:r>
            <a:endParaRPr lang="en-US" smtClean="0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1F9DAC-90D9-4452-AAEC-8C36E6A12C5B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114800" y="1411288"/>
            <a:ext cx="4396022" cy="4318000"/>
            <a:chOff x="4114800" y="1411288"/>
            <a:chExt cx="4396022" cy="4318000"/>
          </a:xfrm>
        </p:grpSpPr>
        <p:sp>
          <p:nvSpPr>
            <p:cNvPr id="16" name="Rectangle 15"/>
            <p:cNvSpPr/>
            <p:nvPr/>
          </p:nvSpPr>
          <p:spPr>
            <a:xfrm>
              <a:off x="5116513" y="2992438"/>
              <a:ext cx="792162" cy="433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Y1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14800" y="1411288"/>
              <a:ext cx="587375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P1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27600" y="1411288"/>
              <a:ext cx="585788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08713" y="1414463"/>
              <a:ext cx="585787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err="1">
                  <a:solidFill>
                    <a:schemeClr val="tx1"/>
                  </a:solidFill>
                </a:rPr>
                <a:t>Pn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408488" y="1912938"/>
              <a:ext cx="957262" cy="1079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9" idx="2"/>
              <a:endCxn id="16" idx="0"/>
            </p:cNvCxnSpPr>
            <p:nvPr/>
          </p:nvCxnSpPr>
          <p:spPr>
            <a:xfrm>
              <a:off x="5219700" y="1843088"/>
              <a:ext cx="293688" cy="1149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0" idx="2"/>
            </p:cNvCxnSpPr>
            <p:nvPr/>
          </p:nvCxnSpPr>
          <p:spPr>
            <a:xfrm flipH="1">
              <a:off x="5637213" y="1846263"/>
              <a:ext cx="865187" cy="1146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116513" y="4144963"/>
              <a:ext cx="792162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Y2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16513" y="5297488"/>
              <a:ext cx="792162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Y3</a:t>
              </a:r>
            </a:p>
          </p:txBody>
        </p:sp>
        <p:cxnSp>
          <p:nvCxnSpPr>
            <p:cNvPr id="31" name="Straight Arrow Connector 30"/>
            <p:cNvCxnSpPr>
              <a:stCxn id="16" idx="2"/>
              <a:endCxn id="29" idx="0"/>
            </p:cNvCxnSpPr>
            <p:nvPr/>
          </p:nvCxnSpPr>
          <p:spPr>
            <a:xfrm>
              <a:off x="5513388" y="3425825"/>
              <a:ext cx="0" cy="7191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9" idx="2"/>
              <a:endCxn id="30" idx="0"/>
            </p:cNvCxnSpPr>
            <p:nvPr/>
          </p:nvCxnSpPr>
          <p:spPr>
            <a:xfrm>
              <a:off x="5513388" y="4576763"/>
              <a:ext cx="0" cy="7207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5781675" y="1846263"/>
              <a:ext cx="792163" cy="2298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221413" y="3055938"/>
              <a:ext cx="22894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 smtClean="0"/>
                <a:t>P(Y1=S1| </a:t>
              </a:r>
              <a:r>
                <a:rPr lang="en-GB" dirty="0"/>
                <a:t>P1,P2,Pn)</a:t>
              </a:r>
            </a:p>
          </p:txBody>
        </p:sp>
      </p:grpSp>
      <p:pic>
        <p:nvPicPr>
          <p:cNvPr id="17429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117600"/>
            <a:ext cx="240347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584575"/>
            <a:ext cx="27559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502188"/>
              </p:ext>
            </p:extLst>
          </p:nvPr>
        </p:nvGraphicFramePr>
        <p:xfrm>
          <a:off x="7616825" y="708025"/>
          <a:ext cx="1528763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2" name="Visio" r:id="rId5" imgW="1529280" imgH="1555181" progId="Visio.Drawing.11">
                  <p:embed/>
                </p:oleObj>
              </mc:Choice>
              <mc:Fallback>
                <p:oleObj name="Visio" r:id="rId5" imgW="1529280" imgH="155518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825" y="708025"/>
                        <a:ext cx="1528763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ROBUST</a:t>
            </a:r>
            <a:endParaRPr lang="en-GB" dirty="0" smtClean="0"/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/>
              <a:t>EURO/INFORMS 2013, Rome, 04/07/2013</a:t>
            </a:r>
            <a:endParaRPr lang="en-US" smtClean="0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CBB0B3-56ED-4B3B-8648-FBCE706FAB8E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pic>
        <p:nvPicPr>
          <p:cNvPr id="9" name="Picture 3" descr="robust_map_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7504" y="980728"/>
            <a:ext cx="873604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robust_map_3"/>
          <p:cNvPicPr>
            <a:picLocks noChangeAspect="1" noChangeArrowheads="1"/>
          </p:cNvPicPr>
          <p:nvPr/>
        </p:nvPicPr>
        <p:blipFill rotWithShape="1">
          <a:blip r:embed="rId3"/>
          <a:srcRect l="32613" t="7685" r="44611" b="62284"/>
          <a:stretch/>
        </p:blipFill>
        <p:spPr bwMode="auto">
          <a:xfrm>
            <a:off x="2940050" y="1350963"/>
            <a:ext cx="1989138" cy="1449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350963"/>
            <a:ext cx="1985967" cy="1449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108" y="1350962"/>
            <a:ext cx="1866793" cy="1449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3639283"/>
            <a:ext cx="2952328" cy="1373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4991220"/>
            <a:ext cx="5688632" cy="467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144" y="3639283"/>
            <a:ext cx="2942064" cy="13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3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 modelling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/>
              <a:t>EURO/INFORMS 2013, Rome, 04/07/2013</a:t>
            </a:r>
            <a:endParaRPr lang="en-US" smtClean="0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1EA090-96ED-40BA-8576-91D8070B2DF4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33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523772"/>
              </p:ext>
            </p:extLst>
          </p:nvPr>
        </p:nvGraphicFramePr>
        <p:xfrm>
          <a:off x="179388" y="3475038"/>
          <a:ext cx="4967287" cy="296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0" name="Visio" r:id="rId4" imgW="3295892" imgH="2193857" progId="Visio.Drawing.11">
                  <p:embed/>
                </p:oleObj>
              </mc:Choice>
              <mc:Fallback>
                <p:oleObj name="Visio" r:id="rId4" imgW="3295892" imgH="21938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475038"/>
                        <a:ext cx="4967287" cy="296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023971"/>
              </p:ext>
            </p:extLst>
          </p:nvPr>
        </p:nvGraphicFramePr>
        <p:xfrm>
          <a:off x="2274888" y="636588"/>
          <a:ext cx="4594225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1" name="Visio" r:id="rId6" imgW="3636900" imgH="2195962" progId="Visio.Drawing.11">
                  <p:embed/>
                </p:oleObj>
              </mc:Choice>
              <mc:Fallback>
                <p:oleObj name="Visio" r:id="rId6" imgW="3636900" imgH="21959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636588"/>
                        <a:ext cx="4594225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2"/>
          <p:cNvGraphicFramePr>
            <a:graphicFrameLocks noChangeAspect="1"/>
          </p:cNvGraphicFramePr>
          <p:nvPr/>
        </p:nvGraphicFramePr>
        <p:xfrm>
          <a:off x="5724525" y="3573463"/>
          <a:ext cx="266382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2" name="Visio" r:id="rId8" imgW="1903627" imgH="2110091" progId="Visio.Drawing.11">
                  <p:embed/>
                </p:oleObj>
              </mc:Choice>
              <mc:Fallback>
                <p:oleObj name="Visio" r:id="rId8" imgW="1903627" imgH="21100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573463"/>
                        <a:ext cx="2663825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00192" y="2204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Neutral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5736" y="264544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Negative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699792" y="38517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Neutral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Negative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005594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Positive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502188"/>
              </p:ext>
            </p:extLst>
          </p:nvPr>
        </p:nvGraphicFramePr>
        <p:xfrm>
          <a:off x="7616825" y="708025"/>
          <a:ext cx="1528763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3" name="Visio" r:id="rId10" imgW="1529280" imgH="1555181" progId="Visio.Drawing.11">
                  <p:embed/>
                </p:oleObj>
              </mc:Choice>
              <mc:Fallback>
                <p:oleObj name="Visio" r:id="rId10" imgW="1529280" imgH="155518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825" y="708025"/>
                        <a:ext cx="1528763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96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for online business communities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generate major </a:t>
            </a:r>
            <a:r>
              <a:rPr lang="en-GB" dirty="0"/>
              <a:t>economic </a:t>
            </a:r>
            <a:r>
              <a:rPr lang="en-GB" dirty="0" smtClean="0"/>
              <a:t>value</a:t>
            </a:r>
          </a:p>
          <a:p>
            <a:r>
              <a:rPr lang="en-GB" dirty="0"/>
              <a:t>F</a:t>
            </a:r>
            <a:r>
              <a:rPr lang="en-GB" dirty="0" smtClean="0"/>
              <a:t>orm </a:t>
            </a:r>
            <a:r>
              <a:rPr lang="en-GB" dirty="0"/>
              <a:t>pivotal parts of corporate expertise management, </a:t>
            </a:r>
            <a:r>
              <a:rPr lang="en-GB" dirty="0" smtClean="0"/>
              <a:t>CRM, marketing...</a:t>
            </a:r>
          </a:p>
          <a:p>
            <a:r>
              <a:rPr lang="en-GB" dirty="0" smtClean="0"/>
              <a:t>Facilitate knowledge </a:t>
            </a:r>
            <a:r>
              <a:rPr lang="en-GB" dirty="0"/>
              <a:t>dissemination and communication </a:t>
            </a:r>
            <a:endParaRPr lang="en-GB" dirty="0" smtClean="0"/>
          </a:p>
          <a:p>
            <a:r>
              <a:rPr lang="en-GB" dirty="0" smtClean="0"/>
              <a:t>Boost </a:t>
            </a:r>
            <a:r>
              <a:rPr lang="en-GB" dirty="0"/>
              <a:t>performance and </a:t>
            </a:r>
            <a:r>
              <a:rPr lang="en-GB" dirty="0" smtClean="0"/>
              <a:t>innovation</a:t>
            </a:r>
          </a:p>
          <a:p>
            <a:r>
              <a:rPr lang="en-GB" dirty="0" smtClean="0"/>
              <a:t>Intelligence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54" y="3789040"/>
            <a:ext cx="4898103" cy="2902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099704">
            <a:off x="1387910" y="4278928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Preserve value</a:t>
            </a:r>
            <a:endParaRPr lang="en-GB" sz="4000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1733068" y="4129518"/>
            <a:ext cx="719385" cy="1214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2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online management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2606397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Dashboard </a:t>
            </a:r>
            <a:r>
              <a:rPr lang="en-GB" dirty="0"/>
              <a:t>for </a:t>
            </a:r>
            <a:r>
              <a:rPr lang="en-GB" dirty="0" smtClean="0"/>
              <a:t>monitoring a </a:t>
            </a:r>
            <a:r>
              <a:rPr lang="en-GB" dirty="0"/>
              <a:t>set of Key Performance </a:t>
            </a:r>
            <a:r>
              <a:rPr lang="en-GB" dirty="0" smtClean="0"/>
              <a:t>Indicators, e.g.:</a:t>
            </a:r>
          </a:p>
          <a:p>
            <a:pPr lvl="1"/>
            <a:r>
              <a:rPr lang="en-GB" dirty="0" smtClean="0"/>
              <a:t>page views</a:t>
            </a:r>
            <a:r>
              <a:rPr lang="en-GB" dirty="0"/>
              <a:t>, number of posts, average time for </a:t>
            </a:r>
            <a:r>
              <a:rPr lang="en-GB" dirty="0" smtClean="0"/>
              <a:t>responding/closing users</a:t>
            </a:r>
            <a:r>
              <a:rPr lang="en-GB" dirty="0"/>
              <a:t>’ </a:t>
            </a:r>
            <a:r>
              <a:rPr lang="en-GB" dirty="0" smtClean="0"/>
              <a:t>queries</a:t>
            </a:r>
            <a:endParaRPr lang="en-GB" dirty="0"/>
          </a:p>
          <a:p>
            <a:pPr lvl="1"/>
            <a:r>
              <a:rPr lang="en-GB" dirty="0" smtClean="0"/>
              <a:t>topics &amp; sentiment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107504" y="4745516"/>
            <a:ext cx="1008088" cy="86409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15616" y="4916371"/>
            <a:ext cx="7416824" cy="69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dirty="0" smtClean="0"/>
              <a:t>Insight onto the future state of the community </a:t>
            </a:r>
            <a:endParaRPr lang="en-GB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38" y="3584169"/>
            <a:ext cx="981186" cy="74456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15616" y="3788356"/>
            <a:ext cx="7848997" cy="75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dirty="0" smtClean="0"/>
              <a:t>Current state of the community </a:t>
            </a:r>
          </a:p>
          <a:p>
            <a:pPr marL="0" indent="0">
              <a:buNone/>
            </a:pP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393381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Objectives, risks and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644899"/>
            <a:ext cx="4022194" cy="2449513"/>
          </a:xfrm>
          <a:solidFill>
            <a:srgbClr val="FFA7A7"/>
          </a:solidFill>
          <a:ln w="63500">
            <a:solidFill>
              <a:srgbClr val="C0000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A </a:t>
            </a:r>
            <a:r>
              <a:rPr lang="en-GB" b="1" dirty="0" smtClean="0"/>
              <a:t>risk</a:t>
            </a:r>
            <a:r>
              <a:rPr lang="en-GB" dirty="0" smtClean="0"/>
              <a:t> </a:t>
            </a:r>
            <a:r>
              <a:rPr lang="en-GB" dirty="0"/>
              <a:t>is an event that affects the objectives </a:t>
            </a:r>
            <a:r>
              <a:rPr lang="en-GB" b="1" dirty="0" smtClean="0"/>
              <a:t>negatively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788222" y="3644900"/>
            <a:ext cx="4032250" cy="2449513"/>
          </a:xfrm>
          <a:solidFill>
            <a:srgbClr val="CAFEBE"/>
          </a:solidFill>
          <a:ln w="63500">
            <a:solidFill>
              <a:srgbClr val="00B05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An </a:t>
            </a:r>
            <a:r>
              <a:rPr lang="en-GB" b="1" dirty="0"/>
              <a:t>opportunity</a:t>
            </a:r>
            <a:r>
              <a:rPr lang="en-GB" dirty="0"/>
              <a:t> is an event that affects the objectives </a:t>
            </a:r>
            <a:r>
              <a:rPr lang="en-GB" b="1" dirty="0" smtClean="0"/>
              <a:t>positively</a:t>
            </a:r>
            <a:endParaRPr lang="en-GB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9388" y="947912"/>
            <a:ext cx="8785225" cy="260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Communities are driven by objectives, e.g.:</a:t>
            </a:r>
          </a:p>
          <a:p>
            <a:pPr lvl="1"/>
            <a:r>
              <a:rPr lang="en-GB" kern="0" dirty="0" smtClean="0"/>
              <a:t>Provide customer support</a:t>
            </a:r>
          </a:p>
          <a:p>
            <a:pPr lvl="1"/>
            <a:r>
              <a:rPr lang="en-GB" kern="0" dirty="0" smtClean="0"/>
              <a:t>Facilitate &amp; improve employee communication</a:t>
            </a:r>
          </a:p>
          <a:p>
            <a:pPr lvl="1"/>
            <a:r>
              <a:rPr lang="en-GB" kern="0" dirty="0" smtClean="0"/>
              <a:t>Fostering collaborations</a:t>
            </a:r>
          </a:p>
          <a:p>
            <a:pPr lvl="1"/>
            <a:r>
              <a:rPr lang="en-GB" kern="0" dirty="0" smtClean="0"/>
              <a:t>Increase quality of experience</a:t>
            </a:r>
          </a:p>
        </p:txBody>
      </p:sp>
    </p:spTree>
    <p:extLst>
      <p:ext uri="{BB962C8B-B14F-4D97-AF65-F5344CB8AC3E}">
        <p14:creationId xmlns:p14="http://schemas.microsoft.com/office/powerpoint/2010/main" val="98224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model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C45D-918C-4E82-84BF-CAC5EDAFB76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78365"/>
              </p:ext>
            </p:extLst>
          </p:nvPr>
        </p:nvGraphicFramePr>
        <p:xfrm>
          <a:off x="636147" y="1916832"/>
          <a:ext cx="8003887" cy="379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Visio" r:id="rId3" imgW="4436934" imgH="2100094" progId="Visio.Drawing.11">
                  <p:embed/>
                </p:oleObj>
              </mc:Choice>
              <mc:Fallback>
                <p:oleObj name="Visio" r:id="rId3" imgW="4436934" imgH="21000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47" y="1916832"/>
                        <a:ext cx="8003887" cy="3795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3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risks &amp; opportunities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Risks</a:t>
            </a:r>
          </a:p>
          <a:p>
            <a:pPr lvl="1"/>
            <a:r>
              <a:rPr lang="en-GB" dirty="0" smtClean="0"/>
              <a:t>Community </a:t>
            </a:r>
            <a:r>
              <a:rPr lang="en-GB" dirty="0"/>
              <a:t>becoming inactive</a:t>
            </a:r>
          </a:p>
          <a:p>
            <a:pPr lvl="1"/>
            <a:r>
              <a:rPr lang="en-GB" dirty="0"/>
              <a:t>Key contributors / experts leaving</a:t>
            </a:r>
          </a:p>
          <a:p>
            <a:pPr lvl="1"/>
            <a:r>
              <a:rPr lang="en-GB" dirty="0"/>
              <a:t>Undesirable role compositions</a:t>
            </a:r>
          </a:p>
          <a:p>
            <a:pPr lvl="1"/>
            <a:r>
              <a:rPr lang="en-GB" dirty="0"/>
              <a:t>Poor content quality</a:t>
            </a:r>
          </a:p>
          <a:p>
            <a:pPr lvl="1"/>
            <a:r>
              <a:rPr lang="en-GB" dirty="0"/>
              <a:t>Poor response times</a:t>
            </a:r>
          </a:p>
          <a:p>
            <a:endParaRPr lang="en-GB" dirty="0" smtClean="0"/>
          </a:p>
          <a:p>
            <a:r>
              <a:rPr lang="en-GB" dirty="0" smtClean="0"/>
              <a:t>Opportunities</a:t>
            </a:r>
          </a:p>
          <a:p>
            <a:pPr lvl="1"/>
            <a:r>
              <a:rPr lang="en-GB" dirty="0" smtClean="0"/>
              <a:t>Gaining </a:t>
            </a:r>
            <a:r>
              <a:rPr lang="en-GB" dirty="0"/>
              <a:t>experts</a:t>
            </a:r>
          </a:p>
          <a:p>
            <a:pPr lvl="1"/>
            <a:r>
              <a:rPr lang="en-GB" dirty="0"/>
              <a:t>Policy </a:t>
            </a:r>
            <a:r>
              <a:rPr lang="en-GB" dirty="0" smtClean="0"/>
              <a:t>change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C45D-918C-4E82-84BF-CAC5EDAFB76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3800"/>
            <a:ext cx="240347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56" y="3660775"/>
            <a:ext cx="27559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9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proactive risk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3600" u="sng" dirty="0" smtClean="0"/>
          </a:p>
          <a:p>
            <a:pPr marL="0" indent="0">
              <a:buNone/>
            </a:pPr>
            <a:r>
              <a:rPr lang="en-GB" sz="3600" u="sng" dirty="0" smtClean="0"/>
              <a:t>Aim</a:t>
            </a:r>
            <a:r>
              <a:rPr lang="en-GB" sz="3600" dirty="0" smtClean="0"/>
              <a:t>: </a:t>
            </a:r>
            <a:r>
              <a:rPr lang="en-GB" sz="3600" b="1" i="1" dirty="0" smtClean="0"/>
              <a:t>proactive</a:t>
            </a:r>
            <a:r>
              <a:rPr lang="en-GB" sz="3600" dirty="0" smtClean="0"/>
              <a:t> risk management</a:t>
            </a:r>
          </a:p>
          <a:p>
            <a:endParaRPr lang="en-GB" sz="3600" dirty="0"/>
          </a:p>
          <a:p>
            <a:pPr marL="571500" indent="-514350">
              <a:buFont typeface="+mj-lt"/>
              <a:buAutoNum type="arabicParenR"/>
            </a:pPr>
            <a:r>
              <a:rPr lang="en-GB" sz="3600" dirty="0" smtClean="0"/>
              <a:t> Predict if risks are likely to occur</a:t>
            </a:r>
          </a:p>
          <a:p>
            <a:pPr marL="571500" indent="-514350">
              <a:buFont typeface="+mj-lt"/>
              <a:buAutoNum type="arabicParenR"/>
            </a:pPr>
            <a:r>
              <a:rPr lang="en-GB" sz="3600" dirty="0" smtClean="0"/>
              <a:t> We can address the risk to: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GB" sz="2800" dirty="0" smtClean="0"/>
              <a:t>Reduce the likelihood of occurrence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GB" sz="2800" dirty="0" smtClean="0"/>
              <a:t>Reduce the impact on the objectives if it is inevitable to occur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There are many risk management standards </a:t>
            </a:r>
            <a:r>
              <a:rPr lang="en-GB" dirty="0"/>
              <a:t>and </a:t>
            </a:r>
            <a:r>
              <a:rPr lang="en-GB" dirty="0" smtClean="0"/>
              <a:t>methodologies:</a:t>
            </a:r>
          </a:p>
          <a:p>
            <a:pPr lvl="1"/>
            <a:r>
              <a:rPr lang="en-GB" dirty="0" smtClean="0"/>
              <a:t>Management </a:t>
            </a:r>
            <a:r>
              <a:rPr lang="en-GB" dirty="0"/>
              <a:t>of Risk (</a:t>
            </a:r>
            <a:r>
              <a:rPr lang="en-GB" dirty="0" err="1"/>
              <a:t>M_o_R</a:t>
            </a:r>
            <a:r>
              <a:rPr lang="en-GB" dirty="0" smtClean="0"/>
              <a:t>), </a:t>
            </a:r>
          </a:p>
          <a:p>
            <a:pPr lvl="1"/>
            <a:r>
              <a:rPr lang="en-GB" dirty="0" smtClean="0"/>
              <a:t>FERMA </a:t>
            </a:r>
            <a:r>
              <a:rPr lang="en-GB" dirty="0"/>
              <a:t>Risk Management </a:t>
            </a:r>
            <a:r>
              <a:rPr lang="en-GB" dirty="0" smtClean="0"/>
              <a:t>standard, </a:t>
            </a:r>
          </a:p>
          <a:p>
            <a:pPr lvl="1"/>
            <a:r>
              <a:rPr lang="en-GB" dirty="0" smtClean="0"/>
              <a:t>ISO 31000 </a:t>
            </a:r>
            <a:r>
              <a:rPr lang="en-GB" dirty="0"/>
              <a:t>Risk Management Principles and </a:t>
            </a:r>
            <a:r>
              <a:rPr lang="en-GB" dirty="0" smtClean="0"/>
              <a:t>Guidelines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EURO/INFORMS 2013, Rome, 04/07/2013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6DD5-7DC3-45AF-8D86-0F312B0AB2B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346" y="4375695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latin typeface="Arial" charset="0"/>
              </a:rPr>
              <a:t>“Risk </a:t>
            </a:r>
            <a:r>
              <a:rPr lang="en-GB" sz="2800" b="1" i="1" dirty="0">
                <a:latin typeface="Arial" charset="0"/>
              </a:rPr>
              <a:t>Management</a:t>
            </a:r>
            <a:r>
              <a:rPr lang="en-GB" sz="2800" i="1" dirty="0">
                <a:latin typeface="Arial" charset="0"/>
              </a:rPr>
              <a:t>: Coordinated activities to direct and control an organisation with regards to </a:t>
            </a:r>
            <a:r>
              <a:rPr lang="en-GB" sz="2800" i="1" dirty="0" smtClean="0">
                <a:latin typeface="Arial" charset="0"/>
              </a:rPr>
              <a:t>risk” [ISO 31000]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13737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bust-B">
  <a:themeElements>
    <a:clrScheme name="Robust-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bust-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bust-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ust-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ust-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ust-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ust-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ust-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ust-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ust-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ust-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ust-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ust-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ust-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Robust-B</Template>
  <TotalTime>2089</TotalTime>
  <Words>1109</Words>
  <Application>Microsoft Office PowerPoint</Application>
  <PresentationFormat>On-screen Show (4:3)</PresentationFormat>
  <Paragraphs>259</Paragraphs>
  <Slides>24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Microsoft YaHei</vt:lpstr>
      <vt:lpstr>Arial</vt:lpstr>
      <vt:lpstr>Calibri</vt:lpstr>
      <vt:lpstr>Wingdings</vt:lpstr>
      <vt:lpstr>Robust-B</vt:lpstr>
      <vt:lpstr>Visio</vt:lpstr>
      <vt:lpstr>A Framework for Proactive Risk Management of Online Communities</vt:lpstr>
      <vt:lpstr>Online communities</vt:lpstr>
      <vt:lpstr>Motivation for online business communities</vt:lpstr>
      <vt:lpstr>Current online management solutions</vt:lpstr>
      <vt:lpstr>Objectives, risks and opportunities</vt:lpstr>
      <vt:lpstr>Risk model</vt:lpstr>
      <vt:lpstr>Example risks &amp; opportunities</vt:lpstr>
      <vt:lpstr>Aims of proactive risk management</vt:lpstr>
      <vt:lpstr>Risk management</vt:lpstr>
      <vt:lpstr>Methodology</vt:lpstr>
      <vt:lpstr>Events categories</vt:lpstr>
      <vt:lpstr>PowerPoint Presentation</vt:lpstr>
      <vt:lpstr>Example events – user level</vt:lpstr>
      <vt:lpstr>Predictor services</vt:lpstr>
      <vt:lpstr>Treatment</vt:lpstr>
      <vt:lpstr>Framework Components</vt:lpstr>
      <vt:lpstr>Online demo of ROBUST tools</vt:lpstr>
      <vt:lpstr>Conclusion</vt:lpstr>
      <vt:lpstr>Risk representation</vt:lpstr>
      <vt:lpstr>Responses</vt:lpstr>
      <vt:lpstr>T1.1 Survey results</vt:lpstr>
      <vt:lpstr>T1.1 Risk dependencies</vt:lpstr>
      <vt:lpstr>Overview of ROBUST</vt:lpstr>
      <vt:lpstr>Event modelling</vt:lpstr>
    </vt:vector>
  </TitlesOfParts>
  <Company>University of Koblenz-Landau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Thomas Gottron</dc:creator>
  <cp:lastModifiedBy>Vegard Engen</cp:lastModifiedBy>
  <cp:revision>187</cp:revision>
  <dcterms:created xsi:type="dcterms:W3CDTF">2011-03-01T15:46:39Z</dcterms:created>
  <dcterms:modified xsi:type="dcterms:W3CDTF">2013-07-09T06:35:29Z</dcterms:modified>
</cp:coreProperties>
</file>