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474788" indent="-1150938" algn="l" defTabSz="2951163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951163" indent="-2303463" algn="l" defTabSz="2951163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4427538" indent="-3457575" algn="l" defTabSz="2951163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5903913" indent="-4610100" algn="l" defTabSz="2951163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5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3D43"/>
    <a:srgbClr val="669900"/>
    <a:srgbClr val="F99107"/>
    <a:srgbClr val="01435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496" autoAdjust="0"/>
    <p:restoredTop sz="94639" autoAdjust="0"/>
  </p:normalViewPr>
  <p:slideViewPr>
    <p:cSldViewPr>
      <p:cViewPr>
        <p:scale>
          <a:sx n="60" d="100"/>
          <a:sy n="60" d="100"/>
        </p:scale>
        <p:origin x="2294" y="-62"/>
      </p:cViewPr>
      <p:guideLst>
        <p:guide orient="horz" pos="9537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1" y="9406421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3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FC3A2-35EB-4459-A2EA-5BDCFBEDAB38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110D4-3D68-41BE-9721-39F12FFFF3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B379-3DB2-44B1-BB5D-4A86E943E7B8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5BB8E-0859-4503-992B-7355F0D55E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4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2D5CC-115B-4F40-80D9-D2EC71BE90FD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BE41D-C1DD-473C-8B56-2453A6EBC0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5E4C5-D8C6-4806-8335-7B0E6D3F8A68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3C283-AC4F-4221-B2F1-3E7B7C6D86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40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7"/>
            <a:ext cx="18178780" cy="6623742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76086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2pPr>
            <a:lvl3pPr marL="295217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25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34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4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51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260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869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55D12-158A-4922-8942-4EAC3DBAD857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1EA6F-BCBF-4424-815C-B5485E0370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1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4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4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4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3080D-51BD-4762-817B-66B80D3DDEA1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2408-7AEF-49D1-AB75-2123032FA3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1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86" indent="0">
              <a:buNone/>
              <a:defRPr sz="6400" b="1"/>
            </a:lvl2pPr>
            <a:lvl3pPr marL="2952173" indent="0">
              <a:buNone/>
              <a:defRPr sz="5900" b="1"/>
            </a:lvl3pPr>
            <a:lvl4pPr marL="4428259" indent="0">
              <a:buNone/>
              <a:defRPr sz="5200" b="1"/>
            </a:lvl4pPr>
            <a:lvl5pPr marL="5904345" indent="0">
              <a:buNone/>
              <a:defRPr sz="5200" b="1"/>
            </a:lvl5pPr>
            <a:lvl6pPr marL="7380431" indent="0">
              <a:buNone/>
              <a:defRPr sz="5200" b="1"/>
            </a:lvl6pPr>
            <a:lvl7pPr marL="8856518" indent="0">
              <a:buNone/>
              <a:defRPr sz="5200" b="1"/>
            </a:lvl7pPr>
            <a:lvl8pPr marL="10332604" indent="0">
              <a:buNone/>
              <a:defRPr sz="5200" b="1"/>
            </a:lvl8pPr>
            <a:lvl9pPr marL="11808690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8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4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9" y="6777951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86" indent="0">
              <a:buNone/>
              <a:defRPr sz="6400" b="1"/>
            </a:lvl2pPr>
            <a:lvl3pPr marL="2952173" indent="0">
              <a:buNone/>
              <a:defRPr sz="5900" b="1"/>
            </a:lvl3pPr>
            <a:lvl4pPr marL="4428259" indent="0">
              <a:buNone/>
              <a:defRPr sz="5200" b="1"/>
            </a:lvl4pPr>
            <a:lvl5pPr marL="5904345" indent="0">
              <a:buNone/>
              <a:defRPr sz="5200" b="1"/>
            </a:lvl5pPr>
            <a:lvl6pPr marL="7380431" indent="0">
              <a:buNone/>
              <a:defRPr sz="5200" b="1"/>
            </a:lvl6pPr>
            <a:lvl7pPr marL="8856518" indent="0">
              <a:buNone/>
              <a:defRPr sz="5200" b="1"/>
            </a:lvl7pPr>
            <a:lvl8pPr marL="10332604" indent="0">
              <a:buNone/>
              <a:defRPr sz="5200" b="1"/>
            </a:lvl8pPr>
            <a:lvl9pPr marL="11808690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9" y="9602678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4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C4E4F-7B57-416D-B717-0F6FCF1FAB03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BADA9-B9B8-4E07-92D6-4F0F39AD1C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C50E1-A99A-4612-B00B-84286B966C14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F8169-B3AF-48CB-9F37-A4C550338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312EF-992A-4797-B167-8C0A26594B45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7CAD3-BF93-46CE-AD7E-3059D1C822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2" y="1205592"/>
            <a:ext cx="7036110" cy="5130774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6" y="1205595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2" y="6336368"/>
            <a:ext cx="7036110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086" indent="0">
              <a:buNone/>
              <a:defRPr sz="3900"/>
            </a:lvl2pPr>
            <a:lvl3pPr marL="2952173" indent="0">
              <a:buNone/>
              <a:defRPr sz="3300"/>
            </a:lvl3pPr>
            <a:lvl4pPr marL="4428259" indent="0">
              <a:buNone/>
              <a:defRPr sz="2900"/>
            </a:lvl4pPr>
            <a:lvl5pPr marL="5904345" indent="0">
              <a:buNone/>
              <a:defRPr sz="2900"/>
            </a:lvl5pPr>
            <a:lvl6pPr marL="7380431" indent="0">
              <a:buNone/>
              <a:defRPr sz="2900"/>
            </a:lvl6pPr>
            <a:lvl7pPr marL="8856518" indent="0">
              <a:buNone/>
              <a:defRPr sz="2900"/>
            </a:lvl7pPr>
            <a:lvl8pPr marL="10332604" indent="0">
              <a:buNone/>
              <a:defRPr sz="2900"/>
            </a:lvl8pPr>
            <a:lvl9pPr marL="11808690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410EB-D6BF-4ED5-B5AC-AE02AF850469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94E49-C94E-4DA8-A2B4-C00863BC4F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3"/>
            <a:ext cx="12832080" cy="2502306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086" indent="0">
              <a:buNone/>
              <a:defRPr sz="9000"/>
            </a:lvl2pPr>
            <a:lvl3pPr marL="2952173" indent="0">
              <a:buNone/>
              <a:defRPr sz="7700"/>
            </a:lvl3pPr>
            <a:lvl4pPr marL="4428259" indent="0">
              <a:buNone/>
              <a:defRPr sz="6400"/>
            </a:lvl4pPr>
            <a:lvl5pPr marL="5904345" indent="0">
              <a:buNone/>
              <a:defRPr sz="6400"/>
            </a:lvl5pPr>
            <a:lvl6pPr marL="7380431" indent="0">
              <a:buNone/>
              <a:defRPr sz="6400"/>
            </a:lvl6pPr>
            <a:lvl7pPr marL="8856518" indent="0">
              <a:buNone/>
              <a:defRPr sz="6400"/>
            </a:lvl7pPr>
            <a:lvl8pPr marL="10332604" indent="0">
              <a:buNone/>
              <a:defRPr sz="6400"/>
            </a:lvl8pPr>
            <a:lvl9pPr marL="11808690" indent="0">
              <a:buNone/>
              <a:defRPr sz="6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90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086" indent="0">
              <a:buNone/>
              <a:defRPr sz="3900"/>
            </a:lvl2pPr>
            <a:lvl3pPr marL="2952173" indent="0">
              <a:buNone/>
              <a:defRPr sz="3300"/>
            </a:lvl3pPr>
            <a:lvl4pPr marL="4428259" indent="0">
              <a:buNone/>
              <a:defRPr sz="2900"/>
            </a:lvl4pPr>
            <a:lvl5pPr marL="5904345" indent="0">
              <a:buNone/>
              <a:defRPr sz="2900"/>
            </a:lvl5pPr>
            <a:lvl6pPr marL="7380431" indent="0">
              <a:buNone/>
              <a:defRPr sz="2900"/>
            </a:lvl6pPr>
            <a:lvl7pPr marL="8856518" indent="0">
              <a:buNone/>
              <a:defRPr sz="2900"/>
            </a:lvl7pPr>
            <a:lvl8pPr marL="10332604" indent="0">
              <a:buNone/>
              <a:defRPr sz="2900"/>
            </a:lvl8pPr>
            <a:lvl9pPr marL="11808690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6D982-6A86-4347-A1F2-4AADB9752DEC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825BC-46D3-478D-90D9-2A464CEF52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17" tIns="147609" rIns="295217" bIns="1476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17" tIns="147609" rIns="295217" bIns="147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3825"/>
            <a:ext cx="4989513" cy="1612900"/>
          </a:xfrm>
          <a:prstGeom prst="rect">
            <a:avLst/>
          </a:prstGeom>
        </p:spPr>
        <p:txBody>
          <a:bodyPr vert="horz" lIns="295217" tIns="147609" rIns="295217" bIns="147609" rtlCol="0" anchor="ctr"/>
          <a:lstStyle>
            <a:lvl1pPr algn="l" defTabSz="2952173" fontAlgn="auto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87D5F5-AE68-4FDF-B85D-C7181FF2BEF6}" type="datetimeFigureOut">
              <a:rPr lang="en-US"/>
              <a:pPr>
                <a:defRPr/>
              </a:pPr>
              <a:t>3/21/2011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263" y="28063825"/>
            <a:ext cx="6772275" cy="1612900"/>
          </a:xfrm>
          <a:prstGeom prst="rect">
            <a:avLst/>
          </a:prstGeom>
        </p:spPr>
        <p:txBody>
          <a:bodyPr vert="horz" lIns="295217" tIns="147609" rIns="295217" bIns="147609" rtlCol="0" anchor="ctr"/>
          <a:lstStyle>
            <a:lvl1pPr algn="ctr" defTabSz="2952173" fontAlgn="auto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313" y="28063825"/>
            <a:ext cx="4989512" cy="1612900"/>
          </a:xfrm>
          <a:prstGeom prst="rect">
            <a:avLst/>
          </a:prstGeom>
        </p:spPr>
        <p:txBody>
          <a:bodyPr vert="horz" lIns="295217" tIns="147609" rIns="295217" bIns="147609" rtlCol="0" anchor="ctr"/>
          <a:lstStyle>
            <a:lvl1pPr algn="r" defTabSz="2952173" fontAlgn="auto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A43D2B-96EC-4749-AFD2-260C106BC1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5pPr>
      <a:lvl6pPr marL="323195" algn="ctr" defTabSz="2951396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6pPr>
      <a:lvl7pPr marL="646389" algn="ctr" defTabSz="2951396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7pPr>
      <a:lvl8pPr marL="969584" algn="ctr" defTabSz="2951396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8pPr>
      <a:lvl9pPr marL="1292779" algn="ctr" defTabSz="2951396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475" indent="-738044" algn="l" defTabSz="2952173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561" indent="-738044" algn="l" defTabSz="2952173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0647" indent="-738044" algn="l" defTabSz="2952173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6733" indent="-738044" algn="l" defTabSz="2952173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086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173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259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345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431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518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604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8690" algn="l" defTabSz="2952173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614987"/>
            <a:ext cx="21386800" cy="1508125"/>
          </a:xfrm>
          <a:prstGeom prst="rect">
            <a:avLst/>
          </a:prstGeom>
          <a:solidFill>
            <a:srgbClr val="323D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88" tIns="45244" rIns="90488" bIns="45244" anchor="ctr"/>
          <a:lstStyle/>
          <a:p>
            <a:pPr algn="ctr" defTabSz="295217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 </a:t>
            </a:r>
            <a:r>
              <a:rPr lang="en-GB" sz="5400" dirty="0" smtClean="0"/>
              <a:t>Dr. Monica </a:t>
            </a:r>
            <a:r>
              <a:rPr lang="en-GB" sz="5400" dirty="0" smtClean="0"/>
              <a:t>Ratoi</a:t>
            </a:r>
            <a:endParaRPr lang="en-GB" sz="5400" dirty="0" smtClean="0"/>
          </a:p>
          <a:p>
            <a:pPr algn="ctr" defTabSz="295217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 smtClean="0"/>
              <a:t>Lecturer in Lubrication Science, </a:t>
            </a:r>
            <a:r>
              <a:rPr lang="en-GB" sz="5400" dirty="0" smtClean="0"/>
              <a:t>nCATS</a:t>
            </a:r>
            <a:endParaRPr lang="en-GB" sz="5400" dirty="0"/>
          </a:p>
        </p:txBody>
      </p:sp>
      <p:sp>
        <p:nvSpPr>
          <p:cNvPr id="4" name="Rectangle 3"/>
          <p:cNvSpPr/>
          <p:nvPr/>
        </p:nvSpPr>
        <p:spPr>
          <a:xfrm>
            <a:off x="0" y="2311400"/>
            <a:ext cx="21386800" cy="2960688"/>
          </a:xfrm>
          <a:prstGeom prst="rect">
            <a:avLst/>
          </a:prstGeom>
          <a:solidFill>
            <a:srgbClr val="014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88" tIns="45244" rIns="90488" bIns="45244" anchor="ctr"/>
          <a:lstStyle/>
          <a:p>
            <a:pPr algn="ctr" defTabSz="295217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FFFF00"/>
                </a:solidFill>
              </a:rPr>
              <a:t> MARINE WIND TURBINE LUBRICATION</a:t>
            </a:r>
            <a:endParaRPr lang="en-GB" b="1" dirty="0" smtClean="0">
              <a:solidFill>
                <a:srgbClr val="FFFF00"/>
              </a:solidFill>
            </a:endParaRPr>
          </a:p>
          <a:p>
            <a:pPr algn="ctr" defTabSz="295217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Overview </a:t>
            </a:r>
            <a:endParaRPr lang="en-GB" dirty="0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0" y="2398713"/>
            <a:ext cx="21386800" cy="504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65416" tIns="232708" rIns="465416" bIns="232708"/>
          <a:lstStyle/>
          <a:p>
            <a:pPr algn="ctr" defTabSz="4650080">
              <a:defRPr/>
            </a:pPr>
            <a:r>
              <a:rPr lang="en-GB" sz="4700" baseline="30000" dirty="0">
                <a:solidFill>
                  <a:srgbClr val="FFFFFF"/>
                </a:solidFill>
                <a:latin typeface="Georgia" pitchFamily="18" charset="0"/>
                <a:ea typeface="ＭＳ Ｐゴシック" pitchFamily="16" charset="-128"/>
              </a:rPr>
              <a:t/>
            </a:r>
            <a:br>
              <a:rPr lang="en-GB" sz="4700" baseline="30000" dirty="0">
                <a:solidFill>
                  <a:srgbClr val="FFFFFF"/>
                </a:solidFill>
                <a:latin typeface="Georgia" pitchFamily="18" charset="0"/>
                <a:ea typeface="ＭＳ Ｐゴシック" pitchFamily="16" charset="-128"/>
              </a:rPr>
            </a:br>
            <a:endParaRPr lang="en-GB" sz="2800" dirty="0">
              <a:solidFill>
                <a:srgbClr val="F99107"/>
              </a:solidFill>
              <a:latin typeface="Georgia" pitchFamily="18" charset="0"/>
              <a:ea typeface="ＭＳ Ｐゴシック" pitchFamily="16" charset="-128"/>
            </a:endParaRPr>
          </a:p>
        </p:txBody>
      </p:sp>
      <p:sp>
        <p:nvSpPr>
          <p:cNvPr id="2053" name="Text Box 25"/>
          <p:cNvSpPr txBox="1">
            <a:spLocks noChangeArrowheads="1"/>
          </p:cNvSpPr>
          <p:nvPr/>
        </p:nvSpPr>
        <p:spPr bwMode="auto">
          <a:xfrm>
            <a:off x="735013" y="7327900"/>
            <a:ext cx="9551987" cy="542408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5244" rIns="90488" bIns="0">
            <a:spAutoFit/>
          </a:bodyPr>
          <a:lstStyle/>
          <a:p>
            <a:pPr algn="just" defTabSz="4652963">
              <a:spcAft>
                <a:spcPts val="850"/>
              </a:spcAft>
            </a:pP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TRENDS IN MARINE ENERGY:</a:t>
            </a: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014359"/>
                </a:solidFill>
                <a:latin typeface="Georgia" pitchFamily="18" charset="0"/>
              </a:rPr>
              <a:t>-</a:t>
            </a:r>
            <a:r>
              <a:rPr lang="en-GB" sz="2800" b="1" dirty="0" smtClean="0">
                <a:latin typeface="Georgia" pitchFamily="18" charset="0"/>
              </a:rPr>
              <a:t>m</a:t>
            </a:r>
            <a:r>
              <a:rPr lang="en-GB" sz="2800" b="1" dirty="0" smtClean="0">
                <a:latin typeface="Georgia" pitchFamily="18" charset="0"/>
              </a:rPr>
              <a:t>arket </a:t>
            </a:r>
            <a:r>
              <a:rPr lang="en-GB" sz="2800" b="1" dirty="0" smtClean="0">
                <a:latin typeface="Georgia" pitchFamily="18" charset="0"/>
              </a:rPr>
              <a:t>growth for wind energy is now occurring in North America, Europe and Asia, following a </a:t>
            </a:r>
            <a:r>
              <a:rPr lang="en-GB" sz="2800" b="1" dirty="0" smtClean="0">
                <a:latin typeface="Georgia" pitchFamily="18" charset="0"/>
              </a:rPr>
              <a:t>30% </a:t>
            </a:r>
            <a:r>
              <a:rPr lang="en-GB" sz="2800" b="1" dirty="0" smtClean="0">
                <a:latin typeface="Georgia" pitchFamily="18" charset="0"/>
              </a:rPr>
              <a:t>growth in installations through the 1980s and </a:t>
            </a:r>
            <a:r>
              <a:rPr lang="en-GB" sz="2800" b="1" dirty="0" smtClean="0">
                <a:latin typeface="Georgia" pitchFamily="18" charset="0"/>
              </a:rPr>
              <a:t>1990s </a:t>
            </a:r>
            <a:r>
              <a:rPr lang="en-GB" sz="2800" dirty="0" smtClean="0">
                <a:latin typeface="Georgia" pitchFamily="18" charset="0"/>
              </a:rPr>
              <a:t>[1]</a:t>
            </a:r>
            <a:endParaRPr lang="en-GB" sz="2800" dirty="0" smtClean="0">
              <a:solidFill>
                <a:srgbClr val="014359"/>
              </a:solidFill>
              <a:latin typeface="Georgia" pitchFamily="18" charset="0"/>
            </a:endParaRP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-increased demand for higher energy output and bigger turbines </a:t>
            </a:r>
            <a:r>
              <a:rPr lang="en-GB" sz="2800" dirty="0" smtClean="0">
                <a:latin typeface="Georgia" pitchFamily="18" charset="0"/>
              </a:rPr>
              <a:t>[3]</a:t>
            </a: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-increased loading on gears create higher operating temperatures</a:t>
            </a: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-longer service intervals for off-shore turbines</a:t>
            </a:r>
            <a:endParaRPr lang="en-GB" sz="2800" b="1" dirty="0" smtClean="0">
              <a:latin typeface="Georgia" pitchFamily="18" charset="0"/>
            </a:endParaRPr>
          </a:p>
          <a:p>
            <a:pPr algn="just" defTabSz="4652963">
              <a:spcAft>
                <a:spcPts val="850"/>
              </a:spcAft>
            </a:pPr>
            <a:endParaRPr lang="en-GB" sz="2800" dirty="0">
              <a:latin typeface="Georgia" pitchFamily="18" charset="0"/>
            </a:endParaRPr>
          </a:p>
        </p:txBody>
      </p:sp>
      <p:sp>
        <p:nvSpPr>
          <p:cNvPr id="2056" name="Text Box 25"/>
          <p:cNvSpPr txBox="1">
            <a:spLocks noChangeArrowheads="1"/>
          </p:cNvSpPr>
          <p:nvPr/>
        </p:nvSpPr>
        <p:spPr bwMode="auto">
          <a:xfrm>
            <a:off x="863600" y="20169188"/>
            <a:ext cx="9525000" cy="967909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90488" tIns="45244" rIns="90488" bIns="0">
            <a:spAutoFit/>
          </a:bodyPr>
          <a:lstStyle/>
          <a:p>
            <a:pPr algn="just" defTabSz="4654550">
              <a:spcAft>
                <a:spcPts val="850"/>
              </a:spcAft>
            </a:pPr>
            <a:r>
              <a:rPr lang="en-GB" sz="3200" b="1" dirty="0" smtClean="0">
                <a:solidFill>
                  <a:schemeClr val="tx2"/>
                </a:solidFill>
                <a:latin typeface="Georgia" pitchFamily="18" charset="0"/>
              </a:rPr>
              <a:t>RELIABILITY:</a:t>
            </a:r>
            <a:endParaRPr lang="en-GB" sz="3200" dirty="0" smtClean="0">
              <a:latin typeface="Georgia" pitchFamily="18" charset="0"/>
            </a:endParaRPr>
          </a:p>
          <a:p>
            <a:pPr algn="just" defTabSz="4654550"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-is well </a:t>
            </a:r>
            <a:r>
              <a:rPr lang="en-GB" sz="2800" b="1" dirty="0" smtClean="0">
                <a:latin typeface="Georgia" pitchFamily="18" charset="0"/>
              </a:rPr>
              <a:t>above that of most conventional generating </a:t>
            </a:r>
            <a:r>
              <a:rPr lang="en-GB" sz="2800" b="1" dirty="0" smtClean="0">
                <a:latin typeface="Georgia" pitchFamily="18" charset="0"/>
              </a:rPr>
              <a:t>technologies; the best </a:t>
            </a:r>
            <a:r>
              <a:rPr lang="en-GB" sz="2800" b="1" dirty="0" smtClean="0">
                <a:latin typeface="Georgia" pitchFamily="18" charset="0"/>
              </a:rPr>
              <a:t>turbine manufacturers consistently achieve availability (</a:t>
            </a:r>
            <a:r>
              <a:rPr lang="en-GB" sz="2800" b="1" dirty="0" smtClean="0">
                <a:latin typeface="Georgia" pitchFamily="18" charset="0"/>
              </a:rPr>
              <a:t>a </a:t>
            </a:r>
            <a:r>
              <a:rPr lang="en-GB" sz="2800" b="1" dirty="0" smtClean="0">
                <a:latin typeface="Georgia" pitchFamily="18" charset="0"/>
              </a:rPr>
              <a:t>commonly used operational measure of </a:t>
            </a:r>
            <a:r>
              <a:rPr lang="en-GB" sz="2800" b="1" dirty="0" smtClean="0">
                <a:latin typeface="Georgia" pitchFamily="18" charset="0"/>
              </a:rPr>
              <a:t>reliability) </a:t>
            </a:r>
            <a:r>
              <a:rPr lang="en-GB" sz="2800" b="1" dirty="0" smtClean="0">
                <a:latin typeface="Georgia" pitchFamily="18" charset="0"/>
              </a:rPr>
              <a:t>of more than </a:t>
            </a:r>
            <a:r>
              <a:rPr lang="en-GB" sz="2800" b="1" dirty="0" smtClean="0">
                <a:latin typeface="Georgia" pitchFamily="18" charset="0"/>
              </a:rPr>
              <a:t>98% </a:t>
            </a:r>
          </a:p>
          <a:p>
            <a:pPr algn="just" defTabSz="4654550">
              <a:spcBef>
                <a:spcPts val="850"/>
              </a:spcBef>
              <a:spcAft>
                <a:spcPts val="850"/>
              </a:spcAft>
            </a:pP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CAUSES OF FAILURE:</a:t>
            </a:r>
            <a:endParaRPr lang="en-GB" sz="3200" dirty="0" smtClean="0">
              <a:latin typeface="Georgia" pitchFamily="18" charset="0"/>
            </a:endParaRPr>
          </a:p>
          <a:p>
            <a:pPr algn="just" defTabSz="4654550"/>
            <a:r>
              <a:rPr lang="en-GB" sz="2800" b="1" dirty="0" smtClean="0">
                <a:latin typeface="Georgia" pitchFamily="18" charset="0"/>
              </a:rPr>
              <a:t>M</a:t>
            </a:r>
            <a:r>
              <a:rPr lang="en-GB" sz="2800" b="1" dirty="0" smtClean="0">
                <a:latin typeface="Georgia" pitchFamily="18" charset="0"/>
              </a:rPr>
              <a:t>any field-operating </a:t>
            </a:r>
            <a:r>
              <a:rPr lang="en-GB" sz="2800" b="1" dirty="0" smtClean="0">
                <a:latin typeface="Georgia" pitchFamily="18" charset="0"/>
              </a:rPr>
              <a:t>failures are a </a:t>
            </a:r>
            <a:r>
              <a:rPr lang="en-GB" sz="2800" b="1" dirty="0" smtClean="0">
                <a:latin typeface="Georgia" pitchFamily="18" charset="0"/>
              </a:rPr>
              <a:t>consequence of </a:t>
            </a:r>
            <a:r>
              <a:rPr lang="en-GB" sz="2800" b="1" dirty="0" smtClean="0">
                <a:latin typeface="Georgia" pitchFamily="18" charset="0"/>
              </a:rPr>
              <a:t>gearbox bearing </a:t>
            </a:r>
            <a:r>
              <a:rPr lang="en-GB" sz="2800" b="1" dirty="0" smtClean="0">
                <a:latin typeface="Georgia" pitchFamily="18" charset="0"/>
              </a:rPr>
              <a:t>failure, believed </a:t>
            </a:r>
            <a:r>
              <a:rPr lang="en-GB" sz="2800" b="1" dirty="0" smtClean="0">
                <a:latin typeface="Georgia" pitchFamily="18" charset="0"/>
              </a:rPr>
              <a:t>to be directly related </a:t>
            </a:r>
            <a:r>
              <a:rPr lang="en-GB" sz="2800" b="1" dirty="0" smtClean="0">
                <a:latin typeface="Georgia" pitchFamily="18" charset="0"/>
              </a:rPr>
              <a:t>to:</a:t>
            </a:r>
          </a:p>
          <a:p>
            <a:pPr algn="just" defTabSz="4654550"/>
            <a:r>
              <a:rPr lang="en-GB" sz="2800" b="1" dirty="0" smtClean="0">
                <a:latin typeface="Georgia" pitchFamily="18" charset="0"/>
              </a:rPr>
              <a:t>-poor </a:t>
            </a:r>
            <a:r>
              <a:rPr lang="en-GB" sz="2800" b="1" dirty="0" smtClean="0">
                <a:latin typeface="Georgia" pitchFamily="18" charset="0"/>
              </a:rPr>
              <a:t>lubrication </a:t>
            </a:r>
            <a:r>
              <a:rPr lang="en-GB" sz="2800" b="1" dirty="0" smtClean="0">
                <a:latin typeface="Georgia" pitchFamily="18" charset="0"/>
              </a:rPr>
              <a:t>due to </a:t>
            </a:r>
            <a:r>
              <a:rPr lang="en-GB" sz="2800" b="1" dirty="0" smtClean="0">
                <a:latin typeface="Georgia" pitchFamily="18" charset="0"/>
              </a:rPr>
              <a:t>u</a:t>
            </a:r>
            <a:r>
              <a:rPr lang="en-GB" sz="2800" b="1" dirty="0" smtClean="0">
                <a:latin typeface="Georgia" pitchFamily="18" charset="0"/>
              </a:rPr>
              <a:t>nusual stresses and </a:t>
            </a:r>
          </a:p>
          <a:p>
            <a:pPr algn="just" defTabSz="4654550"/>
            <a:r>
              <a:rPr lang="en-GB" sz="2800" b="1" dirty="0" smtClean="0">
                <a:latin typeface="Georgia" pitchFamily="18" charset="0"/>
              </a:rPr>
              <a:t>-</a:t>
            </a:r>
            <a:r>
              <a:rPr lang="en-GB" sz="2800" b="1" dirty="0" smtClean="0">
                <a:latin typeface="Georgia" pitchFamily="18" charset="0"/>
              </a:rPr>
              <a:t>poor maintenance due to limited accessibility to major components</a:t>
            </a:r>
          </a:p>
          <a:p>
            <a:pPr algn="just" defTabSz="4654550"/>
            <a:r>
              <a:rPr lang="en-GB" sz="2800" b="1" dirty="0" smtClean="0">
                <a:latin typeface="Georgia" pitchFamily="18" charset="0"/>
              </a:rPr>
              <a:t>-the </a:t>
            </a:r>
            <a:r>
              <a:rPr lang="en-GB" sz="2800" b="1" dirty="0" smtClean="0">
                <a:latin typeface="Georgia" pitchFamily="18" charset="0"/>
              </a:rPr>
              <a:t>bearings in </a:t>
            </a:r>
            <a:r>
              <a:rPr lang="en-GB" sz="2800" b="1" dirty="0" smtClean="0">
                <a:latin typeface="Georgia" pitchFamily="18" charset="0"/>
              </a:rPr>
              <a:t>the wind turbine gearbox are subjected to </a:t>
            </a:r>
            <a:r>
              <a:rPr lang="en-GB" sz="2800" b="1" dirty="0" smtClean="0">
                <a:latin typeface="Georgia" pitchFamily="18" charset="0"/>
              </a:rPr>
              <a:t>extremely high loads, and throughout the gearbox, the bearing performance criteria will be </a:t>
            </a:r>
            <a:r>
              <a:rPr lang="en-GB" sz="2800" b="1" dirty="0" smtClean="0">
                <a:latin typeface="Georgia" pitchFamily="18" charset="0"/>
              </a:rPr>
              <a:t>different</a:t>
            </a:r>
          </a:p>
          <a:p>
            <a:pPr algn="just" defTabSz="4654550"/>
            <a:r>
              <a:rPr lang="en-GB" sz="2800" b="1" dirty="0" smtClean="0">
                <a:latin typeface="Georgia" pitchFamily="18" charset="0"/>
              </a:rPr>
              <a:t>-high-load/low-speed conditions </a:t>
            </a:r>
            <a:r>
              <a:rPr lang="en-GB" sz="2800" b="1" dirty="0" smtClean="0">
                <a:latin typeface="Georgia" pitchFamily="18" charset="0"/>
              </a:rPr>
              <a:t>arise when winds are light </a:t>
            </a:r>
            <a:r>
              <a:rPr lang="en-GB" sz="2800" b="1" dirty="0" smtClean="0">
                <a:latin typeface="Georgia" pitchFamily="18" charset="0"/>
              </a:rPr>
              <a:t>and can </a:t>
            </a:r>
            <a:r>
              <a:rPr lang="en-GB" sz="2800" b="1" dirty="0" smtClean="0">
                <a:latin typeface="Georgia" pitchFamily="18" charset="0"/>
              </a:rPr>
              <a:t>possibly lead to the breakdown of the lubricating film that is normally required for a long bearing </a:t>
            </a:r>
            <a:r>
              <a:rPr lang="en-GB" sz="2800" b="1" dirty="0" smtClean="0">
                <a:latin typeface="Georgia" pitchFamily="18" charset="0"/>
              </a:rPr>
              <a:t>life</a:t>
            </a:r>
            <a:endParaRPr lang="en-GB" sz="2800" dirty="0">
              <a:solidFill>
                <a:srgbClr val="323D43"/>
              </a:solidFill>
              <a:latin typeface="Georgia" pitchFamily="18" charset="0"/>
            </a:endParaRPr>
          </a:p>
        </p:txBody>
      </p:sp>
      <p:sp>
        <p:nvSpPr>
          <p:cNvPr id="2057" name="Text Box 25"/>
          <p:cNvSpPr txBox="1">
            <a:spLocks noChangeArrowheads="1"/>
          </p:cNvSpPr>
          <p:nvPr/>
        </p:nvSpPr>
        <p:spPr bwMode="auto">
          <a:xfrm>
            <a:off x="11379200" y="21159787"/>
            <a:ext cx="9551988" cy="90746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90488" tIns="45244" rIns="90488" bIns="0">
            <a:spAutoFit/>
          </a:bodyPr>
          <a:lstStyle/>
          <a:p>
            <a:pPr algn="just" defTabSz="4652963"/>
            <a:endParaRPr lang="en-GB" sz="2800" dirty="0" smtClean="0">
              <a:solidFill>
                <a:srgbClr val="014359"/>
              </a:solidFill>
              <a:latin typeface="Georgia" pitchFamily="18" charset="0"/>
            </a:endParaRPr>
          </a:p>
          <a:p>
            <a:pPr algn="just" defTabSz="4652963"/>
            <a:endParaRPr lang="en-GB" sz="2800" dirty="0">
              <a:solidFill>
                <a:srgbClr val="323D43"/>
              </a:solidFill>
              <a:latin typeface="Georgia" pitchFamily="18" charset="0"/>
            </a:endParaRPr>
          </a:p>
        </p:txBody>
      </p:sp>
      <p:sp>
        <p:nvSpPr>
          <p:cNvPr id="2058" name="Text Box 25"/>
          <p:cNvSpPr txBox="1">
            <a:spLocks noChangeArrowheads="1"/>
          </p:cNvSpPr>
          <p:nvPr/>
        </p:nvSpPr>
        <p:spPr bwMode="auto">
          <a:xfrm>
            <a:off x="11150600" y="7291388"/>
            <a:ext cx="9601200" cy="381594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90488" tIns="45244" rIns="90488" bIns="0">
            <a:spAutoFit/>
          </a:bodyPr>
          <a:lstStyle/>
          <a:p>
            <a:pPr algn="just" defTabSz="4652963">
              <a:spcAft>
                <a:spcPts val="850"/>
              </a:spcAft>
            </a:pP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LUBRICANT CHALLENGES:</a:t>
            </a:r>
            <a:endParaRPr lang="en-GB" sz="2800" dirty="0">
              <a:solidFill>
                <a:srgbClr val="323D43"/>
              </a:solidFill>
              <a:latin typeface="Georgia" pitchFamily="18" charset="0"/>
            </a:endParaRP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- protect against micro-pitting and scuffing</a:t>
            </a: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- prevent bearing failure</a:t>
            </a:r>
            <a:endParaRPr lang="en-GB" sz="2800" b="1" dirty="0" smtClean="0">
              <a:solidFill>
                <a:srgbClr val="323D43"/>
              </a:solidFill>
              <a:latin typeface="Georgia" pitchFamily="18" charset="0"/>
            </a:endParaRP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- eliminate </a:t>
            </a: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sludging</a:t>
            </a: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, inhibit foam, clean dirt</a:t>
            </a: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- reduce corrosion in off-shore turbines</a:t>
            </a: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- extend lubricant life, drains and service intervals</a:t>
            </a:r>
            <a:endParaRPr lang="en-GB" sz="2800" b="1" dirty="0" smtClean="0">
              <a:solidFill>
                <a:srgbClr val="323D43"/>
              </a:solidFill>
              <a:latin typeface="Georgia" pitchFamily="18" charset="0"/>
            </a:endParaRPr>
          </a:p>
          <a:p>
            <a:pPr algn="just" defTabSz="4652963">
              <a:spcAft>
                <a:spcPts val="850"/>
              </a:spcAft>
            </a:pPr>
            <a:r>
              <a:rPr lang="en-GB" sz="2800" b="1" dirty="0" smtClean="0">
                <a:solidFill>
                  <a:srgbClr val="323D43"/>
                </a:solidFill>
                <a:latin typeface="Georgia" pitchFamily="18" charset="0"/>
              </a:rPr>
              <a:t> </a:t>
            </a:r>
            <a:endParaRPr lang="en-GB" sz="3200" b="1" dirty="0" smtClean="0">
              <a:solidFill>
                <a:srgbClr val="014359"/>
              </a:solidFill>
              <a:latin typeface="Georgia" pitchFamily="18" charset="0"/>
            </a:endParaRPr>
          </a:p>
        </p:txBody>
      </p:sp>
      <p:sp>
        <p:nvSpPr>
          <p:cNvPr id="2060" name="Text Box 25"/>
          <p:cNvSpPr txBox="1">
            <a:spLocks noChangeArrowheads="1"/>
          </p:cNvSpPr>
          <p:nvPr/>
        </p:nvSpPr>
        <p:spPr bwMode="auto">
          <a:xfrm>
            <a:off x="11150600" y="27789187"/>
            <a:ext cx="9551988" cy="194620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5244" rIns="90488" bIns="0">
            <a:spAutoFit/>
          </a:bodyPr>
          <a:lstStyle/>
          <a:p>
            <a:pPr algn="just" defTabSz="4652963">
              <a:spcAft>
                <a:spcPts val="850"/>
              </a:spcAft>
            </a:pP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References</a:t>
            </a:r>
          </a:p>
          <a:p>
            <a:r>
              <a:rPr lang="en-GB" sz="2800" dirty="0" smtClean="0">
                <a:latin typeface="Georgia" pitchFamily="18" charset="0"/>
              </a:rPr>
              <a:t>[1] D. Barr, </a:t>
            </a:r>
            <a:r>
              <a:rPr lang="en-GB" sz="2800" i="1" dirty="0" smtClean="0">
                <a:latin typeface="Georgia" pitchFamily="18" charset="0"/>
              </a:rPr>
              <a:t>Machinery Lubrication, </a:t>
            </a:r>
            <a:r>
              <a:rPr lang="en-GB" sz="2800" dirty="0" smtClean="0">
                <a:latin typeface="Georgia" pitchFamily="18" charset="0"/>
              </a:rPr>
              <a:t>Sept. 2002, [2] S. </a:t>
            </a:r>
            <a:r>
              <a:rPr lang="en-GB" sz="2800" dirty="0" smtClean="0">
                <a:latin typeface="Georgia" pitchFamily="18" charset="0"/>
              </a:rPr>
              <a:t>Lawate</a:t>
            </a:r>
            <a:r>
              <a:rPr lang="en-GB" sz="2800" dirty="0" smtClean="0">
                <a:latin typeface="Georgia" pitchFamily="18" charset="0"/>
              </a:rPr>
              <a:t>, M. Graf, </a:t>
            </a:r>
            <a:r>
              <a:rPr lang="en-GB" sz="2800" i="1" dirty="0" smtClean="0">
                <a:latin typeface="Georgia" pitchFamily="18" charset="0"/>
              </a:rPr>
              <a:t>Power-Engineering 111,8</a:t>
            </a:r>
            <a:r>
              <a:rPr lang="en-GB" sz="2800" dirty="0" smtClean="0">
                <a:latin typeface="Georgia" pitchFamily="18" charset="0"/>
              </a:rPr>
              <a:t>, 2007, [3] M. Greaves, </a:t>
            </a:r>
            <a:r>
              <a:rPr lang="en-GB" sz="2800" i="1" dirty="0" smtClean="0">
                <a:latin typeface="Georgia" pitchFamily="18" charset="0"/>
              </a:rPr>
              <a:t>The UEIL Annual </a:t>
            </a:r>
            <a:r>
              <a:rPr lang="en-GB" sz="2800" i="1" dirty="0" smtClean="0">
                <a:latin typeface="Georgia" pitchFamily="18" charset="0"/>
              </a:rPr>
              <a:t>Congress,</a:t>
            </a:r>
            <a:r>
              <a:rPr lang="en-GB" sz="2800" dirty="0" smtClean="0">
                <a:latin typeface="Georgia" pitchFamily="18" charset="0"/>
              </a:rPr>
              <a:t> Oct. 2008</a:t>
            </a:r>
            <a:endParaRPr lang="en-GB" sz="2800" dirty="0" smtClean="0">
              <a:latin typeface="Georgia" pitchFamily="18" charset="0"/>
            </a:endParaRPr>
          </a:p>
        </p:txBody>
      </p:sp>
      <p:pic>
        <p:nvPicPr>
          <p:cNvPr id="2066" name="Picture 11" descr="engineering scienc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44813" y="371475"/>
            <a:ext cx="5381625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4" name="Rectangle 693"/>
          <p:cNvSpPr/>
          <p:nvPr/>
        </p:nvSpPr>
        <p:spPr>
          <a:xfrm>
            <a:off x="1473200" y="19559587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654550"/>
            <a:r>
              <a:rPr lang="en-GB" sz="2800" dirty="0" smtClean="0">
                <a:solidFill>
                  <a:srgbClr val="323D43"/>
                </a:solidFill>
                <a:latin typeface="Georgia" pitchFamily="18" charset="0"/>
              </a:rPr>
              <a:t>Figure 1. A</a:t>
            </a:r>
            <a:r>
              <a:rPr lang="en-GB" sz="2800" dirty="0" smtClean="0">
                <a:latin typeface="Georgia" pitchFamily="18" charset="0"/>
              </a:rPr>
              <a:t> </a:t>
            </a:r>
            <a:r>
              <a:rPr lang="en-GB" sz="2800" dirty="0" smtClean="0">
                <a:latin typeface="Georgia" pitchFamily="18" charset="0"/>
              </a:rPr>
              <a:t>typical propeller-type wind </a:t>
            </a:r>
            <a:r>
              <a:rPr lang="en-GB" sz="2800" dirty="0" smtClean="0">
                <a:latin typeface="Georgia" pitchFamily="18" charset="0"/>
              </a:rPr>
              <a:t>turbine [1] </a:t>
            </a:r>
            <a:endParaRPr lang="en-GB" sz="2800" b="1" dirty="0" smtClean="0">
              <a:solidFill>
                <a:srgbClr val="323D43"/>
              </a:solidFill>
              <a:latin typeface="Georgia" pitchFamily="18" charset="0"/>
            </a:endParaRPr>
          </a:p>
          <a:p>
            <a:pPr lvl="0" algn="just" defTabSz="4654550"/>
            <a:endParaRPr lang="en-GB" sz="2000" dirty="0" smtClean="0">
              <a:solidFill>
                <a:srgbClr val="323D43"/>
              </a:solidFill>
              <a:latin typeface="Georgia" pitchFamily="18" charset="0"/>
            </a:endParaRPr>
          </a:p>
        </p:txBody>
      </p:sp>
      <p:sp>
        <p:nvSpPr>
          <p:cNvPr id="696" name="Rectangle 695"/>
          <p:cNvSpPr/>
          <p:nvPr/>
        </p:nvSpPr>
        <p:spPr>
          <a:xfrm>
            <a:off x="11150600" y="14377987"/>
            <a:ext cx="9067800" cy="1512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50"/>
              </a:spcAft>
            </a:pP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TRENDS </a:t>
            </a: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IN </a:t>
            </a: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LUBRICATION:</a:t>
            </a:r>
            <a:endParaRPr lang="en-GB" sz="3200" dirty="0" smtClean="0">
              <a:latin typeface="Georgia" pitchFamily="18" charset="0"/>
            </a:endParaRPr>
          </a:p>
          <a:p>
            <a:pPr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-turbine </a:t>
            </a:r>
            <a:r>
              <a:rPr lang="en-GB" sz="2800" b="1" dirty="0" smtClean="0">
                <a:latin typeface="Georgia" pitchFamily="18" charset="0"/>
              </a:rPr>
              <a:t>gear oil specifications are beginning to reflect demand for higher lubricant performance through testing for enhanced oxidation and corrosion resistance, and improved bearing and long-term operational performance (drain interval of up to three years</a:t>
            </a:r>
            <a:r>
              <a:rPr lang="en-GB" sz="2800" b="1" dirty="0" smtClean="0">
                <a:latin typeface="Georgia" pitchFamily="18" charset="0"/>
              </a:rPr>
              <a:t>)</a:t>
            </a:r>
          </a:p>
          <a:p>
            <a:pPr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-for </a:t>
            </a:r>
            <a:r>
              <a:rPr lang="en-GB" sz="2800" b="1" dirty="0" smtClean="0">
                <a:latin typeface="Georgia" pitchFamily="18" charset="0"/>
              </a:rPr>
              <a:t>offshore applications, synthetic and biodegradable fluids are being increasingly </a:t>
            </a:r>
            <a:r>
              <a:rPr lang="en-GB" sz="2800" b="1" dirty="0" smtClean="0">
                <a:latin typeface="Georgia" pitchFamily="18" charset="0"/>
              </a:rPr>
              <a:t>developed; although </a:t>
            </a:r>
            <a:r>
              <a:rPr lang="en-GB" sz="2800" b="1" dirty="0" smtClean="0">
                <a:latin typeface="Georgia" pitchFamily="18" charset="0"/>
              </a:rPr>
              <a:t>synthetics cost more, </a:t>
            </a:r>
            <a:r>
              <a:rPr lang="en-GB" sz="2800" b="1" dirty="0" smtClean="0">
                <a:latin typeface="Georgia" pitchFamily="18" charset="0"/>
              </a:rPr>
              <a:t>they </a:t>
            </a:r>
            <a:r>
              <a:rPr lang="en-GB" sz="2800" b="1" dirty="0" smtClean="0">
                <a:latin typeface="Georgia" pitchFamily="18" charset="0"/>
              </a:rPr>
              <a:t>generally last longer, provide better oxidative stability and perform better in temperature </a:t>
            </a:r>
            <a:r>
              <a:rPr lang="en-GB" sz="2800" b="1" dirty="0" smtClean="0">
                <a:latin typeface="Georgia" pitchFamily="18" charset="0"/>
              </a:rPr>
              <a:t>extremes offering </a:t>
            </a:r>
            <a:r>
              <a:rPr lang="en-GB" sz="2800" b="1" dirty="0" smtClean="0">
                <a:latin typeface="Georgia" pitchFamily="18" charset="0"/>
              </a:rPr>
              <a:t>longer </a:t>
            </a:r>
            <a:r>
              <a:rPr lang="en-GB" sz="2800" b="1" dirty="0" smtClean="0">
                <a:latin typeface="Georgia" pitchFamily="18" charset="0"/>
              </a:rPr>
              <a:t>life</a:t>
            </a:r>
          </a:p>
          <a:p>
            <a:pPr>
              <a:spcAft>
                <a:spcPts val="850"/>
              </a:spcAft>
            </a:pPr>
            <a:r>
              <a:rPr lang="en-GB" sz="2800" b="1" dirty="0" smtClean="0">
                <a:latin typeface="Georgia" pitchFamily="18" charset="0"/>
              </a:rPr>
              <a:t>-to prevent the corrosive pitting and staining of the bearings there is a need to develop novel EP additives (</a:t>
            </a:r>
            <a:r>
              <a:rPr lang="en-GB" sz="2800" b="1" dirty="0" err="1" smtClean="0">
                <a:latin typeface="Georgia" pitchFamily="18" charset="0"/>
              </a:rPr>
              <a:t>nanoadditives</a:t>
            </a:r>
            <a:r>
              <a:rPr lang="en-GB" sz="2800" b="1" smtClean="0">
                <a:latin typeface="Georgia" pitchFamily="18" charset="0"/>
              </a:rPr>
              <a:t>?)</a:t>
            </a:r>
            <a:endParaRPr lang="en-GB" sz="2800" b="1" dirty="0" smtClean="0">
              <a:latin typeface="Georgia" pitchFamily="18" charset="0"/>
            </a:endParaRPr>
          </a:p>
          <a:p>
            <a:pPr>
              <a:spcBef>
                <a:spcPts val="850"/>
              </a:spcBef>
              <a:spcAft>
                <a:spcPts val="850"/>
              </a:spcAft>
            </a:pPr>
            <a:r>
              <a:rPr lang="en-GB" sz="3200" b="1" dirty="0" smtClean="0">
                <a:solidFill>
                  <a:srgbClr val="014359"/>
                </a:solidFill>
                <a:latin typeface="Georgia" pitchFamily="18" charset="0"/>
              </a:rPr>
              <a:t>WINDS OF CHANGE:</a:t>
            </a:r>
            <a:endParaRPr lang="en-GB" sz="3200" b="1" dirty="0" smtClean="0">
              <a:solidFill>
                <a:srgbClr val="014359"/>
              </a:solidFill>
              <a:latin typeface="Georgia" pitchFamily="18" charset="0"/>
            </a:endParaRPr>
          </a:p>
          <a:p>
            <a:r>
              <a:rPr lang="en-GB" sz="2800" b="1" dirty="0" smtClean="0">
                <a:latin typeface="Georgia" pitchFamily="18" charset="0"/>
              </a:rPr>
              <a:t>-wind </a:t>
            </a:r>
            <a:r>
              <a:rPr lang="en-GB" sz="2800" b="1" dirty="0" smtClean="0">
                <a:latin typeface="Georgia" pitchFamily="18" charset="0"/>
              </a:rPr>
              <a:t>power is a high-growth, rapidly evolving industry</a:t>
            </a:r>
          </a:p>
          <a:p>
            <a:r>
              <a:rPr lang="en-GB" sz="2800" b="1" dirty="0" smtClean="0">
                <a:latin typeface="Georgia" pitchFamily="18" charset="0"/>
              </a:rPr>
              <a:t>-wind turbine lubrication exists at the very extremes of industrial gear applications in terms of temperature, load, bearing wear, maintenance, accessibility and basic lubricant </a:t>
            </a:r>
            <a:r>
              <a:rPr lang="en-GB" sz="2800" b="1" dirty="0" smtClean="0">
                <a:latin typeface="Georgia" pitchFamily="18" charset="0"/>
              </a:rPr>
              <a:t>performance </a:t>
            </a:r>
            <a:endParaRPr lang="en-GB" sz="2800" b="1" dirty="0" smtClean="0">
              <a:latin typeface="Georgia" pitchFamily="18" charset="0"/>
            </a:endParaRPr>
          </a:p>
          <a:p>
            <a:r>
              <a:rPr lang="en-GB" sz="2800" b="1" dirty="0" smtClean="0">
                <a:latin typeface="Georgia" pitchFamily="18" charset="0"/>
              </a:rPr>
              <a:t>-developments in lubrication </a:t>
            </a:r>
            <a:r>
              <a:rPr lang="en-GB" sz="2800" b="1" dirty="0" smtClean="0">
                <a:latin typeface="Georgia" pitchFamily="18" charset="0"/>
              </a:rPr>
              <a:t>and maintenance strategies for this ‘extreme’ application are paving the way for a new standard in gear and bearing </a:t>
            </a:r>
            <a:r>
              <a:rPr lang="en-GB" sz="2800" b="1" dirty="0" smtClean="0">
                <a:latin typeface="Georgia" pitchFamily="18" charset="0"/>
              </a:rPr>
              <a:t>lubrication </a:t>
            </a:r>
            <a:endParaRPr lang="en-GB" sz="2800" b="1" dirty="0" smtClean="0">
              <a:latin typeface="Georgia" pitchFamily="18" charset="0"/>
            </a:endParaRPr>
          </a:p>
          <a:p>
            <a:endParaRPr lang="en-GB" sz="2800" dirty="0" smtClean="0">
              <a:latin typeface="Georgia" pitchFamily="18" charset="0"/>
            </a:endParaRPr>
          </a:p>
          <a:p>
            <a:endParaRPr lang="en-GB" sz="2800" dirty="0" smtClean="0">
              <a:latin typeface="Georgia" pitchFamily="18" charset="0"/>
            </a:endParaRPr>
          </a:p>
          <a:p>
            <a:endParaRPr lang="en-GB" sz="2800" dirty="0" smtClean="0">
              <a:latin typeface="Georgia" pitchFamily="18" charset="0"/>
            </a:endParaRPr>
          </a:p>
          <a:p>
            <a:endParaRPr lang="en-GB" sz="2800" dirty="0">
              <a:latin typeface="Georgia" pitchFamily="18" charset="0"/>
            </a:endParaRPr>
          </a:p>
        </p:txBody>
      </p:sp>
      <p:pic>
        <p:nvPicPr>
          <p:cNvPr id="1036" name="Picture 12" descr="http://media.noria.com/sites/archive_images/Backup_200209_IndFoc-Fi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6600" y="12549187"/>
            <a:ext cx="6858000" cy="6903720"/>
          </a:xfrm>
          <a:prstGeom prst="rect">
            <a:avLst/>
          </a:prstGeom>
          <a:noFill/>
        </p:spPr>
      </p:pic>
      <p:pic>
        <p:nvPicPr>
          <p:cNvPr id="1038" name="Picture 14" descr="http://images.pennnet.com/articles/pe/thm/th_0708pef6t-photo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17600" y="10720387"/>
            <a:ext cx="3810000" cy="2857500"/>
          </a:xfrm>
          <a:prstGeom prst="rect">
            <a:avLst/>
          </a:prstGeom>
          <a:noFill/>
        </p:spPr>
      </p:pic>
      <p:sp>
        <p:nvSpPr>
          <p:cNvPr id="706" name="TextBox 705"/>
          <p:cNvSpPr txBox="1"/>
          <p:nvPr/>
        </p:nvSpPr>
        <p:spPr>
          <a:xfrm>
            <a:off x="11074400" y="13692187"/>
            <a:ext cx="9979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just" defTabSz="4654550"/>
            <a:r>
              <a:rPr lang="en-GB" sz="2800" dirty="0" smtClean="0">
                <a:latin typeface="Georgia" pitchFamily="18" charset="0"/>
              </a:rPr>
              <a:t>Figure </a:t>
            </a:r>
            <a:r>
              <a:rPr lang="en-GB" sz="2800" dirty="0" smtClean="0">
                <a:latin typeface="Georgia" pitchFamily="18" charset="0"/>
              </a:rPr>
              <a:t>2. Wind turbine gears damaged by unusual stresses [2]</a:t>
            </a:r>
            <a:endParaRPr lang="en-GB" sz="2800" b="1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493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Monica Ratoi</cp:lastModifiedBy>
  <cp:revision>132</cp:revision>
  <dcterms:created xsi:type="dcterms:W3CDTF">2006-08-16T00:00:00Z</dcterms:created>
  <dcterms:modified xsi:type="dcterms:W3CDTF">2011-03-22T10:07:57Z</dcterms:modified>
</cp:coreProperties>
</file>