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4" r:id="rId5"/>
    <p:sldId id="262" r:id="rId6"/>
    <p:sldId id="259" r:id="rId7"/>
    <p:sldId id="260" r:id="rId8"/>
    <p:sldId id="263" r:id="rId9"/>
    <p:sldId id="261" r:id="rId10"/>
    <p:sldId id="288" r:id="rId11"/>
    <p:sldId id="276" r:id="rId12"/>
    <p:sldId id="277" r:id="rId13"/>
    <p:sldId id="278" r:id="rId14"/>
    <p:sldId id="289" r:id="rId15"/>
    <p:sldId id="280" r:id="rId16"/>
    <p:sldId id="282" r:id="rId17"/>
    <p:sldId id="284" r:id="rId18"/>
    <p:sldId id="285" r:id="rId19"/>
    <p:sldId id="286" r:id="rId20"/>
    <p:sldId id="287" r:id="rId21"/>
    <p:sldId id="264" r:id="rId22"/>
    <p:sldId id="265" r:id="rId23"/>
    <p:sldId id="266" r:id="rId24"/>
    <p:sldId id="273" r:id="rId25"/>
    <p:sldId id="270"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p:cViewPr varScale="1">
        <p:scale>
          <a:sx n="83" d="100"/>
          <a:sy n="83" d="100"/>
        </p:scale>
        <p:origin x="-180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8C4AE-1E18-4FE9-B422-9A30D26ADCC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7C933A6A-735F-47DC-8EEC-F9F44050042C}">
      <dgm:prSet phldrT="[Text]" custT="1"/>
      <dgm:spPr>
        <a:xfrm>
          <a:off x="2522156" y="267"/>
          <a:ext cx="1263104" cy="84206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1600" b="1" dirty="0">
              <a:solidFill>
                <a:sysClr val="window" lastClr="FFFFFF"/>
              </a:solidFill>
              <a:latin typeface="Calibri" panose="020F0502020204030204"/>
              <a:ea typeface="+mn-ea"/>
              <a:cs typeface="+mn-cs"/>
            </a:rPr>
            <a:t>OTEC </a:t>
          </a:r>
          <a:r>
            <a:rPr lang="en-GB" sz="1600" b="1" dirty="0" err="1">
              <a:solidFill>
                <a:sysClr val="window" lastClr="FFFFFF"/>
              </a:solidFill>
              <a:latin typeface="Calibri" panose="020F0502020204030204"/>
              <a:ea typeface="+mn-ea"/>
              <a:cs typeface="+mn-cs"/>
            </a:rPr>
            <a:t>Levelized</a:t>
          </a:r>
          <a:r>
            <a:rPr lang="en-GB" sz="1600" b="1" dirty="0">
              <a:solidFill>
                <a:sysClr val="window" lastClr="FFFFFF"/>
              </a:solidFill>
              <a:latin typeface="Calibri" panose="020F0502020204030204"/>
              <a:ea typeface="+mn-ea"/>
              <a:cs typeface="+mn-cs"/>
            </a:rPr>
            <a:t> Cost of Electricity</a:t>
          </a:r>
        </a:p>
        <a:p>
          <a:r>
            <a:rPr lang="en-GB" sz="1600" b="1" dirty="0">
              <a:solidFill>
                <a:sysClr val="window" lastClr="FFFFFF"/>
              </a:solidFill>
              <a:latin typeface="Calibri" panose="020F0502020204030204"/>
              <a:ea typeface="+mn-ea"/>
              <a:cs typeface="+mn-cs"/>
            </a:rPr>
            <a:t>(LCOE)</a:t>
          </a:r>
        </a:p>
      </dgm:t>
    </dgm:pt>
    <dgm:pt modelId="{DB15C7C2-255F-4B3B-8DBA-CBE38B7583C5}" type="parTrans" cxnId="{212130C7-8ADC-42C1-A620-3A209683127B}">
      <dgm:prSet/>
      <dgm:spPr/>
      <dgm:t>
        <a:bodyPr/>
        <a:lstStyle/>
        <a:p>
          <a:endParaRPr lang="en-GB"/>
        </a:p>
      </dgm:t>
    </dgm:pt>
    <dgm:pt modelId="{5E87D8B1-75F0-4A7C-8B39-CAAE90A23BF9}" type="sibTrans" cxnId="{212130C7-8ADC-42C1-A620-3A209683127B}">
      <dgm:prSet/>
      <dgm:spPr/>
      <dgm:t>
        <a:bodyPr/>
        <a:lstStyle/>
        <a:p>
          <a:endParaRPr lang="en-GB"/>
        </a:p>
      </dgm:t>
    </dgm:pt>
    <dgm:pt modelId="{657F8EBE-1404-4297-AF26-938F79810AA5}">
      <dgm:prSet phldrT="[Text]" custT="1"/>
      <dgm:spPr>
        <a:xfrm>
          <a:off x="2522156" y="2358062"/>
          <a:ext cx="1263104" cy="84206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1600" b="1" dirty="0">
              <a:solidFill>
                <a:sysClr val="window" lastClr="FFFFFF"/>
              </a:solidFill>
              <a:latin typeface="Calibri" panose="020F0502020204030204"/>
              <a:ea typeface="+mn-ea"/>
              <a:cs typeface="+mn-cs"/>
            </a:rPr>
            <a:t>Price of domestic Water</a:t>
          </a:r>
        </a:p>
        <a:p>
          <a:r>
            <a:rPr lang="en-GB" sz="1600" b="1" dirty="0">
              <a:solidFill>
                <a:sysClr val="window" lastClr="FFFFFF"/>
              </a:solidFill>
              <a:latin typeface="Calibri" panose="020F0502020204030204"/>
              <a:ea typeface="+mn-ea"/>
              <a:cs typeface="+mn-cs"/>
            </a:rPr>
            <a:t>(PDW)</a:t>
          </a:r>
        </a:p>
      </dgm:t>
    </dgm:pt>
    <dgm:pt modelId="{23F6AFB1-54B5-4913-8DB9-2FB40BCD42E2}" type="parTrans" cxnId="{DD201A35-22E1-4FB2-A605-81C197A7CBC8}">
      <dgm:prSet/>
      <dgm:spPr>
        <a:xfrm>
          <a:off x="2332691" y="2021234"/>
          <a:ext cx="821017" cy="336827"/>
        </a:xfrm>
        <a:noFill/>
        <a:ln w="12700" cap="flat" cmpd="sng" algn="ctr">
          <a:solidFill>
            <a:srgbClr val="5B9BD5">
              <a:shade val="80000"/>
              <a:hueOff val="0"/>
              <a:satOff val="0"/>
              <a:lumOff val="0"/>
              <a:alphaOff val="0"/>
            </a:srgbClr>
          </a:solidFill>
          <a:prstDash val="solid"/>
          <a:miter lim="800000"/>
        </a:ln>
        <a:effectLst/>
      </dgm:spPr>
      <dgm:t>
        <a:bodyPr/>
        <a:lstStyle/>
        <a:p>
          <a:endParaRPr lang="en-GB"/>
        </a:p>
      </dgm:t>
    </dgm:pt>
    <dgm:pt modelId="{235F7776-4FB9-4606-84B7-2795BF18A613}" type="sibTrans" cxnId="{DD201A35-22E1-4FB2-A605-81C197A7CBC8}">
      <dgm:prSet/>
      <dgm:spPr/>
      <dgm:t>
        <a:bodyPr/>
        <a:lstStyle/>
        <a:p>
          <a:endParaRPr lang="en-GB"/>
        </a:p>
      </dgm:t>
    </dgm:pt>
    <dgm:pt modelId="{B75D592A-B7D6-42C0-923B-16F95C689535}">
      <dgm:prSet phldrT="[Text]" custT="1"/>
      <dgm:spPr>
        <a:xfrm>
          <a:off x="3343174" y="1179165"/>
          <a:ext cx="1263104" cy="84206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1600" b="1" dirty="0">
              <a:solidFill>
                <a:sysClr val="window" lastClr="FFFFFF"/>
              </a:solidFill>
              <a:latin typeface="Calibri" panose="020F0502020204030204"/>
              <a:ea typeface="+mn-ea"/>
              <a:cs typeface="+mn-cs"/>
            </a:rPr>
            <a:t>Price of electricity</a:t>
          </a:r>
        </a:p>
        <a:p>
          <a:r>
            <a:rPr lang="en-GB" sz="1600" b="1" dirty="0">
              <a:solidFill>
                <a:sysClr val="window" lastClr="FFFFFF"/>
              </a:solidFill>
              <a:latin typeface="Calibri" panose="020F0502020204030204"/>
              <a:ea typeface="+mn-ea"/>
              <a:cs typeface="+mn-cs"/>
            </a:rPr>
            <a:t>(POE)</a:t>
          </a:r>
        </a:p>
      </dgm:t>
    </dgm:pt>
    <dgm:pt modelId="{F7C9E82E-87BF-4D0B-8BD0-2C47D3042BBF}" type="parTrans" cxnId="{EC906EF0-CCB9-4A9E-81CE-AB451A86E3E1}">
      <dgm:prSet/>
      <dgm:spPr>
        <a:xfrm>
          <a:off x="3153708" y="842337"/>
          <a:ext cx="821017" cy="336827"/>
        </a:xfrm>
        <a:noFill/>
        <a:ln w="12700" cap="flat" cmpd="sng" algn="ctr">
          <a:solidFill>
            <a:srgbClr val="5B9BD5">
              <a:shade val="60000"/>
              <a:hueOff val="0"/>
              <a:satOff val="0"/>
              <a:lumOff val="0"/>
              <a:alphaOff val="0"/>
            </a:srgbClr>
          </a:solidFill>
          <a:prstDash val="solid"/>
          <a:miter lim="800000"/>
        </a:ln>
        <a:effectLst/>
      </dgm:spPr>
      <dgm:t>
        <a:bodyPr/>
        <a:lstStyle/>
        <a:p>
          <a:endParaRPr lang="en-GB"/>
        </a:p>
      </dgm:t>
    </dgm:pt>
    <dgm:pt modelId="{6E571154-315B-4A7D-93C6-9395A73B31D3}" type="sibTrans" cxnId="{EC906EF0-CCB9-4A9E-81CE-AB451A86E3E1}">
      <dgm:prSet/>
      <dgm:spPr/>
      <dgm:t>
        <a:bodyPr/>
        <a:lstStyle/>
        <a:p>
          <a:endParaRPr lang="en-GB"/>
        </a:p>
      </dgm:t>
    </dgm:pt>
    <dgm:pt modelId="{A8B5C86A-CBB6-4CFE-9495-2E50A3FC401A}">
      <dgm:prSet phldrT="[Text]" custT="1"/>
      <dgm:spPr>
        <a:xfrm>
          <a:off x="880121" y="2358062"/>
          <a:ext cx="1263104" cy="84206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1600" b="1" dirty="0">
              <a:solidFill>
                <a:sysClr val="window" lastClr="FFFFFF"/>
              </a:solidFill>
              <a:latin typeface="Calibri" panose="020F0502020204030204"/>
              <a:ea typeface="+mn-ea"/>
              <a:cs typeface="+mn-cs"/>
            </a:rPr>
            <a:t>Profit of Bottled Water</a:t>
          </a:r>
        </a:p>
        <a:p>
          <a:r>
            <a:rPr lang="en-GB" sz="1600" b="1" dirty="0">
              <a:solidFill>
                <a:sysClr val="window" lastClr="FFFFFF"/>
              </a:solidFill>
              <a:latin typeface="Calibri" panose="020F0502020204030204"/>
              <a:ea typeface="+mn-ea"/>
              <a:cs typeface="+mn-cs"/>
            </a:rPr>
            <a:t>(PBW)</a:t>
          </a:r>
        </a:p>
      </dgm:t>
    </dgm:pt>
    <dgm:pt modelId="{451A7E08-20CA-44DB-B969-A173863FF717}" type="parTrans" cxnId="{446950DE-71A1-4A95-9DF1-40DDFB988579}">
      <dgm:prSet/>
      <dgm:spPr>
        <a:xfrm>
          <a:off x="1511673" y="2021234"/>
          <a:ext cx="821017" cy="336827"/>
        </a:xfrm>
        <a:noFill/>
        <a:ln w="12700" cap="flat" cmpd="sng" algn="ctr">
          <a:solidFill>
            <a:srgbClr val="5B9BD5">
              <a:shade val="80000"/>
              <a:hueOff val="0"/>
              <a:satOff val="0"/>
              <a:lumOff val="0"/>
              <a:alphaOff val="0"/>
            </a:srgbClr>
          </a:solidFill>
          <a:prstDash val="solid"/>
          <a:miter lim="800000"/>
        </a:ln>
        <a:effectLst/>
      </dgm:spPr>
      <dgm:t>
        <a:bodyPr/>
        <a:lstStyle/>
        <a:p>
          <a:endParaRPr lang="en-GB"/>
        </a:p>
      </dgm:t>
    </dgm:pt>
    <dgm:pt modelId="{40DD78AB-719C-4BC7-92EF-D323C49F31FB}" type="sibTrans" cxnId="{446950DE-71A1-4A95-9DF1-40DDFB988579}">
      <dgm:prSet/>
      <dgm:spPr/>
      <dgm:t>
        <a:bodyPr/>
        <a:lstStyle/>
        <a:p>
          <a:endParaRPr lang="en-GB"/>
        </a:p>
      </dgm:t>
    </dgm:pt>
    <dgm:pt modelId="{B47598A2-8CA8-42B4-90AC-0AF726176429}">
      <dgm:prSet phldrT="[Text]" custT="1"/>
      <dgm:spPr>
        <a:xfrm>
          <a:off x="1701138" y="1179165"/>
          <a:ext cx="1263104" cy="84206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1600" b="1" dirty="0">
              <a:solidFill>
                <a:sysClr val="window" lastClr="FFFFFF"/>
              </a:solidFill>
              <a:latin typeface="Calibri" panose="020F0502020204030204"/>
              <a:ea typeface="+mn-ea"/>
              <a:cs typeface="+mn-cs"/>
            </a:rPr>
            <a:t>Price </a:t>
          </a:r>
          <a:r>
            <a:rPr lang="en-GB" sz="1600" b="1" dirty="0" smtClean="0">
              <a:solidFill>
                <a:sysClr val="window" lastClr="FFFFFF"/>
              </a:solidFill>
              <a:latin typeface="Calibri" panose="020F0502020204030204"/>
              <a:ea typeface="+mn-ea"/>
              <a:cs typeface="+mn-cs"/>
            </a:rPr>
            <a:t>of water</a:t>
          </a:r>
        </a:p>
        <a:p>
          <a:r>
            <a:rPr lang="en-GB" sz="1600" b="1" dirty="0" smtClean="0">
              <a:solidFill>
                <a:sysClr val="window" lastClr="FFFFFF"/>
              </a:solidFill>
              <a:latin typeface="Calibri" panose="020F0502020204030204"/>
              <a:ea typeface="+mn-ea"/>
              <a:cs typeface="+mn-cs"/>
            </a:rPr>
            <a:t>(POW)</a:t>
          </a:r>
          <a:endParaRPr lang="en-GB" sz="1600" b="1" dirty="0">
            <a:solidFill>
              <a:sysClr val="window" lastClr="FFFFFF"/>
            </a:solidFill>
            <a:latin typeface="Calibri" panose="020F0502020204030204"/>
            <a:ea typeface="+mn-ea"/>
            <a:cs typeface="+mn-cs"/>
          </a:endParaRPr>
        </a:p>
      </dgm:t>
    </dgm:pt>
    <dgm:pt modelId="{158C93BE-6BC2-43C9-A1D4-D47BF636847B}" type="sibTrans" cxnId="{4B169884-730D-48D4-A866-2E4F968B86B7}">
      <dgm:prSet/>
      <dgm:spPr/>
      <dgm:t>
        <a:bodyPr/>
        <a:lstStyle/>
        <a:p>
          <a:endParaRPr lang="en-GB"/>
        </a:p>
      </dgm:t>
    </dgm:pt>
    <dgm:pt modelId="{DBA441B1-AB13-41D0-A0B9-7FE3A81BA5EB}" type="parTrans" cxnId="{4B169884-730D-48D4-A866-2E4F968B86B7}">
      <dgm:prSet/>
      <dgm:spPr>
        <a:xfrm>
          <a:off x="2332691" y="842337"/>
          <a:ext cx="821017" cy="336827"/>
        </a:xfrm>
        <a:noFill/>
        <a:ln w="12700" cap="flat" cmpd="sng" algn="ctr">
          <a:solidFill>
            <a:srgbClr val="5B9BD5">
              <a:shade val="60000"/>
              <a:hueOff val="0"/>
              <a:satOff val="0"/>
              <a:lumOff val="0"/>
              <a:alphaOff val="0"/>
            </a:srgbClr>
          </a:solidFill>
          <a:prstDash val="solid"/>
          <a:miter lim="800000"/>
        </a:ln>
        <a:effectLst/>
      </dgm:spPr>
      <dgm:t>
        <a:bodyPr/>
        <a:lstStyle/>
        <a:p>
          <a:endParaRPr lang="en-GB"/>
        </a:p>
      </dgm:t>
    </dgm:pt>
    <dgm:pt modelId="{B446033C-67B9-4E8A-975C-0F213F9CC933}" type="pres">
      <dgm:prSet presAssocID="{B268C4AE-1E18-4FE9-B422-9A30D26ADCC1}" presName="mainComposite" presStyleCnt="0">
        <dgm:presLayoutVars>
          <dgm:chPref val="1"/>
          <dgm:dir/>
          <dgm:animOne val="branch"/>
          <dgm:animLvl val="lvl"/>
          <dgm:resizeHandles val="exact"/>
        </dgm:presLayoutVars>
      </dgm:prSet>
      <dgm:spPr/>
      <dgm:t>
        <a:bodyPr/>
        <a:lstStyle/>
        <a:p>
          <a:endParaRPr lang="en-GB"/>
        </a:p>
      </dgm:t>
    </dgm:pt>
    <dgm:pt modelId="{092BD448-502A-426C-88C0-8C36C1E1BC83}" type="pres">
      <dgm:prSet presAssocID="{B268C4AE-1E18-4FE9-B422-9A30D26ADCC1}" presName="hierFlow" presStyleCnt="0"/>
      <dgm:spPr/>
    </dgm:pt>
    <dgm:pt modelId="{BD27F271-9016-47C8-A26A-E36726F80DBC}" type="pres">
      <dgm:prSet presAssocID="{B268C4AE-1E18-4FE9-B422-9A30D26ADCC1}" presName="hierChild1" presStyleCnt="0">
        <dgm:presLayoutVars>
          <dgm:chPref val="1"/>
          <dgm:animOne val="branch"/>
          <dgm:animLvl val="lvl"/>
        </dgm:presLayoutVars>
      </dgm:prSet>
      <dgm:spPr/>
    </dgm:pt>
    <dgm:pt modelId="{30517FA7-A973-462B-8F5A-C65D5649CD48}" type="pres">
      <dgm:prSet presAssocID="{7C933A6A-735F-47DC-8EEC-F9F44050042C}" presName="Name14" presStyleCnt="0"/>
      <dgm:spPr/>
    </dgm:pt>
    <dgm:pt modelId="{01746B5D-1625-4D42-B22A-57F4A6FA3DA3}" type="pres">
      <dgm:prSet presAssocID="{7C933A6A-735F-47DC-8EEC-F9F44050042C}" presName="level1Shape" presStyleLbl="node0" presStyleIdx="0" presStyleCnt="1" custLinFactNeighborX="-4515" custLinFactNeighborY="-26340">
        <dgm:presLayoutVars>
          <dgm:chPref val="3"/>
        </dgm:presLayoutVars>
      </dgm:prSet>
      <dgm:spPr>
        <a:prstGeom prst="roundRect">
          <a:avLst>
            <a:gd name="adj" fmla="val 10000"/>
          </a:avLst>
        </a:prstGeom>
      </dgm:spPr>
      <dgm:t>
        <a:bodyPr/>
        <a:lstStyle/>
        <a:p>
          <a:endParaRPr lang="en-GB"/>
        </a:p>
      </dgm:t>
    </dgm:pt>
    <dgm:pt modelId="{527C12AA-A0EB-4230-90FB-B8A71015AD5E}" type="pres">
      <dgm:prSet presAssocID="{7C933A6A-735F-47DC-8EEC-F9F44050042C}" presName="hierChild2" presStyleCnt="0"/>
      <dgm:spPr/>
    </dgm:pt>
    <dgm:pt modelId="{1EC21928-747F-4926-9BA1-CA90B29DFC95}" type="pres">
      <dgm:prSet presAssocID="{DBA441B1-AB13-41D0-A0B9-7FE3A81BA5EB}" presName="Name19" presStyleLbl="parChTrans1D2" presStyleIdx="0" presStyleCnt="2"/>
      <dgm:spPr>
        <a:custGeom>
          <a:avLst/>
          <a:gdLst/>
          <a:ahLst/>
          <a:cxnLst/>
          <a:rect l="0" t="0" r="0" b="0"/>
          <a:pathLst>
            <a:path>
              <a:moveTo>
                <a:pt x="821017" y="0"/>
              </a:moveTo>
              <a:lnTo>
                <a:pt x="821017" y="168413"/>
              </a:lnTo>
              <a:lnTo>
                <a:pt x="0" y="168413"/>
              </a:lnTo>
              <a:lnTo>
                <a:pt x="0" y="336827"/>
              </a:lnTo>
            </a:path>
          </a:pathLst>
        </a:custGeom>
      </dgm:spPr>
      <dgm:t>
        <a:bodyPr/>
        <a:lstStyle/>
        <a:p>
          <a:endParaRPr lang="en-GB"/>
        </a:p>
      </dgm:t>
    </dgm:pt>
    <dgm:pt modelId="{590B63AA-2639-4EBA-AC50-08FA82EB3164}" type="pres">
      <dgm:prSet presAssocID="{B47598A2-8CA8-42B4-90AC-0AF726176429}" presName="Name21" presStyleCnt="0"/>
      <dgm:spPr/>
    </dgm:pt>
    <dgm:pt modelId="{99C34697-2A84-45DB-920D-C143218DB065}" type="pres">
      <dgm:prSet presAssocID="{B47598A2-8CA8-42B4-90AC-0AF726176429}" presName="level2Shape" presStyleLbl="node2" presStyleIdx="0" presStyleCnt="2" custLinFactNeighborX="-2690" custLinFactNeighborY="-2018"/>
      <dgm:spPr>
        <a:prstGeom prst="roundRect">
          <a:avLst>
            <a:gd name="adj" fmla="val 10000"/>
          </a:avLst>
        </a:prstGeom>
      </dgm:spPr>
      <dgm:t>
        <a:bodyPr/>
        <a:lstStyle/>
        <a:p>
          <a:endParaRPr lang="en-GB"/>
        </a:p>
      </dgm:t>
    </dgm:pt>
    <dgm:pt modelId="{0D09DB76-BF30-4FA8-923D-59CF9DD20C2E}" type="pres">
      <dgm:prSet presAssocID="{B47598A2-8CA8-42B4-90AC-0AF726176429}" presName="hierChild3" presStyleCnt="0"/>
      <dgm:spPr/>
    </dgm:pt>
    <dgm:pt modelId="{2EF57AF4-9915-416D-8F67-063438B201B0}" type="pres">
      <dgm:prSet presAssocID="{451A7E08-20CA-44DB-B969-A173863FF717}" presName="Name19" presStyleLbl="parChTrans1D3" presStyleIdx="0" presStyleCnt="2"/>
      <dgm:spPr>
        <a:custGeom>
          <a:avLst/>
          <a:gdLst/>
          <a:ahLst/>
          <a:cxnLst/>
          <a:rect l="0" t="0" r="0" b="0"/>
          <a:pathLst>
            <a:path>
              <a:moveTo>
                <a:pt x="821017" y="0"/>
              </a:moveTo>
              <a:lnTo>
                <a:pt x="821017" y="168413"/>
              </a:lnTo>
              <a:lnTo>
                <a:pt x="0" y="168413"/>
              </a:lnTo>
              <a:lnTo>
                <a:pt x="0" y="336827"/>
              </a:lnTo>
            </a:path>
          </a:pathLst>
        </a:custGeom>
      </dgm:spPr>
      <dgm:t>
        <a:bodyPr/>
        <a:lstStyle/>
        <a:p>
          <a:endParaRPr lang="en-GB"/>
        </a:p>
      </dgm:t>
    </dgm:pt>
    <dgm:pt modelId="{DA45C054-89FF-47EF-86C5-5A4A46E98D42}" type="pres">
      <dgm:prSet presAssocID="{A8B5C86A-CBB6-4CFE-9495-2E50A3FC401A}" presName="Name21" presStyleCnt="0"/>
      <dgm:spPr/>
    </dgm:pt>
    <dgm:pt modelId="{138824DA-0215-40A1-85CB-BE20C45B180C}" type="pres">
      <dgm:prSet presAssocID="{A8B5C86A-CBB6-4CFE-9495-2E50A3FC401A}" presName="level2Shape" presStyleLbl="node3" presStyleIdx="0" presStyleCnt="2"/>
      <dgm:spPr>
        <a:prstGeom prst="roundRect">
          <a:avLst>
            <a:gd name="adj" fmla="val 10000"/>
          </a:avLst>
        </a:prstGeom>
      </dgm:spPr>
      <dgm:t>
        <a:bodyPr/>
        <a:lstStyle/>
        <a:p>
          <a:endParaRPr lang="en-GB"/>
        </a:p>
      </dgm:t>
    </dgm:pt>
    <dgm:pt modelId="{D0785470-C129-49FD-AB91-BE36BE6DF31D}" type="pres">
      <dgm:prSet presAssocID="{A8B5C86A-CBB6-4CFE-9495-2E50A3FC401A}" presName="hierChild3" presStyleCnt="0"/>
      <dgm:spPr/>
    </dgm:pt>
    <dgm:pt modelId="{7281D1D0-5361-4540-85FA-53563836C02F}" type="pres">
      <dgm:prSet presAssocID="{23F6AFB1-54B5-4913-8DB9-2FB40BCD42E2}" presName="Name19" presStyleLbl="parChTrans1D3" presStyleIdx="1" presStyleCnt="2"/>
      <dgm:spPr>
        <a:custGeom>
          <a:avLst/>
          <a:gdLst/>
          <a:ahLst/>
          <a:cxnLst/>
          <a:rect l="0" t="0" r="0" b="0"/>
          <a:pathLst>
            <a:path>
              <a:moveTo>
                <a:pt x="0" y="0"/>
              </a:moveTo>
              <a:lnTo>
                <a:pt x="0" y="168413"/>
              </a:lnTo>
              <a:lnTo>
                <a:pt x="821017" y="168413"/>
              </a:lnTo>
              <a:lnTo>
                <a:pt x="821017" y="336827"/>
              </a:lnTo>
            </a:path>
          </a:pathLst>
        </a:custGeom>
      </dgm:spPr>
      <dgm:t>
        <a:bodyPr/>
        <a:lstStyle/>
        <a:p>
          <a:endParaRPr lang="en-GB"/>
        </a:p>
      </dgm:t>
    </dgm:pt>
    <dgm:pt modelId="{E4628578-668B-4CE7-A1A5-AF94997224B8}" type="pres">
      <dgm:prSet presAssocID="{657F8EBE-1404-4297-AF26-938F79810AA5}" presName="Name21" presStyleCnt="0"/>
      <dgm:spPr/>
    </dgm:pt>
    <dgm:pt modelId="{EFFB0291-DDC9-4A93-AF03-2EB26FE379FF}" type="pres">
      <dgm:prSet presAssocID="{657F8EBE-1404-4297-AF26-938F79810AA5}" presName="level2Shape" presStyleLbl="node3" presStyleIdx="1" presStyleCnt="2"/>
      <dgm:spPr>
        <a:prstGeom prst="roundRect">
          <a:avLst>
            <a:gd name="adj" fmla="val 10000"/>
          </a:avLst>
        </a:prstGeom>
      </dgm:spPr>
      <dgm:t>
        <a:bodyPr/>
        <a:lstStyle/>
        <a:p>
          <a:endParaRPr lang="en-GB"/>
        </a:p>
      </dgm:t>
    </dgm:pt>
    <dgm:pt modelId="{F015CE7E-61D3-4FC5-8A15-EBC957AA2814}" type="pres">
      <dgm:prSet presAssocID="{657F8EBE-1404-4297-AF26-938F79810AA5}" presName="hierChild3" presStyleCnt="0"/>
      <dgm:spPr/>
    </dgm:pt>
    <dgm:pt modelId="{D520F8F9-2C05-4391-8544-AF628E9DF685}" type="pres">
      <dgm:prSet presAssocID="{F7C9E82E-87BF-4D0B-8BD0-2C47D3042BBF}" presName="Name19" presStyleLbl="parChTrans1D2" presStyleIdx="1" presStyleCnt="2"/>
      <dgm:spPr>
        <a:custGeom>
          <a:avLst/>
          <a:gdLst/>
          <a:ahLst/>
          <a:cxnLst/>
          <a:rect l="0" t="0" r="0" b="0"/>
          <a:pathLst>
            <a:path>
              <a:moveTo>
                <a:pt x="0" y="0"/>
              </a:moveTo>
              <a:lnTo>
                <a:pt x="0" y="168413"/>
              </a:lnTo>
              <a:lnTo>
                <a:pt x="821017" y="168413"/>
              </a:lnTo>
              <a:lnTo>
                <a:pt x="821017" y="336827"/>
              </a:lnTo>
            </a:path>
          </a:pathLst>
        </a:custGeom>
      </dgm:spPr>
      <dgm:t>
        <a:bodyPr/>
        <a:lstStyle/>
        <a:p>
          <a:endParaRPr lang="en-GB"/>
        </a:p>
      </dgm:t>
    </dgm:pt>
    <dgm:pt modelId="{B220E04A-DCCD-45A9-907A-C1C4A4F1FCA2}" type="pres">
      <dgm:prSet presAssocID="{B75D592A-B7D6-42C0-923B-16F95C689535}" presName="Name21" presStyleCnt="0"/>
      <dgm:spPr/>
    </dgm:pt>
    <dgm:pt modelId="{6A5BD675-64BC-41FC-A29F-9C7E1984920C}" type="pres">
      <dgm:prSet presAssocID="{B75D592A-B7D6-42C0-923B-16F95C689535}" presName="level2Shape" presStyleLbl="node2" presStyleIdx="1" presStyleCnt="2"/>
      <dgm:spPr>
        <a:prstGeom prst="roundRect">
          <a:avLst>
            <a:gd name="adj" fmla="val 10000"/>
          </a:avLst>
        </a:prstGeom>
      </dgm:spPr>
      <dgm:t>
        <a:bodyPr/>
        <a:lstStyle/>
        <a:p>
          <a:endParaRPr lang="en-GB"/>
        </a:p>
      </dgm:t>
    </dgm:pt>
    <dgm:pt modelId="{B18DB7D0-86AD-44F2-8C7C-DA032F23CD50}" type="pres">
      <dgm:prSet presAssocID="{B75D592A-B7D6-42C0-923B-16F95C689535}" presName="hierChild3" presStyleCnt="0"/>
      <dgm:spPr/>
    </dgm:pt>
    <dgm:pt modelId="{5F22AC68-9FD9-41FD-AF93-24B5110FF606}" type="pres">
      <dgm:prSet presAssocID="{B268C4AE-1E18-4FE9-B422-9A30D26ADCC1}" presName="bgShapesFlow" presStyleCnt="0"/>
      <dgm:spPr/>
    </dgm:pt>
  </dgm:ptLst>
  <dgm:cxnLst>
    <dgm:cxn modelId="{212130C7-8ADC-42C1-A620-3A209683127B}" srcId="{B268C4AE-1E18-4FE9-B422-9A30D26ADCC1}" destId="{7C933A6A-735F-47DC-8EEC-F9F44050042C}" srcOrd="0" destOrd="0" parTransId="{DB15C7C2-255F-4B3B-8DBA-CBE38B7583C5}" sibTransId="{5E87D8B1-75F0-4A7C-8B39-CAAE90A23BF9}"/>
    <dgm:cxn modelId="{AF4A1E0D-102B-4BE7-87E4-1FAC437E5177}" type="presOf" srcId="{23F6AFB1-54B5-4913-8DB9-2FB40BCD42E2}" destId="{7281D1D0-5361-4540-85FA-53563836C02F}" srcOrd="0" destOrd="0" presId="urn:microsoft.com/office/officeart/2005/8/layout/hierarchy6"/>
    <dgm:cxn modelId="{04050FA8-2021-401C-9058-B0B47378CB2F}" type="presOf" srcId="{B47598A2-8CA8-42B4-90AC-0AF726176429}" destId="{99C34697-2A84-45DB-920D-C143218DB065}" srcOrd="0" destOrd="0" presId="urn:microsoft.com/office/officeart/2005/8/layout/hierarchy6"/>
    <dgm:cxn modelId="{4E4DC31F-3C56-45A6-83B9-AC4106345B5A}" type="presOf" srcId="{A8B5C86A-CBB6-4CFE-9495-2E50A3FC401A}" destId="{138824DA-0215-40A1-85CB-BE20C45B180C}" srcOrd="0" destOrd="0" presId="urn:microsoft.com/office/officeart/2005/8/layout/hierarchy6"/>
    <dgm:cxn modelId="{16B7F31B-48C0-4A72-81DF-BB2824D0BC9B}" type="presOf" srcId="{B75D592A-B7D6-42C0-923B-16F95C689535}" destId="{6A5BD675-64BC-41FC-A29F-9C7E1984920C}" srcOrd="0" destOrd="0" presId="urn:microsoft.com/office/officeart/2005/8/layout/hierarchy6"/>
    <dgm:cxn modelId="{5B84FB9B-D8BB-4192-A650-E88562815758}" type="presOf" srcId="{B268C4AE-1E18-4FE9-B422-9A30D26ADCC1}" destId="{B446033C-67B9-4E8A-975C-0F213F9CC933}" srcOrd="0" destOrd="0" presId="urn:microsoft.com/office/officeart/2005/8/layout/hierarchy6"/>
    <dgm:cxn modelId="{DD9721D4-5E31-469E-895C-D58FCC80528D}" type="presOf" srcId="{7C933A6A-735F-47DC-8EEC-F9F44050042C}" destId="{01746B5D-1625-4D42-B22A-57F4A6FA3DA3}" srcOrd="0" destOrd="0" presId="urn:microsoft.com/office/officeart/2005/8/layout/hierarchy6"/>
    <dgm:cxn modelId="{C48E98DE-4BB5-43C6-8874-5B9D7A54192C}" type="presOf" srcId="{F7C9E82E-87BF-4D0B-8BD0-2C47D3042BBF}" destId="{D520F8F9-2C05-4391-8544-AF628E9DF685}" srcOrd="0" destOrd="0" presId="urn:microsoft.com/office/officeart/2005/8/layout/hierarchy6"/>
    <dgm:cxn modelId="{6A61CA86-988F-4E07-AC9F-2E73E4A2E982}" type="presOf" srcId="{657F8EBE-1404-4297-AF26-938F79810AA5}" destId="{EFFB0291-DDC9-4A93-AF03-2EB26FE379FF}" srcOrd="0" destOrd="0" presId="urn:microsoft.com/office/officeart/2005/8/layout/hierarchy6"/>
    <dgm:cxn modelId="{4B169884-730D-48D4-A866-2E4F968B86B7}" srcId="{7C933A6A-735F-47DC-8EEC-F9F44050042C}" destId="{B47598A2-8CA8-42B4-90AC-0AF726176429}" srcOrd="0" destOrd="0" parTransId="{DBA441B1-AB13-41D0-A0B9-7FE3A81BA5EB}" sibTransId="{158C93BE-6BC2-43C9-A1D4-D47BF636847B}"/>
    <dgm:cxn modelId="{DD201A35-22E1-4FB2-A605-81C197A7CBC8}" srcId="{B47598A2-8CA8-42B4-90AC-0AF726176429}" destId="{657F8EBE-1404-4297-AF26-938F79810AA5}" srcOrd="1" destOrd="0" parTransId="{23F6AFB1-54B5-4913-8DB9-2FB40BCD42E2}" sibTransId="{235F7776-4FB9-4606-84B7-2795BF18A613}"/>
    <dgm:cxn modelId="{446950DE-71A1-4A95-9DF1-40DDFB988579}" srcId="{B47598A2-8CA8-42B4-90AC-0AF726176429}" destId="{A8B5C86A-CBB6-4CFE-9495-2E50A3FC401A}" srcOrd="0" destOrd="0" parTransId="{451A7E08-20CA-44DB-B969-A173863FF717}" sibTransId="{40DD78AB-719C-4BC7-92EF-D323C49F31FB}"/>
    <dgm:cxn modelId="{DD857998-7BDC-4E98-9EEC-6156B95A46D1}" type="presOf" srcId="{451A7E08-20CA-44DB-B969-A173863FF717}" destId="{2EF57AF4-9915-416D-8F67-063438B201B0}" srcOrd="0" destOrd="0" presId="urn:microsoft.com/office/officeart/2005/8/layout/hierarchy6"/>
    <dgm:cxn modelId="{EC906EF0-CCB9-4A9E-81CE-AB451A86E3E1}" srcId="{7C933A6A-735F-47DC-8EEC-F9F44050042C}" destId="{B75D592A-B7D6-42C0-923B-16F95C689535}" srcOrd="1" destOrd="0" parTransId="{F7C9E82E-87BF-4D0B-8BD0-2C47D3042BBF}" sibTransId="{6E571154-315B-4A7D-93C6-9395A73B31D3}"/>
    <dgm:cxn modelId="{162680AB-DAF1-4B11-9BF2-CE9A0AD8B87E}" type="presOf" srcId="{DBA441B1-AB13-41D0-A0B9-7FE3A81BA5EB}" destId="{1EC21928-747F-4926-9BA1-CA90B29DFC95}" srcOrd="0" destOrd="0" presId="urn:microsoft.com/office/officeart/2005/8/layout/hierarchy6"/>
    <dgm:cxn modelId="{76F6417F-E134-47BF-8A40-1172C0062EC7}" type="presParOf" srcId="{B446033C-67B9-4E8A-975C-0F213F9CC933}" destId="{092BD448-502A-426C-88C0-8C36C1E1BC83}" srcOrd="0" destOrd="0" presId="urn:microsoft.com/office/officeart/2005/8/layout/hierarchy6"/>
    <dgm:cxn modelId="{C06172FD-6559-4831-89AC-3CCDE9C2E715}" type="presParOf" srcId="{092BD448-502A-426C-88C0-8C36C1E1BC83}" destId="{BD27F271-9016-47C8-A26A-E36726F80DBC}" srcOrd="0" destOrd="0" presId="urn:microsoft.com/office/officeart/2005/8/layout/hierarchy6"/>
    <dgm:cxn modelId="{DEE8F07A-A850-4080-9B44-0C4FA0310D66}" type="presParOf" srcId="{BD27F271-9016-47C8-A26A-E36726F80DBC}" destId="{30517FA7-A973-462B-8F5A-C65D5649CD48}" srcOrd="0" destOrd="0" presId="urn:microsoft.com/office/officeart/2005/8/layout/hierarchy6"/>
    <dgm:cxn modelId="{00F6C24E-3CAA-49FC-93C4-A8FC50A44BBA}" type="presParOf" srcId="{30517FA7-A973-462B-8F5A-C65D5649CD48}" destId="{01746B5D-1625-4D42-B22A-57F4A6FA3DA3}" srcOrd="0" destOrd="0" presId="urn:microsoft.com/office/officeart/2005/8/layout/hierarchy6"/>
    <dgm:cxn modelId="{4A99D7BB-C6C2-420C-9042-FC360F2B1996}" type="presParOf" srcId="{30517FA7-A973-462B-8F5A-C65D5649CD48}" destId="{527C12AA-A0EB-4230-90FB-B8A71015AD5E}" srcOrd="1" destOrd="0" presId="urn:microsoft.com/office/officeart/2005/8/layout/hierarchy6"/>
    <dgm:cxn modelId="{D3A20F4F-737D-4D5E-91DB-492581E0CC58}" type="presParOf" srcId="{527C12AA-A0EB-4230-90FB-B8A71015AD5E}" destId="{1EC21928-747F-4926-9BA1-CA90B29DFC95}" srcOrd="0" destOrd="0" presId="urn:microsoft.com/office/officeart/2005/8/layout/hierarchy6"/>
    <dgm:cxn modelId="{2A092CA2-0B67-489E-8DF1-BC4DA601B089}" type="presParOf" srcId="{527C12AA-A0EB-4230-90FB-B8A71015AD5E}" destId="{590B63AA-2639-4EBA-AC50-08FA82EB3164}" srcOrd="1" destOrd="0" presId="urn:microsoft.com/office/officeart/2005/8/layout/hierarchy6"/>
    <dgm:cxn modelId="{0C94BE2F-5B7B-4DC2-8572-C5D91C398D75}" type="presParOf" srcId="{590B63AA-2639-4EBA-AC50-08FA82EB3164}" destId="{99C34697-2A84-45DB-920D-C143218DB065}" srcOrd="0" destOrd="0" presId="urn:microsoft.com/office/officeart/2005/8/layout/hierarchy6"/>
    <dgm:cxn modelId="{0EC7E992-239E-40AA-91E8-C5ABA4C7DFF1}" type="presParOf" srcId="{590B63AA-2639-4EBA-AC50-08FA82EB3164}" destId="{0D09DB76-BF30-4FA8-923D-59CF9DD20C2E}" srcOrd="1" destOrd="0" presId="urn:microsoft.com/office/officeart/2005/8/layout/hierarchy6"/>
    <dgm:cxn modelId="{49A91A17-D78D-4026-9E34-99B1B3101CAC}" type="presParOf" srcId="{0D09DB76-BF30-4FA8-923D-59CF9DD20C2E}" destId="{2EF57AF4-9915-416D-8F67-063438B201B0}" srcOrd="0" destOrd="0" presId="urn:microsoft.com/office/officeart/2005/8/layout/hierarchy6"/>
    <dgm:cxn modelId="{F74C7452-3BFC-46A0-BF3E-5E39268FC1DD}" type="presParOf" srcId="{0D09DB76-BF30-4FA8-923D-59CF9DD20C2E}" destId="{DA45C054-89FF-47EF-86C5-5A4A46E98D42}" srcOrd="1" destOrd="0" presId="urn:microsoft.com/office/officeart/2005/8/layout/hierarchy6"/>
    <dgm:cxn modelId="{B67709D8-13C0-477A-8C90-F31A72DD32BC}" type="presParOf" srcId="{DA45C054-89FF-47EF-86C5-5A4A46E98D42}" destId="{138824DA-0215-40A1-85CB-BE20C45B180C}" srcOrd="0" destOrd="0" presId="urn:microsoft.com/office/officeart/2005/8/layout/hierarchy6"/>
    <dgm:cxn modelId="{BD320B30-F57B-4597-AC85-377E82592890}" type="presParOf" srcId="{DA45C054-89FF-47EF-86C5-5A4A46E98D42}" destId="{D0785470-C129-49FD-AB91-BE36BE6DF31D}" srcOrd="1" destOrd="0" presId="urn:microsoft.com/office/officeart/2005/8/layout/hierarchy6"/>
    <dgm:cxn modelId="{1833B2C6-6C29-451B-9C72-C34D7829C4DF}" type="presParOf" srcId="{0D09DB76-BF30-4FA8-923D-59CF9DD20C2E}" destId="{7281D1D0-5361-4540-85FA-53563836C02F}" srcOrd="2" destOrd="0" presId="urn:microsoft.com/office/officeart/2005/8/layout/hierarchy6"/>
    <dgm:cxn modelId="{E2BC8C6F-DA08-41EE-B7A2-DA6AAE1ECB61}" type="presParOf" srcId="{0D09DB76-BF30-4FA8-923D-59CF9DD20C2E}" destId="{E4628578-668B-4CE7-A1A5-AF94997224B8}" srcOrd="3" destOrd="0" presId="urn:microsoft.com/office/officeart/2005/8/layout/hierarchy6"/>
    <dgm:cxn modelId="{88B4A5AA-DC4C-4087-8F24-1D6A45C48E59}" type="presParOf" srcId="{E4628578-668B-4CE7-A1A5-AF94997224B8}" destId="{EFFB0291-DDC9-4A93-AF03-2EB26FE379FF}" srcOrd="0" destOrd="0" presId="urn:microsoft.com/office/officeart/2005/8/layout/hierarchy6"/>
    <dgm:cxn modelId="{CF8CE52B-89CA-428B-B0DA-2139091CA497}" type="presParOf" srcId="{E4628578-668B-4CE7-A1A5-AF94997224B8}" destId="{F015CE7E-61D3-4FC5-8A15-EBC957AA2814}" srcOrd="1" destOrd="0" presId="urn:microsoft.com/office/officeart/2005/8/layout/hierarchy6"/>
    <dgm:cxn modelId="{FECE596F-8CCA-4EFD-A80A-5F832409943F}" type="presParOf" srcId="{527C12AA-A0EB-4230-90FB-B8A71015AD5E}" destId="{D520F8F9-2C05-4391-8544-AF628E9DF685}" srcOrd="2" destOrd="0" presId="urn:microsoft.com/office/officeart/2005/8/layout/hierarchy6"/>
    <dgm:cxn modelId="{3C84E6C3-ABE7-4FFC-B0C2-8587E9D9DE97}" type="presParOf" srcId="{527C12AA-A0EB-4230-90FB-B8A71015AD5E}" destId="{B220E04A-DCCD-45A9-907A-C1C4A4F1FCA2}" srcOrd="3" destOrd="0" presId="urn:microsoft.com/office/officeart/2005/8/layout/hierarchy6"/>
    <dgm:cxn modelId="{FD10067F-FF5F-47C3-99C9-294F7A4D12A8}" type="presParOf" srcId="{B220E04A-DCCD-45A9-907A-C1C4A4F1FCA2}" destId="{6A5BD675-64BC-41FC-A29F-9C7E1984920C}" srcOrd="0" destOrd="0" presId="urn:microsoft.com/office/officeart/2005/8/layout/hierarchy6"/>
    <dgm:cxn modelId="{C1F7D5BF-B206-487D-B6C1-167238A84534}" type="presParOf" srcId="{B220E04A-DCCD-45A9-907A-C1C4A4F1FCA2}" destId="{B18DB7D0-86AD-44F2-8C7C-DA032F23CD50}" srcOrd="1" destOrd="0" presId="urn:microsoft.com/office/officeart/2005/8/layout/hierarchy6"/>
    <dgm:cxn modelId="{73216504-051B-4D34-8FDD-90A66E803962}" type="presParOf" srcId="{B446033C-67B9-4E8A-975C-0F213F9CC933}" destId="{5F22AC68-9FD9-41FD-AF93-24B5110FF60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22DF5-A979-4142-A4D1-66D50A8C7540}" type="doc">
      <dgm:prSet loTypeId="urn:microsoft.com/office/officeart/2005/8/layout/equation2" loCatId="" qsTypeId="urn:microsoft.com/office/officeart/2005/8/quickstyle/simple4" qsCatId="simple" csTypeId="urn:microsoft.com/office/officeart/2005/8/colors/accent1_4" csCatId="accent1" phldr="1"/>
      <dgm:spPr/>
    </dgm:pt>
    <dgm:pt modelId="{04259BAF-F45B-8D42-BA27-E251C1647342}">
      <dgm:prSet phldrT="[Text]"/>
      <dgm:spPr/>
      <dgm:t>
        <a:bodyPr/>
        <a:lstStyle/>
        <a:p>
          <a:r>
            <a:rPr lang="en-US" dirty="0" smtClean="0"/>
            <a:t>Government-centered (OTEC)</a:t>
          </a:r>
          <a:endParaRPr lang="en-US" dirty="0"/>
        </a:p>
      </dgm:t>
    </dgm:pt>
    <dgm:pt modelId="{8B5D66B5-1D44-8E4D-BF15-3AB1E7DEC39C}" type="parTrans" cxnId="{5DB7378B-3F41-0C45-AFA1-5D40D89E06C9}">
      <dgm:prSet/>
      <dgm:spPr/>
      <dgm:t>
        <a:bodyPr/>
        <a:lstStyle/>
        <a:p>
          <a:endParaRPr lang="en-US"/>
        </a:p>
      </dgm:t>
    </dgm:pt>
    <dgm:pt modelId="{1B07D165-E738-2546-8E53-2520C6A47964}" type="sibTrans" cxnId="{5DB7378B-3F41-0C45-AFA1-5D40D89E06C9}">
      <dgm:prSet/>
      <dgm:spPr/>
      <dgm:t>
        <a:bodyPr/>
        <a:lstStyle/>
        <a:p>
          <a:endParaRPr lang="en-US"/>
        </a:p>
      </dgm:t>
    </dgm:pt>
    <dgm:pt modelId="{2DDD2DBF-113D-7346-BE5A-DF7CB4168E6E}">
      <dgm:prSet phldrT="[Text]" custT="1"/>
      <dgm:spPr/>
      <dgm:t>
        <a:bodyPr/>
        <a:lstStyle/>
        <a:p>
          <a:r>
            <a:rPr lang="en-US" sz="3400" dirty="0" smtClean="0"/>
            <a:t>??</a:t>
          </a:r>
          <a:endParaRPr lang="en-US" sz="3400" dirty="0"/>
        </a:p>
      </dgm:t>
    </dgm:pt>
    <dgm:pt modelId="{565683A0-75F5-FF40-B6EA-012154A7E15C}" type="parTrans" cxnId="{D90FF559-5C75-6B4C-825C-A7B9D525AAE5}">
      <dgm:prSet/>
      <dgm:spPr/>
      <dgm:t>
        <a:bodyPr/>
        <a:lstStyle/>
        <a:p>
          <a:endParaRPr lang="en-US"/>
        </a:p>
      </dgm:t>
    </dgm:pt>
    <dgm:pt modelId="{2896D97F-828F-8C49-85D2-ACA64B225144}" type="sibTrans" cxnId="{D90FF559-5C75-6B4C-825C-A7B9D525AAE5}">
      <dgm:prSet/>
      <dgm:spPr/>
      <dgm:t>
        <a:bodyPr/>
        <a:lstStyle/>
        <a:p>
          <a:endParaRPr lang="en-US"/>
        </a:p>
      </dgm:t>
    </dgm:pt>
    <dgm:pt modelId="{545F3DBC-90D7-D243-8D14-D8ADFC626FCD}">
      <dgm:prSet phldrT="[Text]" custT="1"/>
      <dgm:spPr/>
      <dgm:t>
        <a:bodyPr/>
        <a:lstStyle/>
        <a:p>
          <a:r>
            <a:rPr lang="en-US" sz="2200" dirty="0" smtClean="0"/>
            <a:t>A renewable San Andres</a:t>
          </a:r>
          <a:endParaRPr lang="en-US" sz="2200" dirty="0"/>
        </a:p>
      </dgm:t>
    </dgm:pt>
    <dgm:pt modelId="{FBB656F9-89F8-DB41-9381-783FFB195E92}" type="parTrans" cxnId="{CDFF6308-3E03-414C-B28B-23E0C5785A98}">
      <dgm:prSet/>
      <dgm:spPr/>
      <dgm:t>
        <a:bodyPr/>
        <a:lstStyle/>
        <a:p>
          <a:endParaRPr lang="en-US"/>
        </a:p>
      </dgm:t>
    </dgm:pt>
    <dgm:pt modelId="{8D91633D-40F5-114B-B644-F71E3F954FDB}" type="sibTrans" cxnId="{CDFF6308-3E03-414C-B28B-23E0C5785A98}">
      <dgm:prSet/>
      <dgm:spPr/>
      <dgm:t>
        <a:bodyPr/>
        <a:lstStyle/>
        <a:p>
          <a:endParaRPr lang="en-US"/>
        </a:p>
      </dgm:t>
    </dgm:pt>
    <dgm:pt modelId="{91168C91-93D4-C844-9089-D86534DD2FD3}" type="pres">
      <dgm:prSet presAssocID="{10F22DF5-A979-4142-A4D1-66D50A8C7540}" presName="Name0" presStyleCnt="0">
        <dgm:presLayoutVars>
          <dgm:dir/>
          <dgm:resizeHandles val="exact"/>
        </dgm:presLayoutVars>
      </dgm:prSet>
      <dgm:spPr/>
    </dgm:pt>
    <dgm:pt modelId="{BB64B8C2-6995-8642-BE8A-9FA55E609AFC}" type="pres">
      <dgm:prSet presAssocID="{10F22DF5-A979-4142-A4D1-66D50A8C7540}" presName="vNodes" presStyleCnt="0"/>
      <dgm:spPr/>
    </dgm:pt>
    <dgm:pt modelId="{72ACE9CC-7EF0-7E46-925B-AFDB6CB9BA43}" type="pres">
      <dgm:prSet presAssocID="{04259BAF-F45B-8D42-BA27-E251C1647342}" presName="node" presStyleLbl="node1" presStyleIdx="0" presStyleCnt="3" custScaleX="158206" custScaleY="162478">
        <dgm:presLayoutVars>
          <dgm:bulletEnabled val="1"/>
        </dgm:presLayoutVars>
      </dgm:prSet>
      <dgm:spPr/>
      <dgm:t>
        <a:bodyPr/>
        <a:lstStyle/>
        <a:p>
          <a:endParaRPr lang="en-US"/>
        </a:p>
      </dgm:t>
    </dgm:pt>
    <dgm:pt modelId="{072009C9-F09A-0E43-9CA9-58ED323E8C33}" type="pres">
      <dgm:prSet presAssocID="{1B07D165-E738-2546-8E53-2520C6A47964}" presName="spacerT" presStyleCnt="0"/>
      <dgm:spPr/>
    </dgm:pt>
    <dgm:pt modelId="{953BCB07-0F0B-E44A-82A5-CDA663F82489}" type="pres">
      <dgm:prSet presAssocID="{1B07D165-E738-2546-8E53-2520C6A47964}" presName="sibTrans" presStyleLbl="sibTrans2D1" presStyleIdx="0" presStyleCnt="2"/>
      <dgm:spPr/>
      <dgm:t>
        <a:bodyPr/>
        <a:lstStyle/>
        <a:p>
          <a:endParaRPr lang="en-GB"/>
        </a:p>
      </dgm:t>
    </dgm:pt>
    <dgm:pt modelId="{1102F23A-31D3-7540-9B2A-B862F484BB53}" type="pres">
      <dgm:prSet presAssocID="{1B07D165-E738-2546-8E53-2520C6A47964}" presName="spacerB" presStyleCnt="0"/>
      <dgm:spPr/>
    </dgm:pt>
    <dgm:pt modelId="{D1B399CF-D16C-8C4F-AC46-1E363219A5D4}" type="pres">
      <dgm:prSet presAssocID="{2DDD2DBF-113D-7346-BE5A-DF7CB4168E6E}" presName="node" presStyleLbl="node1" presStyleIdx="1" presStyleCnt="3">
        <dgm:presLayoutVars>
          <dgm:bulletEnabled val="1"/>
        </dgm:presLayoutVars>
      </dgm:prSet>
      <dgm:spPr/>
      <dgm:t>
        <a:bodyPr/>
        <a:lstStyle/>
        <a:p>
          <a:endParaRPr lang="en-GB"/>
        </a:p>
      </dgm:t>
    </dgm:pt>
    <dgm:pt modelId="{CDB59E63-04F7-8E4C-9F58-55A8F9E947D2}" type="pres">
      <dgm:prSet presAssocID="{10F22DF5-A979-4142-A4D1-66D50A8C7540}" presName="sibTransLast" presStyleLbl="sibTrans2D1" presStyleIdx="1" presStyleCnt="2"/>
      <dgm:spPr/>
      <dgm:t>
        <a:bodyPr/>
        <a:lstStyle/>
        <a:p>
          <a:endParaRPr lang="en-GB"/>
        </a:p>
      </dgm:t>
    </dgm:pt>
    <dgm:pt modelId="{FB2414FE-3CE2-A94E-BDE9-C7DB339F5DF3}" type="pres">
      <dgm:prSet presAssocID="{10F22DF5-A979-4142-A4D1-66D50A8C7540}" presName="connectorText" presStyleLbl="sibTrans2D1" presStyleIdx="1" presStyleCnt="2"/>
      <dgm:spPr/>
      <dgm:t>
        <a:bodyPr/>
        <a:lstStyle/>
        <a:p>
          <a:endParaRPr lang="en-GB"/>
        </a:p>
      </dgm:t>
    </dgm:pt>
    <dgm:pt modelId="{E9735B90-5D34-7A45-A191-20818860924D}" type="pres">
      <dgm:prSet presAssocID="{10F22DF5-A979-4142-A4D1-66D50A8C7540}" presName="lastNode" presStyleLbl="node1" presStyleIdx="2" presStyleCnt="3">
        <dgm:presLayoutVars>
          <dgm:bulletEnabled val="1"/>
        </dgm:presLayoutVars>
      </dgm:prSet>
      <dgm:spPr/>
      <dgm:t>
        <a:bodyPr/>
        <a:lstStyle/>
        <a:p>
          <a:endParaRPr lang="en-US"/>
        </a:p>
      </dgm:t>
    </dgm:pt>
  </dgm:ptLst>
  <dgm:cxnLst>
    <dgm:cxn modelId="{20C8963C-2198-4737-8AC1-D01CBA6AED48}" type="presOf" srcId="{04259BAF-F45B-8D42-BA27-E251C1647342}" destId="{72ACE9CC-7EF0-7E46-925B-AFDB6CB9BA43}" srcOrd="0" destOrd="0" presId="urn:microsoft.com/office/officeart/2005/8/layout/equation2"/>
    <dgm:cxn modelId="{385CDF91-A842-419F-AFA1-26FA26AE95DF}" type="presOf" srcId="{2896D97F-828F-8C49-85D2-ACA64B225144}" destId="{FB2414FE-3CE2-A94E-BDE9-C7DB339F5DF3}" srcOrd="1" destOrd="0" presId="urn:microsoft.com/office/officeart/2005/8/layout/equation2"/>
    <dgm:cxn modelId="{CDFF6308-3E03-414C-B28B-23E0C5785A98}" srcId="{10F22DF5-A979-4142-A4D1-66D50A8C7540}" destId="{545F3DBC-90D7-D243-8D14-D8ADFC626FCD}" srcOrd="2" destOrd="0" parTransId="{FBB656F9-89F8-DB41-9381-783FFB195E92}" sibTransId="{8D91633D-40F5-114B-B644-F71E3F954FDB}"/>
    <dgm:cxn modelId="{5DB7378B-3F41-0C45-AFA1-5D40D89E06C9}" srcId="{10F22DF5-A979-4142-A4D1-66D50A8C7540}" destId="{04259BAF-F45B-8D42-BA27-E251C1647342}" srcOrd="0" destOrd="0" parTransId="{8B5D66B5-1D44-8E4D-BF15-3AB1E7DEC39C}" sibTransId="{1B07D165-E738-2546-8E53-2520C6A47964}"/>
    <dgm:cxn modelId="{EFD8B25A-C8FA-4D71-A817-EF40857AE738}" type="presOf" srcId="{2896D97F-828F-8C49-85D2-ACA64B225144}" destId="{CDB59E63-04F7-8E4C-9F58-55A8F9E947D2}" srcOrd="0" destOrd="0" presId="urn:microsoft.com/office/officeart/2005/8/layout/equation2"/>
    <dgm:cxn modelId="{2D588EE2-0FC3-4D4F-9E8D-3FF204CF0EAD}" type="presOf" srcId="{1B07D165-E738-2546-8E53-2520C6A47964}" destId="{953BCB07-0F0B-E44A-82A5-CDA663F82489}" srcOrd="0" destOrd="0" presId="urn:microsoft.com/office/officeart/2005/8/layout/equation2"/>
    <dgm:cxn modelId="{D7D04FFA-4F9C-4743-913C-E73C43E4B835}" type="presOf" srcId="{2DDD2DBF-113D-7346-BE5A-DF7CB4168E6E}" destId="{D1B399CF-D16C-8C4F-AC46-1E363219A5D4}" srcOrd="0" destOrd="0" presId="urn:microsoft.com/office/officeart/2005/8/layout/equation2"/>
    <dgm:cxn modelId="{439AB9E2-B056-4657-A6FE-1460AAB8864D}" type="presOf" srcId="{10F22DF5-A979-4142-A4D1-66D50A8C7540}" destId="{91168C91-93D4-C844-9089-D86534DD2FD3}" srcOrd="0" destOrd="0" presId="urn:microsoft.com/office/officeart/2005/8/layout/equation2"/>
    <dgm:cxn modelId="{D90FF559-5C75-6B4C-825C-A7B9D525AAE5}" srcId="{10F22DF5-A979-4142-A4D1-66D50A8C7540}" destId="{2DDD2DBF-113D-7346-BE5A-DF7CB4168E6E}" srcOrd="1" destOrd="0" parTransId="{565683A0-75F5-FF40-B6EA-012154A7E15C}" sibTransId="{2896D97F-828F-8C49-85D2-ACA64B225144}"/>
    <dgm:cxn modelId="{47442870-D827-493F-A845-D0DAD23D38E2}" type="presOf" srcId="{545F3DBC-90D7-D243-8D14-D8ADFC626FCD}" destId="{E9735B90-5D34-7A45-A191-20818860924D}" srcOrd="0" destOrd="0" presId="urn:microsoft.com/office/officeart/2005/8/layout/equation2"/>
    <dgm:cxn modelId="{37BD024C-39A5-4A0E-9F2A-062B570C04E0}" type="presParOf" srcId="{91168C91-93D4-C844-9089-D86534DD2FD3}" destId="{BB64B8C2-6995-8642-BE8A-9FA55E609AFC}" srcOrd="0" destOrd="0" presId="urn:microsoft.com/office/officeart/2005/8/layout/equation2"/>
    <dgm:cxn modelId="{0A42E311-3B14-447F-A630-1F36C7ABA420}" type="presParOf" srcId="{BB64B8C2-6995-8642-BE8A-9FA55E609AFC}" destId="{72ACE9CC-7EF0-7E46-925B-AFDB6CB9BA43}" srcOrd="0" destOrd="0" presId="urn:microsoft.com/office/officeart/2005/8/layout/equation2"/>
    <dgm:cxn modelId="{F79782B1-5024-4762-9C74-80869D80D167}" type="presParOf" srcId="{BB64B8C2-6995-8642-BE8A-9FA55E609AFC}" destId="{072009C9-F09A-0E43-9CA9-58ED323E8C33}" srcOrd="1" destOrd="0" presId="urn:microsoft.com/office/officeart/2005/8/layout/equation2"/>
    <dgm:cxn modelId="{97B5A220-8656-40FE-B478-7C3ABBE76040}" type="presParOf" srcId="{BB64B8C2-6995-8642-BE8A-9FA55E609AFC}" destId="{953BCB07-0F0B-E44A-82A5-CDA663F82489}" srcOrd="2" destOrd="0" presId="urn:microsoft.com/office/officeart/2005/8/layout/equation2"/>
    <dgm:cxn modelId="{CC2DFAA2-A162-4701-9928-1114AA2C4583}" type="presParOf" srcId="{BB64B8C2-6995-8642-BE8A-9FA55E609AFC}" destId="{1102F23A-31D3-7540-9B2A-B862F484BB53}" srcOrd="3" destOrd="0" presId="urn:microsoft.com/office/officeart/2005/8/layout/equation2"/>
    <dgm:cxn modelId="{C075E3C4-108A-415E-85ED-9D91360BE526}" type="presParOf" srcId="{BB64B8C2-6995-8642-BE8A-9FA55E609AFC}" destId="{D1B399CF-D16C-8C4F-AC46-1E363219A5D4}" srcOrd="4" destOrd="0" presId="urn:microsoft.com/office/officeart/2005/8/layout/equation2"/>
    <dgm:cxn modelId="{A0397396-EC76-4E3A-B50C-619B31079191}" type="presParOf" srcId="{91168C91-93D4-C844-9089-D86534DD2FD3}" destId="{CDB59E63-04F7-8E4C-9F58-55A8F9E947D2}" srcOrd="1" destOrd="0" presId="urn:microsoft.com/office/officeart/2005/8/layout/equation2"/>
    <dgm:cxn modelId="{3B9965C7-7416-4BC4-9951-DA88DA781534}" type="presParOf" srcId="{CDB59E63-04F7-8E4C-9F58-55A8F9E947D2}" destId="{FB2414FE-3CE2-A94E-BDE9-C7DB339F5DF3}" srcOrd="0" destOrd="0" presId="urn:microsoft.com/office/officeart/2005/8/layout/equation2"/>
    <dgm:cxn modelId="{2EC891F2-B10A-4DE0-8F06-0FA3B78CC1AD}" type="presParOf" srcId="{91168C91-93D4-C844-9089-D86534DD2FD3}" destId="{E9735B90-5D34-7A45-A191-20818860924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607DD-9A54-434F-849D-75F72E3A5C0A}"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GB"/>
        </a:p>
      </dgm:t>
    </dgm:pt>
    <dgm:pt modelId="{67C367D1-EF37-49EC-A557-944273EECBEC}">
      <dgm:prSet phldrT="[Text]"/>
      <dgm:spPr/>
      <dgm:t>
        <a:bodyPr/>
        <a:lstStyle/>
        <a:p>
          <a:r>
            <a:rPr lang="en-GB" dirty="0" smtClean="0"/>
            <a:t>Community oriented approach</a:t>
          </a:r>
          <a:endParaRPr lang="en-GB" dirty="0"/>
        </a:p>
      </dgm:t>
    </dgm:pt>
    <dgm:pt modelId="{0B04E7CA-753C-4A86-B702-1A8574FC835C}" type="parTrans" cxnId="{69E0895E-D007-4672-BA81-53F5FC76B685}">
      <dgm:prSet/>
      <dgm:spPr/>
      <dgm:t>
        <a:bodyPr/>
        <a:lstStyle/>
        <a:p>
          <a:endParaRPr lang="en-GB"/>
        </a:p>
      </dgm:t>
    </dgm:pt>
    <dgm:pt modelId="{BD025E63-42D2-4DCB-BEC9-1D64F54E53C6}" type="sibTrans" cxnId="{69E0895E-D007-4672-BA81-53F5FC76B685}">
      <dgm:prSet/>
      <dgm:spPr/>
      <dgm:t>
        <a:bodyPr/>
        <a:lstStyle/>
        <a:p>
          <a:endParaRPr lang="en-GB"/>
        </a:p>
      </dgm:t>
    </dgm:pt>
    <dgm:pt modelId="{2393834D-48D1-476A-AD67-E63F32C44F46}">
      <dgm:prSet phldrT="[Text]"/>
      <dgm:spPr/>
      <dgm:t>
        <a:bodyPr/>
        <a:lstStyle/>
        <a:p>
          <a:r>
            <a:rPr lang="en-GB" dirty="0" smtClean="0"/>
            <a:t>Public engagement</a:t>
          </a:r>
          <a:endParaRPr lang="en-GB" dirty="0"/>
        </a:p>
      </dgm:t>
    </dgm:pt>
    <dgm:pt modelId="{DAD47AE6-E338-449E-A19B-97402B9E3453}" type="parTrans" cxnId="{6B39CFC0-4168-409C-ACAA-4EA8855222D7}">
      <dgm:prSet/>
      <dgm:spPr/>
      <dgm:t>
        <a:bodyPr/>
        <a:lstStyle/>
        <a:p>
          <a:endParaRPr lang="en-GB"/>
        </a:p>
      </dgm:t>
    </dgm:pt>
    <dgm:pt modelId="{E2A694D4-71D1-48C5-B138-4FFE4F32D59B}" type="sibTrans" cxnId="{6B39CFC0-4168-409C-ACAA-4EA8855222D7}">
      <dgm:prSet/>
      <dgm:spPr/>
      <dgm:t>
        <a:bodyPr/>
        <a:lstStyle/>
        <a:p>
          <a:endParaRPr lang="en-GB"/>
        </a:p>
      </dgm:t>
    </dgm:pt>
    <dgm:pt modelId="{D6C8278D-AC91-420F-B845-2743020399E4}">
      <dgm:prSet phldrT="[Text]"/>
      <dgm:spPr/>
      <dgm:t>
        <a:bodyPr/>
        <a:lstStyle/>
        <a:p>
          <a:r>
            <a:rPr lang="en-GB" dirty="0" smtClean="0"/>
            <a:t>Relative low investment</a:t>
          </a:r>
          <a:endParaRPr lang="en-GB" dirty="0"/>
        </a:p>
      </dgm:t>
    </dgm:pt>
    <dgm:pt modelId="{C4D9F3F1-0A31-4616-85FF-C7C3A488FD3E}" type="parTrans" cxnId="{21604486-E162-4493-A80F-2A6EC7FD69B1}">
      <dgm:prSet/>
      <dgm:spPr/>
      <dgm:t>
        <a:bodyPr/>
        <a:lstStyle/>
        <a:p>
          <a:endParaRPr lang="en-GB"/>
        </a:p>
      </dgm:t>
    </dgm:pt>
    <dgm:pt modelId="{B961F1C3-9762-4AE0-84A7-EF30B7856439}" type="sibTrans" cxnId="{21604486-E162-4493-A80F-2A6EC7FD69B1}">
      <dgm:prSet/>
      <dgm:spPr/>
      <dgm:t>
        <a:bodyPr/>
        <a:lstStyle/>
        <a:p>
          <a:endParaRPr lang="en-GB"/>
        </a:p>
      </dgm:t>
    </dgm:pt>
    <dgm:pt modelId="{CEC51ABF-6271-4A8E-AF10-5354BF81D281}">
      <dgm:prSet phldrT="[Text]"/>
      <dgm:spPr/>
      <dgm:t>
        <a:bodyPr/>
        <a:lstStyle/>
        <a:p>
          <a:r>
            <a:rPr lang="en-GB" dirty="0" smtClean="0"/>
            <a:t>Proven technology</a:t>
          </a:r>
          <a:endParaRPr lang="en-GB" dirty="0"/>
        </a:p>
      </dgm:t>
    </dgm:pt>
    <dgm:pt modelId="{22DF1217-E210-4CED-B36E-797E33541143}" type="parTrans" cxnId="{6C3F801C-0C86-434F-81C4-065DBBAEA263}">
      <dgm:prSet/>
      <dgm:spPr/>
      <dgm:t>
        <a:bodyPr/>
        <a:lstStyle/>
        <a:p>
          <a:endParaRPr lang="en-GB"/>
        </a:p>
      </dgm:t>
    </dgm:pt>
    <dgm:pt modelId="{5C4462FB-C569-4FB3-9DA0-364651332CE4}" type="sibTrans" cxnId="{6C3F801C-0C86-434F-81C4-065DBBAEA263}">
      <dgm:prSet/>
      <dgm:spPr/>
      <dgm:t>
        <a:bodyPr/>
        <a:lstStyle/>
        <a:p>
          <a:endParaRPr lang="en-GB"/>
        </a:p>
      </dgm:t>
    </dgm:pt>
    <dgm:pt modelId="{1159308F-CA99-49D1-BA43-44F127AEA3A2}" type="pres">
      <dgm:prSet presAssocID="{CD7607DD-9A54-434F-849D-75F72E3A5C0A}" presName="Name0" presStyleCnt="0">
        <dgm:presLayoutVars>
          <dgm:chMax val="1"/>
          <dgm:chPref val="1"/>
          <dgm:dir/>
          <dgm:animOne val="branch"/>
          <dgm:animLvl val="lvl"/>
        </dgm:presLayoutVars>
      </dgm:prSet>
      <dgm:spPr/>
      <dgm:t>
        <a:bodyPr/>
        <a:lstStyle/>
        <a:p>
          <a:endParaRPr lang="en-US"/>
        </a:p>
      </dgm:t>
    </dgm:pt>
    <dgm:pt modelId="{E271579F-7BEF-420F-85CF-B5304BD88BBE}" type="pres">
      <dgm:prSet presAssocID="{67C367D1-EF37-49EC-A557-944273EECBEC}" presName="singleCycle" presStyleCnt="0"/>
      <dgm:spPr/>
    </dgm:pt>
    <dgm:pt modelId="{4865FE5A-6828-4283-89C5-056DCD4BA3F8}" type="pres">
      <dgm:prSet presAssocID="{67C367D1-EF37-49EC-A557-944273EECBEC}" presName="singleCenter" presStyleLbl="node1" presStyleIdx="0" presStyleCnt="4" custScaleX="117580" custScaleY="119015">
        <dgm:presLayoutVars>
          <dgm:chMax val="7"/>
          <dgm:chPref val="7"/>
        </dgm:presLayoutVars>
      </dgm:prSet>
      <dgm:spPr/>
      <dgm:t>
        <a:bodyPr/>
        <a:lstStyle/>
        <a:p>
          <a:endParaRPr lang="en-US"/>
        </a:p>
      </dgm:t>
    </dgm:pt>
    <dgm:pt modelId="{6A7745A6-31AB-4A19-AC08-6AB098A3C61D}" type="pres">
      <dgm:prSet presAssocID="{DAD47AE6-E338-449E-A19B-97402B9E3453}" presName="Name56" presStyleLbl="parChTrans1D2" presStyleIdx="0" presStyleCnt="3"/>
      <dgm:spPr/>
      <dgm:t>
        <a:bodyPr/>
        <a:lstStyle/>
        <a:p>
          <a:endParaRPr lang="en-US"/>
        </a:p>
      </dgm:t>
    </dgm:pt>
    <dgm:pt modelId="{9BDB1109-3D53-48C6-84C0-E8705F471AFC}" type="pres">
      <dgm:prSet presAssocID="{2393834D-48D1-476A-AD67-E63F32C44F46}" presName="text0" presStyleLbl="node1" presStyleIdx="1" presStyleCnt="4" custScaleX="182984" custScaleY="114910" custRadScaleRad="100111" custRadScaleInc="-4501">
        <dgm:presLayoutVars>
          <dgm:bulletEnabled val="1"/>
        </dgm:presLayoutVars>
      </dgm:prSet>
      <dgm:spPr/>
      <dgm:t>
        <a:bodyPr/>
        <a:lstStyle/>
        <a:p>
          <a:endParaRPr lang="en-US"/>
        </a:p>
      </dgm:t>
    </dgm:pt>
    <dgm:pt modelId="{32B0956B-635F-4188-B46E-83BD3B1A0291}" type="pres">
      <dgm:prSet presAssocID="{C4D9F3F1-0A31-4616-85FF-C7C3A488FD3E}" presName="Name56" presStyleLbl="parChTrans1D2" presStyleIdx="1" presStyleCnt="3"/>
      <dgm:spPr/>
      <dgm:t>
        <a:bodyPr/>
        <a:lstStyle/>
        <a:p>
          <a:endParaRPr lang="en-US"/>
        </a:p>
      </dgm:t>
    </dgm:pt>
    <dgm:pt modelId="{274E713B-B2F3-46D6-96E4-4F9EB47F8A2A}" type="pres">
      <dgm:prSet presAssocID="{D6C8278D-AC91-420F-B845-2743020399E4}" presName="text0" presStyleLbl="node1" presStyleIdx="2" presStyleCnt="4" custScaleX="187124" custScaleY="112680">
        <dgm:presLayoutVars>
          <dgm:bulletEnabled val="1"/>
        </dgm:presLayoutVars>
      </dgm:prSet>
      <dgm:spPr/>
      <dgm:t>
        <a:bodyPr/>
        <a:lstStyle/>
        <a:p>
          <a:endParaRPr lang="en-GB"/>
        </a:p>
      </dgm:t>
    </dgm:pt>
    <dgm:pt modelId="{06F7B8D5-699E-468B-85AA-07109812F319}" type="pres">
      <dgm:prSet presAssocID="{22DF1217-E210-4CED-B36E-797E33541143}" presName="Name56" presStyleLbl="parChTrans1D2" presStyleIdx="2" presStyleCnt="3"/>
      <dgm:spPr/>
      <dgm:t>
        <a:bodyPr/>
        <a:lstStyle/>
        <a:p>
          <a:endParaRPr lang="en-US"/>
        </a:p>
      </dgm:t>
    </dgm:pt>
    <dgm:pt modelId="{23065DE2-5042-4C20-B825-A9AA24600DB5}" type="pres">
      <dgm:prSet presAssocID="{CEC51ABF-6271-4A8E-AF10-5354BF81D281}" presName="text0" presStyleLbl="node1" presStyleIdx="3" presStyleCnt="4" custScaleX="118334" custScaleY="137243">
        <dgm:presLayoutVars>
          <dgm:bulletEnabled val="1"/>
        </dgm:presLayoutVars>
      </dgm:prSet>
      <dgm:spPr/>
      <dgm:t>
        <a:bodyPr/>
        <a:lstStyle/>
        <a:p>
          <a:endParaRPr lang="en-GB"/>
        </a:p>
      </dgm:t>
    </dgm:pt>
  </dgm:ptLst>
  <dgm:cxnLst>
    <dgm:cxn modelId="{98EA33AB-DE40-4D60-BA03-033C98F16565}" type="presOf" srcId="{CD7607DD-9A54-434F-849D-75F72E3A5C0A}" destId="{1159308F-CA99-49D1-BA43-44F127AEA3A2}" srcOrd="0" destOrd="0" presId="urn:microsoft.com/office/officeart/2008/layout/RadialCluster"/>
    <dgm:cxn modelId="{69E0895E-D007-4672-BA81-53F5FC76B685}" srcId="{CD7607DD-9A54-434F-849D-75F72E3A5C0A}" destId="{67C367D1-EF37-49EC-A557-944273EECBEC}" srcOrd="0" destOrd="0" parTransId="{0B04E7CA-753C-4A86-B702-1A8574FC835C}" sibTransId="{BD025E63-42D2-4DCB-BEC9-1D64F54E53C6}"/>
    <dgm:cxn modelId="{B10DDD08-3656-4D68-BE4A-BFE551E4F85C}" type="presOf" srcId="{2393834D-48D1-476A-AD67-E63F32C44F46}" destId="{9BDB1109-3D53-48C6-84C0-E8705F471AFC}" srcOrd="0" destOrd="0" presId="urn:microsoft.com/office/officeart/2008/layout/RadialCluster"/>
    <dgm:cxn modelId="{4003A71A-F75D-4042-9F7A-C4B19EA2FE37}" type="presOf" srcId="{C4D9F3F1-0A31-4616-85FF-C7C3A488FD3E}" destId="{32B0956B-635F-4188-B46E-83BD3B1A0291}" srcOrd="0" destOrd="0" presId="urn:microsoft.com/office/officeart/2008/layout/RadialCluster"/>
    <dgm:cxn modelId="{6B39CFC0-4168-409C-ACAA-4EA8855222D7}" srcId="{67C367D1-EF37-49EC-A557-944273EECBEC}" destId="{2393834D-48D1-476A-AD67-E63F32C44F46}" srcOrd="0" destOrd="0" parTransId="{DAD47AE6-E338-449E-A19B-97402B9E3453}" sibTransId="{E2A694D4-71D1-48C5-B138-4FFE4F32D59B}"/>
    <dgm:cxn modelId="{6C3F801C-0C86-434F-81C4-065DBBAEA263}" srcId="{67C367D1-EF37-49EC-A557-944273EECBEC}" destId="{CEC51ABF-6271-4A8E-AF10-5354BF81D281}" srcOrd="2" destOrd="0" parTransId="{22DF1217-E210-4CED-B36E-797E33541143}" sibTransId="{5C4462FB-C569-4FB3-9DA0-364651332CE4}"/>
    <dgm:cxn modelId="{36A6CCCB-8A6A-43F5-8AC0-0FE87FB91144}" type="presOf" srcId="{67C367D1-EF37-49EC-A557-944273EECBEC}" destId="{4865FE5A-6828-4283-89C5-056DCD4BA3F8}" srcOrd="0" destOrd="0" presId="urn:microsoft.com/office/officeart/2008/layout/RadialCluster"/>
    <dgm:cxn modelId="{21604486-E162-4493-A80F-2A6EC7FD69B1}" srcId="{67C367D1-EF37-49EC-A557-944273EECBEC}" destId="{D6C8278D-AC91-420F-B845-2743020399E4}" srcOrd="1" destOrd="0" parTransId="{C4D9F3F1-0A31-4616-85FF-C7C3A488FD3E}" sibTransId="{B961F1C3-9762-4AE0-84A7-EF30B7856439}"/>
    <dgm:cxn modelId="{6B7B5912-746E-477A-BF56-CF020D5DB9FD}" type="presOf" srcId="{D6C8278D-AC91-420F-B845-2743020399E4}" destId="{274E713B-B2F3-46D6-96E4-4F9EB47F8A2A}" srcOrd="0" destOrd="0" presId="urn:microsoft.com/office/officeart/2008/layout/RadialCluster"/>
    <dgm:cxn modelId="{ADDF8696-4319-4BF4-A2C0-8C6BB0646626}" type="presOf" srcId="{CEC51ABF-6271-4A8E-AF10-5354BF81D281}" destId="{23065DE2-5042-4C20-B825-A9AA24600DB5}" srcOrd="0" destOrd="0" presId="urn:microsoft.com/office/officeart/2008/layout/RadialCluster"/>
    <dgm:cxn modelId="{AD3F2ADF-0312-4246-A146-83BFDC875C15}" type="presOf" srcId="{22DF1217-E210-4CED-B36E-797E33541143}" destId="{06F7B8D5-699E-468B-85AA-07109812F319}" srcOrd="0" destOrd="0" presId="urn:microsoft.com/office/officeart/2008/layout/RadialCluster"/>
    <dgm:cxn modelId="{9A44D838-B5DF-4BD1-BE43-8591517658FF}" type="presOf" srcId="{DAD47AE6-E338-449E-A19B-97402B9E3453}" destId="{6A7745A6-31AB-4A19-AC08-6AB098A3C61D}" srcOrd="0" destOrd="0" presId="urn:microsoft.com/office/officeart/2008/layout/RadialCluster"/>
    <dgm:cxn modelId="{B0908A83-3D65-448F-B136-13470FECCA13}" type="presParOf" srcId="{1159308F-CA99-49D1-BA43-44F127AEA3A2}" destId="{E271579F-7BEF-420F-85CF-B5304BD88BBE}" srcOrd="0" destOrd="0" presId="urn:microsoft.com/office/officeart/2008/layout/RadialCluster"/>
    <dgm:cxn modelId="{D2FD19F3-E996-4056-B7D6-F4C49A16C49D}" type="presParOf" srcId="{E271579F-7BEF-420F-85CF-B5304BD88BBE}" destId="{4865FE5A-6828-4283-89C5-056DCD4BA3F8}" srcOrd="0" destOrd="0" presId="urn:microsoft.com/office/officeart/2008/layout/RadialCluster"/>
    <dgm:cxn modelId="{107B1100-32DC-406D-B6D1-515D07D4096C}" type="presParOf" srcId="{E271579F-7BEF-420F-85CF-B5304BD88BBE}" destId="{6A7745A6-31AB-4A19-AC08-6AB098A3C61D}" srcOrd="1" destOrd="0" presId="urn:microsoft.com/office/officeart/2008/layout/RadialCluster"/>
    <dgm:cxn modelId="{6DA52958-5B68-487C-837C-F9C6FB21D04C}" type="presParOf" srcId="{E271579F-7BEF-420F-85CF-B5304BD88BBE}" destId="{9BDB1109-3D53-48C6-84C0-E8705F471AFC}" srcOrd="2" destOrd="0" presId="urn:microsoft.com/office/officeart/2008/layout/RadialCluster"/>
    <dgm:cxn modelId="{07D4B3CE-AE0E-41A1-9AF6-FAC5FFEFEC40}" type="presParOf" srcId="{E271579F-7BEF-420F-85CF-B5304BD88BBE}" destId="{32B0956B-635F-4188-B46E-83BD3B1A0291}" srcOrd="3" destOrd="0" presId="urn:microsoft.com/office/officeart/2008/layout/RadialCluster"/>
    <dgm:cxn modelId="{0C44DCF5-CA0F-4240-87B2-E2F6A1F4874E}" type="presParOf" srcId="{E271579F-7BEF-420F-85CF-B5304BD88BBE}" destId="{274E713B-B2F3-46D6-96E4-4F9EB47F8A2A}" srcOrd="4" destOrd="0" presId="urn:microsoft.com/office/officeart/2008/layout/RadialCluster"/>
    <dgm:cxn modelId="{6A4A668F-C496-4D03-839A-5CB18B1E3510}" type="presParOf" srcId="{E271579F-7BEF-420F-85CF-B5304BD88BBE}" destId="{06F7B8D5-699E-468B-85AA-07109812F319}" srcOrd="5" destOrd="0" presId="urn:microsoft.com/office/officeart/2008/layout/RadialCluster"/>
    <dgm:cxn modelId="{DC897B79-8F45-4B2B-996A-B4BAB8D693A4}" type="presParOf" srcId="{E271579F-7BEF-420F-85CF-B5304BD88BBE}" destId="{23065DE2-5042-4C20-B825-A9AA24600DB5}" srcOrd="6"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8A1A0C-F1C0-D84F-BD25-B454851F67BE}" type="doc">
      <dgm:prSet loTypeId="urn:microsoft.com/office/officeart/2005/8/layout/gear1" loCatId="" qsTypeId="urn:microsoft.com/office/officeart/2005/8/quickstyle/simple4" qsCatId="simple" csTypeId="urn:microsoft.com/office/officeart/2005/8/colors/colorful5" csCatId="colorful" phldr="1"/>
      <dgm:spPr/>
      <dgm:t>
        <a:bodyPr/>
        <a:lstStyle/>
        <a:p>
          <a:endParaRPr lang="en-US"/>
        </a:p>
      </dgm:t>
    </dgm:pt>
    <dgm:pt modelId="{247DB91E-2565-DB42-B87B-BDB42DB0EE68}">
      <dgm:prSet phldrT="[Text]" custT="1"/>
      <dgm:spPr/>
      <dgm:t>
        <a:bodyPr/>
        <a:lstStyle/>
        <a:p>
          <a:r>
            <a:rPr lang="en-US" sz="2000" dirty="0" smtClean="0"/>
            <a:t>Community involvement</a:t>
          </a:r>
          <a:endParaRPr lang="en-US" sz="2000" dirty="0"/>
        </a:p>
      </dgm:t>
    </dgm:pt>
    <dgm:pt modelId="{30CA71A3-48A9-6B40-8A31-813B42678639}" type="parTrans" cxnId="{92C4B3FF-2426-4748-A773-DC10BB7CB1B3}">
      <dgm:prSet/>
      <dgm:spPr/>
      <dgm:t>
        <a:bodyPr/>
        <a:lstStyle/>
        <a:p>
          <a:endParaRPr lang="en-US"/>
        </a:p>
      </dgm:t>
    </dgm:pt>
    <dgm:pt modelId="{4C6A9296-A70F-D948-8FA2-D84194F87217}" type="sibTrans" cxnId="{92C4B3FF-2426-4748-A773-DC10BB7CB1B3}">
      <dgm:prSet/>
      <dgm:spPr/>
      <dgm:t>
        <a:bodyPr/>
        <a:lstStyle/>
        <a:p>
          <a:endParaRPr lang="en-US"/>
        </a:p>
      </dgm:t>
    </dgm:pt>
    <dgm:pt modelId="{1928CF83-D97D-1E4E-A433-172112362D46}">
      <dgm:prSet phldrT="[Text]" custT="1"/>
      <dgm:spPr/>
      <dgm:t>
        <a:bodyPr/>
        <a:lstStyle/>
        <a:p>
          <a:r>
            <a:rPr lang="en-US" sz="1400" dirty="0" smtClean="0"/>
            <a:t>Economic activities</a:t>
          </a:r>
          <a:endParaRPr lang="en-US" sz="1400" dirty="0"/>
        </a:p>
      </dgm:t>
    </dgm:pt>
    <dgm:pt modelId="{A89CCEEF-36F1-8E4C-85A7-8E2FA1E70D26}" type="parTrans" cxnId="{613947D1-BAE7-0440-8CCE-26A7FA0BCEC7}">
      <dgm:prSet/>
      <dgm:spPr/>
      <dgm:t>
        <a:bodyPr/>
        <a:lstStyle/>
        <a:p>
          <a:endParaRPr lang="en-US"/>
        </a:p>
      </dgm:t>
    </dgm:pt>
    <dgm:pt modelId="{4958E9C9-98D3-9D4C-A2D2-1DB8DEB88A3C}" type="sibTrans" cxnId="{613947D1-BAE7-0440-8CCE-26A7FA0BCEC7}">
      <dgm:prSet/>
      <dgm:spPr/>
      <dgm:t>
        <a:bodyPr/>
        <a:lstStyle/>
        <a:p>
          <a:endParaRPr lang="en-US"/>
        </a:p>
      </dgm:t>
    </dgm:pt>
    <dgm:pt modelId="{7552B814-68D5-FB42-A222-C6E3278E6F5C}">
      <dgm:prSet phldrT="[Text]" custT="1"/>
      <dgm:spPr/>
      <dgm:t>
        <a:bodyPr/>
        <a:lstStyle/>
        <a:p>
          <a:endParaRPr lang="en-US" sz="1200" dirty="0"/>
        </a:p>
      </dgm:t>
    </dgm:pt>
    <dgm:pt modelId="{BD598D03-750B-C340-946F-9A142691D2B4}" type="parTrans" cxnId="{19DDAEFD-057B-274F-AE40-BFF27C4B8744}">
      <dgm:prSet/>
      <dgm:spPr/>
      <dgm:t>
        <a:bodyPr/>
        <a:lstStyle/>
        <a:p>
          <a:endParaRPr lang="en-US"/>
        </a:p>
      </dgm:t>
    </dgm:pt>
    <dgm:pt modelId="{4BD61038-41B4-6A4F-AFA3-8FF27F0D566F}" type="sibTrans" cxnId="{19DDAEFD-057B-274F-AE40-BFF27C4B8744}">
      <dgm:prSet/>
      <dgm:spPr/>
      <dgm:t>
        <a:bodyPr/>
        <a:lstStyle/>
        <a:p>
          <a:endParaRPr lang="en-US"/>
        </a:p>
      </dgm:t>
    </dgm:pt>
    <dgm:pt modelId="{7D1834B0-CA98-2344-9306-E85F4EE62F6B}" type="pres">
      <dgm:prSet presAssocID="{C68A1A0C-F1C0-D84F-BD25-B454851F67BE}" presName="composite" presStyleCnt="0">
        <dgm:presLayoutVars>
          <dgm:chMax val="3"/>
          <dgm:animLvl val="lvl"/>
          <dgm:resizeHandles val="exact"/>
        </dgm:presLayoutVars>
      </dgm:prSet>
      <dgm:spPr/>
      <dgm:t>
        <a:bodyPr/>
        <a:lstStyle/>
        <a:p>
          <a:endParaRPr lang="en-US"/>
        </a:p>
      </dgm:t>
    </dgm:pt>
    <dgm:pt modelId="{7C232561-006A-BD44-8B64-5C565781220E}" type="pres">
      <dgm:prSet presAssocID="{247DB91E-2565-DB42-B87B-BDB42DB0EE68}" presName="gear1" presStyleLbl="node1" presStyleIdx="0" presStyleCnt="3">
        <dgm:presLayoutVars>
          <dgm:chMax val="1"/>
          <dgm:bulletEnabled val="1"/>
        </dgm:presLayoutVars>
      </dgm:prSet>
      <dgm:spPr/>
      <dgm:t>
        <a:bodyPr/>
        <a:lstStyle/>
        <a:p>
          <a:endParaRPr lang="en-US"/>
        </a:p>
      </dgm:t>
    </dgm:pt>
    <dgm:pt modelId="{FB016328-4CC2-8B4A-A01D-45C7CB594C79}" type="pres">
      <dgm:prSet presAssocID="{247DB91E-2565-DB42-B87B-BDB42DB0EE68}" presName="gear1srcNode" presStyleLbl="node1" presStyleIdx="0" presStyleCnt="3"/>
      <dgm:spPr/>
      <dgm:t>
        <a:bodyPr/>
        <a:lstStyle/>
        <a:p>
          <a:endParaRPr lang="en-US"/>
        </a:p>
      </dgm:t>
    </dgm:pt>
    <dgm:pt modelId="{CF3DAC8B-F644-CB4C-B99D-E4EEE4FB9D7E}" type="pres">
      <dgm:prSet presAssocID="{247DB91E-2565-DB42-B87B-BDB42DB0EE68}" presName="gear1dstNode" presStyleLbl="node1" presStyleIdx="0" presStyleCnt="3"/>
      <dgm:spPr/>
      <dgm:t>
        <a:bodyPr/>
        <a:lstStyle/>
        <a:p>
          <a:endParaRPr lang="en-US"/>
        </a:p>
      </dgm:t>
    </dgm:pt>
    <dgm:pt modelId="{407F9625-9861-0442-9469-705D081C2A8B}" type="pres">
      <dgm:prSet presAssocID="{1928CF83-D97D-1E4E-A433-172112362D46}" presName="gear2" presStyleLbl="node1" presStyleIdx="1" presStyleCnt="3">
        <dgm:presLayoutVars>
          <dgm:chMax val="1"/>
          <dgm:bulletEnabled val="1"/>
        </dgm:presLayoutVars>
      </dgm:prSet>
      <dgm:spPr/>
      <dgm:t>
        <a:bodyPr/>
        <a:lstStyle/>
        <a:p>
          <a:endParaRPr lang="en-US"/>
        </a:p>
      </dgm:t>
    </dgm:pt>
    <dgm:pt modelId="{01D828B3-F5B4-284A-A799-A3E97FC8F82E}" type="pres">
      <dgm:prSet presAssocID="{1928CF83-D97D-1E4E-A433-172112362D46}" presName="gear2srcNode" presStyleLbl="node1" presStyleIdx="1" presStyleCnt="3"/>
      <dgm:spPr/>
      <dgm:t>
        <a:bodyPr/>
        <a:lstStyle/>
        <a:p>
          <a:endParaRPr lang="en-US"/>
        </a:p>
      </dgm:t>
    </dgm:pt>
    <dgm:pt modelId="{33F8C8E4-FECE-2C40-BFBA-95B7E47D0BC2}" type="pres">
      <dgm:prSet presAssocID="{1928CF83-D97D-1E4E-A433-172112362D46}" presName="gear2dstNode" presStyleLbl="node1" presStyleIdx="1" presStyleCnt="3"/>
      <dgm:spPr/>
      <dgm:t>
        <a:bodyPr/>
        <a:lstStyle/>
        <a:p>
          <a:endParaRPr lang="en-US"/>
        </a:p>
      </dgm:t>
    </dgm:pt>
    <dgm:pt modelId="{0C11F180-8519-C445-8C9F-4F3269D1D5F0}" type="pres">
      <dgm:prSet presAssocID="{7552B814-68D5-FB42-A222-C6E3278E6F5C}" presName="gear3" presStyleLbl="node1" presStyleIdx="2" presStyleCnt="3"/>
      <dgm:spPr/>
      <dgm:t>
        <a:bodyPr/>
        <a:lstStyle/>
        <a:p>
          <a:endParaRPr lang="en-US"/>
        </a:p>
      </dgm:t>
    </dgm:pt>
    <dgm:pt modelId="{6DED22E9-C85F-494D-A858-47422176C802}" type="pres">
      <dgm:prSet presAssocID="{7552B814-68D5-FB42-A222-C6E3278E6F5C}" presName="gear3tx" presStyleLbl="node1" presStyleIdx="2" presStyleCnt="3">
        <dgm:presLayoutVars>
          <dgm:chMax val="1"/>
          <dgm:bulletEnabled val="1"/>
        </dgm:presLayoutVars>
      </dgm:prSet>
      <dgm:spPr/>
      <dgm:t>
        <a:bodyPr/>
        <a:lstStyle/>
        <a:p>
          <a:endParaRPr lang="en-US"/>
        </a:p>
      </dgm:t>
    </dgm:pt>
    <dgm:pt modelId="{BCAD9FAE-3414-7144-9619-718D4D21BBF3}" type="pres">
      <dgm:prSet presAssocID="{7552B814-68D5-FB42-A222-C6E3278E6F5C}" presName="gear3srcNode" presStyleLbl="node1" presStyleIdx="2" presStyleCnt="3"/>
      <dgm:spPr/>
      <dgm:t>
        <a:bodyPr/>
        <a:lstStyle/>
        <a:p>
          <a:endParaRPr lang="en-US"/>
        </a:p>
      </dgm:t>
    </dgm:pt>
    <dgm:pt modelId="{3AC1DDCF-56CB-3445-9D39-A624051A8A7D}" type="pres">
      <dgm:prSet presAssocID="{7552B814-68D5-FB42-A222-C6E3278E6F5C}" presName="gear3dstNode" presStyleLbl="node1" presStyleIdx="2" presStyleCnt="3"/>
      <dgm:spPr/>
      <dgm:t>
        <a:bodyPr/>
        <a:lstStyle/>
        <a:p>
          <a:endParaRPr lang="en-US"/>
        </a:p>
      </dgm:t>
    </dgm:pt>
    <dgm:pt modelId="{CC5F76E2-017F-8D4F-BB02-A6054952FC5C}" type="pres">
      <dgm:prSet presAssocID="{4C6A9296-A70F-D948-8FA2-D84194F87217}" presName="connector1" presStyleLbl="sibTrans2D1" presStyleIdx="0" presStyleCnt="3"/>
      <dgm:spPr/>
      <dgm:t>
        <a:bodyPr/>
        <a:lstStyle/>
        <a:p>
          <a:endParaRPr lang="en-US"/>
        </a:p>
      </dgm:t>
    </dgm:pt>
    <dgm:pt modelId="{A9FA0B11-C76F-2C45-9AEF-3621F44A95D7}" type="pres">
      <dgm:prSet presAssocID="{4958E9C9-98D3-9D4C-A2D2-1DB8DEB88A3C}" presName="connector2" presStyleLbl="sibTrans2D1" presStyleIdx="1" presStyleCnt="3"/>
      <dgm:spPr/>
      <dgm:t>
        <a:bodyPr/>
        <a:lstStyle/>
        <a:p>
          <a:endParaRPr lang="en-US"/>
        </a:p>
      </dgm:t>
    </dgm:pt>
    <dgm:pt modelId="{E6B0CA1C-D0E7-5F4D-B039-C568E71DB159}" type="pres">
      <dgm:prSet presAssocID="{4BD61038-41B4-6A4F-AFA3-8FF27F0D566F}" presName="connector3" presStyleLbl="sibTrans2D1" presStyleIdx="2" presStyleCnt="3"/>
      <dgm:spPr/>
      <dgm:t>
        <a:bodyPr/>
        <a:lstStyle/>
        <a:p>
          <a:endParaRPr lang="en-US"/>
        </a:p>
      </dgm:t>
    </dgm:pt>
  </dgm:ptLst>
  <dgm:cxnLst>
    <dgm:cxn modelId="{B1229071-69B5-44BF-B7BA-54A6BECB1666}" type="presOf" srcId="{1928CF83-D97D-1E4E-A433-172112362D46}" destId="{01D828B3-F5B4-284A-A799-A3E97FC8F82E}" srcOrd="1" destOrd="0" presId="urn:microsoft.com/office/officeart/2005/8/layout/gear1"/>
    <dgm:cxn modelId="{609E6BAB-427E-4852-B3ED-1E3CA5F62704}" type="presOf" srcId="{4958E9C9-98D3-9D4C-A2D2-1DB8DEB88A3C}" destId="{A9FA0B11-C76F-2C45-9AEF-3621F44A95D7}" srcOrd="0" destOrd="0" presId="urn:microsoft.com/office/officeart/2005/8/layout/gear1"/>
    <dgm:cxn modelId="{19DDAEFD-057B-274F-AE40-BFF27C4B8744}" srcId="{C68A1A0C-F1C0-D84F-BD25-B454851F67BE}" destId="{7552B814-68D5-FB42-A222-C6E3278E6F5C}" srcOrd="2" destOrd="0" parTransId="{BD598D03-750B-C340-946F-9A142691D2B4}" sibTransId="{4BD61038-41B4-6A4F-AFA3-8FF27F0D566F}"/>
    <dgm:cxn modelId="{F066CA58-5229-4E32-95B8-62DA53EC3269}" type="presOf" srcId="{7552B814-68D5-FB42-A222-C6E3278E6F5C}" destId="{BCAD9FAE-3414-7144-9619-718D4D21BBF3}" srcOrd="2" destOrd="0" presId="urn:microsoft.com/office/officeart/2005/8/layout/gear1"/>
    <dgm:cxn modelId="{766226CE-275A-4FFE-9F04-E007AB6D788E}" type="presOf" srcId="{1928CF83-D97D-1E4E-A433-172112362D46}" destId="{33F8C8E4-FECE-2C40-BFBA-95B7E47D0BC2}" srcOrd="2" destOrd="0" presId="urn:microsoft.com/office/officeart/2005/8/layout/gear1"/>
    <dgm:cxn modelId="{01476976-CD95-482E-BCC6-EA178C723F07}" type="presOf" srcId="{4BD61038-41B4-6A4F-AFA3-8FF27F0D566F}" destId="{E6B0CA1C-D0E7-5F4D-B039-C568E71DB159}" srcOrd="0" destOrd="0" presId="urn:microsoft.com/office/officeart/2005/8/layout/gear1"/>
    <dgm:cxn modelId="{03102721-00E2-4F8A-875F-74A6955F1823}" type="presOf" srcId="{C68A1A0C-F1C0-D84F-BD25-B454851F67BE}" destId="{7D1834B0-CA98-2344-9306-E85F4EE62F6B}" srcOrd="0" destOrd="0" presId="urn:microsoft.com/office/officeart/2005/8/layout/gear1"/>
    <dgm:cxn modelId="{9AB43263-FB27-4D32-B4B8-6083F91E5CE9}" type="presOf" srcId="{4C6A9296-A70F-D948-8FA2-D84194F87217}" destId="{CC5F76E2-017F-8D4F-BB02-A6054952FC5C}" srcOrd="0" destOrd="0" presId="urn:microsoft.com/office/officeart/2005/8/layout/gear1"/>
    <dgm:cxn modelId="{3EAA2B8A-A2D4-4BF2-A1A1-165E89FC8070}" type="presOf" srcId="{1928CF83-D97D-1E4E-A433-172112362D46}" destId="{407F9625-9861-0442-9469-705D081C2A8B}" srcOrd="0" destOrd="0" presId="urn:microsoft.com/office/officeart/2005/8/layout/gear1"/>
    <dgm:cxn modelId="{9EF0C159-3ED1-4D57-978E-63684FE9D035}" type="presOf" srcId="{7552B814-68D5-FB42-A222-C6E3278E6F5C}" destId="{3AC1DDCF-56CB-3445-9D39-A624051A8A7D}" srcOrd="3" destOrd="0" presId="urn:microsoft.com/office/officeart/2005/8/layout/gear1"/>
    <dgm:cxn modelId="{C2D0692E-7DE7-49F6-8159-ACF67114ED89}" type="presOf" srcId="{7552B814-68D5-FB42-A222-C6E3278E6F5C}" destId="{6DED22E9-C85F-494D-A858-47422176C802}" srcOrd="1" destOrd="0" presId="urn:microsoft.com/office/officeart/2005/8/layout/gear1"/>
    <dgm:cxn modelId="{C4A51922-7546-4E25-9864-1965E94AE7AF}" type="presOf" srcId="{7552B814-68D5-FB42-A222-C6E3278E6F5C}" destId="{0C11F180-8519-C445-8C9F-4F3269D1D5F0}" srcOrd="0" destOrd="0" presId="urn:microsoft.com/office/officeart/2005/8/layout/gear1"/>
    <dgm:cxn modelId="{4069A5EF-D841-4D4D-B672-BD473EC2AC23}" type="presOf" srcId="{247DB91E-2565-DB42-B87B-BDB42DB0EE68}" destId="{FB016328-4CC2-8B4A-A01D-45C7CB594C79}" srcOrd="1" destOrd="0" presId="urn:microsoft.com/office/officeart/2005/8/layout/gear1"/>
    <dgm:cxn modelId="{22717F77-D499-49F3-9A2E-217E7C78FC7C}" type="presOf" srcId="{247DB91E-2565-DB42-B87B-BDB42DB0EE68}" destId="{7C232561-006A-BD44-8B64-5C565781220E}" srcOrd="0" destOrd="0" presId="urn:microsoft.com/office/officeart/2005/8/layout/gear1"/>
    <dgm:cxn modelId="{92C4B3FF-2426-4748-A773-DC10BB7CB1B3}" srcId="{C68A1A0C-F1C0-D84F-BD25-B454851F67BE}" destId="{247DB91E-2565-DB42-B87B-BDB42DB0EE68}" srcOrd="0" destOrd="0" parTransId="{30CA71A3-48A9-6B40-8A31-813B42678639}" sibTransId="{4C6A9296-A70F-D948-8FA2-D84194F87217}"/>
    <dgm:cxn modelId="{613947D1-BAE7-0440-8CCE-26A7FA0BCEC7}" srcId="{C68A1A0C-F1C0-D84F-BD25-B454851F67BE}" destId="{1928CF83-D97D-1E4E-A433-172112362D46}" srcOrd="1" destOrd="0" parTransId="{A89CCEEF-36F1-8E4C-85A7-8E2FA1E70D26}" sibTransId="{4958E9C9-98D3-9D4C-A2D2-1DB8DEB88A3C}"/>
    <dgm:cxn modelId="{8FBB0DE4-074F-480B-9D8F-9169B9B23656}" type="presOf" srcId="{247DB91E-2565-DB42-B87B-BDB42DB0EE68}" destId="{CF3DAC8B-F644-CB4C-B99D-E4EEE4FB9D7E}" srcOrd="2" destOrd="0" presId="urn:microsoft.com/office/officeart/2005/8/layout/gear1"/>
    <dgm:cxn modelId="{DEB3E50E-2F9C-4CFB-8239-901FEBC301A7}" type="presParOf" srcId="{7D1834B0-CA98-2344-9306-E85F4EE62F6B}" destId="{7C232561-006A-BD44-8B64-5C565781220E}" srcOrd="0" destOrd="0" presId="urn:microsoft.com/office/officeart/2005/8/layout/gear1"/>
    <dgm:cxn modelId="{58E00DB2-629F-4457-9727-AAAA0DD95916}" type="presParOf" srcId="{7D1834B0-CA98-2344-9306-E85F4EE62F6B}" destId="{FB016328-4CC2-8B4A-A01D-45C7CB594C79}" srcOrd="1" destOrd="0" presId="urn:microsoft.com/office/officeart/2005/8/layout/gear1"/>
    <dgm:cxn modelId="{B873FF7F-2163-4899-9F60-1E3D0FE07EC5}" type="presParOf" srcId="{7D1834B0-CA98-2344-9306-E85F4EE62F6B}" destId="{CF3DAC8B-F644-CB4C-B99D-E4EEE4FB9D7E}" srcOrd="2" destOrd="0" presId="urn:microsoft.com/office/officeart/2005/8/layout/gear1"/>
    <dgm:cxn modelId="{BB52E043-5B5C-437B-BA6B-3084DB0AECB1}" type="presParOf" srcId="{7D1834B0-CA98-2344-9306-E85F4EE62F6B}" destId="{407F9625-9861-0442-9469-705D081C2A8B}" srcOrd="3" destOrd="0" presId="urn:microsoft.com/office/officeart/2005/8/layout/gear1"/>
    <dgm:cxn modelId="{449E3CFE-BD85-4B22-9E8A-70F91C522999}" type="presParOf" srcId="{7D1834B0-CA98-2344-9306-E85F4EE62F6B}" destId="{01D828B3-F5B4-284A-A799-A3E97FC8F82E}" srcOrd="4" destOrd="0" presId="urn:microsoft.com/office/officeart/2005/8/layout/gear1"/>
    <dgm:cxn modelId="{73EBC381-5BA6-4BA7-9ED6-F3D3E9C16C47}" type="presParOf" srcId="{7D1834B0-CA98-2344-9306-E85F4EE62F6B}" destId="{33F8C8E4-FECE-2C40-BFBA-95B7E47D0BC2}" srcOrd="5" destOrd="0" presId="urn:microsoft.com/office/officeart/2005/8/layout/gear1"/>
    <dgm:cxn modelId="{6BAA9F3E-AF02-416D-9268-202B1FC66CD7}" type="presParOf" srcId="{7D1834B0-CA98-2344-9306-E85F4EE62F6B}" destId="{0C11F180-8519-C445-8C9F-4F3269D1D5F0}" srcOrd="6" destOrd="0" presId="urn:microsoft.com/office/officeart/2005/8/layout/gear1"/>
    <dgm:cxn modelId="{3D1BDAF6-731E-474D-849F-233FE9051A18}" type="presParOf" srcId="{7D1834B0-CA98-2344-9306-E85F4EE62F6B}" destId="{6DED22E9-C85F-494D-A858-47422176C802}" srcOrd="7" destOrd="0" presId="urn:microsoft.com/office/officeart/2005/8/layout/gear1"/>
    <dgm:cxn modelId="{D62B1C0B-0DCE-4848-9F7B-C80A6C49EC16}" type="presParOf" srcId="{7D1834B0-CA98-2344-9306-E85F4EE62F6B}" destId="{BCAD9FAE-3414-7144-9619-718D4D21BBF3}" srcOrd="8" destOrd="0" presId="urn:microsoft.com/office/officeart/2005/8/layout/gear1"/>
    <dgm:cxn modelId="{0CD4F5C9-7BCA-42C7-934F-72E9E75E2FE2}" type="presParOf" srcId="{7D1834B0-CA98-2344-9306-E85F4EE62F6B}" destId="{3AC1DDCF-56CB-3445-9D39-A624051A8A7D}" srcOrd="9" destOrd="0" presId="urn:microsoft.com/office/officeart/2005/8/layout/gear1"/>
    <dgm:cxn modelId="{4C570AA3-28BC-4CCB-B0D7-6038ED8EC636}" type="presParOf" srcId="{7D1834B0-CA98-2344-9306-E85F4EE62F6B}" destId="{CC5F76E2-017F-8D4F-BB02-A6054952FC5C}" srcOrd="10" destOrd="0" presId="urn:microsoft.com/office/officeart/2005/8/layout/gear1"/>
    <dgm:cxn modelId="{F3C0E8AC-6565-46EA-93C0-9DB8C480BBA8}" type="presParOf" srcId="{7D1834B0-CA98-2344-9306-E85F4EE62F6B}" destId="{A9FA0B11-C76F-2C45-9AEF-3621F44A95D7}" srcOrd="11" destOrd="0" presId="urn:microsoft.com/office/officeart/2005/8/layout/gear1"/>
    <dgm:cxn modelId="{6407A4B6-A050-45C1-B508-4E1362B7BDB4}" type="presParOf" srcId="{7D1834B0-CA98-2344-9306-E85F4EE62F6B}" destId="{E6B0CA1C-D0E7-5F4D-B039-C568E71DB15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46B5D-1625-4D42-B22A-57F4A6FA3DA3}">
      <dsp:nvSpPr>
        <dsp:cNvPr id="0" name=""/>
        <dsp:cNvSpPr/>
      </dsp:nvSpPr>
      <dsp:spPr>
        <a:xfrm>
          <a:off x="2436834" y="0"/>
          <a:ext cx="1804525" cy="120301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OTEC </a:t>
          </a:r>
          <a:r>
            <a:rPr lang="en-GB" sz="1600" b="1" kern="1200" dirty="0" err="1">
              <a:solidFill>
                <a:sysClr val="window" lastClr="FFFFFF"/>
              </a:solidFill>
              <a:latin typeface="Calibri" panose="020F0502020204030204"/>
              <a:ea typeface="+mn-ea"/>
              <a:cs typeface="+mn-cs"/>
            </a:rPr>
            <a:t>Levelized</a:t>
          </a:r>
          <a:r>
            <a:rPr lang="en-GB" sz="1600" b="1" kern="1200" dirty="0">
              <a:solidFill>
                <a:sysClr val="window" lastClr="FFFFFF"/>
              </a:solidFill>
              <a:latin typeface="Calibri" panose="020F0502020204030204"/>
              <a:ea typeface="+mn-ea"/>
              <a:cs typeface="+mn-cs"/>
            </a:rPr>
            <a:t> Cost of Electricity</a:t>
          </a:r>
        </a:p>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(LCOE)</a:t>
          </a:r>
        </a:p>
      </dsp:txBody>
      <dsp:txXfrm>
        <a:off x="2472069" y="35235"/>
        <a:ext cx="1734055" cy="1132546"/>
      </dsp:txXfrm>
    </dsp:sp>
    <dsp:sp modelId="{1EC21928-747F-4926-9BA1-CA90B29DFC95}">
      <dsp:nvSpPr>
        <dsp:cNvPr id="0" name=""/>
        <dsp:cNvSpPr/>
      </dsp:nvSpPr>
      <dsp:spPr>
        <a:xfrm>
          <a:off x="2199088" y="1203016"/>
          <a:ext cx="1140008" cy="459724"/>
        </a:xfrm>
        <a:custGeom>
          <a:avLst/>
          <a:gdLst/>
          <a:ahLst/>
          <a:cxnLst/>
          <a:rect l="0" t="0" r="0" b="0"/>
          <a:pathLst>
            <a:path>
              <a:moveTo>
                <a:pt x="821017" y="0"/>
              </a:moveTo>
              <a:lnTo>
                <a:pt x="821017" y="168413"/>
              </a:lnTo>
              <a:lnTo>
                <a:pt x="0" y="168413"/>
              </a:lnTo>
              <a:lnTo>
                <a:pt x="0" y="3368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9C34697-2A84-45DB-920D-C143218DB065}">
      <dsp:nvSpPr>
        <dsp:cNvPr id="0" name=""/>
        <dsp:cNvSpPr/>
      </dsp:nvSpPr>
      <dsp:spPr>
        <a:xfrm>
          <a:off x="1296825" y="1662741"/>
          <a:ext cx="1804525" cy="120301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Price </a:t>
          </a:r>
          <a:r>
            <a:rPr lang="en-GB" sz="1600" b="1" kern="1200" dirty="0" smtClean="0">
              <a:solidFill>
                <a:sysClr val="window" lastClr="FFFFFF"/>
              </a:solidFill>
              <a:latin typeface="Calibri" panose="020F0502020204030204"/>
              <a:ea typeface="+mn-ea"/>
              <a:cs typeface="+mn-cs"/>
            </a:rPr>
            <a:t>of water</a:t>
          </a:r>
        </a:p>
        <a:p>
          <a:pPr lvl="0" algn="ctr" defTabSz="711200">
            <a:lnSpc>
              <a:spcPct val="90000"/>
            </a:lnSpc>
            <a:spcBef>
              <a:spcPct val="0"/>
            </a:spcBef>
            <a:spcAft>
              <a:spcPct val="35000"/>
            </a:spcAft>
          </a:pPr>
          <a:r>
            <a:rPr lang="en-GB" sz="1600" b="1" kern="1200" dirty="0" smtClean="0">
              <a:solidFill>
                <a:sysClr val="window" lastClr="FFFFFF"/>
              </a:solidFill>
              <a:latin typeface="Calibri" panose="020F0502020204030204"/>
              <a:ea typeface="+mn-ea"/>
              <a:cs typeface="+mn-cs"/>
            </a:rPr>
            <a:t>(POW)</a:t>
          </a:r>
          <a:endParaRPr lang="en-GB" sz="1600" b="1" kern="1200" dirty="0">
            <a:solidFill>
              <a:sysClr val="window" lastClr="FFFFFF"/>
            </a:solidFill>
            <a:latin typeface="Calibri" panose="020F0502020204030204"/>
            <a:ea typeface="+mn-ea"/>
            <a:cs typeface="+mn-cs"/>
          </a:endParaRPr>
        </a:p>
      </dsp:txBody>
      <dsp:txXfrm>
        <a:off x="1332060" y="1697976"/>
        <a:ext cx="1734055" cy="1132546"/>
      </dsp:txXfrm>
    </dsp:sp>
    <dsp:sp modelId="{2EF57AF4-9915-416D-8F67-063438B201B0}">
      <dsp:nvSpPr>
        <dsp:cNvPr id="0" name=""/>
        <dsp:cNvSpPr/>
      </dsp:nvSpPr>
      <dsp:spPr>
        <a:xfrm>
          <a:off x="1074688" y="2865758"/>
          <a:ext cx="1124399" cy="505483"/>
        </a:xfrm>
        <a:custGeom>
          <a:avLst/>
          <a:gdLst/>
          <a:ahLst/>
          <a:cxnLst/>
          <a:rect l="0" t="0" r="0" b="0"/>
          <a:pathLst>
            <a:path>
              <a:moveTo>
                <a:pt x="821017" y="0"/>
              </a:moveTo>
              <a:lnTo>
                <a:pt x="821017" y="168413"/>
              </a:lnTo>
              <a:lnTo>
                <a:pt x="0" y="168413"/>
              </a:lnTo>
              <a:lnTo>
                <a:pt x="0" y="3368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8824DA-0215-40A1-85CB-BE20C45B180C}">
      <dsp:nvSpPr>
        <dsp:cNvPr id="0" name=""/>
        <dsp:cNvSpPr/>
      </dsp:nvSpPr>
      <dsp:spPr>
        <a:xfrm>
          <a:off x="172426" y="3371241"/>
          <a:ext cx="1804525" cy="120301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Profit of Bottled Water</a:t>
          </a:r>
        </a:p>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(PBW)</a:t>
          </a:r>
        </a:p>
      </dsp:txBody>
      <dsp:txXfrm>
        <a:off x="207661" y="3406476"/>
        <a:ext cx="1734055" cy="1132546"/>
      </dsp:txXfrm>
    </dsp:sp>
    <dsp:sp modelId="{7281D1D0-5361-4540-85FA-53563836C02F}">
      <dsp:nvSpPr>
        <dsp:cNvPr id="0" name=""/>
        <dsp:cNvSpPr/>
      </dsp:nvSpPr>
      <dsp:spPr>
        <a:xfrm>
          <a:off x="2199088" y="2865758"/>
          <a:ext cx="1221483" cy="505483"/>
        </a:xfrm>
        <a:custGeom>
          <a:avLst/>
          <a:gdLst/>
          <a:ahLst/>
          <a:cxnLst/>
          <a:rect l="0" t="0" r="0" b="0"/>
          <a:pathLst>
            <a:path>
              <a:moveTo>
                <a:pt x="0" y="0"/>
              </a:moveTo>
              <a:lnTo>
                <a:pt x="0" y="168413"/>
              </a:lnTo>
              <a:lnTo>
                <a:pt x="821017" y="168413"/>
              </a:lnTo>
              <a:lnTo>
                <a:pt x="821017" y="336827"/>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FB0291-DDC9-4A93-AF03-2EB26FE379FF}">
      <dsp:nvSpPr>
        <dsp:cNvPr id="0" name=""/>
        <dsp:cNvSpPr/>
      </dsp:nvSpPr>
      <dsp:spPr>
        <a:xfrm>
          <a:off x="2518309" y="3371241"/>
          <a:ext cx="1804525" cy="120301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Price of domestic Water</a:t>
          </a:r>
        </a:p>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(PDW)</a:t>
          </a:r>
        </a:p>
      </dsp:txBody>
      <dsp:txXfrm>
        <a:off x="2553544" y="3406476"/>
        <a:ext cx="1734055" cy="1132546"/>
      </dsp:txXfrm>
    </dsp:sp>
    <dsp:sp modelId="{D520F8F9-2C05-4391-8544-AF628E9DF685}">
      <dsp:nvSpPr>
        <dsp:cNvPr id="0" name=""/>
        <dsp:cNvSpPr/>
      </dsp:nvSpPr>
      <dsp:spPr>
        <a:xfrm>
          <a:off x="3339097" y="1203016"/>
          <a:ext cx="1254415" cy="484001"/>
        </a:xfrm>
        <a:custGeom>
          <a:avLst/>
          <a:gdLst/>
          <a:ahLst/>
          <a:cxnLst/>
          <a:rect l="0" t="0" r="0" b="0"/>
          <a:pathLst>
            <a:path>
              <a:moveTo>
                <a:pt x="0" y="0"/>
              </a:moveTo>
              <a:lnTo>
                <a:pt x="0" y="168413"/>
              </a:lnTo>
              <a:lnTo>
                <a:pt x="821017" y="168413"/>
              </a:lnTo>
              <a:lnTo>
                <a:pt x="821017" y="3368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A5BD675-64BC-41FC-A29F-9C7E1984920C}">
      <dsp:nvSpPr>
        <dsp:cNvPr id="0" name=""/>
        <dsp:cNvSpPr/>
      </dsp:nvSpPr>
      <dsp:spPr>
        <a:xfrm>
          <a:off x="3691250" y="1687018"/>
          <a:ext cx="1804525" cy="120301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Price of electricity</a:t>
          </a:r>
        </a:p>
        <a:p>
          <a:pPr lvl="0" algn="ctr" defTabSz="711200">
            <a:lnSpc>
              <a:spcPct val="90000"/>
            </a:lnSpc>
            <a:spcBef>
              <a:spcPct val="0"/>
            </a:spcBef>
            <a:spcAft>
              <a:spcPct val="35000"/>
            </a:spcAft>
          </a:pPr>
          <a:r>
            <a:rPr lang="en-GB" sz="1600" b="1" kern="1200" dirty="0">
              <a:solidFill>
                <a:sysClr val="window" lastClr="FFFFFF"/>
              </a:solidFill>
              <a:latin typeface="Calibri" panose="020F0502020204030204"/>
              <a:ea typeface="+mn-ea"/>
              <a:cs typeface="+mn-cs"/>
            </a:rPr>
            <a:t>(POE)</a:t>
          </a:r>
        </a:p>
      </dsp:txBody>
      <dsp:txXfrm>
        <a:off x="3726485" y="1722253"/>
        <a:ext cx="1734055" cy="113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CE9CC-7EF0-7E46-925B-AFDB6CB9BA43}">
      <dsp:nvSpPr>
        <dsp:cNvPr id="0" name=""/>
        <dsp:cNvSpPr/>
      </dsp:nvSpPr>
      <dsp:spPr>
        <a:xfrm>
          <a:off x="814" y="15823"/>
          <a:ext cx="1431764" cy="1470425"/>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Government-centered (OTEC)</a:t>
          </a:r>
          <a:endParaRPr lang="en-US" sz="1400" kern="1200" dirty="0"/>
        </a:p>
      </dsp:txBody>
      <dsp:txXfrm>
        <a:off x="210491" y="231162"/>
        <a:ext cx="1012410" cy="1039747"/>
      </dsp:txXfrm>
    </dsp:sp>
    <dsp:sp modelId="{953BCB07-0F0B-E44A-82A5-CDA663F82489}">
      <dsp:nvSpPr>
        <dsp:cNvPr id="0" name=""/>
        <dsp:cNvSpPr/>
      </dsp:nvSpPr>
      <dsp:spPr>
        <a:xfrm>
          <a:off x="454247" y="1559735"/>
          <a:ext cx="524899" cy="524899"/>
        </a:xfrm>
        <a:prstGeom prst="mathPlus">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23822" y="1760456"/>
        <a:ext cx="385749" cy="123457"/>
      </dsp:txXfrm>
    </dsp:sp>
    <dsp:sp modelId="{D1B399CF-D16C-8C4F-AC46-1E363219A5D4}">
      <dsp:nvSpPr>
        <dsp:cNvPr id="0" name=""/>
        <dsp:cNvSpPr/>
      </dsp:nvSpPr>
      <dsp:spPr>
        <a:xfrm>
          <a:off x="264197" y="2158121"/>
          <a:ext cx="904999" cy="904999"/>
        </a:xfrm>
        <a:prstGeom prst="ellipse">
          <a:avLst/>
        </a:prstGeom>
        <a:gradFill rotWithShape="0">
          <a:gsLst>
            <a:gs pos="0">
              <a:schemeClr val="accent1">
                <a:shade val="50000"/>
                <a:hueOff val="222841"/>
                <a:satOff val="5970"/>
                <a:lumOff val="26302"/>
                <a:alphaOff val="0"/>
                <a:satMod val="103000"/>
                <a:lumMod val="102000"/>
                <a:tint val="94000"/>
              </a:schemeClr>
            </a:gs>
            <a:gs pos="50000">
              <a:schemeClr val="accent1">
                <a:shade val="50000"/>
                <a:hueOff val="222841"/>
                <a:satOff val="5970"/>
                <a:lumOff val="26302"/>
                <a:alphaOff val="0"/>
                <a:satMod val="110000"/>
                <a:lumMod val="100000"/>
                <a:shade val="100000"/>
              </a:schemeClr>
            </a:gs>
            <a:gs pos="100000">
              <a:schemeClr val="accent1">
                <a:shade val="50000"/>
                <a:hueOff val="222841"/>
                <a:satOff val="5970"/>
                <a:lumOff val="263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a:t>
          </a:r>
          <a:endParaRPr lang="en-US" sz="3400" kern="1200" dirty="0"/>
        </a:p>
      </dsp:txBody>
      <dsp:txXfrm>
        <a:off x="396731" y="2290655"/>
        <a:ext cx="639931" cy="639931"/>
      </dsp:txXfrm>
    </dsp:sp>
    <dsp:sp modelId="{CDB59E63-04F7-8E4C-9F58-55A8F9E947D2}">
      <dsp:nvSpPr>
        <dsp:cNvPr id="0" name=""/>
        <dsp:cNvSpPr/>
      </dsp:nvSpPr>
      <dsp:spPr>
        <a:xfrm>
          <a:off x="1568329" y="1371142"/>
          <a:ext cx="287789" cy="336659"/>
        </a:xfrm>
        <a:prstGeom prst="rightArrow">
          <a:avLst>
            <a:gd name="adj1" fmla="val 60000"/>
            <a:gd name="adj2" fmla="val 50000"/>
          </a:avLst>
        </a:prstGeom>
        <a:gradFill rotWithShape="0">
          <a:gsLst>
            <a:gs pos="0">
              <a:schemeClr val="accent1">
                <a:shade val="90000"/>
                <a:hueOff val="350916"/>
                <a:satOff val="-3215"/>
                <a:lumOff val="27754"/>
                <a:alphaOff val="0"/>
                <a:satMod val="103000"/>
                <a:lumMod val="102000"/>
                <a:tint val="94000"/>
              </a:schemeClr>
            </a:gs>
            <a:gs pos="50000">
              <a:schemeClr val="accent1">
                <a:shade val="90000"/>
                <a:hueOff val="350916"/>
                <a:satOff val="-3215"/>
                <a:lumOff val="27754"/>
                <a:alphaOff val="0"/>
                <a:satMod val="110000"/>
                <a:lumMod val="100000"/>
                <a:shade val="100000"/>
              </a:schemeClr>
            </a:gs>
            <a:gs pos="100000">
              <a:schemeClr val="accent1">
                <a:shade val="90000"/>
                <a:hueOff val="350916"/>
                <a:satOff val="-3215"/>
                <a:lumOff val="277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68329" y="1438474"/>
        <a:ext cx="201452" cy="201995"/>
      </dsp:txXfrm>
    </dsp:sp>
    <dsp:sp modelId="{E9735B90-5D34-7A45-A191-20818860924D}">
      <dsp:nvSpPr>
        <dsp:cNvPr id="0" name=""/>
        <dsp:cNvSpPr/>
      </dsp:nvSpPr>
      <dsp:spPr>
        <a:xfrm>
          <a:off x="1975579" y="634472"/>
          <a:ext cx="1809999" cy="1809999"/>
        </a:xfrm>
        <a:prstGeom prst="ellipse">
          <a:avLst/>
        </a:prstGeom>
        <a:gradFill rotWithShape="0">
          <a:gsLst>
            <a:gs pos="0">
              <a:schemeClr val="accent1">
                <a:shade val="50000"/>
                <a:hueOff val="222841"/>
                <a:satOff val="5970"/>
                <a:lumOff val="26302"/>
                <a:alphaOff val="0"/>
                <a:satMod val="103000"/>
                <a:lumMod val="102000"/>
                <a:tint val="94000"/>
              </a:schemeClr>
            </a:gs>
            <a:gs pos="50000">
              <a:schemeClr val="accent1">
                <a:shade val="50000"/>
                <a:hueOff val="222841"/>
                <a:satOff val="5970"/>
                <a:lumOff val="26302"/>
                <a:alphaOff val="0"/>
                <a:satMod val="110000"/>
                <a:lumMod val="100000"/>
                <a:shade val="100000"/>
              </a:schemeClr>
            </a:gs>
            <a:gs pos="100000">
              <a:schemeClr val="accent1">
                <a:shade val="50000"/>
                <a:hueOff val="222841"/>
                <a:satOff val="5970"/>
                <a:lumOff val="263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 renewable San Andres</a:t>
          </a:r>
          <a:endParaRPr lang="en-US" sz="2200" kern="1200" dirty="0"/>
        </a:p>
      </dsp:txBody>
      <dsp:txXfrm>
        <a:off x="2240647" y="899540"/>
        <a:ext cx="1279863" cy="1279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5FE5A-6828-4283-89C5-056DCD4BA3F8}">
      <dsp:nvSpPr>
        <dsp:cNvPr id="0" name=""/>
        <dsp:cNvSpPr/>
      </dsp:nvSpPr>
      <dsp:spPr>
        <a:xfrm>
          <a:off x="1501097" y="1737008"/>
          <a:ext cx="1440017" cy="14575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smtClean="0"/>
            <a:t>Community oriented approach</a:t>
          </a:r>
          <a:endParaRPr lang="en-GB" sz="2000" kern="1200" dirty="0"/>
        </a:p>
      </dsp:txBody>
      <dsp:txXfrm>
        <a:off x="1571393" y="1807304"/>
        <a:ext cx="1299425" cy="1316999"/>
      </dsp:txXfrm>
    </dsp:sp>
    <dsp:sp modelId="{6A7745A6-31AB-4A19-AC08-6AB098A3C61D}">
      <dsp:nvSpPr>
        <dsp:cNvPr id="0" name=""/>
        <dsp:cNvSpPr/>
      </dsp:nvSpPr>
      <dsp:spPr>
        <a:xfrm rot="16037964">
          <a:off x="1829544" y="1396273"/>
          <a:ext cx="682227" cy="0"/>
        </a:xfrm>
        <a:custGeom>
          <a:avLst/>
          <a:gdLst/>
          <a:ahLst/>
          <a:cxnLst/>
          <a:rect l="0" t="0" r="0" b="0"/>
          <a:pathLst>
            <a:path>
              <a:moveTo>
                <a:pt x="0" y="0"/>
              </a:moveTo>
              <a:lnTo>
                <a:pt x="68222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DB1109-3D53-48C6-84C0-E8705F471AFC}">
      <dsp:nvSpPr>
        <dsp:cNvPr id="0" name=""/>
        <dsp:cNvSpPr/>
      </dsp:nvSpPr>
      <dsp:spPr>
        <a:xfrm>
          <a:off x="1381602" y="112636"/>
          <a:ext cx="1501489" cy="9429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smtClean="0"/>
            <a:t>Public engagement</a:t>
          </a:r>
          <a:endParaRPr lang="en-GB" sz="2000" kern="1200" dirty="0"/>
        </a:p>
      </dsp:txBody>
      <dsp:txXfrm>
        <a:off x="1427631" y="158665"/>
        <a:ext cx="1409431" cy="850844"/>
      </dsp:txXfrm>
    </dsp:sp>
    <dsp:sp modelId="{32B0956B-635F-4188-B46E-83BD3B1A0291}">
      <dsp:nvSpPr>
        <dsp:cNvPr id="0" name=""/>
        <dsp:cNvSpPr/>
      </dsp:nvSpPr>
      <dsp:spPr>
        <a:xfrm rot="1800000">
          <a:off x="2930140" y="2922458"/>
          <a:ext cx="163827" cy="0"/>
        </a:xfrm>
        <a:custGeom>
          <a:avLst/>
          <a:gdLst/>
          <a:ahLst/>
          <a:cxnLst/>
          <a:rect l="0" t="0" r="0" b="0"/>
          <a:pathLst>
            <a:path>
              <a:moveTo>
                <a:pt x="0" y="0"/>
              </a:moveTo>
              <a:lnTo>
                <a:pt x="16382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4E713B-B2F3-46D6-96E4-4F9EB47F8A2A}">
      <dsp:nvSpPr>
        <dsp:cNvPr id="0" name=""/>
        <dsp:cNvSpPr/>
      </dsp:nvSpPr>
      <dsp:spPr>
        <a:xfrm>
          <a:off x="3082994" y="2944362"/>
          <a:ext cx="1535460" cy="9246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GB" sz="2100" kern="1200" dirty="0" smtClean="0"/>
            <a:t>Relative low investment</a:t>
          </a:r>
          <a:endParaRPr lang="en-GB" sz="2100" kern="1200" dirty="0"/>
        </a:p>
      </dsp:txBody>
      <dsp:txXfrm>
        <a:off x="3128129" y="2989497"/>
        <a:ext cx="1445190" cy="834334"/>
      </dsp:txXfrm>
    </dsp:sp>
    <dsp:sp modelId="{06F7B8D5-699E-468B-85AA-07109812F319}">
      <dsp:nvSpPr>
        <dsp:cNvPr id="0" name=""/>
        <dsp:cNvSpPr/>
      </dsp:nvSpPr>
      <dsp:spPr>
        <a:xfrm rot="9000000">
          <a:off x="1044183" y="3003931"/>
          <a:ext cx="489719" cy="0"/>
        </a:xfrm>
        <a:custGeom>
          <a:avLst/>
          <a:gdLst/>
          <a:ahLst/>
          <a:cxnLst/>
          <a:rect l="0" t="0" r="0" b="0"/>
          <a:pathLst>
            <a:path>
              <a:moveTo>
                <a:pt x="0" y="0"/>
              </a:moveTo>
              <a:lnTo>
                <a:pt x="48971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65DE2-5042-4C20-B825-A9AA24600DB5}">
      <dsp:nvSpPr>
        <dsp:cNvPr id="0" name=""/>
        <dsp:cNvSpPr/>
      </dsp:nvSpPr>
      <dsp:spPr>
        <a:xfrm>
          <a:off x="105989" y="2843585"/>
          <a:ext cx="970998" cy="1126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kern="1200" dirty="0" smtClean="0"/>
            <a:t>Proven technology</a:t>
          </a:r>
          <a:endParaRPr lang="en-GB" sz="1400" kern="1200" dirty="0"/>
        </a:p>
      </dsp:txBody>
      <dsp:txXfrm>
        <a:off x="153389" y="2890985"/>
        <a:ext cx="876198" cy="1031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32561-006A-BD44-8B64-5C565781220E}">
      <dsp:nvSpPr>
        <dsp:cNvPr id="0" name=""/>
        <dsp:cNvSpPr/>
      </dsp:nvSpPr>
      <dsp:spPr>
        <a:xfrm>
          <a:off x="3885494" y="1987550"/>
          <a:ext cx="2429227" cy="2429227"/>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Community involvement</a:t>
          </a:r>
          <a:endParaRPr lang="en-US" sz="2000" kern="1200" dirty="0"/>
        </a:p>
      </dsp:txBody>
      <dsp:txXfrm>
        <a:off x="4373877" y="2556585"/>
        <a:ext cx="1452461" cy="1248673"/>
      </dsp:txXfrm>
    </dsp:sp>
    <dsp:sp modelId="{407F9625-9861-0442-9469-705D081C2A8B}">
      <dsp:nvSpPr>
        <dsp:cNvPr id="0" name=""/>
        <dsp:cNvSpPr/>
      </dsp:nvSpPr>
      <dsp:spPr>
        <a:xfrm>
          <a:off x="2472125" y="1413368"/>
          <a:ext cx="1766711" cy="1766711"/>
        </a:xfrm>
        <a:prstGeom prst="gear6">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Economic activities</a:t>
          </a:r>
          <a:endParaRPr lang="en-US" sz="1400" kern="1200" dirty="0"/>
        </a:p>
      </dsp:txBody>
      <dsp:txXfrm>
        <a:off x="2916900" y="1860831"/>
        <a:ext cx="877161" cy="871785"/>
      </dsp:txXfrm>
    </dsp:sp>
    <dsp:sp modelId="{0C11F180-8519-C445-8C9F-4F3269D1D5F0}">
      <dsp:nvSpPr>
        <dsp:cNvPr id="0" name=""/>
        <dsp:cNvSpPr/>
      </dsp:nvSpPr>
      <dsp:spPr>
        <a:xfrm rot="20700000">
          <a:off x="3461663" y="194518"/>
          <a:ext cx="1731016" cy="1731016"/>
        </a:xfrm>
        <a:prstGeom prst="gear6">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rot="-20700000">
        <a:off x="3841326" y="574181"/>
        <a:ext cx="971691" cy="971691"/>
      </dsp:txXfrm>
    </dsp:sp>
    <dsp:sp modelId="{CC5F76E2-017F-8D4F-BB02-A6054952FC5C}">
      <dsp:nvSpPr>
        <dsp:cNvPr id="0" name=""/>
        <dsp:cNvSpPr/>
      </dsp:nvSpPr>
      <dsp:spPr>
        <a:xfrm>
          <a:off x="3701149" y="1619592"/>
          <a:ext cx="3109411" cy="3109411"/>
        </a:xfrm>
        <a:prstGeom prst="circularArrow">
          <a:avLst>
            <a:gd name="adj1" fmla="val 4688"/>
            <a:gd name="adj2" fmla="val 299029"/>
            <a:gd name="adj3" fmla="val 2521267"/>
            <a:gd name="adj4" fmla="val 15850331"/>
            <a:gd name="adj5" fmla="val 546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9FA0B11-C76F-2C45-9AEF-3621F44A95D7}">
      <dsp:nvSpPr>
        <dsp:cNvPr id="0" name=""/>
        <dsp:cNvSpPr/>
      </dsp:nvSpPr>
      <dsp:spPr>
        <a:xfrm>
          <a:off x="2159243" y="1021507"/>
          <a:ext cx="2259181" cy="2259181"/>
        </a:xfrm>
        <a:prstGeom prst="leftCircularArrow">
          <a:avLst>
            <a:gd name="adj1" fmla="val 6452"/>
            <a:gd name="adj2" fmla="val 429999"/>
            <a:gd name="adj3" fmla="val 10489124"/>
            <a:gd name="adj4" fmla="val 14837806"/>
            <a:gd name="adj5" fmla="val 7527"/>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6B0CA1C-D0E7-5F4D-B039-C568E71DB159}">
      <dsp:nvSpPr>
        <dsp:cNvPr id="0" name=""/>
        <dsp:cNvSpPr/>
      </dsp:nvSpPr>
      <dsp:spPr>
        <a:xfrm>
          <a:off x="3061261" y="-185593"/>
          <a:ext cx="2435853" cy="2435853"/>
        </a:xfrm>
        <a:prstGeom prst="circularArrow">
          <a:avLst>
            <a:gd name="adj1" fmla="val 5984"/>
            <a:gd name="adj2" fmla="val 394124"/>
            <a:gd name="adj3" fmla="val 13313824"/>
            <a:gd name="adj4" fmla="val 10508221"/>
            <a:gd name="adj5" fmla="val 6981"/>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555453-B5D9-4943-89CF-8B24EC694174}" type="datetimeFigureOut">
              <a:rPr lang="en-US" smtClean="0"/>
              <a:t>10/09/2013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18802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555453-B5D9-4943-89CF-8B24EC694174}" type="datetimeFigureOut">
              <a:rPr lang="en-US" smtClean="0"/>
              <a:t>10/09/2013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26969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555453-B5D9-4943-89CF-8B24EC694174}" type="datetimeFigureOut">
              <a:rPr lang="en-US" smtClean="0"/>
              <a:t>10/09/2013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375830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555453-B5D9-4943-89CF-8B24EC694174}" type="datetimeFigureOut">
              <a:rPr lang="en-US" smtClean="0"/>
              <a:t>10/09/2013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392165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55453-B5D9-4943-89CF-8B24EC694174}" type="datetimeFigureOut">
              <a:rPr lang="en-US" smtClean="0"/>
              <a:t>10/09/2013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37448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555453-B5D9-4943-89CF-8B24EC694174}" type="datetimeFigureOut">
              <a:rPr lang="en-US" smtClean="0"/>
              <a:t>10/09/2013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228888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555453-B5D9-4943-89CF-8B24EC694174}" type="datetimeFigureOut">
              <a:rPr lang="en-US" smtClean="0"/>
              <a:t>10/09/2013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399159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555453-B5D9-4943-89CF-8B24EC694174}" type="datetimeFigureOut">
              <a:rPr lang="en-US" smtClean="0"/>
              <a:t>10/09/2013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408216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55453-B5D9-4943-89CF-8B24EC694174}" type="datetimeFigureOut">
              <a:rPr lang="en-US" smtClean="0"/>
              <a:t>10/09/2013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142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55453-B5D9-4943-89CF-8B24EC694174}" type="datetimeFigureOut">
              <a:rPr lang="en-US" smtClean="0"/>
              <a:t>10/09/2013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135973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55453-B5D9-4943-89CF-8B24EC694174}" type="datetimeFigureOut">
              <a:rPr lang="en-US" smtClean="0"/>
              <a:t>10/09/2013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A7FC-3556-4299-AE53-16F4179778D3}" type="slidenum">
              <a:rPr lang="en-US" smtClean="0"/>
              <a:t>‹#›</a:t>
            </a:fld>
            <a:endParaRPr lang="en-US"/>
          </a:p>
        </p:txBody>
      </p:sp>
    </p:spTree>
    <p:extLst>
      <p:ext uri="{BB962C8B-B14F-4D97-AF65-F5344CB8AC3E}">
        <p14:creationId xmlns:p14="http://schemas.microsoft.com/office/powerpoint/2010/main" val="2196044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55453-B5D9-4943-89CF-8B24EC694174}" type="datetimeFigureOut">
              <a:rPr lang="en-US" smtClean="0"/>
              <a:t>10/09/2013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2A7FC-3556-4299-AE53-16F4179778D3}" type="slidenum">
              <a:rPr lang="en-US" smtClean="0"/>
              <a:t>‹#›</a:t>
            </a:fld>
            <a:endParaRPr lang="en-US"/>
          </a:p>
        </p:txBody>
      </p:sp>
    </p:spTree>
    <p:extLst>
      <p:ext uri="{BB962C8B-B14F-4D97-AF65-F5344CB8AC3E}">
        <p14:creationId xmlns:p14="http://schemas.microsoft.com/office/powerpoint/2010/main" val="1525084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2.wmf"/><Relationship Id="rId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image" Target="../media/image1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wmf"/><Relationship Id="rId3"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wmf"/><Relationship Id="rId8"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wmf"/><Relationship Id="rId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wmf"/><Relationship Id="rId3" Type="http://schemas.openxmlformats.org/officeDocument/2006/relationships/image" Target="../media/image3.wmf"/></Relationships>
</file>

<file path=ppt/slides/_rels/slide16.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image" Target="../media/image2.wmf"/><Relationship Id="rId13"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0.png"/><Relationship Id="rId8" Type="http://schemas.openxmlformats.org/officeDocument/2006/relationships/image" Target="../media/image2.wmf"/><Relationship Id="rId9"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wmf"/><Relationship Id="rId5"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 Id="rId3"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www.google.co.uk/url?sa=i&amp;rct=j&amp;q=eco+tourism+san+andres&amp;source=images&amp;cd=&amp;cad=rja&amp;docid=z5E-5XZpmDgeJM&amp;tbnid=6AFLPnAt4GYydM:&amp;ved=0CAUQjRw&amp;url=http://www.homeaway.com/vacation-rental/p3006056&amp;ei=ac8cUvfqHerV0QWTm4DIBQ&amp;bvm=bv.51156542,d.d2k&amp;psig=AFQjCNGLIBUXRP5ycDNTRDlIrytSlQSzJw&amp;ust=1377705852099235" TargetMode="External"/><Relationship Id="rId5" Type="http://schemas.openxmlformats.org/officeDocument/2006/relationships/image" Target="../media/image27.jpeg"/><Relationship Id="rId6" Type="http://schemas.openxmlformats.org/officeDocument/2006/relationships/hyperlink" Target="http://www.google.co.uk/url?sa=i&amp;rct=j&amp;q=eco+tourism+san+andres&amp;source=images&amp;cd=&amp;cad=rja&amp;docid=MM0KRDrxp3CmCM&amp;tbnid=aM7Ar_R4L4JymM:&amp;ved=0CAUQjRw&amp;url=http://www.suramtravel.com/?q=node/10&amp;ei=Y9EcUpC7HurE0QWcrYDIAw&amp;bvm=bv.51156542,d.d2k&amp;psig=AFQjCNFX4DQFjejRA9RTQjwEc39wsrJfmg&amp;ust=1377706540029889" TargetMode="External"/><Relationship Id="rId7" Type="http://schemas.openxmlformats.org/officeDocument/2006/relationships/image" Target="../media/image28.jpeg"/><Relationship Id="rId8" Type="http://schemas.openxmlformats.org/officeDocument/2006/relationships/image" Target="../media/image2.wmf"/><Relationship Id="rId9"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 Id="rId3"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2.wmf"/><Relationship Id="rId6"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2.wmf"/><Relationship Id="rId6"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2.wmf"/><Relationship Id="rId9"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 Id="rId3"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2.wmf"/><Relationship Id="rId5"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wmf"/><Relationship Id="rId5"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2879" y="14694"/>
            <a:ext cx="9163319" cy="68561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ctrTitle"/>
          </p:nvPr>
        </p:nvSpPr>
        <p:spPr>
          <a:xfrm>
            <a:off x="64394" y="3055023"/>
            <a:ext cx="9028090" cy="1748794"/>
          </a:xfrm>
        </p:spPr>
        <p:txBody>
          <a:bodyPr>
            <a:normAutofit/>
          </a:bodyPr>
          <a:lstStyle/>
          <a:p>
            <a:pPr algn="l"/>
            <a:r>
              <a:rPr lang="en-GB" sz="3200" dirty="0">
                <a:solidFill>
                  <a:schemeClr val="bg1"/>
                </a:solidFill>
                <a:effectLst>
                  <a:outerShdw blurRad="38100" dist="38100" dir="2700000" algn="tl">
                    <a:srgbClr val="000000">
                      <a:alpha val="43137"/>
                    </a:srgbClr>
                  </a:outerShdw>
                </a:effectLst>
                <a:latin typeface="Arial Black" panose="020B0A04020102020204" pitchFamily="34" charset="0"/>
              </a:rPr>
              <a:t>Coastal </a:t>
            </a:r>
            <a:r>
              <a:rPr lang="en-GB" sz="3200" dirty="0" smtClean="0">
                <a:solidFill>
                  <a:schemeClr val="bg1"/>
                </a:solidFill>
                <a:effectLst>
                  <a:outerShdw blurRad="38100" dist="38100" dir="2700000" algn="tl">
                    <a:srgbClr val="000000">
                      <a:alpha val="43137"/>
                    </a:srgbClr>
                  </a:outerShdw>
                </a:effectLst>
                <a:latin typeface="Arial Black" panose="020B0A04020102020204" pitchFamily="34" charset="0"/>
              </a:rPr>
              <a:t> City </a:t>
            </a:r>
            <a:r>
              <a:rPr lang="en-GB" sz="3200" dirty="0">
                <a:solidFill>
                  <a:schemeClr val="bg1"/>
                </a:solidFill>
                <a:effectLst>
                  <a:outerShdw blurRad="38100" dist="38100" dir="2700000" algn="tl">
                    <a:srgbClr val="000000">
                      <a:alpha val="43137"/>
                    </a:srgbClr>
                  </a:outerShdw>
                </a:effectLst>
                <a:latin typeface="Arial Black" panose="020B0A04020102020204" pitchFamily="34" charset="0"/>
              </a:rPr>
              <a:t>and Ocean Renewable </a:t>
            </a:r>
            <a:r>
              <a:rPr lang="en-GB" sz="3200" dirty="0" smtClean="0">
                <a:solidFill>
                  <a:schemeClr val="bg1"/>
                </a:solidFill>
                <a:effectLst>
                  <a:outerShdw blurRad="38100" dist="38100" dir="2700000" algn="tl">
                    <a:srgbClr val="000000">
                      <a:alpha val="43137"/>
                    </a:srgbClr>
                  </a:outerShdw>
                </a:effectLst>
                <a:latin typeface="Arial Black" panose="020B0A04020102020204" pitchFamily="34" charset="0"/>
              </a:rPr>
              <a:t>Energy: Pathway </a:t>
            </a:r>
            <a:r>
              <a:rPr lang="en-GB" sz="3200" dirty="0">
                <a:solidFill>
                  <a:schemeClr val="bg1"/>
                </a:solidFill>
                <a:effectLst>
                  <a:outerShdw blurRad="38100" dist="38100" dir="2700000" algn="tl">
                    <a:srgbClr val="000000">
                      <a:alpha val="43137"/>
                    </a:srgbClr>
                  </a:outerShdw>
                </a:effectLst>
                <a:latin typeface="Arial Black" panose="020B0A04020102020204" pitchFamily="34" charset="0"/>
              </a:rPr>
              <a:t>to an Eco San </a:t>
            </a:r>
            <a:r>
              <a:rPr lang="en-GB" sz="3200" dirty="0" smtClean="0">
                <a:solidFill>
                  <a:schemeClr val="bg1"/>
                </a:solidFill>
                <a:effectLst>
                  <a:outerShdw blurRad="38100" dist="38100" dir="2700000" algn="tl">
                    <a:srgbClr val="000000">
                      <a:alpha val="43137"/>
                    </a:srgbClr>
                  </a:outerShdw>
                </a:effectLst>
                <a:latin typeface="Arial Black" panose="020B0A04020102020204" pitchFamily="34" charset="0"/>
              </a:rPr>
              <a:t>Andres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5910" y="5680685"/>
            <a:ext cx="9053848" cy="379927"/>
          </a:xfrm>
        </p:spPr>
        <p:txBody>
          <a:bodyPr>
            <a:normAutofit/>
          </a:bodyPr>
          <a:lstStyle/>
          <a:p>
            <a:pPr algn="l"/>
            <a:r>
              <a:rPr lang="en-US" sz="2000" b="1" i="1" dirty="0" smtClean="0">
                <a:solidFill>
                  <a:schemeClr val="accent6">
                    <a:lumMod val="75000"/>
                  </a:schemeClr>
                </a:solidFill>
                <a:effectLst>
                  <a:outerShdw blurRad="38100" dist="38100" dir="2700000" algn="tl">
                    <a:srgbClr val="000000">
                      <a:alpha val="43137"/>
                    </a:srgbClr>
                  </a:outerShdw>
                </a:effectLst>
                <a:latin typeface="Gadugi" panose="020B0502040204020203" pitchFamily="34" charset="0"/>
              </a:rPr>
              <a:t>Presented by Green Team</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5910" y="91968"/>
            <a:ext cx="4378817" cy="753971"/>
          </a:xfrm>
          <a:prstGeom prst="rect">
            <a:avLst/>
          </a:prstGeom>
        </p:spPr>
      </p:pic>
      <p:pic>
        <p:nvPicPr>
          <p:cNvPr id="6"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5512157" y="135374"/>
            <a:ext cx="3477296" cy="710565"/>
          </a:xfrm>
          <a:prstGeom prst="rect">
            <a:avLst/>
          </a:prstGeom>
        </p:spPr>
      </p:pic>
      <p:sp>
        <p:nvSpPr>
          <p:cNvPr id="8" name="TextBox 7"/>
          <p:cNvSpPr txBox="1"/>
          <p:nvPr/>
        </p:nvSpPr>
        <p:spPr>
          <a:xfrm>
            <a:off x="38636" y="6478076"/>
            <a:ext cx="6323527" cy="338554"/>
          </a:xfrm>
          <a:prstGeom prst="rect">
            <a:avLst/>
          </a:prstGeom>
          <a:noFill/>
        </p:spPr>
        <p:txBody>
          <a:bodyPr wrap="square" rtlCol="0">
            <a:spAutoFit/>
          </a:bodyPr>
          <a:lstStyle/>
          <a:p>
            <a:r>
              <a:rPr lang="en-US" sz="1600" i="1" dirty="0" smtClean="0">
                <a:solidFill>
                  <a:schemeClr val="bg2">
                    <a:lumMod val="50000"/>
                  </a:schemeClr>
                </a:solidFill>
              </a:rPr>
              <a:t>Picture source: http://www.scafo.com.br/sp/san-andres/ </a:t>
            </a:r>
            <a:endParaRPr lang="en-US" sz="1600" i="1" dirty="0">
              <a:solidFill>
                <a:schemeClr val="bg2">
                  <a:lumMod val="50000"/>
                </a:schemeClr>
              </a:solidFill>
            </a:endParaRPr>
          </a:p>
        </p:txBody>
      </p:sp>
    </p:spTree>
    <p:extLst>
      <p:ext uri="{BB962C8B-B14F-4D97-AF65-F5344CB8AC3E}">
        <p14:creationId xmlns:p14="http://schemas.microsoft.com/office/powerpoint/2010/main" val="29602105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83945" y="2369438"/>
            <a:ext cx="4711112" cy="3016210"/>
          </a:xfrm>
          <a:prstGeom prst="rect">
            <a:avLst/>
          </a:prstGeom>
          <a:noFill/>
        </p:spPr>
        <p:txBody>
          <a:bodyPr wrap="square" rtlCol="0">
            <a:spAutoFit/>
          </a:bodyPr>
          <a:lstStyle/>
          <a:p>
            <a:pPr marL="285750" indent="-285750">
              <a:spcAft>
                <a:spcPts val="3000"/>
              </a:spcAft>
              <a:buClr>
                <a:srgbClr val="FF0000"/>
              </a:buClr>
              <a:buSzPct val="120000"/>
              <a:buFont typeface="Wingdings" panose="05000000000000000000" pitchFamily="2" charset="2"/>
              <a:buChar char="§"/>
            </a:pPr>
            <a:r>
              <a:rPr lang="en-GB" sz="2000" b="1" dirty="0" smtClean="0"/>
              <a:t>OTEC</a:t>
            </a:r>
            <a:r>
              <a:rPr lang="en-GB" sz="2000" dirty="0" smtClean="0"/>
              <a:t> is used to extract energy from the ocean by using the temperature difference between warm surface waters and cold deep waters (</a:t>
            </a:r>
            <a:r>
              <a:rPr lang="el-GR" sz="2000" dirty="0" smtClean="0"/>
              <a:t>Δ</a:t>
            </a:r>
            <a:r>
              <a:rPr lang="en-GB" sz="2000" dirty="0" smtClean="0"/>
              <a:t>T ≥ 20°C).</a:t>
            </a:r>
          </a:p>
          <a:p>
            <a:pPr marL="285750" indent="-285750">
              <a:spcAft>
                <a:spcPts val="3000"/>
              </a:spcAft>
              <a:buClr>
                <a:srgbClr val="FF0000"/>
              </a:buClr>
              <a:buSzPct val="120000"/>
              <a:buFont typeface="Wingdings" panose="05000000000000000000" pitchFamily="2" charset="2"/>
              <a:buChar char="§"/>
            </a:pPr>
            <a:r>
              <a:rPr lang="en-GB" sz="2000" dirty="0"/>
              <a:t>Unlimited resource in inter-tropical regions</a:t>
            </a:r>
            <a:r>
              <a:rPr lang="en-GB" sz="2000" dirty="0" smtClean="0"/>
              <a:t>.</a:t>
            </a:r>
            <a:endParaRPr lang="en-GB" sz="2000" dirty="0"/>
          </a:p>
          <a:p>
            <a:pPr marL="285750" indent="-285750">
              <a:spcAft>
                <a:spcPts val="3000"/>
              </a:spcAft>
              <a:buClr>
                <a:srgbClr val="FF0000"/>
              </a:buClr>
              <a:buSzPct val="120000"/>
              <a:buFont typeface="Wingdings" panose="05000000000000000000" pitchFamily="2" charset="2"/>
              <a:buChar char="§"/>
            </a:pPr>
            <a:r>
              <a:rPr lang="en-GB" sz="2000" dirty="0"/>
              <a:t>Steady supply (24/7</a:t>
            </a:r>
            <a:r>
              <a:rPr lang="en-GB" sz="2000" dirty="0" smtClean="0"/>
              <a:t>) all year round.</a:t>
            </a:r>
            <a:endParaRPr lang="en-GB" sz="2000" dirty="0"/>
          </a:p>
        </p:txBody>
      </p:sp>
      <p:sp>
        <p:nvSpPr>
          <p:cNvPr id="25" name="TextBox 24"/>
          <p:cNvSpPr txBox="1"/>
          <p:nvPr/>
        </p:nvSpPr>
        <p:spPr>
          <a:xfrm>
            <a:off x="1003807" y="1439050"/>
            <a:ext cx="7283404" cy="892552"/>
          </a:xfrm>
          <a:prstGeom prst="rect">
            <a:avLst/>
          </a:prstGeom>
          <a:noFill/>
        </p:spPr>
        <p:txBody>
          <a:bodyPr wrap="none" rtlCol="0">
            <a:spAutoFit/>
          </a:bodyPr>
          <a:lstStyle/>
          <a:p>
            <a:pPr algn="ctr"/>
            <a:r>
              <a:rPr lang="en-GB" sz="2600" b="1" dirty="0" smtClean="0">
                <a:solidFill>
                  <a:srgbClr val="FF0000"/>
                </a:solidFill>
              </a:rPr>
              <a:t>A </a:t>
            </a:r>
            <a:r>
              <a:rPr lang="en-GB" sz="2600" b="1" dirty="0">
                <a:solidFill>
                  <a:srgbClr val="FF0000"/>
                </a:solidFill>
              </a:rPr>
              <a:t>sustainable </a:t>
            </a:r>
            <a:r>
              <a:rPr lang="en-GB" sz="2600" b="1" dirty="0" smtClean="0">
                <a:solidFill>
                  <a:srgbClr val="FF0000"/>
                </a:solidFill>
              </a:rPr>
              <a:t>energy supply system for San Andres:</a:t>
            </a:r>
            <a:endParaRPr lang="en-GB" sz="2600" b="1" dirty="0">
              <a:solidFill>
                <a:srgbClr val="FF0000"/>
              </a:solidFill>
            </a:endParaRPr>
          </a:p>
          <a:p>
            <a:pPr algn="ctr"/>
            <a:r>
              <a:rPr lang="en-GB" sz="2600" b="1" dirty="0" smtClean="0"/>
              <a:t>O</a:t>
            </a:r>
            <a:r>
              <a:rPr lang="en-GB" sz="2600" b="1" dirty="0" smtClean="0">
                <a:solidFill>
                  <a:srgbClr val="FF0000"/>
                </a:solidFill>
              </a:rPr>
              <a:t>cean </a:t>
            </a:r>
            <a:r>
              <a:rPr lang="en-GB" sz="2600" b="1" dirty="0" smtClean="0"/>
              <a:t>T</a:t>
            </a:r>
            <a:r>
              <a:rPr lang="en-GB" sz="2600" b="1" dirty="0" smtClean="0">
                <a:solidFill>
                  <a:srgbClr val="FF0000"/>
                </a:solidFill>
              </a:rPr>
              <a:t>hermal </a:t>
            </a:r>
            <a:r>
              <a:rPr lang="en-GB" sz="2600" b="1" dirty="0" smtClean="0"/>
              <a:t>E</a:t>
            </a:r>
            <a:r>
              <a:rPr lang="en-GB" sz="2600" b="1" dirty="0" smtClean="0">
                <a:solidFill>
                  <a:srgbClr val="FF0000"/>
                </a:solidFill>
              </a:rPr>
              <a:t>nergy </a:t>
            </a:r>
            <a:r>
              <a:rPr lang="en-GB" sz="2600" b="1" dirty="0" smtClean="0"/>
              <a:t>C</a:t>
            </a:r>
            <a:r>
              <a:rPr lang="en-GB" sz="2600" b="1" dirty="0" smtClean="0">
                <a:solidFill>
                  <a:srgbClr val="FF0000"/>
                </a:solidFill>
              </a:rPr>
              <a:t>onversion (OTEC)</a:t>
            </a:r>
          </a:p>
        </p:txBody>
      </p:sp>
      <p:grpSp>
        <p:nvGrpSpPr>
          <p:cNvPr id="16" name="Group 15"/>
          <p:cNvGrpSpPr/>
          <p:nvPr/>
        </p:nvGrpSpPr>
        <p:grpSpPr>
          <a:xfrm>
            <a:off x="158877" y="5778688"/>
            <a:ext cx="8781637" cy="1092607"/>
            <a:chOff x="158877" y="5215211"/>
            <a:chExt cx="8781637" cy="1092607"/>
          </a:xfrm>
        </p:grpSpPr>
        <p:sp>
          <p:nvSpPr>
            <p:cNvPr id="34" name="TextBox 33"/>
            <p:cNvSpPr txBox="1"/>
            <p:nvPr/>
          </p:nvSpPr>
          <p:spPr>
            <a:xfrm>
              <a:off x="158877" y="5215211"/>
              <a:ext cx="8781637" cy="1092607"/>
            </a:xfrm>
            <a:prstGeom prst="rect">
              <a:avLst/>
            </a:prstGeom>
            <a:noFill/>
          </p:spPr>
          <p:txBody>
            <a:bodyPr wrap="square" rtlCol="0">
              <a:spAutoFit/>
            </a:bodyPr>
            <a:lstStyle/>
            <a:p>
              <a:pPr marL="285750" indent="-285750">
                <a:spcAft>
                  <a:spcPts val="3000"/>
                </a:spcAft>
                <a:buClr>
                  <a:srgbClr val="280AAA"/>
                </a:buClr>
                <a:buSzPct val="120000"/>
                <a:buFont typeface="Wingdings" panose="05000000000000000000" pitchFamily="2" charset="2"/>
                <a:buChar char="§"/>
              </a:pPr>
              <a:r>
                <a:rPr lang="en-GB" sz="2000" dirty="0" smtClean="0"/>
                <a:t>Technology at early stage of commercialization</a:t>
              </a:r>
            </a:p>
            <a:p>
              <a:pPr marL="285750" indent="-285750">
                <a:spcAft>
                  <a:spcPts val="3000"/>
                </a:spcAft>
                <a:buClr>
                  <a:srgbClr val="280AAA"/>
                </a:buClr>
                <a:buSzPct val="120000"/>
                <a:buFont typeface="Wingdings" panose="05000000000000000000" pitchFamily="2" charset="2"/>
                <a:buChar char="§"/>
              </a:pPr>
              <a:r>
                <a:rPr lang="en-GB" sz="2000" dirty="0" smtClean="0"/>
                <a:t>High capital cost          </a:t>
              </a:r>
              <a:r>
                <a:rPr lang="en-GB" sz="2000" b="1" dirty="0" smtClean="0">
                  <a:solidFill>
                    <a:srgbClr val="FF33CC"/>
                  </a:solidFill>
                </a:rPr>
                <a:t> </a:t>
              </a:r>
              <a:r>
                <a:rPr lang="en-GB" sz="2000" b="1" dirty="0" smtClean="0">
                  <a:solidFill>
                    <a:srgbClr val="1257F2"/>
                  </a:solidFill>
                </a:rPr>
                <a:t>Need for strong involvement of the central government.</a:t>
              </a:r>
              <a:endParaRPr lang="en-GB" sz="2000" dirty="0" smtClean="0">
                <a:solidFill>
                  <a:srgbClr val="1257F2"/>
                </a:solidFill>
              </a:endParaRPr>
            </a:p>
          </p:txBody>
        </p:sp>
        <p:cxnSp>
          <p:nvCxnSpPr>
            <p:cNvPr id="38" name="Straight Arrow Connector 37"/>
            <p:cNvCxnSpPr/>
            <p:nvPr/>
          </p:nvCxnSpPr>
          <p:spPr>
            <a:xfrm>
              <a:off x="2336158" y="6110166"/>
              <a:ext cx="488081" cy="0"/>
            </a:xfrm>
            <a:prstGeom prst="straightConnector1">
              <a:avLst/>
            </a:prstGeom>
            <a:ln w="7302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531668" y="2460755"/>
            <a:ext cx="3535594" cy="3847723"/>
            <a:chOff x="5352584" y="1334261"/>
            <a:chExt cx="3587930" cy="3868654"/>
          </a:xfrm>
        </p:grpSpPr>
        <p:grpSp>
          <p:nvGrpSpPr>
            <p:cNvPr id="13" name="Group 12"/>
            <p:cNvGrpSpPr/>
            <p:nvPr/>
          </p:nvGrpSpPr>
          <p:grpSpPr>
            <a:xfrm>
              <a:off x="5352584" y="1334261"/>
              <a:ext cx="3587930" cy="3868654"/>
              <a:chOff x="5279507" y="1387559"/>
              <a:chExt cx="3864493" cy="4284371"/>
            </a:xfrm>
          </p:grpSpPr>
          <p:grpSp>
            <p:nvGrpSpPr>
              <p:cNvPr id="6" name="Group 5"/>
              <p:cNvGrpSpPr/>
              <p:nvPr/>
            </p:nvGrpSpPr>
            <p:grpSpPr>
              <a:xfrm>
                <a:off x="5279507" y="1387559"/>
                <a:ext cx="3825463" cy="4284371"/>
                <a:chOff x="5279507" y="1387559"/>
                <a:chExt cx="3825463" cy="4284371"/>
              </a:xfrm>
            </p:grpSpPr>
            <p:grpSp>
              <p:nvGrpSpPr>
                <p:cNvPr id="24" name="Group 23"/>
                <p:cNvGrpSpPr/>
                <p:nvPr/>
              </p:nvGrpSpPr>
              <p:grpSpPr>
                <a:xfrm>
                  <a:off x="5318537" y="1387559"/>
                  <a:ext cx="3747404" cy="3498685"/>
                  <a:chOff x="513449" y="2142720"/>
                  <a:chExt cx="4410076" cy="4467225"/>
                </a:xfrm>
              </p:grpSpPr>
              <p:pic>
                <p:nvPicPr>
                  <p:cNvPr id="8" name="Picture 7"/>
                  <p:cNvPicPr>
                    <a:picLocks noChangeAspect="1"/>
                  </p:cNvPicPr>
                  <p:nvPr/>
                </p:nvPicPr>
                <p:blipFill>
                  <a:blip r:embed="rId2"/>
                  <a:stretch>
                    <a:fillRect/>
                  </a:stretch>
                </p:blipFill>
                <p:spPr>
                  <a:xfrm>
                    <a:off x="513449" y="2142720"/>
                    <a:ext cx="4410076" cy="4467225"/>
                  </a:xfrm>
                  <a:prstGeom prst="rect">
                    <a:avLst/>
                  </a:prstGeom>
                </p:spPr>
              </p:pic>
              <p:cxnSp>
                <p:nvCxnSpPr>
                  <p:cNvPr id="10" name="Straight Connector 9"/>
                  <p:cNvCxnSpPr/>
                  <p:nvPr/>
                </p:nvCxnSpPr>
                <p:spPr>
                  <a:xfrm>
                    <a:off x="1259457" y="4170852"/>
                    <a:ext cx="333554" cy="0"/>
                  </a:xfrm>
                  <a:prstGeom prst="line">
                    <a:avLst/>
                  </a:prstGeom>
                  <a:ln w="8255">
                    <a:solidFill>
                      <a:srgbClr val="FF7C8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638" y="4170852"/>
                    <a:ext cx="333554" cy="0"/>
                  </a:xfrm>
                  <a:prstGeom prst="line">
                    <a:avLst/>
                  </a:prstGeom>
                  <a:ln w="8255">
                    <a:solidFill>
                      <a:srgbClr val="FF7C8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9192" y="4169395"/>
                    <a:ext cx="0" cy="1788582"/>
                  </a:xfrm>
                  <a:prstGeom prst="line">
                    <a:avLst/>
                  </a:prstGeom>
                  <a:ln w="8255">
                    <a:solidFill>
                      <a:srgbClr val="FF7C8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93011" y="4175146"/>
                    <a:ext cx="0" cy="1788582"/>
                  </a:xfrm>
                  <a:prstGeom prst="line">
                    <a:avLst/>
                  </a:prstGeom>
                  <a:ln w="8255">
                    <a:solidFill>
                      <a:srgbClr val="FF7C8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64921" y="2380813"/>
                    <a:ext cx="25879" cy="3577164"/>
                  </a:xfrm>
                  <a:prstGeom prst="line">
                    <a:avLst/>
                  </a:prstGeom>
                  <a:ln w="8255">
                    <a:solidFill>
                      <a:srgbClr val="FF7C8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551872" y="2380813"/>
                    <a:ext cx="25879" cy="3577164"/>
                  </a:xfrm>
                  <a:prstGeom prst="line">
                    <a:avLst/>
                  </a:prstGeom>
                  <a:ln w="8255">
                    <a:solidFill>
                      <a:srgbClr val="FF7C8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93011" y="5768196"/>
                    <a:ext cx="984849" cy="5751"/>
                  </a:xfrm>
                  <a:prstGeom prst="straightConnector1">
                    <a:avLst/>
                  </a:prstGeom>
                  <a:ln w="95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59192" y="5765320"/>
                    <a:ext cx="1105619" cy="2876"/>
                  </a:xfrm>
                  <a:prstGeom prst="straightConnector1">
                    <a:avLst/>
                  </a:prstGeom>
                  <a:ln w="95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62581" y="5458819"/>
                    <a:ext cx="1219270" cy="499157"/>
                  </a:xfrm>
                  <a:prstGeom prst="rect">
                    <a:avLst/>
                  </a:prstGeom>
                  <a:noFill/>
                </p:spPr>
                <p:txBody>
                  <a:bodyPr wrap="none" rtlCol="0">
                    <a:spAutoFit/>
                  </a:bodyPr>
                  <a:lstStyle/>
                  <a:p>
                    <a:r>
                      <a:rPr lang="el-GR" sz="1200" dirty="0" smtClean="0"/>
                      <a:t>Δ</a:t>
                    </a:r>
                    <a:r>
                      <a:rPr lang="en-GB" sz="1200" dirty="0" smtClean="0"/>
                      <a:t>T~20°C</a:t>
                    </a:r>
                    <a:endParaRPr lang="en-GB" sz="1200" dirty="0"/>
                  </a:p>
                </p:txBody>
              </p:sp>
              <p:sp>
                <p:nvSpPr>
                  <p:cNvPr id="23" name="TextBox 22"/>
                  <p:cNvSpPr txBox="1"/>
                  <p:nvPr/>
                </p:nvSpPr>
                <p:spPr>
                  <a:xfrm>
                    <a:off x="3580573" y="5458819"/>
                    <a:ext cx="1219270" cy="499157"/>
                  </a:xfrm>
                  <a:prstGeom prst="rect">
                    <a:avLst/>
                  </a:prstGeom>
                  <a:noFill/>
                </p:spPr>
                <p:txBody>
                  <a:bodyPr wrap="none" rtlCol="0">
                    <a:spAutoFit/>
                  </a:bodyPr>
                  <a:lstStyle/>
                  <a:p>
                    <a:r>
                      <a:rPr lang="el-GR" sz="1200" dirty="0" smtClean="0"/>
                      <a:t>Δ</a:t>
                    </a:r>
                    <a:r>
                      <a:rPr lang="en-GB" sz="1200" dirty="0" smtClean="0"/>
                      <a:t>T~23°C</a:t>
                    </a:r>
                    <a:endParaRPr lang="en-GB" sz="1200" dirty="0"/>
                  </a:p>
                </p:txBody>
              </p:sp>
            </p:grpSp>
            <p:sp>
              <p:nvSpPr>
                <p:cNvPr id="4" name="TextBox 3"/>
                <p:cNvSpPr txBox="1"/>
                <p:nvPr/>
              </p:nvSpPr>
              <p:spPr>
                <a:xfrm>
                  <a:off x="5279507" y="4917502"/>
                  <a:ext cx="3825463" cy="754428"/>
                </a:xfrm>
                <a:prstGeom prst="rect">
                  <a:avLst/>
                </a:prstGeom>
                <a:noFill/>
              </p:spPr>
              <p:txBody>
                <a:bodyPr wrap="square" rtlCol="0">
                  <a:spAutoFit/>
                </a:bodyPr>
                <a:lstStyle/>
                <a:p>
                  <a:pPr algn="just"/>
                  <a:r>
                    <a:rPr lang="en-US" sz="1400" dirty="0"/>
                    <a:t>C</a:t>
                  </a:r>
                  <a:r>
                    <a:rPr lang="en-US" sz="1400" dirty="0" smtClean="0"/>
                    <a:t>limatological </a:t>
                  </a:r>
                  <a:r>
                    <a:rPr lang="en-US" sz="1400" dirty="0"/>
                    <a:t>monthly mean temperature </a:t>
                  </a:r>
                  <a:r>
                    <a:rPr lang="en-US" sz="1400" dirty="0" smtClean="0"/>
                    <a:t>averaged over </a:t>
                  </a:r>
                  <a:r>
                    <a:rPr lang="en-US" sz="1400" dirty="0"/>
                    <a:t>the western </a:t>
                  </a:r>
                  <a:r>
                    <a:rPr lang="en-US" sz="1400" dirty="0" smtClean="0"/>
                    <a:t>Caribbean Sea. Adapted from  Sheng and Tang (2003).</a:t>
                  </a:r>
                  <a:endParaRPr lang="en-GB" sz="1400" dirty="0"/>
                </a:p>
              </p:txBody>
            </p:sp>
          </p:grpSp>
          <p:sp>
            <p:nvSpPr>
              <p:cNvPr id="9" name="Rectangle 8"/>
              <p:cNvSpPr/>
              <p:nvPr/>
            </p:nvSpPr>
            <p:spPr>
              <a:xfrm>
                <a:off x="5318537" y="1387559"/>
                <a:ext cx="3825463" cy="42826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 name="Straight Arrow Connector 2"/>
            <p:cNvCxnSpPr/>
            <p:nvPr/>
          </p:nvCxnSpPr>
          <p:spPr>
            <a:xfrm>
              <a:off x="6084277" y="1516453"/>
              <a:ext cx="0" cy="1264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555524" y="1516453"/>
              <a:ext cx="0" cy="1264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5805853" y="1866039"/>
              <a:ext cx="720033" cy="292388"/>
            </a:xfrm>
            <a:prstGeom prst="rect">
              <a:avLst/>
            </a:prstGeom>
            <a:noFill/>
          </p:spPr>
          <p:txBody>
            <a:bodyPr wrap="square" rtlCol="0">
              <a:spAutoFit/>
            </a:bodyPr>
            <a:lstStyle/>
            <a:p>
              <a:r>
                <a:rPr lang="en-GB" sz="1300" dirty="0" smtClean="0"/>
                <a:t>1000 m</a:t>
              </a:r>
              <a:endParaRPr lang="en-GB" sz="1300" dirty="0"/>
            </a:p>
          </p:txBody>
        </p:sp>
        <p:sp>
          <p:nvSpPr>
            <p:cNvPr id="29" name="TextBox 28"/>
            <p:cNvSpPr txBox="1"/>
            <p:nvPr/>
          </p:nvSpPr>
          <p:spPr>
            <a:xfrm rot="16200000">
              <a:off x="7271401" y="1911100"/>
              <a:ext cx="720033" cy="292388"/>
            </a:xfrm>
            <a:prstGeom prst="rect">
              <a:avLst/>
            </a:prstGeom>
            <a:noFill/>
          </p:spPr>
          <p:txBody>
            <a:bodyPr wrap="square" rtlCol="0">
              <a:spAutoFit/>
            </a:bodyPr>
            <a:lstStyle/>
            <a:p>
              <a:r>
                <a:rPr lang="en-GB" sz="1300" dirty="0" smtClean="0"/>
                <a:t>1000 m</a:t>
              </a:r>
              <a:endParaRPr lang="en-GB" sz="1300" dirty="0"/>
            </a:p>
          </p:txBody>
        </p:sp>
      </p:grpSp>
      <p:sp>
        <p:nvSpPr>
          <p:cNvPr id="27" name="Title 1"/>
          <p:cNvSpPr txBox="1">
            <a:spLocks/>
          </p:cNvSpPr>
          <p:nvPr/>
        </p:nvSpPr>
        <p:spPr>
          <a:xfrm>
            <a:off x="-33025" y="581362"/>
            <a:ext cx="9366367" cy="9144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gency FB" panose="020B0503020202020204" pitchFamily="34" charset="0"/>
              </a:rPr>
              <a:t>Government-</a:t>
            </a:r>
            <a:r>
              <a:rPr lang="en-US" sz="4000" b="1" dirty="0" err="1" smtClean="0">
                <a:latin typeface="Agency FB" panose="020B0503020202020204" pitchFamily="34" charset="0"/>
              </a:rPr>
              <a:t>Centred</a:t>
            </a:r>
            <a:r>
              <a:rPr lang="en-US" sz="4000" b="1" dirty="0" smtClean="0">
                <a:latin typeface="Agency FB" panose="020B0503020202020204" pitchFamily="34" charset="0"/>
              </a:rPr>
              <a:t> Scenario(OTEC)</a:t>
            </a:r>
            <a:endParaRPr lang="en-US" sz="4000" b="1" dirty="0">
              <a:latin typeface="Agency FB" panose="020B0503020202020204" pitchFamily="34" charset="0"/>
            </a:endParaRPr>
          </a:p>
        </p:txBody>
      </p:sp>
      <p:pic>
        <p:nvPicPr>
          <p:cNvPr id="30" name="Picture 29"/>
          <p:cNvPicPr/>
          <p:nvPr/>
        </p:nvPicPr>
        <p:blipFill>
          <a:blip r:embed="rId3"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31"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359358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12190" y="4172133"/>
            <a:ext cx="2719462" cy="1631216"/>
          </a:xfrm>
          <a:prstGeom prst="rect">
            <a:avLst/>
          </a:prstGeom>
          <a:noFill/>
        </p:spPr>
        <p:txBody>
          <a:bodyPr wrap="none" rtlCol="0">
            <a:spAutoFit/>
          </a:bodyPr>
          <a:lstStyle/>
          <a:p>
            <a:r>
              <a:rPr lang="en-GB" sz="2000" dirty="0" smtClean="0">
                <a:solidFill>
                  <a:srgbClr val="FF33CC"/>
                </a:solidFill>
              </a:rPr>
              <a:t>Working fluid: </a:t>
            </a:r>
            <a:r>
              <a:rPr lang="en-GB" sz="2000" dirty="0" smtClean="0"/>
              <a:t>Ammonia</a:t>
            </a:r>
          </a:p>
          <a:p>
            <a:endParaRPr lang="en-GB" sz="2000" dirty="0" smtClean="0"/>
          </a:p>
          <a:p>
            <a:r>
              <a:rPr lang="en-GB" sz="2000" dirty="0" smtClean="0">
                <a:solidFill>
                  <a:srgbClr val="FF33CC"/>
                </a:solidFill>
              </a:rPr>
              <a:t>Products: </a:t>
            </a:r>
            <a:r>
              <a:rPr lang="en-GB" sz="2000" dirty="0" smtClean="0"/>
              <a:t>Electricity</a:t>
            </a:r>
          </a:p>
          <a:p>
            <a:r>
              <a:rPr lang="en-GB" sz="2000" dirty="0" smtClean="0"/>
              <a:t>	  cold seawater</a:t>
            </a:r>
          </a:p>
          <a:p>
            <a:r>
              <a:rPr lang="en-GB" sz="2000" b="1" dirty="0" smtClean="0"/>
              <a:t>	</a:t>
            </a:r>
            <a:endParaRPr lang="en-GB" sz="2000" b="1" dirty="0"/>
          </a:p>
        </p:txBody>
      </p:sp>
      <p:sp>
        <p:nvSpPr>
          <p:cNvPr id="29" name="TextBox 28"/>
          <p:cNvSpPr txBox="1"/>
          <p:nvPr/>
        </p:nvSpPr>
        <p:spPr>
          <a:xfrm>
            <a:off x="4654077" y="4172133"/>
            <a:ext cx="3136436" cy="1631216"/>
          </a:xfrm>
          <a:prstGeom prst="rect">
            <a:avLst/>
          </a:prstGeom>
          <a:noFill/>
        </p:spPr>
        <p:txBody>
          <a:bodyPr wrap="none" rtlCol="0">
            <a:spAutoFit/>
          </a:bodyPr>
          <a:lstStyle/>
          <a:p>
            <a:r>
              <a:rPr lang="en-GB" sz="2000" dirty="0" smtClean="0">
                <a:solidFill>
                  <a:srgbClr val="FF33CC"/>
                </a:solidFill>
              </a:rPr>
              <a:t>Working fluid: </a:t>
            </a:r>
            <a:r>
              <a:rPr lang="en-GB" sz="2000" dirty="0"/>
              <a:t>S</a:t>
            </a:r>
            <a:r>
              <a:rPr lang="en-GB" sz="2000" dirty="0" smtClean="0"/>
              <a:t>ea water</a:t>
            </a:r>
          </a:p>
          <a:p>
            <a:endParaRPr lang="en-GB" sz="2000" dirty="0" smtClean="0"/>
          </a:p>
          <a:p>
            <a:r>
              <a:rPr lang="en-GB" sz="2000" dirty="0" smtClean="0">
                <a:solidFill>
                  <a:srgbClr val="FF33CC"/>
                </a:solidFill>
              </a:rPr>
              <a:t>Products: </a:t>
            </a:r>
            <a:r>
              <a:rPr lang="en-GB" sz="2000" dirty="0" smtClean="0"/>
              <a:t>Electricity</a:t>
            </a:r>
          </a:p>
          <a:p>
            <a:r>
              <a:rPr lang="en-GB" sz="2000" dirty="0" smtClean="0"/>
              <a:t>	  cold seawater</a:t>
            </a:r>
          </a:p>
          <a:p>
            <a:r>
              <a:rPr lang="en-GB" sz="2000" b="1" dirty="0" smtClean="0"/>
              <a:t>	  desalinated water</a:t>
            </a:r>
            <a:endParaRPr lang="en-GB" sz="2000" b="1" dirty="0"/>
          </a:p>
        </p:txBody>
      </p:sp>
      <p:sp>
        <p:nvSpPr>
          <p:cNvPr id="30" name="TextBox 29"/>
          <p:cNvSpPr txBox="1"/>
          <p:nvPr/>
        </p:nvSpPr>
        <p:spPr>
          <a:xfrm>
            <a:off x="1195440" y="950504"/>
            <a:ext cx="2371931" cy="477054"/>
          </a:xfrm>
          <a:prstGeom prst="rect">
            <a:avLst/>
          </a:prstGeom>
          <a:noFill/>
        </p:spPr>
        <p:txBody>
          <a:bodyPr wrap="none" rtlCol="0">
            <a:spAutoFit/>
          </a:bodyPr>
          <a:lstStyle/>
          <a:p>
            <a:r>
              <a:rPr lang="en-GB" sz="2500" b="1" dirty="0" smtClean="0">
                <a:solidFill>
                  <a:srgbClr val="280AAA"/>
                </a:solidFill>
              </a:rPr>
              <a:t>CC(Closed Cycle)</a:t>
            </a:r>
            <a:endParaRPr lang="en-GB" sz="2500" b="1" dirty="0">
              <a:solidFill>
                <a:srgbClr val="280AAA"/>
              </a:solidFill>
            </a:endParaRPr>
          </a:p>
        </p:txBody>
      </p:sp>
      <p:sp>
        <p:nvSpPr>
          <p:cNvPr id="31" name="TextBox 30"/>
          <p:cNvSpPr txBox="1"/>
          <p:nvPr/>
        </p:nvSpPr>
        <p:spPr>
          <a:xfrm>
            <a:off x="5801531" y="955312"/>
            <a:ext cx="2256515" cy="477054"/>
          </a:xfrm>
          <a:prstGeom prst="rect">
            <a:avLst/>
          </a:prstGeom>
          <a:noFill/>
        </p:spPr>
        <p:txBody>
          <a:bodyPr wrap="none" rtlCol="0">
            <a:spAutoFit/>
          </a:bodyPr>
          <a:lstStyle/>
          <a:p>
            <a:r>
              <a:rPr lang="en-GB" sz="2500" b="1" dirty="0" smtClean="0">
                <a:solidFill>
                  <a:srgbClr val="280AAA"/>
                </a:solidFill>
              </a:rPr>
              <a:t>OC(Open Cycle)</a:t>
            </a:r>
            <a:endParaRPr lang="en-GB" sz="2500" b="1" dirty="0">
              <a:solidFill>
                <a:srgbClr val="280AAA"/>
              </a:solidFill>
            </a:endParaRPr>
          </a:p>
        </p:txBody>
      </p:sp>
      <p:sp>
        <p:nvSpPr>
          <p:cNvPr id="26" name="TextBox 25"/>
          <p:cNvSpPr txBox="1"/>
          <p:nvPr/>
        </p:nvSpPr>
        <p:spPr>
          <a:xfrm>
            <a:off x="376620" y="6143742"/>
            <a:ext cx="8242577" cy="477054"/>
          </a:xfrm>
          <a:prstGeom prst="rect">
            <a:avLst/>
          </a:prstGeom>
          <a:noFill/>
        </p:spPr>
        <p:txBody>
          <a:bodyPr wrap="none" rtlCol="0">
            <a:spAutoFit/>
          </a:bodyPr>
          <a:lstStyle/>
          <a:p>
            <a:r>
              <a:rPr lang="en-GB" sz="2500" b="1" dirty="0" smtClean="0">
                <a:solidFill>
                  <a:srgbClr val="280AAA"/>
                </a:solidFill>
              </a:rPr>
              <a:t>technology recommended for San Andres:    </a:t>
            </a:r>
            <a:r>
              <a:rPr lang="en-GB" sz="2500" b="1" dirty="0" smtClean="0">
                <a:solidFill>
                  <a:srgbClr val="FF0000"/>
                </a:solidFill>
              </a:rPr>
              <a:t>OTEC Open Cycle</a:t>
            </a:r>
            <a:endParaRPr lang="en-GB" sz="25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89" y="1427558"/>
            <a:ext cx="3895725" cy="2514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884" y="1427558"/>
            <a:ext cx="3895725" cy="2514600"/>
          </a:xfrm>
          <a:prstGeom prst="rect">
            <a:avLst/>
          </a:prstGeom>
        </p:spPr>
      </p:pic>
      <p:sp>
        <p:nvSpPr>
          <p:cNvPr id="11" name="Subtitle 6"/>
          <p:cNvSpPr>
            <a:spLocks noGrp="1"/>
          </p:cNvSpPr>
          <p:nvPr>
            <p:ph type="subTitle" idx="1"/>
          </p:nvPr>
        </p:nvSpPr>
        <p:spPr>
          <a:xfrm>
            <a:off x="-74092" y="494785"/>
            <a:ext cx="9144000" cy="515007"/>
          </a:xfrm>
        </p:spPr>
        <p:txBody>
          <a:bodyPr>
            <a:normAutofit/>
          </a:bodyPr>
          <a:lstStyle/>
          <a:p>
            <a:r>
              <a:rPr lang="en-GB" sz="2800" b="1" dirty="0" smtClean="0">
                <a:solidFill>
                  <a:srgbClr val="FF0000"/>
                </a:solidFill>
              </a:rPr>
              <a:t>Closed Cycle (CC) </a:t>
            </a:r>
            <a:r>
              <a:rPr lang="en-GB" sz="2800" b="1" dirty="0" err="1" smtClean="0">
                <a:solidFill>
                  <a:srgbClr val="FF0000"/>
                </a:solidFill>
              </a:rPr>
              <a:t>vs</a:t>
            </a:r>
            <a:r>
              <a:rPr lang="en-GB" sz="2800" b="1" dirty="0" smtClean="0">
                <a:solidFill>
                  <a:srgbClr val="FF0000"/>
                </a:solidFill>
              </a:rPr>
              <a:t> Open Cycle (OC) OTEC technologies</a:t>
            </a:r>
            <a:endParaRPr lang="en-GB" sz="2800" b="1" dirty="0">
              <a:solidFill>
                <a:srgbClr val="FF0000"/>
              </a:solidFill>
            </a:endParaRP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2" name="Content Placeholder 3"/>
          <p:cNvPicPr/>
          <p:nvPr/>
        </p:nvPicPr>
        <p:blipFill>
          <a:blip r:embed="rId5"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30052808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505430"/>
            <a:ext cx="9144000" cy="515007"/>
          </a:xfrm>
        </p:spPr>
        <p:txBody>
          <a:bodyPr>
            <a:normAutofit/>
          </a:bodyPr>
          <a:lstStyle/>
          <a:p>
            <a:r>
              <a:rPr lang="en-GB" sz="2800" b="1" dirty="0" smtClean="0">
                <a:solidFill>
                  <a:srgbClr val="FF0000"/>
                </a:solidFill>
              </a:rPr>
              <a:t>A 10 MW OTEC system for San Andres</a:t>
            </a:r>
            <a:endParaRPr lang="en-GB" sz="2800" b="1" dirty="0">
              <a:solidFill>
                <a:srgbClr val="FF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424769857"/>
              </p:ext>
            </p:extLst>
          </p:nvPr>
        </p:nvGraphicFramePr>
        <p:xfrm>
          <a:off x="1110881" y="3341300"/>
          <a:ext cx="6319345" cy="1107440"/>
        </p:xfrm>
        <a:graphic>
          <a:graphicData uri="http://schemas.openxmlformats.org/drawingml/2006/table">
            <a:tbl>
              <a:tblPr firstRow="1" bandRow="1">
                <a:tableStyleId>{69CF1AB2-1976-4502-BF36-3FF5EA218861}</a:tableStyleId>
              </a:tblPr>
              <a:tblGrid>
                <a:gridCol w="3802503"/>
                <a:gridCol w="2516842"/>
              </a:tblGrid>
              <a:tr h="370840">
                <a:tc>
                  <a:txBody>
                    <a:bodyPr/>
                    <a:lstStyle/>
                    <a:p>
                      <a:r>
                        <a:rPr lang="en-GB" sz="1800" b="1" dirty="0" smtClean="0"/>
                        <a:t>Fresh water produced by OTEC</a:t>
                      </a:r>
                      <a:endParaRPr lang="en-GB" b="1" dirty="0"/>
                    </a:p>
                  </a:txBody>
                  <a:tcPr/>
                </a:tc>
                <a:tc>
                  <a:txBody>
                    <a:bodyPr/>
                    <a:lstStyle/>
                    <a:p>
                      <a:r>
                        <a:rPr lang="en-GB" sz="1800" b="0" dirty="0" smtClean="0"/>
                        <a:t>13 million m</a:t>
                      </a:r>
                      <a:r>
                        <a:rPr lang="en-GB" sz="1800" b="0" baseline="30000" dirty="0" smtClean="0"/>
                        <a:t>3</a:t>
                      </a:r>
                      <a:r>
                        <a:rPr lang="en-GB" sz="1800" b="0" dirty="0" smtClean="0"/>
                        <a:t>/year</a:t>
                      </a:r>
                      <a:endParaRPr lang="en-GB" b="0" dirty="0"/>
                    </a:p>
                  </a:txBody>
                  <a:tcPr/>
                </a:tc>
              </a:tr>
              <a:tr h="370840">
                <a:tc>
                  <a:txBody>
                    <a:bodyPr/>
                    <a:lstStyle/>
                    <a:p>
                      <a:r>
                        <a:rPr lang="en-GB" sz="1800" b="1" dirty="0" smtClean="0"/>
                        <a:t>Potable water demand in San Andres</a:t>
                      </a:r>
                      <a:endParaRPr lang="en-GB" b="1" dirty="0"/>
                    </a:p>
                  </a:txBody>
                  <a:tcPr/>
                </a:tc>
                <a:tc>
                  <a:txBody>
                    <a:bodyPr/>
                    <a:lstStyle/>
                    <a:p>
                      <a:pPr rtl="0"/>
                      <a:r>
                        <a:rPr lang="en-GB" sz="1800" dirty="0" smtClean="0"/>
                        <a:t>10 million m</a:t>
                      </a:r>
                      <a:r>
                        <a:rPr lang="en-GB" sz="1800" baseline="30000" dirty="0" smtClean="0"/>
                        <a:t>3</a:t>
                      </a:r>
                      <a:r>
                        <a:rPr lang="en-GB" sz="1800" dirty="0" smtClean="0"/>
                        <a:t>/year</a:t>
                      </a:r>
                      <a:endParaRPr lang="en-GB" b="1" dirty="0"/>
                    </a:p>
                  </a:txBody>
                  <a:tcPr/>
                </a:tc>
              </a:tr>
              <a:tr h="353121">
                <a:tc>
                  <a:txBody>
                    <a:bodyPr/>
                    <a:lstStyle/>
                    <a:p>
                      <a:r>
                        <a:rPr lang="en-GB" b="1" dirty="0" smtClean="0"/>
                        <a:t>Current potable</a:t>
                      </a:r>
                      <a:r>
                        <a:rPr lang="en-GB" b="1" baseline="0" dirty="0" smtClean="0"/>
                        <a:t> water supply</a:t>
                      </a:r>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5</a:t>
                      </a:r>
                      <a:r>
                        <a:rPr lang="en-GB" baseline="0" dirty="0" smtClean="0"/>
                        <a:t>  </a:t>
                      </a:r>
                      <a:r>
                        <a:rPr lang="en-GB" sz="1800" dirty="0" smtClean="0"/>
                        <a:t>million m</a:t>
                      </a:r>
                      <a:r>
                        <a:rPr lang="en-GB" sz="1800" baseline="30000" dirty="0" smtClean="0"/>
                        <a:t>3</a:t>
                      </a:r>
                      <a:r>
                        <a:rPr lang="en-GB" sz="1800" dirty="0" smtClean="0"/>
                        <a:t>/year</a:t>
                      </a:r>
                      <a:endParaRPr lang="en-GB" b="1" dirty="0" smtClean="0"/>
                    </a:p>
                  </a:txBody>
                  <a:tcPr/>
                </a:tc>
              </a:tr>
            </a:tbl>
          </a:graphicData>
        </a:graphic>
      </p:graphicFrame>
      <p:sp>
        <p:nvSpPr>
          <p:cNvPr id="14" name="TextBox 13"/>
          <p:cNvSpPr txBox="1"/>
          <p:nvPr/>
        </p:nvSpPr>
        <p:spPr>
          <a:xfrm>
            <a:off x="235428" y="5244692"/>
            <a:ext cx="8473966" cy="585801"/>
          </a:xfrm>
          <a:prstGeom prst="rect">
            <a:avLst/>
          </a:prstGeom>
          <a:noFill/>
        </p:spPr>
        <p:txBody>
          <a:bodyPr wrap="square" rtlCol="0">
            <a:spAutoFit/>
          </a:bodyPr>
          <a:lstStyle/>
          <a:p>
            <a:pPr marL="285750" indent="-285750">
              <a:spcAft>
                <a:spcPts val="1000"/>
              </a:spcAft>
              <a:buClr>
                <a:srgbClr val="FF0000"/>
              </a:buClr>
              <a:buSzPct val="120000"/>
              <a:buFont typeface="Wingdings" panose="05000000000000000000" pitchFamily="2" charset="2"/>
              <a:buChar char="§"/>
            </a:pPr>
            <a:r>
              <a:rPr lang="en-GB" sz="2000" dirty="0" smtClean="0"/>
              <a:t>Part of excess potable water will be commercialized as </a:t>
            </a:r>
            <a:r>
              <a:rPr lang="en-GB" sz="2000" b="1" dirty="0" smtClean="0"/>
              <a:t>bottled water.</a:t>
            </a:r>
          </a:p>
        </p:txBody>
      </p:sp>
      <p:sp>
        <p:nvSpPr>
          <p:cNvPr id="8" name="TextBox 7"/>
          <p:cNvSpPr txBox="1"/>
          <p:nvPr/>
        </p:nvSpPr>
        <p:spPr>
          <a:xfrm>
            <a:off x="335017" y="1134875"/>
            <a:ext cx="8473966" cy="2591041"/>
          </a:xfrm>
          <a:prstGeom prst="rect">
            <a:avLst/>
          </a:prstGeom>
          <a:noFill/>
        </p:spPr>
        <p:txBody>
          <a:bodyPr wrap="square" rtlCol="0">
            <a:spAutoFit/>
          </a:bodyPr>
          <a:lstStyle/>
          <a:p>
            <a:pPr marL="285750" indent="-285750">
              <a:spcAft>
                <a:spcPts val="1000"/>
              </a:spcAft>
              <a:buClr>
                <a:srgbClr val="FF0000"/>
              </a:buClr>
              <a:buSzPct val="120000"/>
              <a:buFont typeface="Wingdings" panose="05000000000000000000" pitchFamily="2" charset="2"/>
              <a:buChar char="§"/>
            </a:pPr>
            <a:r>
              <a:rPr lang="en-GB" sz="2000" dirty="0" err="1" smtClean="0"/>
              <a:t>Levelized</a:t>
            </a:r>
            <a:r>
              <a:rPr lang="en-GB" sz="2000" dirty="0" smtClean="0"/>
              <a:t> cost of electricity (</a:t>
            </a:r>
            <a:r>
              <a:rPr lang="en-GB" sz="2000" dirty="0"/>
              <a:t>c</a:t>
            </a:r>
            <a:r>
              <a:rPr lang="en-GB" sz="2000" dirty="0" smtClean="0"/>
              <a:t>apital cost, O&amp;M,R&amp;R): </a:t>
            </a:r>
            <a:r>
              <a:rPr lang="en-GB" sz="2400" b="1" dirty="0">
                <a:solidFill>
                  <a:srgbClr val="280AAA"/>
                </a:solidFill>
              </a:rPr>
              <a:t>0.36 $/kWh </a:t>
            </a:r>
            <a:endParaRPr lang="en-GB" sz="2400" dirty="0" smtClean="0">
              <a:solidFill>
                <a:srgbClr val="280AAA"/>
              </a:solidFill>
            </a:endParaRPr>
          </a:p>
          <a:p>
            <a:pPr>
              <a:spcAft>
                <a:spcPts val="1000"/>
              </a:spcAft>
              <a:buClr>
                <a:srgbClr val="FF0000"/>
              </a:buClr>
              <a:buSzPct val="120000"/>
            </a:pPr>
            <a:r>
              <a:rPr lang="en-GB" sz="2000" dirty="0" smtClean="0"/>
              <a:t>     Assuming a 20 years loan, interest of 4%, and inflation of 3%.</a:t>
            </a:r>
          </a:p>
          <a:p>
            <a:pPr>
              <a:spcAft>
                <a:spcPts val="1000"/>
              </a:spcAft>
              <a:buClr>
                <a:srgbClr val="FF0000"/>
              </a:buClr>
              <a:buSzPct val="120000"/>
            </a:pPr>
            <a:endParaRPr lang="en-GB" sz="2000" dirty="0" smtClean="0"/>
          </a:p>
          <a:p>
            <a:pPr marL="285750" indent="-285750">
              <a:spcAft>
                <a:spcPts val="3000"/>
              </a:spcAft>
              <a:buClr>
                <a:srgbClr val="FF0000"/>
              </a:buClr>
              <a:buSzPct val="120000"/>
              <a:buFont typeface="Wingdings" panose="05000000000000000000" pitchFamily="2" charset="2"/>
              <a:buChar char="§"/>
            </a:pPr>
            <a:r>
              <a:rPr lang="en-GB" sz="2000" dirty="0" smtClean="0"/>
              <a:t>Can only be viable if both </a:t>
            </a:r>
            <a:r>
              <a:rPr lang="en-GB" sz="2000" b="1" dirty="0" smtClean="0"/>
              <a:t>ELECTRICITY</a:t>
            </a:r>
            <a:r>
              <a:rPr lang="en-GB" sz="2000" dirty="0" smtClean="0"/>
              <a:t> and </a:t>
            </a:r>
            <a:r>
              <a:rPr lang="en-GB" sz="2000" b="1" dirty="0" smtClean="0"/>
              <a:t>FRESH  WATER </a:t>
            </a:r>
            <a:r>
              <a:rPr lang="en-GB" sz="2000" dirty="0" smtClean="0"/>
              <a:t>are priced</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9"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8052623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2465536508"/>
              </p:ext>
            </p:extLst>
          </p:nvPr>
        </p:nvGraphicFramePr>
        <p:xfrm>
          <a:off x="1054188" y="1411727"/>
          <a:ext cx="5668202" cy="4577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259641" y="1677207"/>
            <a:ext cx="1807779" cy="477054"/>
          </a:xfrm>
          <a:prstGeom prst="rect">
            <a:avLst/>
          </a:prstGeom>
          <a:noFill/>
        </p:spPr>
        <p:txBody>
          <a:bodyPr wrap="square" rtlCol="0">
            <a:spAutoFit/>
          </a:bodyPr>
          <a:lstStyle/>
          <a:p>
            <a:r>
              <a:rPr lang="en-GB" sz="2500" b="1" dirty="0" smtClean="0"/>
              <a:t>0.36 $/kWh</a:t>
            </a:r>
            <a:endParaRPr lang="en-GB" sz="2500" b="1" dirty="0"/>
          </a:p>
        </p:txBody>
      </p:sp>
      <p:sp>
        <p:nvSpPr>
          <p:cNvPr id="2" name="TextBox 1"/>
          <p:cNvSpPr txBox="1"/>
          <p:nvPr/>
        </p:nvSpPr>
        <p:spPr>
          <a:xfrm>
            <a:off x="-422" y="611881"/>
            <a:ext cx="9144000" cy="523220"/>
          </a:xfrm>
          <a:prstGeom prst="rect">
            <a:avLst/>
          </a:prstGeom>
          <a:noFill/>
        </p:spPr>
        <p:txBody>
          <a:bodyPr wrap="square" rtlCol="0">
            <a:spAutoFit/>
          </a:bodyPr>
          <a:lstStyle/>
          <a:p>
            <a:pPr algn="ctr"/>
            <a:r>
              <a:rPr lang="en-US" sz="2800" b="1" dirty="0">
                <a:solidFill>
                  <a:srgbClr val="FF0000"/>
                </a:solidFill>
              </a:rPr>
              <a:t>Breakdown of the </a:t>
            </a:r>
            <a:r>
              <a:rPr lang="en-US" sz="2800" b="1" dirty="0" err="1">
                <a:solidFill>
                  <a:srgbClr val="FF0000"/>
                </a:solidFill>
              </a:rPr>
              <a:t>levelized</a:t>
            </a:r>
            <a:r>
              <a:rPr lang="en-US" sz="2800" b="1" dirty="0">
                <a:solidFill>
                  <a:srgbClr val="FF0000"/>
                </a:solidFill>
              </a:rPr>
              <a:t> cost of electricity (LCOE</a:t>
            </a:r>
            <a:r>
              <a:rPr lang="en-US" sz="2800" b="1" dirty="0" smtClean="0">
                <a:solidFill>
                  <a:srgbClr val="FF0000"/>
                </a:solidFill>
              </a:rPr>
              <a:t>)</a:t>
            </a:r>
            <a:endParaRPr lang="en-GB" sz="2800" b="1" dirty="0">
              <a:solidFill>
                <a:srgbClr val="FF0000"/>
              </a:solidFill>
            </a:endParaRPr>
          </a:p>
        </p:txBody>
      </p:sp>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7" name="Content Placeholder 3"/>
          <p:cNvPicPr/>
          <p:nvPr/>
        </p:nvPicPr>
        <p:blipFill>
          <a:blip r:embed="rId8"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22211637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8746" y="925393"/>
            <a:ext cx="5811893" cy="3840242"/>
            <a:chOff x="1793385" y="965152"/>
            <a:chExt cx="5871144" cy="415255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385" y="973538"/>
              <a:ext cx="5495438" cy="4024166"/>
            </a:xfrm>
            <a:prstGeom prst="rect">
              <a:avLst/>
            </a:prstGeom>
          </p:spPr>
        </p:pic>
        <p:sp>
          <p:nvSpPr>
            <p:cNvPr id="3" name="TextBox 2"/>
            <p:cNvSpPr txBox="1"/>
            <p:nvPr/>
          </p:nvSpPr>
          <p:spPr>
            <a:xfrm>
              <a:off x="6312877" y="965152"/>
              <a:ext cx="1351652" cy="369332"/>
            </a:xfrm>
            <a:prstGeom prst="rect">
              <a:avLst/>
            </a:prstGeom>
            <a:noFill/>
          </p:spPr>
          <p:txBody>
            <a:bodyPr wrap="none" rtlCol="0">
              <a:spAutoFit/>
            </a:bodyPr>
            <a:lstStyle/>
            <a:p>
              <a:r>
                <a:rPr lang="en-GB" b="1" dirty="0" smtClean="0"/>
                <a:t>PDW ($/m</a:t>
              </a:r>
              <a:r>
                <a:rPr lang="en-GB" b="1" baseline="30000" dirty="0" smtClean="0"/>
                <a:t>3</a:t>
              </a:r>
              <a:r>
                <a:rPr lang="en-GB" b="1" dirty="0" smtClean="0"/>
                <a:t>)</a:t>
              </a:r>
              <a:endParaRPr lang="en-GB" b="1" dirty="0"/>
            </a:p>
          </p:txBody>
        </p:sp>
        <p:sp>
          <p:nvSpPr>
            <p:cNvPr id="4" name="TextBox 3"/>
            <p:cNvSpPr txBox="1"/>
            <p:nvPr/>
          </p:nvSpPr>
          <p:spPr>
            <a:xfrm>
              <a:off x="3994639" y="4748370"/>
              <a:ext cx="1351652" cy="369332"/>
            </a:xfrm>
            <a:prstGeom prst="rect">
              <a:avLst/>
            </a:prstGeom>
            <a:noFill/>
          </p:spPr>
          <p:txBody>
            <a:bodyPr wrap="none" rtlCol="0">
              <a:spAutoFit/>
            </a:bodyPr>
            <a:lstStyle/>
            <a:p>
              <a:r>
                <a:rPr lang="en-GB" b="1" dirty="0" smtClean="0"/>
                <a:t>PBW ($/m</a:t>
              </a:r>
              <a:r>
                <a:rPr lang="en-GB" b="1" baseline="30000" dirty="0" smtClean="0"/>
                <a:t>3</a:t>
              </a:r>
              <a:r>
                <a:rPr lang="en-GB" b="1" dirty="0" smtClean="0"/>
                <a:t>)</a:t>
              </a:r>
              <a:endParaRPr lang="en-GB" b="1" dirty="0"/>
            </a:p>
          </p:txBody>
        </p:sp>
        <p:sp>
          <p:nvSpPr>
            <p:cNvPr id="5" name="TextBox 4"/>
            <p:cNvSpPr txBox="1"/>
            <p:nvPr/>
          </p:nvSpPr>
          <p:spPr>
            <a:xfrm rot="16200000">
              <a:off x="1277348" y="2642666"/>
              <a:ext cx="1401409" cy="369332"/>
            </a:xfrm>
            <a:prstGeom prst="rect">
              <a:avLst/>
            </a:prstGeom>
            <a:noFill/>
          </p:spPr>
          <p:txBody>
            <a:bodyPr wrap="none" rtlCol="0">
              <a:spAutoFit/>
            </a:bodyPr>
            <a:lstStyle/>
            <a:p>
              <a:r>
                <a:rPr lang="en-GB" b="1" dirty="0" smtClean="0"/>
                <a:t>POE ($/Kwh)</a:t>
              </a:r>
              <a:endParaRPr lang="en-GB" b="1" dirty="0"/>
            </a:p>
          </p:txBody>
        </p:sp>
        <p:sp>
          <p:nvSpPr>
            <p:cNvPr id="6" name="TextBox 5"/>
            <p:cNvSpPr txBox="1"/>
            <p:nvPr/>
          </p:nvSpPr>
          <p:spPr>
            <a:xfrm rot="1479373">
              <a:off x="2758737" y="3680407"/>
              <a:ext cx="2471802" cy="201121"/>
            </a:xfrm>
            <a:prstGeom prst="rect">
              <a:avLst/>
            </a:prstGeom>
            <a:solidFill>
              <a:schemeClr val="bg1"/>
            </a:solidFill>
            <a:ln w="6350">
              <a:solidFill>
                <a:schemeClr val="tx1"/>
              </a:solidFill>
            </a:ln>
          </p:spPr>
          <p:txBody>
            <a:bodyPr wrap="square" tIns="0" bIns="0" rtlCol="0">
              <a:spAutoFit/>
            </a:bodyPr>
            <a:lstStyle/>
            <a:p>
              <a:pPr algn="ctr"/>
              <a:r>
                <a:rPr lang="en-GB" sz="1400" b="1" dirty="0" smtClean="0"/>
                <a:t>current cost of domestic water</a:t>
              </a:r>
              <a:endParaRPr lang="en-GB" sz="1400" b="1" dirty="0"/>
            </a:p>
          </p:txBody>
        </p:sp>
        <p:sp>
          <p:nvSpPr>
            <p:cNvPr id="7" name="TextBox 6"/>
            <p:cNvSpPr txBox="1"/>
            <p:nvPr/>
          </p:nvSpPr>
          <p:spPr>
            <a:xfrm>
              <a:off x="2730553" y="2305907"/>
              <a:ext cx="2219647" cy="215486"/>
            </a:xfrm>
            <a:prstGeom prst="rect">
              <a:avLst/>
            </a:prstGeom>
            <a:solidFill>
              <a:schemeClr val="bg1"/>
            </a:solidFill>
            <a:ln w="6350">
              <a:solidFill>
                <a:schemeClr val="tx1"/>
              </a:solidFill>
            </a:ln>
          </p:spPr>
          <p:txBody>
            <a:bodyPr wrap="square" tIns="0" bIns="0" rtlCol="0">
              <a:spAutoFit/>
            </a:bodyPr>
            <a:lstStyle/>
            <a:p>
              <a:pPr algn="ctr"/>
              <a:r>
                <a:rPr lang="en-GB" sz="1500" b="1" dirty="0" smtClean="0"/>
                <a:t>Current cost of electricity</a:t>
              </a:r>
              <a:endParaRPr lang="en-GB" sz="1500" b="1" dirty="0"/>
            </a:p>
          </p:txBody>
        </p:sp>
        <p:sp>
          <p:nvSpPr>
            <p:cNvPr id="8" name="TextBox 7"/>
            <p:cNvSpPr txBox="1"/>
            <p:nvPr/>
          </p:nvSpPr>
          <p:spPr>
            <a:xfrm>
              <a:off x="4236467" y="1431667"/>
              <a:ext cx="2219647" cy="553998"/>
            </a:xfrm>
            <a:prstGeom prst="rect">
              <a:avLst/>
            </a:prstGeom>
            <a:noFill/>
            <a:ln w="6350">
              <a:noFill/>
            </a:ln>
          </p:spPr>
          <p:txBody>
            <a:bodyPr wrap="square" rtlCol="0">
              <a:spAutoFit/>
            </a:bodyPr>
            <a:lstStyle/>
            <a:p>
              <a:pPr algn="ctr"/>
              <a:r>
                <a:rPr lang="en-GB" sz="1500" b="1" dirty="0" smtClean="0"/>
                <a:t>Profit zone</a:t>
              </a:r>
            </a:p>
            <a:p>
              <a:pPr algn="ctr"/>
              <a:r>
                <a:rPr lang="en-GB" sz="1500" b="1" dirty="0" smtClean="0"/>
                <a:t>(negative PDW)</a:t>
              </a:r>
              <a:endParaRPr lang="en-GB" sz="1500" b="1" dirty="0"/>
            </a:p>
          </p:txBody>
        </p:sp>
      </p:grpSp>
      <p:sp>
        <p:nvSpPr>
          <p:cNvPr id="11" name="TextBox 10"/>
          <p:cNvSpPr txBox="1"/>
          <p:nvPr/>
        </p:nvSpPr>
        <p:spPr>
          <a:xfrm>
            <a:off x="0" y="446524"/>
            <a:ext cx="9144000" cy="523220"/>
          </a:xfrm>
          <a:prstGeom prst="rect">
            <a:avLst/>
          </a:prstGeom>
          <a:noFill/>
        </p:spPr>
        <p:txBody>
          <a:bodyPr wrap="square" rtlCol="0">
            <a:spAutoFit/>
          </a:bodyPr>
          <a:lstStyle/>
          <a:p>
            <a:pPr algn="ctr"/>
            <a:r>
              <a:rPr lang="en-US" sz="2800" b="1" dirty="0">
                <a:solidFill>
                  <a:srgbClr val="FF0000"/>
                </a:solidFill>
              </a:rPr>
              <a:t>Breakdown of the </a:t>
            </a:r>
            <a:r>
              <a:rPr lang="en-US" sz="2800" b="1" dirty="0" err="1">
                <a:solidFill>
                  <a:srgbClr val="FF0000"/>
                </a:solidFill>
              </a:rPr>
              <a:t>levelized</a:t>
            </a:r>
            <a:r>
              <a:rPr lang="en-US" sz="2800" b="1" dirty="0">
                <a:solidFill>
                  <a:srgbClr val="FF0000"/>
                </a:solidFill>
              </a:rPr>
              <a:t> cost of electricity (LCOE</a:t>
            </a:r>
            <a:r>
              <a:rPr lang="en-US" sz="2800" b="1" dirty="0" smtClean="0">
                <a:solidFill>
                  <a:srgbClr val="FF0000"/>
                </a:solidFill>
              </a:rPr>
              <a:t>)</a:t>
            </a:r>
            <a:endParaRPr lang="en-GB" sz="2800" b="1" dirty="0">
              <a:solidFill>
                <a:srgbClr val="FF0000"/>
              </a:solidFill>
            </a:endParaRPr>
          </a:p>
        </p:txBody>
      </p:sp>
      <mc:AlternateContent xmlns:mc="http://schemas.openxmlformats.org/markup-compatibility/2006" xmlns:a14="http://schemas.microsoft.com/office/drawing/2010/main">
        <mc:Choice Requires="a14">
          <p:sp>
            <p:nvSpPr>
              <p:cNvPr id="10" name="TextBox 9"/>
              <p:cNvSpPr txBox="1"/>
              <p:nvPr/>
            </p:nvSpPr>
            <p:spPr>
              <a:xfrm>
                <a:off x="3114568" y="5648732"/>
                <a:ext cx="5866510" cy="628505"/>
              </a:xfrm>
              <a:prstGeom prst="rect">
                <a:avLst/>
              </a:prstGeom>
              <a:noFill/>
            </p:spPr>
            <p:txBody>
              <a:bodyPr wrap="square" lIns="0" tIns="0" rIns="0" bIns="0" rtlCol="0">
                <a:spAutoFit/>
              </a:bodyPr>
              <a:lstStyle/>
              <a:p>
                <a14:m>
                  <m:oMathPara xmlns=""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solidFill>
                                <a:schemeClr val="accent1">
                                  <a:lumMod val="75000"/>
                                </a:schemeClr>
                              </a:solidFill>
                              <a:latin typeface="Cambria Math" panose="02040503050406030204" pitchFamily="18" charset="0"/>
                            </a:rPr>
                            <m:t>𝐿𝐶𝑂𝐸</m:t>
                          </m:r>
                          <m:r>
                            <a:rPr lang="en-GB" sz="2000" b="0" i="1" smtClean="0">
                              <a:latin typeface="Cambria Math" panose="02040503050406030204" pitchFamily="18" charset="0"/>
                            </a:rPr>
                            <m:t>     −</m:t>
                          </m:r>
                          <m:r>
                            <a:rPr lang="en-GB" sz="2000" b="1" i="1" smtClean="0">
                              <a:latin typeface="Cambria Math" panose="02040503050406030204" pitchFamily="18" charset="0"/>
                            </a:rPr>
                            <m:t>      </m:t>
                          </m:r>
                          <m:r>
                            <a:rPr lang="en-GB" sz="2000" b="1" i="1" smtClean="0">
                              <a:solidFill>
                                <a:srgbClr val="FF0000"/>
                              </a:solidFill>
                              <a:latin typeface="Cambria Math" panose="02040503050406030204" pitchFamily="18" charset="0"/>
                            </a:rPr>
                            <m:t>𝑷𝑶𝑬</m:t>
                          </m:r>
                        </m:num>
                        <m:den>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𝐸</m:t>
                              </m:r>
                            </m:sub>
                          </m:sSub>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𝑞</m:t>
                              </m:r>
                            </m:e>
                            <m:sub>
                              <m:r>
                                <a:rPr lang="en-GB" sz="2000" b="0" i="1" smtClean="0">
                                  <a:latin typeface="Cambria Math" panose="02040503050406030204" pitchFamily="18" charset="0"/>
                                </a:rPr>
                                <m:t>𝑑</m:t>
                              </m:r>
                            </m:sub>
                          </m:sSub>
                          <m:r>
                            <a:rPr lang="en-GB" sz="2000" b="0" i="1" smtClean="0">
                              <a:latin typeface="Cambria Math" panose="02040503050406030204" pitchFamily="18" charset="0"/>
                              <a:ea typeface="Cambria Math" panose="02040503050406030204" pitchFamily="18" charset="0"/>
                            </a:rPr>
                            <m:t>×</m:t>
                          </m:r>
                          <m:r>
                            <a:rPr lang="en-GB" sz="2000" b="1" i="1" smtClean="0">
                              <a:solidFill>
                                <a:srgbClr val="FF0000"/>
                              </a:solidFill>
                              <a:latin typeface="Cambria Math" panose="02040503050406030204" pitchFamily="18" charset="0"/>
                              <a:ea typeface="Cambria Math" panose="02040503050406030204" pitchFamily="18" charset="0"/>
                            </a:rPr>
                            <m:t>𝑷𝑫𝑾</m:t>
                          </m:r>
                          <m:r>
                            <a:rPr lang="en-GB" sz="2000" b="0" i="1" smtClean="0">
                              <a:solidFill>
                                <a:srgbClr val="FF0000"/>
                              </a:solidFill>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m:t>
                          </m:r>
                          <m:sSub>
                            <m:sSubPr>
                              <m:ctrlPr>
                                <a:rPr lang="en-GB" sz="2000" i="1">
                                  <a:latin typeface="Cambria Math" panose="02040503050406030204" pitchFamily="18" charset="0"/>
                                </a:rPr>
                              </m:ctrlPr>
                            </m:sSubPr>
                            <m:e>
                              <m:r>
                                <a:rPr lang="en-GB" sz="2000" b="0" i="1" smtClean="0">
                                  <a:latin typeface="Cambria Math" panose="02040503050406030204" pitchFamily="18" charset="0"/>
                                </a:rPr>
                                <m:t>      </m:t>
                              </m:r>
                              <m:r>
                                <a:rPr lang="en-GB" sz="2000" i="1">
                                  <a:latin typeface="Cambria Math" panose="02040503050406030204" pitchFamily="18" charset="0"/>
                                </a:rPr>
                                <m:t>𝑞</m:t>
                              </m:r>
                            </m:e>
                            <m:sub>
                              <m:r>
                                <a:rPr lang="en-GB" sz="2000" b="0" i="1" smtClean="0">
                                  <a:latin typeface="Cambria Math" panose="02040503050406030204" pitchFamily="18" charset="0"/>
                                </a:rPr>
                                <m:t>𝑏</m:t>
                              </m:r>
                            </m:sub>
                          </m:sSub>
                          <m:r>
                            <a:rPr lang="en-GB" sz="2000" i="1">
                              <a:latin typeface="Cambria Math" panose="02040503050406030204" pitchFamily="18" charset="0"/>
                              <a:ea typeface="Cambria Math" panose="02040503050406030204" pitchFamily="18" charset="0"/>
                            </a:rPr>
                            <m:t>×</m:t>
                          </m:r>
                          <m:r>
                            <a:rPr lang="en-GB" sz="2000" b="1" i="1">
                              <a:solidFill>
                                <a:srgbClr val="FF0000"/>
                              </a:solidFill>
                              <a:latin typeface="Cambria Math" panose="02040503050406030204" pitchFamily="18" charset="0"/>
                              <a:ea typeface="Cambria Math" panose="02040503050406030204" pitchFamily="18" charset="0"/>
                            </a:rPr>
                            <m:t>𝑷</m:t>
                          </m:r>
                          <m:r>
                            <a:rPr lang="en-GB" sz="2000" b="1" i="1" smtClean="0">
                              <a:solidFill>
                                <a:srgbClr val="FF0000"/>
                              </a:solidFill>
                              <a:latin typeface="Cambria Math" panose="02040503050406030204" pitchFamily="18" charset="0"/>
                              <a:ea typeface="Cambria Math" panose="02040503050406030204" pitchFamily="18" charset="0"/>
                            </a:rPr>
                            <m:t>𝑩</m:t>
                          </m:r>
                          <m:r>
                            <a:rPr lang="en-GB" sz="2000" b="1" i="1">
                              <a:solidFill>
                                <a:srgbClr val="FF0000"/>
                              </a:solidFill>
                              <a:latin typeface="Cambria Math" panose="02040503050406030204" pitchFamily="18" charset="0"/>
                              <a:ea typeface="Cambria Math" panose="02040503050406030204" pitchFamily="18" charset="0"/>
                            </a:rPr>
                            <m:t>𝑾</m:t>
                          </m:r>
                        </m:num>
                        <m:den>
                          <m:r>
                            <a:rPr lang="en-GB" sz="2000" b="0" i="1" smtClean="0">
                              <a:latin typeface="Cambria Math" panose="02040503050406030204" pitchFamily="18" charset="0"/>
                            </a:rPr>
                            <m:t>𝑄</m:t>
                          </m:r>
                        </m:den>
                      </m:f>
                    </m:oMath>
                  </m:oMathPara>
                </a14:m>
                <a:endParaRPr lang="en-GB" sz="200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3114568" y="5648732"/>
                <a:ext cx="5866510" cy="628505"/>
              </a:xfrm>
              <a:prstGeom prst="rect">
                <a:avLst/>
              </a:prstGeom>
              <a:blipFill rotWithShape="0">
                <a:blip r:embed="rId3"/>
                <a:stretch>
                  <a:fillRect/>
                </a:stretch>
              </a:blipFill>
            </p:spPr>
            <p:txBody>
              <a:bodyPr/>
              <a:lstStyle/>
              <a:p>
                <a:r>
                  <a:rPr lang="en-GB">
                    <a:noFill/>
                  </a:rPr>
                  <a:t> </a:t>
                </a:r>
              </a:p>
            </p:txBody>
          </p:sp>
        </mc:Fallback>
      </mc:AlternateContent>
      <p:sp>
        <p:nvSpPr>
          <p:cNvPr id="12" name="TextBox 11"/>
          <p:cNvSpPr txBox="1"/>
          <p:nvPr/>
        </p:nvSpPr>
        <p:spPr>
          <a:xfrm>
            <a:off x="209050" y="4594857"/>
            <a:ext cx="2726552" cy="1969770"/>
          </a:xfrm>
          <a:prstGeom prst="rect">
            <a:avLst/>
          </a:prstGeom>
          <a:noFill/>
        </p:spPr>
        <p:txBody>
          <a:bodyPr wrap="square" lIns="0" tIns="0" rIns="0" bIns="0" rtlCol="0">
            <a:spAutoFit/>
          </a:bodyPr>
          <a:lstStyle/>
          <a:p>
            <a:r>
              <a:rPr lang="en-GB" sz="1600" b="1" dirty="0" smtClean="0">
                <a:solidFill>
                  <a:srgbClr val="FF0000"/>
                </a:solidFill>
              </a:rPr>
              <a:t>POE</a:t>
            </a:r>
            <a:r>
              <a:rPr lang="en-GB" sz="1600" b="0" dirty="0" smtClean="0"/>
              <a:t>: Price of Electricity</a:t>
            </a:r>
          </a:p>
          <a:p>
            <a:r>
              <a:rPr lang="en-GB" sz="1600" b="1" dirty="0" smtClean="0">
                <a:solidFill>
                  <a:srgbClr val="FF0000"/>
                </a:solidFill>
              </a:rPr>
              <a:t>PDW</a:t>
            </a:r>
            <a:r>
              <a:rPr lang="en-GB" sz="1600" dirty="0" smtClean="0"/>
              <a:t>: Price of Domestic Water</a:t>
            </a:r>
          </a:p>
          <a:p>
            <a:r>
              <a:rPr lang="en-GB" sz="1600" b="1" dirty="0" smtClean="0">
                <a:solidFill>
                  <a:srgbClr val="FF0000"/>
                </a:solidFill>
              </a:rPr>
              <a:t>PBW</a:t>
            </a:r>
            <a:r>
              <a:rPr lang="en-GB" sz="1600" dirty="0" smtClean="0"/>
              <a:t>: Price of Bottled Water</a:t>
            </a:r>
          </a:p>
          <a:p>
            <a:endParaRPr lang="en-GB" sz="1600" dirty="0" smtClean="0"/>
          </a:p>
          <a:p>
            <a:r>
              <a:rPr lang="en-GB" sz="1600" i="1" dirty="0" smtClean="0"/>
              <a:t>Q</a:t>
            </a:r>
            <a:r>
              <a:rPr lang="en-GB" sz="1600" i="1" baseline="-25000" dirty="0" smtClean="0"/>
              <a:t>E</a:t>
            </a:r>
            <a:r>
              <a:rPr lang="en-GB" sz="1600" dirty="0" smtClean="0"/>
              <a:t>: 0.16 m</a:t>
            </a:r>
            <a:r>
              <a:rPr lang="en-GB" sz="1600" baseline="30000" dirty="0" smtClean="0"/>
              <a:t>3</a:t>
            </a:r>
            <a:r>
              <a:rPr lang="en-GB" sz="1600" dirty="0" smtClean="0"/>
              <a:t>/kWh</a:t>
            </a:r>
          </a:p>
          <a:p>
            <a:r>
              <a:rPr lang="en-GB" sz="1600" i="1" dirty="0" smtClean="0"/>
              <a:t>Q</a:t>
            </a:r>
            <a:r>
              <a:rPr lang="en-GB" sz="1600" dirty="0" smtClean="0"/>
              <a:t>: 12    million m</a:t>
            </a:r>
            <a:r>
              <a:rPr lang="en-GB" sz="1600" baseline="30000" dirty="0" smtClean="0"/>
              <a:t>3</a:t>
            </a:r>
            <a:r>
              <a:rPr lang="en-GB" sz="1600" dirty="0" smtClean="0"/>
              <a:t>/year</a:t>
            </a:r>
          </a:p>
          <a:p>
            <a:r>
              <a:rPr lang="en-GB" sz="1600" i="1" dirty="0" smtClean="0"/>
              <a:t>q</a:t>
            </a:r>
            <a:r>
              <a:rPr lang="en-GB" sz="1600" i="1" baseline="-25000" dirty="0" smtClean="0"/>
              <a:t>d</a:t>
            </a:r>
            <a:r>
              <a:rPr lang="en-GB" sz="1600" dirty="0" smtClean="0"/>
              <a:t>: 10    million m</a:t>
            </a:r>
            <a:r>
              <a:rPr lang="en-GB" sz="1600" baseline="30000" dirty="0" smtClean="0"/>
              <a:t>3</a:t>
            </a:r>
            <a:r>
              <a:rPr lang="en-GB" sz="1600" dirty="0" smtClean="0"/>
              <a:t>/year</a:t>
            </a:r>
          </a:p>
          <a:p>
            <a:r>
              <a:rPr lang="en-GB" sz="1600" i="1" dirty="0" smtClean="0"/>
              <a:t>q</a:t>
            </a:r>
            <a:r>
              <a:rPr lang="en-GB" sz="1600" i="1" baseline="-25000" dirty="0" smtClean="0"/>
              <a:t>b</a:t>
            </a:r>
            <a:r>
              <a:rPr lang="en-GB" sz="1600" dirty="0" smtClean="0"/>
              <a:t>: 0.15 </a:t>
            </a:r>
            <a:r>
              <a:rPr lang="en-GB" sz="1600" dirty="0"/>
              <a:t>million </a:t>
            </a:r>
            <a:r>
              <a:rPr lang="en-GB" sz="1600" dirty="0" smtClean="0"/>
              <a:t>m</a:t>
            </a:r>
            <a:r>
              <a:rPr lang="en-GB" sz="1600" baseline="30000" dirty="0" smtClean="0"/>
              <a:t>3</a:t>
            </a:r>
            <a:r>
              <a:rPr lang="en-GB" sz="1600" dirty="0" smtClean="0"/>
              <a:t>/year</a:t>
            </a:r>
            <a:endParaRPr lang="en-GB" sz="1200" dirty="0"/>
          </a:p>
        </p:txBody>
      </p:sp>
      <p:sp>
        <p:nvSpPr>
          <p:cNvPr id="13" name="TextBox 12"/>
          <p:cNvSpPr txBox="1"/>
          <p:nvPr/>
        </p:nvSpPr>
        <p:spPr>
          <a:xfrm>
            <a:off x="3997105" y="2933323"/>
            <a:ext cx="65" cy="276999"/>
          </a:xfrm>
          <a:prstGeom prst="rect">
            <a:avLst/>
          </a:prstGeom>
          <a:noFill/>
        </p:spPr>
        <p:txBody>
          <a:bodyPr wrap="none" lIns="0" tIns="0" rIns="0" bIns="0" rtlCol="0">
            <a:spAutoFit/>
          </a:bodyPr>
          <a:lstStyle/>
          <a:p>
            <a:endParaRPr lang="en-GB" dirty="0"/>
          </a:p>
        </p:txBody>
      </p:sp>
      <p:sp>
        <p:nvSpPr>
          <p:cNvPr id="14" name="Rectangle 13"/>
          <p:cNvSpPr/>
          <p:nvPr/>
        </p:nvSpPr>
        <p:spPr>
          <a:xfrm>
            <a:off x="3086456" y="5411450"/>
            <a:ext cx="5894622" cy="10245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6" name="Content Placeholder 3"/>
          <p:cNvPicPr/>
          <p:nvPr/>
        </p:nvPicPr>
        <p:blipFill>
          <a:blip r:embed="rId5"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21387081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78885872"/>
              </p:ext>
            </p:extLst>
          </p:nvPr>
        </p:nvGraphicFramePr>
        <p:xfrm>
          <a:off x="667407" y="2085359"/>
          <a:ext cx="7956331" cy="1322210"/>
        </p:xfrm>
        <a:graphic>
          <a:graphicData uri="http://schemas.openxmlformats.org/drawingml/2006/table">
            <a:tbl>
              <a:tblPr firstRow="1" bandRow="1">
                <a:tableStyleId>{5C22544A-7EE6-4342-B048-85BDC9FD1C3A}</a:tableStyleId>
              </a:tblPr>
              <a:tblGrid>
                <a:gridCol w="3197488"/>
                <a:gridCol w="1424663"/>
                <a:gridCol w="1578802"/>
                <a:gridCol w="1755378"/>
              </a:tblGrid>
              <a:tr h="590690">
                <a:tc>
                  <a:txBody>
                    <a:bodyPr/>
                    <a:lstStyle/>
                    <a:p>
                      <a:endParaRPr lang="en-GB" b="1" dirty="0"/>
                    </a:p>
                  </a:txBody>
                  <a:tcPr/>
                </a:tc>
                <a:tc>
                  <a:txBody>
                    <a:bodyPr/>
                    <a:lstStyle/>
                    <a:p>
                      <a:pPr algn="ctr"/>
                      <a:r>
                        <a:rPr lang="en-GB" dirty="0" smtClean="0"/>
                        <a:t>Current</a:t>
                      </a:r>
                      <a:r>
                        <a:rPr lang="en-GB" baseline="0" dirty="0" smtClean="0"/>
                        <a:t> Cost</a:t>
                      </a:r>
                      <a:endParaRPr lang="en-GB" b="1" baseline="0" dirty="0" smtClean="0"/>
                    </a:p>
                  </a:txBody>
                  <a:tcPr/>
                </a:tc>
                <a:tc>
                  <a:txBody>
                    <a:bodyPr/>
                    <a:lstStyle/>
                    <a:p>
                      <a:pPr algn="ctr"/>
                      <a:r>
                        <a:rPr lang="en-GB" dirty="0" smtClean="0"/>
                        <a:t>OTEC</a:t>
                      </a:r>
                      <a:r>
                        <a:rPr lang="en-GB" baseline="0" dirty="0" smtClean="0"/>
                        <a:t> scenario</a:t>
                      </a:r>
                      <a:endParaRPr lang="en-GB" b="1" dirty="0"/>
                    </a:p>
                  </a:txBody>
                  <a:tcPr/>
                </a:tc>
                <a:tc>
                  <a:txBody>
                    <a:bodyPr/>
                    <a:lstStyle/>
                    <a:p>
                      <a:pPr algn="ctr"/>
                      <a:r>
                        <a:rPr lang="en-GB" dirty="0" smtClean="0"/>
                        <a:t>Relative change</a:t>
                      </a:r>
                      <a:endParaRPr lang="en-GB" b="1" dirty="0"/>
                    </a:p>
                  </a:txBody>
                  <a:tcPr/>
                </a:tc>
              </a:tr>
              <a:tr h="353403">
                <a:tc>
                  <a:txBody>
                    <a:bodyPr/>
                    <a:lstStyle/>
                    <a:p>
                      <a:r>
                        <a:rPr lang="en-GB" dirty="0" smtClean="0"/>
                        <a:t>Price of Electricity (POE)</a:t>
                      </a:r>
                      <a:endParaRPr lang="en-GB" b="1" dirty="0"/>
                    </a:p>
                  </a:txBody>
                  <a:tcPr/>
                </a:tc>
                <a:tc>
                  <a:txBody>
                    <a:bodyPr/>
                    <a:lstStyle/>
                    <a:p>
                      <a:pPr algn="ctr"/>
                      <a:r>
                        <a:rPr lang="en-GB" dirty="0" smtClean="0"/>
                        <a:t>0.16 $/kWh</a:t>
                      </a:r>
                      <a:endParaRPr lang="en-GB" b="1" dirty="0"/>
                    </a:p>
                  </a:txBody>
                  <a:tcPr/>
                </a:tc>
                <a:tc>
                  <a:txBody>
                    <a:bodyPr/>
                    <a:lstStyle/>
                    <a:p>
                      <a:pPr algn="ctr"/>
                      <a:r>
                        <a:rPr lang="en-GB" dirty="0" smtClean="0"/>
                        <a:t>0.13 $/kWh</a:t>
                      </a:r>
                      <a:endParaRPr lang="en-GB" b="1" dirty="0"/>
                    </a:p>
                  </a:txBody>
                  <a:tcPr/>
                </a:tc>
                <a:tc>
                  <a:txBody>
                    <a:bodyPr/>
                    <a:lstStyle/>
                    <a:p>
                      <a:pPr algn="ctr"/>
                      <a:r>
                        <a:rPr lang="en-GB" dirty="0" smtClean="0"/>
                        <a:t>cheaper</a:t>
                      </a:r>
                      <a:endParaRPr lang="en-GB" b="1" dirty="0"/>
                    </a:p>
                  </a:txBody>
                  <a:tcPr/>
                </a:tc>
              </a:tr>
              <a:tr h="365549">
                <a:tc>
                  <a:txBody>
                    <a:bodyPr/>
                    <a:lstStyle/>
                    <a:p>
                      <a:r>
                        <a:rPr lang="en-GB" dirty="0" smtClean="0"/>
                        <a:t>Price of domestic water (PDW)</a:t>
                      </a:r>
                      <a:endParaRPr lang="en-GB" b="1" dirty="0"/>
                    </a:p>
                  </a:txBody>
                  <a:tcPr/>
                </a:tc>
                <a:tc>
                  <a:txBody>
                    <a:bodyPr/>
                    <a:lstStyle/>
                    <a:p>
                      <a:pPr algn="ctr"/>
                      <a:r>
                        <a:rPr lang="en-GB" dirty="0" smtClean="0"/>
                        <a:t>1.2 $/m</a:t>
                      </a:r>
                      <a:r>
                        <a:rPr lang="en-GB" baseline="30000" dirty="0" smtClean="0"/>
                        <a:t>3</a:t>
                      </a:r>
                      <a:endParaRPr lang="en-GB" b="1"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0.8</a:t>
                      </a:r>
                      <a:r>
                        <a:rPr lang="en-GB" baseline="0" dirty="0" smtClean="0"/>
                        <a:t> </a:t>
                      </a:r>
                      <a:r>
                        <a:rPr lang="en-GB" dirty="0" smtClean="0"/>
                        <a:t>$/m</a:t>
                      </a:r>
                      <a:r>
                        <a:rPr lang="en-GB" baseline="30000" dirty="0" smtClean="0"/>
                        <a:t>3</a:t>
                      </a:r>
                      <a:endParaRPr lang="en-GB" b="1" dirty="0"/>
                    </a:p>
                  </a:txBody>
                  <a:tcPr/>
                </a:tc>
                <a:tc>
                  <a:txBody>
                    <a:bodyPr/>
                    <a:lstStyle/>
                    <a:p>
                      <a:pPr algn="ctr"/>
                      <a:r>
                        <a:rPr lang="en-GB" dirty="0" smtClean="0"/>
                        <a:t>cheaper</a:t>
                      </a:r>
                      <a:endParaRPr lang="en-GB"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55682015"/>
              </p:ext>
            </p:extLst>
          </p:nvPr>
        </p:nvGraphicFramePr>
        <p:xfrm>
          <a:off x="1450422" y="4158343"/>
          <a:ext cx="6330798" cy="1897499"/>
        </p:xfrm>
        <a:graphic>
          <a:graphicData uri="http://schemas.openxmlformats.org/drawingml/2006/table">
            <a:tbl>
              <a:tblPr firstRow="1" bandRow="1">
                <a:tableStyleId>{5C22544A-7EE6-4342-B048-85BDC9FD1C3A}</a:tableStyleId>
              </a:tblPr>
              <a:tblGrid>
                <a:gridCol w="3420035"/>
                <a:gridCol w="2910763"/>
              </a:tblGrid>
              <a:tr h="664013">
                <a:tc>
                  <a:txBody>
                    <a:bodyPr/>
                    <a:lstStyle/>
                    <a:p>
                      <a:endParaRPr lang="en-GB" b="1" dirty="0"/>
                    </a:p>
                  </a:txBody>
                  <a:tcPr/>
                </a:tc>
                <a:tc>
                  <a:txBody>
                    <a:bodyPr/>
                    <a:lstStyle/>
                    <a:p>
                      <a:pPr algn="ctr"/>
                      <a:r>
                        <a:rPr lang="en-GB" sz="2200" dirty="0" smtClean="0"/>
                        <a:t>Contribution to LCOE</a:t>
                      </a:r>
                      <a:endParaRPr lang="en-GB" sz="2200" b="1" dirty="0"/>
                    </a:p>
                  </a:txBody>
                  <a:tcPr/>
                </a:tc>
              </a:tr>
              <a:tr h="411162">
                <a:tc>
                  <a:txBody>
                    <a:bodyPr/>
                    <a:lstStyle/>
                    <a:p>
                      <a:r>
                        <a:rPr lang="en-GB" dirty="0" smtClean="0"/>
                        <a:t>Price of Electricity (POE)</a:t>
                      </a:r>
                      <a:endParaRPr lang="en-GB" b="1" dirty="0"/>
                    </a:p>
                  </a:txBody>
                  <a:tcPr/>
                </a:tc>
                <a:tc>
                  <a:txBody>
                    <a:bodyPr/>
                    <a:lstStyle/>
                    <a:p>
                      <a:pPr algn="ctr"/>
                      <a:r>
                        <a:rPr lang="en-GB" dirty="0" smtClean="0"/>
                        <a:t>0.13 $/kWh</a:t>
                      </a:r>
                      <a:endParaRPr lang="en-GB" b="1" dirty="0"/>
                    </a:p>
                  </a:txBody>
                  <a:tcPr/>
                </a:tc>
              </a:tr>
              <a:tr h="411162">
                <a:tc>
                  <a:txBody>
                    <a:bodyPr/>
                    <a:lstStyle/>
                    <a:p>
                      <a:r>
                        <a:rPr lang="en-GB" dirty="0" smtClean="0"/>
                        <a:t>Price of domestic water (PDW)</a:t>
                      </a:r>
                      <a:endParaRPr lang="en-GB"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aseline="0" dirty="0" smtClean="0"/>
                        <a:t>0.10 $/kWh</a:t>
                      </a:r>
                      <a:endParaRPr lang="en-GB" b="1" dirty="0"/>
                    </a:p>
                  </a:txBody>
                  <a:tcPr/>
                </a:tc>
              </a:tr>
              <a:tr h="411162">
                <a:tc>
                  <a:txBody>
                    <a:bodyPr/>
                    <a:lstStyle/>
                    <a:p>
                      <a:r>
                        <a:rPr lang="en-GB" dirty="0" smtClean="0"/>
                        <a:t>Price</a:t>
                      </a:r>
                      <a:r>
                        <a:rPr lang="en-GB" baseline="0" dirty="0" smtClean="0"/>
                        <a:t> of bottled water (PBW)</a:t>
                      </a:r>
                      <a:endParaRPr lang="en-GB"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aseline="0" dirty="0" smtClean="0"/>
                        <a:t>0.13 $/kWh</a:t>
                      </a:r>
                      <a:endParaRPr lang="en-GB" b="1" dirty="0"/>
                    </a:p>
                  </a:txBody>
                  <a:tcPr/>
                </a:tc>
              </a:tr>
            </a:tbl>
          </a:graphicData>
        </a:graphic>
      </p:graphicFrame>
      <p:sp>
        <p:nvSpPr>
          <p:cNvPr id="2" name="TextBox 1"/>
          <p:cNvSpPr txBox="1"/>
          <p:nvPr/>
        </p:nvSpPr>
        <p:spPr>
          <a:xfrm>
            <a:off x="1502980" y="6102755"/>
            <a:ext cx="6285186" cy="430887"/>
          </a:xfrm>
          <a:prstGeom prst="rect">
            <a:avLst/>
          </a:prstGeom>
          <a:noFill/>
        </p:spPr>
        <p:txBody>
          <a:bodyPr wrap="square" rtlCol="0">
            <a:spAutoFit/>
          </a:bodyPr>
          <a:lstStyle/>
          <a:p>
            <a:r>
              <a:rPr lang="en-GB" sz="2200" b="1" dirty="0" err="1" smtClean="0"/>
              <a:t>Levelized</a:t>
            </a:r>
            <a:r>
              <a:rPr lang="en-GB" sz="2200" b="1" dirty="0" smtClean="0"/>
              <a:t> Cost of Electricity (LCOE) : 0.36 $/kWh</a:t>
            </a:r>
            <a:endParaRPr lang="en-GB" sz="2200" b="1" dirty="0"/>
          </a:p>
        </p:txBody>
      </p:sp>
      <p:sp>
        <p:nvSpPr>
          <p:cNvPr id="7" name="TextBox 6"/>
          <p:cNvSpPr txBox="1"/>
          <p:nvPr/>
        </p:nvSpPr>
        <p:spPr>
          <a:xfrm>
            <a:off x="0" y="1617049"/>
            <a:ext cx="9144000" cy="523220"/>
          </a:xfrm>
          <a:prstGeom prst="rect">
            <a:avLst/>
          </a:prstGeom>
          <a:noFill/>
        </p:spPr>
        <p:txBody>
          <a:bodyPr wrap="square" rtlCol="0">
            <a:spAutoFit/>
          </a:bodyPr>
          <a:lstStyle/>
          <a:p>
            <a:pPr algn="ctr"/>
            <a:r>
              <a:rPr lang="en-US" sz="2800" b="1" dirty="0" smtClean="0">
                <a:solidFill>
                  <a:srgbClr val="FF0000"/>
                </a:solidFill>
              </a:rPr>
              <a:t>Results of cost analysis of OTEC system for San Andres</a:t>
            </a:r>
            <a:endParaRPr lang="en-GB" sz="2800" b="1" dirty="0">
              <a:solidFill>
                <a:srgbClr val="FF0000"/>
              </a:solidFill>
            </a:endParaRPr>
          </a:p>
        </p:txBody>
      </p:sp>
      <p:sp>
        <p:nvSpPr>
          <p:cNvPr id="6" name="Title 1"/>
          <p:cNvSpPr txBox="1">
            <a:spLocks/>
          </p:cNvSpPr>
          <p:nvPr/>
        </p:nvSpPr>
        <p:spPr>
          <a:xfrm>
            <a:off x="-17723" y="627259"/>
            <a:ext cx="9504072" cy="9144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gency FB" panose="020B0503020202020204" pitchFamily="34" charset="0"/>
              </a:rPr>
              <a:t>Government-</a:t>
            </a:r>
            <a:r>
              <a:rPr lang="en-US" sz="4000" b="1" dirty="0" err="1" smtClean="0">
                <a:latin typeface="Agency FB" panose="020B0503020202020204" pitchFamily="34" charset="0"/>
              </a:rPr>
              <a:t>Centred</a:t>
            </a:r>
            <a:r>
              <a:rPr lang="en-US" sz="4000" b="1" dirty="0" smtClean="0">
                <a:latin typeface="Agency FB" panose="020B0503020202020204" pitchFamily="34" charset="0"/>
              </a:rPr>
              <a:t> Scenario(OTEC)</a:t>
            </a:r>
            <a:endParaRPr lang="en-US" sz="4000" b="1" dirty="0">
              <a:latin typeface="Agency FB" panose="020B0503020202020204" pitchFamily="34" charset="0"/>
            </a:endParaRPr>
          </a:p>
        </p:txBody>
      </p:sp>
      <p:sp>
        <p:nvSpPr>
          <p:cNvPr id="8" name="TextBox 7"/>
          <p:cNvSpPr txBox="1"/>
          <p:nvPr/>
        </p:nvSpPr>
        <p:spPr>
          <a:xfrm>
            <a:off x="73573" y="3669120"/>
            <a:ext cx="9144000" cy="523220"/>
          </a:xfrm>
          <a:prstGeom prst="rect">
            <a:avLst/>
          </a:prstGeom>
          <a:noFill/>
        </p:spPr>
        <p:txBody>
          <a:bodyPr wrap="square" rtlCol="0">
            <a:spAutoFit/>
          </a:bodyPr>
          <a:lstStyle/>
          <a:p>
            <a:pPr algn="ctr"/>
            <a:r>
              <a:rPr lang="en-US" sz="2800" b="1" dirty="0" smtClean="0">
                <a:solidFill>
                  <a:srgbClr val="FF0000"/>
                </a:solidFill>
              </a:rPr>
              <a:t>Breakdown of </a:t>
            </a:r>
            <a:r>
              <a:rPr lang="en-US" sz="2800" b="1" dirty="0" err="1" smtClean="0">
                <a:solidFill>
                  <a:srgbClr val="FF0000"/>
                </a:solidFill>
              </a:rPr>
              <a:t>Levelized</a:t>
            </a:r>
            <a:r>
              <a:rPr lang="en-US" sz="2800" b="1" dirty="0" smtClean="0">
                <a:solidFill>
                  <a:srgbClr val="FF0000"/>
                </a:solidFill>
              </a:rPr>
              <a:t> Cost of Electricity</a:t>
            </a:r>
            <a:endParaRPr lang="en-GB" sz="2800" b="1" dirty="0">
              <a:solidFill>
                <a:srgbClr val="FF0000"/>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0"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29298392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6" y="965917"/>
            <a:ext cx="3644721" cy="824248"/>
          </a:xfrm>
        </p:spPr>
        <p:txBody>
          <a:bodyPr>
            <a:normAutofit/>
          </a:bodyPr>
          <a:lstStyle/>
          <a:p>
            <a:r>
              <a:rPr lang="en-US" sz="2800" b="1" dirty="0">
                <a:solidFill>
                  <a:srgbClr val="FF0000"/>
                </a:solidFill>
                <a:latin typeface="+mn-lt"/>
                <a:ea typeface="+mn-ea"/>
                <a:cs typeface="+mn-cs"/>
              </a:rPr>
              <a:t>Alternative?</a:t>
            </a:r>
          </a:p>
        </p:txBody>
      </p:sp>
      <p:graphicFrame>
        <p:nvGraphicFramePr>
          <p:cNvPr id="6" name="Diagram 5"/>
          <p:cNvGraphicFramePr/>
          <p:nvPr>
            <p:extLst>
              <p:ext uri="{D42A27DB-BD31-4B8C-83A1-F6EECF244321}">
                <p14:modId xmlns:p14="http://schemas.microsoft.com/office/powerpoint/2010/main" val="125369046"/>
              </p:ext>
            </p:extLst>
          </p:nvPr>
        </p:nvGraphicFramePr>
        <p:xfrm>
          <a:off x="321972" y="1918057"/>
          <a:ext cx="3786394" cy="307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289134771"/>
              </p:ext>
            </p:extLst>
          </p:nvPr>
        </p:nvGraphicFramePr>
        <p:xfrm>
          <a:off x="4365938" y="2614411"/>
          <a:ext cx="4724444" cy="4082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itle 1"/>
          <p:cNvSpPr txBox="1">
            <a:spLocks/>
          </p:cNvSpPr>
          <p:nvPr/>
        </p:nvSpPr>
        <p:spPr>
          <a:xfrm>
            <a:off x="12879" y="351877"/>
            <a:ext cx="8515350" cy="9144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gency FB" panose="020B0503020202020204" pitchFamily="34" charset="0"/>
              </a:rPr>
              <a:t>Community-Oriented Scenario</a:t>
            </a:r>
            <a:endParaRPr lang="en-US" sz="4000" b="1" dirty="0">
              <a:latin typeface="Agency FB" panose="020B0503020202020204" pitchFamily="34" charset="0"/>
            </a:endParaRPr>
          </a:p>
        </p:txBody>
      </p:sp>
      <p:sp>
        <p:nvSpPr>
          <p:cNvPr id="7" name="Title 1"/>
          <p:cNvSpPr txBox="1">
            <a:spLocks/>
          </p:cNvSpPr>
          <p:nvPr/>
        </p:nvSpPr>
        <p:spPr>
          <a:xfrm>
            <a:off x="4108366" y="1781804"/>
            <a:ext cx="5025175" cy="5879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mn-lt"/>
                <a:ea typeface="+mn-ea"/>
                <a:cs typeface="+mn-cs"/>
              </a:rPr>
              <a:t>Community-oriented approach</a:t>
            </a:r>
            <a:endParaRPr lang="en-US" sz="2800" b="1" dirty="0">
              <a:solidFill>
                <a:srgbClr val="FF0000"/>
              </a:solidFill>
              <a:latin typeface="+mn-lt"/>
              <a:ea typeface="+mn-ea"/>
              <a:cs typeface="+mn-cs"/>
            </a:endParaRPr>
          </a:p>
        </p:txBody>
      </p:sp>
      <p:sp>
        <p:nvSpPr>
          <p:cNvPr id="3" name="Right Arrow 2"/>
          <p:cNvSpPr/>
          <p:nvPr/>
        </p:nvSpPr>
        <p:spPr>
          <a:xfrm rot="1419486">
            <a:off x="3303504" y="1612275"/>
            <a:ext cx="772733" cy="3219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12"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9" name="Content Placeholder 3"/>
          <p:cNvPicPr/>
          <p:nvPr/>
        </p:nvPicPr>
        <p:blipFill>
          <a:blip r:embed="rId13"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1863190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5354859"/>
              </p:ext>
            </p:extLst>
          </p:nvPr>
        </p:nvGraphicFramePr>
        <p:xfrm>
          <a:off x="-1758244" y="2130778"/>
          <a:ext cx="8212666" cy="4416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25757" y="1331331"/>
            <a:ext cx="9118243" cy="54186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b="1" dirty="0" err="1">
                <a:solidFill>
                  <a:srgbClr val="FF0000"/>
                </a:solidFill>
              </a:rPr>
              <a:t>Sams</a:t>
            </a:r>
            <a:r>
              <a:rPr lang="da-DK" sz="2800" b="1" dirty="0">
                <a:solidFill>
                  <a:srgbClr val="FF0000"/>
                </a:solidFill>
              </a:rPr>
              <a:t>ø</a:t>
            </a:r>
            <a:r>
              <a:rPr lang="en-US" sz="2800" b="1" dirty="0">
                <a:solidFill>
                  <a:srgbClr val="FF0000"/>
                </a:solidFill>
              </a:rPr>
              <a:t> case since 1997 - 100% renewable energy Island in 10 years</a:t>
            </a:r>
          </a:p>
        </p:txBody>
      </p:sp>
      <p:pic>
        <p:nvPicPr>
          <p:cNvPr id="7" name="Picture 6"/>
          <p:cNvPicPr>
            <a:picLocks noChangeAspect="1"/>
          </p:cNvPicPr>
          <p:nvPr/>
        </p:nvPicPr>
        <p:blipFill>
          <a:blip r:embed="rId7"/>
          <a:stretch>
            <a:fillRect/>
          </a:stretch>
        </p:blipFill>
        <p:spPr>
          <a:xfrm>
            <a:off x="5783545" y="2187223"/>
            <a:ext cx="2903255" cy="4360333"/>
          </a:xfrm>
          <a:prstGeom prst="rect">
            <a:avLst/>
          </a:prstGeom>
        </p:spPr>
      </p:pic>
      <p:sp>
        <p:nvSpPr>
          <p:cNvPr id="8" name="Content Placeholder 2"/>
          <p:cNvSpPr txBox="1">
            <a:spLocks/>
          </p:cNvSpPr>
          <p:nvPr/>
        </p:nvSpPr>
        <p:spPr>
          <a:xfrm>
            <a:off x="5783545" y="6547556"/>
            <a:ext cx="3106455" cy="5418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Source : PRO AKIS, http://www.proakis.eu/</a:t>
            </a:r>
          </a:p>
        </p:txBody>
      </p:sp>
      <p:sp>
        <p:nvSpPr>
          <p:cNvPr id="3" name="TextBox 2"/>
          <p:cNvSpPr txBox="1"/>
          <p:nvPr/>
        </p:nvSpPr>
        <p:spPr>
          <a:xfrm>
            <a:off x="1952625" y="2947660"/>
            <a:ext cx="1257300" cy="523220"/>
          </a:xfrm>
          <a:prstGeom prst="rect">
            <a:avLst/>
          </a:prstGeom>
          <a:noFill/>
        </p:spPr>
        <p:txBody>
          <a:bodyPr wrap="square" rtlCol="0">
            <a:spAutoFit/>
          </a:bodyPr>
          <a:lstStyle/>
          <a:p>
            <a:r>
              <a:rPr lang="en-GB" sz="1400" dirty="0" smtClean="0">
                <a:solidFill>
                  <a:schemeClr val="bg1"/>
                </a:solidFill>
              </a:rPr>
              <a:t>Environmental </a:t>
            </a:r>
          </a:p>
          <a:p>
            <a:r>
              <a:rPr lang="en-GB" sz="1400" dirty="0" smtClean="0">
                <a:solidFill>
                  <a:schemeClr val="bg1"/>
                </a:solidFill>
              </a:rPr>
              <a:t>awareness</a:t>
            </a:r>
            <a:endParaRPr lang="en-GB" sz="1400" dirty="0">
              <a:solidFill>
                <a:schemeClr val="bg1"/>
              </a:solidFill>
            </a:endParaRPr>
          </a:p>
        </p:txBody>
      </p:sp>
      <p:sp>
        <p:nvSpPr>
          <p:cNvPr id="9" name="Title 1"/>
          <p:cNvSpPr txBox="1">
            <a:spLocks/>
          </p:cNvSpPr>
          <p:nvPr/>
        </p:nvSpPr>
        <p:spPr>
          <a:xfrm>
            <a:off x="12879" y="382475"/>
            <a:ext cx="8515350" cy="9144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gency FB" panose="020B0503020202020204" pitchFamily="34" charset="0"/>
              </a:rPr>
              <a:t>Community-Oriented Scenario</a:t>
            </a:r>
            <a:endParaRPr lang="en-US" sz="4000" b="1" dirty="0">
              <a:latin typeface="Agency FB" panose="020B0503020202020204" pitchFamily="34" charset="0"/>
            </a:endParaRPr>
          </a:p>
        </p:txBody>
      </p:sp>
      <p:pic>
        <p:nvPicPr>
          <p:cNvPr id="10" name="Picture 9"/>
          <p:cNvPicPr/>
          <p:nvPr/>
        </p:nvPicPr>
        <p:blipFill>
          <a:blip r:embed="rId8"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1" name="Content Placeholder 3"/>
          <p:cNvPicPr/>
          <p:nvPr/>
        </p:nvPicPr>
        <p:blipFill>
          <a:blip r:embed="rId9"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13459974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97591"/>
            <a:ext cx="7886700" cy="544088"/>
          </a:xfrm>
        </p:spPr>
        <p:txBody>
          <a:bodyPr>
            <a:normAutofit/>
          </a:bodyPr>
          <a:lstStyle/>
          <a:p>
            <a:pPr marL="0" indent="0" algn="ctr">
              <a:buNone/>
            </a:pPr>
            <a:r>
              <a:rPr lang="en-US" b="1" dirty="0">
                <a:solidFill>
                  <a:srgbClr val="FF0000"/>
                </a:solidFill>
              </a:rPr>
              <a:t>Offshore wind – development trend</a:t>
            </a:r>
          </a:p>
        </p:txBody>
      </p:sp>
      <p:pic>
        <p:nvPicPr>
          <p:cNvPr id="4" name="Picture 3"/>
          <p:cNvPicPr>
            <a:picLocks noChangeAspect="1"/>
          </p:cNvPicPr>
          <p:nvPr/>
        </p:nvPicPr>
        <p:blipFill>
          <a:blip r:embed="rId2"/>
          <a:stretch>
            <a:fillRect/>
          </a:stretch>
        </p:blipFill>
        <p:spPr>
          <a:xfrm>
            <a:off x="1754414" y="2082815"/>
            <a:ext cx="5276849" cy="4470385"/>
          </a:xfrm>
          <a:prstGeom prst="rect">
            <a:avLst/>
          </a:prstGeom>
        </p:spPr>
      </p:pic>
      <p:sp>
        <p:nvSpPr>
          <p:cNvPr id="5" name="TextBox 4"/>
          <p:cNvSpPr txBox="1"/>
          <p:nvPr/>
        </p:nvSpPr>
        <p:spPr>
          <a:xfrm>
            <a:off x="1754414" y="6553200"/>
            <a:ext cx="7524750" cy="215444"/>
          </a:xfrm>
          <a:prstGeom prst="rect">
            <a:avLst/>
          </a:prstGeom>
          <a:noFill/>
        </p:spPr>
        <p:txBody>
          <a:bodyPr wrap="square" rtlCol="0">
            <a:spAutoFit/>
          </a:bodyPr>
          <a:lstStyle/>
          <a:p>
            <a:r>
              <a:rPr lang="en-GB" sz="800" dirty="0" smtClean="0"/>
              <a:t>Source: EWEA.  (2009). </a:t>
            </a:r>
            <a:r>
              <a:rPr lang="en-GB" sz="800" dirty="0"/>
              <a:t>Oceans of </a:t>
            </a:r>
            <a:r>
              <a:rPr lang="en-GB" sz="800" dirty="0" smtClean="0"/>
              <a:t>Opportunity - </a:t>
            </a:r>
            <a:r>
              <a:rPr lang="en-US" sz="800" dirty="0" smtClean="0"/>
              <a:t>Harnessing </a:t>
            </a:r>
            <a:r>
              <a:rPr lang="en-US" sz="800" dirty="0"/>
              <a:t>Europe’s largest domestic energy resource</a:t>
            </a:r>
            <a:r>
              <a:rPr lang="en-GB" sz="800" dirty="0" smtClean="0"/>
              <a:t> </a:t>
            </a:r>
            <a:endParaRPr lang="en-GB" sz="800" dirty="0"/>
          </a:p>
        </p:txBody>
      </p:sp>
      <p:sp>
        <p:nvSpPr>
          <p:cNvPr id="7" name="Title 1"/>
          <p:cNvSpPr txBox="1">
            <a:spLocks/>
          </p:cNvSpPr>
          <p:nvPr/>
        </p:nvSpPr>
        <p:spPr>
          <a:xfrm>
            <a:off x="12879" y="367176"/>
            <a:ext cx="8515350" cy="9144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gency FB" panose="020B0503020202020204" pitchFamily="34" charset="0"/>
              </a:rPr>
              <a:t>Community-Oriented Scenario</a:t>
            </a:r>
            <a:endParaRPr lang="en-US" sz="4000" b="1" dirty="0">
              <a:latin typeface="Agency FB" panose="020B0503020202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8"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1009350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 y="1128688"/>
            <a:ext cx="9013272" cy="609266"/>
          </a:xfrm>
        </p:spPr>
        <p:txBody>
          <a:bodyPr>
            <a:normAutofit/>
          </a:bodyPr>
          <a:lstStyle/>
          <a:p>
            <a:pPr marL="0" indent="0" algn="ctr">
              <a:buNone/>
            </a:pPr>
            <a:r>
              <a:rPr lang="en-US" b="1" dirty="0">
                <a:solidFill>
                  <a:srgbClr val="FF0000"/>
                </a:solidFill>
              </a:rPr>
              <a:t>Offshore wind – cost</a:t>
            </a:r>
          </a:p>
        </p:txBody>
      </p:sp>
      <p:grpSp>
        <p:nvGrpSpPr>
          <p:cNvPr id="11" name="Group 10"/>
          <p:cNvGrpSpPr/>
          <p:nvPr/>
        </p:nvGrpSpPr>
        <p:grpSpPr>
          <a:xfrm>
            <a:off x="457200" y="2224483"/>
            <a:ext cx="8506703" cy="4083375"/>
            <a:chOff x="457200" y="2224483"/>
            <a:chExt cx="8506703" cy="4083375"/>
          </a:xfrm>
        </p:grpSpPr>
        <p:sp>
          <p:nvSpPr>
            <p:cNvPr id="5" name="TextBox 4"/>
            <p:cNvSpPr txBox="1"/>
            <p:nvPr/>
          </p:nvSpPr>
          <p:spPr>
            <a:xfrm>
              <a:off x="457200" y="6092414"/>
              <a:ext cx="7524750" cy="215444"/>
            </a:xfrm>
            <a:prstGeom prst="rect">
              <a:avLst/>
            </a:prstGeom>
            <a:noFill/>
          </p:spPr>
          <p:txBody>
            <a:bodyPr wrap="square" rtlCol="0">
              <a:spAutoFit/>
            </a:bodyPr>
            <a:lstStyle/>
            <a:p>
              <a:r>
                <a:rPr lang="en-GB" sz="800" dirty="0" smtClean="0"/>
                <a:t>Source: EWEA.  (2009). </a:t>
              </a:r>
              <a:r>
                <a:rPr lang="en-US" sz="800" dirty="0"/>
                <a:t>The Economics of Wind </a:t>
              </a:r>
              <a:r>
                <a:rPr lang="en-US" sz="800" dirty="0" smtClean="0"/>
                <a:t>Energy. “Costs </a:t>
              </a:r>
              <a:r>
                <a:rPr lang="en-US" sz="800" dirty="0"/>
                <a:t>of generated power comparing conventional plants to wind power, year </a:t>
              </a:r>
              <a:r>
                <a:rPr lang="en-US" sz="800" dirty="0" smtClean="0"/>
                <a:t>2010”</a:t>
              </a:r>
              <a:endParaRPr lang="en-GB" sz="800" dirty="0"/>
            </a:p>
          </p:txBody>
        </p:sp>
        <p:pic>
          <p:nvPicPr>
            <p:cNvPr id="4" name="Picture 3"/>
            <p:cNvPicPr>
              <a:picLocks noChangeAspect="1"/>
            </p:cNvPicPr>
            <p:nvPr/>
          </p:nvPicPr>
          <p:blipFill>
            <a:blip r:embed="rId2"/>
            <a:stretch>
              <a:fillRect/>
            </a:stretch>
          </p:blipFill>
          <p:spPr>
            <a:xfrm>
              <a:off x="457200" y="2224483"/>
              <a:ext cx="8506703" cy="3719118"/>
            </a:xfrm>
            <a:prstGeom prst="rect">
              <a:avLst/>
            </a:prstGeom>
          </p:spPr>
        </p:pic>
      </p:grpSp>
      <p:grpSp>
        <p:nvGrpSpPr>
          <p:cNvPr id="10" name="Group 9"/>
          <p:cNvGrpSpPr/>
          <p:nvPr/>
        </p:nvGrpSpPr>
        <p:grpSpPr>
          <a:xfrm>
            <a:off x="1896155" y="3200473"/>
            <a:ext cx="7524750" cy="3671403"/>
            <a:chOff x="1896155" y="3200473"/>
            <a:chExt cx="7524750" cy="3671403"/>
          </a:xfrm>
        </p:grpSpPr>
        <p:pic>
          <p:nvPicPr>
            <p:cNvPr id="8" name="Picture 7"/>
            <p:cNvPicPr>
              <a:picLocks noChangeAspect="1"/>
            </p:cNvPicPr>
            <p:nvPr/>
          </p:nvPicPr>
          <p:blipFill>
            <a:blip r:embed="rId3"/>
            <a:stretch>
              <a:fillRect/>
            </a:stretch>
          </p:blipFill>
          <p:spPr>
            <a:xfrm>
              <a:off x="1896155" y="3200473"/>
              <a:ext cx="7220148" cy="3382647"/>
            </a:xfrm>
            <a:prstGeom prst="rect">
              <a:avLst/>
            </a:prstGeom>
          </p:spPr>
        </p:pic>
        <p:sp>
          <p:nvSpPr>
            <p:cNvPr id="9" name="TextBox 8"/>
            <p:cNvSpPr txBox="1"/>
            <p:nvPr/>
          </p:nvSpPr>
          <p:spPr>
            <a:xfrm>
              <a:off x="1896155" y="6656432"/>
              <a:ext cx="7524750" cy="215444"/>
            </a:xfrm>
            <a:prstGeom prst="rect">
              <a:avLst/>
            </a:prstGeom>
            <a:noFill/>
          </p:spPr>
          <p:txBody>
            <a:bodyPr wrap="square" rtlCol="0">
              <a:spAutoFit/>
            </a:bodyPr>
            <a:lstStyle/>
            <a:p>
              <a:r>
                <a:rPr lang="en-GB" sz="800" dirty="0" smtClean="0"/>
                <a:t>Source: IEA.  (2008). </a:t>
              </a:r>
              <a:r>
                <a:rPr lang="en-US" sz="800" dirty="0" smtClean="0"/>
                <a:t>World Energy Outlook. “</a:t>
              </a:r>
              <a:r>
                <a:rPr lang="en-US" sz="800" dirty="0"/>
                <a:t>Electricity generating costs in selected regions</a:t>
              </a:r>
              <a:r>
                <a:rPr lang="en-US" sz="800" dirty="0" smtClean="0"/>
                <a:t>”</a:t>
              </a:r>
              <a:endParaRPr lang="en-GB" sz="800" dirty="0"/>
            </a:p>
          </p:txBody>
        </p:sp>
      </p:grpSp>
      <p:sp>
        <p:nvSpPr>
          <p:cNvPr id="12" name="Title 1"/>
          <p:cNvSpPr txBox="1">
            <a:spLocks/>
          </p:cNvSpPr>
          <p:nvPr/>
        </p:nvSpPr>
        <p:spPr>
          <a:xfrm>
            <a:off x="12879" y="351877"/>
            <a:ext cx="8515350" cy="9144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gency FB" panose="020B0503020202020204" pitchFamily="34" charset="0"/>
              </a:rPr>
              <a:t>Community-Oriented Scenario</a:t>
            </a:r>
            <a:endParaRPr lang="en-US" sz="4000" b="1" dirty="0">
              <a:latin typeface="Agency FB" panose="020B0503020202020204" pitchFamily="34" charset="0"/>
            </a:endParaRPr>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4" name="Content Placeholder 3"/>
          <p:cNvPicPr/>
          <p:nvPr/>
        </p:nvPicPr>
        <p:blipFill>
          <a:blip r:embed="rId5"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471442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756"/>
            <a:ext cx="8515350" cy="1025792"/>
          </a:xfrm>
        </p:spPr>
        <p:txBody>
          <a:bodyPr>
            <a:normAutofit/>
          </a:bodyPr>
          <a:lstStyle/>
          <a:p>
            <a:r>
              <a:rPr lang="en-US" sz="4000" b="1" dirty="0" smtClean="0">
                <a:latin typeface="Agency FB" panose="020B0503020202020204" pitchFamily="34" charset="0"/>
              </a:rPr>
              <a:t>A Tale of Coastal </a:t>
            </a:r>
            <a:r>
              <a:rPr lang="en-US" sz="4000" b="1" dirty="0">
                <a:latin typeface="Agency FB" panose="020B0503020202020204" pitchFamily="34" charset="0"/>
              </a:rPr>
              <a:t>E</a:t>
            </a:r>
            <a:r>
              <a:rPr lang="en-US" sz="4000" b="1" dirty="0" smtClean="0">
                <a:latin typeface="Agency FB" panose="020B0503020202020204" pitchFamily="34" charset="0"/>
              </a:rPr>
              <a:t>co Cities</a:t>
            </a:r>
            <a:endParaRPr lang="en-US" sz="4000" b="1" dirty="0">
              <a:latin typeface="Agency FB" panose="020B0503020202020204" pitchFamily="34" charset="0"/>
            </a:endParaRPr>
          </a:p>
        </p:txBody>
      </p:sp>
      <p:pic>
        <p:nvPicPr>
          <p:cNvPr id="6" name="Picture 5"/>
          <p:cNvPicPr>
            <a:picLocks noChangeAspect="1"/>
          </p:cNvPicPr>
          <p:nvPr/>
        </p:nvPicPr>
        <p:blipFill>
          <a:blip r:embed="rId2"/>
          <a:stretch>
            <a:fillRect/>
          </a:stretch>
        </p:blipFill>
        <p:spPr>
          <a:xfrm>
            <a:off x="209675" y="1640067"/>
            <a:ext cx="8588151" cy="5084546"/>
          </a:xfrm>
          <a:prstGeom prst="rect">
            <a:avLst/>
          </a:prstGeom>
        </p:spPr>
      </p:pic>
      <p:grpSp>
        <p:nvGrpSpPr>
          <p:cNvPr id="9" name="Group 8"/>
          <p:cNvGrpSpPr/>
          <p:nvPr/>
        </p:nvGrpSpPr>
        <p:grpSpPr>
          <a:xfrm>
            <a:off x="115911" y="30773"/>
            <a:ext cx="8873541" cy="504709"/>
            <a:chOff x="115911" y="30773"/>
            <a:chExt cx="8873541" cy="504709"/>
          </a:xfrm>
        </p:grpSpPr>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8"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grpSp>
    </p:spTree>
    <p:extLst>
      <p:ext uri="{BB962C8B-B14F-4D97-AF65-F5344CB8AC3E}">
        <p14:creationId xmlns:p14="http://schemas.microsoft.com/office/powerpoint/2010/main" val="29192003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506205"/>
              </p:ext>
            </p:extLst>
          </p:nvPr>
        </p:nvGraphicFramePr>
        <p:xfrm>
          <a:off x="164206" y="1329174"/>
          <a:ext cx="6096000" cy="2839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System configuration</a:t>
                      </a:r>
                      <a:endParaRPr lang="en-US" dirty="0"/>
                    </a:p>
                  </a:txBody>
                  <a:tcPr/>
                </a:tc>
                <a:tc>
                  <a:txBody>
                    <a:bodyPr/>
                    <a:lstStyle/>
                    <a:p>
                      <a:endParaRPr lang="en-US" dirty="0"/>
                    </a:p>
                  </a:txBody>
                  <a:tcPr/>
                </a:tc>
              </a:tr>
              <a:tr h="370840">
                <a:tc>
                  <a:txBody>
                    <a:bodyPr/>
                    <a:lstStyle/>
                    <a:p>
                      <a:r>
                        <a:rPr lang="en-US" dirty="0" smtClean="0"/>
                        <a:t>Total</a:t>
                      </a:r>
                      <a:r>
                        <a:rPr lang="en-US" baseline="0" dirty="0" smtClean="0"/>
                        <a:t> power output</a:t>
                      </a:r>
                      <a:endParaRPr lang="en-US" dirty="0"/>
                    </a:p>
                  </a:txBody>
                  <a:tcPr/>
                </a:tc>
                <a:tc>
                  <a:txBody>
                    <a:bodyPr/>
                    <a:lstStyle/>
                    <a:p>
                      <a:r>
                        <a:rPr lang="en-US" dirty="0" smtClean="0"/>
                        <a:t>10MW wind farm</a:t>
                      </a:r>
                      <a:r>
                        <a:rPr lang="en-US" baseline="0" dirty="0" smtClean="0"/>
                        <a:t> with fixed foundation</a:t>
                      </a:r>
                      <a:endParaRPr lang="en-US" dirty="0"/>
                    </a:p>
                  </a:txBody>
                  <a:tcPr/>
                </a:tc>
              </a:tr>
              <a:tr h="370840">
                <a:tc>
                  <a:txBody>
                    <a:bodyPr/>
                    <a:lstStyle/>
                    <a:p>
                      <a:r>
                        <a:rPr lang="en-US" dirty="0" smtClean="0"/>
                        <a:t>Location</a:t>
                      </a:r>
                      <a:endParaRPr lang="en-US" dirty="0"/>
                    </a:p>
                  </a:txBody>
                  <a:tcPr/>
                </a:tc>
                <a:tc>
                  <a:txBody>
                    <a:bodyPr/>
                    <a:lstStyle/>
                    <a:p>
                      <a:r>
                        <a:rPr lang="en-US" dirty="0" smtClean="0"/>
                        <a:t>North or North</a:t>
                      </a:r>
                      <a:r>
                        <a:rPr lang="en-US" baseline="0" dirty="0" smtClean="0"/>
                        <a:t> East of San Andres</a:t>
                      </a:r>
                      <a:endParaRPr lang="en-US" dirty="0"/>
                    </a:p>
                  </a:txBody>
                  <a:tcPr/>
                </a:tc>
              </a:tr>
              <a:tr h="370840">
                <a:tc>
                  <a:txBody>
                    <a:bodyPr/>
                    <a:lstStyle/>
                    <a:p>
                      <a:r>
                        <a:rPr lang="en-US" dirty="0" smtClean="0"/>
                        <a:t>Integration</a:t>
                      </a:r>
                      <a:endParaRPr lang="en-US" dirty="0"/>
                    </a:p>
                  </a:txBody>
                  <a:tcPr/>
                </a:tc>
                <a:tc>
                  <a:txBody>
                    <a:bodyPr/>
                    <a:lstStyle/>
                    <a:p>
                      <a:r>
                        <a:rPr lang="en-US" dirty="0" smtClean="0"/>
                        <a:t>To</a:t>
                      </a:r>
                      <a:r>
                        <a:rPr lang="en-US" baseline="0" dirty="0" smtClean="0"/>
                        <a:t> be connected to transmission grid with the existing diesels plant to balance daily consumption</a:t>
                      </a:r>
                      <a:endParaRPr lang="en-US" dirty="0"/>
                    </a:p>
                  </a:txBody>
                  <a:tcPr/>
                </a:tc>
              </a:tr>
            </a:tbl>
          </a:graphicData>
        </a:graphic>
      </p:graphicFrame>
      <p:sp>
        <p:nvSpPr>
          <p:cNvPr id="6" name="Title 1"/>
          <p:cNvSpPr txBox="1">
            <a:spLocks/>
          </p:cNvSpPr>
          <p:nvPr/>
        </p:nvSpPr>
        <p:spPr>
          <a:xfrm>
            <a:off x="12879" y="336578"/>
            <a:ext cx="8515350" cy="9144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gency FB" panose="020B0503020202020204" pitchFamily="34" charset="0"/>
              </a:rPr>
              <a:t>Community-Oriented Scenario</a:t>
            </a:r>
            <a:endParaRPr lang="en-US" sz="4000" b="1" dirty="0">
              <a:latin typeface="Agency FB" panose="020B0503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03920097"/>
              </p:ext>
            </p:extLst>
          </p:nvPr>
        </p:nvGraphicFramePr>
        <p:xfrm>
          <a:off x="2724956" y="4451374"/>
          <a:ext cx="6096000" cy="2016760"/>
        </p:xfrm>
        <a:graphic>
          <a:graphicData uri="http://schemas.openxmlformats.org/drawingml/2006/table">
            <a:tbl>
              <a:tblPr firstRow="1" bandRow="1">
                <a:tableStyleId>{5C22544A-7EE6-4342-B048-85BDC9FD1C3A}</a:tableStyleId>
              </a:tblPr>
              <a:tblGrid>
                <a:gridCol w="3048000"/>
                <a:gridCol w="3048000"/>
              </a:tblGrid>
              <a:tr h="0">
                <a:tc>
                  <a:txBody>
                    <a:bodyPr/>
                    <a:lstStyle/>
                    <a:p>
                      <a:r>
                        <a:rPr lang="en-US" dirty="0" smtClean="0"/>
                        <a:t>Financial planning</a:t>
                      </a:r>
                      <a:endParaRPr lang="en-US" dirty="0"/>
                    </a:p>
                  </a:txBody>
                  <a:tcPr/>
                </a:tc>
                <a:tc>
                  <a:txBody>
                    <a:bodyPr/>
                    <a:lstStyle/>
                    <a:p>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20% of the investment cost to be funded by local citizens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b="0" i="0" u="none" strike="noStrike" kern="1200" baseline="0" dirty="0" smtClean="0">
                          <a:solidFill>
                            <a:schemeClr val="dk1"/>
                          </a:solidFill>
                          <a:latin typeface="+mn-lt"/>
                          <a:ea typeface="+mn-ea"/>
                          <a:cs typeface="+mn-cs"/>
                        </a:rPr>
                        <a:t>Million $2.7 	</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Individual shares (investment cost) for each local citizen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$2,700 	</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err="1" smtClean="0">
                          <a:solidFill>
                            <a:schemeClr val="dk1"/>
                          </a:solidFill>
                          <a:latin typeface="+mn-lt"/>
                          <a:ea typeface="+mn-ea"/>
                          <a:cs typeface="+mn-cs"/>
                        </a:rPr>
                        <a:t>Levelized</a:t>
                      </a:r>
                      <a:r>
                        <a:rPr lang="en-US" sz="1800" b="0" i="0" u="none" strike="noStrike" kern="1200" baseline="0" dirty="0" smtClean="0">
                          <a:solidFill>
                            <a:schemeClr val="dk1"/>
                          </a:solidFill>
                          <a:latin typeface="+mn-lt"/>
                          <a:ea typeface="+mn-ea"/>
                          <a:cs typeface="+mn-cs"/>
                        </a:rPr>
                        <a:t> Cost of Energy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0.13 kWh</a:t>
                      </a:r>
                    </a:p>
                  </a:txBody>
                  <a:tcPr/>
                </a:tc>
              </a:tr>
            </a:tbl>
          </a:graphicData>
        </a:graphic>
      </p:graphicFrame>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8"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7991032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69271"/>
            <a:ext cx="8598090" cy="905231"/>
          </a:xfrm>
        </p:spPr>
        <p:txBody>
          <a:bodyPr>
            <a:normAutofit/>
          </a:bodyPr>
          <a:lstStyle/>
          <a:p>
            <a:r>
              <a:rPr lang="en-US" sz="4000" b="1" dirty="0" smtClean="0">
                <a:latin typeface="Agency FB" panose="020B0503020202020204" pitchFamily="34" charset="0"/>
              </a:rPr>
              <a:t>Legal Review for San Andres</a:t>
            </a:r>
            <a:endParaRPr lang="en-US" sz="4000" b="1" dirty="0">
              <a:latin typeface="Agency FB" panose="020B0503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3769" y="1812997"/>
            <a:ext cx="4367710" cy="2920257"/>
          </a:xfrm>
          <a:prstGeom prst="rect">
            <a:avLst/>
          </a:prstGeom>
          <a:ln w="38100" cap="sq">
            <a:solidFill>
              <a:srgbClr val="000000"/>
            </a:solidFill>
            <a:prstDash val="solid"/>
            <a:miter lim="800000"/>
          </a:ln>
          <a:effectLst/>
        </p:spPr>
      </p:pic>
      <p:sp>
        <p:nvSpPr>
          <p:cNvPr id="6" name="TextBox 5"/>
          <p:cNvSpPr txBox="1"/>
          <p:nvPr/>
        </p:nvSpPr>
        <p:spPr>
          <a:xfrm>
            <a:off x="518613" y="4782880"/>
            <a:ext cx="3739486" cy="369332"/>
          </a:xfrm>
          <a:prstGeom prst="rect">
            <a:avLst/>
          </a:prstGeom>
          <a:noFill/>
        </p:spPr>
        <p:txBody>
          <a:bodyPr wrap="square" rtlCol="0">
            <a:spAutoFit/>
          </a:bodyPr>
          <a:lstStyle/>
          <a:p>
            <a:r>
              <a:rPr lang="en-GB" dirty="0"/>
              <a:t>The ocean boundaries (UN, 1982)</a:t>
            </a:r>
            <a:endParaRPr lang="en-US" dirty="0"/>
          </a:p>
        </p:txBody>
      </p:sp>
      <p:sp>
        <p:nvSpPr>
          <p:cNvPr id="7" name="TextBox 6"/>
          <p:cNvSpPr txBox="1"/>
          <p:nvPr/>
        </p:nvSpPr>
        <p:spPr>
          <a:xfrm>
            <a:off x="136473" y="1234461"/>
            <a:ext cx="3821379" cy="461665"/>
          </a:xfrm>
          <a:prstGeom prst="rect">
            <a:avLst/>
          </a:prstGeom>
          <a:noFill/>
        </p:spPr>
        <p:txBody>
          <a:bodyPr wrap="square" rtlCol="0">
            <a:spAutoFit/>
          </a:bodyPr>
          <a:lstStyle/>
          <a:p>
            <a:r>
              <a:rPr lang="en-GB" sz="2400" b="1" dirty="0"/>
              <a:t>International </a:t>
            </a:r>
            <a:r>
              <a:rPr lang="en-GB" sz="2400" b="1" dirty="0" smtClean="0"/>
              <a:t>Legislation </a:t>
            </a:r>
            <a:endParaRPr lang="en-US" sz="2400" b="1" dirty="0"/>
          </a:p>
        </p:txBody>
      </p:sp>
      <p:sp>
        <p:nvSpPr>
          <p:cNvPr id="8" name="TextBox 7"/>
          <p:cNvSpPr txBox="1"/>
          <p:nvPr/>
        </p:nvSpPr>
        <p:spPr>
          <a:xfrm>
            <a:off x="163769" y="5124916"/>
            <a:ext cx="4612947" cy="1723549"/>
          </a:xfrm>
          <a:prstGeom prst="rect">
            <a:avLst/>
          </a:prstGeom>
          <a:noFill/>
        </p:spPr>
        <p:txBody>
          <a:bodyPr wrap="square" rtlCol="0">
            <a:spAutoFit/>
          </a:bodyPr>
          <a:lstStyle/>
          <a:p>
            <a:r>
              <a:rPr lang="en-GB" b="1" dirty="0"/>
              <a:t>Exclusive economic zone (EEZ)</a:t>
            </a:r>
            <a:r>
              <a:rPr lang="en-GB" dirty="0"/>
              <a:t> </a:t>
            </a:r>
          </a:p>
          <a:p>
            <a:r>
              <a:rPr lang="en-GB" dirty="0"/>
              <a:t>  - </a:t>
            </a:r>
            <a:r>
              <a:rPr lang="en-GB" sz="1400" dirty="0"/>
              <a:t>the UNCLOS (Part V) </a:t>
            </a:r>
          </a:p>
          <a:p>
            <a:pPr marL="342900" indent="-342900">
              <a:buFont typeface="+mj-lt"/>
              <a:buAutoNum type="arabicPeriod"/>
            </a:pPr>
            <a:r>
              <a:rPr lang="en-GB" sz="1400" dirty="0"/>
              <a:t>A zone beyond and adjacent to the territorial sea in which a coastal state has sovereign rights;</a:t>
            </a:r>
          </a:p>
          <a:p>
            <a:pPr marL="342900" indent="-342900">
              <a:buFont typeface="+mj-lt"/>
              <a:buAutoNum type="arabicPeriod"/>
            </a:pPr>
            <a:r>
              <a:rPr lang="en-GB" sz="1400" dirty="0"/>
              <a:t>Outer limit of the EEZ shall not exceed 200 nautical miles from the baselines </a:t>
            </a:r>
          </a:p>
          <a:p>
            <a:pPr marL="342900" indent="-342900">
              <a:buFont typeface="+mj-lt"/>
              <a:buAutoNum type="arabicPeriod"/>
            </a:pPr>
            <a:r>
              <a:rPr lang="en-GB" sz="1400" dirty="0"/>
              <a:t>Layout of submarine cables and pipelines (article 79</a:t>
            </a:r>
            <a:endParaRPr lang="en-GB" sz="1400" dirty="0" smtClean="0"/>
          </a:p>
        </p:txBody>
      </p:sp>
      <p:sp>
        <p:nvSpPr>
          <p:cNvPr id="9" name="TextBox 8"/>
          <p:cNvSpPr txBox="1"/>
          <p:nvPr/>
        </p:nvSpPr>
        <p:spPr>
          <a:xfrm>
            <a:off x="5283965" y="1238384"/>
            <a:ext cx="3821379" cy="461665"/>
          </a:xfrm>
          <a:prstGeom prst="rect">
            <a:avLst/>
          </a:prstGeom>
          <a:noFill/>
        </p:spPr>
        <p:txBody>
          <a:bodyPr wrap="square" rtlCol="0">
            <a:spAutoFit/>
          </a:bodyPr>
          <a:lstStyle/>
          <a:p>
            <a:r>
              <a:rPr lang="en-GB" sz="2400" b="1" dirty="0" smtClean="0"/>
              <a:t>Colombian Rules</a:t>
            </a:r>
            <a:endParaRPr lang="en-US" sz="2400" b="1" dirty="0"/>
          </a:p>
        </p:txBody>
      </p:sp>
      <p:sp>
        <p:nvSpPr>
          <p:cNvPr id="10" name="TextBox 9"/>
          <p:cNvSpPr txBox="1"/>
          <p:nvPr/>
        </p:nvSpPr>
        <p:spPr>
          <a:xfrm>
            <a:off x="5133838" y="1643897"/>
            <a:ext cx="3587080" cy="3170099"/>
          </a:xfrm>
          <a:prstGeom prst="rect">
            <a:avLst/>
          </a:prstGeom>
          <a:noFill/>
        </p:spPr>
        <p:txBody>
          <a:bodyPr wrap="square" rtlCol="0">
            <a:spAutoFit/>
          </a:bodyPr>
          <a:lstStyle/>
          <a:p>
            <a:pPr marL="342900" indent="-342900">
              <a:buFont typeface="+mj-lt"/>
              <a:buAutoNum type="arabicPeriod"/>
            </a:pPr>
            <a:r>
              <a:rPr lang="en-US" sz="2000" dirty="0" smtClean="0"/>
              <a:t>National </a:t>
            </a:r>
            <a:r>
              <a:rPr lang="en-US" sz="2000" dirty="0"/>
              <a:t>Policy of Ocean and Coastal Areas with operative branches at national, regional and local </a:t>
            </a:r>
            <a:r>
              <a:rPr lang="en-US" sz="2000" dirty="0" smtClean="0"/>
              <a:t>level</a:t>
            </a:r>
            <a:r>
              <a:rPr lang="en-GB" sz="2000" dirty="0" smtClean="0"/>
              <a:t>:</a:t>
            </a:r>
          </a:p>
          <a:p>
            <a:pPr marL="342900" indent="-342900">
              <a:buFont typeface="+mj-lt"/>
              <a:buAutoNum type="arabicPeriod"/>
            </a:pPr>
            <a:r>
              <a:rPr lang="en-GB" sz="2000" dirty="0" smtClean="0"/>
              <a:t>Goal: carry out an integrated strategy  in energy sector that includes renewables</a:t>
            </a:r>
            <a:endParaRPr lang="en-GB" sz="2000" dirty="0"/>
          </a:p>
          <a:p>
            <a:pPr marL="342900" indent="-342900">
              <a:buFont typeface="+mj-lt"/>
              <a:buAutoNum type="arabicPeriod"/>
            </a:pPr>
            <a:r>
              <a:rPr lang="en-GB" sz="2000" dirty="0"/>
              <a:t>Different tributary oriented rules to incentivize investment in renewables</a:t>
            </a:r>
            <a:endParaRPr lang="en-US" sz="2000"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2"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12884422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38673"/>
            <a:ext cx="8515350" cy="924302"/>
          </a:xfrm>
        </p:spPr>
        <p:txBody>
          <a:bodyPr>
            <a:normAutofit/>
          </a:bodyPr>
          <a:lstStyle/>
          <a:p>
            <a:r>
              <a:rPr lang="en-US" sz="4000" b="1" dirty="0" smtClean="0">
                <a:latin typeface="Agency FB" panose="020B0503020202020204" pitchFamily="34" charset="0"/>
              </a:rPr>
              <a:t>Marketing Scheme</a:t>
            </a:r>
            <a:endParaRPr lang="en-US" sz="4000" b="1" dirty="0">
              <a:latin typeface="Agency FB" panose="020B0503020202020204" pitchFamily="34" charset="0"/>
            </a:endParaRPr>
          </a:p>
        </p:txBody>
      </p:sp>
      <p:grpSp>
        <p:nvGrpSpPr>
          <p:cNvPr id="12" name="Group 11"/>
          <p:cNvGrpSpPr/>
          <p:nvPr/>
        </p:nvGrpSpPr>
        <p:grpSpPr>
          <a:xfrm>
            <a:off x="3823019" y="1471998"/>
            <a:ext cx="5155860" cy="4816515"/>
            <a:chOff x="3863963" y="1043186"/>
            <a:chExt cx="5155860" cy="4816515"/>
          </a:xfrm>
        </p:grpSpPr>
        <p:grpSp>
          <p:nvGrpSpPr>
            <p:cNvPr id="5" name="Canvas 76"/>
            <p:cNvGrpSpPr/>
            <p:nvPr/>
          </p:nvGrpSpPr>
          <p:grpSpPr>
            <a:xfrm>
              <a:off x="3863963" y="1043186"/>
              <a:ext cx="5155860" cy="3893624"/>
              <a:chOff x="0" y="0"/>
              <a:chExt cx="5155860" cy="3893624"/>
            </a:xfrm>
            <a:scene3d>
              <a:camera prst="orthographicFront">
                <a:rot lat="0" lon="0" rev="0"/>
              </a:camera>
              <a:lightRig rig="glow" dir="t">
                <a:rot lat="0" lon="0" rev="4800000"/>
              </a:lightRig>
            </a:scene3d>
          </p:grpSpPr>
          <p:sp>
            <p:nvSpPr>
              <p:cNvPr id="6" name="Rectangle 5"/>
              <p:cNvSpPr/>
              <p:nvPr/>
            </p:nvSpPr>
            <p:spPr>
              <a:xfrm>
                <a:off x="0" y="0"/>
                <a:ext cx="5155565" cy="3893185"/>
              </a:xfrm>
              <a:prstGeom prst="rect">
                <a:avLst/>
              </a:prstGeom>
              <a:ln>
                <a:noFill/>
              </a:ln>
              <a:effectLst>
                <a:outerShdw blurRad="190500" dist="228600" dir="2700000" algn="ctr">
                  <a:srgbClr val="000000">
                    <a:alpha val="30000"/>
                  </a:srgbClr>
                </a:outerShdw>
              </a:effectLst>
              <a:sp3d prstMaterial="matte">
                <a:bevelT w="127000" h="63500"/>
              </a:sp3d>
            </p:spPr>
          </p:sp>
          <p:pic>
            <p:nvPicPr>
              <p:cNvPr id="7" name="Picture 6" descr="F:\Coastal eco cities\Marketing for ecotourism\kanantik-cabana-Kandarian-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175" y="35999"/>
                <a:ext cx="2600325" cy="1933575"/>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8" name="Picture 7" descr="F:\Coastal eco cities\Marketing for ecotourism\main_ecotourism_04.jpg"/>
              <p:cNvPicPr/>
              <p:nvPr/>
            </p:nvPicPr>
            <p:blipFill>
              <a:blip r:embed="rId3">
                <a:extLst>
                  <a:ext uri="{28A0092B-C50C-407E-A947-70E740481C1C}">
                    <a14:useLocalDpi xmlns:a14="http://schemas.microsoft.com/office/drawing/2010/main" val="0"/>
                  </a:ext>
                </a:extLst>
              </a:blip>
              <a:srcRect/>
              <a:stretch>
                <a:fillRect/>
              </a:stretch>
            </p:blipFill>
            <p:spPr bwMode="auto">
              <a:xfrm>
                <a:off x="2559980" y="1998149"/>
                <a:ext cx="2595880" cy="1895475"/>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9" name="irc_mi" descr="http://imagesus.homeaway.com/mda01/145ebea4-3b00-4b39-9c97-f33d9d9b5864.1.12">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7125" y="1998149"/>
                <a:ext cx="2445680" cy="1876425"/>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0" name="irc_mi" descr="http://www.suramtravel.com/sites/default/files/destinos/san-andres-1.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7125" y="45525"/>
                <a:ext cx="2445680" cy="1905000"/>
              </a:xfrm>
              <a:prstGeom prst="rect">
                <a:avLst/>
              </a:prstGeom>
              <a:noFill/>
              <a:ln>
                <a:noFill/>
              </a:ln>
              <a:effectLst>
                <a:outerShdw blurRad="190500" dist="228600" dir="2700000" algn="ctr">
                  <a:srgbClr val="000000">
                    <a:alpha val="30000"/>
                  </a:srgbClr>
                </a:outerShdw>
              </a:effectLst>
              <a:sp3d prstMaterial="matte">
                <a:bevelT w="127000" h="63500"/>
              </a:sp3d>
            </p:spPr>
          </p:pic>
        </p:grpSp>
        <p:sp>
          <p:nvSpPr>
            <p:cNvPr id="11" name="TextBox 10"/>
            <p:cNvSpPr txBox="1"/>
            <p:nvPr/>
          </p:nvSpPr>
          <p:spPr>
            <a:xfrm>
              <a:off x="4203510" y="4936371"/>
              <a:ext cx="4816018" cy="923330"/>
            </a:xfrm>
            <a:prstGeom prst="rect">
              <a:avLst/>
            </a:prstGeom>
            <a:noFill/>
          </p:spPr>
          <p:txBody>
            <a:bodyPr wrap="square" rtlCol="0">
              <a:spAutoFit/>
            </a:bodyPr>
            <a:lstStyle/>
            <a:p>
              <a:r>
                <a:rPr lang="en-GB" b="1" dirty="0"/>
                <a:t>Possible accommodations for </a:t>
              </a:r>
              <a:r>
                <a:rPr lang="en-GB" b="1" dirty="0" smtClean="0"/>
                <a:t>eco-tourism </a:t>
              </a:r>
              <a:r>
                <a:rPr lang="en-GB" dirty="0" smtClean="0"/>
                <a:t>(</a:t>
              </a:r>
              <a:r>
                <a:rPr lang="en-GB" i="1" dirty="0" smtClean="0"/>
                <a:t>Source: Costa </a:t>
              </a:r>
              <a:r>
                <a:rPr lang="en-GB" i="1" dirty="0"/>
                <a:t>Rica Star, Colombia travel, homeaway.com, </a:t>
              </a:r>
              <a:r>
                <a:rPr lang="en-GB" i="1" dirty="0" smtClean="0"/>
                <a:t>sumtravel.com</a:t>
              </a:r>
              <a:r>
                <a:rPr lang="en-GB" dirty="0" smtClean="0"/>
                <a:t>)</a:t>
              </a:r>
              <a:endParaRPr lang="en-US" dirty="0"/>
            </a:p>
          </p:txBody>
        </p:sp>
      </p:grpSp>
      <p:sp>
        <p:nvSpPr>
          <p:cNvPr id="13" name="TextBox 12"/>
          <p:cNvSpPr txBox="1"/>
          <p:nvPr/>
        </p:nvSpPr>
        <p:spPr>
          <a:xfrm>
            <a:off x="163773" y="1364776"/>
            <a:ext cx="3582071"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Eco San Andres needs an adequate tourism marketing campaign that introduces the island to new target market: the eco tourists. </a:t>
            </a:r>
          </a:p>
          <a:p>
            <a:pPr marL="285750" indent="-285750">
              <a:buFont typeface="Arial" panose="020B0604020202020204" pitchFamily="34" charset="0"/>
              <a:buChar char="•"/>
            </a:pPr>
            <a:r>
              <a:rPr lang="en-US" sz="2000" dirty="0"/>
              <a:t>Optimal use of environmental resources</a:t>
            </a:r>
          </a:p>
          <a:p>
            <a:pPr marL="285750" indent="-285750">
              <a:buFont typeface="Arial" panose="020B0604020202020204" pitchFamily="34" charset="0"/>
              <a:buChar char="•"/>
            </a:pPr>
            <a:r>
              <a:rPr lang="en-US" sz="2000" dirty="0"/>
              <a:t>Respect the socio-cultural authenticity of host communities</a:t>
            </a:r>
          </a:p>
          <a:p>
            <a:pPr marL="285750" indent="-285750">
              <a:buFont typeface="Arial" panose="020B0604020202020204" pitchFamily="34" charset="0"/>
              <a:buChar char="•"/>
            </a:pPr>
            <a:r>
              <a:rPr lang="en-US" sz="2000" dirty="0"/>
              <a:t>Long term sustainability.</a:t>
            </a:r>
          </a:p>
          <a:p>
            <a:pPr marL="285750" indent="-285750">
              <a:buFont typeface="Arial" panose="020B0604020202020204" pitchFamily="34" charset="0"/>
              <a:buChar char="•"/>
            </a:pPr>
            <a:r>
              <a:rPr lang="en-US" sz="2000" dirty="0"/>
              <a:t>Goal: </a:t>
            </a:r>
            <a:r>
              <a:rPr lang="en-GB" sz="2000" dirty="0"/>
              <a:t>achieving satisfaction of local inhabitants and respecting the environment while maintaining a high level of tourist satisfaction</a:t>
            </a:r>
            <a:endParaRPr lang="en-US" sz="2000" dirty="0"/>
          </a:p>
        </p:txBody>
      </p:sp>
      <p:pic>
        <p:nvPicPr>
          <p:cNvPr id="14" name="Picture 13"/>
          <p:cNvPicPr/>
          <p:nvPr/>
        </p:nvPicPr>
        <p:blipFill>
          <a:blip r:embed="rId8"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5" name="Content Placeholder 3"/>
          <p:cNvPicPr/>
          <p:nvPr/>
        </p:nvPicPr>
        <p:blipFill>
          <a:blip r:embed="rId9"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21405408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61065"/>
            <a:ext cx="8515350" cy="824288"/>
          </a:xfrm>
        </p:spPr>
        <p:txBody>
          <a:bodyPr>
            <a:normAutofit/>
          </a:bodyPr>
          <a:lstStyle/>
          <a:p>
            <a:r>
              <a:rPr lang="en-US" sz="4000" b="1" dirty="0" smtClean="0">
                <a:latin typeface="Agency FB" panose="020B0503020202020204" pitchFamily="34" charset="0"/>
              </a:rPr>
              <a:t>Transferability</a:t>
            </a:r>
            <a:endParaRPr lang="en-US" sz="4000" b="1" dirty="0">
              <a:latin typeface="Agency FB" panose="020B0503020202020204" pitchFamily="34" charset="0"/>
            </a:endParaRPr>
          </a:p>
        </p:txBody>
      </p:sp>
      <p:sp>
        <p:nvSpPr>
          <p:cNvPr id="6" name="TextBox 5"/>
          <p:cNvSpPr txBox="1"/>
          <p:nvPr/>
        </p:nvSpPr>
        <p:spPr>
          <a:xfrm>
            <a:off x="750626" y="1604597"/>
            <a:ext cx="7764723" cy="2031325"/>
          </a:xfrm>
          <a:prstGeom prst="rect">
            <a:avLst/>
          </a:prstGeom>
          <a:noFill/>
        </p:spPr>
        <p:txBody>
          <a:bodyPr wrap="square" rtlCol="0">
            <a:spAutoFit/>
          </a:bodyPr>
          <a:lstStyle/>
          <a:p>
            <a:pPr marL="342900" indent="-342900">
              <a:buFont typeface="+mj-lt"/>
              <a:buAutoNum type="arabicPeriod"/>
            </a:pPr>
            <a:r>
              <a:rPr lang="en-GB" dirty="0" smtClean="0"/>
              <a:t>OTEC </a:t>
            </a:r>
            <a:r>
              <a:rPr lang="en-GB" dirty="0"/>
              <a:t>plant must be located in a tropical </a:t>
            </a:r>
            <a:r>
              <a:rPr lang="en-GB" dirty="0" smtClean="0"/>
              <a:t>zone;</a:t>
            </a:r>
          </a:p>
          <a:p>
            <a:pPr marL="342900" indent="-342900">
              <a:buFont typeface="+mj-lt"/>
              <a:buAutoNum type="arabicPeriod"/>
            </a:pPr>
            <a:r>
              <a:rPr lang="en-GB" dirty="0" smtClean="0"/>
              <a:t>OTEC </a:t>
            </a:r>
            <a:r>
              <a:rPr lang="en-GB" dirty="0"/>
              <a:t>solution is feasible for coastal cities or </a:t>
            </a:r>
            <a:r>
              <a:rPr lang="en-GB" dirty="0" smtClean="0"/>
              <a:t>islands</a:t>
            </a:r>
            <a:r>
              <a:rPr lang="en-GB" dirty="0"/>
              <a:t>;</a:t>
            </a:r>
            <a:endParaRPr lang="en-GB" dirty="0" smtClean="0"/>
          </a:p>
          <a:p>
            <a:pPr marL="342900" indent="-342900">
              <a:buFont typeface="+mj-lt"/>
              <a:buAutoNum type="arabicPeriod"/>
            </a:pPr>
            <a:r>
              <a:rPr lang="en-GB" dirty="0"/>
              <a:t>Appropriate depth to reach cold deep water should be reached within short distance from the </a:t>
            </a:r>
            <a:r>
              <a:rPr lang="en-GB" dirty="0" smtClean="0"/>
              <a:t>coast;</a:t>
            </a:r>
          </a:p>
          <a:p>
            <a:pPr marL="342900" indent="-342900">
              <a:buFont typeface="+mj-lt"/>
              <a:buAutoNum type="arabicPeriod"/>
            </a:pPr>
            <a:r>
              <a:rPr lang="en-GB" dirty="0"/>
              <a:t>OTEC solution can be a solution for cities with a need of water </a:t>
            </a:r>
            <a:r>
              <a:rPr lang="en-GB" dirty="0" smtClean="0"/>
              <a:t>supply; </a:t>
            </a:r>
          </a:p>
          <a:p>
            <a:pPr marL="342900" indent="-342900">
              <a:buFont typeface="+mj-lt"/>
              <a:buAutoNum type="arabicPeriod"/>
            </a:pPr>
            <a:r>
              <a:rPr lang="en-GB" dirty="0"/>
              <a:t>Availability of funding options and/or political to support the substantial cost of the </a:t>
            </a:r>
            <a:r>
              <a:rPr lang="en-GB" dirty="0" smtClean="0"/>
              <a:t>project.</a:t>
            </a:r>
            <a:endParaRPr lang="en-US" dirty="0"/>
          </a:p>
        </p:txBody>
      </p:sp>
      <p:sp>
        <p:nvSpPr>
          <p:cNvPr id="7" name="TextBox 6"/>
          <p:cNvSpPr txBox="1"/>
          <p:nvPr/>
        </p:nvSpPr>
        <p:spPr>
          <a:xfrm>
            <a:off x="13646" y="1171175"/>
            <a:ext cx="5431809" cy="461665"/>
          </a:xfrm>
          <a:prstGeom prst="rect">
            <a:avLst/>
          </a:prstGeom>
          <a:noFill/>
        </p:spPr>
        <p:txBody>
          <a:bodyPr wrap="square" rtlCol="0">
            <a:spAutoFit/>
          </a:bodyPr>
          <a:lstStyle/>
          <a:p>
            <a:pPr marL="0" lvl="1"/>
            <a:r>
              <a:rPr lang="en-GB" sz="2400" b="1" dirty="0">
                <a:solidFill>
                  <a:srgbClr val="FF0000"/>
                </a:solidFill>
              </a:rPr>
              <a:t>Transferability of the OTEC proposal </a:t>
            </a:r>
            <a:endParaRPr lang="en-US" sz="2800" b="1" dirty="0">
              <a:solidFill>
                <a:srgbClr val="FF0000"/>
              </a:solidFill>
            </a:endParaRPr>
          </a:p>
        </p:txBody>
      </p:sp>
      <p:sp>
        <p:nvSpPr>
          <p:cNvPr id="8" name="TextBox 7"/>
          <p:cNvSpPr txBox="1"/>
          <p:nvPr/>
        </p:nvSpPr>
        <p:spPr>
          <a:xfrm>
            <a:off x="0" y="3507657"/>
            <a:ext cx="8857397" cy="461665"/>
          </a:xfrm>
          <a:prstGeom prst="rect">
            <a:avLst/>
          </a:prstGeom>
          <a:noFill/>
        </p:spPr>
        <p:txBody>
          <a:bodyPr wrap="square" rtlCol="0">
            <a:spAutoFit/>
          </a:bodyPr>
          <a:lstStyle/>
          <a:p>
            <a:pPr marL="0" lvl="1"/>
            <a:r>
              <a:rPr lang="en-GB" sz="2400" b="1" dirty="0" smtClean="0">
                <a:solidFill>
                  <a:srgbClr val="FF0000"/>
                </a:solidFill>
              </a:rPr>
              <a:t>Transferability </a:t>
            </a:r>
            <a:r>
              <a:rPr lang="en-GB" sz="2400" b="1" dirty="0">
                <a:solidFill>
                  <a:srgbClr val="FF0000"/>
                </a:solidFill>
              </a:rPr>
              <a:t>of the community oriented </a:t>
            </a:r>
            <a:r>
              <a:rPr lang="en-GB" sz="2400" b="1" dirty="0" smtClean="0">
                <a:solidFill>
                  <a:srgbClr val="FF0000"/>
                </a:solidFill>
              </a:rPr>
              <a:t>approach</a:t>
            </a:r>
            <a:endParaRPr lang="en-US" sz="2400" b="1" dirty="0">
              <a:solidFill>
                <a:srgbClr val="FF0000"/>
              </a:solidFill>
            </a:endParaRPr>
          </a:p>
        </p:txBody>
      </p:sp>
      <p:sp>
        <p:nvSpPr>
          <p:cNvPr id="9" name="TextBox 8"/>
          <p:cNvSpPr txBox="1"/>
          <p:nvPr/>
        </p:nvSpPr>
        <p:spPr>
          <a:xfrm>
            <a:off x="752899" y="4075475"/>
            <a:ext cx="4187592" cy="2585323"/>
          </a:xfrm>
          <a:prstGeom prst="rect">
            <a:avLst/>
          </a:prstGeom>
          <a:noFill/>
        </p:spPr>
        <p:txBody>
          <a:bodyPr wrap="square" rtlCol="0">
            <a:spAutoFit/>
          </a:bodyPr>
          <a:lstStyle/>
          <a:p>
            <a:pPr marL="342900" indent="-342900">
              <a:buFont typeface="+mj-lt"/>
              <a:buAutoNum type="arabicPeriod"/>
            </a:pPr>
            <a:r>
              <a:rPr lang="en-GB" dirty="0"/>
              <a:t>Involvement of local stakeholders at all levels (residents, shop owners, hotel managers, politicians, etc</a:t>
            </a:r>
            <a:r>
              <a:rPr lang="en-GB" dirty="0" smtClean="0"/>
              <a:t>.) throughout entire life cycle;</a:t>
            </a:r>
          </a:p>
          <a:p>
            <a:pPr marL="342900" indent="-342900">
              <a:buFont typeface="+mj-lt"/>
              <a:buAutoNum type="arabicPeriod"/>
            </a:pPr>
            <a:r>
              <a:rPr lang="en-GB" dirty="0"/>
              <a:t>The identification of the right community to carry out the pilot project is </a:t>
            </a:r>
            <a:r>
              <a:rPr lang="en-GB" dirty="0" smtClean="0"/>
              <a:t>vital;</a:t>
            </a:r>
          </a:p>
          <a:p>
            <a:pPr marL="342900" indent="-342900">
              <a:buFont typeface="+mj-lt"/>
              <a:buAutoNum type="arabicPeriod"/>
            </a:pPr>
            <a:r>
              <a:rPr lang="en-GB" dirty="0" smtClean="0"/>
              <a:t>Building awareness of the </a:t>
            </a:r>
            <a:r>
              <a:rPr lang="en-GB" dirty="0"/>
              <a:t>importance of changing </a:t>
            </a:r>
            <a:r>
              <a:rPr lang="en-GB" dirty="0" smtClean="0"/>
              <a:t>energy</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5865701" y="4069330"/>
            <a:ext cx="2991695" cy="2752461"/>
          </a:xfrm>
          <a:prstGeom prst="rect">
            <a:avLst/>
          </a:prstGeom>
          <a:ln w="38100" cap="sq">
            <a:solidFill>
              <a:srgbClr val="000000"/>
            </a:solidFill>
            <a:prstDash val="solid"/>
            <a:miter lim="800000"/>
          </a:ln>
          <a:effectLst/>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2"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40253088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23374"/>
            <a:ext cx="8515350" cy="1019836"/>
          </a:xfrm>
        </p:spPr>
        <p:txBody>
          <a:bodyPr>
            <a:normAutofit/>
          </a:bodyPr>
          <a:lstStyle/>
          <a:p>
            <a:r>
              <a:rPr lang="en-US" sz="4000" b="1" dirty="0" smtClean="0">
                <a:latin typeface="Agency FB" panose="020B0503020202020204" pitchFamily="34" charset="0"/>
              </a:rPr>
              <a:t>Conclusions</a:t>
            </a:r>
            <a:endParaRPr lang="en-US" sz="4000" b="1" dirty="0">
              <a:latin typeface="Agency FB" panose="020B0503020202020204" pitchFamily="34" charset="0"/>
            </a:endParaRPr>
          </a:p>
        </p:txBody>
      </p:sp>
      <p:sp>
        <p:nvSpPr>
          <p:cNvPr id="5" name="Rectangle 4"/>
          <p:cNvSpPr/>
          <p:nvPr/>
        </p:nvSpPr>
        <p:spPr>
          <a:xfrm>
            <a:off x="696036" y="1292199"/>
            <a:ext cx="8120417" cy="4524315"/>
          </a:xfrm>
          <a:prstGeom prst="rect">
            <a:avLst/>
          </a:prstGeom>
        </p:spPr>
        <p:txBody>
          <a:bodyPr wrap="square">
            <a:spAutoFit/>
          </a:bodyPr>
          <a:lstStyle/>
          <a:p>
            <a:pPr marL="285750" indent="-285750">
              <a:buFont typeface="Wingdings" panose="05000000000000000000" pitchFamily="2" charset="2"/>
              <a:buChar char="q"/>
            </a:pPr>
            <a:r>
              <a:rPr lang="en-GB" sz="2400" dirty="0" smtClean="0"/>
              <a:t>A portfolio of solutions (different scale, cost, production level) is a suitable approach for energy production in coastal cities.</a:t>
            </a:r>
          </a:p>
          <a:p>
            <a:pPr marL="285750" indent="-285750">
              <a:buFont typeface="Wingdings" panose="05000000000000000000" pitchFamily="2" charset="2"/>
              <a:buChar char="q"/>
            </a:pPr>
            <a:r>
              <a:rPr lang="en-GB" sz="2400" dirty="0" smtClean="0"/>
              <a:t>Under </a:t>
            </a:r>
            <a:r>
              <a:rPr lang="en-GB" sz="2400" dirty="0"/>
              <a:t>both scenarios </a:t>
            </a:r>
            <a:r>
              <a:rPr lang="en-GB" sz="2400" dirty="0" smtClean="0"/>
              <a:t>the cost of energy (water) for final users will be lower than the current one. </a:t>
            </a:r>
          </a:p>
          <a:p>
            <a:pPr marL="285750" indent="-285750">
              <a:buFont typeface="Wingdings" panose="05000000000000000000" pitchFamily="2" charset="2"/>
              <a:buChar char="q"/>
            </a:pPr>
            <a:r>
              <a:rPr lang="en-GB" sz="2400" dirty="0" smtClean="0"/>
              <a:t>Consistent investments are required and should be driven by a strong political commitment.</a:t>
            </a:r>
          </a:p>
          <a:p>
            <a:pPr marL="285750" indent="-285750">
              <a:buFont typeface="Wingdings" panose="05000000000000000000" pitchFamily="2" charset="2"/>
              <a:buChar char="q"/>
            </a:pPr>
            <a:r>
              <a:rPr lang="en-GB" sz="2400" dirty="0" smtClean="0"/>
              <a:t>Both scenarios will reduce the level of emissions and GHG while generating positive effects on energy consumption patterns, water supply, possible hydrogen production for clean transportation and create consensus and awareness. </a:t>
            </a:r>
          </a:p>
          <a:p>
            <a:pPr marL="285750" indent="-285750">
              <a:buFont typeface="Wingdings" panose="05000000000000000000" pitchFamily="2" charset="2"/>
              <a:buChar char="q"/>
            </a:pPr>
            <a:r>
              <a:rPr lang="en-GB" sz="2400" dirty="0" smtClean="0"/>
              <a:t>Positive spill overs to other sectors towards greener solutions can be generated. </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7"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17026007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88960"/>
            <a:ext cx="6858000" cy="6400800"/>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4"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7756685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8075"/>
            <a:ext cx="8515350" cy="1025792"/>
          </a:xfrm>
        </p:spPr>
        <p:txBody>
          <a:bodyPr>
            <a:normAutofit/>
          </a:bodyPr>
          <a:lstStyle/>
          <a:p>
            <a:r>
              <a:rPr lang="en-US" sz="4000" b="1" dirty="0" smtClean="0">
                <a:latin typeface="Agency FB" panose="020B0503020202020204" pitchFamily="34" charset="0"/>
              </a:rPr>
              <a:t>A Tale of Coastal </a:t>
            </a:r>
            <a:r>
              <a:rPr lang="en-US" sz="4000" b="1" dirty="0">
                <a:latin typeface="Agency FB" panose="020B0503020202020204" pitchFamily="34" charset="0"/>
              </a:rPr>
              <a:t>E</a:t>
            </a:r>
            <a:r>
              <a:rPr lang="en-US" sz="4000" b="1" dirty="0" smtClean="0">
                <a:latin typeface="Agency FB" panose="020B0503020202020204" pitchFamily="34" charset="0"/>
              </a:rPr>
              <a:t>co Cities</a:t>
            </a:r>
            <a:endParaRPr lang="en-US" sz="4000" b="1" dirty="0">
              <a:latin typeface="Agency FB" panose="020B0503020202020204" pitchFamily="34" charset="0"/>
            </a:endParaRPr>
          </a:p>
        </p:txBody>
      </p:sp>
      <p:sp>
        <p:nvSpPr>
          <p:cNvPr id="15" name="TextBox 14"/>
          <p:cNvSpPr txBox="1"/>
          <p:nvPr/>
        </p:nvSpPr>
        <p:spPr>
          <a:xfrm>
            <a:off x="0" y="975658"/>
            <a:ext cx="9144000" cy="480131"/>
          </a:xfrm>
          <a:prstGeom prst="rect">
            <a:avLst/>
          </a:prstGeom>
          <a:noFill/>
        </p:spPr>
        <p:txBody>
          <a:bodyPr wrap="square" rtlCol="0">
            <a:spAutoFit/>
          </a:bodyPr>
          <a:lstStyle/>
          <a:p>
            <a:pPr algn="ctr">
              <a:lnSpc>
                <a:spcPct val="90000"/>
              </a:lnSpc>
              <a:spcBef>
                <a:spcPts val="1000"/>
              </a:spcBef>
            </a:pPr>
            <a:r>
              <a:rPr lang="en-US" sz="2800" b="1" dirty="0">
                <a:solidFill>
                  <a:srgbClr val="FF0000"/>
                </a:solidFill>
              </a:rPr>
              <a:t>Our Definition:</a:t>
            </a:r>
          </a:p>
        </p:txBody>
      </p:sp>
      <p:grpSp>
        <p:nvGrpSpPr>
          <p:cNvPr id="32" name="Group 31"/>
          <p:cNvGrpSpPr/>
          <p:nvPr/>
        </p:nvGrpSpPr>
        <p:grpSpPr>
          <a:xfrm>
            <a:off x="701897" y="5799645"/>
            <a:ext cx="3500167" cy="1098675"/>
            <a:chOff x="717998" y="5771400"/>
            <a:chExt cx="3500167" cy="1098675"/>
          </a:xfrm>
        </p:grpSpPr>
        <p:sp>
          <p:nvSpPr>
            <p:cNvPr id="24" name="Down Arrow 23"/>
            <p:cNvSpPr/>
            <p:nvPr/>
          </p:nvSpPr>
          <p:spPr>
            <a:xfrm>
              <a:off x="1275008" y="5785787"/>
              <a:ext cx="334851" cy="51721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2781210" y="5771400"/>
              <a:ext cx="334851" cy="5300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17998" y="6263017"/>
              <a:ext cx="1756043" cy="369332"/>
            </a:xfrm>
            <a:prstGeom prst="rect">
              <a:avLst/>
            </a:prstGeom>
            <a:noFill/>
          </p:spPr>
          <p:txBody>
            <a:bodyPr wrap="square" rtlCol="0">
              <a:spAutoFit/>
            </a:bodyPr>
            <a:lstStyle/>
            <a:p>
              <a:r>
                <a:rPr lang="en-US" b="1" dirty="0" smtClean="0"/>
                <a:t>Waste/Pollution</a:t>
              </a:r>
              <a:endParaRPr lang="en-US" b="1" dirty="0"/>
            </a:p>
          </p:txBody>
        </p:sp>
        <p:sp>
          <p:nvSpPr>
            <p:cNvPr id="31" name="TextBox 30"/>
            <p:cNvSpPr txBox="1"/>
            <p:nvPr/>
          </p:nvSpPr>
          <p:spPr>
            <a:xfrm>
              <a:off x="2530072" y="6223744"/>
              <a:ext cx="1688093" cy="646331"/>
            </a:xfrm>
            <a:prstGeom prst="rect">
              <a:avLst/>
            </a:prstGeom>
            <a:noFill/>
          </p:spPr>
          <p:txBody>
            <a:bodyPr wrap="square" rtlCol="0">
              <a:spAutoFit/>
            </a:bodyPr>
            <a:lstStyle/>
            <a:p>
              <a:r>
                <a:rPr lang="en-US" b="1" dirty="0" smtClean="0"/>
                <a:t>Other Externalities</a:t>
              </a:r>
              <a:endParaRPr lang="en-US" b="1" dirty="0"/>
            </a:p>
          </p:txBody>
        </p:sp>
      </p:grpSp>
      <p:grpSp>
        <p:nvGrpSpPr>
          <p:cNvPr id="20" name="Group 19"/>
          <p:cNvGrpSpPr/>
          <p:nvPr/>
        </p:nvGrpSpPr>
        <p:grpSpPr>
          <a:xfrm>
            <a:off x="548649" y="2122492"/>
            <a:ext cx="3515932" cy="3653220"/>
            <a:chOff x="618186" y="1846059"/>
            <a:chExt cx="3515932" cy="365322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157" y="3928187"/>
              <a:ext cx="3295709" cy="1484032"/>
            </a:xfrm>
            <a:prstGeom prst="rect">
              <a:avLst/>
            </a:prstGeom>
          </p:spPr>
        </p:pic>
        <p:sp>
          <p:nvSpPr>
            <p:cNvPr id="2" name="Rounded Rectangle 1"/>
            <p:cNvSpPr/>
            <p:nvPr/>
          </p:nvSpPr>
          <p:spPr>
            <a:xfrm>
              <a:off x="618186" y="2240925"/>
              <a:ext cx="3515932" cy="325835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2393" y="2288970"/>
              <a:ext cx="1571222" cy="307777"/>
            </a:xfrm>
            <a:prstGeom prst="rect">
              <a:avLst/>
            </a:prstGeom>
            <a:noFill/>
          </p:spPr>
          <p:txBody>
            <a:bodyPr wrap="square" rtlCol="0">
              <a:spAutoFit/>
            </a:bodyPr>
            <a:lstStyle/>
            <a:p>
              <a:r>
                <a:rPr lang="en-US" sz="1400" b="1" dirty="0" smtClean="0"/>
                <a:t>Economic Activity</a:t>
              </a:r>
              <a:endParaRPr lang="en-US" sz="1400" b="1" dirty="0"/>
            </a:p>
          </p:txBody>
        </p:sp>
        <p:sp>
          <p:nvSpPr>
            <p:cNvPr id="8" name="TextBox 7"/>
            <p:cNvSpPr txBox="1"/>
            <p:nvPr/>
          </p:nvSpPr>
          <p:spPr>
            <a:xfrm>
              <a:off x="772732" y="2582530"/>
              <a:ext cx="1571222" cy="307777"/>
            </a:xfrm>
            <a:prstGeom prst="rect">
              <a:avLst/>
            </a:prstGeom>
            <a:noFill/>
          </p:spPr>
          <p:txBody>
            <a:bodyPr wrap="square" rtlCol="0">
              <a:spAutoFit/>
            </a:bodyPr>
            <a:lstStyle/>
            <a:p>
              <a:r>
                <a:rPr lang="en-US" sz="1400" b="1" dirty="0" smtClean="0"/>
                <a:t>Financial Service</a:t>
              </a:r>
              <a:endParaRPr lang="en-US" sz="1400" b="1" dirty="0"/>
            </a:p>
          </p:txBody>
        </p:sp>
        <p:sp>
          <p:nvSpPr>
            <p:cNvPr id="9" name="TextBox 8"/>
            <p:cNvSpPr txBox="1"/>
            <p:nvPr/>
          </p:nvSpPr>
          <p:spPr>
            <a:xfrm>
              <a:off x="766292" y="2877428"/>
              <a:ext cx="1912513" cy="307777"/>
            </a:xfrm>
            <a:prstGeom prst="rect">
              <a:avLst/>
            </a:prstGeom>
            <a:noFill/>
          </p:spPr>
          <p:txBody>
            <a:bodyPr wrap="square" rtlCol="0">
              <a:spAutoFit/>
            </a:bodyPr>
            <a:lstStyle/>
            <a:p>
              <a:r>
                <a:rPr lang="en-US" sz="1400" b="1" dirty="0" smtClean="0"/>
                <a:t>Recreation &amp; Leisure</a:t>
              </a:r>
              <a:endParaRPr lang="en-US" sz="1400" b="1" dirty="0"/>
            </a:p>
          </p:txBody>
        </p:sp>
        <p:sp>
          <p:nvSpPr>
            <p:cNvPr id="10" name="TextBox 9"/>
            <p:cNvSpPr txBox="1"/>
            <p:nvPr/>
          </p:nvSpPr>
          <p:spPr>
            <a:xfrm>
              <a:off x="766293" y="3146568"/>
              <a:ext cx="1571222" cy="307777"/>
            </a:xfrm>
            <a:prstGeom prst="rect">
              <a:avLst/>
            </a:prstGeom>
            <a:noFill/>
          </p:spPr>
          <p:txBody>
            <a:bodyPr wrap="square" rtlCol="0">
              <a:spAutoFit/>
            </a:bodyPr>
            <a:lstStyle/>
            <a:p>
              <a:r>
                <a:rPr lang="en-US" sz="1400" b="1" dirty="0" smtClean="0"/>
                <a:t>Health</a:t>
              </a:r>
              <a:endParaRPr lang="en-US" sz="1400" b="1" dirty="0"/>
            </a:p>
          </p:txBody>
        </p:sp>
        <p:sp>
          <p:nvSpPr>
            <p:cNvPr id="11" name="TextBox 10"/>
            <p:cNvSpPr txBox="1"/>
            <p:nvPr/>
          </p:nvSpPr>
          <p:spPr>
            <a:xfrm>
              <a:off x="774673" y="3420131"/>
              <a:ext cx="1571222" cy="307777"/>
            </a:xfrm>
            <a:prstGeom prst="rect">
              <a:avLst/>
            </a:prstGeom>
            <a:noFill/>
          </p:spPr>
          <p:txBody>
            <a:bodyPr wrap="square" rtlCol="0">
              <a:spAutoFit/>
            </a:bodyPr>
            <a:lstStyle/>
            <a:p>
              <a:r>
                <a:rPr lang="en-US" sz="1400" b="1" dirty="0" smtClean="0"/>
                <a:t>Education</a:t>
              </a:r>
              <a:endParaRPr lang="en-US" sz="1400" b="1" dirty="0"/>
            </a:p>
          </p:txBody>
        </p:sp>
        <p:sp>
          <p:nvSpPr>
            <p:cNvPr id="14" name="TextBox 13"/>
            <p:cNvSpPr txBox="1"/>
            <p:nvPr/>
          </p:nvSpPr>
          <p:spPr>
            <a:xfrm>
              <a:off x="2449134" y="2862460"/>
              <a:ext cx="1571222" cy="307777"/>
            </a:xfrm>
            <a:prstGeom prst="rect">
              <a:avLst/>
            </a:prstGeom>
            <a:noFill/>
          </p:spPr>
          <p:txBody>
            <a:bodyPr wrap="square" rtlCol="0">
              <a:spAutoFit/>
            </a:bodyPr>
            <a:lstStyle/>
            <a:p>
              <a:r>
                <a:rPr lang="en-US" sz="1400" b="1" dirty="0" smtClean="0"/>
                <a:t>Housing</a:t>
              </a:r>
              <a:endParaRPr lang="en-US" sz="1400" b="1" dirty="0"/>
            </a:p>
          </p:txBody>
        </p:sp>
        <p:sp>
          <p:nvSpPr>
            <p:cNvPr id="16" name="TextBox 15"/>
            <p:cNvSpPr txBox="1"/>
            <p:nvPr/>
          </p:nvSpPr>
          <p:spPr>
            <a:xfrm>
              <a:off x="2455573" y="2580441"/>
              <a:ext cx="1571222" cy="307777"/>
            </a:xfrm>
            <a:prstGeom prst="rect">
              <a:avLst/>
            </a:prstGeom>
            <a:noFill/>
          </p:spPr>
          <p:txBody>
            <a:bodyPr wrap="square" rtlCol="0">
              <a:spAutoFit/>
            </a:bodyPr>
            <a:lstStyle/>
            <a:p>
              <a:r>
                <a:rPr lang="en-US" sz="1400" b="1" dirty="0" smtClean="0"/>
                <a:t>Infrastructure</a:t>
              </a:r>
              <a:endParaRPr lang="en-US" sz="1400" b="1" dirty="0"/>
            </a:p>
          </p:txBody>
        </p:sp>
        <p:sp>
          <p:nvSpPr>
            <p:cNvPr id="17" name="TextBox 16"/>
            <p:cNvSpPr txBox="1"/>
            <p:nvPr/>
          </p:nvSpPr>
          <p:spPr>
            <a:xfrm>
              <a:off x="2466305" y="2281678"/>
              <a:ext cx="1571222" cy="307777"/>
            </a:xfrm>
            <a:prstGeom prst="rect">
              <a:avLst/>
            </a:prstGeom>
            <a:noFill/>
          </p:spPr>
          <p:txBody>
            <a:bodyPr wrap="square" rtlCol="0">
              <a:spAutoFit/>
            </a:bodyPr>
            <a:lstStyle/>
            <a:p>
              <a:r>
                <a:rPr lang="en-US" sz="1400" b="1" dirty="0" smtClean="0"/>
                <a:t>Industry</a:t>
              </a:r>
              <a:endParaRPr lang="en-US" sz="1400" b="1" dirty="0"/>
            </a:p>
          </p:txBody>
        </p:sp>
        <p:sp>
          <p:nvSpPr>
            <p:cNvPr id="5" name="TextBox 4"/>
            <p:cNvSpPr txBox="1"/>
            <p:nvPr/>
          </p:nvSpPr>
          <p:spPr>
            <a:xfrm>
              <a:off x="1287887" y="1846059"/>
              <a:ext cx="2253803" cy="400110"/>
            </a:xfrm>
            <a:prstGeom prst="rect">
              <a:avLst/>
            </a:prstGeom>
            <a:noFill/>
          </p:spPr>
          <p:txBody>
            <a:bodyPr wrap="square" rtlCol="0">
              <a:spAutoFit/>
            </a:bodyPr>
            <a:lstStyle/>
            <a:p>
              <a:r>
                <a:rPr lang="en-US" sz="2000" b="1" dirty="0" smtClean="0">
                  <a:solidFill>
                    <a:srgbClr val="00B050"/>
                  </a:solidFill>
                </a:rPr>
                <a:t>Urban Environment</a:t>
              </a:r>
              <a:endParaRPr lang="en-US" sz="2000" b="1" dirty="0">
                <a:solidFill>
                  <a:srgbClr val="00B050"/>
                </a:solidFill>
              </a:endParaRPr>
            </a:p>
          </p:txBody>
        </p:sp>
        <p:sp>
          <p:nvSpPr>
            <p:cNvPr id="18" name="TextBox 17"/>
            <p:cNvSpPr txBox="1"/>
            <p:nvPr/>
          </p:nvSpPr>
          <p:spPr>
            <a:xfrm>
              <a:off x="2447645" y="3116225"/>
              <a:ext cx="1571222" cy="307777"/>
            </a:xfrm>
            <a:prstGeom prst="rect">
              <a:avLst/>
            </a:prstGeom>
            <a:noFill/>
          </p:spPr>
          <p:txBody>
            <a:bodyPr wrap="square" rtlCol="0">
              <a:spAutoFit/>
            </a:bodyPr>
            <a:lstStyle/>
            <a:p>
              <a:r>
                <a:rPr lang="en-US" sz="1400" b="1" dirty="0" smtClean="0"/>
                <a:t>Transportation</a:t>
              </a:r>
              <a:endParaRPr lang="en-US" sz="1400" b="1" dirty="0"/>
            </a:p>
          </p:txBody>
        </p:sp>
        <p:sp>
          <p:nvSpPr>
            <p:cNvPr id="19" name="TextBox 18"/>
            <p:cNvSpPr txBox="1"/>
            <p:nvPr/>
          </p:nvSpPr>
          <p:spPr>
            <a:xfrm>
              <a:off x="2455573" y="3406657"/>
              <a:ext cx="1571222" cy="307777"/>
            </a:xfrm>
            <a:prstGeom prst="rect">
              <a:avLst/>
            </a:prstGeom>
            <a:noFill/>
          </p:spPr>
          <p:txBody>
            <a:bodyPr wrap="square" rtlCol="0">
              <a:spAutoFit/>
            </a:bodyPr>
            <a:lstStyle/>
            <a:p>
              <a:r>
                <a:rPr lang="en-US" sz="1400" b="1" dirty="0" smtClean="0"/>
                <a:t>Innovations</a:t>
              </a:r>
              <a:endParaRPr lang="en-US" sz="1400" b="1" dirty="0"/>
            </a:p>
          </p:txBody>
        </p:sp>
        <p:sp>
          <p:nvSpPr>
            <p:cNvPr id="7" name="Rectangle 6"/>
            <p:cNvSpPr/>
            <p:nvPr/>
          </p:nvSpPr>
          <p:spPr>
            <a:xfrm>
              <a:off x="927279" y="3727908"/>
              <a:ext cx="2704563" cy="34181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Energy, Food, Water</a:t>
              </a:r>
              <a:endParaRPr lang="en-US" b="1" dirty="0">
                <a:solidFill>
                  <a:schemeClr val="tx1"/>
                </a:solidFill>
              </a:endParaRPr>
            </a:p>
          </p:txBody>
        </p:sp>
      </p:grpSp>
      <p:grpSp>
        <p:nvGrpSpPr>
          <p:cNvPr id="29" name="Group 28"/>
          <p:cNvGrpSpPr/>
          <p:nvPr/>
        </p:nvGrpSpPr>
        <p:grpSpPr>
          <a:xfrm>
            <a:off x="653620" y="1310967"/>
            <a:ext cx="3307947" cy="858541"/>
            <a:chOff x="717998" y="1194729"/>
            <a:chExt cx="3307947" cy="858541"/>
          </a:xfrm>
        </p:grpSpPr>
        <p:sp>
          <p:nvSpPr>
            <p:cNvPr id="21" name="Down Arrow 20"/>
            <p:cNvSpPr/>
            <p:nvPr/>
          </p:nvSpPr>
          <p:spPr>
            <a:xfrm>
              <a:off x="940157" y="1532375"/>
              <a:ext cx="334851" cy="51721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2139190" y="1531454"/>
              <a:ext cx="334851" cy="51721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338223" y="1536052"/>
              <a:ext cx="334851" cy="51721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7998" y="1209479"/>
              <a:ext cx="953036" cy="400110"/>
            </a:xfrm>
            <a:prstGeom prst="rect">
              <a:avLst/>
            </a:prstGeom>
            <a:noFill/>
          </p:spPr>
          <p:txBody>
            <a:bodyPr wrap="square" rtlCol="0">
              <a:spAutoFit/>
            </a:bodyPr>
            <a:lstStyle/>
            <a:p>
              <a:r>
                <a:rPr lang="en-US" sz="2000" b="1" dirty="0" smtClean="0"/>
                <a:t>Energy</a:t>
              </a:r>
              <a:endParaRPr lang="en-US" sz="2000" b="1" dirty="0"/>
            </a:p>
          </p:txBody>
        </p:sp>
        <p:sp>
          <p:nvSpPr>
            <p:cNvPr id="27" name="TextBox 26"/>
            <p:cNvSpPr txBox="1"/>
            <p:nvPr/>
          </p:nvSpPr>
          <p:spPr>
            <a:xfrm>
              <a:off x="1915733" y="1206937"/>
              <a:ext cx="953036" cy="400110"/>
            </a:xfrm>
            <a:prstGeom prst="rect">
              <a:avLst/>
            </a:prstGeom>
            <a:noFill/>
          </p:spPr>
          <p:txBody>
            <a:bodyPr wrap="square" rtlCol="0">
              <a:spAutoFit/>
            </a:bodyPr>
            <a:lstStyle/>
            <a:p>
              <a:r>
                <a:rPr lang="en-US" sz="2000" b="1" dirty="0" smtClean="0"/>
                <a:t>Food</a:t>
              </a:r>
              <a:endParaRPr lang="en-US" sz="2000" b="1" dirty="0"/>
            </a:p>
          </p:txBody>
        </p:sp>
        <p:sp>
          <p:nvSpPr>
            <p:cNvPr id="28" name="TextBox 27"/>
            <p:cNvSpPr txBox="1"/>
            <p:nvPr/>
          </p:nvSpPr>
          <p:spPr>
            <a:xfrm>
              <a:off x="3072909" y="1194729"/>
              <a:ext cx="953036" cy="400110"/>
            </a:xfrm>
            <a:prstGeom prst="rect">
              <a:avLst/>
            </a:prstGeom>
            <a:noFill/>
          </p:spPr>
          <p:txBody>
            <a:bodyPr wrap="square" rtlCol="0">
              <a:spAutoFit/>
            </a:bodyPr>
            <a:lstStyle/>
            <a:p>
              <a:r>
                <a:rPr lang="en-US" sz="2000" b="1" dirty="0" smtClean="0"/>
                <a:t>Water</a:t>
              </a:r>
              <a:endParaRPr lang="en-US" sz="2000" b="1" dirty="0"/>
            </a:p>
          </p:txBody>
        </p:sp>
      </p:grpSp>
      <p:grpSp>
        <p:nvGrpSpPr>
          <p:cNvPr id="74" name="Group 73"/>
          <p:cNvGrpSpPr/>
          <p:nvPr/>
        </p:nvGrpSpPr>
        <p:grpSpPr>
          <a:xfrm>
            <a:off x="4480877" y="1468751"/>
            <a:ext cx="4401717" cy="5043464"/>
            <a:chOff x="4480877" y="1468751"/>
            <a:chExt cx="4401717" cy="5043464"/>
          </a:xfrm>
        </p:grpSpPr>
        <p:cxnSp>
          <p:nvCxnSpPr>
            <p:cNvPr id="59" name="Elbow Connector 58"/>
            <p:cNvCxnSpPr/>
            <p:nvPr/>
          </p:nvCxnSpPr>
          <p:spPr>
            <a:xfrm rot="5400000">
              <a:off x="2196930" y="3869999"/>
              <a:ext cx="4952696" cy="331735"/>
            </a:xfrm>
            <a:prstGeom prst="curvedConnector3">
              <a:avLst>
                <a:gd name="adj1" fmla="val 50000"/>
              </a:avLst>
            </a:prstGeom>
            <a:ln w="285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664191" y="2101949"/>
              <a:ext cx="3218403" cy="3658464"/>
              <a:chOff x="5617800" y="2101949"/>
              <a:chExt cx="3218403" cy="3658464"/>
            </a:xfrm>
          </p:grpSpPr>
          <p:grpSp>
            <p:nvGrpSpPr>
              <p:cNvPr id="33" name="Group 32"/>
              <p:cNvGrpSpPr/>
              <p:nvPr/>
            </p:nvGrpSpPr>
            <p:grpSpPr>
              <a:xfrm>
                <a:off x="5617800" y="2101949"/>
                <a:ext cx="3218403" cy="3658464"/>
                <a:chOff x="618186" y="1840815"/>
                <a:chExt cx="3515932" cy="3658464"/>
              </a:xfrm>
            </p:grpSpPr>
            <p:sp>
              <p:nvSpPr>
                <p:cNvPr id="35" name="Rounded Rectangle 34"/>
                <p:cNvSpPr/>
                <p:nvPr/>
              </p:nvSpPr>
              <p:spPr>
                <a:xfrm>
                  <a:off x="618186" y="2240925"/>
                  <a:ext cx="3515932" cy="3258354"/>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52625" y="1840815"/>
                  <a:ext cx="2730979" cy="400110"/>
                </a:xfrm>
                <a:prstGeom prst="rect">
                  <a:avLst/>
                </a:prstGeom>
                <a:noFill/>
              </p:spPr>
              <p:txBody>
                <a:bodyPr wrap="square" rtlCol="0">
                  <a:spAutoFit/>
                </a:bodyPr>
                <a:lstStyle/>
                <a:p>
                  <a:r>
                    <a:rPr lang="en-US" sz="2000" b="1" dirty="0" smtClean="0">
                      <a:solidFill>
                        <a:schemeClr val="accent1">
                          <a:lumMod val="75000"/>
                        </a:schemeClr>
                      </a:solidFill>
                    </a:rPr>
                    <a:t>Coastal Environment</a:t>
                  </a:r>
                  <a:endParaRPr lang="en-US" sz="2000" b="1" dirty="0">
                    <a:solidFill>
                      <a:schemeClr val="accent1">
                        <a:lumMod val="75000"/>
                      </a:schemeClr>
                    </a:solidFill>
                  </a:endParaRPr>
                </a:p>
              </p:txBody>
            </p:sp>
          </p:grpSp>
          <p:sp>
            <p:nvSpPr>
              <p:cNvPr id="48" name="TextBox 47"/>
              <p:cNvSpPr txBox="1"/>
              <p:nvPr/>
            </p:nvSpPr>
            <p:spPr>
              <a:xfrm>
                <a:off x="5770774" y="2550016"/>
                <a:ext cx="1853518" cy="707886"/>
              </a:xfrm>
              <a:prstGeom prst="rect">
                <a:avLst/>
              </a:prstGeom>
              <a:noFill/>
            </p:spPr>
            <p:txBody>
              <a:bodyPr wrap="square" rtlCol="0">
                <a:spAutoFit/>
              </a:bodyPr>
              <a:lstStyle/>
              <a:p>
                <a:r>
                  <a:rPr lang="en-US" sz="2000" b="1" dirty="0" smtClean="0">
                    <a:solidFill>
                      <a:srgbClr val="FF0000"/>
                    </a:solidFill>
                  </a:rPr>
                  <a:t>Biotic environment:</a:t>
                </a:r>
                <a:endParaRPr lang="en-US" sz="2000" b="1" dirty="0">
                  <a:solidFill>
                    <a:srgbClr val="FF0000"/>
                  </a:solidFill>
                </a:endParaRPr>
              </a:p>
            </p:txBody>
          </p:sp>
          <p:sp>
            <p:nvSpPr>
              <p:cNvPr id="49" name="TextBox 48"/>
              <p:cNvSpPr txBox="1"/>
              <p:nvPr/>
            </p:nvSpPr>
            <p:spPr>
              <a:xfrm>
                <a:off x="5755746" y="3694090"/>
                <a:ext cx="1958697" cy="707886"/>
              </a:xfrm>
              <a:prstGeom prst="rect">
                <a:avLst/>
              </a:prstGeom>
              <a:noFill/>
            </p:spPr>
            <p:txBody>
              <a:bodyPr wrap="square" rtlCol="0">
                <a:spAutoFit/>
              </a:bodyPr>
              <a:lstStyle/>
              <a:p>
                <a:r>
                  <a:rPr lang="en-US" sz="2000" b="1" dirty="0" smtClean="0">
                    <a:solidFill>
                      <a:srgbClr val="FF0000"/>
                    </a:solidFill>
                  </a:rPr>
                  <a:t>Abiotic environment:</a:t>
                </a:r>
                <a:endParaRPr lang="en-US" sz="2000" b="1" dirty="0">
                  <a:solidFill>
                    <a:srgbClr val="FF0000"/>
                  </a:solidFill>
                </a:endParaRPr>
              </a:p>
            </p:txBody>
          </p:sp>
          <p:sp>
            <p:nvSpPr>
              <p:cNvPr id="50" name="TextBox 49"/>
              <p:cNvSpPr txBox="1"/>
              <p:nvPr/>
            </p:nvSpPr>
            <p:spPr>
              <a:xfrm>
                <a:off x="5863148" y="3211587"/>
                <a:ext cx="1571222" cy="307777"/>
              </a:xfrm>
              <a:prstGeom prst="rect">
                <a:avLst/>
              </a:prstGeom>
              <a:noFill/>
            </p:spPr>
            <p:txBody>
              <a:bodyPr wrap="square" rtlCol="0">
                <a:spAutoFit/>
              </a:bodyPr>
              <a:lstStyle/>
              <a:p>
                <a:r>
                  <a:rPr lang="en-US" sz="1400" b="1" dirty="0" smtClean="0"/>
                  <a:t>Species</a:t>
                </a:r>
                <a:endParaRPr lang="en-US" sz="1400" b="1" dirty="0"/>
              </a:p>
            </p:txBody>
          </p:sp>
          <p:sp>
            <p:nvSpPr>
              <p:cNvPr id="51" name="TextBox 50"/>
              <p:cNvSpPr txBox="1"/>
              <p:nvPr/>
            </p:nvSpPr>
            <p:spPr>
              <a:xfrm>
                <a:off x="5845899" y="4394688"/>
                <a:ext cx="1714000" cy="1169551"/>
              </a:xfrm>
              <a:prstGeom prst="rect">
                <a:avLst/>
              </a:prstGeom>
              <a:noFill/>
            </p:spPr>
            <p:txBody>
              <a:bodyPr wrap="square" rtlCol="0">
                <a:spAutoFit/>
              </a:bodyPr>
              <a:lstStyle/>
              <a:p>
                <a:r>
                  <a:rPr lang="en-US" sz="1400" b="1" dirty="0" smtClean="0"/>
                  <a:t>Currents, tides, waves, wind, seafloor, water quality, mineral resources…</a:t>
                </a:r>
                <a:endParaRPr lang="en-US" sz="1400" b="1" dirty="0"/>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049" y="2866562"/>
                <a:ext cx="1348982" cy="908949"/>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049" y="4420584"/>
                <a:ext cx="1348982" cy="979210"/>
              </a:xfrm>
              <a:prstGeom prst="rect">
                <a:avLst/>
              </a:prstGeom>
            </p:spPr>
          </p:pic>
        </p:grpSp>
        <p:sp>
          <p:nvSpPr>
            <p:cNvPr id="67" name="TextBox 66"/>
            <p:cNvSpPr txBox="1"/>
            <p:nvPr/>
          </p:nvSpPr>
          <p:spPr>
            <a:xfrm rot="16200000">
              <a:off x="4296255" y="1653373"/>
              <a:ext cx="1035429" cy="666186"/>
            </a:xfrm>
            <a:prstGeom prst="rect">
              <a:avLst/>
            </a:prstGeom>
            <a:noFill/>
          </p:spPr>
          <p:txBody>
            <a:bodyPr wrap="square" rtlCol="0">
              <a:spAutoFit/>
            </a:bodyPr>
            <a:lstStyle/>
            <a:p>
              <a:r>
                <a:rPr lang="en-US" dirty="0" smtClean="0"/>
                <a:t>Land-sea interface</a:t>
              </a:r>
              <a:endParaRPr lang="en-US" dirty="0"/>
            </a:p>
          </p:txBody>
        </p:sp>
      </p:grpSp>
      <p:grpSp>
        <p:nvGrpSpPr>
          <p:cNvPr id="86" name="Group 85"/>
          <p:cNvGrpSpPr/>
          <p:nvPr/>
        </p:nvGrpSpPr>
        <p:grpSpPr>
          <a:xfrm>
            <a:off x="4129233" y="2678806"/>
            <a:ext cx="1576815" cy="2886495"/>
            <a:chOff x="4129233" y="2678806"/>
            <a:chExt cx="1576815" cy="2886495"/>
          </a:xfrm>
        </p:grpSpPr>
        <p:sp>
          <p:nvSpPr>
            <p:cNvPr id="55" name="Right Arrow 54"/>
            <p:cNvSpPr/>
            <p:nvPr/>
          </p:nvSpPr>
          <p:spPr>
            <a:xfrm>
              <a:off x="4143832" y="2907639"/>
              <a:ext cx="1462127" cy="17564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193279" y="2678806"/>
              <a:ext cx="1416181" cy="307777"/>
            </a:xfrm>
            <a:prstGeom prst="rect">
              <a:avLst/>
            </a:prstGeom>
            <a:noFill/>
          </p:spPr>
          <p:txBody>
            <a:bodyPr wrap="square" rtlCol="0">
              <a:spAutoFit/>
            </a:bodyPr>
            <a:lstStyle/>
            <a:p>
              <a:r>
                <a:rPr lang="en-US" sz="1400" dirty="0" smtClean="0"/>
                <a:t>Waste/Pollution</a:t>
              </a:r>
              <a:endParaRPr lang="en-US" sz="1400" dirty="0"/>
            </a:p>
          </p:txBody>
        </p:sp>
        <p:sp>
          <p:nvSpPr>
            <p:cNvPr id="76" name="Right Arrow 75"/>
            <p:cNvSpPr/>
            <p:nvPr/>
          </p:nvSpPr>
          <p:spPr>
            <a:xfrm rot="10800000">
              <a:off x="4133529" y="3343307"/>
              <a:ext cx="1462127" cy="1756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268405" y="3153177"/>
              <a:ext cx="1416181" cy="307777"/>
            </a:xfrm>
            <a:prstGeom prst="rect">
              <a:avLst/>
            </a:prstGeom>
            <a:noFill/>
          </p:spPr>
          <p:txBody>
            <a:bodyPr wrap="square" rtlCol="0">
              <a:spAutoFit/>
            </a:bodyPr>
            <a:lstStyle/>
            <a:p>
              <a:r>
                <a:rPr lang="en-US" sz="1400" dirty="0" smtClean="0"/>
                <a:t>Fishing</a:t>
              </a:r>
              <a:endParaRPr lang="en-US" sz="1400" dirty="0"/>
            </a:p>
          </p:txBody>
        </p:sp>
        <p:sp>
          <p:nvSpPr>
            <p:cNvPr id="78" name="Right Arrow 77"/>
            <p:cNvSpPr/>
            <p:nvPr/>
          </p:nvSpPr>
          <p:spPr>
            <a:xfrm rot="10800000">
              <a:off x="4131381" y="3843440"/>
              <a:ext cx="1462127" cy="1756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266257" y="3627552"/>
              <a:ext cx="1416181" cy="307777"/>
            </a:xfrm>
            <a:prstGeom prst="rect">
              <a:avLst/>
            </a:prstGeom>
            <a:noFill/>
          </p:spPr>
          <p:txBody>
            <a:bodyPr wrap="square" rtlCol="0">
              <a:spAutoFit/>
            </a:bodyPr>
            <a:lstStyle/>
            <a:p>
              <a:r>
                <a:rPr lang="en-US" sz="1400" dirty="0" smtClean="0"/>
                <a:t>Aquaculture</a:t>
              </a:r>
              <a:endParaRPr lang="en-US" sz="1400" dirty="0"/>
            </a:p>
          </p:txBody>
        </p:sp>
        <p:sp>
          <p:nvSpPr>
            <p:cNvPr id="80" name="Right Arrow 79"/>
            <p:cNvSpPr/>
            <p:nvPr/>
          </p:nvSpPr>
          <p:spPr>
            <a:xfrm rot="10800000">
              <a:off x="4129233" y="4292056"/>
              <a:ext cx="1462127" cy="1756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264109" y="4076168"/>
              <a:ext cx="1416181" cy="307777"/>
            </a:xfrm>
            <a:prstGeom prst="rect">
              <a:avLst/>
            </a:prstGeom>
            <a:noFill/>
          </p:spPr>
          <p:txBody>
            <a:bodyPr wrap="square" rtlCol="0">
              <a:spAutoFit/>
            </a:bodyPr>
            <a:lstStyle/>
            <a:p>
              <a:r>
                <a:rPr lang="en-US" sz="1400" dirty="0" smtClean="0"/>
                <a:t>Minerals</a:t>
              </a:r>
              <a:endParaRPr lang="en-US" sz="1400" dirty="0"/>
            </a:p>
          </p:txBody>
        </p:sp>
        <p:sp>
          <p:nvSpPr>
            <p:cNvPr id="82" name="Right Arrow 81"/>
            <p:cNvSpPr/>
            <p:nvPr/>
          </p:nvSpPr>
          <p:spPr>
            <a:xfrm rot="10800000">
              <a:off x="4154991" y="4755692"/>
              <a:ext cx="1462127" cy="1756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4289867" y="4539804"/>
              <a:ext cx="1416181" cy="523220"/>
            </a:xfrm>
            <a:prstGeom prst="rect">
              <a:avLst/>
            </a:prstGeom>
            <a:noFill/>
          </p:spPr>
          <p:txBody>
            <a:bodyPr wrap="square" rtlCol="0">
              <a:spAutoFit/>
            </a:bodyPr>
            <a:lstStyle/>
            <a:p>
              <a:r>
                <a:rPr lang="en-US" sz="1400" dirty="0" smtClean="0"/>
                <a:t>Non-renewable</a:t>
              </a:r>
            </a:p>
            <a:p>
              <a:r>
                <a:rPr lang="en-US" sz="1400" dirty="0" smtClean="0"/>
                <a:t>energy</a:t>
              </a:r>
              <a:endParaRPr lang="en-US" sz="1400" dirty="0"/>
            </a:p>
          </p:txBody>
        </p:sp>
        <p:sp>
          <p:nvSpPr>
            <p:cNvPr id="84" name="Right Arrow 83"/>
            <p:cNvSpPr/>
            <p:nvPr/>
          </p:nvSpPr>
          <p:spPr>
            <a:xfrm rot="10800000">
              <a:off x="4129233" y="5219332"/>
              <a:ext cx="1462127" cy="1756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264109" y="5042081"/>
              <a:ext cx="1416181" cy="523220"/>
            </a:xfrm>
            <a:prstGeom prst="rect">
              <a:avLst/>
            </a:prstGeom>
            <a:noFill/>
          </p:spPr>
          <p:txBody>
            <a:bodyPr wrap="square" rtlCol="0">
              <a:spAutoFit/>
            </a:bodyPr>
            <a:lstStyle/>
            <a:p>
              <a:r>
                <a:rPr lang="en-US" sz="1400" dirty="0" smtClean="0"/>
                <a:t>Renewable energy</a:t>
              </a:r>
              <a:endParaRPr lang="en-US" sz="1400" dirty="0"/>
            </a:p>
          </p:txBody>
        </p:sp>
      </p:grpSp>
      <p:pic>
        <p:nvPicPr>
          <p:cNvPr id="62" name="Picture 61"/>
          <p:cNvPicPr/>
          <p:nvPr/>
        </p:nvPicPr>
        <p:blipFill>
          <a:blip r:embed="rId5"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63" name="Content Placeholder 3"/>
          <p:cNvPicPr/>
          <p:nvPr/>
        </p:nvPicPr>
        <p:blipFill>
          <a:blip r:embed="rId6"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1006279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292776"/>
            <a:ext cx="8515350" cy="1025792"/>
          </a:xfrm>
        </p:spPr>
        <p:txBody>
          <a:bodyPr>
            <a:normAutofit/>
          </a:bodyPr>
          <a:lstStyle/>
          <a:p>
            <a:r>
              <a:rPr lang="en-US" sz="4000" b="1" dirty="0" smtClean="0">
                <a:latin typeface="Agency FB" panose="020B0503020202020204" pitchFamily="34" charset="0"/>
              </a:rPr>
              <a:t>A Tale of Coastal </a:t>
            </a:r>
            <a:r>
              <a:rPr lang="en-US" sz="4000" b="1" dirty="0">
                <a:latin typeface="Agency FB" panose="020B0503020202020204" pitchFamily="34" charset="0"/>
              </a:rPr>
              <a:t>E</a:t>
            </a:r>
            <a:r>
              <a:rPr lang="en-US" sz="4000" b="1" dirty="0" smtClean="0">
                <a:latin typeface="Agency FB" panose="020B0503020202020204" pitchFamily="34" charset="0"/>
              </a:rPr>
              <a:t>co Cities</a:t>
            </a:r>
            <a:endParaRPr lang="en-US" sz="4000" b="1" dirty="0">
              <a:latin typeface="Agency FB" panose="020B0503020202020204" pitchFamily="34" charset="0"/>
            </a:endParaRPr>
          </a:p>
        </p:txBody>
      </p:sp>
      <p:sp>
        <p:nvSpPr>
          <p:cNvPr id="15" name="TextBox 14"/>
          <p:cNvSpPr txBox="1"/>
          <p:nvPr/>
        </p:nvSpPr>
        <p:spPr>
          <a:xfrm>
            <a:off x="0" y="904003"/>
            <a:ext cx="9144000" cy="523220"/>
          </a:xfrm>
          <a:prstGeom prst="rect">
            <a:avLst/>
          </a:prstGeom>
          <a:noFill/>
        </p:spPr>
        <p:txBody>
          <a:bodyPr wrap="square" rtlCol="0">
            <a:spAutoFit/>
          </a:bodyPr>
          <a:lstStyle/>
          <a:p>
            <a:pPr algn="ctr"/>
            <a:r>
              <a:rPr lang="en-US" sz="2800" b="1" dirty="0">
                <a:solidFill>
                  <a:srgbClr val="FF0000"/>
                </a:solidFill>
              </a:rPr>
              <a:t>Our Definition:</a:t>
            </a:r>
          </a:p>
        </p:txBody>
      </p:sp>
      <p:grpSp>
        <p:nvGrpSpPr>
          <p:cNvPr id="20" name="Group 19"/>
          <p:cNvGrpSpPr/>
          <p:nvPr/>
        </p:nvGrpSpPr>
        <p:grpSpPr>
          <a:xfrm>
            <a:off x="548649" y="2107193"/>
            <a:ext cx="3515932" cy="3653220"/>
            <a:chOff x="618186" y="1846059"/>
            <a:chExt cx="3515932" cy="365322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157" y="3928187"/>
              <a:ext cx="3295709" cy="1484032"/>
            </a:xfrm>
            <a:prstGeom prst="rect">
              <a:avLst/>
            </a:prstGeom>
          </p:spPr>
        </p:pic>
        <p:sp>
          <p:nvSpPr>
            <p:cNvPr id="2" name="Rounded Rectangle 1"/>
            <p:cNvSpPr/>
            <p:nvPr/>
          </p:nvSpPr>
          <p:spPr>
            <a:xfrm>
              <a:off x="618186" y="2240925"/>
              <a:ext cx="3515932" cy="325835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2393" y="2288970"/>
              <a:ext cx="1571222" cy="307777"/>
            </a:xfrm>
            <a:prstGeom prst="rect">
              <a:avLst/>
            </a:prstGeom>
            <a:noFill/>
          </p:spPr>
          <p:txBody>
            <a:bodyPr wrap="square" rtlCol="0">
              <a:spAutoFit/>
            </a:bodyPr>
            <a:lstStyle/>
            <a:p>
              <a:r>
                <a:rPr lang="en-US" sz="1400" b="1" dirty="0" smtClean="0"/>
                <a:t>Economic Activity</a:t>
              </a:r>
              <a:endParaRPr lang="en-US" sz="1400" b="1" dirty="0"/>
            </a:p>
          </p:txBody>
        </p:sp>
        <p:sp>
          <p:nvSpPr>
            <p:cNvPr id="8" name="TextBox 7"/>
            <p:cNvSpPr txBox="1"/>
            <p:nvPr/>
          </p:nvSpPr>
          <p:spPr>
            <a:xfrm>
              <a:off x="772732" y="2582530"/>
              <a:ext cx="1571222" cy="307777"/>
            </a:xfrm>
            <a:prstGeom prst="rect">
              <a:avLst/>
            </a:prstGeom>
            <a:noFill/>
          </p:spPr>
          <p:txBody>
            <a:bodyPr wrap="square" rtlCol="0">
              <a:spAutoFit/>
            </a:bodyPr>
            <a:lstStyle/>
            <a:p>
              <a:r>
                <a:rPr lang="en-US" sz="1400" b="1" dirty="0" smtClean="0"/>
                <a:t>Financial Service</a:t>
              </a:r>
              <a:endParaRPr lang="en-US" sz="1400" b="1" dirty="0"/>
            </a:p>
          </p:txBody>
        </p:sp>
        <p:sp>
          <p:nvSpPr>
            <p:cNvPr id="9" name="TextBox 8"/>
            <p:cNvSpPr txBox="1"/>
            <p:nvPr/>
          </p:nvSpPr>
          <p:spPr>
            <a:xfrm>
              <a:off x="766292" y="2877428"/>
              <a:ext cx="1912513" cy="307777"/>
            </a:xfrm>
            <a:prstGeom prst="rect">
              <a:avLst/>
            </a:prstGeom>
            <a:noFill/>
          </p:spPr>
          <p:txBody>
            <a:bodyPr wrap="square" rtlCol="0">
              <a:spAutoFit/>
            </a:bodyPr>
            <a:lstStyle/>
            <a:p>
              <a:r>
                <a:rPr lang="en-US" sz="1400" b="1" dirty="0" smtClean="0"/>
                <a:t>Recreation &amp; Leisure</a:t>
              </a:r>
              <a:endParaRPr lang="en-US" sz="1400" b="1" dirty="0"/>
            </a:p>
          </p:txBody>
        </p:sp>
        <p:sp>
          <p:nvSpPr>
            <p:cNvPr id="10" name="TextBox 9"/>
            <p:cNvSpPr txBox="1"/>
            <p:nvPr/>
          </p:nvSpPr>
          <p:spPr>
            <a:xfrm>
              <a:off x="766293" y="3146568"/>
              <a:ext cx="1571222" cy="307777"/>
            </a:xfrm>
            <a:prstGeom prst="rect">
              <a:avLst/>
            </a:prstGeom>
            <a:noFill/>
          </p:spPr>
          <p:txBody>
            <a:bodyPr wrap="square" rtlCol="0">
              <a:spAutoFit/>
            </a:bodyPr>
            <a:lstStyle/>
            <a:p>
              <a:r>
                <a:rPr lang="en-US" sz="1400" b="1" dirty="0" smtClean="0"/>
                <a:t>Health</a:t>
              </a:r>
              <a:endParaRPr lang="en-US" sz="1400" b="1" dirty="0"/>
            </a:p>
          </p:txBody>
        </p:sp>
        <p:sp>
          <p:nvSpPr>
            <p:cNvPr id="11" name="TextBox 10"/>
            <p:cNvSpPr txBox="1"/>
            <p:nvPr/>
          </p:nvSpPr>
          <p:spPr>
            <a:xfrm>
              <a:off x="774673" y="3420131"/>
              <a:ext cx="1571222" cy="307777"/>
            </a:xfrm>
            <a:prstGeom prst="rect">
              <a:avLst/>
            </a:prstGeom>
            <a:noFill/>
          </p:spPr>
          <p:txBody>
            <a:bodyPr wrap="square" rtlCol="0">
              <a:spAutoFit/>
            </a:bodyPr>
            <a:lstStyle/>
            <a:p>
              <a:r>
                <a:rPr lang="en-US" sz="1400" b="1" dirty="0" smtClean="0"/>
                <a:t>Education</a:t>
              </a:r>
              <a:endParaRPr lang="en-US" sz="1400" b="1" dirty="0"/>
            </a:p>
          </p:txBody>
        </p:sp>
        <p:sp>
          <p:nvSpPr>
            <p:cNvPr id="14" name="TextBox 13"/>
            <p:cNvSpPr txBox="1"/>
            <p:nvPr/>
          </p:nvSpPr>
          <p:spPr>
            <a:xfrm>
              <a:off x="2449134" y="2862460"/>
              <a:ext cx="1571222" cy="307777"/>
            </a:xfrm>
            <a:prstGeom prst="rect">
              <a:avLst/>
            </a:prstGeom>
            <a:noFill/>
          </p:spPr>
          <p:txBody>
            <a:bodyPr wrap="square" rtlCol="0">
              <a:spAutoFit/>
            </a:bodyPr>
            <a:lstStyle/>
            <a:p>
              <a:r>
                <a:rPr lang="en-US" sz="1400" b="1" dirty="0" smtClean="0"/>
                <a:t>Housing</a:t>
              </a:r>
              <a:endParaRPr lang="en-US" sz="1400" b="1" dirty="0"/>
            </a:p>
          </p:txBody>
        </p:sp>
        <p:sp>
          <p:nvSpPr>
            <p:cNvPr id="16" name="TextBox 15"/>
            <p:cNvSpPr txBox="1"/>
            <p:nvPr/>
          </p:nvSpPr>
          <p:spPr>
            <a:xfrm>
              <a:off x="2455573" y="2580441"/>
              <a:ext cx="1571222" cy="307777"/>
            </a:xfrm>
            <a:prstGeom prst="rect">
              <a:avLst/>
            </a:prstGeom>
            <a:noFill/>
          </p:spPr>
          <p:txBody>
            <a:bodyPr wrap="square" rtlCol="0">
              <a:spAutoFit/>
            </a:bodyPr>
            <a:lstStyle/>
            <a:p>
              <a:r>
                <a:rPr lang="en-US" sz="1400" b="1" dirty="0" smtClean="0"/>
                <a:t>Infrastructure</a:t>
              </a:r>
              <a:endParaRPr lang="en-US" sz="1400" b="1" dirty="0"/>
            </a:p>
          </p:txBody>
        </p:sp>
        <p:sp>
          <p:nvSpPr>
            <p:cNvPr id="17" name="TextBox 16"/>
            <p:cNvSpPr txBox="1"/>
            <p:nvPr/>
          </p:nvSpPr>
          <p:spPr>
            <a:xfrm>
              <a:off x="2466305" y="2281678"/>
              <a:ext cx="1571222" cy="307777"/>
            </a:xfrm>
            <a:prstGeom prst="rect">
              <a:avLst/>
            </a:prstGeom>
            <a:noFill/>
          </p:spPr>
          <p:txBody>
            <a:bodyPr wrap="square" rtlCol="0">
              <a:spAutoFit/>
            </a:bodyPr>
            <a:lstStyle/>
            <a:p>
              <a:r>
                <a:rPr lang="en-US" sz="1400" b="1" dirty="0" smtClean="0"/>
                <a:t>Industry</a:t>
              </a:r>
              <a:endParaRPr lang="en-US" sz="1400" b="1" dirty="0"/>
            </a:p>
          </p:txBody>
        </p:sp>
        <p:sp>
          <p:nvSpPr>
            <p:cNvPr id="5" name="TextBox 4"/>
            <p:cNvSpPr txBox="1"/>
            <p:nvPr/>
          </p:nvSpPr>
          <p:spPr>
            <a:xfrm>
              <a:off x="1287887" y="1846059"/>
              <a:ext cx="2253803" cy="400110"/>
            </a:xfrm>
            <a:prstGeom prst="rect">
              <a:avLst/>
            </a:prstGeom>
            <a:noFill/>
          </p:spPr>
          <p:txBody>
            <a:bodyPr wrap="square" rtlCol="0">
              <a:spAutoFit/>
            </a:bodyPr>
            <a:lstStyle/>
            <a:p>
              <a:r>
                <a:rPr lang="en-US" sz="2000" b="1" dirty="0" smtClean="0">
                  <a:solidFill>
                    <a:srgbClr val="00B050"/>
                  </a:solidFill>
                </a:rPr>
                <a:t>Urban Environment</a:t>
              </a:r>
              <a:endParaRPr lang="en-US" sz="2000" b="1" dirty="0">
                <a:solidFill>
                  <a:srgbClr val="00B050"/>
                </a:solidFill>
              </a:endParaRPr>
            </a:p>
          </p:txBody>
        </p:sp>
        <p:sp>
          <p:nvSpPr>
            <p:cNvPr id="18" name="TextBox 17"/>
            <p:cNvSpPr txBox="1"/>
            <p:nvPr/>
          </p:nvSpPr>
          <p:spPr>
            <a:xfrm>
              <a:off x="2447645" y="3116225"/>
              <a:ext cx="1571222" cy="307777"/>
            </a:xfrm>
            <a:prstGeom prst="rect">
              <a:avLst/>
            </a:prstGeom>
            <a:noFill/>
          </p:spPr>
          <p:txBody>
            <a:bodyPr wrap="square" rtlCol="0">
              <a:spAutoFit/>
            </a:bodyPr>
            <a:lstStyle/>
            <a:p>
              <a:r>
                <a:rPr lang="en-US" sz="1400" b="1" dirty="0" smtClean="0"/>
                <a:t>Transportation</a:t>
              </a:r>
              <a:endParaRPr lang="en-US" sz="1400" b="1" dirty="0"/>
            </a:p>
          </p:txBody>
        </p:sp>
        <p:sp>
          <p:nvSpPr>
            <p:cNvPr id="19" name="TextBox 18"/>
            <p:cNvSpPr txBox="1"/>
            <p:nvPr/>
          </p:nvSpPr>
          <p:spPr>
            <a:xfrm>
              <a:off x="2455573" y="3406657"/>
              <a:ext cx="1571222" cy="307777"/>
            </a:xfrm>
            <a:prstGeom prst="rect">
              <a:avLst/>
            </a:prstGeom>
            <a:noFill/>
          </p:spPr>
          <p:txBody>
            <a:bodyPr wrap="square" rtlCol="0">
              <a:spAutoFit/>
            </a:bodyPr>
            <a:lstStyle/>
            <a:p>
              <a:r>
                <a:rPr lang="en-US" sz="1400" b="1" dirty="0" smtClean="0"/>
                <a:t>Innovations</a:t>
              </a:r>
              <a:endParaRPr lang="en-US" sz="1400" b="1" dirty="0"/>
            </a:p>
          </p:txBody>
        </p:sp>
        <p:sp>
          <p:nvSpPr>
            <p:cNvPr id="7" name="Rectangle 6"/>
            <p:cNvSpPr/>
            <p:nvPr/>
          </p:nvSpPr>
          <p:spPr>
            <a:xfrm>
              <a:off x="927279" y="3727908"/>
              <a:ext cx="2704563" cy="34181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Energy, Food, Water</a:t>
              </a:r>
              <a:endParaRPr lang="en-US" b="1" dirty="0">
                <a:solidFill>
                  <a:schemeClr val="tx1"/>
                </a:solidFill>
              </a:endParaRPr>
            </a:p>
          </p:txBody>
        </p:sp>
      </p:grpSp>
      <p:grpSp>
        <p:nvGrpSpPr>
          <p:cNvPr id="29" name="Group 28"/>
          <p:cNvGrpSpPr/>
          <p:nvPr/>
        </p:nvGrpSpPr>
        <p:grpSpPr>
          <a:xfrm>
            <a:off x="653620" y="1310967"/>
            <a:ext cx="3307947" cy="858541"/>
            <a:chOff x="717998" y="1194729"/>
            <a:chExt cx="3307947" cy="858541"/>
          </a:xfrm>
        </p:grpSpPr>
        <p:sp>
          <p:nvSpPr>
            <p:cNvPr id="21" name="Down Arrow 20"/>
            <p:cNvSpPr/>
            <p:nvPr/>
          </p:nvSpPr>
          <p:spPr>
            <a:xfrm>
              <a:off x="940157" y="1532375"/>
              <a:ext cx="334851" cy="517218"/>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2139190" y="1531454"/>
              <a:ext cx="334851" cy="517218"/>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338223" y="1536052"/>
              <a:ext cx="334851" cy="517218"/>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7998" y="1209479"/>
              <a:ext cx="953036" cy="400110"/>
            </a:xfrm>
            <a:prstGeom prst="rect">
              <a:avLst/>
            </a:prstGeom>
            <a:noFill/>
          </p:spPr>
          <p:txBody>
            <a:bodyPr wrap="square" rtlCol="0">
              <a:spAutoFit/>
            </a:bodyPr>
            <a:lstStyle/>
            <a:p>
              <a:r>
                <a:rPr lang="en-US" sz="2000" b="1" dirty="0" smtClean="0"/>
                <a:t>Energy</a:t>
              </a:r>
              <a:endParaRPr lang="en-US" sz="2000" b="1" dirty="0"/>
            </a:p>
          </p:txBody>
        </p:sp>
        <p:sp>
          <p:nvSpPr>
            <p:cNvPr id="27" name="TextBox 26"/>
            <p:cNvSpPr txBox="1"/>
            <p:nvPr/>
          </p:nvSpPr>
          <p:spPr>
            <a:xfrm>
              <a:off x="1915733" y="1206937"/>
              <a:ext cx="953036" cy="400110"/>
            </a:xfrm>
            <a:prstGeom prst="rect">
              <a:avLst/>
            </a:prstGeom>
            <a:noFill/>
          </p:spPr>
          <p:txBody>
            <a:bodyPr wrap="square" rtlCol="0">
              <a:spAutoFit/>
            </a:bodyPr>
            <a:lstStyle/>
            <a:p>
              <a:r>
                <a:rPr lang="en-US" sz="2000" b="1" dirty="0" smtClean="0"/>
                <a:t>Food</a:t>
              </a:r>
              <a:endParaRPr lang="en-US" sz="2000" b="1" dirty="0"/>
            </a:p>
          </p:txBody>
        </p:sp>
        <p:sp>
          <p:nvSpPr>
            <p:cNvPr id="28" name="TextBox 27"/>
            <p:cNvSpPr txBox="1"/>
            <p:nvPr/>
          </p:nvSpPr>
          <p:spPr>
            <a:xfrm>
              <a:off x="3072909" y="1194729"/>
              <a:ext cx="953036" cy="400110"/>
            </a:xfrm>
            <a:prstGeom prst="rect">
              <a:avLst/>
            </a:prstGeom>
            <a:noFill/>
          </p:spPr>
          <p:txBody>
            <a:bodyPr wrap="square" rtlCol="0">
              <a:spAutoFit/>
            </a:bodyPr>
            <a:lstStyle/>
            <a:p>
              <a:r>
                <a:rPr lang="en-US" sz="2000" b="1" dirty="0" smtClean="0"/>
                <a:t>Water</a:t>
              </a:r>
              <a:endParaRPr lang="en-US" sz="2000" b="1" dirty="0"/>
            </a:p>
          </p:txBody>
        </p:sp>
      </p:grpSp>
      <p:grpSp>
        <p:nvGrpSpPr>
          <p:cNvPr id="32" name="Group 31"/>
          <p:cNvGrpSpPr/>
          <p:nvPr/>
        </p:nvGrpSpPr>
        <p:grpSpPr>
          <a:xfrm>
            <a:off x="701897" y="5827950"/>
            <a:ext cx="3500167" cy="1070370"/>
            <a:chOff x="717998" y="5799705"/>
            <a:chExt cx="3500167" cy="1070370"/>
          </a:xfrm>
        </p:grpSpPr>
        <p:sp>
          <p:nvSpPr>
            <p:cNvPr id="24" name="Down Arrow 23"/>
            <p:cNvSpPr/>
            <p:nvPr/>
          </p:nvSpPr>
          <p:spPr>
            <a:xfrm>
              <a:off x="2780684" y="5799705"/>
              <a:ext cx="334851" cy="51721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1307352" y="5799705"/>
              <a:ext cx="334851" cy="530027"/>
            </a:xfrm>
            <a:prstGeom prst="down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17998" y="6263017"/>
              <a:ext cx="1756043" cy="369332"/>
            </a:xfrm>
            <a:prstGeom prst="rect">
              <a:avLst/>
            </a:prstGeom>
            <a:noFill/>
          </p:spPr>
          <p:txBody>
            <a:bodyPr wrap="square" rtlCol="0">
              <a:spAutoFit/>
            </a:bodyPr>
            <a:lstStyle/>
            <a:p>
              <a:r>
                <a:rPr lang="en-US" b="1" dirty="0" smtClean="0"/>
                <a:t>Waste/Pollution</a:t>
              </a:r>
              <a:endParaRPr lang="en-US" b="1" dirty="0"/>
            </a:p>
          </p:txBody>
        </p:sp>
        <p:sp>
          <p:nvSpPr>
            <p:cNvPr id="31" name="TextBox 30"/>
            <p:cNvSpPr txBox="1"/>
            <p:nvPr/>
          </p:nvSpPr>
          <p:spPr>
            <a:xfrm>
              <a:off x="2530072" y="6223744"/>
              <a:ext cx="1688093" cy="646331"/>
            </a:xfrm>
            <a:prstGeom prst="rect">
              <a:avLst/>
            </a:prstGeom>
            <a:noFill/>
          </p:spPr>
          <p:txBody>
            <a:bodyPr wrap="square" rtlCol="0">
              <a:spAutoFit/>
            </a:bodyPr>
            <a:lstStyle/>
            <a:p>
              <a:r>
                <a:rPr lang="en-US" b="1" dirty="0" smtClean="0"/>
                <a:t>Other Externalities</a:t>
              </a:r>
              <a:endParaRPr lang="en-US" b="1" dirty="0"/>
            </a:p>
          </p:txBody>
        </p:sp>
      </p:grpSp>
      <p:grpSp>
        <p:nvGrpSpPr>
          <p:cNvPr id="74" name="Group 73"/>
          <p:cNvGrpSpPr/>
          <p:nvPr/>
        </p:nvGrpSpPr>
        <p:grpSpPr>
          <a:xfrm>
            <a:off x="4480877" y="1183038"/>
            <a:ext cx="4401717" cy="5298579"/>
            <a:chOff x="4480877" y="1183038"/>
            <a:chExt cx="4401717" cy="5298579"/>
          </a:xfrm>
        </p:grpSpPr>
        <p:cxnSp>
          <p:nvCxnSpPr>
            <p:cNvPr id="59" name="Elbow Connector 58"/>
            <p:cNvCxnSpPr/>
            <p:nvPr/>
          </p:nvCxnSpPr>
          <p:spPr>
            <a:xfrm rot="5400000">
              <a:off x="2196930" y="3839401"/>
              <a:ext cx="4952696" cy="331735"/>
            </a:xfrm>
            <a:prstGeom prst="curvedConnector3">
              <a:avLst>
                <a:gd name="adj1" fmla="val 50000"/>
              </a:avLst>
            </a:prstGeom>
            <a:ln w="285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664191" y="2101949"/>
              <a:ext cx="3218403" cy="3658464"/>
              <a:chOff x="5617800" y="2101949"/>
              <a:chExt cx="3218403" cy="3658464"/>
            </a:xfrm>
          </p:grpSpPr>
          <p:grpSp>
            <p:nvGrpSpPr>
              <p:cNvPr id="33" name="Group 32"/>
              <p:cNvGrpSpPr/>
              <p:nvPr/>
            </p:nvGrpSpPr>
            <p:grpSpPr>
              <a:xfrm>
                <a:off x="5617800" y="2101949"/>
                <a:ext cx="3218403" cy="3658464"/>
                <a:chOff x="618186" y="1840815"/>
                <a:chExt cx="3515932" cy="3658464"/>
              </a:xfrm>
            </p:grpSpPr>
            <p:sp>
              <p:nvSpPr>
                <p:cNvPr id="35" name="Rounded Rectangle 34"/>
                <p:cNvSpPr/>
                <p:nvPr/>
              </p:nvSpPr>
              <p:spPr>
                <a:xfrm>
                  <a:off x="618186" y="2240925"/>
                  <a:ext cx="3515932" cy="3258354"/>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52625" y="1840815"/>
                  <a:ext cx="2730979" cy="400110"/>
                </a:xfrm>
                <a:prstGeom prst="rect">
                  <a:avLst/>
                </a:prstGeom>
                <a:noFill/>
              </p:spPr>
              <p:txBody>
                <a:bodyPr wrap="square" rtlCol="0">
                  <a:spAutoFit/>
                </a:bodyPr>
                <a:lstStyle/>
                <a:p>
                  <a:r>
                    <a:rPr lang="en-US" sz="2000" b="1" dirty="0" smtClean="0">
                      <a:solidFill>
                        <a:schemeClr val="accent1">
                          <a:lumMod val="75000"/>
                        </a:schemeClr>
                      </a:solidFill>
                    </a:rPr>
                    <a:t>Coastal Environment</a:t>
                  </a:r>
                  <a:endParaRPr lang="en-US" sz="2000" b="1" dirty="0">
                    <a:solidFill>
                      <a:schemeClr val="accent1">
                        <a:lumMod val="75000"/>
                      </a:schemeClr>
                    </a:solidFill>
                  </a:endParaRPr>
                </a:p>
              </p:txBody>
            </p:sp>
          </p:grpSp>
          <p:sp>
            <p:nvSpPr>
              <p:cNvPr id="48" name="TextBox 47"/>
              <p:cNvSpPr txBox="1"/>
              <p:nvPr/>
            </p:nvSpPr>
            <p:spPr>
              <a:xfrm>
                <a:off x="5770774" y="2550016"/>
                <a:ext cx="1853518" cy="707886"/>
              </a:xfrm>
              <a:prstGeom prst="rect">
                <a:avLst/>
              </a:prstGeom>
              <a:noFill/>
            </p:spPr>
            <p:txBody>
              <a:bodyPr wrap="square" rtlCol="0">
                <a:spAutoFit/>
              </a:bodyPr>
              <a:lstStyle/>
              <a:p>
                <a:r>
                  <a:rPr lang="en-US" sz="2000" b="1" dirty="0" smtClean="0">
                    <a:solidFill>
                      <a:srgbClr val="FF0000"/>
                    </a:solidFill>
                  </a:rPr>
                  <a:t>Biotic environment:</a:t>
                </a:r>
                <a:endParaRPr lang="en-US" sz="2000" b="1" dirty="0">
                  <a:solidFill>
                    <a:srgbClr val="FF0000"/>
                  </a:solidFill>
                </a:endParaRPr>
              </a:p>
            </p:txBody>
          </p:sp>
          <p:sp>
            <p:nvSpPr>
              <p:cNvPr id="49" name="TextBox 48"/>
              <p:cNvSpPr txBox="1"/>
              <p:nvPr/>
            </p:nvSpPr>
            <p:spPr>
              <a:xfrm>
                <a:off x="5755746" y="3694090"/>
                <a:ext cx="1958697" cy="707886"/>
              </a:xfrm>
              <a:prstGeom prst="rect">
                <a:avLst/>
              </a:prstGeom>
              <a:noFill/>
            </p:spPr>
            <p:txBody>
              <a:bodyPr wrap="square" rtlCol="0">
                <a:spAutoFit/>
              </a:bodyPr>
              <a:lstStyle/>
              <a:p>
                <a:r>
                  <a:rPr lang="en-US" sz="2000" b="1" dirty="0" smtClean="0">
                    <a:solidFill>
                      <a:srgbClr val="FF0000"/>
                    </a:solidFill>
                  </a:rPr>
                  <a:t>Abiotic environment:</a:t>
                </a:r>
                <a:endParaRPr lang="en-US" sz="2000" b="1" dirty="0">
                  <a:solidFill>
                    <a:srgbClr val="FF0000"/>
                  </a:solidFill>
                </a:endParaRPr>
              </a:p>
            </p:txBody>
          </p:sp>
          <p:sp>
            <p:nvSpPr>
              <p:cNvPr id="50" name="TextBox 49"/>
              <p:cNvSpPr txBox="1"/>
              <p:nvPr/>
            </p:nvSpPr>
            <p:spPr>
              <a:xfrm>
                <a:off x="5863148" y="3211587"/>
                <a:ext cx="1571222" cy="307777"/>
              </a:xfrm>
              <a:prstGeom prst="rect">
                <a:avLst/>
              </a:prstGeom>
              <a:noFill/>
            </p:spPr>
            <p:txBody>
              <a:bodyPr wrap="square" rtlCol="0">
                <a:spAutoFit/>
              </a:bodyPr>
              <a:lstStyle/>
              <a:p>
                <a:r>
                  <a:rPr lang="en-US" sz="1400" b="1" dirty="0" smtClean="0"/>
                  <a:t>Species</a:t>
                </a:r>
                <a:endParaRPr lang="en-US" sz="1400" b="1" dirty="0"/>
              </a:p>
            </p:txBody>
          </p:sp>
          <p:sp>
            <p:nvSpPr>
              <p:cNvPr id="51" name="TextBox 50"/>
              <p:cNvSpPr txBox="1"/>
              <p:nvPr/>
            </p:nvSpPr>
            <p:spPr>
              <a:xfrm>
                <a:off x="5845899" y="4394688"/>
                <a:ext cx="1714000" cy="1169551"/>
              </a:xfrm>
              <a:prstGeom prst="rect">
                <a:avLst/>
              </a:prstGeom>
              <a:noFill/>
            </p:spPr>
            <p:txBody>
              <a:bodyPr wrap="square" rtlCol="0">
                <a:spAutoFit/>
              </a:bodyPr>
              <a:lstStyle/>
              <a:p>
                <a:r>
                  <a:rPr lang="en-US" sz="1400" b="1" dirty="0" smtClean="0"/>
                  <a:t>Currents, tides, waves, wind, seafloor, water quality, mineral resources…</a:t>
                </a:r>
                <a:endParaRPr lang="en-US" sz="1400" b="1" dirty="0"/>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049" y="2866562"/>
                <a:ext cx="1348982" cy="908949"/>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049" y="4420584"/>
                <a:ext cx="1348982" cy="979210"/>
              </a:xfrm>
              <a:prstGeom prst="rect">
                <a:avLst/>
              </a:prstGeom>
            </p:spPr>
          </p:pic>
        </p:grpSp>
        <p:sp>
          <p:nvSpPr>
            <p:cNvPr id="67" name="TextBox 66"/>
            <p:cNvSpPr txBox="1"/>
            <p:nvPr/>
          </p:nvSpPr>
          <p:spPr>
            <a:xfrm rot="16200000">
              <a:off x="4176347" y="1487568"/>
              <a:ext cx="1275245" cy="666186"/>
            </a:xfrm>
            <a:prstGeom prst="rect">
              <a:avLst/>
            </a:prstGeom>
            <a:noFill/>
          </p:spPr>
          <p:txBody>
            <a:bodyPr wrap="square" rtlCol="0">
              <a:spAutoFit/>
            </a:bodyPr>
            <a:lstStyle/>
            <a:p>
              <a:r>
                <a:rPr lang="en-US" dirty="0" smtClean="0"/>
                <a:t>Land-sea interface</a:t>
              </a:r>
              <a:endParaRPr lang="en-US" dirty="0"/>
            </a:p>
          </p:txBody>
        </p:sp>
      </p:grpSp>
      <p:grpSp>
        <p:nvGrpSpPr>
          <p:cNvPr id="86" name="Group 85"/>
          <p:cNvGrpSpPr/>
          <p:nvPr/>
        </p:nvGrpSpPr>
        <p:grpSpPr>
          <a:xfrm>
            <a:off x="4129233" y="2678806"/>
            <a:ext cx="1576815" cy="2886495"/>
            <a:chOff x="4129233" y="2678806"/>
            <a:chExt cx="1576815" cy="2886495"/>
          </a:xfrm>
        </p:grpSpPr>
        <p:sp>
          <p:nvSpPr>
            <p:cNvPr id="55" name="Right Arrow 54"/>
            <p:cNvSpPr/>
            <p:nvPr/>
          </p:nvSpPr>
          <p:spPr>
            <a:xfrm>
              <a:off x="4143832" y="2907639"/>
              <a:ext cx="1462127" cy="175648"/>
            </a:xfrm>
            <a:prstGeom prst="rightArrow">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193279" y="2678806"/>
              <a:ext cx="1416181" cy="307777"/>
            </a:xfrm>
            <a:prstGeom prst="rect">
              <a:avLst/>
            </a:prstGeom>
            <a:noFill/>
          </p:spPr>
          <p:txBody>
            <a:bodyPr wrap="square" rtlCol="0">
              <a:spAutoFit/>
            </a:bodyPr>
            <a:lstStyle/>
            <a:p>
              <a:r>
                <a:rPr lang="en-US" sz="1400" dirty="0" smtClean="0"/>
                <a:t>Waste/Pollution</a:t>
              </a:r>
              <a:endParaRPr lang="en-US" sz="1400" dirty="0"/>
            </a:p>
          </p:txBody>
        </p:sp>
        <p:sp>
          <p:nvSpPr>
            <p:cNvPr id="76" name="Right Arrow 75"/>
            <p:cNvSpPr/>
            <p:nvPr/>
          </p:nvSpPr>
          <p:spPr>
            <a:xfrm rot="10800000">
              <a:off x="4133529" y="3343307"/>
              <a:ext cx="1462127" cy="175648"/>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268405" y="3153177"/>
              <a:ext cx="1416181" cy="307777"/>
            </a:xfrm>
            <a:prstGeom prst="rect">
              <a:avLst/>
            </a:prstGeom>
            <a:noFill/>
          </p:spPr>
          <p:txBody>
            <a:bodyPr wrap="square" rtlCol="0">
              <a:spAutoFit/>
            </a:bodyPr>
            <a:lstStyle/>
            <a:p>
              <a:r>
                <a:rPr lang="en-US" sz="1400" dirty="0" smtClean="0"/>
                <a:t>Fishing</a:t>
              </a:r>
              <a:endParaRPr lang="en-US" sz="1400" dirty="0"/>
            </a:p>
          </p:txBody>
        </p:sp>
        <p:sp>
          <p:nvSpPr>
            <p:cNvPr id="78" name="Right Arrow 77"/>
            <p:cNvSpPr/>
            <p:nvPr/>
          </p:nvSpPr>
          <p:spPr>
            <a:xfrm rot="10800000">
              <a:off x="4131381" y="3843440"/>
              <a:ext cx="1462127" cy="1756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266257" y="3627552"/>
              <a:ext cx="1416181" cy="307777"/>
            </a:xfrm>
            <a:prstGeom prst="rect">
              <a:avLst/>
            </a:prstGeom>
            <a:noFill/>
          </p:spPr>
          <p:txBody>
            <a:bodyPr wrap="square" rtlCol="0">
              <a:spAutoFit/>
            </a:bodyPr>
            <a:lstStyle/>
            <a:p>
              <a:r>
                <a:rPr lang="en-US" sz="1400" dirty="0" smtClean="0"/>
                <a:t>Aquaculture</a:t>
              </a:r>
              <a:endParaRPr lang="en-US" sz="1400" dirty="0"/>
            </a:p>
          </p:txBody>
        </p:sp>
        <p:sp>
          <p:nvSpPr>
            <p:cNvPr id="80" name="Right Arrow 79"/>
            <p:cNvSpPr/>
            <p:nvPr/>
          </p:nvSpPr>
          <p:spPr>
            <a:xfrm rot="10800000">
              <a:off x="4129233" y="4292056"/>
              <a:ext cx="1462127" cy="1756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264109" y="4076168"/>
              <a:ext cx="1416181" cy="307777"/>
            </a:xfrm>
            <a:prstGeom prst="rect">
              <a:avLst/>
            </a:prstGeom>
            <a:noFill/>
          </p:spPr>
          <p:txBody>
            <a:bodyPr wrap="square" rtlCol="0">
              <a:spAutoFit/>
            </a:bodyPr>
            <a:lstStyle/>
            <a:p>
              <a:r>
                <a:rPr lang="en-US" sz="1400" dirty="0" smtClean="0"/>
                <a:t>Minerals</a:t>
              </a:r>
              <a:endParaRPr lang="en-US" sz="1400" dirty="0"/>
            </a:p>
          </p:txBody>
        </p:sp>
        <p:sp>
          <p:nvSpPr>
            <p:cNvPr id="82" name="Right Arrow 81"/>
            <p:cNvSpPr/>
            <p:nvPr/>
          </p:nvSpPr>
          <p:spPr>
            <a:xfrm rot="10800000">
              <a:off x="4154991" y="4755692"/>
              <a:ext cx="1462127" cy="175648"/>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4289867" y="4539804"/>
              <a:ext cx="1416181" cy="523220"/>
            </a:xfrm>
            <a:prstGeom prst="rect">
              <a:avLst/>
            </a:prstGeom>
            <a:noFill/>
          </p:spPr>
          <p:txBody>
            <a:bodyPr wrap="square" rtlCol="0">
              <a:spAutoFit/>
            </a:bodyPr>
            <a:lstStyle/>
            <a:p>
              <a:r>
                <a:rPr lang="en-US" sz="1400" dirty="0" smtClean="0"/>
                <a:t>Non-renewable</a:t>
              </a:r>
            </a:p>
            <a:p>
              <a:r>
                <a:rPr lang="en-US" sz="1400" dirty="0" smtClean="0"/>
                <a:t>energy</a:t>
              </a:r>
              <a:endParaRPr lang="en-US" sz="1400" dirty="0"/>
            </a:p>
          </p:txBody>
        </p:sp>
        <p:sp>
          <p:nvSpPr>
            <p:cNvPr id="84" name="Right Arrow 83"/>
            <p:cNvSpPr/>
            <p:nvPr/>
          </p:nvSpPr>
          <p:spPr>
            <a:xfrm rot="10800000">
              <a:off x="4129233" y="5219332"/>
              <a:ext cx="1462127" cy="1756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264109" y="5042081"/>
              <a:ext cx="1416181" cy="523220"/>
            </a:xfrm>
            <a:prstGeom prst="rect">
              <a:avLst/>
            </a:prstGeom>
            <a:noFill/>
          </p:spPr>
          <p:txBody>
            <a:bodyPr wrap="square" rtlCol="0">
              <a:spAutoFit/>
            </a:bodyPr>
            <a:lstStyle/>
            <a:p>
              <a:r>
                <a:rPr lang="en-US" sz="1400" dirty="0" smtClean="0"/>
                <a:t>Renewable energy</a:t>
              </a:r>
              <a:endParaRPr lang="en-US" sz="1400" dirty="0"/>
            </a:p>
          </p:txBody>
        </p:sp>
      </p:grpSp>
      <p:pic>
        <p:nvPicPr>
          <p:cNvPr id="57" name="Picture 56"/>
          <p:cNvPicPr/>
          <p:nvPr/>
        </p:nvPicPr>
        <p:blipFill>
          <a:blip r:embed="rId5"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58" name="Content Placeholder 3"/>
          <p:cNvPicPr/>
          <p:nvPr/>
        </p:nvPicPr>
        <p:blipFill>
          <a:blip r:embed="rId6"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35329839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34894"/>
            <a:ext cx="8515350" cy="1025792"/>
          </a:xfrm>
        </p:spPr>
        <p:txBody>
          <a:bodyPr>
            <a:normAutofit/>
          </a:bodyPr>
          <a:lstStyle/>
          <a:p>
            <a:r>
              <a:rPr lang="en-US" sz="4000" b="1" dirty="0" smtClean="0">
                <a:latin typeface="Agency FB" panose="020B0503020202020204" pitchFamily="34" charset="0"/>
              </a:rPr>
              <a:t>A Tale of Coastal </a:t>
            </a:r>
            <a:r>
              <a:rPr lang="en-US" sz="4000" b="1" dirty="0">
                <a:latin typeface="Agency FB" panose="020B0503020202020204" pitchFamily="34" charset="0"/>
              </a:rPr>
              <a:t>E</a:t>
            </a:r>
            <a:r>
              <a:rPr lang="en-US" sz="4000" b="1" dirty="0" smtClean="0">
                <a:latin typeface="Agency FB" panose="020B0503020202020204" pitchFamily="34" charset="0"/>
              </a:rPr>
              <a:t>co Cities</a:t>
            </a:r>
            <a:endParaRPr lang="en-US" sz="4000" b="1" dirty="0">
              <a:latin typeface="Agency FB" panose="020B0503020202020204" pitchFamily="34" charset="0"/>
            </a:endParaRPr>
          </a:p>
        </p:txBody>
      </p:sp>
      <p:sp>
        <p:nvSpPr>
          <p:cNvPr id="6" name="Oval 5"/>
          <p:cNvSpPr/>
          <p:nvPr/>
        </p:nvSpPr>
        <p:spPr>
          <a:xfrm>
            <a:off x="6467220" y="3480782"/>
            <a:ext cx="1883391" cy="146031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7450" y="3520264"/>
            <a:ext cx="1883391" cy="145409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881" y="3589031"/>
            <a:ext cx="1833818" cy="1750499"/>
          </a:xfrm>
          <a:prstGeom prst="rect">
            <a:avLst/>
          </a:prstGeom>
        </p:spPr>
      </p:pic>
      <p:sp>
        <p:nvSpPr>
          <p:cNvPr id="12" name="TextBox 11"/>
          <p:cNvSpPr txBox="1"/>
          <p:nvPr/>
        </p:nvSpPr>
        <p:spPr>
          <a:xfrm>
            <a:off x="1043959" y="5056243"/>
            <a:ext cx="1542197" cy="369332"/>
          </a:xfrm>
          <a:prstGeom prst="rect">
            <a:avLst/>
          </a:prstGeom>
          <a:noFill/>
        </p:spPr>
        <p:txBody>
          <a:bodyPr wrap="square" rtlCol="0">
            <a:spAutoFit/>
          </a:bodyPr>
          <a:lstStyle/>
          <a:p>
            <a:r>
              <a:rPr lang="en-GB" b="1" u="sng" dirty="0">
                <a:effectLst>
                  <a:outerShdw blurRad="38100" dist="38100" dir="2700000" algn="tl">
                    <a:srgbClr val="000000">
                      <a:alpha val="43137"/>
                    </a:srgbClr>
                  </a:outerShdw>
                </a:effectLst>
              </a:rPr>
              <a:t>Genoa, Italy</a:t>
            </a:r>
            <a:endParaRPr lang="en-US" b="1" u="sng" dirty="0">
              <a:effectLst>
                <a:outerShdw blurRad="38100" dist="38100" dir="2700000" algn="tl">
                  <a:srgbClr val="000000">
                    <a:alpha val="43137"/>
                  </a:srgbClr>
                </a:outerShdw>
              </a:effectLst>
            </a:endParaRPr>
          </a:p>
        </p:txBody>
      </p:sp>
      <p:grpSp>
        <p:nvGrpSpPr>
          <p:cNvPr id="64" name="Group 63"/>
          <p:cNvGrpSpPr/>
          <p:nvPr/>
        </p:nvGrpSpPr>
        <p:grpSpPr>
          <a:xfrm>
            <a:off x="691035" y="1208725"/>
            <a:ext cx="1962894" cy="1815995"/>
            <a:chOff x="409430" y="953608"/>
            <a:chExt cx="1962894" cy="1815995"/>
          </a:xfrm>
        </p:grpSpPr>
        <p:sp>
          <p:nvSpPr>
            <p:cNvPr id="7" name="Oval 6"/>
            <p:cNvSpPr/>
            <p:nvPr/>
          </p:nvSpPr>
          <p:spPr>
            <a:xfrm>
              <a:off x="478411" y="953608"/>
              <a:ext cx="1883391" cy="146031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9430" y="2400271"/>
              <a:ext cx="1962894" cy="369332"/>
            </a:xfrm>
            <a:prstGeom prst="rect">
              <a:avLst/>
            </a:prstGeom>
            <a:noFill/>
          </p:spPr>
          <p:txBody>
            <a:bodyPr wrap="square" rtlCol="0">
              <a:spAutoFit/>
            </a:bodyPr>
            <a:lstStyle/>
            <a:p>
              <a:r>
                <a:rPr lang="en-GB" b="1" u="sng" dirty="0" smtClean="0">
                  <a:effectLst>
                    <a:outerShdw blurRad="38100" dist="38100" dir="2700000" algn="tl">
                      <a:srgbClr val="000000">
                        <a:alpha val="43137"/>
                      </a:srgbClr>
                    </a:outerShdw>
                  </a:effectLst>
                </a:rPr>
                <a:t>Hong Kong, China</a:t>
              </a:r>
              <a:endParaRPr lang="en-US" b="1" u="sng" dirty="0">
                <a:effectLst>
                  <a:outerShdw blurRad="38100" dist="38100" dir="2700000" algn="tl">
                    <a:srgbClr val="000000">
                      <a:alpha val="43137"/>
                    </a:srgbClr>
                  </a:outerShdw>
                </a:effectLst>
              </a:endParaRPr>
            </a:p>
          </p:txBody>
        </p:sp>
      </p:grpSp>
      <p:grpSp>
        <p:nvGrpSpPr>
          <p:cNvPr id="65" name="Group 64"/>
          <p:cNvGrpSpPr/>
          <p:nvPr/>
        </p:nvGrpSpPr>
        <p:grpSpPr>
          <a:xfrm>
            <a:off x="3618879" y="1222494"/>
            <a:ext cx="1883391" cy="1829643"/>
            <a:chOff x="3627180" y="953608"/>
            <a:chExt cx="1883391" cy="1829643"/>
          </a:xfrm>
        </p:grpSpPr>
        <p:sp>
          <p:nvSpPr>
            <p:cNvPr id="9" name="Oval 8"/>
            <p:cNvSpPr/>
            <p:nvPr/>
          </p:nvSpPr>
          <p:spPr>
            <a:xfrm>
              <a:off x="3627180" y="953608"/>
              <a:ext cx="1883391" cy="1460311"/>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18801" y="2413919"/>
              <a:ext cx="1542197" cy="369332"/>
            </a:xfrm>
            <a:prstGeom prst="rect">
              <a:avLst/>
            </a:prstGeom>
            <a:noFill/>
          </p:spPr>
          <p:txBody>
            <a:bodyPr wrap="square" rtlCol="0">
              <a:spAutoFit/>
            </a:bodyPr>
            <a:lstStyle/>
            <a:p>
              <a:r>
                <a:rPr lang="en-GB" b="1" u="sng" dirty="0" smtClean="0">
                  <a:effectLst>
                    <a:outerShdw blurRad="38100" dist="38100" dir="2700000" algn="tl">
                      <a:srgbClr val="000000">
                        <a:alpha val="43137"/>
                      </a:srgbClr>
                    </a:outerShdw>
                  </a:effectLst>
                </a:rPr>
                <a:t>Lagos, Nigeria</a:t>
              </a:r>
              <a:endParaRPr lang="en-US" b="1" u="sng" dirty="0">
                <a:effectLst>
                  <a:outerShdw blurRad="38100" dist="38100" dir="2700000" algn="tl">
                    <a:srgbClr val="000000">
                      <a:alpha val="43137"/>
                    </a:srgbClr>
                  </a:outerShdw>
                </a:effectLst>
              </a:endParaRPr>
            </a:p>
          </p:txBody>
        </p:sp>
      </p:grpSp>
      <p:grpSp>
        <p:nvGrpSpPr>
          <p:cNvPr id="66" name="Group 65"/>
          <p:cNvGrpSpPr/>
          <p:nvPr/>
        </p:nvGrpSpPr>
        <p:grpSpPr>
          <a:xfrm>
            <a:off x="6467220" y="1228749"/>
            <a:ext cx="1883391" cy="1823388"/>
            <a:chOff x="6775949" y="953608"/>
            <a:chExt cx="1883391" cy="1823388"/>
          </a:xfrm>
        </p:grpSpPr>
        <p:sp>
          <p:nvSpPr>
            <p:cNvPr id="8" name="Oval 7"/>
            <p:cNvSpPr/>
            <p:nvPr/>
          </p:nvSpPr>
          <p:spPr>
            <a:xfrm>
              <a:off x="6775949" y="953608"/>
              <a:ext cx="1883391" cy="1460311"/>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17997" y="2407664"/>
              <a:ext cx="1542197" cy="369332"/>
            </a:xfrm>
            <a:prstGeom prst="rect">
              <a:avLst/>
            </a:prstGeom>
            <a:noFill/>
          </p:spPr>
          <p:txBody>
            <a:bodyPr wrap="square" rtlCol="0">
              <a:spAutoFit/>
            </a:bodyPr>
            <a:lstStyle/>
            <a:p>
              <a:r>
                <a:rPr lang="en-GB" b="1" u="sng" dirty="0" smtClean="0">
                  <a:effectLst>
                    <a:outerShdw blurRad="38100" dist="38100" dir="2700000" algn="tl">
                      <a:srgbClr val="000000">
                        <a:alpha val="43137"/>
                      </a:srgbClr>
                    </a:outerShdw>
                  </a:effectLst>
                </a:rPr>
                <a:t>New York, US</a:t>
              </a:r>
              <a:endParaRPr lang="en-US" b="1" u="sng" dirty="0">
                <a:effectLst>
                  <a:outerShdw blurRad="38100" dist="38100" dir="2700000" algn="tl">
                    <a:srgbClr val="000000">
                      <a:alpha val="43137"/>
                    </a:srgbClr>
                  </a:outerShdw>
                </a:effectLst>
              </a:endParaRPr>
            </a:p>
          </p:txBody>
        </p:sp>
      </p:grpSp>
      <p:sp>
        <p:nvSpPr>
          <p:cNvPr id="17" name="TextBox 16"/>
          <p:cNvSpPr txBox="1"/>
          <p:nvPr/>
        </p:nvSpPr>
        <p:spPr>
          <a:xfrm>
            <a:off x="6769295" y="4974355"/>
            <a:ext cx="1542197" cy="646331"/>
          </a:xfrm>
          <a:prstGeom prst="rect">
            <a:avLst/>
          </a:prstGeom>
          <a:noFill/>
        </p:spPr>
        <p:txBody>
          <a:bodyPr wrap="square" rtlCol="0">
            <a:spAutoFit/>
          </a:bodyPr>
          <a:lstStyle/>
          <a:p>
            <a:r>
              <a:rPr lang="en-US" b="1" u="sng" dirty="0" smtClean="0">
                <a:effectLst>
                  <a:outerShdw blurRad="38100" dist="38100" dir="2700000" algn="tl">
                    <a:srgbClr val="000000">
                      <a:alpha val="43137"/>
                    </a:srgbClr>
                  </a:outerShdw>
                </a:effectLst>
              </a:rPr>
              <a:t>San Andres, Colombia</a:t>
            </a:r>
            <a:endParaRPr lang="en-US" b="1" u="sng" dirty="0">
              <a:effectLst>
                <a:outerShdw blurRad="38100" dist="38100" dir="2700000" algn="tl">
                  <a:srgbClr val="000000">
                    <a:alpha val="43137"/>
                  </a:srgbClr>
                </a:outerShdw>
              </a:effectLst>
            </a:endParaRPr>
          </a:p>
        </p:txBody>
      </p:sp>
      <p:sp>
        <p:nvSpPr>
          <p:cNvPr id="55" name="Rectangle 54"/>
          <p:cNvSpPr/>
          <p:nvPr/>
        </p:nvSpPr>
        <p:spPr>
          <a:xfrm>
            <a:off x="844190" y="5710546"/>
            <a:ext cx="7455632" cy="923330"/>
          </a:xfrm>
          <a:prstGeom prst="rect">
            <a:avLst/>
          </a:prstGeom>
          <a:noFill/>
        </p:spPr>
        <p:txBody>
          <a:bodyPr wrap="none" lIns="91440" tIns="45720" rIns="91440" bIns="45720">
            <a:spAutoFit/>
          </a:bodyPr>
          <a:lstStyle/>
          <a:p>
            <a:pPr algn="ctr"/>
            <a:r>
              <a:rPr lang="en-US"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Ocean Renewable Energy</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67" name="Oval 66"/>
          <p:cNvSpPr/>
          <p:nvPr/>
        </p:nvSpPr>
        <p:spPr>
          <a:xfrm>
            <a:off x="6428101" y="3447814"/>
            <a:ext cx="1883391" cy="146031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Brace 72"/>
          <p:cNvSpPr/>
          <p:nvPr/>
        </p:nvSpPr>
        <p:spPr>
          <a:xfrm rot="5400000">
            <a:off x="4296498" y="2045860"/>
            <a:ext cx="382280" cy="7119182"/>
          </a:xfrm>
          <a:prstGeom prst="rightBrace">
            <a:avLst>
              <a:gd name="adj1" fmla="val 46665"/>
              <a:gd name="adj2" fmla="val 50363"/>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p:cNvPicPr/>
          <p:nvPr/>
        </p:nvPicPr>
        <p:blipFill>
          <a:blip r:embed="rId8"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21" name="Content Placeholder 3"/>
          <p:cNvPicPr/>
          <p:nvPr/>
        </p:nvPicPr>
        <p:blipFill>
          <a:blip r:embed="rId9"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10587288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38735"/>
            <a:ext cx="8515350" cy="1025792"/>
          </a:xfrm>
        </p:spPr>
        <p:txBody>
          <a:bodyPr>
            <a:normAutofit/>
          </a:bodyPr>
          <a:lstStyle/>
          <a:p>
            <a:r>
              <a:rPr lang="en-US" sz="4000" b="1" dirty="0" smtClean="0">
                <a:latin typeface="Agency FB" panose="020B0503020202020204" pitchFamily="34" charset="0"/>
              </a:rPr>
              <a:t>A Tale of Coastal </a:t>
            </a:r>
            <a:r>
              <a:rPr lang="en-US" sz="4000" b="1" dirty="0">
                <a:latin typeface="Agency FB" panose="020B0503020202020204" pitchFamily="34" charset="0"/>
              </a:rPr>
              <a:t>E</a:t>
            </a:r>
            <a:r>
              <a:rPr lang="en-US" sz="4000" b="1" dirty="0" smtClean="0">
                <a:latin typeface="Agency FB" panose="020B0503020202020204" pitchFamily="34" charset="0"/>
              </a:rPr>
              <a:t>co Cities</a:t>
            </a:r>
            <a:endParaRPr lang="en-US" sz="4000" b="1" dirty="0">
              <a:latin typeface="Agency FB" panose="020B0503020202020204" pitchFamily="34" charset="0"/>
            </a:endParaRPr>
          </a:p>
        </p:txBody>
      </p:sp>
      <p:sp>
        <p:nvSpPr>
          <p:cNvPr id="7" name="Oval 6"/>
          <p:cNvSpPr/>
          <p:nvPr/>
        </p:nvSpPr>
        <p:spPr>
          <a:xfrm>
            <a:off x="3680958" y="3844996"/>
            <a:ext cx="1931831" cy="1120462"/>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Eco San Andres</a:t>
            </a:r>
            <a:endParaRPr lang="en-US" sz="2400" b="1" dirty="0">
              <a:effectLst>
                <a:outerShdw blurRad="38100" dist="38100" dir="2700000" algn="tl">
                  <a:srgbClr val="000000">
                    <a:alpha val="43137"/>
                  </a:srgbClr>
                </a:outerShdw>
              </a:effectLst>
            </a:endParaRPr>
          </a:p>
        </p:txBody>
      </p:sp>
      <p:sp>
        <p:nvSpPr>
          <p:cNvPr id="8" name="Down Arrow 7"/>
          <p:cNvSpPr/>
          <p:nvPr/>
        </p:nvSpPr>
        <p:spPr>
          <a:xfrm>
            <a:off x="4321855" y="3198203"/>
            <a:ext cx="553792" cy="425003"/>
          </a:xfrm>
          <a:prstGeom prst="downArrow">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015510" y="4179847"/>
            <a:ext cx="489397" cy="450761"/>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623326">
            <a:off x="5836191" y="4165359"/>
            <a:ext cx="489397" cy="450761"/>
          </a:xfrm>
          <a:prstGeom prst="rightArrow">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720805" y="2208381"/>
            <a:ext cx="1931831" cy="721217"/>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rPr>
              <a:t>Legal Requirements</a:t>
            </a:r>
            <a:endParaRPr lang="en-US" b="1" dirty="0">
              <a:solidFill>
                <a:schemeClr val="bg1"/>
              </a:solidFill>
              <a:effectLst>
                <a:outerShdw blurRad="38100" dist="38100" dir="2700000" algn="tl">
                  <a:srgbClr val="000000">
                    <a:alpha val="43137"/>
                  </a:srgbClr>
                </a:outerShdw>
              </a:effectLst>
            </a:endParaRPr>
          </a:p>
        </p:txBody>
      </p:sp>
      <p:sp>
        <p:nvSpPr>
          <p:cNvPr id="12" name="Rounded Rectangle 11"/>
          <p:cNvSpPr/>
          <p:nvPr/>
        </p:nvSpPr>
        <p:spPr>
          <a:xfrm>
            <a:off x="6559390" y="3844996"/>
            <a:ext cx="1764409" cy="1120462"/>
          </a:xfrm>
          <a:prstGeom prst="roundRect">
            <a:avLst/>
          </a:prstGeom>
          <a:solidFill>
            <a:schemeClr val="accent2">
              <a:lumMod val="60000"/>
              <a:lumOff val="40000"/>
            </a:schemeClr>
          </a:solidFill>
          <a:ln>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rPr>
              <a:t>Financial Plan &amp;Marketing Scheme</a:t>
            </a:r>
            <a:endParaRPr lang="en-US" b="1" dirty="0">
              <a:solidFill>
                <a:schemeClr val="bg1"/>
              </a:solidFill>
              <a:effectLst>
                <a:outerShdw blurRad="38100" dist="38100" dir="2700000" algn="tl">
                  <a:srgbClr val="000000">
                    <a:alpha val="43137"/>
                  </a:srgbClr>
                </a:outerShdw>
              </a:effectLst>
            </a:endParaRPr>
          </a:p>
        </p:txBody>
      </p:sp>
      <p:grpSp>
        <p:nvGrpSpPr>
          <p:cNvPr id="36" name="Group 35"/>
          <p:cNvGrpSpPr/>
          <p:nvPr/>
        </p:nvGrpSpPr>
        <p:grpSpPr>
          <a:xfrm>
            <a:off x="425004" y="2888414"/>
            <a:ext cx="2390385" cy="2250407"/>
            <a:chOff x="425004" y="2369712"/>
            <a:chExt cx="2852670" cy="2371862"/>
          </a:xfrm>
        </p:grpSpPr>
        <p:sp>
          <p:nvSpPr>
            <p:cNvPr id="13" name="Rounded Rectangle 12"/>
            <p:cNvSpPr/>
            <p:nvPr/>
          </p:nvSpPr>
          <p:spPr>
            <a:xfrm>
              <a:off x="425004" y="2369712"/>
              <a:ext cx="2768957" cy="68258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Ocean Renewable Energy</a:t>
              </a:r>
              <a:endParaRPr lang="en-US" sz="2000" b="1" dirty="0">
                <a:effectLst>
                  <a:outerShdw blurRad="38100" dist="38100" dir="2700000" algn="tl">
                    <a:srgbClr val="000000">
                      <a:alpha val="43137"/>
                    </a:srgbClr>
                  </a:outerShdw>
                </a:effectLst>
              </a:endParaRPr>
            </a:p>
          </p:txBody>
        </p:sp>
        <p:sp>
          <p:nvSpPr>
            <p:cNvPr id="15" name="Rounded Rectangle 14"/>
            <p:cNvSpPr/>
            <p:nvPr/>
          </p:nvSpPr>
          <p:spPr>
            <a:xfrm>
              <a:off x="1648493" y="3168202"/>
              <a:ext cx="1629181" cy="734097"/>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Government-</a:t>
              </a:r>
              <a:r>
                <a:rPr lang="en-US" sz="1600" b="1" dirty="0" err="1">
                  <a:effectLst>
                    <a:outerShdw blurRad="38100" dist="38100" dir="2700000" algn="tl">
                      <a:srgbClr val="000000">
                        <a:alpha val="43137"/>
                      </a:srgbClr>
                    </a:outerShdw>
                  </a:effectLst>
                </a:rPr>
                <a:t>C</a:t>
              </a:r>
              <a:r>
                <a:rPr lang="en-US" sz="1600" b="1" dirty="0" err="1" smtClean="0">
                  <a:effectLst>
                    <a:outerShdw blurRad="38100" dist="38100" dir="2700000" algn="tl">
                      <a:srgbClr val="000000">
                        <a:alpha val="43137"/>
                      </a:srgbClr>
                    </a:outerShdw>
                  </a:effectLst>
                </a:rPr>
                <a:t>entred</a:t>
              </a:r>
              <a:r>
                <a:rPr lang="en-US" sz="1600" b="1" dirty="0" smtClean="0">
                  <a:effectLst>
                    <a:outerShdw blurRad="38100" dist="38100" dir="2700000" algn="tl">
                      <a:srgbClr val="000000">
                        <a:alpha val="43137"/>
                      </a:srgbClr>
                    </a:outerShdw>
                  </a:effectLst>
                </a:rPr>
                <a:t>  Scenario</a:t>
              </a:r>
              <a:endParaRPr lang="en-US" sz="1600" b="1" dirty="0">
                <a:effectLst>
                  <a:outerShdw blurRad="38100" dist="38100" dir="2700000" algn="tl">
                    <a:srgbClr val="000000">
                      <a:alpha val="43137"/>
                    </a:srgbClr>
                  </a:outerShdw>
                </a:effectLst>
              </a:endParaRPr>
            </a:p>
          </p:txBody>
        </p:sp>
        <p:sp>
          <p:nvSpPr>
            <p:cNvPr id="17" name="Rounded Rectangle 16"/>
            <p:cNvSpPr/>
            <p:nvPr/>
          </p:nvSpPr>
          <p:spPr>
            <a:xfrm>
              <a:off x="1648493" y="4069726"/>
              <a:ext cx="1629181" cy="671848"/>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Community-oriented Scenario</a:t>
              </a:r>
              <a:endParaRPr lang="en-US" sz="1600" b="1" dirty="0">
                <a:effectLst>
                  <a:outerShdw blurRad="38100" dist="38100" dir="2700000" algn="tl">
                    <a:srgbClr val="000000">
                      <a:alpha val="43137"/>
                    </a:srgbClr>
                  </a:outerShdw>
                </a:effectLst>
              </a:endParaRPr>
            </a:p>
          </p:txBody>
        </p:sp>
        <p:cxnSp>
          <p:nvCxnSpPr>
            <p:cNvPr id="21" name="Elbow Connector 20"/>
            <p:cNvCxnSpPr/>
            <p:nvPr/>
          </p:nvCxnSpPr>
          <p:spPr>
            <a:xfrm>
              <a:off x="965915" y="3090941"/>
              <a:ext cx="682578" cy="444309"/>
            </a:xfrm>
            <a:prstGeom prst="bentConnector3">
              <a:avLst>
                <a:gd name="adj1" fmla="val 2830"/>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6200000" flipH="1">
              <a:off x="646428" y="3387683"/>
              <a:ext cx="1353356" cy="682578"/>
            </a:xfrm>
            <a:prstGeom prst="bentConnector2">
              <a:avLst/>
            </a:prstGeom>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204537" y="1914365"/>
            <a:ext cx="8662737" cy="3597442"/>
          </a:xfrm>
          <a:prstGeom prst="rect">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4167311" y="5593922"/>
            <a:ext cx="862879" cy="372979"/>
          </a:xfrm>
          <a:prstGeom prst="downArrow">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556920" y="6121261"/>
            <a:ext cx="2188221" cy="565484"/>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Transferability</a:t>
            </a:r>
            <a:endParaRPr lang="en-US" sz="2000" b="1" dirty="0">
              <a:effectLst>
                <a:outerShdw blurRad="38100" dist="38100" dir="2700000" algn="tl">
                  <a:srgbClr val="000000">
                    <a:alpha val="43137"/>
                  </a:srgbClr>
                </a:outerShdw>
              </a:effectLst>
            </a:endParaRPr>
          </a:p>
        </p:txBody>
      </p:sp>
      <p:sp>
        <p:nvSpPr>
          <p:cNvPr id="49" name="TextBox 48"/>
          <p:cNvSpPr txBox="1"/>
          <p:nvPr/>
        </p:nvSpPr>
        <p:spPr>
          <a:xfrm>
            <a:off x="204537" y="1285152"/>
            <a:ext cx="2540705" cy="480131"/>
          </a:xfrm>
          <a:prstGeom prst="rect">
            <a:avLst/>
          </a:prstGeom>
          <a:noFill/>
        </p:spPr>
        <p:txBody>
          <a:bodyPr wrap="square" rtlCol="0">
            <a:spAutoFit/>
          </a:bodyPr>
          <a:lstStyle/>
          <a:p>
            <a:pPr algn="ctr">
              <a:lnSpc>
                <a:spcPct val="90000"/>
              </a:lnSpc>
              <a:spcBef>
                <a:spcPts val="1000"/>
              </a:spcBef>
            </a:pPr>
            <a:r>
              <a:rPr lang="en-US" sz="2800" b="1" dirty="0">
                <a:solidFill>
                  <a:srgbClr val="FF0000"/>
                </a:solidFill>
              </a:rPr>
              <a:t>System Scope:</a:t>
            </a:r>
          </a:p>
        </p:txBody>
      </p:sp>
      <p:pic>
        <p:nvPicPr>
          <p:cNvPr id="19" name="Picture 18"/>
          <p:cNvPicPr/>
          <p:nvPr/>
        </p:nvPicPr>
        <p:blipFill>
          <a:blip r:embed="rId2"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20"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36287792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879" y="979136"/>
            <a:ext cx="9718280" cy="914402"/>
          </a:xfrm>
        </p:spPr>
        <p:txBody>
          <a:bodyPr>
            <a:noAutofit/>
          </a:bodyPr>
          <a:lstStyle/>
          <a:p>
            <a:r>
              <a:rPr lang="en-US" sz="4000" b="1" dirty="0" smtClean="0">
                <a:latin typeface="Agency FB" panose="020B0503020202020204" pitchFamily="34" charset="0"/>
              </a:rPr>
              <a:t>San Andres (Isla </a:t>
            </a:r>
            <a:r>
              <a:rPr lang="en-US" sz="4000" b="1" dirty="0">
                <a:latin typeface="Agency FB" panose="020B0503020202020204" pitchFamily="34" charset="0"/>
              </a:rPr>
              <a:t>de San </a:t>
            </a:r>
            <a:r>
              <a:rPr lang="en-US" sz="4000" b="1" dirty="0" smtClean="0">
                <a:latin typeface="Agency FB" panose="020B0503020202020204" pitchFamily="34" charset="0"/>
              </a:rPr>
              <a:t>Andrés)</a:t>
            </a:r>
            <a:endParaRPr lang="en-US" sz="4000" b="1" dirty="0">
              <a:latin typeface="Agency FB" panose="020B0503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5076967" y="2882009"/>
                <a:ext cx="4067032" cy="3820213"/>
              </a:xfrm>
              <a:prstGeom prst="rect">
                <a:avLst/>
              </a:prstGeom>
              <a:noFill/>
            </p:spPr>
            <p:txBody>
              <a:bodyPr wrap="square" rtlCol="0">
                <a:spAutoFit/>
              </a:bodyPr>
              <a:lstStyle/>
              <a:p>
                <a:pPr marL="342900" indent="-342900">
                  <a:buFont typeface="Wingdings" panose="05000000000000000000" pitchFamily="2" charset="2"/>
                  <a:buChar char="q"/>
                </a:pPr>
                <a:r>
                  <a:rPr lang="en-GB" sz="2000" dirty="0" smtClean="0"/>
                  <a:t>An island is </a:t>
                </a:r>
                <a:r>
                  <a:rPr lang="en-GB" sz="2000" dirty="0"/>
                  <a:t>located in the Colombian Basin of the western Caribbean Sea</a:t>
                </a:r>
                <a:r>
                  <a:rPr lang="en-GB" sz="2000" dirty="0" smtClean="0"/>
                  <a:t> </a:t>
                </a:r>
                <a14:m>
                  <m:oMath xmlns="" xmlns:m="http://schemas.openxmlformats.org/officeDocument/2006/math">
                    <m:r>
                      <a:rPr lang="en-GB" sz="2000" i="1">
                        <a:latin typeface="Cambria Math" panose="02040503050406030204" pitchFamily="18" charset="0"/>
                      </a:rPr>
                      <m:t>12°35’</m:t>
                    </m:r>
                    <m:r>
                      <a:rPr lang="en-GB" sz="2000" i="1">
                        <a:latin typeface="Cambria Math" panose="02040503050406030204" pitchFamily="18" charset="0"/>
                      </a:rPr>
                      <m:t>𝑁</m:t>
                    </m:r>
                    <m:r>
                      <a:rPr lang="en-GB" sz="2000" i="1">
                        <a:latin typeface="Cambria Math" panose="02040503050406030204" pitchFamily="18" charset="0"/>
                      </a:rPr>
                      <m:t>−81°42’</m:t>
                    </m:r>
                    <m:r>
                      <a:rPr lang="en-GB" sz="2000" i="1">
                        <a:latin typeface="Cambria Math" panose="02040503050406030204" pitchFamily="18" charset="0"/>
                      </a:rPr>
                      <m:t>𝑊</m:t>
                    </m:r>
                    <m:r>
                      <a:rPr lang="en-US" sz="2000" b="0" i="1" smtClean="0">
                        <a:latin typeface="Cambria Math" panose="02040503050406030204" pitchFamily="18" charset="0"/>
                      </a:rPr>
                      <m:t>;</m:t>
                    </m:r>
                  </m:oMath>
                </a14:m>
                <a:endParaRPr lang="en-US" sz="2000" b="0" dirty="0" smtClean="0"/>
              </a:p>
              <a:p>
                <a:pPr marL="342900" indent="-342900">
                  <a:buFont typeface="Wingdings" panose="05000000000000000000" pitchFamily="2" charset="2"/>
                  <a:buChar char="q"/>
                </a:pPr>
                <a:r>
                  <a:rPr lang="en-GB" sz="2000" dirty="0" smtClean="0"/>
                  <a:t>Population:  70,000</a:t>
                </a:r>
              </a:p>
              <a:p>
                <a:pPr marL="342900" indent="-342900">
                  <a:buFont typeface="Wingdings" panose="05000000000000000000" pitchFamily="2" charset="2"/>
                  <a:buChar char="q"/>
                </a:pPr>
                <a:r>
                  <a:rPr lang="en-GB" sz="2000" dirty="0" smtClean="0"/>
                  <a:t>Area: </a:t>
                </a:r>
                <a14:m>
                  <m:oMath xmlns="" xmlns:m="http://schemas.openxmlformats.org/officeDocument/2006/math">
                    <m:r>
                      <a:rPr lang="en-GB" sz="2000" i="1">
                        <a:latin typeface="Cambria Math" panose="02040503050406030204" pitchFamily="18" charset="0"/>
                      </a:rPr>
                      <m:t>27 </m:t>
                    </m:r>
                    <m:sSup>
                      <m:sSupPr>
                        <m:ctrlPr>
                          <a:rPr lang="en-US" sz="2000" i="1">
                            <a:latin typeface="Cambria Math" panose="02040503050406030204" pitchFamily="18" charset="0"/>
                          </a:rPr>
                        </m:ctrlPr>
                      </m:sSupPr>
                      <m:e>
                        <m:r>
                          <a:rPr lang="en-GB" sz="2000" i="1">
                            <a:latin typeface="Cambria Math" panose="02040503050406030204" pitchFamily="18" charset="0"/>
                          </a:rPr>
                          <m:t>𝑘𝑚</m:t>
                        </m:r>
                      </m:e>
                      <m:sup>
                        <m:r>
                          <a:rPr lang="en-GB" sz="2000" i="1">
                            <a:latin typeface="Cambria Math" panose="02040503050406030204" pitchFamily="18" charset="0"/>
                          </a:rPr>
                          <m:t>2</m:t>
                        </m:r>
                      </m:sup>
                    </m:sSup>
                  </m:oMath>
                </a14:m>
                <a:endParaRPr lang="en-GB" sz="2000" dirty="0" smtClean="0"/>
              </a:p>
              <a:p>
                <a:pPr marL="342900" indent="-342900">
                  <a:buFont typeface="Wingdings" panose="05000000000000000000" pitchFamily="2" charset="2"/>
                  <a:buChar char="q"/>
                </a:pPr>
                <a:r>
                  <a:rPr lang="en-GB" sz="2000" dirty="0" smtClean="0"/>
                  <a:t>Capital city  </a:t>
                </a:r>
                <a:r>
                  <a:rPr lang="en-GB" sz="2000" dirty="0"/>
                  <a:t>of the Archipelago of San Andres, Old Providence and Santa </a:t>
                </a:r>
                <a:r>
                  <a:rPr lang="en-GB" sz="2000" dirty="0" smtClean="0"/>
                  <a:t>Catalina;</a:t>
                </a:r>
              </a:p>
              <a:p>
                <a:pPr marL="342900" indent="-342900">
                  <a:buFont typeface="Wingdings" panose="05000000000000000000" pitchFamily="2" charset="2"/>
                  <a:buChar char="q"/>
                </a:pPr>
                <a:r>
                  <a:rPr lang="en-GB" sz="2000" dirty="0" smtClean="0"/>
                  <a:t>UNESCO Biosphere Reserve</a:t>
                </a:r>
              </a:p>
              <a:p>
                <a:pPr marL="342900" indent="-342900">
                  <a:buFont typeface="Wingdings" panose="05000000000000000000" pitchFamily="2" charset="2"/>
                  <a:buChar char="q"/>
                </a:pPr>
                <a:r>
                  <a:rPr lang="en-GB" sz="2000" dirty="0" smtClean="0"/>
                  <a:t>Main </a:t>
                </a:r>
                <a:r>
                  <a:rPr lang="en-GB" sz="2000" dirty="0"/>
                  <a:t>economic </a:t>
                </a:r>
                <a:r>
                  <a:rPr lang="en-GB" sz="2000" dirty="0" smtClean="0"/>
                  <a:t>activity: tourism;</a:t>
                </a:r>
              </a:p>
              <a:p>
                <a:pPr marL="342900" indent="-342900">
                  <a:buFont typeface="Wingdings" panose="05000000000000000000" pitchFamily="2" charset="2"/>
                  <a:buChar char="q"/>
                </a:pPr>
                <a:r>
                  <a:rPr lang="en-GB" sz="2000" dirty="0" smtClean="0"/>
                  <a:t>2010 GDP :</a:t>
                </a:r>
                <a14:m>
                  <m:oMath xmlns="" xmlns:m="http://schemas.openxmlformats.org/officeDocument/2006/math">
                    <m:r>
                      <a:rPr lang="en-US" sz="2000" b="0" i="0" smtClean="0">
                        <a:latin typeface="Cambria Math" panose="02040503050406030204" pitchFamily="18" charset="0"/>
                      </a:rPr>
                      <m:t> </m:t>
                    </m:r>
                    <m:r>
                      <a:rPr lang="en-GB" sz="2000">
                        <a:latin typeface="Cambria Math" panose="02040503050406030204" pitchFamily="18" charset="0"/>
                      </a:rPr>
                      <m:t>$416 </m:t>
                    </m:r>
                    <m:r>
                      <m:rPr>
                        <m:sty m:val="p"/>
                      </m:rPr>
                      <a:rPr lang="en-GB" sz="2000">
                        <a:latin typeface="Cambria Math" panose="02040503050406030204" pitchFamily="18" charset="0"/>
                      </a:rPr>
                      <m:t>million</m:t>
                    </m:r>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5076967" y="2882009"/>
                <a:ext cx="4067032" cy="3820213"/>
              </a:xfrm>
              <a:prstGeom prst="rect">
                <a:avLst/>
              </a:prstGeom>
              <a:blipFill rotWithShape="1">
                <a:blip r:embed="rId2"/>
                <a:stretch>
                  <a:fillRect/>
                </a:stretch>
              </a:blipFill>
            </p:spPr>
            <p:txBody>
              <a:bodyPr/>
              <a:lstStyle/>
              <a:p>
                <a:r>
                  <a:rPr lang="en-US">
                    <a:noFill/>
                  </a:rPr>
                  <a:t> </a:t>
                </a:r>
              </a:p>
            </p:txBody>
          </p:sp>
        </mc:Fallback>
      </mc:AlternateContent>
      <p:sp>
        <p:nvSpPr>
          <p:cNvPr id="11" name="TextBox 10"/>
          <p:cNvSpPr txBox="1"/>
          <p:nvPr/>
        </p:nvSpPr>
        <p:spPr>
          <a:xfrm>
            <a:off x="12879" y="1976519"/>
            <a:ext cx="9131121" cy="523220"/>
          </a:xfrm>
          <a:prstGeom prst="rect">
            <a:avLst/>
          </a:prstGeom>
          <a:noFill/>
        </p:spPr>
        <p:txBody>
          <a:bodyPr wrap="square" rtlCol="0">
            <a:spAutoFit/>
          </a:bodyPr>
          <a:lstStyle/>
          <a:p>
            <a:pPr algn="ctr"/>
            <a:r>
              <a:rPr lang="en-US" sz="2800" b="1" dirty="0" smtClean="0">
                <a:solidFill>
                  <a:srgbClr val="FF0000"/>
                </a:solidFill>
              </a:rPr>
              <a:t>Basics</a:t>
            </a:r>
            <a:endParaRPr lang="en-US" sz="2800" b="1" dirty="0">
              <a:solidFill>
                <a:srgbClr val="FF0000"/>
              </a:solidFill>
            </a:endParaRPr>
          </a:p>
        </p:txBody>
      </p:sp>
      <p:grpSp>
        <p:nvGrpSpPr>
          <p:cNvPr id="14" name="Group 13"/>
          <p:cNvGrpSpPr/>
          <p:nvPr/>
        </p:nvGrpSpPr>
        <p:grpSpPr>
          <a:xfrm>
            <a:off x="169145" y="3020280"/>
            <a:ext cx="4798638" cy="3001484"/>
            <a:chOff x="196441" y="2348438"/>
            <a:chExt cx="4798638" cy="3001484"/>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41" y="2348438"/>
              <a:ext cx="4798638" cy="3001484"/>
            </a:xfrm>
            <a:prstGeom prst="rect">
              <a:avLst/>
            </a:prstGeom>
          </p:spPr>
        </p:pic>
        <p:sp>
          <p:nvSpPr>
            <p:cNvPr id="13" name="TextBox 12"/>
            <p:cNvSpPr txBox="1"/>
            <p:nvPr/>
          </p:nvSpPr>
          <p:spPr>
            <a:xfrm>
              <a:off x="3493827" y="2456597"/>
              <a:ext cx="1282889" cy="707886"/>
            </a:xfrm>
            <a:prstGeom prst="rect">
              <a:avLst/>
            </a:prstGeom>
            <a:noFill/>
          </p:spPr>
          <p:txBody>
            <a:bodyPr wrap="square" rtlCol="0">
              <a:spAutoFit/>
            </a:bodyPr>
            <a:lstStyle/>
            <a:p>
              <a:pPr algn="r"/>
              <a:r>
                <a:rPr lang="en-US" sz="2000" b="1" dirty="0" smtClean="0">
                  <a:solidFill>
                    <a:srgbClr val="FFFF00"/>
                  </a:solidFill>
                  <a:effectLst>
                    <a:outerShdw blurRad="38100" dist="38100" dir="2700000" algn="tl">
                      <a:srgbClr val="000000">
                        <a:alpha val="43137"/>
                      </a:srgbClr>
                    </a:outerShdw>
                  </a:effectLst>
                </a:rPr>
                <a:t>Caribbean Sea</a:t>
              </a:r>
              <a:endParaRPr lang="en-US" sz="2000" b="1" dirty="0">
                <a:solidFill>
                  <a:srgbClr val="FFFF00"/>
                </a:solidFill>
                <a:effectLst>
                  <a:outerShdw blurRad="38100" dist="38100" dir="2700000" algn="tl">
                    <a:srgbClr val="000000">
                      <a:alpha val="43137"/>
                    </a:srgbClr>
                  </a:outerShdw>
                </a:effectLst>
              </a:endParaRPr>
            </a:p>
          </p:txBody>
        </p:sp>
      </p:gr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15911" y="61371"/>
            <a:ext cx="2485186" cy="504709"/>
          </a:xfrm>
          <a:prstGeom prst="rect">
            <a:avLst/>
          </a:prstGeom>
        </p:spPr>
      </p:pic>
      <p:pic>
        <p:nvPicPr>
          <p:cNvPr id="9" name="Content Placeholder 3"/>
          <p:cNvPicPr/>
          <p:nvPr/>
        </p:nvPicPr>
        <p:blipFill>
          <a:blip r:embed="rId5" cstate="print">
            <a:extLst>
              <a:ext uri="{28A0092B-C50C-407E-A947-70E740481C1C}">
                <a14:useLocalDpi xmlns:a14="http://schemas.microsoft.com/office/drawing/2010/main" val="0"/>
              </a:ext>
            </a:extLst>
          </a:blip>
          <a:stretch>
            <a:fillRect/>
          </a:stretch>
        </p:blipFill>
        <p:spPr>
          <a:xfrm>
            <a:off x="7175965" y="104778"/>
            <a:ext cx="1813487" cy="430703"/>
          </a:xfrm>
          <a:prstGeom prst="rect">
            <a:avLst/>
          </a:prstGeom>
        </p:spPr>
      </p:pic>
    </p:spTree>
    <p:extLst>
      <p:ext uri="{BB962C8B-B14F-4D97-AF65-F5344CB8AC3E}">
        <p14:creationId xmlns:p14="http://schemas.microsoft.com/office/powerpoint/2010/main" val="1287817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78" y="627259"/>
            <a:ext cx="9131121" cy="914402"/>
          </a:xfrm>
        </p:spPr>
        <p:txBody>
          <a:bodyPr>
            <a:noAutofit/>
          </a:bodyPr>
          <a:lstStyle/>
          <a:p>
            <a:r>
              <a:rPr lang="en-US" sz="4000" b="1" dirty="0" smtClean="0">
                <a:latin typeface="Agency FB" panose="020B0503020202020204" pitchFamily="34" charset="0"/>
              </a:rPr>
              <a:t>San Andres (Isla </a:t>
            </a:r>
            <a:r>
              <a:rPr lang="en-US" sz="4000" b="1" dirty="0">
                <a:latin typeface="Agency FB" panose="020B0503020202020204" pitchFamily="34" charset="0"/>
              </a:rPr>
              <a:t>de San </a:t>
            </a:r>
            <a:r>
              <a:rPr lang="en-US" sz="4000" b="1" dirty="0" smtClean="0">
                <a:latin typeface="Agency FB" panose="020B0503020202020204" pitchFamily="34" charset="0"/>
              </a:rPr>
              <a:t>Andrés)</a:t>
            </a:r>
            <a:endParaRPr lang="en-US" sz="4000" b="1" dirty="0">
              <a:latin typeface="Agency FB" panose="020B0503020202020204" pitchFamily="34" charset="0"/>
            </a:endParaRPr>
          </a:p>
        </p:txBody>
      </p:sp>
      <p:sp>
        <p:nvSpPr>
          <p:cNvPr id="7" name="TextBox 6"/>
          <p:cNvSpPr txBox="1"/>
          <p:nvPr/>
        </p:nvSpPr>
        <p:spPr>
          <a:xfrm>
            <a:off x="12879" y="1573367"/>
            <a:ext cx="9131121" cy="480131"/>
          </a:xfrm>
          <a:prstGeom prst="rect">
            <a:avLst/>
          </a:prstGeom>
          <a:noFill/>
        </p:spPr>
        <p:txBody>
          <a:bodyPr wrap="square" rtlCol="0">
            <a:spAutoFit/>
          </a:bodyPr>
          <a:lstStyle/>
          <a:p>
            <a:pPr algn="ctr">
              <a:lnSpc>
                <a:spcPct val="90000"/>
              </a:lnSpc>
              <a:spcBef>
                <a:spcPts val="1000"/>
              </a:spcBef>
            </a:pPr>
            <a:r>
              <a:rPr lang="en-US" sz="2800" b="1" dirty="0">
                <a:solidFill>
                  <a:srgbClr val="FF0000"/>
                </a:solidFill>
              </a:rPr>
              <a:t>Natural Environment</a:t>
            </a:r>
          </a:p>
        </p:txBody>
      </p:sp>
      <p:grpSp>
        <p:nvGrpSpPr>
          <p:cNvPr id="12" name="Group 11"/>
          <p:cNvGrpSpPr/>
          <p:nvPr/>
        </p:nvGrpSpPr>
        <p:grpSpPr>
          <a:xfrm>
            <a:off x="102644" y="2004763"/>
            <a:ext cx="4373820" cy="4857551"/>
            <a:chOff x="1481070" y="1622288"/>
            <a:chExt cx="4373820" cy="4857551"/>
          </a:xfrm>
        </p:grpSpPr>
        <p:pic>
          <p:nvPicPr>
            <p:cNvPr id="8" name="Picture 7"/>
            <p:cNvPicPr/>
            <p:nvPr/>
          </p:nvPicPr>
          <p:blipFill rotWithShape="1">
            <a:blip r:embed="rId2">
              <a:extLst>
                <a:ext uri="{28A0092B-C50C-407E-A947-70E740481C1C}">
                  <a14:useLocalDpi xmlns:a14="http://schemas.microsoft.com/office/drawing/2010/main" val="0"/>
                </a:ext>
              </a:extLst>
            </a:blip>
            <a:srcRect l="4819" t="7231" r="7102" b="5301"/>
            <a:stretch/>
          </p:blipFill>
          <p:spPr bwMode="auto">
            <a:xfrm>
              <a:off x="1481070" y="1622288"/>
              <a:ext cx="4373820" cy="4272776"/>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762482" y="5895064"/>
              <a:ext cx="4092408" cy="584775"/>
            </a:xfrm>
            <a:prstGeom prst="rect">
              <a:avLst/>
            </a:prstGeom>
            <a:noFill/>
          </p:spPr>
          <p:txBody>
            <a:bodyPr wrap="square" rtlCol="0">
              <a:spAutoFit/>
            </a:bodyPr>
            <a:lstStyle/>
            <a:p>
              <a:r>
                <a:rPr lang="en-GB" sz="1600" b="1" dirty="0" smtClean="0"/>
                <a:t>Bathymetric </a:t>
              </a:r>
              <a:r>
                <a:rPr lang="en-GB" sz="1600" b="1" dirty="0"/>
                <a:t>features near San Andres (British </a:t>
              </a:r>
              <a:r>
                <a:rPr lang="en-GB" sz="1600" b="1" dirty="0" smtClean="0"/>
                <a:t>Oceanographic Data Centre, </a:t>
              </a:r>
              <a:r>
                <a:rPr lang="en-GB" sz="1600" b="1" dirty="0"/>
                <a:t>2010</a:t>
              </a:r>
              <a:r>
                <a:rPr lang="en-GB" sz="1600" b="1" dirty="0" smtClean="0"/>
                <a:t>)</a:t>
              </a:r>
              <a:endParaRPr lang="en-US" sz="1600" b="1" i="1" dirty="0"/>
            </a:p>
          </p:txBody>
        </p:sp>
      </p:grpSp>
      <mc:AlternateContent xmlns:mc="http://schemas.openxmlformats.org/markup-compatibility/2006" xmlns:a14="http://schemas.microsoft.com/office/drawing/2010/main">
        <mc:Choice Requires="a14">
          <p:sp>
            <p:nvSpPr>
              <p:cNvPr id="13" name="TextBox 12"/>
              <p:cNvSpPr txBox="1"/>
              <p:nvPr/>
            </p:nvSpPr>
            <p:spPr>
              <a:xfrm>
                <a:off x="4653888" y="2004763"/>
                <a:ext cx="4271748" cy="4524315"/>
              </a:xfrm>
              <a:prstGeom prst="rect">
                <a:avLst/>
              </a:prstGeom>
              <a:noFill/>
            </p:spPr>
            <p:txBody>
              <a:bodyPr wrap="square" rtlCol="0">
                <a:spAutoFit/>
              </a:bodyPr>
              <a:lstStyle/>
              <a:p>
                <a:pPr marL="342900" indent="-342900">
                  <a:buFont typeface="Wingdings" panose="05000000000000000000" pitchFamily="2" charset="2"/>
                  <a:buChar char="q"/>
                </a:pPr>
                <a:r>
                  <a:rPr lang="en-GB" dirty="0"/>
                  <a:t>The Caribbean Sea has a </a:t>
                </a:r>
                <a:r>
                  <a:rPr lang="en-GB" i="1" dirty="0"/>
                  <a:t>variable bottom topography </a:t>
                </a:r>
                <a:r>
                  <a:rPr lang="en-GB" dirty="0"/>
                  <a:t>and remarkably irregular coastlines which affect significantly the physical processes at work in the region. </a:t>
                </a:r>
                <a:endParaRPr lang="en-GB" dirty="0" smtClean="0"/>
              </a:p>
              <a:p>
                <a:pPr marL="342900" indent="-342900">
                  <a:buFont typeface="Wingdings" panose="05000000000000000000" pitchFamily="2" charset="2"/>
                  <a:buChar char="q"/>
                </a:pPr>
                <a:r>
                  <a:rPr lang="en-GB" dirty="0" smtClean="0"/>
                  <a:t>The </a:t>
                </a:r>
                <a:r>
                  <a:rPr lang="en-GB" dirty="0"/>
                  <a:t>island has an elongated shape of about </a:t>
                </a:r>
                <a14:m>
                  <m:oMath xmlns="" xmlns:m="http://schemas.openxmlformats.org/officeDocument/2006/math">
                    <m:r>
                      <a:rPr lang="en-GB" i="1">
                        <a:latin typeface="Cambria Math" panose="02040503050406030204" pitchFamily="18" charset="0"/>
                      </a:rPr>
                      <m:t>13 </m:t>
                    </m:r>
                    <m:r>
                      <a:rPr lang="en-GB" i="1">
                        <a:latin typeface="Cambria Math" panose="02040503050406030204" pitchFamily="18" charset="0"/>
                      </a:rPr>
                      <m:t>𝑘𝑚</m:t>
                    </m:r>
                  </m:oMath>
                </a14:m>
                <a:r>
                  <a:rPr lang="en-GB" dirty="0"/>
                  <a:t> long and </a:t>
                </a:r>
                <a14:m>
                  <m:oMath xmlns="" xmlns:m="http://schemas.openxmlformats.org/officeDocument/2006/math">
                    <m:r>
                      <a:rPr lang="en-GB" i="1">
                        <a:latin typeface="Cambria Math" panose="02040503050406030204" pitchFamily="18" charset="0"/>
                      </a:rPr>
                      <m:t>2.5 </m:t>
                    </m:r>
                    <m:r>
                      <a:rPr lang="en-GB" i="1">
                        <a:latin typeface="Cambria Math" panose="02040503050406030204" pitchFamily="18" charset="0"/>
                      </a:rPr>
                      <m:t>𝑘𝑚</m:t>
                    </m:r>
                  </m:oMath>
                </a14:m>
                <a:r>
                  <a:rPr lang="en-GB" dirty="0"/>
                  <a:t> wide</a:t>
                </a:r>
                <a:r>
                  <a:rPr lang="en-GB" dirty="0" smtClean="0"/>
                  <a:t>.</a:t>
                </a:r>
              </a:p>
              <a:p>
                <a:pPr marL="342900" indent="-342900">
                  <a:buFont typeface="Wingdings" panose="05000000000000000000" pitchFamily="2" charset="2"/>
                  <a:buChar char="q"/>
                </a:pPr>
                <a:r>
                  <a:rPr lang="en-GB" dirty="0" smtClean="0"/>
                  <a:t>The </a:t>
                </a:r>
                <a:r>
                  <a:rPr lang="en-GB" dirty="0"/>
                  <a:t>eastern side of the island has relatively shallow water depths and gentle slopes descending to </a:t>
                </a:r>
                <a14:m>
                  <m:oMath xmlns="" xmlns:m="http://schemas.openxmlformats.org/officeDocument/2006/math">
                    <m:r>
                      <a:rPr lang="en-GB" i="1">
                        <a:latin typeface="Cambria Math" panose="02040503050406030204" pitchFamily="18" charset="0"/>
                      </a:rPr>
                      <m:t>1000 </m:t>
                    </m:r>
                    <m:r>
                      <a:rPr lang="en-GB" i="1">
                        <a:latin typeface="Cambria Math" panose="02040503050406030204" pitchFamily="18" charset="0"/>
                      </a:rPr>
                      <m:t>𝑚</m:t>
                    </m:r>
                  </m:oMath>
                </a14:m>
                <a:r>
                  <a:rPr lang="en-GB" dirty="0"/>
                  <a:t> within about </a:t>
                </a:r>
                <a14:m>
                  <m:oMath xmlns="" xmlns:m="http://schemas.openxmlformats.org/officeDocument/2006/math">
                    <m:r>
                      <a:rPr lang="en-GB" i="1">
                        <a:latin typeface="Cambria Math" panose="02040503050406030204" pitchFamily="18" charset="0"/>
                      </a:rPr>
                      <m:t>10 </m:t>
                    </m:r>
                    <m:r>
                      <a:rPr lang="en-GB" i="1">
                        <a:latin typeface="Cambria Math" panose="02040503050406030204" pitchFamily="18" charset="0"/>
                      </a:rPr>
                      <m:t>𝑘𝑚</m:t>
                    </m:r>
                  </m:oMath>
                </a14:m>
                <a:r>
                  <a:rPr lang="en-GB" dirty="0"/>
                  <a:t> from the coast</a:t>
                </a:r>
                <a:r>
                  <a:rPr lang="en-GB" dirty="0" smtClean="0"/>
                  <a:t>.</a:t>
                </a:r>
              </a:p>
              <a:p>
                <a:pPr marL="342900" indent="-342900">
                  <a:buFont typeface="Wingdings" panose="05000000000000000000" pitchFamily="2" charset="2"/>
                  <a:buChar char="q"/>
                </a:pPr>
                <a:r>
                  <a:rPr lang="en-GB" dirty="0" smtClean="0"/>
                  <a:t>On </a:t>
                </a:r>
                <a:r>
                  <a:rPr lang="en-GB" dirty="0"/>
                  <a:t>the eastern side the island is flanked by a coral reef barrier. </a:t>
                </a:r>
                <a:endParaRPr lang="en-GB" dirty="0" smtClean="0"/>
              </a:p>
              <a:p>
                <a:pPr marL="342900" indent="-342900">
                  <a:buFont typeface="Wingdings" panose="05000000000000000000" pitchFamily="2" charset="2"/>
                  <a:buChar char="q"/>
                </a:pPr>
                <a:r>
                  <a:rPr lang="en-GB" dirty="0" smtClean="0"/>
                  <a:t>The </a:t>
                </a:r>
                <a:r>
                  <a:rPr lang="en-GB" dirty="0"/>
                  <a:t>western side has steeper slopes and reaches depths of over </a:t>
                </a:r>
                <a14:m>
                  <m:oMath xmlns="" xmlns:m="http://schemas.openxmlformats.org/officeDocument/2006/math">
                    <m:r>
                      <a:rPr lang="en-GB" i="1">
                        <a:latin typeface="Cambria Math" panose="02040503050406030204" pitchFamily="18" charset="0"/>
                      </a:rPr>
                      <m:t>1000 </m:t>
                    </m:r>
                    <m:r>
                      <a:rPr lang="en-GB" i="1">
                        <a:latin typeface="Cambria Math" panose="02040503050406030204" pitchFamily="18" charset="0"/>
                      </a:rPr>
                      <m:t>𝑚</m:t>
                    </m:r>
                  </m:oMath>
                </a14:m>
                <a:r>
                  <a:rPr lang="en-GB" dirty="0"/>
                  <a:t> in less than </a:t>
                </a:r>
                <a14:m>
                  <m:oMath xmlns="" xmlns:m="http://schemas.openxmlformats.org/officeDocument/2006/math">
                    <m:r>
                      <a:rPr lang="en-GB" i="1">
                        <a:latin typeface="Cambria Math" panose="02040503050406030204" pitchFamily="18" charset="0"/>
                      </a:rPr>
                      <m:t>5 </m:t>
                    </m:r>
                    <m:r>
                      <a:rPr lang="en-GB" i="1">
                        <a:latin typeface="Cambria Math" panose="02040503050406030204" pitchFamily="18" charset="0"/>
                      </a:rPr>
                      <m:t>𝑘𝑚</m:t>
                    </m:r>
                  </m:oMath>
                </a14:m>
                <a:r>
                  <a:rPr lang="en-GB" dirty="0"/>
                  <a:t> from the coast</a:t>
                </a:r>
                <a:r>
                  <a:rPr lang="en-GB" dirty="0" smtClean="0"/>
                  <a:t>.</a:t>
                </a: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653888" y="2004763"/>
                <a:ext cx="4271748" cy="4524315"/>
              </a:xfrm>
              <a:prstGeom prst="rect">
                <a:avLst/>
              </a:prstGeom>
              <a:blipFill rotWithShape="1">
                <a:blip r:embed="rId3"/>
                <a:stretch>
                  <a:fillRect/>
                </a:stretch>
              </a:blipFill>
            </p:spPr>
            <p:txBody>
              <a:bodyPr/>
              <a:lstStyle/>
              <a:p>
                <a:r>
                  <a:rPr lang="en-US">
                    <a:noFill/>
                  </a:rPr>
                  <a:t> </a:t>
                </a:r>
              </a:p>
            </p:txBody>
          </p:sp>
        </mc:Fallback>
      </mc:AlternateContent>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1" name="Content Placeholder 3"/>
          <p:cNvPicPr/>
          <p:nvPr/>
        </p:nvPicPr>
        <p:blipFill>
          <a:blip r:embed="rId5"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31200550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878" y="795548"/>
            <a:ext cx="9131121" cy="9144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gency FB" panose="020B0503020202020204" pitchFamily="34" charset="0"/>
              </a:rPr>
              <a:t>San Andres (Isla de San Andrés)</a:t>
            </a:r>
            <a:endParaRPr lang="en-US" sz="4000" b="1" dirty="0">
              <a:latin typeface="Agency FB" panose="020B0503020202020204" pitchFamily="34" charset="0"/>
            </a:endParaRPr>
          </a:p>
        </p:txBody>
      </p:sp>
      <p:sp>
        <p:nvSpPr>
          <p:cNvPr id="8" name="TextBox 7"/>
          <p:cNvSpPr txBox="1"/>
          <p:nvPr/>
        </p:nvSpPr>
        <p:spPr>
          <a:xfrm>
            <a:off x="0" y="1777806"/>
            <a:ext cx="4143098" cy="480131"/>
          </a:xfrm>
          <a:prstGeom prst="rect">
            <a:avLst/>
          </a:prstGeom>
          <a:noFill/>
        </p:spPr>
        <p:txBody>
          <a:bodyPr wrap="square" rtlCol="0">
            <a:spAutoFit/>
          </a:bodyPr>
          <a:lstStyle/>
          <a:p>
            <a:pPr algn="ctr">
              <a:lnSpc>
                <a:spcPct val="90000"/>
              </a:lnSpc>
              <a:spcBef>
                <a:spcPts val="1000"/>
              </a:spcBef>
            </a:pPr>
            <a:r>
              <a:rPr lang="en-US" sz="2800" b="1" dirty="0">
                <a:solidFill>
                  <a:srgbClr val="FF0000"/>
                </a:solidFill>
              </a:rPr>
              <a:t>Challenges</a:t>
            </a:r>
          </a:p>
        </p:txBody>
      </p:sp>
      <p:grpSp>
        <p:nvGrpSpPr>
          <p:cNvPr id="14" name="Group 13"/>
          <p:cNvGrpSpPr/>
          <p:nvPr/>
        </p:nvGrpSpPr>
        <p:grpSpPr>
          <a:xfrm>
            <a:off x="318073" y="2591406"/>
            <a:ext cx="3825025" cy="3670934"/>
            <a:chOff x="318073" y="1836802"/>
            <a:chExt cx="3825025" cy="3670934"/>
          </a:xfrm>
        </p:grpSpPr>
        <p:sp>
          <p:nvSpPr>
            <p:cNvPr id="10" name="Rounded Rectangle 9"/>
            <p:cNvSpPr/>
            <p:nvPr/>
          </p:nvSpPr>
          <p:spPr>
            <a:xfrm>
              <a:off x="318073" y="1836802"/>
              <a:ext cx="3825025" cy="3670934"/>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70205" y="2295993"/>
              <a:ext cx="3672893" cy="2952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2">
                <a:spcBef>
                  <a:spcPts val="1000"/>
                </a:spcBef>
              </a:pPr>
              <a:r>
                <a:rPr lang="en-GB" b="1" dirty="0">
                  <a:solidFill>
                    <a:schemeClr val="bg1"/>
                  </a:solidFill>
                </a:rPr>
                <a:t>Mono </a:t>
              </a:r>
              <a:r>
                <a:rPr lang="en-GB" b="1" dirty="0" smtClean="0">
                  <a:solidFill>
                    <a:schemeClr val="bg1"/>
                  </a:solidFill>
                </a:rPr>
                <a:t>Economy;</a:t>
              </a:r>
              <a:endParaRPr lang="en-GB" b="1" dirty="0">
                <a:solidFill>
                  <a:schemeClr val="bg1"/>
                </a:solidFill>
              </a:endParaRPr>
            </a:p>
            <a:p>
              <a:pPr marL="228600" lvl="2">
                <a:spcBef>
                  <a:spcPts val="1000"/>
                </a:spcBef>
              </a:pPr>
              <a:r>
                <a:rPr lang="en-GB" b="1" dirty="0">
                  <a:solidFill>
                    <a:schemeClr val="bg1"/>
                  </a:solidFill>
                </a:rPr>
                <a:t>Dependency on external supplies (food and oil) shipped from the </a:t>
              </a:r>
              <a:r>
                <a:rPr lang="en-GB" b="1" dirty="0" smtClean="0">
                  <a:solidFill>
                    <a:schemeClr val="bg1"/>
                  </a:solidFill>
                </a:rPr>
                <a:t>mainland;</a:t>
              </a:r>
              <a:endParaRPr lang="en-GB" b="1" dirty="0">
                <a:solidFill>
                  <a:schemeClr val="bg1"/>
                </a:solidFill>
              </a:endParaRPr>
            </a:p>
            <a:p>
              <a:pPr marL="228600" lvl="2">
                <a:spcBef>
                  <a:spcPts val="1000"/>
                </a:spcBef>
              </a:pPr>
              <a:r>
                <a:rPr lang="en-GB" b="1" dirty="0">
                  <a:solidFill>
                    <a:schemeClr val="bg1"/>
                  </a:solidFill>
                </a:rPr>
                <a:t>Scarcity of drinkable water </a:t>
              </a:r>
              <a:r>
                <a:rPr lang="en-GB" b="1" dirty="0" smtClean="0">
                  <a:solidFill>
                    <a:schemeClr val="bg1"/>
                  </a:solidFill>
                </a:rPr>
                <a:t>resources;</a:t>
              </a:r>
              <a:endParaRPr lang="en-US" b="1" dirty="0">
                <a:solidFill>
                  <a:schemeClr val="bg1"/>
                </a:solidFill>
              </a:endParaRPr>
            </a:p>
            <a:p>
              <a:pPr marL="228600" lvl="2">
                <a:spcBef>
                  <a:spcPts val="1000"/>
                </a:spcBef>
              </a:pPr>
              <a:r>
                <a:rPr lang="en-GB" b="1" dirty="0">
                  <a:solidFill>
                    <a:schemeClr val="bg1"/>
                  </a:solidFill>
                </a:rPr>
                <a:t>Land and water </a:t>
              </a:r>
              <a:r>
                <a:rPr lang="en-GB" b="1" dirty="0" smtClean="0">
                  <a:solidFill>
                    <a:schemeClr val="bg1"/>
                  </a:solidFill>
                </a:rPr>
                <a:t>pollution</a:t>
              </a:r>
              <a:r>
                <a:rPr lang="en-GB" b="1" dirty="0">
                  <a:solidFill>
                    <a:schemeClr val="bg1"/>
                  </a:solidFill>
                </a:rPr>
                <a:t>.</a:t>
              </a:r>
              <a:endParaRPr lang="en-US" b="1" dirty="0">
                <a:solidFill>
                  <a:schemeClr val="bg1"/>
                </a:solidFill>
              </a:endParaRPr>
            </a:p>
            <a:p>
              <a:pPr marL="0" lvl="2" indent="0">
                <a:spcBef>
                  <a:spcPts val="1000"/>
                </a:spcBef>
                <a:buFont typeface="Arial" panose="020B0604020202020204" pitchFamily="34" charset="0"/>
                <a:buNone/>
              </a:pPr>
              <a:endParaRPr lang="en-US" b="1" dirty="0" smtClean="0"/>
            </a:p>
            <a:p>
              <a:pPr marL="0" indent="0">
                <a:buFont typeface="Arial" panose="020B0604020202020204" pitchFamily="34" charset="0"/>
                <a:buNone/>
              </a:pPr>
              <a:endParaRPr lang="en-US" dirty="0"/>
            </a:p>
          </p:txBody>
        </p:sp>
      </p:grpSp>
      <p:sp>
        <p:nvSpPr>
          <p:cNvPr id="15" name="Rounded Rectangle 14"/>
          <p:cNvSpPr/>
          <p:nvPr/>
        </p:nvSpPr>
        <p:spPr>
          <a:xfrm>
            <a:off x="4784002" y="2624385"/>
            <a:ext cx="3983777" cy="3713227"/>
          </a:xfrm>
          <a:prstGeom prst="round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Content Placeholder 2"/>
              <p:cNvSpPr>
                <a:spLocks noGrp="1"/>
              </p:cNvSpPr>
              <p:nvPr>
                <p:ph idx="1"/>
              </p:nvPr>
            </p:nvSpPr>
            <p:spPr>
              <a:xfrm>
                <a:off x="4858185" y="2988012"/>
                <a:ext cx="3909594" cy="3077606"/>
              </a:xfrm>
            </p:spPr>
            <p:txBody>
              <a:bodyPr>
                <a:normAutofit fontScale="92500" lnSpcReduction="10000"/>
              </a:bodyPr>
              <a:lstStyle/>
              <a:p>
                <a:r>
                  <a:rPr lang="en-GB" sz="2000" b="1" dirty="0" smtClean="0">
                    <a:solidFill>
                      <a:schemeClr val="bg1"/>
                    </a:solidFill>
                  </a:rPr>
                  <a:t>Energy </a:t>
                </a:r>
                <a:r>
                  <a:rPr lang="en-GB" sz="2000" b="1" dirty="0">
                    <a:solidFill>
                      <a:schemeClr val="bg1"/>
                    </a:solidFill>
                  </a:rPr>
                  <a:t>demand of the island is about  which is generated from a power station that runs on diesel </a:t>
                </a:r>
                <a:r>
                  <a:rPr lang="en-GB" sz="2000" b="1" dirty="0" smtClean="0">
                    <a:solidFill>
                      <a:schemeClr val="bg1"/>
                    </a:solidFill>
                  </a:rPr>
                  <a:t>oil. </a:t>
                </a:r>
                <a:endParaRPr lang="en-GB" sz="2000" b="1" dirty="0">
                  <a:solidFill>
                    <a:schemeClr val="bg1"/>
                  </a:solidFill>
                </a:endParaRPr>
              </a:p>
              <a:p>
                <a:r>
                  <a:rPr lang="en-GB" sz="2000" b="1" dirty="0" smtClean="0">
                    <a:solidFill>
                      <a:schemeClr val="bg1"/>
                    </a:solidFill>
                  </a:rPr>
                  <a:t>Annual </a:t>
                </a:r>
                <a:r>
                  <a:rPr lang="en-GB" sz="2000" b="1" dirty="0">
                    <a:solidFill>
                      <a:schemeClr val="bg1"/>
                    </a:solidFill>
                  </a:rPr>
                  <a:t>diesel </a:t>
                </a:r>
                <a:r>
                  <a:rPr lang="en-GB" sz="2000" b="1" dirty="0" smtClean="0">
                    <a:solidFill>
                      <a:schemeClr val="bg1"/>
                    </a:solidFill>
                  </a:rPr>
                  <a:t>consumption: </a:t>
                </a:r>
              </a:p>
              <a:p>
                <a:r>
                  <a:rPr lang="en-GB" sz="2000" b="1" dirty="0">
                    <a:solidFill>
                      <a:schemeClr val="bg1"/>
                    </a:solidFill>
                  </a:rPr>
                  <a:t>A</a:t>
                </a:r>
                <a:r>
                  <a:rPr lang="en-GB" sz="2000" b="1" dirty="0" smtClean="0">
                    <a:solidFill>
                      <a:schemeClr val="bg1"/>
                    </a:solidFill>
                  </a:rPr>
                  <a:t>nnual </a:t>
                </a:r>
                <a:r>
                  <a:rPr lang="en-GB" sz="2000" b="1" dirty="0">
                    <a:solidFill>
                      <a:schemeClr val="bg1"/>
                    </a:solidFill>
                  </a:rPr>
                  <a:t>emissions of CO</a:t>
                </a:r>
                <a:r>
                  <a:rPr lang="en-GB" sz="2000" b="1" baseline="-25000" dirty="0">
                    <a:solidFill>
                      <a:schemeClr val="bg1"/>
                    </a:solidFill>
                  </a:rPr>
                  <a:t>2</a:t>
                </a:r>
                <a:r>
                  <a:rPr lang="en-GB" sz="2000" b="1" dirty="0">
                    <a:solidFill>
                      <a:schemeClr val="bg1"/>
                    </a:solidFill>
                  </a:rPr>
                  <a:t> to the atmosphere</a:t>
                </a:r>
                <a:r>
                  <a:rPr lang="en-GB" sz="2000" b="1" dirty="0" smtClean="0">
                    <a:solidFill>
                      <a:schemeClr val="bg1"/>
                    </a:solidFill>
                  </a:rPr>
                  <a:t>:</a:t>
                </a:r>
                <a:r>
                  <a:rPr lang="en-GB" sz="2000" b="1" dirty="0">
                    <a:solidFill>
                      <a:schemeClr val="bg1"/>
                    </a:solidFill>
                  </a:rPr>
                  <a:t> (</a:t>
                </a:r>
                <a:r>
                  <a:rPr lang="en-GB" sz="2000" b="1" dirty="0" smtClean="0">
                    <a:solidFill>
                      <a:schemeClr val="bg1"/>
                    </a:solidFill>
                  </a:rPr>
                  <a:t>).</a:t>
                </a:r>
                <a:endParaRPr lang="en-US" sz="2000" b="1" dirty="0">
                  <a:solidFill>
                    <a:schemeClr val="bg1"/>
                  </a:solidFill>
                </a:endParaRPr>
              </a:p>
            </p:txBody>
          </p:sp>
        </mc:Choice>
        <mc:Fallback xmlns="">
          <p:sp>
            <p:nvSpPr>
              <p:cNvPr id="16" name="Content Placeholder 2"/>
              <p:cNvSpPr>
                <a:spLocks noGrp="1" noRot="1" noChangeAspect="1" noMove="1" noResize="1" noEditPoints="1" noAdjustHandles="1" noChangeArrowheads="1" noChangeShapeType="1" noTextEdit="1"/>
              </p:cNvSpPr>
              <p:nvPr>
                <p:ph idx="1"/>
              </p:nvPr>
            </p:nvSpPr>
            <p:spPr>
              <a:xfrm>
                <a:off x="4858185" y="2988012"/>
                <a:ext cx="3909594" cy="3077606"/>
              </a:xfrm>
              <a:blipFill rotWithShape="1">
                <a:blip r:embed="rId2"/>
                <a:stretch>
                  <a:fillRect t="-198"/>
                </a:stretch>
              </a:blipFill>
            </p:spPr>
            <p:txBody>
              <a:bodyPr/>
              <a:lstStyle/>
              <a:p>
                <a:r>
                  <a:rPr lang="en-US">
                    <a:noFill/>
                  </a:rPr>
                  <a:t> </a:t>
                </a:r>
              </a:p>
            </p:txBody>
          </p:sp>
        </mc:Fallback>
      </mc:AlternateContent>
      <p:sp>
        <p:nvSpPr>
          <p:cNvPr id="17" name="TextBox 16"/>
          <p:cNvSpPr txBox="1"/>
          <p:nvPr/>
        </p:nvSpPr>
        <p:spPr>
          <a:xfrm>
            <a:off x="4784002" y="1764926"/>
            <a:ext cx="3983777" cy="480131"/>
          </a:xfrm>
          <a:prstGeom prst="rect">
            <a:avLst/>
          </a:prstGeom>
          <a:noFill/>
        </p:spPr>
        <p:txBody>
          <a:bodyPr wrap="square" rtlCol="0">
            <a:spAutoFit/>
          </a:bodyPr>
          <a:lstStyle/>
          <a:p>
            <a:pPr algn="ctr">
              <a:lnSpc>
                <a:spcPct val="90000"/>
              </a:lnSpc>
              <a:spcBef>
                <a:spcPts val="1000"/>
              </a:spcBef>
            </a:pPr>
            <a:r>
              <a:rPr lang="en-US" sz="2800" b="1" dirty="0">
                <a:solidFill>
                  <a:srgbClr val="FF0000"/>
                </a:solidFill>
              </a:rPr>
              <a:t>Energy Profile</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15911" y="30773"/>
            <a:ext cx="2485186" cy="504709"/>
          </a:xfrm>
          <a:prstGeom prst="rect">
            <a:avLst/>
          </a:prstGeom>
        </p:spPr>
      </p:pic>
      <p:pic>
        <p:nvPicPr>
          <p:cNvPr id="12"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7175965" y="74180"/>
            <a:ext cx="1813487" cy="430703"/>
          </a:xfrm>
          <a:prstGeom prst="rect">
            <a:avLst/>
          </a:prstGeom>
        </p:spPr>
      </p:pic>
    </p:spTree>
    <p:extLst>
      <p:ext uri="{BB962C8B-B14F-4D97-AF65-F5344CB8AC3E}">
        <p14:creationId xmlns:p14="http://schemas.microsoft.com/office/powerpoint/2010/main" val="1589753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1647</TotalTime>
  <Words>1729</Words>
  <Application>Microsoft Macintosh PowerPoint</Application>
  <PresentationFormat>On-screen Show (4:3)</PresentationFormat>
  <Paragraphs>277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Coastal  City and Ocean Renewable Energy: Pathway to an Eco San Andres</vt:lpstr>
      <vt:lpstr>A Tale of Coastal Eco Cities</vt:lpstr>
      <vt:lpstr>A Tale of Coastal Eco Cities</vt:lpstr>
      <vt:lpstr>A Tale of Coastal Eco Cities</vt:lpstr>
      <vt:lpstr>A Tale of Coastal Eco Cities</vt:lpstr>
      <vt:lpstr>A Tale of Coastal Eco Cities</vt:lpstr>
      <vt:lpstr>San Andres (Isla de San Andrés)</vt:lpstr>
      <vt:lpstr>San Andres (Isla de San Andrés)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vt:lpstr>
      <vt:lpstr>PowerPoint Presentation</vt:lpstr>
      <vt:lpstr>PowerPoint Presentation</vt:lpstr>
      <vt:lpstr>PowerPoint Presentation</vt:lpstr>
      <vt:lpstr>PowerPoint Presentation</vt:lpstr>
      <vt:lpstr>Legal Review for San Andres</vt:lpstr>
      <vt:lpstr>Marketing Scheme</vt:lpstr>
      <vt:lpstr>Transferability</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City and Ocean Renewable Energy: Pathway to an Eco San Andres</dc:title>
  <dc:creator>Qing Li</dc:creator>
  <cp:lastModifiedBy>Walter Wong</cp:lastModifiedBy>
  <cp:revision>260</cp:revision>
  <cp:lastPrinted>2013-09-09T11:24:22Z</cp:lastPrinted>
  <dcterms:created xsi:type="dcterms:W3CDTF">2013-09-05T00:42:15Z</dcterms:created>
  <dcterms:modified xsi:type="dcterms:W3CDTF">2013-09-10T07:25:40Z</dcterms:modified>
</cp:coreProperties>
</file>