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75"/>
  </p:sldMasterIdLst>
  <p:notesMasterIdLst>
    <p:notesMasterId r:id="rId130"/>
  </p:notesMasterIdLst>
  <p:handoutMasterIdLst>
    <p:handoutMasterId r:id="rId131"/>
  </p:handoutMasterIdLst>
  <p:sldIdLst>
    <p:sldId id="259" r:id="rId76"/>
    <p:sldId id="260" r:id="rId77"/>
    <p:sldId id="266" r:id="rId78"/>
    <p:sldId id="262" r:id="rId79"/>
    <p:sldId id="263" r:id="rId80"/>
    <p:sldId id="264" r:id="rId81"/>
    <p:sldId id="265" r:id="rId82"/>
    <p:sldId id="314" r:id="rId83"/>
    <p:sldId id="315" r:id="rId84"/>
    <p:sldId id="316" r:id="rId85"/>
    <p:sldId id="323" r:id="rId86"/>
    <p:sldId id="318" r:id="rId87"/>
    <p:sldId id="326" r:id="rId88"/>
    <p:sldId id="319" r:id="rId89"/>
    <p:sldId id="320" r:id="rId90"/>
    <p:sldId id="324" r:id="rId91"/>
    <p:sldId id="322" r:id="rId92"/>
    <p:sldId id="267" r:id="rId93"/>
    <p:sldId id="268" r:id="rId94"/>
    <p:sldId id="269" r:id="rId95"/>
    <p:sldId id="270" r:id="rId96"/>
    <p:sldId id="271" r:id="rId97"/>
    <p:sldId id="272" r:id="rId98"/>
    <p:sldId id="273" r:id="rId99"/>
    <p:sldId id="274" r:id="rId100"/>
    <p:sldId id="275" r:id="rId101"/>
    <p:sldId id="276" r:id="rId102"/>
    <p:sldId id="277" r:id="rId103"/>
    <p:sldId id="278" r:id="rId104"/>
    <p:sldId id="308" r:id="rId105"/>
    <p:sldId id="309" r:id="rId106"/>
    <p:sldId id="325" r:id="rId107"/>
    <p:sldId id="313" r:id="rId108"/>
    <p:sldId id="279" r:id="rId109"/>
    <p:sldId id="280" r:id="rId110"/>
    <p:sldId id="281" r:id="rId111"/>
    <p:sldId id="282" r:id="rId112"/>
    <p:sldId id="283" r:id="rId113"/>
    <p:sldId id="284" r:id="rId114"/>
    <p:sldId id="285" r:id="rId115"/>
    <p:sldId id="286" r:id="rId116"/>
    <p:sldId id="287" r:id="rId117"/>
    <p:sldId id="288" r:id="rId118"/>
    <p:sldId id="289" r:id="rId119"/>
    <p:sldId id="290" r:id="rId120"/>
    <p:sldId id="291" r:id="rId121"/>
    <p:sldId id="292" r:id="rId122"/>
    <p:sldId id="293" r:id="rId123"/>
    <p:sldId id="294" r:id="rId124"/>
    <p:sldId id="295" r:id="rId125"/>
    <p:sldId id="296" r:id="rId126"/>
    <p:sldId id="297" r:id="rId127"/>
    <p:sldId id="298" r:id="rId128"/>
    <p:sldId id="299" r:id="rId12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050" autoAdjust="0"/>
  </p:normalViewPr>
  <p:slideViewPr>
    <p:cSldViewPr showGuides="1">
      <p:cViewPr varScale="1">
        <p:scale>
          <a:sx n="92" d="100"/>
          <a:sy n="92" d="100"/>
        </p:scale>
        <p:origin x="-1212" y="-10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slide" Target="slides/slide9.xml"/><Relationship Id="rId16" Type="http://schemas.openxmlformats.org/officeDocument/2006/relationships/customXml" Target="../customXml/item16.xml"/><Relationship Id="rId107" Type="http://schemas.openxmlformats.org/officeDocument/2006/relationships/slide" Target="slides/slide3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" Target="slides/slide4.xml"/><Relationship Id="rId102" Type="http://schemas.openxmlformats.org/officeDocument/2006/relationships/slide" Target="slides/slide27.xml"/><Relationship Id="rId123" Type="http://schemas.openxmlformats.org/officeDocument/2006/relationships/slide" Target="slides/slide48.xml"/><Relationship Id="rId128" Type="http://schemas.openxmlformats.org/officeDocument/2006/relationships/slide" Target="slides/slide53.xml"/><Relationship Id="rId5" Type="http://schemas.openxmlformats.org/officeDocument/2006/relationships/customXml" Target="../customXml/item5.xml"/><Relationship Id="rId90" Type="http://schemas.openxmlformats.org/officeDocument/2006/relationships/slide" Target="slides/slide15.xml"/><Relationship Id="rId95" Type="http://schemas.openxmlformats.org/officeDocument/2006/relationships/slide" Target="slides/slide2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38.xml"/><Relationship Id="rId118" Type="http://schemas.openxmlformats.org/officeDocument/2006/relationships/slide" Target="slides/slide43.xml"/><Relationship Id="rId134" Type="http://schemas.openxmlformats.org/officeDocument/2006/relationships/theme" Target="theme/theme1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8.xml"/><Relationship Id="rId108" Type="http://schemas.openxmlformats.org/officeDocument/2006/relationships/slide" Target="slides/slide33.xml"/><Relationship Id="rId124" Type="http://schemas.openxmlformats.org/officeDocument/2006/relationships/slide" Target="slides/slide49.xml"/><Relationship Id="rId129" Type="http://schemas.openxmlformats.org/officeDocument/2006/relationships/slide" Target="slides/slide54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1.xml"/><Relationship Id="rId91" Type="http://schemas.openxmlformats.org/officeDocument/2006/relationships/slide" Target="slides/slide16.xml"/><Relationship Id="rId96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39.xml"/><Relationship Id="rId119" Type="http://schemas.openxmlformats.org/officeDocument/2006/relationships/slide" Target="slides/slide44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3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.xml"/><Relationship Id="rId97" Type="http://schemas.openxmlformats.org/officeDocument/2006/relationships/slide" Target="slides/slide22.xml"/><Relationship Id="rId104" Type="http://schemas.openxmlformats.org/officeDocument/2006/relationships/slide" Target="slides/slide29.xml"/><Relationship Id="rId120" Type="http://schemas.openxmlformats.org/officeDocument/2006/relationships/slide" Target="slides/slide45.xml"/><Relationship Id="rId125" Type="http://schemas.openxmlformats.org/officeDocument/2006/relationships/slide" Target="slides/slide5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2.xml"/><Relationship Id="rId110" Type="http://schemas.openxmlformats.org/officeDocument/2006/relationships/slide" Target="slides/slide35.xml"/><Relationship Id="rId115" Type="http://schemas.openxmlformats.org/officeDocument/2006/relationships/slide" Target="slides/slide40.xml"/><Relationship Id="rId131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slide" Target="slides/slide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2.xml"/><Relationship Id="rId100" Type="http://schemas.openxmlformats.org/officeDocument/2006/relationships/slide" Target="slides/slide25.xml"/><Relationship Id="rId105" Type="http://schemas.openxmlformats.org/officeDocument/2006/relationships/slide" Target="slides/slide30.xml"/><Relationship Id="rId126" Type="http://schemas.openxmlformats.org/officeDocument/2006/relationships/slide" Target="slides/slide5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8.xml"/><Relationship Id="rId98" Type="http://schemas.openxmlformats.org/officeDocument/2006/relationships/slide" Target="slides/slide23.xml"/><Relationship Id="rId121" Type="http://schemas.openxmlformats.org/officeDocument/2006/relationships/slide" Target="slides/slide46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4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slide" Target="slides/slide8.xml"/><Relationship Id="rId88" Type="http://schemas.openxmlformats.org/officeDocument/2006/relationships/slide" Target="slides/slide13.xml"/><Relationship Id="rId111" Type="http://schemas.openxmlformats.org/officeDocument/2006/relationships/slide" Target="slides/slide36.xml"/><Relationship Id="rId132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" Target="slides/slide31.xml"/><Relationship Id="rId127" Type="http://schemas.openxmlformats.org/officeDocument/2006/relationships/slide" Target="slides/slide5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slide" Target="slides/slide3.xml"/><Relationship Id="rId94" Type="http://schemas.openxmlformats.org/officeDocument/2006/relationships/slide" Target="slides/slide19.xml"/><Relationship Id="rId99" Type="http://schemas.openxmlformats.org/officeDocument/2006/relationships/slide" Target="slides/slide24.xml"/><Relationship Id="rId101" Type="http://schemas.openxmlformats.org/officeDocument/2006/relationships/slide" Target="slides/slide26.xml"/><Relationship Id="rId122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slide" Target="slides/slide14.xml"/><Relationship Id="rId112" Type="http://schemas.openxmlformats.org/officeDocument/2006/relationships/slide" Target="slides/slide37.xml"/><Relationship Id="rId13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59879-736C-4337-95BD-50F41BBD04A2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67720E5-6336-48EE-A7B8-3A8F461E7B46}">
      <dgm:prSet phldrT="[Text]" custT="1"/>
      <dgm:spPr>
        <a:xfrm>
          <a:off x="2075750" y="173446"/>
          <a:ext cx="1680255" cy="805189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OREIs Legislative Framework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65D56147-6A5C-4DF8-8514-B6D19DDEE874}" type="parTrans" cxnId="{7285B093-FF57-4785-89B0-5DDDB452E556}">
      <dgm:prSet/>
      <dgm:spPr/>
      <dgm:t>
        <a:bodyPr/>
        <a:lstStyle/>
        <a:p>
          <a:pPr algn="ctr"/>
          <a:endParaRPr lang="en-GB"/>
        </a:p>
      </dgm:t>
    </dgm:pt>
    <dgm:pt modelId="{DFD2E70C-86B8-4C64-8B18-440012882B23}" type="sibTrans" cxnId="{7285B093-FF57-4785-89B0-5DDDB452E556}">
      <dgm:prSet/>
      <dgm:spPr/>
      <dgm:t>
        <a:bodyPr/>
        <a:lstStyle/>
        <a:p>
          <a:pPr algn="ctr"/>
          <a:endParaRPr lang="en-GB"/>
        </a:p>
      </dgm:t>
    </dgm:pt>
    <dgm:pt modelId="{E874EE09-1510-4FAE-86CE-CBFF1B224879}">
      <dgm:prSet phldrT="[Text]" custT="1"/>
      <dgm:spPr>
        <a:xfrm>
          <a:off x="11753" y="1197848"/>
          <a:ext cx="1381230" cy="521932"/>
        </a:xfrm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GB" sz="1400" dirty="0" smtClean="0">
              <a:latin typeface="Arial" pitchFamily="34" charset="0"/>
              <a:ea typeface="+mn-ea"/>
              <a:cs typeface="Arial" pitchFamily="34" charset="0"/>
            </a:rPr>
            <a:t>Terrestrial Planning </a:t>
          </a:r>
          <a:endParaRPr lang="en-GB" sz="1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0468E54-49A5-4629-B166-4E0643B38F36}" type="parTrans" cxnId="{6C80BB24-3F72-4BDB-90F5-FFC30B47F7D3}">
      <dgm:prSet/>
      <dgm:spPr>
        <a:xfrm>
          <a:off x="702368" y="978636"/>
          <a:ext cx="2213510" cy="219211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B23FD76-C33E-4C5E-B919-DB4E704A79DF}" type="sibTrans" cxnId="{6C80BB24-3F72-4BDB-90F5-FFC30B47F7D3}">
      <dgm:prSet/>
      <dgm:spPr/>
      <dgm:t>
        <a:bodyPr/>
        <a:lstStyle/>
        <a:p>
          <a:pPr algn="ctr"/>
          <a:endParaRPr lang="en-GB"/>
        </a:p>
      </dgm:t>
    </dgm:pt>
    <dgm:pt modelId="{348F0E43-580F-48C5-9641-A8174F8FDEFF}">
      <dgm:prSet phldrT="[Text]" custT="1"/>
      <dgm:spPr>
        <a:xfrm>
          <a:off x="1621799" y="1197848"/>
          <a:ext cx="1260330" cy="521932"/>
        </a:xfrm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GB" sz="1400" smtClean="0">
              <a:latin typeface="Arial" pitchFamily="34" charset="0"/>
              <a:ea typeface="+mn-ea"/>
              <a:cs typeface="Arial" pitchFamily="34" charset="0"/>
            </a:rPr>
            <a:t>Marine Planning </a:t>
          </a:r>
          <a:endParaRPr lang="en-GB" sz="1400">
            <a:latin typeface="Arial" pitchFamily="34" charset="0"/>
            <a:ea typeface="+mn-ea"/>
            <a:cs typeface="Arial" pitchFamily="34" charset="0"/>
          </a:endParaRPr>
        </a:p>
      </dgm:t>
    </dgm:pt>
    <dgm:pt modelId="{71E65AB9-8BBA-43E0-A490-16EE67194C8A}" type="parTrans" cxnId="{9384FE77-C19E-45F0-A42E-F37CFAB265A5}">
      <dgm:prSet/>
      <dgm:spPr>
        <a:xfrm>
          <a:off x="2251964" y="978636"/>
          <a:ext cx="663914" cy="219211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FD51C30-DD3C-4972-B28F-DE7DB95A007B}" type="sibTrans" cxnId="{9384FE77-C19E-45F0-A42E-F37CFAB265A5}">
      <dgm:prSet/>
      <dgm:spPr/>
      <dgm:t>
        <a:bodyPr/>
        <a:lstStyle/>
        <a:p>
          <a:pPr algn="ctr"/>
          <a:endParaRPr lang="en-GB"/>
        </a:p>
      </dgm:t>
    </dgm:pt>
    <dgm:pt modelId="{30B4ECFF-EAC6-4600-BDEB-F328762240CE}">
      <dgm:prSet phldrT="[Text]" custT="1"/>
      <dgm:spPr>
        <a:xfrm>
          <a:off x="4465339" y="1197848"/>
          <a:ext cx="1216874" cy="521932"/>
        </a:xfrm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GB" sz="1400" smtClean="0">
              <a:latin typeface="Arial" pitchFamily="34" charset="0"/>
              <a:ea typeface="+mn-ea"/>
              <a:cs typeface="Arial" pitchFamily="34" charset="0"/>
            </a:rPr>
            <a:t>Decomissioning </a:t>
          </a:r>
          <a:endParaRPr lang="en-GB" sz="1400">
            <a:latin typeface="Arial" pitchFamily="34" charset="0"/>
            <a:ea typeface="+mn-ea"/>
            <a:cs typeface="Arial" pitchFamily="34" charset="0"/>
          </a:endParaRPr>
        </a:p>
      </dgm:t>
    </dgm:pt>
    <dgm:pt modelId="{AB505E2D-FEE9-4B87-A697-8761789550F4}" type="parTrans" cxnId="{2283306E-71A1-4E6E-848B-2287988660D9}">
      <dgm:prSet/>
      <dgm:spPr>
        <a:xfrm>
          <a:off x="2915878" y="978636"/>
          <a:ext cx="2157898" cy="219211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96D7247-0912-4876-9D54-E270BCBFAF2C}" type="sibTrans" cxnId="{2283306E-71A1-4E6E-848B-2287988660D9}">
      <dgm:prSet/>
      <dgm:spPr/>
      <dgm:t>
        <a:bodyPr/>
        <a:lstStyle/>
        <a:p>
          <a:pPr algn="ctr"/>
          <a:endParaRPr lang="en-GB"/>
        </a:p>
      </dgm:t>
    </dgm:pt>
    <dgm:pt modelId="{11C986C4-B7CC-4850-BF31-99CEF65EEAFB}">
      <dgm:prSet custT="1"/>
      <dgm:spPr>
        <a:xfrm>
          <a:off x="3812" y="1938991"/>
          <a:ext cx="1043864" cy="860217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dirty="0" smtClean="0">
              <a:latin typeface="Arial" pitchFamily="34" charset="0"/>
              <a:ea typeface="+mn-ea"/>
              <a:cs typeface="Arial" pitchFamily="34" charset="0"/>
            </a:rPr>
            <a:t>Onshore Construction Permission: </a:t>
          </a:r>
        </a:p>
        <a:p>
          <a:pPr algn="ctr"/>
          <a:r>
            <a:rPr lang="en-GB" sz="1100" dirty="0" smtClean="0">
              <a:latin typeface="Arial" pitchFamily="34" charset="0"/>
              <a:ea typeface="+mn-ea"/>
              <a:cs typeface="Arial" pitchFamily="34" charset="0"/>
            </a:rPr>
            <a:t>Town and Country Planning Act 1990  (Section 57)</a:t>
          </a:r>
          <a:endParaRPr lang="en-GB" sz="11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5AB7391-4D88-4FDF-AA54-AD781E96D086}" type="parTrans" cxnId="{A6DE169C-1C1A-4C38-BB68-7A15B39CD9AC}">
      <dgm:prSet/>
      <dgm:spPr>
        <a:xfrm>
          <a:off x="1047676" y="1719780"/>
          <a:ext cx="207184" cy="649320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770D9C7-BB60-4A4A-BC34-E30018A1A38C}" type="sibTrans" cxnId="{A6DE169C-1C1A-4C38-BB68-7A15B39CD9AC}">
      <dgm:prSet/>
      <dgm:spPr/>
      <dgm:t>
        <a:bodyPr/>
        <a:lstStyle/>
        <a:p>
          <a:pPr algn="ctr"/>
          <a:endParaRPr lang="en-GB"/>
        </a:p>
      </dgm:t>
    </dgm:pt>
    <dgm:pt modelId="{6D13D7DC-1D04-4C0A-82C1-3CF2D03FF0F8}">
      <dgm:prSet custT="1"/>
      <dgm:spPr>
        <a:xfrm>
          <a:off x="1927278" y="3421278"/>
          <a:ext cx="1043864" cy="521932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Mairne Protected Areas (MPAs)</a:t>
          </a:r>
          <a:endParaRPr lang="en-GB" sz="1050">
            <a:latin typeface="Arial" pitchFamily="34" charset="0"/>
            <a:ea typeface="+mn-ea"/>
            <a:cs typeface="Arial" pitchFamily="34" charset="0"/>
          </a:endParaRPr>
        </a:p>
      </dgm:t>
    </dgm:pt>
    <dgm:pt modelId="{D570DDC9-CA7F-4EA2-9AAF-2AA9816BBBAC}" type="parTrans" cxnId="{84967F9D-099B-453B-B5A6-DCCB22679866}">
      <dgm:prSet/>
      <dgm:spPr>
        <a:xfrm>
          <a:off x="1747832" y="1719780"/>
          <a:ext cx="179445" cy="1962464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A198F2D-FE12-4027-9390-38A0370DD35D}" type="sibTrans" cxnId="{84967F9D-099B-453B-B5A6-DCCB22679866}">
      <dgm:prSet/>
      <dgm:spPr/>
      <dgm:t>
        <a:bodyPr/>
        <a:lstStyle/>
        <a:p>
          <a:pPr algn="ctr"/>
          <a:endParaRPr lang="en-GB"/>
        </a:p>
      </dgm:t>
    </dgm:pt>
    <dgm:pt modelId="{B1B21422-7869-4DF6-9395-578DCEC5AA9A}">
      <dgm:prSet custT="1"/>
      <dgm:spPr>
        <a:xfrm>
          <a:off x="3812" y="3018420"/>
          <a:ext cx="1043864" cy="1397974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Conservations:</a:t>
          </a:r>
        </a:p>
        <a:p>
          <a:pPr algn="ctr"/>
          <a:r>
            <a:rPr lang="en-GB" sz="1100" b="0" i="0" smtClean="0">
              <a:latin typeface="Arial" pitchFamily="34" charset="0"/>
              <a:ea typeface="+mn-ea"/>
              <a:cs typeface="Arial" pitchFamily="34" charset="0"/>
            </a:rPr>
            <a:t>AONBs </a:t>
          </a:r>
        </a:p>
        <a:p>
          <a:pPr algn="ctr"/>
          <a:r>
            <a:rPr lang="en-GB" sz="1100" b="0" i="0" smtClean="0">
              <a:latin typeface="Arial" pitchFamily="34" charset="0"/>
              <a:ea typeface="+mn-ea"/>
              <a:cs typeface="Arial" pitchFamily="34" charset="0"/>
            </a:rPr>
            <a:t>(CROW Act 2000)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SPAs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SACs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Ramsar Sites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SSSIs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CAE7B415-91E5-49DA-8694-FBECDD676A34}" type="parTrans" cxnId="{94F4980C-A573-4BA5-9669-7DFE27E4304F}">
      <dgm:prSet/>
      <dgm:spPr>
        <a:xfrm>
          <a:off x="1047676" y="1719780"/>
          <a:ext cx="207184" cy="1997627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AAD5E44-DD23-4DCA-B45D-2B406FD83378}" type="sibTrans" cxnId="{94F4980C-A573-4BA5-9669-7DFE27E4304F}">
      <dgm:prSet/>
      <dgm:spPr/>
      <dgm:t>
        <a:bodyPr/>
        <a:lstStyle/>
        <a:p>
          <a:pPr algn="ctr"/>
          <a:endParaRPr lang="en-GB"/>
        </a:p>
      </dgm:t>
    </dgm:pt>
    <dgm:pt modelId="{E2BEDBB1-3963-4FCC-8410-B2F23DABA4BC}">
      <dgm:prSet custT="1"/>
      <dgm:spPr>
        <a:xfrm>
          <a:off x="4769558" y="1938991"/>
          <a:ext cx="1043864" cy="893521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Energy Act 2004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Departmetn of Environment and Climate Change (DECC</a:t>
          </a:r>
          <a:r>
            <a:rPr lang="en-GB" sz="1200" smtClean="0">
              <a:latin typeface="Arial" pitchFamily="34" charset="0"/>
              <a:ea typeface="+mn-ea"/>
              <a:cs typeface="Arial" pitchFamily="34" charset="0"/>
            </a:rPr>
            <a:t>)</a:t>
          </a:r>
          <a:endParaRPr lang="en-GB" sz="1200">
            <a:latin typeface="Arial" pitchFamily="34" charset="0"/>
            <a:ea typeface="+mn-ea"/>
            <a:cs typeface="Arial" pitchFamily="34" charset="0"/>
          </a:endParaRPr>
        </a:p>
      </dgm:t>
    </dgm:pt>
    <dgm:pt modelId="{768587FB-F9D2-4F6E-8AD0-BDB9DA2FE463}" type="parTrans" cxnId="{94B36467-E5AD-4844-BD50-EEF2F40FCFF1}">
      <dgm:prSet/>
      <dgm:spPr>
        <a:xfrm>
          <a:off x="4587027" y="1719780"/>
          <a:ext cx="182531" cy="665972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4A63E8F-BE96-4C8F-8290-F0EDAAFAA775}" type="sibTrans" cxnId="{94B36467-E5AD-4844-BD50-EEF2F40FCFF1}">
      <dgm:prSet/>
      <dgm:spPr/>
      <dgm:t>
        <a:bodyPr/>
        <a:lstStyle/>
        <a:p>
          <a:pPr algn="ctr"/>
          <a:endParaRPr lang="en-GB"/>
        </a:p>
      </dgm:t>
    </dgm:pt>
    <dgm:pt modelId="{9996C246-9071-4C86-B35B-AF0369B4F1AF}">
      <dgm:prSet custT="1"/>
      <dgm:spPr>
        <a:xfrm>
          <a:off x="1927278" y="4162422"/>
          <a:ext cx="1212458" cy="873035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Maritime and Coastguard Agency 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Marine Guidance Note 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MGN 371 (M+F)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4E9FA1FA-2C97-475C-9BB7-C7C45F3A870E}" type="parTrans" cxnId="{FB1AE127-9880-40FC-9609-B6A5426E8995}">
      <dgm:prSet/>
      <dgm:spPr>
        <a:xfrm>
          <a:off x="1747832" y="1719780"/>
          <a:ext cx="179445" cy="2879160"/>
        </a:xfrm>
      </dgm:spPr>
      <dgm:t>
        <a:bodyPr/>
        <a:lstStyle/>
        <a:p>
          <a:pPr algn="ctr"/>
          <a:endParaRPr lang="en-GB" sz="9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5584C20-081A-4094-9A7D-C59066C97A1A}" type="sibTrans" cxnId="{FB1AE127-9880-40FC-9609-B6A5426E8995}">
      <dgm:prSet/>
      <dgm:spPr/>
      <dgm:t>
        <a:bodyPr/>
        <a:lstStyle/>
        <a:p>
          <a:pPr algn="ctr"/>
          <a:endParaRPr lang="en-GB"/>
        </a:p>
      </dgm:t>
    </dgm:pt>
    <dgm:pt modelId="{EA936DEC-9376-474F-86EF-62083DEB6272}">
      <dgm:prSet custT="1"/>
      <dgm:spPr>
        <a:xfrm>
          <a:off x="1927278" y="1938991"/>
          <a:ext cx="1316740" cy="521932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UK Marine and Coastal Access Act 2009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(MCZs)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5826B240-2357-4FCB-A047-4D8738BBD5A2}" type="parTrans" cxnId="{DF0CF823-92DE-40EF-A55C-128157D2E942}">
      <dgm:prSet/>
      <dgm:spPr>
        <a:xfrm>
          <a:off x="1747832" y="1719780"/>
          <a:ext cx="179445" cy="480177"/>
        </a:xfrm>
      </dgm:spPr>
      <dgm:t>
        <a:bodyPr/>
        <a:lstStyle/>
        <a:p>
          <a:pPr algn="ctr"/>
          <a:endParaRPr lang="en-GB" sz="900">
            <a:latin typeface="Arial" pitchFamily="34" charset="0"/>
            <a:cs typeface="Arial" pitchFamily="34" charset="0"/>
          </a:endParaRPr>
        </a:p>
      </dgm:t>
    </dgm:pt>
    <dgm:pt modelId="{9213DF8B-24FF-4524-88B8-77E4834A49EA}" type="sibTrans" cxnId="{DF0CF823-92DE-40EF-A55C-128157D2E942}">
      <dgm:prSet/>
      <dgm:spPr/>
      <dgm:t>
        <a:bodyPr/>
        <a:lstStyle/>
        <a:p>
          <a:pPr algn="ctr"/>
          <a:endParaRPr lang="en-GB"/>
        </a:p>
      </dgm:t>
    </dgm:pt>
    <dgm:pt modelId="{BA88DC01-C043-47C8-9897-D30193F33073}">
      <dgm:prSet custT="1"/>
      <dgm:spPr>
        <a:xfrm>
          <a:off x="1927278" y="2680135"/>
          <a:ext cx="1286364" cy="521932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b="0" i="0" smtClean="0">
              <a:latin typeface="Arial" pitchFamily="34" charset="0"/>
              <a:ea typeface="+mn-ea"/>
              <a:cs typeface="Arial" pitchFamily="34" charset="0"/>
            </a:rPr>
            <a:t>Licences for offshore renewable energy installations</a:t>
          </a:r>
          <a:endParaRPr lang="en-GB" sz="1100" b="0" i="0">
            <a:latin typeface="Arial" pitchFamily="34" charset="0"/>
            <a:ea typeface="+mn-ea"/>
            <a:cs typeface="Arial" pitchFamily="34" charset="0"/>
          </a:endParaRPr>
        </a:p>
      </dgm:t>
    </dgm:pt>
    <dgm:pt modelId="{B4992802-FAE7-41F1-BDB1-CB9A7F814E3C}" type="parTrans" cxnId="{B5EEE4E8-2EB0-4887-A529-51D00BB1ADDC}">
      <dgm:prSet/>
      <dgm:spPr>
        <a:xfrm>
          <a:off x="1747832" y="1719780"/>
          <a:ext cx="179445" cy="1221321"/>
        </a:xfrm>
      </dgm:spPr>
      <dgm:t>
        <a:bodyPr/>
        <a:lstStyle/>
        <a:p>
          <a:pPr algn="ctr"/>
          <a:endParaRPr lang="en-GB" sz="900">
            <a:latin typeface="Arial" pitchFamily="34" charset="0"/>
            <a:cs typeface="Arial" pitchFamily="34" charset="0"/>
          </a:endParaRPr>
        </a:p>
      </dgm:t>
    </dgm:pt>
    <dgm:pt modelId="{EA2DA2BE-9708-4830-A547-54222908A466}" type="sibTrans" cxnId="{B5EEE4E8-2EB0-4887-A529-51D00BB1ADDC}">
      <dgm:prSet/>
      <dgm:spPr/>
      <dgm:t>
        <a:bodyPr/>
        <a:lstStyle/>
        <a:p>
          <a:pPr algn="ctr"/>
          <a:endParaRPr lang="en-GB"/>
        </a:p>
      </dgm:t>
    </dgm:pt>
    <dgm:pt modelId="{A4C4E7CE-3F32-41C8-BAAB-FAB9843D19AE}">
      <dgm:prSet custT="1"/>
      <dgm:spPr>
        <a:xfrm>
          <a:off x="3202264" y="1197848"/>
          <a:ext cx="1043864" cy="521932"/>
        </a:xfrm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GB" sz="1400" dirty="0" smtClean="0">
              <a:latin typeface="Arial" pitchFamily="34" charset="0"/>
              <a:ea typeface="+mn-ea"/>
              <a:cs typeface="Arial" pitchFamily="34" charset="0"/>
            </a:rPr>
            <a:t>Consents and Licensing </a:t>
          </a:r>
          <a:endParaRPr lang="en-GB" sz="1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BA074C48-50C0-47ED-A6EB-459593FB0A0D}" type="parTrans" cxnId="{7ECBBB0E-F1DC-4BB0-AC59-348BA60C76F0}">
      <dgm:prSet/>
      <dgm:spPr>
        <a:xfrm>
          <a:off x="2915878" y="978636"/>
          <a:ext cx="808317" cy="219211"/>
        </a:xfrm>
      </dgm:spPr>
      <dgm:t>
        <a:bodyPr/>
        <a:lstStyle/>
        <a:p>
          <a:pPr algn="ctr"/>
          <a:endParaRPr lang="en-GB" sz="900">
            <a:latin typeface="Arial" pitchFamily="34" charset="0"/>
            <a:cs typeface="Arial" pitchFamily="34" charset="0"/>
          </a:endParaRPr>
        </a:p>
      </dgm:t>
    </dgm:pt>
    <dgm:pt modelId="{DF787225-CD1B-4409-A92D-7C59C7B691E6}" type="sibTrans" cxnId="{7ECBBB0E-F1DC-4BB0-AC59-348BA60C76F0}">
      <dgm:prSet/>
      <dgm:spPr/>
      <dgm:t>
        <a:bodyPr/>
        <a:lstStyle/>
        <a:p>
          <a:pPr algn="ctr"/>
          <a:endParaRPr lang="en-GB"/>
        </a:p>
      </dgm:t>
    </dgm:pt>
    <dgm:pt modelId="{E1AC17D8-DB11-4B77-AE10-135BF7E4A3FB}">
      <dgm:prSet custT="1"/>
      <dgm:spPr>
        <a:xfrm>
          <a:off x="3463230" y="1938991"/>
          <a:ext cx="1043864" cy="521932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Electricity Act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1989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E19C6D86-DDE7-4629-85B5-E02C2D0C66F7}" type="parTrans" cxnId="{288197D0-E3D7-4E4D-B56A-1A5B2DB54E2E}">
      <dgm:prSet/>
      <dgm:spPr>
        <a:xfrm>
          <a:off x="3306650" y="1719780"/>
          <a:ext cx="156579" cy="480177"/>
        </a:xfrm>
      </dgm:spPr>
      <dgm:t>
        <a:bodyPr/>
        <a:lstStyle/>
        <a:p>
          <a:pPr algn="ctr"/>
          <a:endParaRPr lang="en-GB"/>
        </a:p>
      </dgm:t>
    </dgm:pt>
    <dgm:pt modelId="{D806BBC8-4B10-42C4-A9EF-68834231297A}" type="sibTrans" cxnId="{288197D0-E3D7-4E4D-B56A-1A5B2DB54E2E}">
      <dgm:prSet/>
      <dgm:spPr/>
      <dgm:t>
        <a:bodyPr/>
        <a:lstStyle/>
        <a:p>
          <a:pPr algn="ctr"/>
          <a:endParaRPr lang="en-GB"/>
        </a:p>
      </dgm:t>
    </dgm:pt>
    <dgm:pt modelId="{2C70943B-7F15-4DBD-A2D8-3BC45A74927B}">
      <dgm:prSet custT="1"/>
      <dgm:spPr>
        <a:xfrm>
          <a:off x="3463230" y="2680135"/>
          <a:ext cx="1043864" cy="769280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Maritime Management Organisation 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(MMO) Licence</a:t>
          </a:r>
        </a:p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Over 1 mW devices  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364615B2-DF48-4008-9198-48BF47C7EE54}" type="parTrans" cxnId="{7ED89CE1-C86E-4392-9E0D-C8BC972BD3FE}">
      <dgm:prSet/>
      <dgm:spPr>
        <a:xfrm>
          <a:off x="3306650" y="1719780"/>
          <a:ext cx="156579" cy="1344995"/>
        </a:xfrm>
      </dgm:spPr>
      <dgm:t>
        <a:bodyPr/>
        <a:lstStyle/>
        <a:p>
          <a:pPr algn="ctr"/>
          <a:endParaRPr lang="en-GB"/>
        </a:p>
      </dgm:t>
    </dgm:pt>
    <dgm:pt modelId="{9B9AA305-826D-4928-95B8-90237CB8FD5C}" type="sibTrans" cxnId="{7ED89CE1-C86E-4392-9E0D-C8BC972BD3FE}">
      <dgm:prSet/>
      <dgm:spPr/>
      <dgm:t>
        <a:bodyPr/>
        <a:lstStyle/>
        <a:p>
          <a:pPr algn="ctr"/>
          <a:endParaRPr lang="en-GB"/>
        </a:p>
      </dgm:t>
    </dgm:pt>
    <dgm:pt modelId="{A3CC0432-DC5D-478A-B974-D438A79A63F9}">
      <dgm:prSet custT="1"/>
      <dgm:spPr>
        <a:xfrm>
          <a:off x="3463230" y="3668627"/>
          <a:ext cx="1043864" cy="521932"/>
        </a:xfrm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GB" sz="1100" smtClean="0">
              <a:latin typeface="Arial" pitchFamily="34" charset="0"/>
              <a:ea typeface="+mn-ea"/>
              <a:cs typeface="Arial" pitchFamily="34" charset="0"/>
            </a:rPr>
            <a:t>Seabed Lease</a:t>
          </a:r>
          <a:endParaRPr lang="en-GB" sz="1100">
            <a:latin typeface="Arial" pitchFamily="34" charset="0"/>
            <a:ea typeface="+mn-ea"/>
            <a:cs typeface="Arial" pitchFamily="34" charset="0"/>
          </a:endParaRPr>
        </a:p>
      </dgm:t>
    </dgm:pt>
    <dgm:pt modelId="{61984AE9-33D8-4ACE-AC03-CC9A622204E4}" type="parTrans" cxnId="{AF89D9A6-DF33-4674-B31B-97B77F22B6E8}">
      <dgm:prSet/>
      <dgm:spPr>
        <a:xfrm>
          <a:off x="3306650" y="1719780"/>
          <a:ext cx="156579" cy="2209813"/>
        </a:xfrm>
      </dgm:spPr>
      <dgm:t>
        <a:bodyPr/>
        <a:lstStyle/>
        <a:p>
          <a:pPr algn="ctr"/>
          <a:endParaRPr lang="en-GB"/>
        </a:p>
      </dgm:t>
    </dgm:pt>
    <dgm:pt modelId="{446AC170-B1FF-4EAC-A1D4-AD69285077E5}" type="sibTrans" cxnId="{AF89D9A6-DF33-4674-B31B-97B77F22B6E8}">
      <dgm:prSet/>
      <dgm:spPr/>
      <dgm:t>
        <a:bodyPr/>
        <a:lstStyle/>
        <a:p>
          <a:pPr algn="ctr"/>
          <a:endParaRPr lang="en-GB"/>
        </a:p>
      </dgm:t>
    </dgm:pt>
    <dgm:pt modelId="{9ADE93FD-5BFB-493F-8078-68A885B3666A}" type="pres">
      <dgm:prSet presAssocID="{76059879-736C-4337-95BD-50F41BBD0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7C71741-2C2F-430B-B4ED-35CFF2D5791B}" type="pres">
      <dgm:prSet presAssocID="{567720E5-6336-48EE-A7B8-3A8F461E7B4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A66167AC-AC1A-4B02-8341-AE000A9CFD51}" type="pres">
      <dgm:prSet presAssocID="{567720E5-6336-48EE-A7B8-3A8F461E7B46}" presName="rootComposite1" presStyleCnt="0"/>
      <dgm:spPr/>
      <dgm:t>
        <a:bodyPr/>
        <a:lstStyle/>
        <a:p>
          <a:endParaRPr lang="en-GB"/>
        </a:p>
      </dgm:t>
    </dgm:pt>
    <dgm:pt modelId="{0C63E5DD-1EDB-4BD0-A91F-1B3B3C31C1AD}" type="pres">
      <dgm:prSet presAssocID="{567720E5-6336-48EE-A7B8-3A8F461E7B46}" presName="rootText1" presStyleLbl="node0" presStyleIdx="0" presStyleCnt="1" custScaleX="160965" custScaleY="154271" custLinFactNeighborX="66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767B70F-2354-41F7-9EC1-2C79AAE70B62}" type="pres">
      <dgm:prSet presAssocID="{567720E5-6336-48EE-A7B8-3A8F461E7B4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F87FDAE-AF24-4091-844C-35DF0005DBCE}" type="pres">
      <dgm:prSet presAssocID="{567720E5-6336-48EE-A7B8-3A8F461E7B46}" presName="hierChild2" presStyleCnt="0"/>
      <dgm:spPr/>
      <dgm:t>
        <a:bodyPr/>
        <a:lstStyle/>
        <a:p>
          <a:endParaRPr lang="en-GB"/>
        </a:p>
      </dgm:t>
    </dgm:pt>
    <dgm:pt modelId="{AA50491B-1380-472A-A483-0D95130006CF}" type="pres">
      <dgm:prSet presAssocID="{10468E54-49A5-4629-B166-4E0643B38F36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2213510" y="0"/>
              </a:moveTo>
              <a:lnTo>
                <a:pt x="2213510" y="109605"/>
              </a:lnTo>
              <a:lnTo>
                <a:pt x="0" y="109605"/>
              </a:lnTo>
              <a:lnTo>
                <a:pt x="0" y="219211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990B8CF0-3E9C-463F-A376-A07816148DA7}" type="pres">
      <dgm:prSet presAssocID="{E874EE09-1510-4FAE-86CE-CBFF1B224879}" presName="hierRoot2" presStyleCnt="0">
        <dgm:presLayoutVars>
          <dgm:hierBranch val="l"/>
        </dgm:presLayoutVars>
      </dgm:prSet>
      <dgm:spPr/>
      <dgm:t>
        <a:bodyPr/>
        <a:lstStyle/>
        <a:p>
          <a:endParaRPr lang="en-GB"/>
        </a:p>
      </dgm:t>
    </dgm:pt>
    <dgm:pt modelId="{2C374F40-633E-4963-8EF7-DCE4F63C3F19}" type="pres">
      <dgm:prSet presAssocID="{E874EE09-1510-4FAE-86CE-CBFF1B224879}" presName="rootComposite" presStyleCnt="0"/>
      <dgm:spPr/>
      <dgm:t>
        <a:bodyPr/>
        <a:lstStyle/>
        <a:p>
          <a:endParaRPr lang="en-GB"/>
        </a:p>
      </dgm:t>
    </dgm:pt>
    <dgm:pt modelId="{61E2584F-B256-4AFA-AC38-AB868B242688}" type="pres">
      <dgm:prSet presAssocID="{E874EE09-1510-4FAE-86CE-CBFF1B224879}" presName="rootText" presStyleLbl="node2" presStyleIdx="0" presStyleCnt="4" custScaleX="132319" custLinFactNeighborX="-4843" custLinFactNeighborY="-642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DF890BA-C6B3-4E6B-8F70-1B65692AA32C}" type="pres">
      <dgm:prSet presAssocID="{E874EE09-1510-4FAE-86CE-CBFF1B224879}" presName="rootConnector" presStyleLbl="node2" presStyleIdx="0" presStyleCnt="4"/>
      <dgm:spPr/>
      <dgm:t>
        <a:bodyPr/>
        <a:lstStyle/>
        <a:p>
          <a:endParaRPr lang="en-GB"/>
        </a:p>
      </dgm:t>
    </dgm:pt>
    <dgm:pt modelId="{A60DE9B2-CCB3-4355-9654-AD18D4F536A4}" type="pres">
      <dgm:prSet presAssocID="{E874EE09-1510-4FAE-86CE-CBFF1B224879}" presName="hierChild4" presStyleCnt="0"/>
      <dgm:spPr/>
      <dgm:t>
        <a:bodyPr/>
        <a:lstStyle/>
        <a:p>
          <a:endParaRPr lang="en-GB"/>
        </a:p>
      </dgm:t>
    </dgm:pt>
    <dgm:pt modelId="{70C254D4-7941-4BD5-8947-CFADD155DCD5}" type="pres">
      <dgm:prSet presAssocID="{85AB7391-4D88-4FDF-AA54-AD781E96D086}" presName="Name50" presStyleLbl="parChTrans1D3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207184" y="0"/>
              </a:moveTo>
              <a:lnTo>
                <a:pt x="207184" y="649320"/>
              </a:lnTo>
              <a:lnTo>
                <a:pt x="0" y="64932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69D66377-4597-4F0C-9C35-95807A7696AD}" type="pres">
      <dgm:prSet presAssocID="{11C986C4-B7CC-4850-BF31-99CEF65EEA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ED51970F-8B9F-4348-8EA4-ED3AFF0A41C1}" type="pres">
      <dgm:prSet presAssocID="{11C986C4-B7CC-4850-BF31-99CEF65EEAFB}" presName="rootComposite" presStyleCnt="0"/>
      <dgm:spPr/>
      <dgm:t>
        <a:bodyPr/>
        <a:lstStyle/>
        <a:p>
          <a:endParaRPr lang="en-GB"/>
        </a:p>
      </dgm:t>
    </dgm:pt>
    <dgm:pt modelId="{BF90B463-60B4-4EF6-910A-932D128FD822}" type="pres">
      <dgm:prSet presAssocID="{11C986C4-B7CC-4850-BF31-99CEF65EEAFB}" presName="rootText" presStyleLbl="node3" presStyleIdx="0" presStyleCnt="10" custScaleY="16481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3301494-FCC2-43A5-9C84-146168229459}" type="pres">
      <dgm:prSet presAssocID="{11C986C4-B7CC-4850-BF31-99CEF65EEAFB}" presName="rootConnector" presStyleLbl="node3" presStyleIdx="0" presStyleCnt="10"/>
      <dgm:spPr/>
      <dgm:t>
        <a:bodyPr/>
        <a:lstStyle/>
        <a:p>
          <a:endParaRPr lang="en-GB"/>
        </a:p>
      </dgm:t>
    </dgm:pt>
    <dgm:pt modelId="{C0DB7F62-FB5B-4254-A4B9-378F5562785C}" type="pres">
      <dgm:prSet presAssocID="{11C986C4-B7CC-4850-BF31-99CEF65EEAFB}" presName="hierChild4" presStyleCnt="0"/>
      <dgm:spPr/>
      <dgm:t>
        <a:bodyPr/>
        <a:lstStyle/>
        <a:p>
          <a:endParaRPr lang="en-GB"/>
        </a:p>
      </dgm:t>
    </dgm:pt>
    <dgm:pt modelId="{B4AE3CDC-E63B-4590-85CB-901AA07DCE18}" type="pres">
      <dgm:prSet presAssocID="{11C986C4-B7CC-4850-BF31-99CEF65EEAFB}" presName="hierChild5" presStyleCnt="0"/>
      <dgm:spPr/>
      <dgm:t>
        <a:bodyPr/>
        <a:lstStyle/>
        <a:p>
          <a:endParaRPr lang="en-GB"/>
        </a:p>
      </dgm:t>
    </dgm:pt>
    <dgm:pt modelId="{FE994A48-7FC2-41C2-9CC3-995F9881F29B}" type="pres">
      <dgm:prSet presAssocID="{CAE7B415-91E5-49DA-8694-FBECDD676A34}" presName="Name50" presStyleLbl="parChTrans1D3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207184" y="0"/>
              </a:moveTo>
              <a:lnTo>
                <a:pt x="207184" y="1997627"/>
              </a:lnTo>
              <a:lnTo>
                <a:pt x="0" y="19976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BF4CB841-A21D-488A-B2B7-E7B5783FD85D}" type="pres">
      <dgm:prSet presAssocID="{B1B21422-7869-4DF6-9395-578DCEC5AA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3D196D0D-3C65-4DBD-9C12-DB7F4312BF5F}" type="pres">
      <dgm:prSet presAssocID="{B1B21422-7869-4DF6-9395-578DCEC5AA9A}" presName="rootComposite" presStyleCnt="0"/>
      <dgm:spPr/>
      <dgm:t>
        <a:bodyPr/>
        <a:lstStyle/>
        <a:p>
          <a:endParaRPr lang="en-GB"/>
        </a:p>
      </dgm:t>
    </dgm:pt>
    <dgm:pt modelId="{E9CF75F0-D32C-4A64-B5B5-757742853951}" type="pres">
      <dgm:prSet presAssocID="{B1B21422-7869-4DF6-9395-578DCEC5AA9A}" presName="rootText" presStyleLbl="node3" presStyleIdx="1" presStyleCnt="10" custScaleY="26784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FB2356E-E14C-4D5B-A4CA-6381C3A74236}" type="pres">
      <dgm:prSet presAssocID="{B1B21422-7869-4DF6-9395-578DCEC5AA9A}" presName="rootConnector" presStyleLbl="node3" presStyleIdx="1" presStyleCnt="10"/>
      <dgm:spPr/>
      <dgm:t>
        <a:bodyPr/>
        <a:lstStyle/>
        <a:p>
          <a:endParaRPr lang="en-GB"/>
        </a:p>
      </dgm:t>
    </dgm:pt>
    <dgm:pt modelId="{085A31AB-989E-4F8E-88D3-B86721062316}" type="pres">
      <dgm:prSet presAssocID="{B1B21422-7869-4DF6-9395-578DCEC5AA9A}" presName="hierChild4" presStyleCnt="0"/>
      <dgm:spPr/>
      <dgm:t>
        <a:bodyPr/>
        <a:lstStyle/>
        <a:p>
          <a:endParaRPr lang="en-GB"/>
        </a:p>
      </dgm:t>
    </dgm:pt>
    <dgm:pt modelId="{95AFE356-34EC-464F-9DAA-F63BE2D5725D}" type="pres">
      <dgm:prSet presAssocID="{B1B21422-7869-4DF6-9395-578DCEC5AA9A}" presName="hierChild5" presStyleCnt="0"/>
      <dgm:spPr/>
      <dgm:t>
        <a:bodyPr/>
        <a:lstStyle/>
        <a:p>
          <a:endParaRPr lang="en-GB"/>
        </a:p>
      </dgm:t>
    </dgm:pt>
    <dgm:pt modelId="{ECC3C60B-4740-4818-BBA8-BC3CBE7C648E}" type="pres">
      <dgm:prSet presAssocID="{E874EE09-1510-4FAE-86CE-CBFF1B224879}" presName="hierChild5" presStyleCnt="0"/>
      <dgm:spPr/>
      <dgm:t>
        <a:bodyPr/>
        <a:lstStyle/>
        <a:p>
          <a:endParaRPr lang="en-GB"/>
        </a:p>
      </dgm:t>
    </dgm:pt>
    <dgm:pt modelId="{9546E3E8-D42D-47E6-AFCD-025A3E9ED1C4}" type="pres">
      <dgm:prSet presAssocID="{71E65AB9-8BBA-43E0-A490-16EE67194C8A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63914" y="0"/>
              </a:moveTo>
              <a:lnTo>
                <a:pt x="663914" y="109605"/>
              </a:lnTo>
              <a:lnTo>
                <a:pt x="0" y="109605"/>
              </a:lnTo>
              <a:lnTo>
                <a:pt x="0" y="219211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11A4FDBB-E464-4666-9E2C-299C00786E52}" type="pres">
      <dgm:prSet presAssocID="{348F0E43-580F-48C5-9641-A8174F8FDE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A110AE78-6810-4EEA-8D6E-050F94BEE4CE}" type="pres">
      <dgm:prSet presAssocID="{348F0E43-580F-48C5-9641-A8174F8FDEFF}" presName="rootComposite" presStyleCnt="0"/>
      <dgm:spPr/>
      <dgm:t>
        <a:bodyPr/>
        <a:lstStyle/>
        <a:p>
          <a:endParaRPr lang="en-GB"/>
        </a:p>
      </dgm:t>
    </dgm:pt>
    <dgm:pt modelId="{C5305A8A-83E9-45AB-BE5D-B5CC99626462}" type="pres">
      <dgm:prSet presAssocID="{348F0E43-580F-48C5-9641-A8174F8FDEFF}" presName="rootText" presStyleLbl="node2" presStyleIdx="1" presStyleCnt="4" custScaleX="120737" custLinFactNeighborX="-3923" custLinFactNeighborY="-642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0349ADC-5204-4F0A-BDC0-7DC2837CD4BF}" type="pres">
      <dgm:prSet presAssocID="{348F0E43-580F-48C5-9641-A8174F8FDEFF}" presName="rootConnector" presStyleLbl="node2" presStyleIdx="1" presStyleCnt="4"/>
      <dgm:spPr/>
      <dgm:t>
        <a:bodyPr/>
        <a:lstStyle/>
        <a:p>
          <a:endParaRPr lang="en-GB"/>
        </a:p>
      </dgm:t>
    </dgm:pt>
    <dgm:pt modelId="{D5C1736D-3655-4548-87B5-81C4F766A015}" type="pres">
      <dgm:prSet presAssocID="{348F0E43-580F-48C5-9641-A8174F8FDEFF}" presName="hierChild4" presStyleCnt="0"/>
      <dgm:spPr/>
      <dgm:t>
        <a:bodyPr/>
        <a:lstStyle/>
        <a:p>
          <a:endParaRPr lang="en-GB"/>
        </a:p>
      </dgm:t>
    </dgm:pt>
    <dgm:pt modelId="{AF0809A4-C4D7-4F33-8B89-9B356BAE692E}" type="pres">
      <dgm:prSet presAssocID="{5826B240-2357-4FCB-A047-4D8738BBD5A2}" presName="Name37" presStyleLbl="parChTrans1D3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77"/>
              </a:lnTo>
              <a:lnTo>
                <a:pt x="179445" y="48017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86D1E1E-4F3A-43BD-BE06-990E571F125E}" type="pres">
      <dgm:prSet presAssocID="{EA936DEC-9376-474F-86EF-62083DEB62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EFD46961-0D6A-4D5D-A113-B1ECF33D14DC}" type="pres">
      <dgm:prSet presAssocID="{EA936DEC-9376-474F-86EF-62083DEB6272}" presName="rootComposite" presStyleCnt="0"/>
      <dgm:spPr/>
      <dgm:t>
        <a:bodyPr/>
        <a:lstStyle/>
        <a:p>
          <a:endParaRPr lang="en-GB"/>
        </a:p>
      </dgm:t>
    </dgm:pt>
    <dgm:pt modelId="{9DD843B4-2285-498E-B40A-C8253902D032}" type="pres">
      <dgm:prSet presAssocID="{EA936DEC-9376-474F-86EF-62083DEB6272}" presName="rootText" presStyleLbl="node3" presStyleIdx="2" presStyleCnt="10" custScaleX="12614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A000C15-0510-491C-BF67-CFD089551082}" type="pres">
      <dgm:prSet presAssocID="{EA936DEC-9376-474F-86EF-62083DEB6272}" presName="rootConnector" presStyleLbl="node3" presStyleIdx="2" presStyleCnt="10"/>
      <dgm:spPr/>
      <dgm:t>
        <a:bodyPr/>
        <a:lstStyle/>
        <a:p>
          <a:endParaRPr lang="en-GB"/>
        </a:p>
      </dgm:t>
    </dgm:pt>
    <dgm:pt modelId="{1A17E16B-AF80-421F-91C6-D2676355D30F}" type="pres">
      <dgm:prSet presAssocID="{EA936DEC-9376-474F-86EF-62083DEB6272}" presName="hierChild4" presStyleCnt="0"/>
      <dgm:spPr/>
      <dgm:t>
        <a:bodyPr/>
        <a:lstStyle/>
        <a:p>
          <a:endParaRPr lang="en-GB"/>
        </a:p>
      </dgm:t>
    </dgm:pt>
    <dgm:pt modelId="{56F8609F-7EE4-4470-96EE-CD89C469D51C}" type="pres">
      <dgm:prSet presAssocID="{EA936DEC-9376-474F-86EF-62083DEB6272}" presName="hierChild5" presStyleCnt="0"/>
      <dgm:spPr/>
      <dgm:t>
        <a:bodyPr/>
        <a:lstStyle/>
        <a:p>
          <a:endParaRPr lang="en-GB"/>
        </a:p>
      </dgm:t>
    </dgm:pt>
    <dgm:pt modelId="{F567A4D8-4924-4123-A41F-FACF883ED529}" type="pres">
      <dgm:prSet presAssocID="{B4992802-FAE7-41F1-BDB1-CB9A7F814E3C}" presName="Name37" presStyleLbl="parChTrans1D3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321"/>
              </a:lnTo>
              <a:lnTo>
                <a:pt x="179445" y="1221321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39CFB4DB-C30C-4047-A855-45A19C2B63AD}" type="pres">
      <dgm:prSet presAssocID="{BA88DC01-C043-47C8-9897-D30193F330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8E6F09BD-DFA5-431F-AD0A-429BC9D4CCBF}" type="pres">
      <dgm:prSet presAssocID="{BA88DC01-C043-47C8-9897-D30193F33073}" presName="rootComposite" presStyleCnt="0"/>
      <dgm:spPr/>
      <dgm:t>
        <a:bodyPr/>
        <a:lstStyle/>
        <a:p>
          <a:endParaRPr lang="en-GB"/>
        </a:p>
      </dgm:t>
    </dgm:pt>
    <dgm:pt modelId="{A484D5AD-5FE2-487A-BF71-551AF0022004}" type="pres">
      <dgm:prSet presAssocID="{BA88DC01-C043-47C8-9897-D30193F33073}" presName="rootText" presStyleLbl="node3" presStyleIdx="3" presStyleCnt="10" custScaleX="1232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5AE1634-F551-4DB8-BB50-04F3530BDD25}" type="pres">
      <dgm:prSet presAssocID="{BA88DC01-C043-47C8-9897-D30193F33073}" presName="rootConnector" presStyleLbl="node3" presStyleIdx="3" presStyleCnt="10"/>
      <dgm:spPr/>
      <dgm:t>
        <a:bodyPr/>
        <a:lstStyle/>
        <a:p>
          <a:endParaRPr lang="en-GB"/>
        </a:p>
      </dgm:t>
    </dgm:pt>
    <dgm:pt modelId="{D23265C2-D517-439A-9485-51830EFDD41B}" type="pres">
      <dgm:prSet presAssocID="{BA88DC01-C043-47C8-9897-D30193F33073}" presName="hierChild4" presStyleCnt="0"/>
      <dgm:spPr/>
      <dgm:t>
        <a:bodyPr/>
        <a:lstStyle/>
        <a:p>
          <a:endParaRPr lang="en-GB"/>
        </a:p>
      </dgm:t>
    </dgm:pt>
    <dgm:pt modelId="{D3F1EC86-277F-4B8A-A48A-15DFA49E7138}" type="pres">
      <dgm:prSet presAssocID="{BA88DC01-C043-47C8-9897-D30193F33073}" presName="hierChild5" presStyleCnt="0"/>
      <dgm:spPr/>
      <dgm:t>
        <a:bodyPr/>
        <a:lstStyle/>
        <a:p>
          <a:endParaRPr lang="en-GB"/>
        </a:p>
      </dgm:t>
    </dgm:pt>
    <dgm:pt modelId="{78E31FC3-9627-4235-A8BE-673E8421BEAE}" type="pres">
      <dgm:prSet presAssocID="{D570DDC9-CA7F-4EA2-9AAF-2AA9816BBBAC}" presName="Name37" presStyleLbl="parChTrans1D3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64"/>
              </a:lnTo>
              <a:lnTo>
                <a:pt x="179445" y="1962464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B3EA702D-F7D7-4544-BAAB-99CA118D6FD3}" type="pres">
      <dgm:prSet presAssocID="{6D13D7DC-1D04-4C0A-82C1-3CF2D03FF0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8C8C0C0-D7C5-43AA-8920-ADE370DA49D1}" type="pres">
      <dgm:prSet presAssocID="{6D13D7DC-1D04-4C0A-82C1-3CF2D03FF0F8}" presName="rootComposite" presStyleCnt="0"/>
      <dgm:spPr/>
      <dgm:t>
        <a:bodyPr/>
        <a:lstStyle/>
        <a:p>
          <a:endParaRPr lang="en-GB"/>
        </a:p>
      </dgm:t>
    </dgm:pt>
    <dgm:pt modelId="{134F7701-574D-4E8B-B35D-ADB36508D136}" type="pres">
      <dgm:prSet presAssocID="{6D13D7DC-1D04-4C0A-82C1-3CF2D03FF0F8}" presName="rootText" presStyleLbl="node3" presStyleIdx="4" presStyleCnt="1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40688D2-A405-4952-9873-C328974AD793}" type="pres">
      <dgm:prSet presAssocID="{6D13D7DC-1D04-4C0A-82C1-3CF2D03FF0F8}" presName="rootConnector" presStyleLbl="node3" presStyleIdx="4" presStyleCnt="10"/>
      <dgm:spPr/>
      <dgm:t>
        <a:bodyPr/>
        <a:lstStyle/>
        <a:p>
          <a:endParaRPr lang="en-GB"/>
        </a:p>
      </dgm:t>
    </dgm:pt>
    <dgm:pt modelId="{3F96F583-F447-4DA1-A01E-CBB79DDC2C9A}" type="pres">
      <dgm:prSet presAssocID="{6D13D7DC-1D04-4C0A-82C1-3CF2D03FF0F8}" presName="hierChild4" presStyleCnt="0"/>
      <dgm:spPr/>
      <dgm:t>
        <a:bodyPr/>
        <a:lstStyle/>
        <a:p>
          <a:endParaRPr lang="en-GB"/>
        </a:p>
      </dgm:t>
    </dgm:pt>
    <dgm:pt modelId="{A0ECE6C3-0E05-47F9-9746-D6C4767C84C4}" type="pres">
      <dgm:prSet presAssocID="{6D13D7DC-1D04-4C0A-82C1-3CF2D03FF0F8}" presName="hierChild5" presStyleCnt="0"/>
      <dgm:spPr/>
      <dgm:t>
        <a:bodyPr/>
        <a:lstStyle/>
        <a:p>
          <a:endParaRPr lang="en-GB"/>
        </a:p>
      </dgm:t>
    </dgm:pt>
    <dgm:pt modelId="{1D8AEDD4-91C2-4E51-A15F-55E927D2B844}" type="pres">
      <dgm:prSet presAssocID="{4E9FA1FA-2C97-475C-9BB7-C7C45F3A870E}" presName="Name37" presStyleLbl="parChTrans1D3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160"/>
              </a:lnTo>
              <a:lnTo>
                <a:pt x="179445" y="2879160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DF9A29A-89A3-40D0-92D5-1F4832FC74C8}" type="pres">
      <dgm:prSet presAssocID="{9996C246-9071-4C86-B35B-AF0369B4F1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C803AB5B-73C4-417E-8820-DB82B3DD9921}" type="pres">
      <dgm:prSet presAssocID="{9996C246-9071-4C86-B35B-AF0369B4F1AF}" presName="rootComposite" presStyleCnt="0"/>
      <dgm:spPr/>
      <dgm:t>
        <a:bodyPr/>
        <a:lstStyle/>
        <a:p>
          <a:endParaRPr lang="en-GB"/>
        </a:p>
      </dgm:t>
    </dgm:pt>
    <dgm:pt modelId="{D2F30492-B913-4F62-85E1-A60FC009DA97}" type="pres">
      <dgm:prSet presAssocID="{9996C246-9071-4C86-B35B-AF0369B4F1AF}" presName="rootText" presStyleLbl="node3" presStyleIdx="5" presStyleCnt="10" custScaleX="116151" custScaleY="16727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20F0FF0-F0D8-4F9D-A680-88AFCAA5C3C6}" type="pres">
      <dgm:prSet presAssocID="{9996C246-9071-4C86-B35B-AF0369B4F1AF}" presName="rootConnector" presStyleLbl="node3" presStyleIdx="5" presStyleCnt="10"/>
      <dgm:spPr/>
      <dgm:t>
        <a:bodyPr/>
        <a:lstStyle/>
        <a:p>
          <a:endParaRPr lang="en-GB"/>
        </a:p>
      </dgm:t>
    </dgm:pt>
    <dgm:pt modelId="{3B4F0346-61C7-4299-BBF2-A00372D09C94}" type="pres">
      <dgm:prSet presAssocID="{9996C246-9071-4C86-B35B-AF0369B4F1AF}" presName="hierChild4" presStyleCnt="0"/>
      <dgm:spPr/>
      <dgm:t>
        <a:bodyPr/>
        <a:lstStyle/>
        <a:p>
          <a:endParaRPr lang="en-GB"/>
        </a:p>
      </dgm:t>
    </dgm:pt>
    <dgm:pt modelId="{E9B9ED4D-864F-4058-99B3-B9CEF2F63156}" type="pres">
      <dgm:prSet presAssocID="{9996C246-9071-4C86-B35B-AF0369B4F1AF}" presName="hierChild5" presStyleCnt="0"/>
      <dgm:spPr/>
      <dgm:t>
        <a:bodyPr/>
        <a:lstStyle/>
        <a:p>
          <a:endParaRPr lang="en-GB"/>
        </a:p>
      </dgm:t>
    </dgm:pt>
    <dgm:pt modelId="{21FEF04E-2C5D-41A6-85DD-A9703D2654A9}" type="pres">
      <dgm:prSet presAssocID="{348F0E43-580F-48C5-9641-A8174F8FDEFF}" presName="hierChild5" presStyleCnt="0"/>
      <dgm:spPr/>
      <dgm:t>
        <a:bodyPr/>
        <a:lstStyle/>
        <a:p>
          <a:endParaRPr lang="en-GB"/>
        </a:p>
      </dgm:t>
    </dgm:pt>
    <dgm:pt modelId="{5641B482-97D4-42F8-B671-E476BC1F7F6A}" type="pres">
      <dgm:prSet presAssocID="{BA074C48-50C0-47ED-A6EB-459593FB0A0D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5"/>
              </a:lnTo>
              <a:lnTo>
                <a:pt x="808317" y="109605"/>
              </a:lnTo>
              <a:lnTo>
                <a:pt x="808317" y="219211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4E6F581E-0034-4DFF-B6D4-C61C210A262A}" type="pres">
      <dgm:prSet presAssocID="{A4C4E7CE-3F32-41C8-BAAB-FAB9843D19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93C0A311-D74C-4FEF-AE84-D3FAE62957F2}" type="pres">
      <dgm:prSet presAssocID="{A4C4E7CE-3F32-41C8-BAAB-FAB9843D19AE}" presName="rootComposite" presStyleCnt="0"/>
      <dgm:spPr/>
      <dgm:t>
        <a:bodyPr/>
        <a:lstStyle/>
        <a:p>
          <a:endParaRPr lang="en-GB"/>
        </a:p>
      </dgm:t>
    </dgm:pt>
    <dgm:pt modelId="{89C6022D-9799-4D73-8640-26BFCC47B1B2}" type="pres">
      <dgm:prSet presAssocID="{A4C4E7CE-3F32-41C8-BAAB-FAB9843D19AE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816C22C-D82E-4504-8E57-8065A5A35F22}" type="pres">
      <dgm:prSet presAssocID="{A4C4E7CE-3F32-41C8-BAAB-FAB9843D19AE}" presName="rootConnector" presStyleLbl="node2" presStyleIdx="2" presStyleCnt="4"/>
      <dgm:spPr/>
      <dgm:t>
        <a:bodyPr/>
        <a:lstStyle/>
        <a:p>
          <a:endParaRPr lang="en-GB"/>
        </a:p>
      </dgm:t>
    </dgm:pt>
    <dgm:pt modelId="{8A5186BA-87DE-4A05-AF2C-638621A76F4E}" type="pres">
      <dgm:prSet presAssocID="{A4C4E7CE-3F32-41C8-BAAB-FAB9843D19AE}" presName="hierChild4" presStyleCnt="0"/>
      <dgm:spPr/>
      <dgm:t>
        <a:bodyPr/>
        <a:lstStyle/>
        <a:p>
          <a:endParaRPr lang="en-GB"/>
        </a:p>
      </dgm:t>
    </dgm:pt>
    <dgm:pt modelId="{AD4EFAD1-83B7-4997-9244-C230F8ACD73B}" type="pres">
      <dgm:prSet presAssocID="{E19C6D86-DDE7-4629-85B5-E02C2D0C66F7}" presName="Name37" presStyleLbl="parChTrans1D3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77"/>
              </a:lnTo>
              <a:lnTo>
                <a:pt x="156579" y="48017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2D3E33B9-E027-49FF-83D2-C7870478B3F5}" type="pres">
      <dgm:prSet presAssocID="{E1AC17D8-DB11-4B77-AE10-135BF7E4A3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038D4761-D77D-4C34-A1E7-26833C1C09F7}" type="pres">
      <dgm:prSet presAssocID="{E1AC17D8-DB11-4B77-AE10-135BF7E4A3FB}" presName="rootComposite" presStyleCnt="0"/>
      <dgm:spPr/>
      <dgm:t>
        <a:bodyPr/>
        <a:lstStyle/>
        <a:p>
          <a:endParaRPr lang="en-GB"/>
        </a:p>
      </dgm:t>
    </dgm:pt>
    <dgm:pt modelId="{87108C07-DD35-4B4B-91B5-A1D5DC53E96C}" type="pres">
      <dgm:prSet presAssocID="{E1AC17D8-DB11-4B77-AE10-135BF7E4A3FB}" presName="rootText" presStyleLbl="node3" presStyleIdx="6" presStyleCnt="1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B94B24A-8CC9-4D22-968C-8CAED80B10D3}" type="pres">
      <dgm:prSet presAssocID="{E1AC17D8-DB11-4B77-AE10-135BF7E4A3FB}" presName="rootConnector" presStyleLbl="node3" presStyleIdx="6" presStyleCnt="10"/>
      <dgm:spPr/>
      <dgm:t>
        <a:bodyPr/>
        <a:lstStyle/>
        <a:p>
          <a:endParaRPr lang="en-GB"/>
        </a:p>
      </dgm:t>
    </dgm:pt>
    <dgm:pt modelId="{DB70A3B6-2874-4AA4-8375-375467433685}" type="pres">
      <dgm:prSet presAssocID="{E1AC17D8-DB11-4B77-AE10-135BF7E4A3FB}" presName="hierChild4" presStyleCnt="0"/>
      <dgm:spPr/>
      <dgm:t>
        <a:bodyPr/>
        <a:lstStyle/>
        <a:p>
          <a:endParaRPr lang="en-GB"/>
        </a:p>
      </dgm:t>
    </dgm:pt>
    <dgm:pt modelId="{BE2EDDD3-36DE-431A-B6E2-F3AC0ED7346D}" type="pres">
      <dgm:prSet presAssocID="{E1AC17D8-DB11-4B77-AE10-135BF7E4A3FB}" presName="hierChild5" presStyleCnt="0"/>
      <dgm:spPr/>
      <dgm:t>
        <a:bodyPr/>
        <a:lstStyle/>
        <a:p>
          <a:endParaRPr lang="en-GB"/>
        </a:p>
      </dgm:t>
    </dgm:pt>
    <dgm:pt modelId="{5226F080-B97C-478B-8DF3-BF2D90685D87}" type="pres">
      <dgm:prSet presAssocID="{364615B2-DF48-4008-9198-48BF47C7EE54}" presName="Name37" presStyleLbl="parChTrans1D3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995"/>
              </a:lnTo>
              <a:lnTo>
                <a:pt x="156579" y="134499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5EA5D52E-5762-48D5-A604-C534ED94D9F3}" type="pres">
      <dgm:prSet presAssocID="{2C70943B-7F15-4DBD-A2D8-3BC45A7492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89ECBD30-B7CA-485D-B572-F43870D72FB3}" type="pres">
      <dgm:prSet presAssocID="{2C70943B-7F15-4DBD-A2D8-3BC45A74927B}" presName="rootComposite" presStyleCnt="0"/>
      <dgm:spPr/>
      <dgm:t>
        <a:bodyPr/>
        <a:lstStyle/>
        <a:p>
          <a:endParaRPr lang="en-GB"/>
        </a:p>
      </dgm:t>
    </dgm:pt>
    <dgm:pt modelId="{17A707E8-E561-4F9E-9798-6BD451FDFCF7}" type="pres">
      <dgm:prSet presAssocID="{2C70943B-7F15-4DBD-A2D8-3BC45A74927B}" presName="rootText" presStyleLbl="node3" presStyleIdx="7" presStyleCnt="10" custScaleY="1473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09DF180-00CE-4017-8768-0593984B981C}" type="pres">
      <dgm:prSet presAssocID="{2C70943B-7F15-4DBD-A2D8-3BC45A74927B}" presName="rootConnector" presStyleLbl="node3" presStyleIdx="7" presStyleCnt="10"/>
      <dgm:spPr/>
      <dgm:t>
        <a:bodyPr/>
        <a:lstStyle/>
        <a:p>
          <a:endParaRPr lang="en-GB"/>
        </a:p>
      </dgm:t>
    </dgm:pt>
    <dgm:pt modelId="{C42AED15-E148-4302-83C9-99F6DEF12E36}" type="pres">
      <dgm:prSet presAssocID="{2C70943B-7F15-4DBD-A2D8-3BC45A74927B}" presName="hierChild4" presStyleCnt="0"/>
      <dgm:spPr/>
      <dgm:t>
        <a:bodyPr/>
        <a:lstStyle/>
        <a:p>
          <a:endParaRPr lang="en-GB"/>
        </a:p>
      </dgm:t>
    </dgm:pt>
    <dgm:pt modelId="{CAD60EED-7BA4-412E-8AFA-4A68166A4794}" type="pres">
      <dgm:prSet presAssocID="{2C70943B-7F15-4DBD-A2D8-3BC45A74927B}" presName="hierChild5" presStyleCnt="0"/>
      <dgm:spPr/>
      <dgm:t>
        <a:bodyPr/>
        <a:lstStyle/>
        <a:p>
          <a:endParaRPr lang="en-GB"/>
        </a:p>
      </dgm:t>
    </dgm:pt>
    <dgm:pt modelId="{EDD33725-E610-44E0-B2D0-6F2A4BE73EA1}" type="pres">
      <dgm:prSet presAssocID="{61984AE9-33D8-4ACE-AC03-CC9A622204E4}" presName="Name37" presStyleLbl="parChTrans1D3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813"/>
              </a:lnTo>
              <a:lnTo>
                <a:pt x="156579" y="2209813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D399F5DB-3B04-4EFB-8A1A-16CC84F89419}" type="pres">
      <dgm:prSet presAssocID="{A3CC0432-DC5D-478A-B974-D438A79A63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C1A1D5EB-91B8-4CE9-9B69-B1D48DFA2330}" type="pres">
      <dgm:prSet presAssocID="{A3CC0432-DC5D-478A-B974-D438A79A63F9}" presName="rootComposite" presStyleCnt="0"/>
      <dgm:spPr/>
      <dgm:t>
        <a:bodyPr/>
        <a:lstStyle/>
        <a:p>
          <a:endParaRPr lang="en-GB"/>
        </a:p>
      </dgm:t>
    </dgm:pt>
    <dgm:pt modelId="{90ADCCF6-0F38-4366-B0DB-9CC00ADAF664}" type="pres">
      <dgm:prSet presAssocID="{A3CC0432-DC5D-478A-B974-D438A79A63F9}" presName="rootText" presStyleLbl="node3" presStyleIdx="8" presStyleCnt="1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D8312C1-5D54-4670-ABBD-F874326A609D}" type="pres">
      <dgm:prSet presAssocID="{A3CC0432-DC5D-478A-B974-D438A79A63F9}" presName="rootConnector" presStyleLbl="node3" presStyleIdx="8" presStyleCnt="10"/>
      <dgm:spPr/>
      <dgm:t>
        <a:bodyPr/>
        <a:lstStyle/>
        <a:p>
          <a:endParaRPr lang="en-GB"/>
        </a:p>
      </dgm:t>
    </dgm:pt>
    <dgm:pt modelId="{94A8D1B2-78D9-4B01-94E9-97F5A6D74208}" type="pres">
      <dgm:prSet presAssocID="{A3CC0432-DC5D-478A-B974-D438A79A63F9}" presName="hierChild4" presStyleCnt="0"/>
      <dgm:spPr/>
      <dgm:t>
        <a:bodyPr/>
        <a:lstStyle/>
        <a:p>
          <a:endParaRPr lang="en-GB"/>
        </a:p>
      </dgm:t>
    </dgm:pt>
    <dgm:pt modelId="{8C5DE514-ADA4-4E3A-B437-3A746E155775}" type="pres">
      <dgm:prSet presAssocID="{A3CC0432-DC5D-478A-B974-D438A79A63F9}" presName="hierChild5" presStyleCnt="0"/>
      <dgm:spPr/>
      <dgm:t>
        <a:bodyPr/>
        <a:lstStyle/>
        <a:p>
          <a:endParaRPr lang="en-GB"/>
        </a:p>
      </dgm:t>
    </dgm:pt>
    <dgm:pt modelId="{0277B263-0367-4DA6-B090-6D6742CE16EA}" type="pres">
      <dgm:prSet presAssocID="{A4C4E7CE-3F32-41C8-BAAB-FAB9843D19AE}" presName="hierChild5" presStyleCnt="0"/>
      <dgm:spPr/>
      <dgm:t>
        <a:bodyPr/>
        <a:lstStyle/>
        <a:p>
          <a:endParaRPr lang="en-GB"/>
        </a:p>
      </dgm:t>
    </dgm:pt>
    <dgm:pt modelId="{FF0EEBC8-A862-4FB5-B764-8461EB09317D}" type="pres">
      <dgm:prSet presAssocID="{AB505E2D-FEE9-4B87-A697-8761789550F4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5"/>
              </a:lnTo>
              <a:lnTo>
                <a:pt x="2157898" y="109605"/>
              </a:lnTo>
              <a:lnTo>
                <a:pt x="2157898" y="219211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9A6CD12C-0821-4900-BDDE-515335521D46}" type="pres">
      <dgm:prSet presAssocID="{30B4ECFF-EAC6-4600-BDEB-F328762240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13329C8-C23A-4D76-86A3-F9558405F552}" type="pres">
      <dgm:prSet presAssocID="{30B4ECFF-EAC6-4600-BDEB-F328762240CE}" presName="rootComposite" presStyleCnt="0"/>
      <dgm:spPr/>
      <dgm:t>
        <a:bodyPr/>
        <a:lstStyle/>
        <a:p>
          <a:endParaRPr lang="en-GB"/>
        </a:p>
      </dgm:t>
    </dgm:pt>
    <dgm:pt modelId="{B6FF53AB-3079-4418-B94C-360B119BD889}" type="pres">
      <dgm:prSet presAssocID="{30B4ECFF-EAC6-4600-BDEB-F328762240CE}" presName="rootText" presStyleLbl="node2" presStyleIdx="3" presStyleCnt="4" custScaleX="11657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ED01E57-2BD4-4E14-85F3-6D2BD5EA1A64}" type="pres">
      <dgm:prSet presAssocID="{30B4ECFF-EAC6-4600-BDEB-F328762240CE}" presName="rootConnector" presStyleLbl="node2" presStyleIdx="3" presStyleCnt="4"/>
      <dgm:spPr/>
      <dgm:t>
        <a:bodyPr/>
        <a:lstStyle/>
        <a:p>
          <a:endParaRPr lang="en-GB"/>
        </a:p>
      </dgm:t>
    </dgm:pt>
    <dgm:pt modelId="{776A09E5-3B56-4CAB-8CEE-EC6CE030F9B4}" type="pres">
      <dgm:prSet presAssocID="{30B4ECFF-EAC6-4600-BDEB-F328762240CE}" presName="hierChild4" presStyleCnt="0"/>
      <dgm:spPr/>
      <dgm:t>
        <a:bodyPr/>
        <a:lstStyle/>
        <a:p>
          <a:endParaRPr lang="en-GB"/>
        </a:p>
      </dgm:t>
    </dgm:pt>
    <dgm:pt modelId="{DA3C1977-EE7A-4B66-9F4F-8F1B16A96D7B}" type="pres">
      <dgm:prSet presAssocID="{768587FB-F9D2-4F6E-8AD0-BDB9DA2FE463}" presName="Name37" presStyleLbl="parChTrans1D3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972"/>
              </a:lnTo>
              <a:lnTo>
                <a:pt x="182531" y="665972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26F1104D-011C-42AC-B074-BAD59BEF418C}" type="pres">
      <dgm:prSet presAssocID="{E2BEDBB1-3963-4FCC-8410-B2F23DABA4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0ADFAA45-60FF-478B-B116-8FA776DE8E24}" type="pres">
      <dgm:prSet presAssocID="{E2BEDBB1-3963-4FCC-8410-B2F23DABA4BC}" presName="rootComposite" presStyleCnt="0"/>
      <dgm:spPr/>
      <dgm:t>
        <a:bodyPr/>
        <a:lstStyle/>
        <a:p>
          <a:endParaRPr lang="en-GB"/>
        </a:p>
      </dgm:t>
    </dgm:pt>
    <dgm:pt modelId="{5C1860F4-5F3A-4B1D-8A9C-E27F2DE2B888}" type="pres">
      <dgm:prSet presAssocID="{E2BEDBB1-3963-4FCC-8410-B2F23DABA4BC}" presName="rootText" presStyleLbl="node3" presStyleIdx="9" presStyleCnt="10" custScaleY="17119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F07117C-8E05-404E-9CD1-61C10D961A06}" type="pres">
      <dgm:prSet presAssocID="{E2BEDBB1-3963-4FCC-8410-B2F23DABA4BC}" presName="rootConnector" presStyleLbl="node3" presStyleIdx="9" presStyleCnt="10"/>
      <dgm:spPr/>
      <dgm:t>
        <a:bodyPr/>
        <a:lstStyle/>
        <a:p>
          <a:endParaRPr lang="en-GB"/>
        </a:p>
      </dgm:t>
    </dgm:pt>
    <dgm:pt modelId="{9179D090-7DC8-4609-BA0C-BE719509A1B7}" type="pres">
      <dgm:prSet presAssocID="{E2BEDBB1-3963-4FCC-8410-B2F23DABA4BC}" presName="hierChild4" presStyleCnt="0"/>
      <dgm:spPr/>
      <dgm:t>
        <a:bodyPr/>
        <a:lstStyle/>
        <a:p>
          <a:endParaRPr lang="en-GB"/>
        </a:p>
      </dgm:t>
    </dgm:pt>
    <dgm:pt modelId="{A03D670E-A490-4387-85C3-CA0E9149B75C}" type="pres">
      <dgm:prSet presAssocID="{E2BEDBB1-3963-4FCC-8410-B2F23DABA4BC}" presName="hierChild5" presStyleCnt="0"/>
      <dgm:spPr/>
      <dgm:t>
        <a:bodyPr/>
        <a:lstStyle/>
        <a:p>
          <a:endParaRPr lang="en-GB"/>
        </a:p>
      </dgm:t>
    </dgm:pt>
    <dgm:pt modelId="{F9202F6B-CFCA-47A9-A427-66A7B7BD4B9C}" type="pres">
      <dgm:prSet presAssocID="{30B4ECFF-EAC6-4600-BDEB-F328762240CE}" presName="hierChild5" presStyleCnt="0"/>
      <dgm:spPr/>
      <dgm:t>
        <a:bodyPr/>
        <a:lstStyle/>
        <a:p>
          <a:endParaRPr lang="en-GB"/>
        </a:p>
      </dgm:t>
    </dgm:pt>
    <dgm:pt modelId="{8BE7E9DA-1C99-4F9D-B488-3830DF5EBAA0}" type="pres">
      <dgm:prSet presAssocID="{567720E5-6336-48EE-A7B8-3A8F461E7B46}" presName="hierChild3" presStyleCnt="0"/>
      <dgm:spPr/>
      <dgm:t>
        <a:bodyPr/>
        <a:lstStyle/>
        <a:p>
          <a:endParaRPr lang="en-GB"/>
        </a:p>
      </dgm:t>
    </dgm:pt>
  </dgm:ptLst>
  <dgm:cxnLst>
    <dgm:cxn modelId="{CB368597-556A-48A0-81F1-1B09BCC3D1E3}" type="presOf" srcId="{A3CC0432-DC5D-478A-B974-D438A79A63F9}" destId="{BD8312C1-5D54-4670-ABBD-F874326A609D}" srcOrd="1" destOrd="0" presId="urn:microsoft.com/office/officeart/2005/8/layout/orgChart1"/>
    <dgm:cxn modelId="{65ACCD4C-0EF5-4950-8B1B-1A64985EAB98}" type="presOf" srcId="{85AB7391-4D88-4FDF-AA54-AD781E96D086}" destId="{70C254D4-7941-4BD5-8947-CFADD155DCD5}" srcOrd="0" destOrd="0" presId="urn:microsoft.com/office/officeart/2005/8/layout/orgChart1"/>
    <dgm:cxn modelId="{9BE696F1-CA4B-4257-BA19-3998C044C9FB}" type="presOf" srcId="{76059879-736C-4337-95BD-50F41BBD04A2}" destId="{9ADE93FD-5BFB-493F-8078-68A885B3666A}" srcOrd="0" destOrd="0" presId="urn:microsoft.com/office/officeart/2005/8/layout/orgChart1"/>
    <dgm:cxn modelId="{B8B0BA0A-0210-4738-8DC1-FFDF379A0EC7}" type="presOf" srcId="{2C70943B-7F15-4DBD-A2D8-3BC45A74927B}" destId="{17A707E8-E561-4F9E-9798-6BD451FDFCF7}" srcOrd="0" destOrd="0" presId="urn:microsoft.com/office/officeart/2005/8/layout/orgChart1"/>
    <dgm:cxn modelId="{4D12C00D-A16B-4DB7-93DF-67E0DFC2FC3A}" type="presOf" srcId="{E1AC17D8-DB11-4B77-AE10-135BF7E4A3FB}" destId="{6B94B24A-8CC9-4D22-968C-8CAED80B10D3}" srcOrd="1" destOrd="0" presId="urn:microsoft.com/office/officeart/2005/8/layout/orgChart1"/>
    <dgm:cxn modelId="{7ED89CE1-C86E-4392-9E0D-C8BC972BD3FE}" srcId="{A4C4E7CE-3F32-41C8-BAAB-FAB9843D19AE}" destId="{2C70943B-7F15-4DBD-A2D8-3BC45A74927B}" srcOrd="1" destOrd="0" parTransId="{364615B2-DF48-4008-9198-48BF47C7EE54}" sibTransId="{9B9AA305-826D-4928-95B8-90237CB8FD5C}"/>
    <dgm:cxn modelId="{84967F9D-099B-453B-B5A6-DCCB22679866}" srcId="{348F0E43-580F-48C5-9641-A8174F8FDEFF}" destId="{6D13D7DC-1D04-4C0A-82C1-3CF2D03FF0F8}" srcOrd="2" destOrd="0" parTransId="{D570DDC9-CA7F-4EA2-9AAF-2AA9816BBBAC}" sibTransId="{AA198F2D-FE12-4027-9390-38A0370DD35D}"/>
    <dgm:cxn modelId="{91B335EC-9823-4026-9DCA-7AB134CE6E38}" type="presOf" srcId="{768587FB-F9D2-4F6E-8AD0-BDB9DA2FE463}" destId="{DA3C1977-EE7A-4B66-9F4F-8F1B16A96D7B}" srcOrd="0" destOrd="0" presId="urn:microsoft.com/office/officeart/2005/8/layout/orgChart1"/>
    <dgm:cxn modelId="{9384FE77-C19E-45F0-A42E-F37CFAB265A5}" srcId="{567720E5-6336-48EE-A7B8-3A8F461E7B46}" destId="{348F0E43-580F-48C5-9641-A8174F8FDEFF}" srcOrd="1" destOrd="0" parTransId="{71E65AB9-8BBA-43E0-A490-16EE67194C8A}" sibTransId="{5FD51C30-DD3C-4972-B28F-DE7DB95A007B}"/>
    <dgm:cxn modelId="{B274F99A-E44C-43CD-BFAF-0875BDF95389}" type="presOf" srcId="{9996C246-9071-4C86-B35B-AF0369B4F1AF}" destId="{D2F30492-B913-4F62-85E1-A60FC009DA97}" srcOrd="0" destOrd="0" presId="urn:microsoft.com/office/officeart/2005/8/layout/orgChart1"/>
    <dgm:cxn modelId="{E01A59C1-8283-4EC8-9B21-CFAB79E68EAE}" type="presOf" srcId="{10468E54-49A5-4629-B166-4E0643B38F36}" destId="{AA50491B-1380-472A-A483-0D95130006CF}" srcOrd="0" destOrd="0" presId="urn:microsoft.com/office/officeart/2005/8/layout/orgChart1"/>
    <dgm:cxn modelId="{1E06F6CD-0E6D-42A1-ABE4-240430FA85F7}" type="presOf" srcId="{EA936DEC-9376-474F-86EF-62083DEB6272}" destId="{2A000C15-0510-491C-BF67-CFD089551082}" srcOrd="1" destOrd="0" presId="urn:microsoft.com/office/officeart/2005/8/layout/orgChart1"/>
    <dgm:cxn modelId="{9E08EC22-1FF0-43BF-AA06-40DFC6FA310E}" type="presOf" srcId="{5826B240-2357-4FCB-A047-4D8738BBD5A2}" destId="{AF0809A4-C4D7-4F33-8B89-9B356BAE692E}" srcOrd="0" destOrd="0" presId="urn:microsoft.com/office/officeart/2005/8/layout/orgChart1"/>
    <dgm:cxn modelId="{4620DE65-1B2B-4D36-831D-132E8B7B0218}" type="presOf" srcId="{CAE7B415-91E5-49DA-8694-FBECDD676A34}" destId="{FE994A48-7FC2-41C2-9CC3-995F9881F29B}" srcOrd="0" destOrd="0" presId="urn:microsoft.com/office/officeart/2005/8/layout/orgChart1"/>
    <dgm:cxn modelId="{12A815DC-76BB-4F95-922F-503506BECD2F}" type="presOf" srcId="{6D13D7DC-1D04-4C0A-82C1-3CF2D03FF0F8}" destId="{C40688D2-A405-4952-9873-C328974AD793}" srcOrd="1" destOrd="0" presId="urn:microsoft.com/office/officeart/2005/8/layout/orgChart1"/>
    <dgm:cxn modelId="{7ECBBB0E-F1DC-4BB0-AC59-348BA60C76F0}" srcId="{567720E5-6336-48EE-A7B8-3A8F461E7B46}" destId="{A4C4E7CE-3F32-41C8-BAAB-FAB9843D19AE}" srcOrd="2" destOrd="0" parTransId="{BA074C48-50C0-47ED-A6EB-459593FB0A0D}" sibTransId="{DF787225-CD1B-4409-A92D-7C59C7B691E6}"/>
    <dgm:cxn modelId="{DC2BE5C1-361E-4B67-B9C1-12BC330D3526}" type="presOf" srcId="{E1AC17D8-DB11-4B77-AE10-135BF7E4A3FB}" destId="{87108C07-DD35-4B4B-91B5-A1D5DC53E96C}" srcOrd="0" destOrd="0" presId="urn:microsoft.com/office/officeart/2005/8/layout/orgChart1"/>
    <dgm:cxn modelId="{9B7C7F4C-47D1-4E54-9B82-7C257925FF85}" type="presOf" srcId="{D570DDC9-CA7F-4EA2-9AAF-2AA9816BBBAC}" destId="{78E31FC3-9627-4235-A8BE-673E8421BEAE}" srcOrd="0" destOrd="0" presId="urn:microsoft.com/office/officeart/2005/8/layout/orgChart1"/>
    <dgm:cxn modelId="{811F9B49-CFDC-40E4-BA18-FF398E8E9EBA}" type="presOf" srcId="{E2BEDBB1-3963-4FCC-8410-B2F23DABA4BC}" destId="{5C1860F4-5F3A-4B1D-8A9C-E27F2DE2B888}" srcOrd="0" destOrd="0" presId="urn:microsoft.com/office/officeart/2005/8/layout/orgChart1"/>
    <dgm:cxn modelId="{288197D0-E3D7-4E4D-B56A-1A5B2DB54E2E}" srcId="{A4C4E7CE-3F32-41C8-BAAB-FAB9843D19AE}" destId="{E1AC17D8-DB11-4B77-AE10-135BF7E4A3FB}" srcOrd="0" destOrd="0" parTransId="{E19C6D86-DDE7-4629-85B5-E02C2D0C66F7}" sibTransId="{D806BBC8-4B10-42C4-A9EF-68834231297A}"/>
    <dgm:cxn modelId="{000DFAC5-16E1-435F-B885-865A2804D243}" type="presOf" srcId="{4E9FA1FA-2C97-475C-9BB7-C7C45F3A870E}" destId="{1D8AEDD4-91C2-4E51-A15F-55E927D2B844}" srcOrd="0" destOrd="0" presId="urn:microsoft.com/office/officeart/2005/8/layout/orgChart1"/>
    <dgm:cxn modelId="{6C80BB24-3F72-4BDB-90F5-FFC30B47F7D3}" srcId="{567720E5-6336-48EE-A7B8-3A8F461E7B46}" destId="{E874EE09-1510-4FAE-86CE-CBFF1B224879}" srcOrd="0" destOrd="0" parTransId="{10468E54-49A5-4629-B166-4E0643B38F36}" sibTransId="{DB23FD76-C33E-4C5E-B919-DB4E704A79DF}"/>
    <dgm:cxn modelId="{A6DE169C-1C1A-4C38-BB68-7A15B39CD9AC}" srcId="{E874EE09-1510-4FAE-86CE-CBFF1B224879}" destId="{11C986C4-B7CC-4850-BF31-99CEF65EEAFB}" srcOrd="0" destOrd="0" parTransId="{85AB7391-4D88-4FDF-AA54-AD781E96D086}" sibTransId="{6770D9C7-BB60-4A4A-BC34-E30018A1A38C}"/>
    <dgm:cxn modelId="{B59105DC-A10F-42AB-B432-DBC8F1883864}" type="presOf" srcId="{E19C6D86-DDE7-4629-85B5-E02C2D0C66F7}" destId="{AD4EFAD1-83B7-4997-9244-C230F8ACD73B}" srcOrd="0" destOrd="0" presId="urn:microsoft.com/office/officeart/2005/8/layout/orgChart1"/>
    <dgm:cxn modelId="{62D6901E-9509-4E54-807B-668CB2B8626D}" type="presOf" srcId="{567720E5-6336-48EE-A7B8-3A8F461E7B46}" destId="{C767B70F-2354-41F7-9EC1-2C79AAE70B62}" srcOrd="1" destOrd="0" presId="urn:microsoft.com/office/officeart/2005/8/layout/orgChart1"/>
    <dgm:cxn modelId="{73AF0C77-89FB-469E-9F31-6294C0E8A5E3}" type="presOf" srcId="{BA88DC01-C043-47C8-9897-D30193F33073}" destId="{A484D5AD-5FE2-487A-BF71-551AF0022004}" srcOrd="0" destOrd="0" presId="urn:microsoft.com/office/officeart/2005/8/layout/orgChart1"/>
    <dgm:cxn modelId="{2011D26A-8390-4511-AE35-3167394DF409}" type="presOf" srcId="{11C986C4-B7CC-4850-BF31-99CEF65EEAFB}" destId="{BF90B463-60B4-4EF6-910A-932D128FD822}" srcOrd="0" destOrd="0" presId="urn:microsoft.com/office/officeart/2005/8/layout/orgChart1"/>
    <dgm:cxn modelId="{DF0CF823-92DE-40EF-A55C-128157D2E942}" srcId="{348F0E43-580F-48C5-9641-A8174F8FDEFF}" destId="{EA936DEC-9376-474F-86EF-62083DEB6272}" srcOrd="0" destOrd="0" parTransId="{5826B240-2357-4FCB-A047-4D8738BBD5A2}" sibTransId="{9213DF8B-24FF-4524-88B8-77E4834A49EA}"/>
    <dgm:cxn modelId="{2283306E-71A1-4E6E-848B-2287988660D9}" srcId="{567720E5-6336-48EE-A7B8-3A8F461E7B46}" destId="{30B4ECFF-EAC6-4600-BDEB-F328762240CE}" srcOrd="3" destOrd="0" parTransId="{AB505E2D-FEE9-4B87-A697-8761789550F4}" sibTransId="{A96D7247-0912-4876-9D54-E270BCBFAF2C}"/>
    <dgm:cxn modelId="{EFCF1199-76BE-4BB4-BB5D-55C02C262237}" type="presOf" srcId="{2C70943B-7F15-4DBD-A2D8-3BC45A74927B}" destId="{609DF180-00CE-4017-8768-0593984B981C}" srcOrd="1" destOrd="0" presId="urn:microsoft.com/office/officeart/2005/8/layout/orgChart1"/>
    <dgm:cxn modelId="{5607CB28-E375-483F-B30F-40294C5354B1}" type="presOf" srcId="{30B4ECFF-EAC6-4600-BDEB-F328762240CE}" destId="{B6FF53AB-3079-4418-B94C-360B119BD889}" srcOrd="0" destOrd="0" presId="urn:microsoft.com/office/officeart/2005/8/layout/orgChart1"/>
    <dgm:cxn modelId="{AF89D9A6-DF33-4674-B31B-97B77F22B6E8}" srcId="{A4C4E7CE-3F32-41C8-BAAB-FAB9843D19AE}" destId="{A3CC0432-DC5D-478A-B974-D438A79A63F9}" srcOrd="2" destOrd="0" parTransId="{61984AE9-33D8-4ACE-AC03-CC9A622204E4}" sibTransId="{446AC170-B1FF-4EAC-A1D4-AD69285077E5}"/>
    <dgm:cxn modelId="{3F674A04-F9DD-4853-B8E1-451F64E13FF1}" type="presOf" srcId="{B1B21422-7869-4DF6-9395-578DCEC5AA9A}" destId="{E9CF75F0-D32C-4A64-B5B5-757742853951}" srcOrd="0" destOrd="0" presId="urn:microsoft.com/office/officeart/2005/8/layout/orgChart1"/>
    <dgm:cxn modelId="{7285B093-FF57-4785-89B0-5DDDB452E556}" srcId="{76059879-736C-4337-95BD-50F41BBD04A2}" destId="{567720E5-6336-48EE-A7B8-3A8F461E7B46}" srcOrd="0" destOrd="0" parTransId="{65D56147-6A5C-4DF8-8514-B6D19DDEE874}" sibTransId="{DFD2E70C-86B8-4C64-8B18-440012882B23}"/>
    <dgm:cxn modelId="{2F373CD5-7825-48A4-BB22-CBF81A9EF7A4}" type="presOf" srcId="{AB505E2D-FEE9-4B87-A697-8761789550F4}" destId="{FF0EEBC8-A862-4FB5-B764-8461EB09317D}" srcOrd="0" destOrd="0" presId="urn:microsoft.com/office/officeart/2005/8/layout/orgChart1"/>
    <dgm:cxn modelId="{1A49F328-4BD6-4AA9-A2F1-FD83E4C195C9}" type="presOf" srcId="{EA936DEC-9376-474F-86EF-62083DEB6272}" destId="{9DD843B4-2285-498E-B40A-C8253902D032}" srcOrd="0" destOrd="0" presId="urn:microsoft.com/office/officeart/2005/8/layout/orgChart1"/>
    <dgm:cxn modelId="{B5EEE4E8-2EB0-4887-A529-51D00BB1ADDC}" srcId="{348F0E43-580F-48C5-9641-A8174F8FDEFF}" destId="{BA88DC01-C043-47C8-9897-D30193F33073}" srcOrd="1" destOrd="0" parTransId="{B4992802-FAE7-41F1-BDB1-CB9A7F814E3C}" sibTransId="{EA2DA2BE-9708-4830-A547-54222908A466}"/>
    <dgm:cxn modelId="{C859D0A4-E1E0-44C8-8FA8-B1F8538B079B}" type="presOf" srcId="{E2BEDBB1-3963-4FCC-8410-B2F23DABA4BC}" destId="{FF07117C-8E05-404E-9CD1-61C10D961A06}" srcOrd="1" destOrd="0" presId="urn:microsoft.com/office/officeart/2005/8/layout/orgChart1"/>
    <dgm:cxn modelId="{F71D3B8E-A4DD-4341-90C2-40AFEBE5F29D}" type="presOf" srcId="{E874EE09-1510-4FAE-86CE-CBFF1B224879}" destId="{EDF890BA-C6B3-4E6B-8F70-1B65692AA32C}" srcOrd="1" destOrd="0" presId="urn:microsoft.com/office/officeart/2005/8/layout/orgChart1"/>
    <dgm:cxn modelId="{D37F8668-A01E-42DB-A3A6-106B2C959A89}" type="presOf" srcId="{364615B2-DF48-4008-9198-48BF47C7EE54}" destId="{5226F080-B97C-478B-8DF3-BF2D90685D87}" srcOrd="0" destOrd="0" presId="urn:microsoft.com/office/officeart/2005/8/layout/orgChart1"/>
    <dgm:cxn modelId="{655BD391-4F81-489A-B87A-8F8E22D395CC}" type="presOf" srcId="{61984AE9-33D8-4ACE-AC03-CC9A622204E4}" destId="{EDD33725-E610-44E0-B2D0-6F2A4BE73EA1}" srcOrd="0" destOrd="0" presId="urn:microsoft.com/office/officeart/2005/8/layout/orgChart1"/>
    <dgm:cxn modelId="{94F4980C-A573-4BA5-9669-7DFE27E4304F}" srcId="{E874EE09-1510-4FAE-86CE-CBFF1B224879}" destId="{B1B21422-7869-4DF6-9395-578DCEC5AA9A}" srcOrd="1" destOrd="0" parTransId="{CAE7B415-91E5-49DA-8694-FBECDD676A34}" sibTransId="{AAAD5E44-DD23-4DCA-B45D-2B406FD83378}"/>
    <dgm:cxn modelId="{C682A610-5212-461B-9AAD-FA43EBF662FA}" type="presOf" srcId="{E874EE09-1510-4FAE-86CE-CBFF1B224879}" destId="{61E2584F-B256-4AFA-AC38-AB868B242688}" srcOrd="0" destOrd="0" presId="urn:microsoft.com/office/officeart/2005/8/layout/orgChart1"/>
    <dgm:cxn modelId="{4FA90128-A194-48DE-9BB1-7D212061FEF2}" type="presOf" srcId="{71E65AB9-8BBA-43E0-A490-16EE67194C8A}" destId="{9546E3E8-D42D-47E6-AFCD-025A3E9ED1C4}" srcOrd="0" destOrd="0" presId="urn:microsoft.com/office/officeart/2005/8/layout/orgChart1"/>
    <dgm:cxn modelId="{439E28D9-2FB6-469D-BC7D-B411FE20DA4B}" type="presOf" srcId="{9996C246-9071-4C86-B35B-AF0369B4F1AF}" destId="{F20F0FF0-F0D8-4F9D-A680-88AFCAA5C3C6}" srcOrd="1" destOrd="0" presId="urn:microsoft.com/office/officeart/2005/8/layout/orgChart1"/>
    <dgm:cxn modelId="{FB1AE127-9880-40FC-9609-B6A5426E8995}" srcId="{348F0E43-580F-48C5-9641-A8174F8FDEFF}" destId="{9996C246-9071-4C86-B35B-AF0369B4F1AF}" srcOrd="3" destOrd="0" parTransId="{4E9FA1FA-2C97-475C-9BB7-C7C45F3A870E}" sibTransId="{65584C20-081A-4094-9A7D-C59066C97A1A}"/>
    <dgm:cxn modelId="{196A5756-549E-49D9-A886-027C1D15DD12}" type="presOf" srcId="{348F0E43-580F-48C5-9641-A8174F8FDEFF}" destId="{60349ADC-5204-4F0A-BDC0-7DC2837CD4BF}" srcOrd="1" destOrd="0" presId="urn:microsoft.com/office/officeart/2005/8/layout/orgChart1"/>
    <dgm:cxn modelId="{9E474758-D435-4077-88F5-8739384156F4}" type="presOf" srcId="{6D13D7DC-1D04-4C0A-82C1-3CF2D03FF0F8}" destId="{134F7701-574D-4E8B-B35D-ADB36508D136}" srcOrd="0" destOrd="0" presId="urn:microsoft.com/office/officeart/2005/8/layout/orgChart1"/>
    <dgm:cxn modelId="{5B7936D9-0454-4BD6-B756-B279C2B3C317}" type="presOf" srcId="{348F0E43-580F-48C5-9641-A8174F8FDEFF}" destId="{C5305A8A-83E9-45AB-BE5D-B5CC99626462}" srcOrd="0" destOrd="0" presId="urn:microsoft.com/office/officeart/2005/8/layout/orgChart1"/>
    <dgm:cxn modelId="{AEB675FF-0931-4978-9284-00E8F893728D}" type="presOf" srcId="{B1B21422-7869-4DF6-9395-578DCEC5AA9A}" destId="{DFB2356E-E14C-4D5B-A4CA-6381C3A74236}" srcOrd="1" destOrd="0" presId="urn:microsoft.com/office/officeart/2005/8/layout/orgChart1"/>
    <dgm:cxn modelId="{A4F3B0EB-9DA0-47F1-B91E-BD2CBF2E7C46}" type="presOf" srcId="{11C986C4-B7CC-4850-BF31-99CEF65EEAFB}" destId="{83301494-FCC2-43A5-9C84-146168229459}" srcOrd="1" destOrd="0" presId="urn:microsoft.com/office/officeart/2005/8/layout/orgChart1"/>
    <dgm:cxn modelId="{61D34E0F-CCC7-4468-806D-50788946CCDE}" type="presOf" srcId="{A4C4E7CE-3F32-41C8-BAAB-FAB9843D19AE}" destId="{0816C22C-D82E-4504-8E57-8065A5A35F22}" srcOrd="1" destOrd="0" presId="urn:microsoft.com/office/officeart/2005/8/layout/orgChart1"/>
    <dgm:cxn modelId="{CD59D8D6-060B-49B0-B0DB-A331C2993AC7}" type="presOf" srcId="{30B4ECFF-EAC6-4600-BDEB-F328762240CE}" destId="{6ED01E57-2BD4-4E14-85F3-6D2BD5EA1A64}" srcOrd="1" destOrd="0" presId="urn:microsoft.com/office/officeart/2005/8/layout/orgChart1"/>
    <dgm:cxn modelId="{97BAF457-6CDC-4201-B0AA-A6E72C8EEB1E}" type="presOf" srcId="{A4C4E7CE-3F32-41C8-BAAB-FAB9843D19AE}" destId="{89C6022D-9799-4D73-8640-26BFCC47B1B2}" srcOrd="0" destOrd="0" presId="urn:microsoft.com/office/officeart/2005/8/layout/orgChart1"/>
    <dgm:cxn modelId="{BACDAB13-FC12-4A43-9163-0A7CEFD37A73}" type="presOf" srcId="{B4992802-FAE7-41F1-BDB1-CB9A7F814E3C}" destId="{F567A4D8-4924-4123-A41F-FACF883ED529}" srcOrd="0" destOrd="0" presId="urn:microsoft.com/office/officeart/2005/8/layout/orgChart1"/>
    <dgm:cxn modelId="{9D3B7119-E91E-4875-BFD0-E2873F84575B}" type="presOf" srcId="{BA074C48-50C0-47ED-A6EB-459593FB0A0D}" destId="{5641B482-97D4-42F8-B671-E476BC1F7F6A}" srcOrd="0" destOrd="0" presId="urn:microsoft.com/office/officeart/2005/8/layout/orgChart1"/>
    <dgm:cxn modelId="{D73B045C-0F05-4E79-A1CC-90492C88860D}" type="presOf" srcId="{BA88DC01-C043-47C8-9897-D30193F33073}" destId="{E5AE1634-F551-4DB8-BB50-04F3530BDD25}" srcOrd="1" destOrd="0" presId="urn:microsoft.com/office/officeart/2005/8/layout/orgChart1"/>
    <dgm:cxn modelId="{D48EDF22-3D01-4325-8661-698DC596AA08}" type="presOf" srcId="{A3CC0432-DC5D-478A-B974-D438A79A63F9}" destId="{90ADCCF6-0F38-4366-B0DB-9CC00ADAF664}" srcOrd="0" destOrd="0" presId="urn:microsoft.com/office/officeart/2005/8/layout/orgChart1"/>
    <dgm:cxn modelId="{94B36467-E5AD-4844-BD50-EEF2F40FCFF1}" srcId="{30B4ECFF-EAC6-4600-BDEB-F328762240CE}" destId="{E2BEDBB1-3963-4FCC-8410-B2F23DABA4BC}" srcOrd="0" destOrd="0" parTransId="{768587FB-F9D2-4F6E-8AD0-BDB9DA2FE463}" sibTransId="{04A63E8F-BE96-4C8F-8290-F0EDAAFAA775}"/>
    <dgm:cxn modelId="{4BD29874-2BD5-44F8-B5EF-B6E97C6DFC5E}" type="presOf" srcId="{567720E5-6336-48EE-A7B8-3A8F461E7B46}" destId="{0C63E5DD-1EDB-4BD0-A91F-1B3B3C31C1AD}" srcOrd="0" destOrd="0" presId="urn:microsoft.com/office/officeart/2005/8/layout/orgChart1"/>
    <dgm:cxn modelId="{A40EF614-64DE-4733-BCC8-29C5BCF04616}" type="presParOf" srcId="{9ADE93FD-5BFB-493F-8078-68A885B3666A}" destId="{27C71741-2C2F-430B-B4ED-35CFF2D5791B}" srcOrd="0" destOrd="0" presId="urn:microsoft.com/office/officeart/2005/8/layout/orgChart1"/>
    <dgm:cxn modelId="{AAD2BDCA-4940-4784-AB6A-9280BED0CCBE}" type="presParOf" srcId="{27C71741-2C2F-430B-B4ED-35CFF2D5791B}" destId="{A66167AC-AC1A-4B02-8341-AE000A9CFD51}" srcOrd="0" destOrd="0" presId="urn:microsoft.com/office/officeart/2005/8/layout/orgChart1"/>
    <dgm:cxn modelId="{07941CAA-A1E9-4776-85D8-74DEA708D9CE}" type="presParOf" srcId="{A66167AC-AC1A-4B02-8341-AE000A9CFD51}" destId="{0C63E5DD-1EDB-4BD0-A91F-1B3B3C31C1AD}" srcOrd="0" destOrd="0" presId="urn:microsoft.com/office/officeart/2005/8/layout/orgChart1"/>
    <dgm:cxn modelId="{2D49E38A-B73A-4B71-8F99-5BFAAD6DC826}" type="presParOf" srcId="{A66167AC-AC1A-4B02-8341-AE000A9CFD51}" destId="{C767B70F-2354-41F7-9EC1-2C79AAE70B62}" srcOrd="1" destOrd="0" presId="urn:microsoft.com/office/officeart/2005/8/layout/orgChart1"/>
    <dgm:cxn modelId="{7B4ACE00-AF54-451E-B85E-7AB4FB03B763}" type="presParOf" srcId="{27C71741-2C2F-430B-B4ED-35CFF2D5791B}" destId="{4F87FDAE-AF24-4091-844C-35DF0005DBCE}" srcOrd="1" destOrd="0" presId="urn:microsoft.com/office/officeart/2005/8/layout/orgChart1"/>
    <dgm:cxn modelId="{CEE051C1-6F6E-4C2A-9BBA-35E4C859F449}" type="presParOf" srcId="{4F87FDAE-AF24-4091-844C-35DF0005DBCE}" destId="{AA50491B-1380-472A-A483-0D95130006CF}" srcOrd="0" destOrd="0" presId="urn:microsoft.com/office/officeart/2005/8/layout/orgChart1"/>
    <dgm:cxn modelId="{AEB2D553-9251-476B-BF70-E418FEE76246}" type="presParOf" srcId="{4F87FDAE-AF24-4091-844C-35DF0005DBCE}" destId="{990B8CF0-3E9C-463F-A376-A07816148DA7}" srcOrd="1" destOrd="0" presId="urn:microsoft.com/office/officeart/2005/8/layout/orgChart1"/>
    <dgm:cxn modelId="{5CE898FE-8E79-485E-B537-2AE05C3F0070}" type="presParOf" srcId="{990B8CF0-3E9C-463F-A376-A07816148DA7}" destId="{2C374F40-633E-4963-8EF7-DCE4F63C3F19}" srcOrd="0" destOrd="0" presId="urn:microsoft.com/office/officeart/2005/8/layout/orgChart1"/>
    <dgm:cxn modelId="{A514131C-E994-40B1-B522-CA4C5008DF6C}" type="presParOf" srcId="{2C374F40-633E-4963-8EF7-DCE4F63C3F19}" destId="{61E2584F-B256-4AFA-AC38-AB868B242688}" srcOrd="0" destOrd="0" presId="urn:microsoft.com/office/officeart/2005/8/layout/orgChart1"/>
    <dgm:cxn modelId="{3F294D6D-AF60-468A-AEB3-5354E6E0C0B8}" type="presParOf" srcId="{2C374F40-633E-4963-8EF7-DCE4F63C3F19}" destId="{EDF890BA-C6B3-4E6B-8F70-1B65692AA32C}" srcOrd="1" destOrd="0" presId="urn:microsoft.com/office/officeart/2005/8/layout/orgChart1"/>
    <dgm:cxn modelId="{F8AACE19-A223-4527-A682-8ACA8AEBE59D}" type="presParOf" srcId="{990B8CF0-3E9C-463F-A376-A07816148DA7}" destId="{A60DE9B2-CCB3-4355-9654-AD18D4F536A4}" srcOrd="1" destOrd="0" presId="urn:microsoft.com/office/officeart/2005/8/layout/orgChart1"/>
    <dgm:cxn modelId="{DFFCE66E-477A-41A6-B18F-1B9FD034B645}" type="presParOf" srcId="{A60DE9B2-CCB3-4355-9654-AD18D4F536A4}" destId="{70C254D4-7941-4BD5-8947-CFADD155DCD5}" srcOrd="0" destOrd="0" presId="urn:microsoft.com/office/officeart/2005/8/layout/orgChart1"/>
    <dgm:cxn modelId="{64318BCE-C2D3-4A81-991E-B584E068F6B1}" type="presParOf" srcId="{A60DE9B2-CCB3-4355-9654-AD18D4F536A4}" destId="{69D66377-4597-4F0C-9C35-95807A7696AD}" srcOrd="1" destOrd="0" presId="urn:microsoft.com/office/officeart/2005/8/layout/orgChart1"/>
    <dgm:cxn modelId="{AE69FAA8-FFCB-405B-84E8-F25C37A41523}" type="presParOf" srcId="{69D66377-4597-4F0C-9C35-95807A7696AD}" destId="{ED51970F-8B9F-4348-8EA4-ED3AFF0A41C1}" srcOrd="0" destOrd="0" presId="urn:microsoft.com/office/officeart/2005/8/layout/orgChart1"/>
    <dgm:cxn modelId="{24697D2B-483B-4D61-8237-BF7DDE4E3A73}" type="presParOf" srcId="{ED51970F-8B9F-4348-8EA4-ED3AFF0A41C1}" destId="{BF90B463-60B4-4EF6-910A-932D128FD822}" srcOrd="0" destOrd="0" presId="urn:microsoft.com/office/officeart/2005/8/layout/orgChart1"/>
    <dgm:cxn modelId="{7F3C9789-A67A-4AAC-8AFB-79460D48396B}" type="presParOf" srcId="{ED51970F-8B9F-4348-8EA4-ED3AFF0A41C1}" destId="{83301494-FCC2-43A5-9C84-146168229459}" srcOrd="1" destOrd="0" presId="urn:microsoft.com/office/officeart/2005/8/layout/orgChart1"/>
    <dgm:cxn modelId="{D270DE3E-D3E7-4AA7-A891-A4A7EC32ADAE}" type="presParOf" srcId="{69D66377-4597-4F0C-9C35-95807A7696AD}" destId="{C0DB7F62-FB5B-4254-A4B9-378F5562785C}" srcOrd="1" destOrd="0" presId="urn:microsoft.com/office/officeart/2005/8/layout/orgChart1"/>
    <dgm:cxn modelId="{C7F8A0FE-BC6B-4151-9D91-4B45BB8227AA}" type="presParOf" srcId="{69D66377-4597-4F0C-9C35-95807A7696AD}" destId="{B4AE3CDC-E63B-4590-85CB-901AA07DCE18}" srcOrd="2" destOrd="0" presId="urn:microsoft.com/office/officeart/2005/8/layout/orgChart1"/>
    <dgm:cxn modelId="{B54B974C-F575-4EAE-9EA8-C47334EFBA74}" type="presParOf" srcId="{A60DE9B2-CCB3-4355-9654-AD18D4F536A4}" destId="{FE994A48-7FC2-41C2-9CC3-995F9881F29B}" srcOrd="2" destOrd="0" presId="urn:microsoft.com/office/officeart/2005/8/layout/orgChart1"/>
    <dgm:cxn modelId="{62FC1A01-B85C-4E9C-8800-797F5F697C8B}" type="presParOf" srcId="{A60DE9B2-CCB3-4355-9654-AD18D4F536A4}" destId="{BF4CB841-A21D-488A-B2B7-E7B5783FD85D}" srcOrd="3" destOrd="0" presId="urn:microsoft.com/office/officeart/2005/8/layout/orgChart1"/>
    <dgm:cxn modelId="{6830386E-94A9-4B95-9877-56A74364EFF8}" type="presParOf" srcId="{BF4CB841-A21D-488A-B2B7-E7B5783FD85D}" destId="{3D196D0D-3C65-4DBD-9C12-DB7F4312BF5F}" srcOrd="0" destOrd="0" presId="urn:microsoft.com/office/officeart/2005/8/layout/orgChart1"/>
    <dgm:cxn modelId="{DE8CE607-2252-4FCD-ADAB-A7206799214F}" type="presParOf" srcId="{3D196D0D-3C65-4DBD-9C12-DB7F4312BF5F}" destId="{E9CF75F0-D32C-4A64-B5B5-757742853951}" srcOrd="0" destOrd="0" presId="urn:microsoft.com/office/officeart/2005/8/layout/orgChart1"/>
    <dgm:cxn modelId="{99D5DF68-7000-4B44-AACE-516C40358DEA}" type="presParOf" srcId="{3D196D0D-3C65-4DBD-9C12-DB7F4312BF5F}" destId="{DFB2356E-E14C-4D5B-A4CA-6381C3A74236}" srcOrd="1" destOrd="0" presId="urn:microsoft.com/office/officeart/2005/8/layout/orgChart1"/>
    <dgm:cxn modelId="{513EE312-E692-4E1A-BAE9-BCE88233C3DC}" type="presParOf" srcId="{BF4CB841-A21D-488A-B2B7-E7B5783FD85D}" destId="{085A31AB-989E-4F8E-88D3-B86721062316}" srcOrd="1" destOrd="0" presId="urn:microsoft.com/office/officeart/2005/8/layout/orgChart1"/>
    <dgm:cxn modelId="{E203805B-BFA9-4738-8214-59A6A613353E}" type="presParOf" srcId="{BF4CB841-A21D-488A-B2B7-E7B5783FD85D}" destId="{95AFE356-34EC-464F-9DAA-F63BE2D5725D}" srcOrd="2" destOrd="0" presId="urn:microsoft.com/office/officeart/2005/8/layout/orgChart1"/>
    <dgm:cxn modelId="{4B506CC0-46C9-4E72-9557-268D871D63CB}" type="presParOf" srcId="{990B8CF0-3E9C-463F-A376-A07816148DA7}" destId="{ECC3C60B-4740-4818-BBA8-BC3CBE7C648E}" srcOrd="2" destOrd="0" presId="urn:microsoft.com/office/officeart/2005/8/layout/orgChart1"/>
    <dgm:cxn modelId="{AA5D1ACC-B97E-4D49-867F-2A17EDBA7857}" type="presParOf" srcId="{4F87FDAE-AF24-4091-844C-35DF0005DBCE}" destId="{9546E3E8-D42D-47E6-AFCD-025A3E9ED1C4}" srcOrd="2" destOrd="0" presId="urn:microsoft.com/office/officeart/2005/8/layout/orgChart1"/>
    <dgm:cxn modelId="{1CF141EE-269D-4EA8-ACA7-77A26C5B6803}" type="presParOf" srcId="{4F87FDAE-AF24-4091-844C-35DF0005DBCE}" destId="{11A4FDBB-E464-4666-9E2C-299C00786E52}" srcOrd="3" destOrd="0" presId="urn:microsoft.com/office/officeart/2005/8/layout/orgChart1"/>
    <dgm:cxn modelId="{FFC71D0B-1024-49EB-AF66-D035473472FB}" type="presParOf" srcId="{11A4FDBB-E464-4666-9E2C-299C00786E52}" destId="{A110AE78-6810-4EEA-8D6E-050F94BEE4CE}" srcOrd="0" destOrd="0" presId="urn:microsoft.com/office/officeart/2005/8/layout/orgChart1"/>
    <dgm:cxn modelId="{B96774DE-763C-499E-892D-6BE3E8B503AA}" type="presParOf" srcId="{A110AE78-6810-4EEA-8D6E-050F94BEE4CE}" destId="{C5305A8A-83E9-45AB-BE5D-B5CC99626462}" srcOrd="0" destOrd="0" presId="urn:microsoft.com/office/officeart/2005/8/layout/orgChart1"/>
    <dgm:cxn modelId="{F727F2A2-4F56-42FC-97D1-6852214BFE4C}" type="presParOf" srcId="{A110AE78-6810-4EEA-8D6E-050F94BEE4CE}" destId="{60349ADC-5204-4F0A-BDC0-7DC2837CD4BF}" srcOrd="1" destOrd="0" presId="urn:microsoft.com/office/officeart/2005/8/layout/orgChart1"/>
    <dgm:cxn modelId="{3C3F957D-8DF6-4C57-AB8E-18B31850B5F1}" type="presParOf" srcId="{11A4FDBB-E464-4666-9E2C-299C00786E52}" destId="{D5C1736D-3655-4548-87B5-81C4F766A015}" srcOrd="1" destOrd="0" presId="urn:microsoft.com/office/officeart/2005/8/layout/orgChart1"/>
    <dgm:cxn modelId="{2F89DE1A-D673-45EE-9875-AACAAA59668D}" type="presParOf" srcId="{D5C1736D-3655-4548-87B5-81C4F766A015}" destId="{AF0809A4-C4D7-4F33-8B89-9B356BAE692E}" srcOrd="0" destOrd="0" presId="urn:microsoft.com/office/officeart/2005/8/layout/orgChart1"/>
    <dgm:cxn modelId="{019B296E-B0F2-4352-8DDF-2545E0184619}" type="presParOf" srcId="{D5C1736D-3655-4548-87B5-81C4F766A015}" destId="{C86D1E1E-4F3A-43BD-BE06-990E571F125E}" srcOrd="1" destOrd="0" presId="urn:microsoft.com/office/officeart/2005/8/layout/orgChart1"/>
    <dgm:cxn modelId="{AE1234C7-0E5E-472C-9ED5-0DF20A60394E}" type="presParOf" srcId="{C86D1E1E-4F3A-43BD-BE06-990E571F125E}" destId="{EFD46961-0D6A-4D5D-A113-B1ECF33D14DC}" srcOrd="0" destOrd="0" presId="urn:microsoft.com/office/officeart/2005/8/layout/orgChart1"/>
    <dgm:cxn modelId="{2D295398-9704-4C9C-B131-89B516C84824}" type="presParOf" srcId="{EFD46961-0D6A-4D5D-A113-B1ECF33D14DC}" destId="{9DD843B4-2285-498E-B40A-C8253902D032}" srcOrd="0" destOrd="0" presId="urn:microsoft.com/office/officeart/2005/8/layout/orgChart1"/>
    <dgm:cxn modelId="{CFA387C8-9C15-4495-91F7-260E6EB4A8ED}" type="presParOf" srcId="{EFD46961-0D6A-4D5D-A113-B1ECF33D14DC}" destId="{2A000C15-0510-491C-BF67-CFD089551082}" srcOrd="1" destOrd="0" presId="urn:microsoft.com/office/officeart/2005/8/layout/orgChart1"/>
    <dgm:cxn modelId="{098F8FF5-FCB4-4494-95D1-545C924760F3}" type="presParOf" srcId="{C86D1E1E-4F3A-43BD-BE06-990E571F125E}" destId="{1A17E16B-AF80-421F-91C6-D2676355D30F}" srcOrd="1" destOrd="0" presId="urn:microsoft.com/office/officeart/2005/8/layout/orgChart1"/>
    <dgm:cxn modelId="{629ACA9A-8EE5-44AD-B149-E086D56E7B7B}" type="presParOf" srcId="{C86D1E1E-4F3A-43BD-BE06-990E571F125E}" destId="{56F8609F-7EE4-4470-96EE-CD89C469D51C}" srcOrd="2" destOrd="0" presId="urn:microsoft.com/office/officeart/2005/8/layout/orgChart1"/>
    <dgm:cxn modelId="{997F97EC-A79D-4B0E-B9B7-943AEF8F041C}" type="presParOf" srcId="{D5C1736D-3655-4548-87B5-81C4F766A015}" destId="{F567A4D8-4924-4123-A41F-FACF883ED529}" srcOrd="2" destOrd="0" presId="urn:microsoft.com/office/officeart/2005/8/layout/orgChart1"/>
    <dgm:cxn modelId="{0C6F732D-387C-4B1E-A81B-99A9C8ADA7E3}" type="presParOf" srcId="{D5C1736D-3655-4548-87B5-81C4F766A015}" destId="{39CFB4DB-C30C-4047-A855-45A19C2B63AD}" srcOrd="3" destOrd="0" presId="urn:microsoft.com/office/officeart/2005/8/layout/orgChart1"/>
    <dgm:cxn modelId="{D433320A-6746-4BE6-8906-F7CA5133B5E8}" type="presParOf" srcId="{39CFB4DB-C30C-4047-A855-45A19C2B63AD}" destId="{8E6F09BD-DFA5-431F-AD0A-429BC9D4CCBF}" srcOrd="0" destOrd="0" presId="urn:microsoft.com/office/officeart/2005/8/layout/orgChart1"/>
    <dgm:cxn modelId="{E642B168-2AAA-4262-B83C-79813EBAAF72}" type="presParOf" srcId="{8E6F09BD-DFA5-431F-AD0A-429BC9D4CCBF}" destId="{A484D5AD-5FE2-487A-BF71-551AF0022004}" srcOrd="0" destOrd="0" presId="urn:microsoft.com/office/officeart/2005/8/layout/orgChart1"/>
    <dgm:cxn modelId="{4D0E35B0-89A7-4350-8226-BB623171DF84}" type="presParOf" srcId="{8E6F09BD-DFA5-431F-AD0A-429BC9D4CCBF}" destId="{E5AE1634-F551-4DB8-BB50-04F3530BDD25}" srcOrd="1" destOrd="0" presId="urn:microsoft.com/office/officeart/2005/8/layout/orgChart1"/>
    <dgm:cxn modelId="{6567A60D-6F51-41EC-B121-9B5ACC0A97EB}" type="presParOf" srcId="{39CFB4DB-C30C-4047-A855-45A19C2B63AD}" destId="{D23265C2-D517-439A-9485-51830EFDD41B}" srcOrd="1" destOrd="0" presId="urn:microsoft.com/office/officeart/2005/8/layout/orgChart1"/>
    <dgm:cxn modelId="{EF19FB20-4872-4DBC-BB3A-D8DD96A16DD7}" type="presParOf" srcId="{39CFB4DB-C30C-4047-A855-45A19C2B63AD}" destId="{D3F1EC86-277F-4B8A-A48A-15DFA49E7138}" srcOrd="2" destOrd="0" presId="urn:microsoft.com/office/officeart/2005/8/layout/orgChart1"/>
    <dgm:cxn modelId="{C7FCCE31-8C2C-4244-9C08-8D4BDE9B0B9C}" type="presParOf" srcId="{D5C1736D-3655-4548-87B5-81C4F766A015}" destId="{78E31FC3-9627-4235-A8BE-673E8421BEAE}" srcOrd="4" destOrd="0" presId="urn:microsoft.com/office/officeart/2005/8/layout/orgChart1"/>
    <dgm:cxn modelId="{DF3D45E4-C48D-43D5-AF87-3DBE5105BA70}" type="presParOf" srcId="{D5C1736D-3655-4548-87B5-81C4F766A015}" destId="{B3EA702D-F7D7-4544-BAAB-99CA118D6FD3}" srcOrd="5" destOrd="0" presId="urn:microsoft.com/office/officeart/2005/8/layout/orgChart1"/>
    <dgm:cxn modelId="{FCCA328B-DD4E-4E1C-AFCB-3DBEC1F207B8}" type="presParOf" srcId="{B3EA702D-F7D7-4544-BAAB-99CA118D6FD3}" destId="{18C8C0C0-D7C5-43AA-8920-ADE370DA49D1}" srcOrd="0" destOrd="0" presId="urn:microsoft.com/office/officeart/2005/8/layout/orgChart1"/>
    <dgm:cxn modelId="{02F21959-B88C-4EB4-BE14-8B6C02C0885B}" type="presParOf" srcId="{18C8C0C0-D7C5-43AA-8920-ADE370DA49D1}" destId="{134F7701-574D-4E8B-B35D-ADB36508D136}" srcOrd="0" destOrd="0" presId="urn:microsoft.com/office/officeart/2005/8/layout/orgChart1"/>
    <dgm:cxn modelId="{DDE87504-A4FF-4E0E-8EFA-89238B82F621}" type="presParOf" srcId="{18C8C0C0-D7C5-43AA-8920-ADE370DA49D1}" destId="{C40688D2-A405-4952-9873-C328974AD793}" srcOrd="1" destOrd="0" presId="urn:microsoft.com/office/officeart/2005/8/layout/orgChart1"/>
    <dgm:cxn modelId="{04D40A20-85B5-4BE3-8F67-209283759879}" type="presParOf" srcId="{B3EA702D-F7D7-4544-BAAB-99CA118D6FD3}" destId="{3F96F583-F447-4DA1-A01E-CBB79DDC2C9A}" srcOrd="1" destOrd="0" presId="urn:microsoft.com/office/officeart/2005/8/layout/orgChart1"/>
    <dgm:cxn modelId="{6A537BC3-4F1B-48F3-AD04-1DFDC22137CF}" type="presParOf" srcId="{B3EA702D-F7D7-4544-BAAB-99CA118D6FD3}" destId="{A0ECE6C3-0E05-47F9-9746-D6C4767C84C4}" srcOrd="2" destOrd="0" presId="urn:microsoft.com/office/officeart/2005/8/layout/orgChart1"/>
    <dgm:cxn modelId="{A971EF20-0672-46D7-B41E-53D58B565832}" type="presParOf" srcId="{D5C1736D-3655-4548-87B5-81C4F766A015}" destId="{1D8AEDD4-91C2-4E51-A15F-55E927D2B844}" srcOrd="6" destOrd="0" presId="urn:microsoft.com/office/officeart/2005/8/layout/orgChart1"/>
    <dgm:cxn modelId="{C876A12D-703B-4C8F-842A-C23969E61FFA}" type="presParOf" srcId="{D5C1736D-3655-4548-87B5-81C4F766A015}" destId="{0DF9A29A-89A3-40D0-92D5-1F4832FC74C8}" srcOrd="7" destOrd="0" presId="urn:microsoft.com/office/officeart/2005/8/layout/orgChart1"/>
    <dgm:cxn modelId="{84015942-2EF9-44C7-989B-B7F3263F910D}" type="presParOf" srcId="{0DF9A29A-89A3-40D0-92D5-1F4832FC74C8}" destId="{C803AB5B-73C4-417E-8820-DB82B3DD9921}" srcOrd="0" destOrd="0" presId="urn:microsoft.com/office/officeart/2005/8/layout/orgChart1"/>
    <dgm:cxn modelId="{F426DDBA-02B3-4208-B3F1-2AD8658A105C}" type="presParOf" srcId="{C803AB5B-73C4-417E-8820-DB82B3DD9921}" destId="{D2F30492-B913-4F62-85E1-A60FC009DA97}" srcOrd="0" destOrd="0" presId="urn:microsoft.com/office/officeart/2005/8/layout/orgChart1"/>
    <dgm:cxn modelId="{309C40D3-AF00-4E20-921D-3B5E968F92F8}" type="presParOf" srcId="{C803AB5B-73C4-417E-8820-DB82B3DD9921}" destId="{F20F0FF0-F0D8-4F9D-A680-88AFCAA5C3C6}" srcOrd="1" destOrd="0" presId="urn:microsoft.com/office/officeart/2005/8/layout/orgChart1"/>
    <dgm:cxn modelId="{EEB61317-E48C-4586-B914-807F47BFBBD7}" type="presParOf" srcId="{0DF9A29A-89A3-40D0-92D5-1F4832FC74C8}" destId="{3B4F0346-61C7-4299-BBF2-A00372D09C94}" srcOrd="1" destOrd="0" presId="urn:microsoft.com/office/officeart/2005/8/layout/orgChart1"/>
    <dgm:cxn modelId="{F465645B-B398-4A59-B6C0-485FAD4915D3}" type="presParOf" srcId="{0DF9A29A-89A3-40D0-92D5-1F4832FC74C8}" destId="{E9B9ED4D-864F-4058-99B3-B9CEF2F63156}" srcOrd="2" destOrd="0" presId="urn:microsoft.com/office/officeart/2005/8/layout/orgChart1"/>
    <dgm:cxn modelId="{60FC3A99-A149-4D09-AD72-7916C9633291}" type="presParOf" srcId="{11A4FDBB-E464-4666-9E2C-299C00786E52}" destId="{21FEF04E-2C5D-41A6-85DD-A9703D2654A9}" srcOrd="2" destOrd="0" presId="urn:microsoft.com/office/officeart/2005/8/layout/orgChart1"/>
    <dgm:cxn modelId="{CA1FDF50-E2F1-44B8-9B83-CD62373E1155}" type="presParOf" srcId="{4F87FDAE-AF24-4091-844C-35DF0005DBCE}" destId="{5641B482-97D4-42F8-B671-E476BC1F7F6A}" srcOrd="4" destOrd="0" presId="urn:microsoft.com/office/officeart/2005/8/layout/orgChart1"/>
    <dgm:cxn modelId="{DCC7A0D9-1149-4528-94E2-9C9F4BE5488D}" type="presParOf" srcId="{4F87FDAE-AF24-4091-844C-35DF0005DBCE}" destId="{4E6F581E-0034-4DFF-B6D4-C61C210A262A}" srcOrd="5" destOrd="0" presId="urn:microsoft.com/office/officeart/2005/8/layout/orgChart1"/>
    <dgm:cxn modelId="{B6F2F3C4-F181-4DA6-A973-634B0A7D4A89}" type="presParOf" srcId="{4E6F581E-0034-4DFF-B6D4-C61C210A262A}" destId="{93C0A311-D74C-4FEF-AE84-D3FAE62957F2}" srcOrd="0" destOrd="0" presId="urn:microsoft.com/office/officeart/2005/8/layout/orgChart1"/>
    <dgm:cxn modelId="{5E075BCD-CE0C-43A5-8FBB-61EB0494D220}" type="presParOf" srcId="{93C0A311-D74C-4FEF-AE84-D3FAE62957F2}" destId="{89C6022D-9799-4D73-8640-26BFCC47B1B2}" srcOrd="0" destOrd="0" presId="urn:microsoft.com/office/officeart/2005/8/layout/orgChart1"/>
    <dgm:cxn modelId="{F6D4748B-62D8-467B-A7A4-7E79D7F18231}" type="presParOf" srcId="{93C0A311-D74C-4FEF-AE84-D3FAE62957F2}" destId="{0816C22C-D82E-4504-8E57-8065A5A35F22}" srcOrd="1" destOrd="0" presId="urn:microsoft.com/office/officeart/2005/8/layout/orgChart1"/>
    <dgm:cxn modelId="{296402E0-CEC0-4E2C-BF7D-2E0D3AD81F0D}" type="presParOf" srcId="{4E6F581E-0034-4DFF-B6D4-C61C210A262A}" destId="{8A5186BA-87DE-4A05-AF2C-638621A76F4E}" srcOrd="1" destOrd="0" presId="urn:microsoft.com/office/officeart/2005/8/layout/orgChart1"/>
    <dgm:cxn modelId="{EBD4D51B-1484-403A-ADFD-85BD59DC03B6}" type="presParOf" srcId="{8A5186BA-87DE-4A05-AF2C-638621A76F4E}" destId="{AD4EFAD1-83B7-4997-9244-C230F8ACD73B}" srcOrd="0" destOrd="0" presId="urn:microsoft.com/office/officeart/2005/8/layout/orgChart1"/>
    <dgm:cxn modelId="{B6F69435-DFFE-47BB-93B1-709EC3691734}" type="presParOf" srcId="{8A5186BA-87DE-4A05-AF2C-638621A76F4E}" destId="{2D3E33B9-E027-49FF-83D2-C7870478B3F5}" srcOrd="1" destOrd="0" presId="urn:microsoft.com/office/officeart/2005/8/layout/orgChart1"/>
    <dgm:cxn modelId="{2D827100-A8A8-43C7-B25C-1B4CF09AA5FE}" type="presParOf" srcId="{2D3E33B9-E027-49FF-83D2-C7870478B3F5}" destId="{038D4761-D77D-4C34-A1E7-26833C1C09F7}" srcOrd="0" destOrd="0" presId="urn:microsoft.com/office/officeart/2005/8/layout/orgChart1"/>
    <dgm:cxn modelId="{A7683879-61A2-4308-B0AD-C353F0516E17}" type="presParOf" srcId="{038D4761-D77D-4C34-A1E7-26833C1C09F7}" destId="{87108C07-DD35-4B4B-91B5-A1D5DC53E96C}" srcOrd="0" destOrd="0" presId="urn:microsoft.com/office/officeart/2005/8/layout/orgChart1"/>
    <dgm:cxn modelId="{13D10728-E9F7-4FAB-8791-3782767B44C0}" type="presParOf" srcId="{038D4761-D77D-4C34-A1E7-26833C1C09F7}" destId="{6B94B24A-8CC9-4D22-968C-8CAED80B10D3}" srcOrd="1" destOrd="0" presId="urn:microsoft.com/office/officeart/2005/8/layout/orgChart1"/>
    <dgm:cxn modelId="{CB900CD5-C4AE-4EAA-B1AC-36365684FF75}" type="presParOf" srcId="{2D3E33B9-E027-49FF-83D2-C7870478B3F5}" destId="{DB70A3B6-2874-4AA4-8375-375467433685}" srcOrd="1" destOrd="0" presId="urn:microsoft.com/office/officeart/2005/8/layout/orgChart1"/>
    <dgm:cxn modelId="{00284235-6CBB-481B-952D-AE40B08369BC}" type="presParOf" srcId="{2D3E33B9-E027-49FF-83D2-C7870478B3F5}" destId="{BE2EDDD3-36DE-431A-B6E2-F3AC0ED7346D}" srcOrd="2" destOrd="0" presId="urn:microsoft.com/office/officeart/2005/8/layout/orgChart1"/>
    <dgm:cxn modelId="{1F6A209A-A2B4-4D95-B634-77AE7FA25CE4}" type="presParOf" srcId="{8A5186BA-87DE-4A05-AF2C-638621A76F4E}" destId="{5226F080-B97C-478B-8DF3-BF2D90685D87}" srcOrd="2" destOrd="0" presId="urn:microsoft.com/office/officeart/2005/8/layout/orgChart1"/>
    <dgm:cxn modelId="{51806F20-CD2E-46BF-875D-3C6044351223}" type="presParOf" srcId="{8A5186BA-87DE-4A05-AF2C-638621A76F4E}" destId="{5EA5D52E-5762-48D5-A604-C534ED94D9F3}" srcOrd="3" destOrd="0" presId="urn:microsoft.com/office/officeart/2005/8/layout/orgChart1"/>
    <dgm:cxn modelId="{DF370678-FABF-4977-947E-BEA55F99991F}" type="presParOf" srcId="{5EA5D52E-5762-48D5-A604-C534ED94D9F3}" destId="{89ECBD30-B7CA-485D-B572-F43870D72FB3}" srcOrd="0" destOrd="0" presId="urn:microsoft.com/office/officeart/2005/8/layout/orgChart1"/>
    <dgm:cxn modelId="{F3E7784E-5064-403E-A45F-A2E204F96DE5}" type="presParOf" srcId="{89ECBD30-B7CA-485D-B572-F43870D72FB3}" destId="{17A707E8-E561-4F9E-9798-6BD451FDFCF7}" srcOrd="0" destOrd="0" presId="urn:microsoft.com/office/officeart/2005/8/layout/orgChart1"/>
    <dgm:cxn modelId="{1421629F-FA87-401C-B9EF-8627AB98CC89}" type="presParOf" srcId="{89ECBD30-B7CA-485D-B572-F43870D72FB3}" destId="{609DF180-00CE-4017-8768-0593984B981C}" srcOrd="1" destOrd="0" presId="urn:microsoft.com/office/officeart/2005/8/layout/orgChart1"/>
    <dgm:cxn modelId="{0F6B562B-084B-47F9-AF8F-1E0A5DE9734C}" type="presParOf" srcId="{5EA5D52E-5762-48D5-A604-C534ED94D9F3}" destId="{C42AED15-E148-4302-83C9-99F6DEF12E36}" srcOrd="1" destOrd="0" presId="urn:microsoft.com/office/officeart/2005/8/layout/orgChart1"/>
    <dgm:cxn modelId="{49934A07-B970-4EA8-B1B2-4DABD29D7C88}" type="presParOf" srcId="{5EA5D52E-5762-48D5-A604-C534ED94D9F3}" destId="{CAD60EED-7BA4-412E-8AFA-4A68166A4794}" srcOrd="2" destOrd="0" presId="urn:microsoft.com/office/officeart/2005/8/layout/orgChart1"/>
    <dgm:cxn modelId="{29B1D8F7-F45E-4918-B451-ABB0C848EA7C}" type="presParOf" srcId="{8A5186BA-87DE-4A05-AF2C-638621A76F4E}" destId="{EDD33725-E610-44E0-B2D0-6F2A4BE73EA1}" srcOrd="4" destOrd="0" presId="urn:microsoft.com/office/officeart/2005/8/layout/orgChart1"/>
    <dgm:cxn modelId="{8CF3562B-90B6-4610-B8B1-964411453B80}" type="presParOf" srcId="{8A5186BA-87DE-4A05-AF2C-638621A76F4E}" destId="{D399F5DB-3B04-4EFB-8A1A-16CC84F89419}" srcOrd="5" destOrd="0" presId="urn:microsoft.com/office/officeart/2005/8/layout/orgChart1"/>
    <dgm:cxn modelId="{BA6D1E55-B4F0-420B-A7CF-53D1DAACC2F2}" type="presParOf" srcId="{D399F5DB-3B04-4EFB-8A1A-16CC84F89419}" destId="{C1A1D5EB-91B8-4CE9-9B69-B1D48DFA2330}" srcOrd="0" destOrd="0" presId="urn:microsoft.com/office/officeart/2005/8/layout/orgChart1"/>
    <dgm:cxn modelId="{AB6CDC1B-63A7-4082-8C9B-2D2482874FF7}" type="presParOf" srcId="{C1A1D5EB-91B8-4CE9-9B69-B1D48DFA2330}" destId="{90ADCCF6-0F38-4366-B0DB-9CC00ADAF664}" srcOrd="0" destOrd="0" presId="urn:microsoft.com/office/officeart/2005/8/layout/orgChart1"/>
    <dgm:cxn modelId="{F8B6BEF1-3ED2-4D0A-9495-FD05050FB15D}" type="presParOf" srcId="{C1A1D5EB-91B8-4CE9-9B69-B1D48DFA2330}" destId="{BD8312C1-5D54-4670-ABBD-F874326A609D}" srcOrd="1" destOrd="0" presId="urn:microsoft.com/office/officeart/2005/8/layout/orgChart1"/>
    <dgm:cxn modelId="{2EBBA140-1193-4D09-AA7A-22ADB8D0EF5C}" type="presParOf" srcId="{D399F5DB-3B04-4EFB-8A1A-16CC84F89419}" destId="{94A8D1B2-78D9-4B01-94E9-97F5A6D74208}" srcOrd="1" destOrd="0" presId="urn:microsoft.com/office/officeart/2005/8/layout/orgChart1"/>
    <dgm:cxn modelId="{8B8EF9BE-E4BC-4172-80F5-7542E2B63583}" type="presParOf" srcId="{D399F5DB-3B04-4EFB-8A1A-16CC84F89419}" destId="{8C5DE514-ADA4-4E3A-B437-3A746E155775}" srcOrd="2" destOrd="0" presId="urn:microsoft.com/office/officeart/2005/8/layout/orgChart1"/>
    <dgm:cxn modelId="{F23C097F-02A3-4867-9998-0F3E1456B000}" type="presParOf" srcId="{4E6F581E-0034-4DFF-B6D4-C61C210A262A}" destId="{0277B263-0367-4DA6-B090-6D6742CE16EA}" srcOrd="2" destOrd="0" presId="urn:microsoft.com/office/officeart/2005/8/layout/orgChart1"/>
    <dgm:cxn modelId="{49EBD21F-3F26-4856-880E-5C915AA75897}" type="presParOf" srcId="{4F87FDAE-AF24-4091-844C-35DF0005DBCE}" destId="{FF0EEBC8-A862-4FB5-B764-8461EB09317D}" srcOrd="6" destOrd="0" presId="urn:microsoft.com/office/officeart/2005/8/layout/orgChart1"/>
    <dgm:cxn modelId="{AA45B328-B0AD-452E-B5B4-1318FDF4A61A}" type="presParOf" srcId="{4F87FDAE-AF24-4091-844C-35DF0005DBCE}" destId="{9A6CD12C-0821-4900-BDDE-515335521D46}" srcOrd="7" destOrd="0" presId="urn:microsoft.com/office/officeart/2005/8/layout/orgChart1"/>
    <dgm:cxn modelId="{0D1613EF-62B0-4F32-88C8-BD3C192D1B32}" type="presParOf" srcId="{9A6CD12C-0821-4900-BDDE-515335521D46}" destId="{113329C8-C23A-4D76-86A3-F9558405F552}" srcOrd="0" destOrd="0" presId="urn:microsoft.com/office/officeart/2005/8/layout/orgChart1"/>
    <dgm:cxn modelId="{73953B1F-3B58-4748-8D68-513FDE18C9AB}" type="presParOf" srcId="{113329C8-C23A-4D76-86A3-F9558405F552}" destId="{B6FF53AB-3079-4418-B94C-360B119BD889}" srcOrd="0" destOrd="0" presId="urn:microsoft.com/office/officeart/2005/8/layout/orgChart1"/>
    <dgm:cxn modelId="{9DDE4F1A-0E9C-40EA-B57D-07453CF0EC76}" type="presParOf" srcId="{113329C8-C23A-4D76-86A3-F9558405F552}" destId="{6ED01E57-2BD4-4E14-85F3-6D2BD5EA1A64}" srcOrd="1" destOrd="0" presId="urn:microsoft.com/office/officeart/2005/8/layout/orgChart1"/>
    <dgm:cxn modelId="{0F730FAF-4328-4B4F-AD25-1444991D70D7}" type="presParOf" srcId="{9A6CD12C-0821-4900-BDDE-515335521D46}" destId="{776A09E5-3B56-4CAB-8CEE-EC6CE030F9B4}" srcOrd="1" destOrd="0" presId="urn:microsoft.com/office/officeart/2005/8/layout/orgChart1"/>
    <dgm:cxn modelId="{93BA95D4-BF7E-4B99-8CC2-1AD5A47A20A6}" type="presParOf" srcId="{776A09E5-3B56-4CAB-8CEE-EC6CE030F9B4}" destId="{DA3C1977-EE7A-4B66-9F4F-8F1B16A96D7B}" srcOrd="0" destOrd="0" presId="urn:microsoft.com/office/officeart/2005/8/layout/orgChart1"/>
    <dgm:cxn modelId="{BEA1FB18-D950-42C7-BB10-D53741D0F434}" type="presParOf" srcId="{776A09E5-3B56-4CAB-8CEE-EC6CE030F9B4}" destId="{26F1104D-011C-42AC-B074-BAD59BEF418C}" srcOrd="1" destOrd="0" presId="urn:microsoft.com/office/officeart/2005/8/layout/orgChart1"/>
    <dgm:cxn modelId="{14638D9C-123D-4FE2-9876-2806BE9765AC}" type="presParOf" srcId="{26F1104D-011C-42AC-B074-BAD59BEF418C}" destId="{0ADFAA45-60FF-478B-B116-8FA776DE8E24}" srcOrd="0" destOrd="0" presId="urn:microsoft.com/office/officeart/2005/8/layout/orgChart1"/>
    <dgm:cxn modelId="{63652EDE-6CDB-412A-B4B6-3CAC1D07E01D}" type="presParOf" srcId="{0ADFAA45-60FF-478B-B116-8FA776DE8E24}" destId="{5C1860F4-5F3A-4B1D-8A9C-E27F2DE2B888}" srcOrd="0" destOrd="0" presId="urn:microsoft.com/office/officeart/2005/8/layout/orgChart1"/>
    <dgm:cxn modelId="{D171F6DA-8110-48D2-9102-2F75EA35753A}" type="presParOf" srcId="{0ADFAA45-60FF-478B-B116-8FA776DE8E24}" destId="{FF07117C-8E05-404E-9CD1-61C10D961A06}" srcOrd="1" destOrd="0" presId="urn:microsoft.com/office/officeart/2005/8/layout/orgChart1"/>
    <dgm:cxn modelId="{ED5B299D-D464-483C-B11A-587680DC31F6}" type="presParOf" srcId="{26F1104D-011C-42AC-B074-BAD59BEF418C}" destId="{9179D090-7DC8-4609-BA0C-BE719509A1B7}" srcOrd="1" destOrd="0" presId="urn:microsoft.com/office/officeart/2005/8/layout/orgChart1"/>
    <dgm:cxn modelId="{65044BED-7BE6-4BD4-96CE-EE8EAC78C0B3}" type="presParOf" srcId="{26F1104D-011C-42AC-B074-BAD59BEF418C}" destId="{A03D670E-A490-4387-85C3-CA0E9149B75C}" srcOrd="2" destOrd="0" presId="urn:microsoft.com/office/officeart/2005/8/layout/orgChart1"/>
    <dgm:cxn modelId="{26BE49C6-768B-44BC-804C-13048665EA0C}" type="presParOf" srcId="{9A6CD12C-0821-4900-BDDE-515335521D46}" destId="{F9202F6B-CFCA-47A9-A427-66A7B7BD4B9C}" srcOrd="2" destOrd="0" presId="urn:microsoft.com/office/officeart/2005/8/layout/orgChart1"/>
    <dgm:cxn modelId="{D943CEB0-28DE-4445-804C-970DE369DEF0}" type="presParOf" srcId="{27C71741-2C2F-430B-B4ED-35CFF2D5791B}" destId="{8BE7E9DA-1C99-4F9D-B488-3830DF5EBA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C1977-EE7A-4B66-9F4F-8F1B16A96D7B}">
      <dsp:nvSpPr>
        <dsp:cNvPr id="0" name=""/>
        <dsp:cNvSpPr/>
      </dsp:nvSpPr>
      <dsp:spPr>
        <a:xfrm>
          <a:off x="5483669" y="1836818"/>
          <a:ext cx="216556" cy="79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972"/>
              </a:lnTo>
              <a:lnTo>
                <a:pt x="182531" y="6659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EEBC8-A862-4FB5-B764-8461EB09317D}">
      <dsp:nvSpPr>
        <dsp:cNvPr id="0" name=""/>
        <dsp:cNvSpPr/>
      </dsp:nvSpPr>
      <dsp:spPr>
        <a:xfrm>
          <a:off x="3501002" y="957518"/>
          <a:ext cx="2560151" cy="26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5"/>
              </a:lnTo>
              <a:lnTo>
                <a:pt x="2157898" y="109605"/>
              </a:lnTo>
              <a:lnTo>
                <a:pt x="2157898" y="2192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3725-E610-44E0-B2D0-6F2A4BE73EA1}">
      <dsp:nvSpPr>
        <dsp:cNvPr id="0" name=""/>
        <dsp:cNvSpPr/>
      </dsp:nvSpPr>
      <dsp:spPr>
        <a:xfrm>
          <a:off x="3964618" y="1836818"/>
          <a:ext cx="185767" cy="262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813"/>
              </a:lnTo>
              <a:lnTo>
                <a:pt x="156579" y="22098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6F080-B97C-478B-8DF3-BF2D90685D87}">
      <dsp:nvSpPr>
        <dsp:cNvPr id="0" name=""/>
        <dsp:cNvSpPr/>
      </dsp:nvSpPr>
      <dsp:spPr>
        <a:xfrm>
          <a:off x="3964618" y="1836818"/>
          <a:ext cx="185767" cy="159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995"/>
              </a:lnTo>
              <a:lnTo>
                <a:pt x="156579" y="1344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EFAD1-83B7-4997-9244-C230F8ACD73B}">
      <dsp:nvSpPr>
        <dsp:cNvPr id="0" name=""/>
        <dsp:cNvSpPr/>
      </dsp:nvSpPr>
      <dsp:spPr>
        <a:xfrm>
          <a:off x="3964618" y="1836818"/>
          <a:ext cx="185767" cy="569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77"/>
              </a:lnTo>
              <a:lnTo>
                <a:pt x="156579" y="4801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1B482-97D4-42F8-B671-E476BC1F7F6A}">
      <dsp:nvSpPr>
        <dsp:cNvPr id="0" name=""/>
        <dsp:cNvSpPr/>
      </dsp:nvSpPr>
      <dsp:spPr>
        <a:xfrm>
          <a:off x="3501002" y="957518"/>
          <a:ext cx="958995" cy="26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5"/>
              </a:lnTo>
              <a:lnTo>
                <a:pt x="808317" y="109605"/>
              </a:lnTo>
              <a:lnTo>
                <a:pt x="808317" y="2192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AEDD4-91C2-4E51-A15F-55E927D2B844}">
      <dsp:nvSpPr>
        <dsp:cNvPr id="0" name=""/>
        <dsp:cNvSpPr/>
      </dsp:nvSpPr>
      <dsp:spPr>
        <a:xfrm>
          <a:off x="2055242" y="1797008"/>
          <a:ext cx="272874" cy="345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160"/>
              </a:lnTo>
              <a:lnTo>
                <a:pt x="179445" y="28791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31FC3-9627-4235-A8BE-673E8421BEAE}">
      <dsp:nvSpPr>
        <dsp:cNvPr id="0" name=""/>
        <dsp:cNvSpPr/>
      </dsp:nvSpPr>
      <dsp:spPr>
        <a:xfrm>
          <a:off x="2055242" y="1797008"/>
          <a:ext cx="272874" cy="2368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64"/>
              </a:lnTo>
              <a:lnTo>
                <a:pt x="179445" y="19624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7A4D8-4924-4123-A41F-FACF883ED529}">
      <dsp:nvSpPr>
        <dsp:cNvPr id="0" name=""/>
        <dsp:cNvSpPr/>
      </dsp:nvSpPr>
      <dsp:spPr>
        <a:xfrm>
          <a:off x="2055242" y="1797008"/>
          <a:ext cx="272874" cy="148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321"/>
              </a:lnTo>
              <a:lnTo>
                <a:pt x="179445" y="12213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09A4-C4D7-4F33-8B89-9B356BAE692E}">
      <dsp:nvSpPr>
        <dsp:cNvPr id="0" name=""/>
        <dsp:cNvSpPr/>
      </dsp:nvSpPr>
      <dsp:spPr>
        <a:xfrm>
          <a:off x="2055242" y="1797008"/>
          <a:ext cx="272874" cy="60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77"/>
              </a:lnTo>
              <a:lnTo>
                <a:pt x="179445" y="4801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6E3E8-D42D-47E6-AFCD-025A3E9ED1C4}">
      <dsp:nvSpPr>
        <dsp:cNvPr id="0" name=""/>
        <dsp:cNvSpPr/>
      </dsp:nvSpPr>
      <dsp:spPr>
        <a:xfrm>
          <a:off x="2653350" y="957518"/>
          <a:ext cx="847652" cy="220264"/>
        </a:xfrm>
        <a:custGeom>
          <a:avLst/>
          <a:gdLst/>
          <a:ahLst/>
          <a:cxnLst/>
          <a:rect l="0" t="0" r="0" b="0"/>
          <a:pathLst>
            <a:path>
              <a:moveTo>
                <a:pt x="663914" y="0"/>
              </a:moveTo>
              <a:lnTo>
                <a:pt x="663914" y="109605"/>
              </a:lnTo>
              <a:lnTo>
                <a:pt x="0" y="109605"/>
              </a:lnTo>
              <a:lnTo>
                <a:pt x="0" y="2192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94A48-7FC2-41C2-9CC3-995F9881F29B}">
      <dsp:nvSpPr>
        <dsp:cNvPr id="0" name=""/>
        <dsp:cNvSpPr/>
      </dsp:nvSpPr>
      <dsp:spPr>
        <a:xfrm>
          <a:off x="1284549" y="1797008"/>
          <a:ext cx="190285" cy="2409814"/>
        </a:xfrm>
        <a:custGeom>
          <a:avLst/>
          <a:gdLst/>
          <a:ahLst/>
          <a:cxnLst/>
          <a:rect l="0" t="0" r="0" b="0"/>
          <a:pathLst>
            <a:path>
              <a:moveTo>
                <a:pt x="207184" y="0"/>
              </a:moveTo>
              <a:lnTo>
                <a:pt x="207184" y="1997627"/>
              </a:lnTo>
              <a:lnTo>
                <a:pt x="0" y="1997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254D4-7941-4BD5-8947-CFADD155DCD5}">
      <dsp:nvSpPr>
        <dsp:cNvPr id="0" name=""/>
        <dsp:cNvSpPr/>
      </dsp:nvSpPr>
      <dsp:spPr>
        <a:xfrm>
          <a:off x="1284549" y="1797008"/>
          <a:ext cx="190285" cy="810169"/>
        </a:xfrm>
        <a:custGeom>
          <a:avLst/>
          <a:gdLst/>
          <a:ahLst/>
          <a:cxnLst/>
          <a:rect l="0" t="0" r="0" b="0"/>
          <a:pathLst>
            <a:path>
              <a:moveTo>
                <a:pt x="207184" y="0"/>
              </a:moveTo>
              <a:lnTo>
                <a:pt x="207184" y="649320"/>
              </a:lnTo>
              <a:lnTo>
                <a:pt x="0" y="6493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0491B-1380-472A-A483-0D95130006CF}">
      <dsp:nvSpPr>
        <dsp:cNvPr id="0" name=""/>
        <dsp:cNvSpPr/>
      </dsp:nvSpPr>
      <dsp:spPr>
        <a:xfrm>
          <a:off x="819352" y="957518"/>
          <a:ext cx="2681650" cy="220264"/>
        </a:xfrm>
        <a:custGeom>
          <a:avLst/>
          <a:gdLst/>
          <a:ahLst/>
          <a:cxnLst/>
          <a:rect l="0" t="0" r="0" b="0"/>
          <a:pathLst>
            <a:path>
              <a:moveTo>
                <a:pt x="2213510" y="0"/>
              </a:moveTo>
              <a:lnTo>
                <a:pt x="2213510" y="109605"/>
              </a:lnTo>
              <a:lnTo>
                <a:pt x="0" y="109605"/>
              </a:lnTo>
              <a:lnTo>
                <a:pt x="0" y="2192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3E5DD-1EDB-4BD0-A91F-1B3B3C31C1AD}">
      <dsp:nvSpPr>
        <dsp:cNvPr id="0" name=""/>
        <dsp:cNvSpPr/>
      </dsp:nvSpPr>
      <dsp:spPr>
        <a:xfrm>
          <a:off x="2504266" y="2233"/>
          <a:ext cx="1993471" cy="95528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itchFamily="34" charset="0"/>
              <a:ea typeface="+mn-ea"/>
              <a:cs typeface="Arial" pitchFamily="34" charset="0"/>
            </a:rPr>
            <a:t>OREIs Legislative Framework</a:t>
          </a:r>
          <a:endParaRPr lang="en-GB" sz="20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2504266" y="2233"/>
        <a:ext cx="1993471" cy="955285"/>
      </dsp:txXfrm>
    </dsp:sp>
    <dsp:sp modelId="{61E2584F-B256-4AFA-AC38-AB868B242688}">
      <dsp:nvSpPr>
        <dsp:cNvPr id="0" name=""/>
        <dsp:cNvSpPr/>
      </dsp:nvSpPr>
      <dsp:spPr>
        <a:xfrm>
          <a:off x="0" y="1177782"/>
          <a:ext cx="1638705" cy="6192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itchFamily="34" charset="0"/>
              <a:ea typeface="+mn-ea"/>
              <a:cs typeface="Arial" pitchFamily="34" charset="0"/>
            </a:rPr>
            <a:t>Terrestrial Planning </a:t>
          </a:r>
          <a:endParaRPr lang="en-GB" sz="14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177782"/>
        <a:ext cx="1638705" cy="619225"/>
      </dsp:txXfrm>
    </dsp:sp>
    <dsp:sp modelId="{BF90B463-60B4-4EF6-910A-932D128FD822}">
      <dsp:nvSpPr>
        <dsp:cNvPr id="0" name=""/>
        <dsp:cNvSpPr/>
      </dsp:nvSpPr>
      <dsp:spPr>
        <a:xfrm>
          <a:off x="46098" y="2096892"/>
          <a:ext cx="1238450" cy="102056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itchFamily="34" charset="0"/>
              <a:ea typeface="+mn-ea"/>
              <a:cs typeface="Arial" pitchFamily="34" charset="0"/>
            </a:rPr>
            <a:t>Onshore Construction Permission: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itchFamily="34" charset="0"/>
              <a:ea typeface="+mn-ea"/>
              <a:cs typeface="Arial" pitchFamily="34" charset="0"/>
            </a:rPr>
            <a:t>Town and Country Planning Act 1990  (Section 57)</a:t>
          </a:r>
          <a:endParaRPr lang="en-GB" sz="11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6098" y="2096892"/>
        <a:ext cx="1238450" cy="1020569"/>
      </dsp:txXfrm>
    </dsp:sp>
    <dsp:sp modelId="{E9CF75F0-D32C-4A64-B5B5-757742853951}">
      <dsp:nvSpPr>
        <dsp:cNvPr id="0" name=""/>
        <dsp:cNvSpPr/>
      </dsp:nvSpPr>
      <dsp:spPr>
        <a:xfrm>
          <a:off x="46098" y="3377537"/>
          <a:ext cx="1238450" cy="165857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Conservations: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smtClean="0">
              <a:latin typeface="Arial" pitchFamily="34" charset="0"/>
              <a:ea typeface="+mn-ea"/>
              <a:cs typeface="Arial" pitchFamily="34" charset="0"/>
            </a:rPr>
            <a:t>AONBs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smtClean="0">
              <a:latin typeface="Arial" pitchFamily="34" charset="0"/>
              <a:ea typeface="+mn-ea"/>
              <a:cs typeface="Arial" pitchFamily="34" charset="0"/>
            </a:rPr>
            <a:t>(CROW Act 2000)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SPAs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SACs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Ramsar Sites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SSSIs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46098" y="3377537"/>
        <a:ext cx="1238450" cy="1658570"/>
      </dsp:txXfrm>
    </dsp:sp>
    <dsp:sp modelId="{C5305A8A-83E9-45AB-BE5D-B5CC99626462}">
      <dsp:nvSpPr>
        <dsp:cNvPr id="0" name=""/>
        <dsp:cNvSpPr/>
      </dsp:nvSpPr>
      <dsp:spPr>
        <a:xfrm>
          <a:off x="1905716" y="1177782"/>
          <a:ext cx="1495268" cy="6192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latin typeface="Arial" pitchFamily="34" charset="0"/>
              <a:ea typeface="+mn-ea"/>
              <a:cs typeface="Arial" pitchFamily="34" charset="0"/>
            </a:rPr>
            <a:t>Marine Planning </a:t>
          </a:r>
          <a:endParaRPr lang="en-GB" sz="14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1905716" y="1177782"/>
        <a:ext cx="1495268" cy="619225"/>
      </dsp:txXfrm>
    </dsp:sp>
    <dsp:sp modelId="{9DD843B4-2285-498E-B40A-C8253902D032}">
      <dsp:nvSpPr>
        <dsp:cNvPr id="0" name=""/>
        <dsp:cNvSpPr/>
      </dsp:nvSpPr>
      <dsp:spPr>
        <a:xfrm>
          <a:off x="2328117" y="2096892"/>
          <a:ext cx="1562193" cy="619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UK Marine and Coastal Access Act 2009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(MCZs)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2328117" y="2096892"/>
        <a:ext cx="1562193" cy="619225"/>
      </dsp:txXfrm>
    </dsp:sp>
    <dsp:sp modelId="{A484D5AD-5FE2-487A-BF71-551AF0022004}">
      <dsp:nvSpPr>
        <dsp:cNvPr id="0" name=""/>
        <dsp:cNvSpPr/>
      </dsp:nvSpPr>
      <dsp:spPr>
        <a:xfrm>
          <a:off x="2328117" y="2976192"/>
          <a:ext cx="1526155" cy="619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smtClean="0">
              <a:latin typeface="Arial" pitchFamily="34" charset="0"/>
              <a:ea typeface="+mn-ea"/>
              <a:cs typeface="Arial" pitchFamily="34" charset="0"/>
            </a:rPr>
            <a:t>Licences for offshore renewable energy installations</a:t>
          </a:r>
          <a:endParaRPr lang="en-GB" sz="1100" b="0" i="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2328117" y="2976192"/>
        <a:ext cx="1526155" cy="619225"/>
      </dsp:txXfrm>
    </dsp:sp>
    <dsp:sp modelId="{134F7701-574D-4E8B-B35D-ADB36508D136}">
      <dsp:nvSpPr>
        <dsp:cNvPr id="0" name=""/>
        <dsp:cNvSpPr/>
      </dsp:nvSpPr>
      <dsp:spPr>
        <a:xfrm>
          <a:off x="2328117" y="3855492"/>
          <a:ext cx="1238450" cy="619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Mairne Protected Areas (MPAs)</a:t>
          </a:r>
          <a:endParaRPr lang="en-GB" sz="105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2328117" y="3855492"/>
        <a:ext cx="1238450" cy="619225"/>
      </dsp:txXfrm>
    </dsp:sp>
    <dsp:sp modelId="{D2F30492-B913-4F62-85E1-A60FC009DA97}">
      <dsp:nvSpPr>
        <dsp:cNvPr id="0" name=""/>
        <dsp:cNvSpPr/>
      </dsp:nvSpPr>
      <dsp:spPr>
        <a:xfrm>
          <a:off x="2328117" y="4734792"/>
          <a:ext cx="1438472" cy="103577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Maritime and Coastguard Agency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Marine Guidance Note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MGN 371 (M+F)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2328117" y="4734792"/>
        <a:ext cx="1438472" cy="1035778"/>
      </dsp:txXfrm>
    </dsp:sp>
    <dsp:sp modelId="{89C6022D-9799-4D73-8640-26BFCC47B1B2}">
      <dsp:nvSpPr>
        <dsp:cNvPr id="0" name=""/>
        <dsp:cNvSpPr/>
      </dsp:nvSpPr>
      <dsp:spPr>
        <a:xfrm>
          <a:off x="3840773" y="1217592"/>
          <a:ext cx="1238450" cy="6192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itchFamily="34" charset="0"/>
              <a:ea typeface="+mn-ea"/>
              <a:cs typeface="Arial" pitchFamily="34" charset="0"/>
            </a:rPr>
            <a:t>Consents and Licensing </a:t>
          </a:r>
          <a:endParaRPr lang="en-GB" sz="14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3840773" y="1217592"/>
        <a:ext cx="1238450" cy="619225"/>
      </dsp:txXfrm>
    </dsp:sp>
    <dsp:sp modelId="{87108C07-DD35-4B4B-91B5-A1D5DC53E96C}">
      <dsp:nvSpPr>
        <dsp:cNvPr id="0" name=""/>
        <dsp:cNvSpPr/>
      </dsp:nvSpPr>
      <dsp:spPr>
        <a:xfrm>
          <a:off x="4150386" y="2096892"/>
          <a:ext cx="1238450" cy="619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Electricity Act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1989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4150386" y="2096892"/>
        <a:ext cx="1238450" cy="619225"/>
      </dsp:txXfrm>
    </dsp:sp>
    <dsp:sp modelId="{17A707E8-E561-4F9E-9798-6BD451FDFCF7}">
      <dsp:nvSpPr>
        <dsp:cNvPr id="0" name=""/>
        <dsp:cNvSpPr/>
      </dsp:nvSpPr>
      <dsp:spPr>
        <a:xfrm>
          <a:off x="4150386" y="2976192"/>
          <a:ext cx="1238450" cy="91268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Maritime Management Organisation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(MMO) Licence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Over 1 mW devices  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4150386" y="2976192"/>
        <a:ext cx="1238450" cy="912682"/>
      </dsp:txXfrm>
    </dsp:sp>
    <dsp:sp modelId="{90ADCCF6-0F38-4366-B0DB-9CC00ADAF664}">
      <dsp:nvSpPr>
        <dsp:cNvPr id="0" name=""/>
        <dsp:cNvSpPr/>
      </dsp:nvSpPr>
      <dsp:spPr>
        <a:xfrm>
          <a:off x="4150386" y="4148949"/>
          <a:ext cx="1238450" cy="619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Seabed Lease</a:t>
          </a:r>
          <a:endParaRPr lang="en-GB" sz="11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4150386" y="4148949"/>
        <a:ext cx="1238450" cy="619225"/>
      </dsp:txXfrm>
    </dsp:sp>
    <dsp:sp modelId="{B6FF53AB-3079-4418-B94C-360B119BD889}">
      <dsp:nvSpPr>
        <dsp:cNvPr id="0" name=""/>
        <dsp:cNvSpPr/>
      </dsp:nvSpPr>
      <dsp:spPr>
        <a:xfrm>
          <a:off x="5339298" y="1217592"/>
          <a:ext cx="1443711" cy="6192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latin typeface="Arial" pitchFamily="34" charset="0"/>
              <a:ea typeface="+mn-ea"/>
              <a:cs typeface="Arial" pitchFamily="34" charset="0"/>
            </a:rPr>
            <a:t>Decomissioning </a:t>
          </a:r>
          <a:endParaRPr lang="en-GB" sz="14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5339298" y="1217592"/>
        <a:ext cx="1443711" cy="619225"/>
      </dsp:txXfrm>
    </dsp:sp>
    <dsp:sp modelId="{5C1860F4-5F3A-4B1D-8A9C-E27F2DE2B888}">
      <dsp:nvSpPr>
        <dsp:cNvPr id="0" name=""/>
        <dsp:cNvSpPr/>
      </dsp:nvSpPr>
      <dsp:spPr>
        <a:xfrm>
          <a:off x="5700226" y="2096892"/>
          <a:ext cx="1238450" cy="106008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Energy Act 2004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latin typeface="Arial" pitchFamily="34" charset="0"/>
              <a:ea typeface="+mn-ea"/>
              <a:cs typeface="Arial" pitchFamily="34" charset="0"/>
            </a:rPr>
            <a:t>Departmetn of Environment and Climate Change (DECC</a:t>
          </a:r>
          <a:r>
            <a:rPr lang="en-GB" sz="1200" kern="1200" smtClean="0">
              <a:latin typeface="Arial" pitchFamily="34" charset="0"/>
              <a:ea typeface="+mn-ea"/>
              <a:cs typeface="Arial" pitchFamily="34" charset="0"/>
            </a:rPr>
            <a:t>)</a:t>
          </a:r>
          <a:endParaRPr lang="en-GB" sz="1200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5700226" y="2096892"/>
        <a:ext cx="1238450" cy="106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1383-6743-4E7F-B553-3812A32EECDA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4461C-5205-4410-8882-C5D6DA32B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4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4A6EE-E360-4005-A696-0C73C91B5E4F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0EAD-471F-4167-8F19-70DD6DFFA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C8F15-338C-403E-BC60-FFF29743168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52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en-IN" baseline="0" dirty="0" smtClean="0"/>
          </a:p>
          <a:p>
            <a:pPr marL="228600" indent="-228600">
              <a:buAutoNum type="alphaLcParenR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C8F15-338C-403E-BC60-FFF29743168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51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C8F15-338C-403E-BC60-FFF29743168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1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C8F15-338C-403E-BC60-FFF29743168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82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fld id="{AD33D0BB-003F-42B4-BF7A-CD36EAA9C44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ydratelife.org/?p=414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&amp;esrc=s&amp;frm=1&amp;source=images&amp;cd=&amp;cad=rja&amp;docid=yyJmpBeuvSIGCM&amp;tbnid=SRB-OCH2R_xQIM:&amp;ved=0CAUQjRw&amp;url=http://cleantechconcepts.com/?p=125&amp;ei=CNAsUrz2EKHH0QX66YCoAw&amp;psig=AFQjCNHK4tczlZgrrABFdBVb7GbrsHKpTw&amp;ust=1378754832617192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.jpg"/><Relationship Id="rId2" Type="http://schemas.openxmlformats.org/officeDocument/2006/relationships/image" Target="../media/image24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4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fN9ZrLRj5gN2EM&amp;tbnid=G6O0pPiuMIhmIM:&amp;ved=0CAUQjRw&amp;url=http://inhabitat.com/how-biomimicry-can-help-designers-and-architects-find-inspiration-to-solve-problems/&amp;ei=ilooUtOFA6iV0AWs7IHQCw&amp;psig=AFQjCNFEVHb_91UhT5PakWyjPdpSkWEEpw&amp;ust=1378462532401928" TargetMode="External"/><Relationship Id="rId7" Type="http://schemas.openxmlformats.org/officeDocument/2006/relationships/hyperlink" Target="http://inhabitat.com/giveaway-get-a-competitive-design-edge-with-this-free-intro-to-biomimicry-online-course-99-valu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fR68jD9u-mQFmM&amp;tbnid=nNtq6XVLNwC1eM:&amp;ved=0CAUQjRw&amp;url=http://bradnehring.wordpress.com/2011/04/27/biomimicry-using-the-natural-world-to-benefit-and-greatly-convenience-humanity/&amp;ei=FVooUo7KPMKw0AWT2oAg&amp;psig=AFQjCNFEVHb_91UhT5PakWyjPdpSkWEEpw&amp;ust=13784625324019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err="1" smtClean="0"/>
              <a:t>Biomimicry</a:t>
            </a:r>
            <a:r>
              <a:rPr lang="en-GB" sz="4000" dirty="0" smtClean="0"/>
              <a:t> for Coastal Eco-Cities: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Towards a Carbon Neutral Dover (UK)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Group D: E- Coastal Consultancy</a:t>
            </a:r>
          </a:p>
          <a:p>
            <a:r>
              <a:rPr lang="en-GB" dirty="0" smtClean="0"/>
              <a:t>Anjali Deshpande – </a:t>
            </a:r>
            <a:r>
              <a:rPr lang="en-GB" dirty="0" err="1" smtClean="0"/>
              <a:t>Aik</a:t>
            </a:r>
            <a:r>
              <a:rPr lang="en-GB" dirty="0" smtClean="0"/>
              <a:t> Ling </a:t>
            </a:r>
            <a:r>
              <a:rPr lang="en-GB" dirty="0" err="1" smtClean="0"/>
              <a:t>Goh</a:t>
            </a:r>
            <a:endParaRPr lang="en-GB" dirty="0"/>
          </a:p>
          <a:p>
            <a:r>
              <a:rPr lang="en-GB" dirty="0" err="1" smtClean="0"/>
              <a:t>Adriaan</a:t>
            </a:r>
            <a:r>
              <a:rPr lang="en-GB" dirty="0" smtClean="0"/>
              <a:t> Goossens – Saeed </a:t>
            </a:r>
            <a:r>
              <a:rPr lang="en-GB" dirty="0" err="1" smtClean="0"/>
              <a:t>Javdani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6347048" cy="4281339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Pelamis</a:t>
            </a:r>
            <a:r>
              <a:rPr lang="en-IN" sz="2800" dirty="0" smtClean="0"/>
              <a:t> – Mimics the movement of the sea snake</a:t>
            </a:r>
          </a:p>
          <a:p>
            <a:r>
              <a:rPr lang="en-IN" sz="2800" dirty="0" err="1" smtClean="0"/>
              <a:t>BioWave</a:t>
            </a:r>
            <a:r>
              <a:rPr lang="en-IN" sz="2800" dirty="0" smtClean="0"/>
              <a:t> –Mimics the movement of the kelp</a:t>
            </a:r>
          </a:p>
          <a:p>
            <a:r>
              <a:rPr lang="en-IN" sz="2800" dirty="0" smtClean="0"/>
              <a:t>Anaconda – mimics the giant snake by riding the waves</a:t>
            </a:r>
          </a:p>
          <a:p>
            <a:r>
              <a:rPr lang="en-IN" sz="2800" dirty="0" smtClean="0"/>
              <a:t>Oyster – mimics the opening and shutting movement of the Oyster shell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14070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leantechconcepts.com/wp-content/uploads/2011/12/bioWAVE-syste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1" y="2708920"/>
            <a:ext cx="14070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135687"/>
            <a:ext cx="824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Image </a:t>
            </a:r>
            <a:r>
              <a:rPr lang="en-IN" sz="1200" dirty="0" err="1"/>
              <a:t>Sources:http</a:t>
            </a:r>
            <a:r>
              <a:rPr lang="en-IN" sz="1200" dirty="0"/>
              <a:t>://coastalenergyandenvironment.web.unc.edu/files/2013/07/anaconda-wave-energy-590x240.jpg,, </a:t>
            </a:r>
            <a:r>
              <a:rPr lang="en-IN" sz="1200" dirty="0">
                <a:hlinkClick r:id="rId8"/>
              </a:rPr>
              <a:t>http://www.hydratelife.org/?</a:t>
            </a:r>
            <a:r>
              <a:rPr lang="en-IN" sz="1200" dirty="0" smtClean="0">
                <a:hlinkClick r:id="rId8"/>
              </a:rPr>
              <a:t>p=414</a:t>
            </a:r>
            <a:r>
              <a:rPr lang="en-IN" sz="1200" dirty="0"/>
              <a:t>, </a:t>
            </a:r>
            <a:r>
              <a:rPr lang="en-IN" sz="1200" dirty="0">
                <a:hlinkClick r:id="rId8"/>
              </a:rPr>
              <a:t>http://www.hydratelife.org/?</a:t>
            </a:r>
            <a:r>
              <a:rPr lang="en-IN" sz="1200" dirty="0" smtClean="0">
                <a:hlinkClick r:id="rId8"/>
              </a:rPr>
              <a:t>p=414</a:t>
            </a:r>
            <a:r>
              <a:rPr lang="en-IN" sz="1200" dirty="0" smtClean="0"/>
              <a:t>, </a:t>
            </a:r>
            <a:r>
              <a:rPr lang="en-IN" sz="1200" dirty="0"/>
              <a:t>, http://wordlesstech.com/2011/06/28/oyster-wave-power-technology</a:t>
            </a:r>
            <a:r>
              <a:rPr lang="en-IN" sz="1200" dirty="0" smtClean="0"/>
              <a:t>/ , </a:t>
            </a:r>
            <a:r>
              <a:rPr lang="en-IN" sz="1200" dirty="0" err="1" smtClean="0"/>
              <a:t>Pelamis</a:t>
            </a:r>
            <a:r>
              <a:rPr lang="en-IN" sz="1200" dirty="0" smtClean="0"/>
              <a:t> Wave Power</a:t>
            </a:r>
            <a:endParaRPr lang="en-IN" sz="1200" dirty="0"/>
          </a:p>
        </p:txBody>
      </p:sp>
      <p:pic>
        <p:nvPicPr>
          <p:cNvPr id="2052" name="Picture 4" descr="https://www.southampton.ac.uk/images/inline/mediacentre/snake_wav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9040"/>
            <a:ext cx="1416783" cy="9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3479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Wave Energy Converters</a:t>
            </a:r>
            <a:endParaRPr lang="en-IN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1" y="4941168"/>
            <a:ext cx="1430405" cy="100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Oyster wave device is one of the marine renewable energy systems tested at EMEC. Image courtesy of Aquamarine Pow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9434"/>
            <a:ext cx="6192350" cy="30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6"/>
          <a:stretch/>
        </p:blipFill>
        <p:spPr bwMode="auto">
          <a:xfrm>
            <a:off x="1162520" y="4280600"/>
            <a:ext cx="6818960" cy="24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The Oyster WEC System</a:t>
            </a:r>
            <a:endParaRPr lang="e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559460"/>
            <a:ext cx="8105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Image Source: http://</a:t>
            </a:r>
            <a:r>
              <a:rPr lang="en-IN" sz="1000" dirty="0" smtClean="0"/>
              <a:t>www.maritimejournal.com/news101/marine-renewable-energy/guidelines_agreed_for_marine_energy_development</a:t>
            </a:r>
            <a:endParaRPr lang="en-IN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8" t="1407" r="40131" b="78225"/>
          <a:stretch/>
        </p:blipFill>
        <p:spPr bwMode="auto">
          <a:xfrm>
            <a:off x="3635896" y="3741034"/>
            <a:ext cx="1800200" cy="840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Oyster </a:t>
            </a:r>
            <a:r>
              <a:rPr lang="en-IN" sz="3200" dirty="0" smtClean="0"/>
              <a:t>Technology for Port of Dover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34" y="1628800"/>
            <a:ext cx="4536504" cy="20882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IN" sz="2400" dirty="0" smtClean="0"/>
              <a:t>Scenario 1 : 3 Oyster 800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CO2 reduction is 3200 tonnes per year 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GHG reduction is 3600 tonnes per year</a:t>
            </a:r>
          </a:p>
          <a:p>
            <a:pPr>
              <a:lnSpc>
                <a:spcPct val="200000"/>
              </a:lnSpc>
            </a:pPr>
            <a:endParaRPr lang="en-IN" sz="2400" dirty="0" smtClean="0"/>
          </a:p>
          <a:p>
            <a:pPr>
              <a:lnSpc>
                <a:spcPct val="200000"/>
              </a:lnSpc>
            </a:pPr>
            <a:endParaRPr lang="en-I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pic>
        <p:nvPicPr>
          <p:cNvPr id="1027" name="Picture 3" descr="G:\LRF RESEARCH COLLEGIUM GROUP D\Anjali Presentations\Screenshot from 2013-09-08 22_46_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38" y="1628800"/>
            <a:ext cx="32662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9592" y="4149080"/>
          <a:ext cx="7344816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1052211"/>
                <a:gridCol w="1178572"/>
                <a:gridCol w="1173804"/>
                <a:gridCol w="1347941"/>
                <a:gridCol w="1728192"/>
                <a:gridCol w="864096"/>
              </a:tblGrid>
              <a:tr h="96010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Project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Fabrication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Installation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Operation &amp; Maintenance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Decommissioning</a:t>
                      </a:r>
                      <a:endParaRPr lang="en-IN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005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2.4MW</a:t>
                      </a:r>
                      <a:endParaRPr lang="en-IN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2.448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4.752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1.296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3.576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11.892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3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Constraints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59"/>
            <a:ext cx="6120680" cy="431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/>
          <a:stretch/>
        </p:blipFill>
        <p:spPr bwMode="auto">
          <a:xfrm>
            <a:off x="2802100" y="2636912"/>
            <a:ext cx="6322125" cy="4141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3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258816" cy="2088232"/>
          </a:xfrm>
        </p:spPr>
        <p:txBody>
          <a:bodyPr>
            <a:noAutofit/>
          </a:bodyPr>
          <a:lstStyle/>
          <a:p>
            <a:r>
              <a:rPr lang="en-IN" sz="2400" dirty="0"/>
              <a:t>Scenario 2 : 50 Oyster </a:t>
            </a:r>
            <a:r>
              <a:rPr lang="en-IN" sz="2400" dirty="0" smtClean="0"/>
              <a:t>800</a:t>
            </a:r>
          </a:p>
          <a:p>
            <a:r>
              <a:rPr lang="en-IN" sz="2400" dirty="0" smtClean="0"/>
              <a:t>Protect White Cliffs from coastal erosion</a:t>
            </a:r>
            <a:endParaRPr lang="en-IN" sz="2400" dirty="0" smtClean="0"/>
          </a:p>
          <a:p>
            <a:pPr>
              <a:lnSpc>
                <a:spcPct val="150000"/>
              </a:lnSpc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/>
            </a:r>
            <a:br>
              <a:rPr lang="en-IN" sz="2400" dirty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pic>
        <p:nvPicPr>
          <p:cNvPr id="6" name="Picture 2" descr="G:\LRF RESEARCH COLLEGIUM GROUP D\Anjali Presentations\DoverOys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9592" y="4293096"/>
          <a:ext cx="7344816" cy="1368152"/>
        </p:xfrm>
        <a:graphic>
          <a:graphicData uri="http://schemas.openxmlformats.org/drawingml/2006/table">
            <a:tbl>
              <a:tblPr firstRow="1" firstCol="1" bandRow="1"/>
              <a:tblGrid>
                <a:gridCol w="1052212"/>
                <a:gridCol w="1178572"/>
                <a:gridCol w="1173804"/>
                <a:gridCol w="1347940"/>
                <a:gridCol w="1728192"/>
                <a:gridCol w="864096"/>
              </a:tblGrid>
              <a:tr h="100095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Project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Fabrication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Installation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Operation &amp; Maintenance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Decommissioning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719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40MW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40.8</a:t>
                      </a:r>
                      <a:endParaRPr lang="en-IN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129.2</a:t>
                      </a:r>
                      <a:endParaRPr lang="en-IN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21.6</a:t>
                      </a:r>
                      <a:endParaRPr lang="en-IN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59.6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SG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251.2</a:t>
                      </a:r>
                      <a:endParaRPr lang="en-IN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Oyster </a:t>
            </a:r>
            <a:r>
              <a:rPr lang="en-IN" sz="3200" dirty="0" smtClean="0"/>
              <a:t>Technology for Dover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358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8296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Project for Dover 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373616" cy="4813995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Location: The Coordinates for Oyster 800 are longitude 1.347</a:t>
            </a:r>
            <a:r>
              <a:rPr lang="en-IN" sz="2800" baseline="30000" dirty="0"/>
              <a:t>o</a:t>
            </a:r>
            <a:r>
              <a:rPr lang="en-IN" sz="2800" dirty="0"/>
              <a:t> </a:t>
            </a:r>
            <a:r>
              <a:rPr lang="en-IN" sz="2800" dirty="0" smtClean="0"/>
              <a:t>latitude 51.122</a:t>
            </a:r>
            <a:r>
              <a:rPr lang="en-IN" sz="2800" baseline="30000" dirty="0" smtClean="0"/>
              <a:t>o</a:t>
            </a:r>
          </a:p>
          <a:p>
            <a:pPr algn="just"/>
            <a:endParaRPr lang="en-IN" sz="2800" baseline="30000" dirty="0" smtClean="0"/>
          </a:p>
          <a:p>
            <a:pPr algn="just"/>
            <a:r>
              <a:rPr lang="en-IN" sz="2800" dirty="0"/>
              <a:t>Device to be installed in the vicinity of Dover harbour eastern </a:t>
            </a:r>
            <a:r>
              <a:rPr lang="en-IN" sz="2800" dirty="0" smtClean="0"/>
              <a:t>walls outside </a:t>
            </a:r>
            <a:r>
              <a:rPr lang="en-IN" sz="2800" dirty="0"/>
              <a:t>the </a:t>
            </a:r>
            <a:r>
              <a:rPr lang="en-IN" sz="2800" dirty="0" err="1"/>
              <a:t>rMCZ</a:t>
            </a:r>
            <a:r>
              <a:rPr lang="en-IN" sz="2800" dirty="0"/>
              <a:t> 11.1 (at a distance of 0.6 nautical mile from the coastline)</a:t>
            </a:r>
          </a:p>
          <a:p>
            <a:pPr algn="just"/>
            <a:endParaRPr lang="en-IN" sz="2800" dirty="0"/>
          </a:p>
          <a:p>
            <a:pPr algn="just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43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078193"/>
              </p:ext>
            </p:extLst>
          </p:nvPr>
        </p:nvGraphicFramePr>
        <p:xfrm>
          <a:off x="1187624" y="824548"/>
          <a:ext cx="6984776" cy="577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6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78296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Risk Assessment of Oyster 800</a:t>
            </a:r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16832"/>
            <a:ext cx="8219256" cy="3168352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Environmental Impact Assessment (Underwater Noise Impact on </a:t>
            </a:r>
            <a:r>
              <a:rPr lang="en-IN" sz="2800" dirty="0" smtClean="0"/>
              <a:t>Marine Wildlife)</a:t>
            </a:r>
          </a:p>
          <a:p>
            <a:pPr algn="just"/>
            <a:r>
              <a:rPr lang="en-IN" sz="2800" dirty="0"/>
              <a:t>Seabed Interactions Impact </a:t>
            </a:r>
            <a:r>
              <a:rPr lang="en-IN" sz="2800" dirty="0" smtClean="0"/>
              <a:t>Assessment</a:t>
            </a:r>
          </a:p>
          <a:p>
            <a:pPr algn="just"/>
            <a:r>
              <a:rPr lang="en-IN" sz="2800" dirty="0"/>
              <a:t>Navigational Risk Assessment (Offshore Renewable Energy Installations: </a:t>
            </a:r>
            <a:r>
              <a:rPr lang="en-IN" sz="2800" dirty="0" smtClean="0"/>
              <a:t>impact on </a:t>
            </a:r>
            <a:r>
              <a:rPr lang="en-IN" sz="2800" dirty="0"/>
              <a:t>shipping</a:t>
            </a:r>
            <a:r>
              <a:rPr lang="en-IN" sz="2800" dirty="0" smtClean="0"/>
              <a:t>)</a:t>
            </a:r>
          </a:p>
          <a:p>
            <a:pPr algn="just"/>
            <a:r>
              <a:rPr lang="en-IN" sz="2800" dirty="0"/>
              <a:t>Accidental Discharge</a:t>
            </a:r>
          </a:p>
        </p:txBody>
      </p:sp>
    </p:spTree>
    <p:extLst>
      <p:ext uri="{BB962C8B-B14F-4D97-AF65-F5344CB8AC3E}">
        <p14:creationId xmlns:p14="http://schemas.microsoft.com/office/powerpoint/2010/main" val="20727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smtClean="0"/>
              <a:t>Carbon Management in Dover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US" dirty="0" smtClean="0"/>
              <a:t>Carbon Cycle</a:t>
            </a:r>
          </a:p>
          <a:p>
            <a:r>
              <a:rPr lang="en-US" dirty="0" err="1" smtClean="0"/>
              <a:t>Biomimicry</a:t>
            </a:r>
            <a:r>
              <a:rPr lang="en-US" dirty="0" smtClean="0"/>
              <a:t> for carbon sequestration</a:t>
            </a:r>
          </a:p>
          <a:p>
            <a:r>
              <a:rPr lang="en-US" dirty="0" smtClean="0"/>
              <a:t>Application in Dover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4154819" y="4005064"/>
            <a:ext cx="4161597" cy="2364544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 l="-14991" t="-32000" r="-8062" b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Cycle</a:t>
            </a:r>
            <a:endParaRPr lang="en-SG" dirty="0"/>
          </a:p>
        </p:txBody>
      </p:sp>
      <p:grpSp>
        <p:nvGrpSpPr>
          <p:cNvPr id="5" name="Group 4"/>
          <p:cNvGrpSpPr/>
          <p:nvPr/>
        </p:nvGrpSpPr>
        <p:grpSpPr>
          <a:xfrm>
            <a:off x="1128880" y="1326016"/>
            <a:ext cx="5963400" cy="5177842"/>
            <a:chOff x="971600" y="1064410"/>
            <a:chExt cx="6264696" cy="5439448"/>
          </a:xfrm>
        </p:grpSpPr>
        <p:grpSp>
          <p:nvGrpSpPr>
            <p:cNvPr id="7" name="Group 6"/>
            <p:cNvGrpSpPr/>
            <p:nvPr/>
          </p:nvGrpSpPr>
          <p:grpSpPr>
            <a:xfrm>
              <a:off x="971600" y="1064410"/>
              <a:ext cx="6264696" cy="5439448"/>
              <a:chOff x="971600" y="1064410"/>
              <a:chExt cx="6264696" cy="54394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1600" y="1064410"/>
                <a:ext cx="6248586" cy="5036982"/>
                <a:chOff x="971600" y="1064410"/>
                <a:chExt cx="6248586" cy="503698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231739" y="1492880"/>
                  <a:ext cx="4752528" cy="4608512"/>
                </a:xfrm>
                <a:prstGeom prst="ellipse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pic>
              <p:nvPicPr>
                <p:cNvPr id="13" name="Picture 12"/>
                <p:cNvPicPr/>
                <p:nvPr/>
              </p:nvPicPr>
              <p:blipFill rotWithShape="1">
                <a:blip r:embed="rId2"/>
                <a:srcRect l="12893" t="26692" r="80374" b="66652"/>
                <a:stretch/>
              </p:blipFill>
              <p:spPr bwMode="auto">
                <a:xfrm>
                  <a:off x="1043937" y="1188485"/>
                  <a:ext cx="2053376" cy="116866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365926" y="5237762"/>
                  <a:ext cx="458508" cy="98149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2824434" y="4941168"/>
                  <a:ext cx="99011" cy="394743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4" descr="C:\Users\Aik Ling\Dropbox\PHD Y1 S1\misc\desktop pics\2012-07-11 12.56.5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479" t="33231" r="36582" b="25619"/>
                <a:stretch/>
              </p:blipFill>
              <p:spPr bwMode="auto">
                <a:xfrm>
                  <a:off x="2482399" y="1471309"/>
                  <a:ext cx="1106102" cy="136876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6" descr="C:\Users\Aik Ling\Pictures\2010\exchange\US tour\10 san diego\P1080534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5835947" y="1498836"/>
                  <a:ext cx="1018577" cy="135798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474" r="46550" b="75888"/>
                <a:stretch/>
              </p:blipFill>
              <p:spPr bwMode="auto">
                <a:xfrm>
                  <a:off x="971600" y="1064410"/>
                  <a:ext cx="1034641" cy="78041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37980" y="5237762"/>
                  <a:ext cx="51229" cy="44142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5971356" y="5228390"/>
                  <a:ext cx="503964" cy="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4545304" y="1498836"/>
                  <a:ext cx="458744" cy="27398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545304" y="1210227"/>
                  <a:ext cx="458744" cy="274557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1892808" y="3573019"/>
                  <a:ext cx="5327378" cy="1191948"/>
                  <a:chOff x="349729" y="3350056"/>
                  <a:chExt cx="7686936" cy="1583951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259632" y="4308695"/>
                    <a:ext cx="6552728" cy="14733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5" name="Picture 2" descr="C:\Users\Aik Ling\Pictures\2010\exchange\GT\04 april\talladega (18 april)\P1060179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38" t="21901" r="10929"/>
                  <a:stretch/>
                </p:blipFill>
                <p:spPr bwMode="auto">
                  <a:xfrm>
                    <a:off x="4748724" y="3922281"/>
                    <a:ext cx="1406975" cy="92916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3" descr="C:\Users\Aik Ling\Pictures\2010\exchange\GT\02 feb\19-21 feb (tybee, marietta n euharlee)\euharlee\New Folder\P1040578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435" t="12999" r="55134" b="58826"/>
                  <a:stretch/>
                </p:blipFill>
                <p:spPr bwMode="auto">
                  <a:xfrm>
                    <a:off x="2602396" y="3839719"/>
                    <a:ext cx="1015578" cy="1094288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6" descr="C:\Users\Aik Ling\Pictures\2010\exchange\US tour\10 san diego\P1080534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489" r="50000" b="13101"/>
                  <a:stretch/>
                </p:blipFill>
                <p:spPr bwMode="auto">
                  <a:xfrm>
                    <a:off x="7092281" y="3922018"/>
                    <a:ext cx="944384" cy="8865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979711" y="4051463"/>
                    <a:ext cx="216024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1943454" y="4323427"/>
                    <a:ext cx="26041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139952" y="4065137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4139952" y="433710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588224" y="4042215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6588224" y="431418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4" name="Picture 4" descr="C:\Users\Aik Ling\Pictures\2011\korea\day 3 jeju olle route 10\unwanted\P110030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139" t="74716" r="29924" b="2989"/>
                  <a:stretch/>
                </p:blipFill>
                <p:spPr bwMode="auto">
                  <a:xfrm>
                    <a:off x="349729" y="3900954"/>
                    <a:ext cx="1223322" cy="932376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Picture 6" descr="C:\Users\Aik Ling\Dropbox\shared folders\Mine\Picture2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532" y="3350058"/>
                    <a:ext cx="975858" cy="6203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" name="Picture 7" descr="C:\Users\Aik Ling\Dropbox\shared folders\Mine\Picture3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5698" y="3350056"/>
                    <a:ext cx="1019472" cy="6157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" name="Picture 5" descr="C:\Users\Aik Ling\Dropbox\shared folders\Mine\Picture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0340" y="3350057"/>
                    <a:ext cx="982808" cy="6293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5628163" y="6165304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© A L  Goh, 2013</a:t>
                </a:r>
                <a:endParaRPr lang="en-SG" sz="1600" dirty="0"/>
              </a:p>
            </p:txBody>
          </p:sp>
        </p:grpSp>
        <p:pic>
          <p:nvPicPr>
            <p:cNvPr id="8" name="Picture 11" descr="C:\Users\Aik Ling\Pictures\2010\exchange\GT\02 feb\georgia aquarium\P1040167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r="16276"/>
            <a:stretch/>
          </p:blipFill>
          <p:spPr bwMode="auto">
            <a:xfrm>
              <a:off x="4566508" y="5382588"/>
              <a:ext cx="1085612" cy="10891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Aik Ling\Pictures\2012\CH\AUSSIE!\1 ALL\13th day - Centennial Glens Stable\2012-07-11 13.33.55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t="21810" r="44512" b="7024"/>
            <a:stretch/>
          </p:blipFill>
          <p:spPr bwMode="auto">
            <a:xfrm>
              <a:off x="3449971" y="5382588"/>
              <a:ext cx="1122029" cy="11164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2328414" y="2494637"/>
            <a:ext cx="4498901" cy="1150791"/>
            <a:chOff x="2328414" y="2494637"/>
            <a:chExt cx="4498901" cy="1150791"/>
          </a:xfrm>
        </p:grpSpPr>
        <p:grpSp>
          <p:nvGrpSpPr>
            <p:cNvPr id="4" name="Group 3"/>
            <p:cNvGrpSpPr/>
            <p:nvPr/>
          </p:nvGrpSpPr>
          <p:grpSpPr>
            <a:xfrm>
              <a:off x="2328414" y="3093930"/>
              <a:ext cx="4498901" cy="551498"/>
              <a:chOff x="2517775" y="3140968"/>
              <a:chExt cx="4142457" cy="46164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517775" y="3284984"/>
                <a:ext cx="4142457" cy="317624"/>
              </a:xfrm>
              <a:custGeom>
                <a:avLst/>
                <a:gdLst>
                  <a:gd name="connsiteX0" fmla="*/ 0 w 4095750"/>
                  <a:gd name="connsiteY0" fmla="*/ 485847 h 485847"/>
                  <a:gd name="connsiteX1" fmla="*/ 2044700 w 4095750"/>
                  <a:gd name="connsiteY1" fmla="*/ 72 h 485847"/>
                  <a:gd name="connsiteX2" fmla="*/ 4095750 w 4095750"/>
                  <a:gd name="connsiteY2" fmla="*/ 457272 h 48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50" h="485847">
                    <a:moveTo>
                      <a:pt x="0" y="485847"/>
                    </a:moveTo>
                    <a:cubicBezTo>
                      <a:pt x="681037" y="245340"/>
                      <a:pt x="1362075" y="4834"/>
                      <a:pt x="2044700" y="72"/>
                    </a:cubicBezTo>
                    <a:cubicBezTo>
                      <a:pt x="2727325" y="-4690"/>
                      <a:pt x="3411537" y="226291"/>
                      <a:pt x="4095750" y="45727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4499992" y="3140968"/>
                <a:ext cx="216024" cy="1440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4518418" y="3293368"/>
                <a:ext cx="197598" cy="1504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427984" y="2494637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SG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Coastal Eco-Cities</a:t>
            </a:r>
          </a:p>
          <a:p>
            <a:r>
              <a:rPr lang="en-GB" dirty="0" smtClean="0"/>
              <a:t>Dover</a:t>
            </a:r>
          </a:p>
          <a:p>
            <a:r>
              <a:rPr lang="en-GB" dirty="0" err="1" smtClean="0"/>
              <a:t>Biomimicry</a:t>
            </a:r>
            <a:endParaRPr lang="en-GB" dirty="0" smtClean="0"/>
          </a:p>
          <a:p>
            <a:r>
              <a:rPr lang="en-GB" dirty="0" smtClean="0"/>
              <a:t>Renewable Energy</a:t>
            </a:r>
          </a:p>
          <a:p>
            <a:r>
              <a:rPr lang="en-GB" dirty="0" smtClean="0"/>
              <a:t>Carbon management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Biomimicry</a:t>
            </a:r>
            <a:r>
              <a:rPr lang="en-US" dirty="0" smtClean="0"/>
              <a:t> for carbon sequestration:</a:t>
            </a:r>
            <a:br>
              <a:rPr lang="en-US" dirty="0" smtClean="0"/>
            </a:br>
            <a:r>
              <a:rPr lang="en-US" dirty="0" smtClean="0"/>
              <a:t>Eco-cement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60429"/>
            <a:ext cx="807524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dirty="0"/>
              <a:t>Ca</a:t>
            </a:r>
            <a:r>
              <a:rPr lang="pt-PT" sz="2800" baseline="30000" dirty="0"/>
              <a:t>2+</a:t>
            </a:r>
            <a:r>
              <a:rPr lang="pt-PT" sz="2800" dirty="0"/>
              <a:t> + 2OH</a:t>
            </a:r>
            <a:r>
              <a:rPr lang="pt-PT" sz="2800" baseline="30000" dirty="0"/>
              <a:t>-</a:t>
            </a:r>
            <a:r>
              <a:rPr lang="pt-PT" sz="2800" dirty="0"/>
              <a:t> + CO</a:t>
            </a:r>
            <a:r>
              <a:rPr lang="pt-PT" sz="2800" baseline="-25000" dirty="0"/>
              <a:t>2</a:t>
            </a:r>
            <a:r>
              <a:rPr lang="pt-PT" sz="2800" dirty="0"/>
              <a:t> </a:t>
            </a:r>
            <a:r>
              <a:rPr lang="en-US" sz="2800" dirty="0">
                <a:sym typeface="Wingdings"/>
              </a:rPr>
              <a:t></a:t>
            </a:r>
            <a:r>
              <a:rPr lang="pt-PT" sz="2800" dirty="0"/>
              <a:t> CaCO</a:t>
            </a:r>
            <a:r>
              <a:rPr lang="pt-PT" sz="2800" baseline="-25000" dirty="0"/>
              <a:t>3</a:t>
            </a:r>
            <a:r>
              <a:rPr lang="pt-PT" sz="2800" dirty="0"/>
              <a:t> + </a:t>
            </a:r>
            <a:r>
              <a:rPr lang="pt-PT" sz="2800" dirty="0" smtClean="0"/>
              <a:t>H</a:t>
            </a:r>
            <a:r>
              <a:rPr lang="pt-PT" sz="2800" baseline="-25000" dirty="0" smtClean="0"/>
              <a:t>2</a:t>
            </a:r>
            <a:r>
              <a:rPr lang="pt-PT" sz="2800" dirty="0" smtClean="0"/>
              <a:t>O</a:t>
            </a:r>
            <a:endParaRPr lang="en-SG" sz="2800" dirty="0"/>
          </a:p>
        </p:txBody>
      </p:sp>
      <p:pic>
        <p:nvPicPr>
          <p:cNvPr id="5" name="Picture 2" descr="C:\Users\Aik Ling\Dropbox\shared folders\Group D\AL\pictures presentation 2\sh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/>
        </p:blipFill>
        <p:spPr bwMode="auto">
          <a:xfrm>
            <a:off x="1023358" y="1988840"/>
            <a:ext cx="3476738" cy="34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ik Ling\Dropbox\shared folders\Mine\pictures\cement36234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r="99"/>
          <a:stretch/>
        </p:blipFill>
        <p:spPr bwMode="auto">
          <a:xfrm>
            <a:off x="4609833" y="1981087"/>
            <a:ext cx="3490559" cy="34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5346" y="5440606"/>
            <a:ext cx="1939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Dickinson Ready Mix</a:t>
            </a:r>
            <a:endParaRPr lang="en-SG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34026" y="5440606"/>
            <a:ext cx="2455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dirty="0" smtClean="0"/>
              <a:t>Source: www.free-hdwallpapers.com</a:t>
            </a:r>
            <a:endParaRPr lang="en-SG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Conventional cement production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5484365"/>
            <a:ext cx="8229600" cy="60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CaCO</a:t>
            </a:r>
            <a:r>
              <a:rPr lang="en-US" sz="2800" baseline="-25000" dirty="0"/>
              <a:t>3</a:t>
            </a:r>
            <a:r>
              <a:rPr lang="en-US" sz="2800" dirty="0"/>
              <a:t> + heat → </a:t>
            </a:r>
            <a:r>
              <a:rPr lang="en-US" sz="2800" dirty="0" err="1"/>
              <a:t>CaO</a:t>
            </a:r>
            <a:r>
              <a:rPr lang="en-US" sz="2800" dirty="0"/>
              <a:t> + CO</a:t>
            </a:r>
            <a:r>
              <a:rPr lang="en-US" sz="2800" baseline="-25000" dirty="0"/>
              <a:t>2</a:t>
            </a:r>
            <a:endParaRPr lang="en-SG" sz="2800" dirty="0"/>
          </a:p>
          <a:p>
            <a:pPr marL="0" indent="0" algn="ctr">
              <a:buNone/>
            </a:pPr>
            <a:endParaRPr lang="en-SG" sz="2800" dirty="0"/>
          </a:p>
        </p:txBody>
      </p:sp>
      <p:pic>
        <p:nvPicPr>
          <p:cNvPr id="5122" name="Picture 2" descr="C:\Users\Aik Ling\Dropbox\shared folders\Mine\pictures\Cemex(Full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9340" r="10666" b="9340"/>
          <a:stretch/>
        </p:blipFill>
        <p:spPr bwMode="auto">
          <a:xfrm>
            <a:off x="1824618" y="1412776"/>
            <a:ext cx="555569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4764" y="5085184"/>
            <a:ext cx="2455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 smtClean="0"/>
              <a:t>Source: Port of London Authority</a:t>
            </a:r>
            <a:endParaRPr lang="en-SG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9081" y="6093296"/>
            <a:ext cx="3347375" cy="718339"/>
            <a:chOff x="5559424" y="6093296"/>
            <a:chExt cx="3347375" cy="71833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559424" y="6381328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12160" y="6165304"/>
              <a:ext cx="289463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OPC</a:t>
              </a:r>
            </a:p>
            <a:p>
              <a:r>
                <a:rPr lang="en-US" dirty="0" smtClean="0"/>
                <a:t>(Ordinary Portland Cement) </a:t>
              </a:r>
              <a:endParaRPr lang="en-SG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59424" y="6093296"/>
              <a:ext cx="0" cy="30262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847456" y="5445224"/>
            <a:ext cx="1600044" cy="648072"/>
            <a:chOff x="5847456" y="5445224"/>
            <a:chExt cx="1600044" cy="648072"/>
          </a:xfrm>
        </p:grpSpPr>
        <p:sp>
          <p:nvSpPr>
            <p:cNvPr id="4" name="Oval 3"/>
            <p:cNvSpPr/>
            <p:nvPr/>
          </p:nvSpPr>
          <p:spPr>
            <a:xfrm>
              <a:off x="5847456" y="5445224"/>
              <a:ext cx="864096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32240" y="5566572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50%</a:t>
              </a:r>
              <a:endParaRPr lang="en-SG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9224" y="5445224"/>
            <a:ext cx="864096" cy="1109737"/>
            <a:chOff x="3759224" y="5445224"/>
            <a:chExt cx="864096" cy="1109737"/>
          </a:xfrm>
        </p:grpSpPr>
        <p:sp>
          <p:nvSpPr>
            <p:cNvPr id="19" name="Oval 18"/>
            <p:cNvSpPr/>
            <p:nvPr/>
          </p:nvSpPr>
          <p:spPr>
            <a:xfrm>
              <a:off x="3759224" y="5445224"/>
              <a:ext cx="864096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3642" y="6093296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4</a:t>
              </a:r>
              <a:r>
                <a:rPr lang="en-US" sz="2400" dirty="0" smtClean="0">
                  <a:solidFill>
                    <a:srgbClr val="FF0000"/>
                  </a:solidFill>
                </a:rPr>
                <a:t>0%</a:t>
              </a:r>
              <a:endParaRPr lang="en-SG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Eco-cement proposal</a:t>
            </a:r>
            <a:endParaRPr lang="en-SG" dirty="0"/>
          </a:p>
        </p:txBody>
      </p:sp>
      <p:sp>
        <p:nvSpPr>
          <p:cNvPr id="14" name="Freeform 13"/>
          <p:cNvSpPr/>
          <p:nvPr/>
        </p:nvSpPr>
        <p:spPr>
          <a:xfrm>
            <a:off x="4334920" y="2780555"/>
            <a:ext cx="4143957" cy="41439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10268" y="52097"/>
                </a:moveTo>
                <a:arcTo wR="2071978" hR="2071978" stAng="15427462" swAng="1634172"/>
              </a:path>
            </a:pathLst>
          </a:custGeom>
          <a:noFill/>
          <a:ln>
            <a:solidFill>
              <a:schemeClr val="bg1"/>
            </a:solidFill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591368" y="861593"/>
            <a:ext cx="4143957" cy="41439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12218" y="4129982"/>
                </a:moveTo>
                <a:arcTo wR="2071978" hR="2071978" stAng="5000505" swAng="1424331"/>
              </a:path>
            </a:pathLst>
          </a:custGeom>
          <a:noFill/>
          <a:ln>
            <a:solidFill>
              <a:schemeClr val="bg1"/>
            </a:solidFill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07118" y="854640"/>
            <a:ext cx="4143957" cy="41439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36377" y="4091243"/>
                </a:moveTo>
                <a:arcTo wR="2071978" hR="2071978" stAng="4622886" swAng="1304357"/>
              </a:path>
            </a:pathLst>
          </a:custGeom>
          <a:noFill/>
          <a:ln>
            <a:solidFill>
              <a:schemeClr val="bg1"/>
            </a:solidFill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17994" y="2801104"/>
            <a:ext cx="4143957" cy="41439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37928" y="45973"/>
                </a:moveTo>
                <a:arcTo wR="2071978" hR="2071978" stAng="15474466" swAng="1455217"/>
              </a:path>
            </a:pathLst>
          </a:custGeom>
          <a:noFill/>
          <a:ln>
            <a:solidFill>
              <a:schemeClr val="bg1"/>
            </a:solidFill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3197919" y="1375050"/>
            <a:ext cx="3645728" cy="1909942"/>
            <a:chOff x="3197919" y="1375050"/>
            <a:chExt cx="3645728" cy="1909942"/>
          </a:xfrm>
        </p:grpSpPr>
        <p:sp>
          <p:nvSpPr>
            <p:cNvPr id="13" name="Freeform 12"/>
            <p:cNvSpPr/>
            <p:nvPr/>
          </p:nvSpPr>
          <p:spPr>
            <a:xfrm>
              <a:off x="3197919" y="1375050"/>
              <a:ext cx="2446882" cy="1909942"/>
            </a:xfrm>
            <a:custGeom>
              <a:avLst/>
              <a:gdLst>
                <a:gd name="connsiteX0" fmla="*/ 0 w 2446882"/>
                <a:gd name="connsiteY0" fmla="*/ 318330 h 1909942"/>
                <a:gd name="connsiteX1" fmla="*/ 318330 w 2446882"/>
                <a:gd name="connsiteY1" fmla="*/ 0 h 1909942"/>
                <a:gd name="connsiteX2" fmla="*/ 2128552 w 2446882"/>
                <a:gd name="connsiteY2" fmla="*/ 0 h 1909942"/>
                <a:gd name="connsiteX3" fmla="*/ 2446882 w 2446882"/>
                <a:gd name="connsiteY3" fmla="*/ 318330 h 1909942"/>
                <a:gd name="connsiteX4" fmla="*/ 2446882 w 2446882"/>
                <a:gd name="connsiteY4" fmla="*/ 1591612 h 1909942"/>
                <a:gd name="connsiteX5" fmla="*/ 2128552 w 2446882"/>
                <a:gd name="connsiteY5" fmla="*/ 1909942 h 1909942"/>
                <a:gd name="connsiteX6" fmla="*/ 318330 w 2446882"/>
                <a:gd name="connsiteY6" fmla="*/ 1909942 h 1909942"/>
                <a:gd name="connsiteX7" fmla="*/ 0 w 2446882"/>
                <a:gd name="connsiteY7" fmla="*/ 1591612 h 1909942"/>
                <a:gd name="connsiteX8" fmla="*/ 0 w 2446882"/>
                <a:gd name="connsiteY8" fmla="*/ 318330 h 19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882" h="1909942">
                  <a:moveTo>
                    <a:pt x="0" y="318330"/>
                  </a:moveTo>
                  <a:cubicBezTo>
                    <a:pt x="0" y="142521"/>
                    <a:pt x="142521" y="0"/>
                    <a:pt x="318330" y="0"/>
                  </a:cubicBezTo>
                  <a:lnTo>
                    <a:pt x="2128552" y="0"/>
                  </a:lnTo>
                  <a:cubicBezTo>
                    <a:pt x="2304361" y="0"/>
                    <a:pt x="2446882" y="142521"/>
                    <a:pt x="2446882" y="318330"/>
                  </a:cubicBezTo>
                  <a:lnTo>
                    <a:pt x="2446882" y="1591612"/>
                  </a:lnTo>
                  <a:cubicBezTo>
                    <a:pt x="2446882" y="1767421"/>
                    <a:pt x="2304361" y="1909942"/>
                    <a:pt x="2128552" y="1909942"/>
                  </a:cubicBezTo>
                  <a:lnTo>
                    <a:pt x="318330" y="1909942"/>
                  </a:lnTo>
                  <a:cubicBezTo>
                    <a:pt x="142521" y="1909942"/>
                    <a:pt x="0" y="1767421"/>
                    <a:pt x="0" y="1591612"/>
                  </a:cubicBezTo>
                  <a:lnTo>
                    <a:pt x="0" y="31833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056" tIns="177056" rIns="177056" bIns="17705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1. Conventional cement production emits CO2</a:t>
              </a:r>
              <a:endParaRPr lang="en-SG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417647">
              <a:off x="5421859" y="2024354"/>
              <a:ext cx="1421788" cy="11614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54881"/>
                <a:gd name="adj5" fmla="val 1405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40867" y="2946196"/>
            <a:ext cx="3007587" cy="2855235"/>
            <a:chOff x="5740867" y="2946196"/>
            <a:chExt cx="3007587" cy="2855235"/>
          </a:xfrm>
        </p:grpSpPr>
        <p:sp>
          <p:nvSpPr>
            <p:cNvPr id="15" name="Freeform 14"/>
            <p:cNvSpPr/>
            <p:nvPr/>
          </p:nvSpPr>
          <p:spPr>
            <a:xfrm>
              <a:off x="5993766" y="2946196"/>
              <a:ext cx="2754688" cy="1994972"/>
            </a:xfrm>
            <a:custGeom>
              <a:avLst/>
              <a:gdLst>
                <a:gd name="connsiteX0" fmla="*/ 0 w 2754688"/>
                <a:gd name="connsiteY0" fmla="*/ 332502 h 1994972"/>
                <a:gd name="connsiteX1" fmla="*/ 332502 w 2754688"/>
                <a:gd name="connsiteY1" fmla="*/ 0 h 1994972"/>
                <a:gd name="connsiteX2" fmla="*/ 2422186 w 2754688"/>
                <a:gd name="connsiteY2" fmla="*/ 0 h 1994972"/>
                <a:gd name="connsiteX3" fmla="*/ 2754688 w 2754688"/>
                <a:gd name="connsiteY3" fmla="*/ 332502 h 1994972"/>
                <a:gd name="connsiteX4" fmla="*/ 2754688 w 2754688"/>
                <a:gd name="connsiteY4" fmla="*/ 1662470 h 1994972"/>
                <a:gd name="connsiteX5" fmla="*/ 2422186 w 2754688"/>
                <a:gd name="connsiteY5" fmla="*/ 1994972 h 1994972"/>
                <a:gd name="connsiteX6" fmla="*/ 332502 w 2754688"/>
                <a:gd name="connsiteY6" fmla="*/ 1994972 h 1994972"/>
                <a:gd name="connsiteX7" fmla="*/ 0 w 2754688"/>
                <a:gd name="connsiteY7" fmla="*/ 1662470 h 1994972"/>
                <a:gd name="connsiteX8" fmla="*/ 0 w 2754688"/>
                <a:gd name="connsiteY8" fmla="*/ 332502 h 199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688" h="1994972">
                  <a:moveTo>
                    <a:pt x="0" y="332502"/>
                  </a:moveTo>
                  <a:cubicBezTo>
                    <a:pt x="0" y="148866"/>
                    <a:pt x="148866" y="0"/>
                    <a:pt x="332502" y="0"/>
                  </a:cubicBezTo>
                  <a:lnTo>
                    <a:pt x="2422186" y="0"/>
                  </a:lnTo>
                  <a:cubicBezTo>
                    <a:pt x="2605822" y="0"/>
                    <a:pt x="2754688" y="148866"/>
                    <a:pt x="2754688" y="332502"/>
                  </a:cubicBezTo>
                  <a:lnTo>
                    <a:pt x="2754688" y="1662470"/>
                  </a:lnTo>
                  <a:cubicBezTo>
                    <a:pt x="2754688" y="1846106"/>
                    <a:pt x="2605822" y="1994972"/>
                    <a:pt x="2422186" y="1994972"/>
                  </a:cubicBezTo>
                  <a:lnTo>
                    <a:pt x="332502" y="1994972"/>
                  </a:lnTo>
                  <a:cubicBezTo>
                    <a:pt x="148866" y="1994972"/>
                    <a:pt x="0" y="1846106"/>
                    <a:pt x="0" y="1662470"/>
                  </a:cubicBezTo>
                  <a:lnTo>
                    <a:pt x="0" y="3325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397" tIns="177397" rIns="177397" bIns="17739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2. Calera technology captures and stores CO2 in SCM</a:t>
              </a:r>
              <a:endParaRPr lang="en-SG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 rot="7962712">
              <a:off x="5669052" y="4585022"/>
              <a:ext cx="1288224" cy="114459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54881"/>
                <a:gd name="adj5" fmla="val 1405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68128" y="4556499"/>
            <a:ext cx="3928000" cy="1968842"/>
            <a:chOff x="1868128" y="4556499"/>
            <a:chExt cx="3928000" cy="1968842"/>
          </a:xfrm>
        </p:grpSpPr>
        <p:sp>
          <p:nvSpPr>
            <p:cNvPr id="17" name="Freeform 16"/>
            <p:cNvSpPr/>
            <p:nvPr/>
          </p:nvSpPr>
          <p:spPr>
            <a:xfrm>
              <a:off x="3087906" y="4563544"/>
              <a:ext cx="2708222" cy="1961797"/>
            </a:xfrm>
            <a:custGeom>
              <a:avLst/>
              <a:gdLst>
                <a:gd name="connsiteX0" fmla="*/ 0 w 2708222"/>
                <a:gd name="connsiteY0" fmla="*/ 326973 h 1961797"/>
                <a:gd name="connsiteX1" fmla="*/ 326973 w 2708222"/>
                <a:gd name="connsiteY1" fmla="*/ 0 h 1961797"/>
                <a:gd name="connsiteX2" fmla="*/ 2381249 w 2708222"/>
                <a:gd name="connsiteY2" fmla="*/ 0 h 1961797"/>
                <a:gd name="connsiteX3" fmla="*/ 2708222 w 2708222"/>
                <a:gd name="connsiteY3" fmla="*/ 326973 h 1961797"/>
                <a:gd name="connsiteX4" fmla="*/ 2708222 w 2708222"/>
                <a:gd name="connsiteY4" fmla="*/ 1634824 h 1961797"/>
                <a:gd name="connsiteX5" fmla="*/ 2381249 w 2708222"/>
                <a:gd name="connsiteY5" fmla="*/ 1961797 h 1961797"/>
                <a:gd name="connsiteX6" fmla="*/ 326973 w 2708222"/>
                <a:gd name="connsiteY6" fmla="*/ 1961797 h 1961797"/>
                <a:gd name="connsiteX7" fmla="*/ 0 w 2708222"/>
                <a:gd name="connsiteY7" fmla="*/ 1634824 h 1961797"/>
                <a:gd name="connsiteX8" fmla="*/ 0 w 2708222"/>
                <a:gd name="connsiteY8" fmla="*/ 326973 h 19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222" h="1961797">
                  <a:moveTo>
                    <a:pt x="0" y="326973"/>
                  </a:moveTo>
                  <a:cubicBezTo>
                    <a:pt x="0" y="146391"/>
                    <a:pt x="146391" y="0"/>
                    <a:pt x="326973" y="0"/>
                  </a:cubicBezTo>
                  <a:lnTo>
                    <a:pt x="2381249" y="0"/>
                  </a:lnTo>
                  <a:cubicBezTo>
                    <a:pt x="2561831" y="0"/>
                    <a:pt x="2708222" y="146391"/>
                    <a:pt x="2708222" y="326973"/>
                  </a:cubicBezTo>
                  <a:lnTo>
                    <a:pt x="2708222" y="1634824"/>
                  </a:lnTo>
                  <a:cubicBezTo>
                    <a:pt x="2708222" y="1815406"/>
                    <a:pt x="2561831" y="1961797"/>
                    <a:pt x="2381249" y="1961797"/>
                  </a:cubicBezTo>
                  <a:lnTo>
                    <a:pt x="326973" y="1961797"/>
                  </a:lnTo>
                  <a:cubicBezTo>
                    <a:pt x="146391" y="1961797"/>
                    <a:pt x="0" y="1815406"/>
                    <a:pt x="0" y="1634824"/>
                  </a:cubicBezTo>
                  <a:lnTo>
                    <a:pt x="0" y="32697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587" tIns="179587" rIns="179587" bIns="1795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3. SCM replaces a portion of OPC ingredients in blended cement</a:t>
              </a:r>
              <a:endParaRPr lang="en-SG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Circular Arrow 8"/>
            <p:cNvSpPr/>
            <p:nvPr/>
          </p:nvSpPr>
          <p:spPr>
            <a:xfrm rot="11873025">
              <a:off x="1868128" y="4556499"/>
              <a:ext cx="1401532" cy="120504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54881"/>
                <a:gd name="adj5" fmla="val 1405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3535" y="2156975"/>
            <a:ext cx="2955671" cy="2762944"/>
            <a:chOff x="323535" y="2156975"/>
            <a:chExt cx="2955671" cy="2762944"/>
          </a:xfrm>
        </p:grpSpPr>
        <p:sp>
          <p:nvSpPr>
            <p:cNvPr id="19" name="Freeform 18"/>
            <p:cNvSpPr/>
            <p:nvPr/>
          </p:nvSpPr>
          <p:spPr>
            <a:xfrm>
              <a:off x="323535" y="2924947"/>
              <a:ext cx="2584178" cy="1994972"/>
            </a:xfrm>
            <a:custGeom>
              <a:avLst/>
              <a:gdLst>
                <a:gd name="connsiteX0" fmla="*/ 0 w 2584178"/>
                <a:gd name="connsiteY0" fmla="*/ 332502 h 1994972"/>
                <a:gd name="connsiteX1" fmla="*/ 332502 w 2584178"/>
                <a:gd name="connsiteY1" fmla="*/ 0 h 1994972"/>
                <a:gd name="connsiteX2" fmla="*/ 2251676 w 2584178"/>
                <a:gd name="connsiteY2" fmla="*/ 0 h 1994972"/>
                <a:gd name="connsiteX3" fmla="*/ 2584178 w 2584178"/>
                <a:gd name="connsiteY3" fmla="*/ 332502 h 1994972"/>
                <a:gd name="connsiteX4" fmla="*/ 2584178 w 2584178"/>
                <a:gd name="connsiteY4" fmla="*/ 1662470 h 1994972"/>
                <a:gd name="connsiteX5" fmla="*/ 2251676 w 2584178"/>
                <a:gd name="connsiteY5" fmla="*/ 1994972 h 1994972"/>
                <a:gd name="connsiteX6" fmla="*/ 332502 w 2584178"/>
                <a:gd name="connsiteY6" fmla="*/ 1994972 h 1994972"/>
                <a:gd name="connsiteX7" fmla="*/ 0 w 2584178"/>
                <a:gd name="connsiteY7" fmla="*/ 1662470 h 1994972"/>
                <a:gd name="connsiteX8" fmla="*/ 0 w 2584178"/>
                <a:gd name="connsiteY8" fmla="*/ 332502 h 199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4178" h="1994972">
                  <a:moveTo>
                    <a:pt x="0" y="332502"/>
                  </a:moveTo>
                  <a:cubicBezTo>
                    <a:pt x="0" y="148866"/>
                    <a:pt x="148866" y="0"/>
                    <a:pt x="332502" y="0"/>
                  </a:cubicBezTo>
                  <a:lnTo>
                    <a:pt x="2251676" y="0"/>
                  </a:lnTo>
                  <a:cubicBezTo>
                    <a:pt x="2435312" y="0"/>
                    <a:pt x="2584178" y="148866"/>
                    <a:pt x="2584178" y="332502"/>
                  </a:cubicBezTo>
                  <a:lnTo>
                    <a:pt x="2584178" y="1662470"/>
                  </a:lnTo>
                  <a:cubicBezTo>
                    <a:pt x="2584178" y="1846106"/>
                    <a:pt x="2435312" y="1994972"/>
                    <a:pt x="2251676" y="1994972"/>
                  </a:cubicBezTo>
                  <a:lnTo>
                    <a:pt x="332502" y="1994972"/>
                  </a:lnTo>
                  <a:cubicBezTo>
                    <a:pt x="148866" y="1994972"/>
                    <a:pt x="0" y="1846106"/>
                    <a:pt x="0" y="1662470"/>
                  </a:cubicBezTo>
                  <a:lnTo>
                    <a:pt x="0" y="3325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827" tIns="188827" rIns="188827" bIns="18882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4. Scaling down of conventional cement production</a:t>
              </a:r>
              <a:endParaRPr lang="en-SG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ular Arrow 9"/>
            <p:cNvSpPr/>
            <p:nvPr/>
          </p:nvSpPr>
          <p:spPr>
            <a:xfrm rot="18980208">
              <a:off x="1920602" y="2156975"/>
              <a:ext cx="1358604" cy="113417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654881"/>
                <a:gd name="adj5" fmla="val 1405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/>
          <a:p>
            <a:r>
              <a:rPr lang="en-US" dirty="0" smtClean="0"/>
              <a:t>Calera Corporation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SG" dirty="0"/>
              <a:t>B</a:t>
            </a:r>
            <a:r>
              <a:rPr lang="en-SG" dirty="0" smtClean="0"/>
              <a:t>ased </a:t>
            </a:r>
            <a:r>
              <a:rPr lang="en-SG" dirty="0"/>
              <a:t>in </a:t>
            </a:r>
            <a:r>
              <a:rPr lang="en-SG" dirty="0" smtClean="0"/>
              <a:t>California since 2007</a:t>
            </a:r>
          </a:p>
          <a:p>
            <a:r>
              <a:rPr lang="en-US" b="1" dirty="0" smtClean="0"/>
              <a:t>Vision: </a:t>
            </a:r>
            <a:r>
              <a:rPr lang="en-US" dirty="0" smtClean="0"/>
              <a:t>produce green cement from power plant CO</a:t>
            </a:r>
            <a:r>
              <a:rPr lang="en-US" baseline="-25000" dirty="0" smtClean="0"/>
              <a:t>2</a:t>
            </a:r>
            <a:r>
              <a:rPr lang="en-US" dirty="0" smtClean="0"/>
              <a:t> using seawater and industrial waste sources of alkalinity</a:t>
            </a:r>
            <a:endParaRPr lang="en-SG" dirty="0" smtClean="0"/>
          </a:p>
          <a:p>
            <a:r>
              <a:rPr lang="en-SG" dirty="0"/>
              <a:t>P</a:t>
            </a:r>
            <a:r>
              <a:rPr lang="en-SG" dirty="0" smtClean="0"/>
              <a:t>ilot </a:t>
            </a:r>
            <a:r>
              <a:rPr lang="en-SG" dirty="0"/>
              <a:t>plant next to a 1000 MW power plant at nearby Moss Landing </a:t>
            </a:r>
            <a:endParaRPr lang="en-SG" dirty="0" smtClean="0"/>
          </a:p>
          <a:p>
            <a:r>
              <a:rPr lang="en-SG" dirty="0"/>
              <a:t>P</a:t>
            </a:r>
            <a:r>
              <a:rPr lang="en-SG" dirty="0" smtClean="0"/>
              <a:t>roduce </a:t>
            </a:r>
            <a:r>
              <a:rPr lang="en-SG" dirty="0"/>
              <a:t>an average of five ton of SCM per day.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 smtClean="0"/>
              <a:t>Calera Technology</a:t>
            </a:r>
            <a:endParaRPr lang="en-S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60" t="13777" r="2809" b="8524"/>
          <a:stretch/>
        </p:blipFill>
        <p:spPr bwMode="auto">
          <a:xfrm>
            <a:off x="518864" y="1723474"/>
            <a:ext cx="8229600" cy="3793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5700" y="6047710"/>
            <a:ext cx="1526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1100" dirty="0"/>
              <a:t>(Andersen et al., 2011</a:t>
            </a:r>
            <a:r>
              <a:rPr lang="en-SG" sz="1100" dirty="0" smtClean="0"/>
              <a:t>)</a:t>
            </a:r>
            <a:endParaRPr lang="en-SG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Application in Dover</a:t>
            </a:r>
            <a:endParaRPr lang="en-SG" dirty="0"/>
          </a:p>
        </p:txBody>
      </p:sp>
      <p:pic>
        <p:nvPicPr>
          <p:cNvPr id="6146" name="Picture 2" descr="C:\Users\Aik Ling\Dropbox\shared folders\Mine\pictures\White Cliffs 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13176" r="19614" b="35941"/>
          <a:stretch/>
        </p:blipFill>
        <p:spPr bwMode="auto">
          <a:xfrm>
            <a:off x="1331640" y="1612776"/>
            <a:ext cx="65424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5877272"/>
            <a:ext cx="80752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dirty="0"/>
              <a:t>Ca</a:t>
            </a:r>
            <a:r>
              <a:rPr lang="pt-PT" sz="2800" baseline="30000" dirty="0"/>
              <a:t>2+</a:t>
            </a:r>
            <a:r>
              <a:rPr lang="pt-PT" sz="2800" dirty="0"/>
              <a:t> + 2OH</a:t>
            </a:r>
            <a:r>
              <a:rPr lang="pt-PT" sz="2800" baseline="30000" dirty="0"/>
              <a:t>-</a:t>
            </a:r>
            <a:r>
              <a:rPr lang="pt-PT" sz="2800" dirty="0"/>
              <a:t> + CO</a:t>
            </a:r>
            <a:r>
              <a:rPr lang="pt-PT" sz="2800" baseline="-25000" dirty="0"/>
              <a:t>2</a:t>
            </a:r>
            <a:r>
              <a:rPr lang="pt-PT" sz="2800" dirty="0"/>
              <a:t> </a:t>
            </a:r>
            <a:r>
              <a:rPr lang="en-US" sz="2800" dirty="0">
                <a:sym typeface="Wingdings"/>
              </a:rPr>
              <a:t></a:t>
            </a:r>
            <a:r>
              <a:rPr lang="pt-PT" sz="2800" dirty="0"/>
              <a:t> CaCO</a:t>
            </a:r>
            <a:r>
              <a:rPr lang="pt-PT" sz="2800" baseline="-25000" dirty="0"/>
              <a:t>3</a:t>
            </a:r>
            <a:r>
              <a:rPr lang="pt-PT" sz="2800" dirty="0"/>
              <a:t> + </a:t>
            </a:r>
            <a:r>
              <a:rPr lang="pt-PT" sz="2800" dirty="0" smtClean="0"/>
              <a:t>H</a:t>
            </a:r>
            <a:r>
              <a:rPr lang="pt-PT" sz="2800" baseline="-25000" dirty="0" smtClean="0"/>
              <a:t>2</a:t>
            </a:r>
            <a:r>
              <a:rPr lang="pt-PT" sz="2800" dirty="0" smtClean="0"/>
              <a:t>O</a:t>
            </a:r>
            <a:endParaRPr lang="en-S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82973" y="5499186"/>
            <a:ext cx="2455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 smtClean="0"/>
              <a:t>Source: Port of Dover</a:t>
            </a:r>
            <a:endParaRPr lang="en-SG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74278" y="3556992"/>
            <a:ext cx="1009890" cy="2968352"/>
            <a:chOff x="5074278" y="3556992"/>
            <a:chExt cx="1009890" cy="2968352"/>
          </a:xfrm>
        </p:grpSpPr>
        <p:sp>
          <p:nvSpPr>
            <p:cNvPr id="7" name="Oval 6"/>
            <p:cNvSpPr/>
            <p:nvPr/>
          </p:nvSpPr>
          <p:spPr>
            <a:xfrm>
              <a:off x="5074278" y="5805264"/>
              <a:ext cx="1009890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5148064" y="3556992"/>
              <a:ext cx="399305" cy="22482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2051720" y="638132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8917" y="6381328"/>
            <a:ext cx="65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87029" y="6381328"/>
            <a:ext cx="65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CEMEX Dover Plant</a:t>
            </a:r>
            <a:endParaRPr lang="en-S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085" t="19308"/>
          <a:stretch/>
        </p:blipFill>
        <p:spPr bwMode="auto">
          <a:xfrm>
            <a:off x="611047" y="1600200"/>
            <a:ext cx="792190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95736" y="2924944"/>
            <a:ext cx="3433420" cy="1074092"/>
            <a:chOff x="2195736" y="2924944"/>
            <a:chExt cx="3433420" cy="10740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251678"/>
              <a:ext cx="624422" cy="420623"/>
            </a:xfrm>
            <a:prstGeom prst="rect">
              <a:avLst/>
            </a:prstGeom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987824" y="2924944"/>
              <a:ext cx="2641332" cy="10740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l">
                <a:lnSpc>
                  <a:spcPct val="130000"/>
                </a:lnSpc>
                <a:spcAft>
                  <a:spcPts val="600"/>
                </a:spcAft>
              </a:pPr>
              <a:r>
                <a:rPr lang="en-GB" sz="1600" b="1" dirty="0" smtClean="0">
                  <a:effectLst/>
                  <a:latin typeface="Times New Roman"/>
                  <a:ea typeface="Times New Roman"/>
                </a:rPr>
                <a:t>CEMEX Concrete </a:t>
              </a:r>
              <a:r>
                <a:rPr lang="en-GB" sz="1600" b="1" dirty="0">
                  <a:effectLst/>
                  <a:latin typeface="Times New Roman"/>
                  <a:ea typeface="Times New Roman"/>
                </a:rPr>
                <a:t>Plant</a:t>
              </a:r>
              <a:r>
                <a:rPr lang="en-GB" sz="1600" dirty="0">
                  <a:effectLst/>
                  <a:latin typeface="Times New Roman"/>
                  <a:ea typeface="Times New Roman"/>
                </a:rPr>
                <a:t/>
              </a:r>
              <a:br>
                <a:rPr lang="en-GB" sz="1600" dirty="0">
                  <a:effectLst/>
                  <a:latin typeface="Times New Roman"/>
                  <a:ea typeface="Times New Roman"/>
                </a:rPr>
              </a:br>
              <a:r>
                <a:rPr lang="en-GB" sz="1600" dirty="0">
                  <a:effectLst/>
                  <a:latin typeface="Times New Roman"/>
                  <a:ea typeface="Times New Roman"/>
                </a:rPr>
                <a:t>Dunkirk Jetty, Western Docks</a:t>
              </a:r>
              <a:br>
                <a:rPr lang="en-GB" sz="1600" dirty="0">
                  <a:effectLst/>
                  <a:latin typeface="Times New Roman"/>
                  <a:ea typeface="Times New Roman"/>
                </a:rPr>
              </a:br>
              <a:r>
                <a:rPr lang="en-GB" sz="1600" dirty="0" smtClean="0">
                  <a:effectLst/>
                  <a:latin typeface="Times New Roman"/>
                  <a:ea typeface="Times New Roman"/>
                </a:rPr>
                <a:t>CT17 </a:t>
              </a:r>
              <a:r>
                <a:rPr lang="en-GB" sz="1600" dirty="0">
                  <a:effectLst/>
                  <a:latin typeface="Times New Roman"/>
                  <a:ea typeface="Times New Roman"/>
                </a:rPr>
                <a:t>9TF</a:t>
              </a:r>
              <a:endParaRPr lang="en-SG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Impact</a:t>
            </a:r>
            <a:br>
              <a:rPr lang="en-US" dirty="0" smtClean="0"/>
            </a:br>
            <a:r>
              <a:rPr lang="en-US" sz="2700" dirty="0" smtClean="0"/>
              <a:t>(Section 6.5.1, pages 87-91)</a:t>
            </a:r>
            <a:endParaRPr lang="en-SG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755576" y="1589507"/>
            <a:ext cx="7331763" cy="2157142"/>
            <a:chOff x="755576" y="1589507"/>
            <a:chExt cx="7331763" cy="2157142"/>
          </a:xfrm>
        </p:grpSpPr>
        <p:grpSp>
          <p:nvGrpSpPr>
            <p:cNvPr id="6" name="Group 23"/>
            <p:cNvGrpSpPr>
              <a:grpSpLocks noChangeAspect="1"/>
            </p:cNvGrpSpPr>
            <p:nvPr/>
          </p:nvGrpSpPr>
          <p:grpSpPr bwMode="auto">
            <a:xfrm>
              <a:off x="1415488" y="1589507"/>
              <a:ext cx="2185694" cy="1371043"/>
              <a:chOff x="1020" y="1253"/>
              <a:chExt cx="1151" cy="722"/>
            </a:xfrm>
          </p:grpSpPr>
          <p:sp>
            <p:nvSpPr>
              <p:cNvPr id="7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1020" y="1253"/>
                <a:ext cx="1151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8" name="Freeform 24"/>
              <p:cNvSpPr>
                <a:spLocks/>
              </p:cNvSpPr>
              <p:nvPr/>
            </p:nvSpPr>
            <p:spPr bwMode="auto">
              <a:xfrm>
                <a:off x="1138" y="1255"/>
                <a:ext cx="853" cy="710"/>
              </a:xfrm>
              <a:custGeom>
                <a:avLst/>
                <a:gdLst>
                  <a:gd name="T0" fmla="*/ 1086 w 1705"/>
                  <a:gd name="T1" fmla="*/ 79 h 1418"/>
                  <a:gd name="T2" fmla="*/ 1332 w 1705"/>
                  <a:gd name="T3" fmla="*/ 107 h 1418"/>
                  <a:gd name="T4" fmla="*/ 1488 w 1705"/>
                  <a:gd name="T5" fmla="*/ 64 h 1418"/>
                  <a:gd name="T6" fmla="*/ 1573 w 1705"/>
                  <a:gd name="T7" fmla="*/ 185 h 1418"/>
                  <a:gd name="T8" fmla="*/ 1614 w 1705"/>
                  <a:gd name="T9" fmla="*/ 644 h 1418"/>
                  <a:gd name="T10" fmla="*/ 1613 w 1705"/>
                  <a:gd name="T11" fmla="*/ 577 h 1418"/>
                  <a:gd name="T12" fmla="*/ 1678 w 1705"/>
                  <a:gd name="T13" fmla="*/ 584 h 1418"/>
                  <a:gd name="T14" fmla="*/ 1676 w 1705"/>
                  <a:gd name="T15" fmla="*/ 616 h 1418"/>
                  <a:gd name="T16" fmla="*/ 1671 w 1705"/>
                  <a:gd name="T17" fmla="*/ 639 h 1418"/>
                  <a:gd name="T18" fmla="*/ 1651 w 1705"/>
                  <a:gd name="T19" fmla="*/ 668 h 1418"/>
                  <a:gd name="T20" fmla="*/ 1615 w 1705"/>
                  <a:gd name="T21" fmla="*/ 706 h 1418"/>
                  <a:gd name="T22" fmla="*/ 1583 w 1705"/>
                  <a:gd name="T23" fmla="*/ 760 h 1418"/>
                  <a:gd name="T24" fmla="*/ 1494 w 1705"/>
                  <a:gd name="T25" fmla="*/ 772 h 1418"/>
                  <a:gd name="T26" fmla="*/ 1477 w 1705"/>
                  <a:gd name="T27" fmla="*/ 792 h 1418"/>
                  <a:gd name="T28" fmla="*/ 1488 w 1705"/>
                  <a:gd name="T29" fmla="*/ 841 h 1418"/>
                  <a:gd name="T30" fmla="*/ 1477 w 1705"/>
                  <a:gd name="T31" fmla="*/ 850 h 1418"/>
                  <a:gd name="T32" fmla="*/ 1434 w 1705"/>
                  <a:gd name="T33" fmla="*/ 886 h 1418"/>
                  <a:gd name="T34" fmla="*/ 1372 w 1705"/>
                  <a:gd name="T35" fmla="*/ 869 h 1418"/>
                  <a:gd name="T36" fmla="*/ 1341 w 1705"/>
                  <a:gd name="T37" fmla="*/ 909 h 1418"/>
                  <a:gd name="T38" fmla="*/ 1305 w 1705"/>
                  <a:gd name="T39" fmla="*/ 949 h 1418"/>
                  <a:gd name="T40" fmla="*/ 1226 w 1705"/>
                  <a:gd name="T41" fmla="*/ 1016 h 1418"/>
                  <a:gd name="T42" fmla="*/ 1248 w 1705"/>
                  <a:gd name="T43" fmla="*/ 1073 h 1418"/>
                  <a:gd name="T44" fmla="*/ 1239 w 1705"/>
                  <a:gd name="T45" fmla="*/ 1147 h 1418"/>
                  <a:gd name="T46" fmla="*/ 1200 w 1705"/>
                  <a:gd name="T47" fmla="*/ 1116 h 1418"/>
                  <a:gd name="T48" fmla="*/ 1148 w 1705"/>
                  <a:gd name="T49" fmla="*/ 1079 h 1418"/>
                  <a:gd name="T50" fmla="*/ 1133 w 1705"/>
                  <a:gd name="T51" fmla="*/ 1069 h 1418"/>
                  <a:gd name="T52" fmla="*/ 1116 w 1705"/>
                  <a:gd name="T53" fmla="*/ 1123 h 1418"/>
                  <a:gd name="T54" fmla="*/ 1090 w 1705"/>
                  <a:gd name="T55" fmla="*/ 1135 h 1418"/>
                  <a:gd name="T56" fmla="*/ 1065 w 1705"/>
                  <a:gd name="T57" fmla="*/ 1130 h 1418"/>
                  <a:gd name="T58" fmla="*/ 1069 w 1705"/>
                  <a:gd name="T59" fmla="*/ 1205 h 1418"/>
                  <a:gd name="T60" fmla="*/ 1009 w 1705"/>
                  <a:gd name="T61" fmla="*/ 1251 h 1418"/>
                  <a:gd name="T62" fmla="*/ 942 w 1705"/>
                  <a:gd name="T63" fmla="*/ 1249 h 1418"/>
                  <a:gd name="T64" fmla="*/ 878 w 1705"/>
                  <a:gd name="T65" fmla="*/ 1339 h 1418"/>
                  <a:gd name="T66" fmla="*/ 886 w 1705"/>
                  <a:gd name="T67" fmla="*/ 1345 h 1418"/>
                  <a:gd name="T68" fmla="*/ 927 w 1705"/>
                  <a:gd name="T69" fmla="*/ 1304 h 1418"/>
                  <a:gd name="T70" fmla="*/ 969 w 1705"/>
                  <a:gd name="T71" fmla="*/ 1264 h 1418"/>
                  <a:gd name="T72" fmla="*/ 949 w 1705"/>
                  <a:gd name="T73" fmla="*/ 1289 h 1418"/>
                  <a:gd name="T74" fmla="*/ 911 w 1705"/>
                  <a:gd name="T75" fmla="*/ 1372 h 1418"/>
                  <a:gd name="T76" fmla="*/ 834 w 1705"/>
                  <a:gd name="T77" fmla="*/ 1359 h 1418"/>
                  <a:gd name="T78" fmla="*/ 806 w 1705"/>
                  <a:gd name="T79" fmla="*/ 1365 h 1418"/>
                  <a:gd name="T80" fmla="*/ 755 w 1705"/>
                  <a:gd name="T81" fmla="*/ 1418 h 1418"/>
                  <a:gd name="T82" fmla="*/ 680 w 1705"/>
                  <a:gd name="T83" fmla="*/ 1386 h 1418"/>
                  <a:gd name="T84" fmla="*/ 639 w 1705"/>
                  <a:gd name="T85" fmla="*/ 1310 h 1418"/>
                  <a:gd name="T86" fmla="*/ 570 w 1705"/>
                  <a:gd name="T87" fmla="*/ 1288 h 1418"/>
                  <a:gd name="T88" fmla="*/ 535 w 1705"/>
                  <a:gd name="T89" fmla="*/ 1241 h 1418"/>
                  <a:gd name="T90" fmla="*/ 436 w 1705"/>
                  <a:gd name="T91" fmla="*/ 1211 h 1418"/>
                  <a:gd name="T92" fmla="*/ 398 w 1705"/>
                  <a:gd name="T93" fmla="*/ 1234 h 1418"/>
                  <a:gd name="T94" fmla="*/ 313 w 1705"/>
                  <a:gd name="T95" fmla="*/ 1174 h 1418"/>
                  <a:gd name="T96" fmla="*/ 177 w 1705"/>
                  <a:gd name="T97" fmla="*/ 1211 h 1418"/>
                  <a:gd name="T98" fmla="*/ 90 w 1705"/>
                  <a:gd name="T99" fmla="*/ 1182 h 1418"/>
                  <a:gd name="T100" fmla="*/ 73 w 1705"/>
                  <a:gd name="T101" fmla="*/ 1157 h 1418"/>
                  <a:gd name="T102" fmla="*/ 44 w 1705"/>
                  <a:gd name="T103" fmla="*/ 1108 h 1418"/>
                  <a:gd name="T104" fmla="*/ 31 w 1705"/>
                  <a:gd name="T105" fmla="*/ 1079 h 1418"/>
                  <a:gd name="T106" fmla="*/ 80 w 1705"/>
                  <a:gd name="T107" fmla="*/ 1028 h 1418"/>
                  <a:gd name="T108" fmla="*/ 76 w 1705"/>
                  <a:gd name="T109" fmla="*/ 742 h 1418"/>
                  <a:gd name="T110" fmla="*/ 222 w 1705"/>
                  <a:gd name="T111" fmla="*/ 405 h 1418"/>
                  <a:gd name="T112" fmla="*/ 495 w 1705"/>
                  <a:gd name="T113" fmla="*/ 253 h 1418"/>
                  <a:gd name="T114" fmla="*/ 669 w 1705"/>
                  <a:gd name="T115" fmla="*/ 147 h 1418"/>
                  <a:gd name="T116" fmla="*/ 781 w 1705"/>
                  <a:gd name="T117" fmla="*/ 84 h 1418"/>
                  <a:gd name="T118" fmla="*/ 906 w 1705"/>
                  <a:gd name="T119" fmla="*/ 4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5" h="1418">
                    <a:moveTo>
                      <a:pt x="1014" y="0"/>
                    </a:moveTo>
                    <a:lnTo>
                      <a:pt x="1024" y="5"/>
                    </a:lnTo>
                    <a:lnTo>
                      <a:pt x="1030" y="15"/>
                    </a:lnTo>
                    <a:lnTo>
                      <a:pt x="1032" y="25"/>
                    </a:lnTo>
                    <a:lnTo>
                      <a:pt x="1032" y="36"/>
                    </a:lnTo>
                    <a:lnTo>
                      <a:pt x="1031" y="48"/>
                    </a:lnTo>
                    <a:lnTo>
                      <a:pt x="1033" y="58"/>
                    </a:lnTo>
                    <a:lnTo>
                      <a:pt x="1039" y="68"/>
                    </a:lnTo>
                    <a:lnTo>
                      <a:pt x="1049" y="75"/>
                    </a:lnTo>
                    <a:lnTo>
                      <a:pt x="1059" y="75"/>
                    </a:lnTo>
                    <a:lnTo>
                      <a:pt x="1068" y="76"/>
                    </a:lnTo>
                    <a:lnTo>
                      <a:pt x="1077" y="78"/>
                    </a:lnTo>
                    <a:lnTo>
                      <a:pt x="1086" y="79"/>
                    </a:lnTo>
                    <a:lnTo>
                      <a:pt x="1095" y="81"/>
                    </a:lnTo>
                    <a:lnTo>
                      <a:pt x="1106" y="84"/>
                    </a:lnTo>
                    <a:lnTo>
                      <a:pt x="1117" y="85"/>
                    </a:lnTo>
                    <a:lnTo>
                      <a:pt x="1129" y="86"/>
                    </a:lnTo>
                    <a:lnTo>
                      <a:pt x="1150" y="87"/>
                    </a:lnTo>
                    <a:lnTo>
                      <a:pt x="1171" y="91"/>
                    </a:lnTo>
                    <a:lnTo>
                      <a:pt x="1195" y="94"/>
                    </a:lnTo>
                    <a:lnTo>
                      <a:pt x="1218" y="98"/>
                    </a:lnTo>
                    <a:lnTo>
                      <a:pt x="1242" y="101"/>
                    </a:lnTo>
                    <a:lnTo>
                      <a:pt x="1266" y="103"/>
                    </a:lnTo>
                    <a:lnTo>
                      <a:pt x="1289" y="106"/>
                    </a:lnTo>
                    <a:lnTo>
                      <a:pt x="1312" y="107"/>
                    </a:lnTo>
                    <a:lnTo>
                      <a:pt x="1332" y="107"/>
                    </a:lnTo>
                    <a:lnTo>
                      <a:pt x="1350" y="106"/>
                    </a:lnTo>
                    <a:lnTo>
                      <a:pt x="1367" y="103"/>
                    </a:lnTo>
                    <a:lnTo>
                      <a:pt x="1385" y="100"/>
                    </a:lnTo>
                    <a:lnTo>
                      <a:pt x="1402" y="96"/>
                    </a:lnTo>
                    <a:lnTo>
                      <a:pt x="1418" y="91"/>
                    </a:lnTo>
                    <a:lnTo>
                      <a:pt x="1435" y="84"/>
                    </a:lnTo>
                    <a:lnTo>
                      <a:pt x="1452" y="75"/>
                    </a:lnTo>
                    <a:lnTo>
                      <a:pt x="1456" y="76"/>
                    </a:lnTo>
                    <a:lnTo>
                      <a:pt x="1460" y="72"/>
                    </a:lnTo>
                    <a:lnTo>
                      <a:pt x="1462" y="69"/>
                    </a:lnTo>
                    <a:lnTo>
                      <a:pt x="1467" y="66"/>
                    </a:lnTo>
                    <a:lnTo>
                      <a:pt x="1477" y="64"/>
                    </a:lnTo>
                    <a:lnTo>
                      <a:pt x="1488" y="64"/>
                    </a:lnTo>
                    <a:lnTo>
                      <a:pt x="1499" y="64"/>
                    </a:lnTo>
                    <a:lnTo>
                      <a:pt x="1509" y="65"/>
                    </a:lnTo>
                    <a:lnTo>
                      <a:pt x="1520" y="66"/>
                    </a:lnTo>
                    <a:lnTo>
                      <a:pt x="1530" y="66"/>
                    </a:lnTo>
                    <a:lnTo>
                      <a:pt x="1540" y="65"/>
                    </a:lnTo>
                    <a:lnTo>
                      <a:pt x="1551" y="62"/>
                    </a:lnTo>
                    <a:lnTo>
                      <a:pt x="1561" y="66"/>
                    </a:lnTo>
                    <a:lnTo>
                      <a:pt x="1567" y="73"/>
                    </a:lnTo>
                    <a:lnTo>
                      <a:pt x="1573" y="81"/>
                    </a:lnTo>
                    <a:lnTo>
                      <a:pt x="1578" y="89"/>
                    </a:lnTo>
                    <a:lnTo>
                      <a:pt x="1573" y="94"/>
                    </a:lnTo>
                    <a:lnTo>
                      <a:pt x="1573" y="140"/>
                    </a:lnTo>
                    <a:lnTo>
                      <a:pt x="1573" y="185"/>
                    </a:lnTo>
                    <a:lnTo>
                      <a:pt x="1575" y="229"/>
                    </a:lnTo>
                    <a:lnTo>
                      <a:pt x="1581" y="273"/>
                    </a:lnTo>
                    <a:lnTo>
                      <a:pt x="1580" y="367"/>
                    </a:lnTo>
                    <a:lnTo>
                      <a:pt x="1577" y="466"/>
                    </a:lnTo>
                    <a:lnTo>
                      <a:pt x="1576" y="563"/>
                    </a:lnTo>
                    <a:lnTo>
                      <a:pt x="1583" y="656"/>
                    </a:lnTo>
                    <a:lnTo>
                      <a:pt x="1586" y="652"/>
                    </a:lnTo>
                    <a:lnTo>
                      <a:pt x="1590" y="648"/>
                    </a:lnTo>
                    <a:lnTo>
                      <a:pt x="1595" y="646"/>
                    </a:lnTo>
                    <a:lnTo>
                      <a:pt x="1599" y="644"/>
                    </a:lnTo>
                    <a:lnTo>
                      <a:pt x="1604" y="644"/>
                    </a:lnTo>
                    <a:lnTo>
                      <a:pt x="1610" y="643"/>
                    </a:lnTo>
                    <a:lnTo>
                      <a:pt x="1614" y="644"/>
                    </a:lnTo>
                    <a:lnTo>
                      <a:pt x="1619" y="644"/>
                    </a:lnTo>
                    <a:lnTo>
                      <a:pt x="1631" y="624"/>
                    </a:lnTo>
                    <a:lnTo>
                      <a:pt x="1626" y="618"/>
                    </a:lnTo>
                    <a:lnTo>
                      <a:pt x="1619" y="620"/>
                    </a:lnTo>
                    <a:lnTo>
                      <a:pt x="1612" y="621"/>
                    </a:lnTo>
                    <a:lnTo>
                      <a:pt x="1606" y="618"/>
                    </a:lnTo>
                    <a:lnTo>
                      <a:pt x="1601" y="609"/>
                    </a:lnTo>
                    <a:lnTo>
                      <a:pt x="1598" y="600"/>
                    </a:lnTo>
                    <a:lnTo>
                      <a:pt x="1597" y="591"/>
                    </a:lnTo>
                    <a:lnTo>
                      <a:pt x="1600" y="582"/>
                    </a:lnTo>
                    <a:lnTo>
                      <a:pt x="1605" y="579"/>
                    </a:lnTo>
                    <a:lnTo>
                      <a:pt x="1608" y="578"/>
                    </a:lnTo>
                    <a:lnTo>
                      <a:pt x="1613" y="577"/>
                    </a:lnTo>
                    <a:lnTo>
                      <a:pt x="1618" y="576"/>
                    </a:lnTo>
                    <a:lnTo>
                      <a:pt x="1623" y="576"/>
                    </a:lnTo>
                    <a:lnTo>
                      <a:pt x="1628" y="576"/>
                    </a:lnTo>
                    <a:lnTo>
                      <a:pt x="1634" y="576"/>
                    </a:lnTo>
                    <a:lnTo>
                      <a:pt x="1638" y="576"/>
                    </a:lnTo>
                    <a:lnTo>
                      <a:pt x="1642" y="580"/>
                    </a:lnTo>
                    <a:lnTo>
                      <a:pt x="1645" y="583"/>
                    </a:lnTo>
                    <a:lnTo>
                      <a:pt x="1650" y="585"/>
                    </a:lnTo>
                    <a:lnTo>
                      <a:pt x="1656" y="586"/>
                    </a:lnTo>
                    <a:lnTo>
                      <a:pt x="1661" y="586"/>
                    </a:lnTo>
                    <a:lnTo>
                      <a:pt x="1667" y="586"/>
                    </a:lnTo>
                    <a:lnTo>
                      <a:pt x="1673" y="585"/>
                    </a:lnTo>
                    <a:lnTo>
                      <a:pt x="1678" y="584"/>
                    </a:lnTo>
                    <a:lnTo>
                      <a:pt x="1682" y="579"/>
                    </a:lnTo>
                    <a:lnTo>
                      <a:pt x="1688" y="578"/>
                    </a:lnTo>
                    <a:lnTo>
                      <a:pt x="1693" y="580"/>
                    </a:lnTo>
                    <a:lnTo>
                      <a:pt x="1697" y="584"/>
                    </a:lnTo>
                    <a:lnTo>
                      <a:pt x="1702" y="589"/>
                    </a:lnTo>
                    <a:lnTo>
                      <a:pt x="1704" y="593"/>
                    </a:lnTo>
                    <a:lnTo>
                      <a:pt x="1705" y="600"/>
                    </a:lnTo>
                    <a:lnTo>
                      <a:pt x="1705" y="606"/>
                    </a:lnTo>
                    <a:lnTo>
                      <a:pt x="1701" y="610"/>
                    </a:lnTo>
                    <a:lnTo>
                      <a:pt x="1695" y="613"/>
                    </a:lnTo>
                    <a:lnTo>
                      <a:pt x="1689" y="615"/>
                    </a:lnTo>
                    <a:lnTo>
                      <a:pt x="1682" y="616"/>
                    </a:lnTo>
                    <a:lnTo>
                      <a:pt x="1676" y="616"/>
                    </a:lnTo>
                    <a:lnTo>
                      <a:pt x="1669" y="616"/>
                    </a:lnTo>
                    <a:lnTo>
                      <a:pt x="1664" y="616"/>
                    </a:lnTo>
                    <a:lnTo>
                      <a:pt x="1658" y="616"/>
                    </a:lnTo>
                    <a:lnTo>
                      <a:pt x="1650" y="618"/>
                    </a:lnTo>
                    <a:lnTo>
                      <a:pt x="1643" y="620"/>
                    </a:lnTo>
                    <a:lnTo>
                      <a:pt x="1637" y="622"/>
                    </a:lnTo>
                    <a:lnTo>
                      <a:pt x="1631" y="625"/>
                    </a:lnTo>
                    <a:lnTo>
                      <a:pt x="1637" y="629"/>
                    </a:lnTo>
                    <a:lnTo>
                      <a:pt x="1644" y="632"/>
                    </a:lnTo>
                    <a:lnTo>
                      <a:pt x="1651" y="633"/>
                    </a:lnTo>
                    <a:lnTo>
                      <a:pt x="1658" y="636"/>
                    </a:lnTo>
                    <a:lnTo>
                      <a:pt x="1665" y="637"/>
                    </a:lnTo>
                    <a:lnTo>
                      <a:pt x="1671" y="639"/>
                    </a:lnTo>
                    <a:lnTo>
                      <a:pt x="1678" y="642"/>
                    </a:lnTo>
                    <a:lnTo>
                      <a:pt x="1684" y="646"/>
                    </a:lnTo>
                    <a:lnTo>
                      <a:pt x="1689" y="652"/>
                    </a:lnTo>
                    <a:lnTo>
                      <a:pt x="1691" y="660"/>
                    </a:lnTo>
                    <a:lnTo>
                      <a:pt x="1693" y="669"/>
                    </a:lnTo>
                    <a:lnTo>
                      <a:pt x="1693" y="678"/>
                    </a:lnTo>
                    <a:lnTo>
                      <a:pt x="1686" y="681"/>
                    </a:lnTo>
                    <a:lnTo>
                      <a:pt x="1676" y="681"/>
                    </a:lnTo>
                    <a:lnTo>
                      <a:pt x="1668" y="677"/>
                    </a:lnTo>
                    <a:lnTo>
                      <a:pt x="1660" y="674"/>
                    </a:lnTo>
                    <a:lnTo>
                      <a:pt x="1657" y="670"/>
                    </a:lnTo>
                    <a:lnTo>
                      <a:pt x="1654" y="668"/>
                    </a:lnTo>
                    <a:lnTo>
                      <a:pt x="1651" y="668"/>
                    </a:lnTo>
                    <a:lnTo>
                      <a:pt x="1648" y="670"/>
                    </a:lnTo>
                    <a:lnTo>
                      <a:pt x="1643" y="675"/>
                    </a:lnTo>
                    <a:lnTo>
                      <a:pt x="1644" y="678"/>
                    </a:lnTo>
                    <a:lnTo>
                      <a:pt x="1645" y="683"/>
                    </a:lnTo>
                    <a:lnTo>
                      <a:pt x="1643" y="688"/>
                    </a:lnTo>
                    <a:lnTo>
                      <a:pt x="1635" y="692"/>
                    </a:lnTo>
                    <a:lnTo>
                      <a:pt x="1627" y="693"/>
                    </a:lnTo>
                    <a:lnTo>
                      <a:pt x="1619" y="696"/>
                    </a:lnTo>
                    <a:lnTo>
                      <a:pt x="1611" y="699"/>
                    </a:lnTo>
                    <a:lnTo>
                      <a:pt x="1613" y="701"/>
                    </a:lnTo>
                    <a:lnTo>
                      <a:pt x="1615" y="703"/>
                    </a:lnTo>
                    <a:lnTo>
                      <a:pt x="1616" y="704"/>
                    </a:lnTo>
                    <a:lnTo>
                      <a:pt x="1615" y="706"/>
                    </a:lnTo>
                    <a:lnTo>
                      <a:pt x="1615" y="713"/>
                    </a:lnTo>
                    <a:lnTo>
                      <a:pt x="1612" y="720"/>
                    </a:lnTo>
                    <a:lnTo>
                      <a:pt x="1606" y="724"/>
                    </a:lnTo>
                    <a:lnTo>
                      <a:pt x="1600" y="727"/>
                    </a:lnTo>
                    <a:lnTo>
                      <a:pt x="1591" y="726"/>
                    </a:lnTo>
                    <a:lnTo>
                      <a:pt x="1585" y="729"/>
                    </a:lnTo>
                    <a:lnTo>
                      <a:pt x="1578" y="733"/>
                    </a:lnTo>
                    <a:lnTo>
                      <a:pt x="1570" y="735"/>
                    </a:lnTo>
                    <a:lnTo>
                      <a:pt x="1569" y="741"/>
                    </a:lnTo>
                    <a:lnTo>
                      <a:pt x="1571" y="746"/>
                    </a:lnTo>
                    <a:lnTo>
                      <a:pt x="1575" y="751"/>
                    </a:lnTo>
                    <a:lnTo>
                      <a:pt x="1580" y="756"/>
                    </a:lnTo>
                    <a:lnTo>
                      <a:pt x="1583" y="760"/>
                    </a:lnTo>
                    <a:lnTo>
                      <a:pt x="1584" y="765"/>
                    </a:lnTo>
                    <a:lnTo>
                      <a:pt x="1583" y="771"/>
                    </a:lnTo>
                    <a:lnTo>
                      <a:pt x="1578" y="776"/>
                    </a:lnTo>
                    <a:lnTo>
                      <a:pt x="1567" y="778"/>
                    </a:lnTo>
                    <a:lnTo>
                      <a:pt x="1555" y="782"/>
                    </a:lnTo>
                    <a:lnTo>
                      <a:pt x="1544" y="788"/>
                    </a:lnTo>
                    <a:lnTo>
                      <a:pt x="1532" y="794"/>
                    </a:lnTo>
                    <a:lnTo>
                      <a:pt x="1521" y="798"/>
                    </a:lnTo>
                    <a:lnTo>
                      <a:pt x="1510" y="799"/>
                    </a:lnTo>
                    <a:lnTo>
                      <a:pt x="1500" y="795"/>
                    </a:lnTo>
                    <a:lnTo>
                      <a:pt x="1491" y="784"/>
                    </a:lnTo>
                    <a:lnTo>
                      <a:pt x="1491" y="779"/>
                    </a:lnTo>
                    <a:lnTo>
                      <a:pt x="1494" y="772"/>
                    </a:lnTo>
                    <a:lnTo>
                      <a:pt x="1501" y="767"/>
                    </a:lnTo>
                    <a:lnTo>
                      <a:pt x="1508" y="763"/>
                    </a:lnTo>
                    <a:lnTo>
                      <a:pt x="1513" y="759"/>
                    </a:lnTo>
                    <a:lnTo>
                      <a:pt x="1514" y="757"/>
                    </a:lnTo>
                    <a:lnTo>
                      <a:pt x="1509" y="754"/>
                    </a:lnTo>
                    <a:lnTo>
                      <a:pt x="1497" y="754"/>
                    </a:lnTo>
                    <a:lnTo>
                      <a:pt x="1487" y="763"/>
                    </a:lnTo>
                    <a:lnTo>
                      <a:pt x="1478" y="769"/>
                    </a:lnTo>
                    <a:lnTo>
                      <a:pt x="1471" y="778"/>
                    </a:lnTo>
                    <a:lnTo>
                      <a:pt x="1469" y="787"/>
                    </a:lnTo>
                    <a:lnTo>
                      <a:pt x="1471" y="788"/>
                    </a:lnTo>
                    <a:lnTo>
                      <a:pt x="1475" y="790"/>
                    </a:lnTo>
                    <a:lnTo>
                      <a:pt x="1477" y="792"/>
                    </a:lnTo>
                    <a:lnTo>
                      <a:pt x="1477" y="797"/>
                    </a:lnTo>
                    <a:lnTo>
                      <a:pt x="1471" y="799"/>
                    </a:lnTo>
                    <a:lnTo>
                      <a:pt x="1467" y="802"/>
                    </a:lnTo>
                    <a:lnTo>
                      <a:pt x="1462" y="804"/>
                    </a:lnTo>
                    <a:lnTo>
                      <a:pt x="1457" y="809"/>
                    </a:lnTo>
                    <a:lnTo>
                      <a:pt x="1460" y="817"/>
                    </a:lnTo>
                    <a:lnTo>
                      <a:pt x="1468" y="820"/>
                    </a:lnTo>
                    <a:lnTo>
                      <a:pt x="1477" y="821"/>
                    </a:lnTo>
                    <a:lnTo>
                      <a:pt x="1486" y="822"/>
                    </a:lnTo>
                    <a:lnTo>
                      <a:pt x="1494" y="822"/>
                    </a:lnTo>
                    <a:lnTo>
                      <a:pt x="1499" y="826"/>
                    </a:lnTo>
                    <a:lnTo>
                      <a:pt x="1498" y="831"/>
                    </a:lnTo>
                    <a:lnTo>
                      <a:pt x="1488" y="841"/>
                    </a:lnTo>
                    <a:lnTo>
                      <a:pt x="1495" y="845"/>
                    </a:lnTo>
                    <a:lnTo>
                      <a:pt x="1502" y="852"/>
                    </a:lnTo>
                    <a:lnTo>
                      <a:pt x="1507" y="860"/>
                    </a:lnTo>
                    <a:lnTo>
                      <a:pt x="1507" y="869"/>
                    </a:lnTo>
                    <a:lnTo>
                      <a:pt x="1502" y="873"/>
                    </a:lnTo>
                    <a:lnTo>
                      <a:pt x="1495" y="875"/>
                    </a:lnTo>
                    <a:lnTo>
                      <a:pt x="1490" y="877"/>
                    </a:lnTo>
                    <a:lnTo>
                      <a:pt x="1484" y="875"/>
                    </a:lnTo>
                    <a:lnTo>
                      <a:pt x="1479" y="871"/>
                    </a:lnTo>
                    <a:lnTo>
                      <a:pt x="1476" y="865"/>
                    </a:lnTo>
                    <a:lnTo>
                      <a:pt x="1475" y="859"/>
                    </a:lnTo>
                    <a:lnTo>
                      <a:pt x="1477" y="854"/>
                    </a:lnTo>
                    <a:lnTo>
                      <a:pt x="1477" y="850"/>
                    </a:lnTo>
                    <a:lnTo>
                      <a:pt x="1468" y="849"/>
                    </a:lnTo>
                    <a:lnTo>
                      <a:pt x="1457" y="849"/>
                    </a:lnTo>
                    <a:lnTo>
                      <a:pt x="1447" y="849"/>
                    </a:lnTo>
                    <a:lnTo>
                      <a:pt x="1438" y="849"/>
                    </a:lnTo>
                    <a:lnTo>
                      <a:pt x="1429" y="851"/>
                    </a:lnTo>
                    <a:lnTo>
                      <a:pt x="1419" y="855"/>
                    </a:lnTo>
                    <a:lnTo>
                      <a:pt x="1411" y="860"/>
                    </a:lnTo>
                    <a:lnTo>
                      <a:pt x="1404" y="869"/>
                    </a:lnTo>
                    <a:lnTo>
                      <a:pt x="1404" y="875"/>
                    </a:lnTo>
                    <a:lnTo>
                      <a:pt x="1414" y="878"/>
                    </a:lnTo>
                    <a:lnTo>
                      <a:pt x="1419" y="879"/>
                    </a:lnTo>
                    <a:lnTo>
                      <a:pt x="1426" y="881"/>
                    </a:lnTo>
                    <a:lnTo>
                      <a:pt x="1434" y="886"/>
                    </a:lnTo>
                    <a:lnTo>
                      <a:pt x="1433" y="895"/>
                    </a:lnTo>
                    <a:lnTo>
                      <a:pt x="1427" y="903"/>
                    </a:lnTo>
                    <a:lnTo>
                      <a:pt x="1418" y="909"/>
                    </a:lnTo>
                    <a:lnTo>
                      <a:pt x="1409" y="912"/>
                    </a:lnTo>
                    <a:lnTo>
                      <a:pt x="1396" y="912"/>
                    </a:lnTo>
                    <a:lnTo>
                      <a:pt x="1391" y="905"/>
                    </a:lnTo>
                    <a:lnTo>
                      <a:pt x="1385" y="896"/>
                    </a:lnTo>
                    <a:lnTo>
                      <a:pt x="1377" y="890"/>
                    </a:lnTo>
                    <a:lnTo>
                      <a:pt x="1372" y="887"/>
                    </a:lnTo>
                    <a:lnTo>
                      <a:pt x="1370" y="882"/>
                    </a:lnTo>
                    <a:lnTo>
                      <a:pt x="1370" y="877"/>
                    </a:lnTo>
                    <a:lnTo>
                      <a:pt x="1370" y="871"/>
                    </a:lnTo>
                    <a:lnTo>
                      <a:pt x="1372" y="869"/>
                    </a:lnTo>
                    <a:lnTo>
                      <a:pt x="1370" y="866"/>
                    </a:lnTo>
                    <a:lnTo>
                      <a:pt x="1362" y="870"/>
                    </a:lnTo>
                    <a:lnTo>
                      <a:pt x="1355" y="874"/>
                    </a:lnTo>
                    <a:lnTo>
                      <a:pt x="1348" y="880"/>
                    </a:lnTo>
                    <a:lnTo>
                      <a:pt x="1342" y="887"/>
                    </a:lnTo>
                    <a:lnTo>
                      <a:pt x="1336" y="894"/>
                    </a:lnTo>
                    <a:lnTo>
                      <a:pt x="1331" y="900"/>
                    </a:lnTo>
                    <a:lnTo>
                      <a:pt x="1324" y="905"/>
                    </a:lnTo>
                    <a:lnTo>
                      <a:pt x="1317" y="909"/>
                    </a:lnTo>
                    <a:lnTo>
                      <a:pt x="1324" y="915"/>
                    </a:lnTo>
                    <a:lnTo>
                      <a:pt x="1331" y="915"/>
                    </a:lnTo>
                    <a:lnTo>
                      <a:pt x="1335" y="912"/>
                    </a:lnTo>
                    <a:lnTo>
                      <a:pt x="1341" y="909"/>
                    </a:lnTo>
                    <a:lnTo>
                      <a:pt x="1346" y="904"/>
                    </a:lnTo>
                    <a:lnTo>
                      <a:pt x="1350" y="902"/>
                    </a:lnTo>
                    <a:lnTo>
                      <a:pt x="1356" y="903"/>
                    </a:lnTo>
                    <a:lnTo>
                      <a:pt x="1362" y="909"/>
                    </a:lnTo>
                    <a:lnTo>
                      <a:pt x="1363" y="920"/>
                    </a:lnTo>
                    <a:lnTo>
                      <a:pt x="1357" y="930"/>
                    </a:lnTo>
                    <a:lnTo>
                      <a:pt x="1348" y="939"/>
                    </a:lnTo>
                    <a:lnTo>
                      <a:pt x="1342" y="948"/>
                    </a:lnTo>
                    <a:lnTo>
                      <a:pt x="1335" y="954"/>
                    </a:lnTo>
                    <a:lnTo>
                      <a:pt x="1329" y="955"/>
                    </a:lnTo>
                    <a:lnTo>
                      <a:pt x="1321" y="955"/>
                    </a:lnTo>
                    <a:lnTo>
                      <a:pt x="1312" y="955"/>
                    </a:lnTo>
                    <a:lnTo>
                      <a:pt x="1305" y="949"/>
                    </a:lnTo>
                    <a:lnTo>
                      <a:pt x="1304" y="940"/>
                    </a:lnTo>
                    <a:lnTo>
                      <a:pt x="1305" y="930"/>
                    </a:lnTo>
                    <a:lnTo>
                      <a:pt x="1303" y="923"/>
                    </a:lnTo>
                    <a:lnTo>
                      <a:pt x="1291" y="934"/>
                    </a:lnTo>
                    <a:lnTo>
                      <a:pt x="1281" y="946"/>
                    </a:lnTo>
                    <a:lnTo>
                      <a:pt x="1269" y="956"/>
                    </a:lnTo>
                    <a:lnTo>
                      <a:pt x="1258" y="967"/>
                    </a:lnTo>
                    <a:lnTo>
                      <a:pt x="1246" y="976"/>
                    </a:lnTo>
                    <a:lnTo>
                      <a:pt x="1235" y="986"/>
                    </a:lnTo>
                    <a:lnTo>
                      <a:pt x="1223" y="995"/>
                    </a:lnTo>
                    <a:lnTo>
                      <a:pt x="1211" y="1005"/>
                    </a:lnTo>
                    <a:lnTo>
                      <a:pt x="1220" y="1009"/>
                    </a:lnTo>
                    <a:lnTo>
                      <a:pt x="1226" y="1016"/>
                    </a:lnTo>
                    <a:lnTo>
                      <a:pt x="1228" y="1024"/>
                    </a:lnTo>
                    <a:lnTo>
                      <a:pt x="1225" y="1034"/>
                    </a:lnTo>
                    <a:lnTo>
                      <a:pt x="1203" y="1037"/>
                    </a:lnTo>
                    <a:lnTo>
                      <a:pt x="1205" y="1043"/>
                    </a:lnTo>
                    <a:lnTo>
                      <a:pt x="1205" y="1049"/>
                    </a:lnTo>
                    <a:lnTo>
                      <a:pt x="1206" y="1056"/>
                    </a:lnTo>
                    <a:lnTo>
                      <a:pt x="1212" y="1060"/>
                    </a:lnTo>
                    <a:lnTo>
                      <a:pt x="1220" y="1055"/>
                    </a:lnTo>
                    <a:lnTo>
                      <a:pt x="1227" y="1055"/>
                    </a:lnTo>
                    <a:lnTo>
                      <a:pt x="1231" y="1059"/>
                    </a:lnTo>
                    <a:lnTo>
                      <a:pt x="1237" y="1063"/>
                    </a:lnTo>
                    <a:lnTo>
                      <a:pt x="1242" y="1068"/>
                    </a:lnTo>
                    <a:lnTo>
                      <a:pt x="1248" y="1073"/>
                    </a:lnTo>
                    <a:lnTo>
                      <a:pt x="1254" y="1075"/>
                    </a:lnTo>
                    <a:lnTo>
                      <a:pt x="1263" y="1074"/>
                    </a:lnTo>
                    <a:lnTo>
                      <a:pt x="1274" y="1084"/>
                    </a:lnTo>
                    <a:lnTo>
                      <a:pt x="1283" y="1096"/>
                    </a:lnTo>
                    <a:lnTo>
                      <a:pt x="1289" y="1108"/>
                    </a:lnTo>
                    <a:lnTo>
                      <a:pt x="1293" y="1122"/>
                    </a:lnTo>
                    <a:lnTo>
                      <a:pt x="1284" y="1126"/>
                    </a:lnTo>
                    <a:lnTo>
                      <a:pt x="1274" y="1128"/>
                    </a:lnTo>
                    <a:lnTo>
                      <a:pt x="1265" y="1130"/>
                    </a:lnTo>
                    <a:lnTo>
                      <a:pt x="1256" y="1132"/>
                    </a:lnTo>
                    <a:lnTo>
                      <a:pt x="1248" y="1136"/>
                    </a:lnTo>
                    <a:lnTo>
                      <a:pt x="1243" y="1141"/>
                    </a:lnTo>
                    <a:lnTo>
                      <a:pt x="1239" y="1147"/>
                    </a:lnTo>
                    <a:lnTo>
                      <a:pt x="1241" y="1159"/>
                    </a:lnTo>
                    <a:lnTo>
                      <a:pt x="1238" y="1162"/>
                    </a:lnTo>
                    <a:lnTo>
                      <a:pt x="1236" y="1166"/>
                    </a:lnTo>
                    <a:lnTo>
                      <a:pt x="1234" y="1167"/>
                    </a:lnTo>
                    <a:lnTo>
                      <a:pt x="1230" y="1169"/>
                    </a:lnTo>
                    <a:lnTo>
                      <a:pt x="1219" y="1168"/>
                    </a:lnTo>
                    <a:lnTo>
                      <a:pt x="1212" y="1160"/>
                    </a:lnTo>
                    <a:lnTo>
                      <a:pt x="1210" y="1149"/>
                    </a:lnTo>
                    <a:lnTo>
                      <a:pt x="1212" y="1136"/>
                    </a:lnTo>
                    <a:lnTo>
                      <a:pt x="1221" y="1132"/>
                    </a:lnTo>
                    <a:lnTo>
                      <a:pt x="1213" y="1127"/>
                    </a:lnTo>
                    <a:lnTo>
                      <a:pt x="1206" y="1122"/>
                    </a:lnTo>
                    <a:lnTo>
                      <a:pt x="1200" y="1116"/>
                    </a:lnTo>
                    <a:lnTo>
                      <a:pt x="1196" y="1107"/>
                    </a:lnTo>
                    <a:lnTo>
                      <a:pt x="1198" y="1096"/>
                    </a:lnTo>
                    <a:lnTo>
                      <a:pt x="1198" y="1086"/>
                    </a:lnTo>
                    <a:lnTo>
                      <a:pt x="1193" y="1078"/>
                    </a:lnTo>
                    <a:lnTo>
                      <a:pt x="1185" y="1070"/>
                    </a:lnTo>
                    <a:lnTo>
                      <a:pt x="1183" y="1082"/>
                    </a:lnTo>
                    <a:lnTo>
                      <a:pt x="1181" y="1093"/>
                    </a:lnTo>
                    <a:lnTo>
                      <a:pt x="1175" y="1101"/>
                    </a:lnTo>
                    <a:lnTo>
                      <a:pt x="1162" y="1104"/>
                    </a:lnTo>
                    <a:lnTo>
                      <a:pt x="1156" y="1099"/>
                    </a:lnTo>
                    <a:lnTo>
                      <a:pt x="1151" y="1094"/>
                    </a:lnTo>
                    <a:lnTo>
                      <a:pt x="1147" y="1089"/>
                    </a:lnTo>
                    <a:lnTo>
                      <a:pt x="1148" y="1079"/>
                    </a:lnTo>
                    <a:lnTo>
                      <a:pt x="1152" y="1075"/>
                    </a:lnTo>
                    <a:lnTo>
                      <a:pt x="1156" y="1069"/>
                    </a:lnTo>
                    <a:lnTo>
                      <a:pt x="1161" y="1067"/>
                    </a:lnTo>
                    <a:lnTo>
                      <a:pt x="1168" y="1067"/>
                    </a:lnTo>
                    <a:lnTo>
                      <a:pt x="1169" y="1059"/>
                    </a:lnTo>
                    <a:lnTo>
                      <a:pt x="1174" y="1052"/>
                    </a:lnTo>
                    <a:lnTo>
                      <a:pt x="1176" y="1044"/>
                    </a:lnTo>
                    <a:lnTo>
                      <a:pt x="1175" y="1037"/>
                    </a:lnTo>
                    <a:lnTo>
                      <a:pt x="1167" y="1044"/>
                    </a:lnTo>
                    <a:lnTo>
                      <a:pt x="1159" y="1049"/>
                    </a:lnTo>
                    <a:lnTo>
                      <a:pt x="1151" y="1056"/>
                    </a:lnTo>
                    <a:lnTo>
                      <a:pt x="1143" y="1062"/>
                    </a:lnTo>
                    <a:lnTo>
                      <a:pt x="1133" y="1069"/>
                    </a:lnTo>
                    <a:lnTo>
                      <a:pt x="1125" y="1076"/>
                    </a:lnTo>
                    <a:lnTo>
                      <a:pt x="1118" y="1084"/>
                    </a:lnTo>
                    <a:lnTo>
                      <a:pt x="1110" y="1092"/>
                    </a:lnTo>
                    <a:lnTo>
                      <a:pt x="1118" y="1092"/>
                    </a:lnTo>
                    <a:lnTo>
                      <a:pt x="1128" y="1094"/>
                    </a:lnTo>
                    <a:lnTo>
                      <a:pt x="1135" y="1099"/>
                    </a:lnTo>
                    <a:lnTo>
                      <a:pt x="1138" y="1107"/>
                    </a:lnTo>
                    <a:lnTo>
                      <a:pt x="1137" y="1115"/>
                    </a:lnTo>
                    <a:lnTo>
                      <a:pt x="1132" y="1119"/>
                    </a:lnTo>
                    <a:lnTo>
                      <a:pt x="1124" y="1121"/>
                    </a:lnTo>
                    <a:lnTo>
                      <a:pt x="1118" y="1124"/>
                    </a:lnTo>
                    <a:lnTo>
                      <a:pt x="1117" y="1124"/>
                    </a:lnTo>
                    <a:lnTo>
                      <a:pt x="1116" y="1123"/>
                    </a:lnTo>
                    <a:lnTo>
                      <a:pt x="1114" y="1123"/>
                    </a:lnTo>
                    <a:lnTo>
                      <a:pt x="1113" y="1122"/>
                    </a:lnTo>
                    <a:lnTo>
                      <a:pt x="1109" y="1132"/>
                    </a:lnTo>
                    <a:lnTo>
                      <a:pt x="1114" y="1143"/>
                    </a:lnTo>
                    <a:lnTo>
                      <a:pt x="1116" y="1154"/>
                    </a:lnTo>
                    <a:lnTo>
                      <a:pt x="1109" y="1165"/>
                    </a:lnTo>
                    <a:lnTo>
                      <a:pt x="1102" y="1167"/>
                    </a:lnTo>
                    <a:lnTo>
                      <a:pt x="1097" y="1165"/>
                    </a:lnTo>
                    <a:lnTo>
                      <a:pt x="1092" y="1160"/>
                    </a:lnTo>
                    <a:lnTo>
                      <a:pt x="1086" y="1157"/>
                    </a:lnTo>
                    <a:lnTo>
                      <a:pt x="1082" y="1150"/>
                    </a:lnTo>
                    <a:lnTo>
                      <a:pt x="1084" y="1142"/>
                    </a:lnTo>
                    <a:lnTo>
                      <a:pt x="1090" y="1135"/>
                    </a:lnTo>
                    <a:lnTo>
                      <a:pt x="1091" y="1129"/>
                    </a:lnTo>
                    <a:lnTo>
                      <a:pt x="1092" y="1131"/>
                    </a:lnTo>
                    <a:lnTo>
                      <a:pt x="1094" y="1132"/>
                    </a:lnTo>
                    <a:lnTo>
                      <a:pt x="1097" y="1132"/>
                    </a:lnTo>
                    <a:lnTo>
                      <a:pt x="1099" y="1132"/>
                    </a:lnTo>
                    <a:lnTo>
                      <a:pt x="1106" y="1126"/>
                    </a:lnTo>
                    <a:lnTo>
                      <a:pt x="1103" y="1120"/>
                    </a:lnTo>
                    <a:lnTo>
                      <a:pt x="1097" y="1112"/>
                    </a:lnTo>
                    <a:lnTo>
                      <a:pt x="1097" y="1104"/>
                    </a:lnTo>
                    <a:lnTo>
                      <a:pt x="1091" y="1111"/>
                    </a:lnTo>
                    <a:lnTo>
                      <a:pt x="1083" y="1117"/>
                    </a:lnTo>
                    <a:lnTo>
                      <a:pt x="1074" y="1123"/>
                    </a:lnTo>
                    <a:lnTo>
                      <a:pt x="1065" y="1130"/>
                    </a:lnTo>
                    <a:lnTo>
                      <a:pt x="1059" y="1136"/>
                    </a:lnTo>
                    <a:lnTo>
                      <a:pt x="1056" y="1144"/>
                    </a:lnTo>
                    <a:lnTo>
                      <a:pt x="1057" y="1152"/>
                    </a:lnTo>
                    <a:lnTo>
                      <a:pt x="1067" y="1161"/>
                    </a:lnTo>
                    <a:lnTo>
                      <a:pt x="1067" y="1164"/>
                    </a:lnTo>
                    <a:lnTo>
                      <a:pt x="1067" y="1166"/>
                    </a:lnTo>
                    <a:lnTo>
                      <a:pt x="1065" y="1167"/>
                    </a:lnTo>
                    <a:lnTo>
                      <a:pt x="1063" y="1169"/>
                    </a:lnTo>
                    <a:lnTo>
                      <a:pt x="1070" y="1175"/>
                    </a:lnTo>
                    <a:lnTo>
                      <a:pt x="1074" y="1181"/>
                    </a:lnTo>
                    <a:lnTo>
                      <a:pt x="1075" y="1189"/>
                    </a:lnTo>
                    <a:lnTo>
                      <a:pt x="1076" y="1196"/>
                    </a:lnTo>
                    <a:lnTo>
                      <a:pt x="1069" y="1205"/>
                    </a:lnTo>
                    <a:lnTo>
                      <a:pt x="1062" y="1214"/>
                    </a:lnTo>
                    <a:lnTo>
                      <a:pt x="1054" y="1223"/>
                    </a:lnTo>
                    <a:lnTo>
                      <a:pt x="1044" y="1228"/>
                    </a:lnTo>
                    <a:lnTo>
                      <a:pt x="1041" y="1227"/>
                    </a:lnTo>
                    <a:lnTo>
                      <a:pt x="1039" y="1225"/>
                    </a:lnTo>
                    <a:lnTo>
                      <a:pt x="1038" y="1222"/>
                    </a:lnTo>
                    <a:lnTo>
                      <a:pt x="1034" y="1221"/>
                    </a:lnTo>
                    <a:lnTo>
                      <a:pt x="1032" y="1227"/>
                    </a:lnTo>
                    <a:lnTo>
                      <a:pt x="1029" y="1233"/>
                    </a:lnTo>
                    <a:lnTo>
                      <a:pt x="1024" y="1238"/>
                    </a:lnTo>
                    <a:lnTo>
                      <a:pt x="1019" y="1243"/>
                    </a:lnTo>
                    <a:lnTo>
                      <a:pt x="1014" y="1248"/>
                    </a:lnTo>
                    <a:lnTo>
                      <a:pt x="1009" y="1251"/>
                    </a:lnTo>
                    <a:lnTo>
                      <a:pt x="1003" y="1255"/>
                    </a:lnTo>
                    <a:lnTo>
                      <a:pt x="997" y="1257"/>
                    </a:lnTo>
                    <a:lnTo>
                      <a:pt x="992" y="1255"/>
                    </a:lnTo>
                    <a:lnTo>
                      <a:pt x="987" y="1252"/>
                    </a:lnTo>
                    <a:lnTo>
                      <a:pt x="984" y="1249"/>
                    </a:lnTo>
                    <a:lnTo>
                      <a:pt x="981" y="1244"/>
                    </a:lnTo>
                    <a:lnTo>
                      <a:pt x="976" y="1245"/>
                    </a:lnTo>
                    <a:lnTo>
                      <a:pt x="971" y="1248"/>
                    </a:lnTo>
                    <a:lnTo>
                      <a:pt x="965" y="1249"/>
                    </a:lnTo>
                    <a:lnTo>
                      <a:pt x="959" y="1250"/>
                    </a:lnTo>
                    <a:lnTo>
                      <a:pt x="952" y="1251"/>
                    </a:lnTo>
                    <a:lnTo>
                      <a:pt x="947" y="1250"/>
                    </a:lnTo>
                    <a:lnTo>
                      <a:pt x="942" y="1249"/>
                    </a:lnTo>
                    <a:lnTo>
                      <a:pt x="936" y="1247"/>
                    </a:lnTo>
                    <a:lnTo>
                      <a:pt x="928" y="1256"/>
                    </a:lnTo>
                    <a:lnTo>
                      <a:pt x="920" y="1265"/>
                    </a:lnTo>
                    <a:lnTo>
                      <a:pt x="911" y="1273"/>
                    </a:lnTo>
                    <a:lnTo>
                      <a:pt x="903" y="1280"/>
                    </a:lnTo>
                    <a:lnTo>
                      <a:pt x="894" y="1288"/>
                    </a:lnTo>
                    <a:lnTo>
                      <a:pt x="884" y="1296"/>
                    </a:lnTo>
                    <a:lnTo>
                      <a:pt x="875" y="1304"/>
                    </a:lnTo>
                    <a:lnTo>
                      <a:pt x="866" y="1313"/>
                    </a:lnTo>
                    <a:lnTo>
                      <a:pt x="872" y="1319"/>
                    </a:lnTo>
                    <a:lnTo>
                      <a:pt x="876" y="1324"/>
                    </a:lnTo>
                    <a:lnTo>
                      <a:pt x="879" y="1330"/>
                    </a:lnTo>
                    <a:lnTo>
                      <a:pt x="878" y="1339"/>
                    </a:lnTo>
                    <a:lnTo>
                      <a:pt x="872" y="1340"/>
                    </a:lnTo>
                    <a:lnTo>
                      <a:pt x="866" y="1342"/>
                    </a:lnTo>
                    <a:lnTo>
                      <a:pt x="863" y="1347"/>
                    </a:lnTo>
                    <a:lnTo>
                      <a:pt x="866" y="1353"/>
                    </a:lnTo>
                    <a:lnTo>
                      <a:pt x="866" y="1356"/>
                    </a:lnTo>
                    <a:lnTo>
                      <a:pt x="867" y="1361"/>
                    </a:lnTo>
                    <a:lnTo>
                      <a:pt x="869" y="1365"/>
                    </a:lnTo>
                    <a:lnTo>
                      <a:pt x="874" y="1369"/>
                    </a:lnTo>
                    <a:lnTo>
                      <a:pt x="878" y="1365"/>
                    </a:lnTo>
                    <a:lnTo>
                      <a:pt x="879" y="1359"/>
                    </a:lnTo>
                    <a:lnTo>
                      <a:pt x="878" y="1354"/>
                    </a:lnTo>
                    <a:lnTo>
                      <a:pt x="878" y="1348"/>
                    </a:lnTo>
                    <a:lnTo>
                      <a:pt x="886" y="1345"/>
                    </a:lnTo>
                    <a:lnTo>
                      <a:pt x="893" y="1340"/>
                    </a:lnTo>
                    <a:lnTo>
                      <a:pt x="899" y="1333"/>
                    </a:lnTo>
                    <a:lnTo>
                      <a:pt x="906" y="1327"/>
                    </a:lnTo>
                    <a:lnTo>
                      <a:pt x="913" y="1321"/>
                    </a:lnTo>
                    <a:lnTo>
                      <a:pt x="920" y="1320"/>
                    </a:lnTo>
                    <a:lnTo>
                      <a:pt x="928" y="1321"/>
                    </a:lnTo>
                    <a:lnTo>
                      <a:pt x="936" y="1328"/>
                    </a:lnTo>
                    <a:lnTo>
                      <a:pt x="935" y="1321"/>
                    </a:lnTo>
                    <a:lnTo>
                      <a:pt x="936" y="1315"/>
                    </a:lnTo>
                    <a:lnTo>
                      <a:pt x="939" y="1308"/>
                    </a:lnTo>
                    <a:lnTo>
                      <a:pt x="942" y="1301"/>
                    </a:lnTo>
                    <a:lnTo>
                      <a:pt x="934" y="1300"/>
                    </a:lnTo>
                    <a:lnTo>
                      <a:pt x="927" y="1304"/>
                    </a:lnTo>
                    <a:lnTo>
                      <a:pt x="920" y="1306"/>
                    </a:lnTo>
                    <a:lnTo>
                      <a:pt x="913" y="1301"/>
                    </a:lnTo>
                    <a:lnTo>
                      <a:pt x="909" y="1290"/>
                    </a:lnTo>
                    <a:lnTo>
                      <a:pt x="912" y="1282"/>
                    </a:lnTo>
                    <a:lnTo>
                      <a:pt x="921" y="1275"/>
                    </a:lnTo>
                    <a:lnTo>
                      <a:pt x="929" y="1268"/>
                    </a:lnTo>
                    <a:lnTo>
                      <a:pt x="935" y="1271"/>
                    </a:lnTo>
                    <a:lnTo>
                      <a:pt x="941" y="1270"/>
                    </a:lnTo>
                    <a:lnTo>
                      <a:pt x="946" y="1270"/>
                    </a:lnTo>
                    <a:lnTo>
                      <a:pt x="949" y="1273"/>
                    </a:lnTo>
                    <a:lnTo>
                      <a:pt x="954" y="1266"/>
                    </a:lnTo>
                    <a:lnTo>
                      <a:pt x="961" y="1263"/>
                    </a:lnTo>
                    <a:lnTo>
                      <a:pt x="969" y="1264"/>
                    </a:lnTo>
                    <a:lnTo>
                      <a:pt x="977" y="1268"/>
                    </a:lnTo>
                    <a:lnTo>
                      <a:pt x="979" y="1266"/>
                    </a:lnTo>
                    <a:lnTo>
                      <a:pt x="980" y="1270"/>
                    </a:lnTo>
                    <a:lnTo>
                      <a:pt x="979" y="1273"/>
                    </a:lnTo>
                    <a:lnTo>
                      <a:pt x="979" y="1279"/>
                    </a:lnTo>
                    <a:lnTo>
                      <a:pt x="981" y="1283"/>
                    </a:lnTo>
                    <a:lnTo>
                      <a:pt x="978" y="1285"/>
                    </a:lnTo>
                    <a:lnTo>
                      <a:pt x="973" y="1285"/>
                    </a:lnTo>
                    <a:lnTo>
                      <a:pt x="967" y="1283"/>
                    </a:lnTo>
                    <a:lnTo>
                      <a:pt x="963" y="1283"/>
                    </a:lnTo>
                    <a:lnTo>
                      <a:pt x="958" y="1283"/>
                    </a:lnTo>
                    <a:lnTo>
                      <a:pt x="954" y="1286"/>
                    </a:lnTo>
                    <a:lnTo>
                      <a:pt x="949" y="1289"/>
                    </a:lnTo>
                    <a:lnTo>
                      <a:pt x="947" y="1296"/>
                    </a:lnTo>
                    <a:lnTo>
                      <a:pt x="955" y="1302"/>
                    </a:lnTo>
                    <a:lnTo>
                      <a:pt x="963" y="1308"/>
                    </a:lnTo>
                    <a:lnTo>
                      <a:pt x="969" y="1316"/>
                    </a:lnTo>
                    <a:lnTo>
                      <a:pt x="967" y="1326"/>
                    </a:lnTo>
                    <a:lnTo>
                      <a:pt x="959" y="1330"/>
                    </a:lnTo>
                    <a:lnTo>
                      <a:pt x="952" y="1333"/>
                    </a:lnTo>
                    <a:lnTo>
                      <a:pt x="944" y="1336"/>
                    </a:lnTo>
                    <a:lnTo>
                      <a:pt x="936" y="1340"/>
                    </a:lnTo>
                    <a:lnTo>
                      <a:pt x="939" y="1343"/>
                    </a:lnTo>
                    <a:lnTo>
                      <a:pt x="927" y="1349"/>
                    </a:lnTo>
                    <a:lnTo>
                      <a:pt x="918" y="1359"/>
                    </a:lnTo>
                    <a:lnTo>
                      <a:pt x="911" y="1372"/>
                    </a:lnTo>
                    <a:lnTo>
                      <a:pt x="904" y="1385"/>
                    </a:lnTo>
                    <a:lnTo>
                      <a:pt x="897" y="1395"/>
                    </a:lnTo>
                    <a:lnTo>
                      <a:pt x="889" y="1400"/>
                    </a:lnTo>
                    <a:lnTo>
                      <a:pt x="878" y="1396"/>
                    </a:lnTo>
                    <a:lnTo>
                      <a:pt x="861" y="1383"/>
                    </a:lnTo>
                    <a:lnTo>
                      <a:pt x="864" y="1379"/>
                    </a:lnTo>
                    <a:lnTo>
                      <a:pt x="863" y="1374"/>
                    </a:lnTo>
                    <a:lnTo>
                      <a:pt x="859" y="1371"/>
                    </a:lnTo>
                    <a:lnTo>
                      <a:pt x="856" y="1370"/>
                    </a:lnTo>
                    <a:lnTo>
                      <a:pt x="849" y="1372"/>
                    </a:lnTo>
                    <a:lnTo>
                      <a:pt x="842" y="1371"/>
                    </a:lnTo>
                    <a:lnTo>
                      <a:pt x="837" y="1366"/>
                    </a:lnTo>
                    <a:lnTo>
                      <a:pt x="834" y="1359"/>
                    </a:lnTo>
                    <a:lnTo>
                      <a:pt x="834" y="1354"/>
                    </a:lnTo>
                    <a:lnTo>
                      <a:pt x="836" y="1349"/>
                    </a:lnTo>
                    <a:lnTo>
                      <a:pt x="842" y="1346"/>
                    </a:lnTo>
                    <a:lnTo>
                      <a:pt x="849" y="1343"/>
                    </a:lnTo>
                    <a:lnTo>
                      <a:pt x="851" y="1340"/>
                    </a:lnTo>
                    <a:lnTo>
                      <a:pt x="844" y="1336"/>
                    </a:lnTo>
                    <a:lnTo>
                      <a:pt x="837" y="1336"/>
                    </a:lnTo>
                    <a:lnTo>
                      <a:pt x="831" y="1339"/>
                    </a:lnTo>
                    <a:lnTo>
                      <a:pt x="826" y="1345"/>
                    </a:lnTo>
                    <a:lnTo>
                      <a:pt x="820" y="1350"/>
                    </a:lnTo>
                    <a:lnTo>
                      <a:pt x="815" y="1356"/>
                    </a:lnTo>
                    <a:lnTo>
                      <a:pt x="811" y="1362"/>
                    </a:lnTo>
                    <a:lnTo>
                      <a:pt x="806" y="1365"/>
                    </a:lnTo>
                    <a:lnTo>
                      <a:pt x="813" y="1368"/>
                    </a:lnTo>
                    <a:lnTo>
                      <a:pt x="820" y="1370"/>
                    </a:lnTo>
                    <a:lnTo>
                      <a:pt x="827" y="1372"/>
                    </a:lnTo>
                    <a:lnTo>
                      <a:pt x="834" y="1376"/>
                    </a:lnTo>
                    <a:lnTo>
                      <a:pt x="831" y="1388"/>
                    </a:lnTo>
                    <a:lnTo>
                      <a:pt x="822" y="1393"/>
                    </a:lnTo>
                    <a:lnTo>
                      <a:pt x="812" y="1398"/>
                    </a:lnTo>
                    <a:lnTo>
                      <a:pt x="808" y="1408"/>
                    </a:lnTo>
                    <a:lnTo>
                      <a:pt x="799" y="1408"/>
                    </a:lnTo>
                    <a:lnTo>
                      <a:pt x="789" y="1410"/>
                    </a:lnTo>
                    <a:lnTo>
                      <a:pt x="777" y="1414"/>
                    </a:lnTo>
                    <a:lnTo>
                      <a:pt x="766" y="1417"/>
                    </a:lnTo>
                    <a:lnTo>
                      <a:pt x="755" y="1418"/>
                    </a:lnTo>
                    <a:lnTo>
                      <a:pt x="745" y="1416"/>
                    </a:lnTo>
                    <a:lnTo>
                      <a:pt x="736" y="1410"/>
                    </a:lnTo>
                    <a:lnTo>
                      <a:pt x="729" y="1398"/>
                    </a:lnTo>
                    <a:lnTo>
                      <a:pt x="723" y="1398"/>
                    </a:lnTo>
                    <a:lnTo>
                      <a:pt x="718" y="1396"/>
                    </a:lnTo>
                    <a:lnTo>
                      <a:pt x="713" y="1394"/>
                    </a:lnTo>
                    <a:lnTo>
                      <a:pt x="708" y="1392"/>
                    </a:lnTo>
                    <a:lnTo>
                      <a:pt x="703" y="1391"/>
                    </a:lnTo>
                    <a:lnTo>
                      <a:pt x="699" y="1391"/>
                    </a:lnTo>
                    <a:lnTo>
                      <a:pt x="695" y="1393"/>
                    </a:lnTo>
                    <a:lnTo>
                      <a:pt x="692" y="1398"/>
                    </a:lnTo>
                    <a:lnTo>
                      <a:pt x="686" y="1392"/>
                    </a:lnTo>
                    <a:lnTo>
                      <a:pt x="680" y="1386"/>
                    </a:lnTo>
                    <a:lnTo>
                      <a:pt x="674" y="1381"/>
                    </a:lnTo>
                    <a:lnTo>
                      <a:pt x="665" y="1378"/>
                    </a:lnTo>
                    <a:lnTo>
                      <a:pt x="657" y="1374"/>
                    </a:lnTo>
                    <a:lnTo>
                      <a:pt x="649" y="1371"/>
                    </a:lnTo>
                    <a:lnTo>
                      <a:pt x="640" y="1368"/>
                    </a:lnTo>
                    <a:lnTo>
                      <a:pt x="632" y="1365"/>
                    </a:lnTo>
                    <a:lnTo>
                      <a:pt x="627" y="1362"/>
                    </a:lnTo>
                    <a:lnTo>
                      <a:pt x="625" y="1357"/>
                    </a:lnTo>
                    <a:lnTo>
                      <a:pt x="625" y="1351"/>
                    </a:lnTo>
                    <a:lnTo>
                      <a:pt x="625" y="1346"/>
                    </a:lnTo>
                    <a:lnTo>
                      <a:pt x="638" y="1341"/>
                    </a:lnTo>
                    <a:lnTo>
                      <a:pt x="641" y="1327"/>
                    </a:lnTo>
                    <a:lnTo>
                      <a:pt x="639" y="1310"/>
                    </a:lnTo>
                    <a:lnTo>
                      <a:pt x="638" y="1294"/>
                    </a:lnTo>
                    <a:lnTo>
                      <a:pt x="632" y="1291"/>
                    </a:lnTo>
                    <a:lnTo>
                      <a:pt x="625" y="1287"/>
                    </a:lnTo>
                    <a:lnTo>
                      <a:pt x="618" y="1281"/>
                    </a:lnTo>
                    <a:lnTo>
                      <a:pt x="611" y="1275"/>
                    </a:lnTo>
                    <a:lnTo>
                      <a:pt x="603" y="1270"/>
                    </a:lnTo>
                    <a:lnTo>
                      <a:pt x="595" y="1266"/>
                    </a:lnTo>
                    <a:lnTo>
                      <a:pt x="587" y="1264"/>
                    </a:lnTo>
                    <a:lnTo>
                      <a:pt x="580" y="1264"/>
                    </a:lnTo>
                    <a:lnTo>
                      <a:pt x="582" y="1270"/>
                    </a:lnTo>
                    <a:lnTo>
                      <a:pt x="579" y="1277"/>
                    </a:lnTo>
                    <a:lnTo>
                      <a:pt x="573" y="1282"/>
                    </a:lnTo>
                    <a:lnTo>
                      <a:pt x="570" y="1288"/>
                    </a:lnTo>
                    <a:lnTo>
                      <a:pt x="555" y="1277"/>
                    </a:lnTo>
                    <a:lnTo>
                      <a:pt x="552" y="1278"/>
                    </a:lnTo>
                    <a:lnTo>
                      <a:pt x="548" y="1274"/>
                    </a:lnTo>
                    <a:lnTo>
                      <a:pt x="548" y="1268"/>
                    </a:lnTo>
                    <a:lnTo>
                      <a:pt x="550" y="1263"/>
                    </a:lnTo>
                    <a:lnTo>
                      <a:pt x="552" y="1258"/>
                    </a:lnTo>
                    <a:lnTo>
                      <a:pt x="555" y="1257"/>
                    </a:lnTo>
                    <a:lnTo>
                      <a:pt x="558" y="1257"/>
                    </a:lnTo>
                    <a:lnTo>
                      <a:pt x="561" y="1256"/>
                    </a:lnTo>
                    <a:lnTo>
                      <a:pt x="563" y="1253"/>
                    </a:lnTo>
                    <a:lnTo>
                      <a:pt x="554" y="1248"/>
                    </a:lnTo>
                    <a:lnTo>
                      <a:pt x="544" y="1243"/>
                    </a:lnTo>
                    <a:lnTo>
                      <a:pt x="535" y="1241"/>
                    </a:lnTo>
                    <a:lnTo>
                      <a:pt x="526" y="1238"/>
                    </a:lnTo>
                    <a:lnTo>
                      <a:pt x="516" y="1236"/>
                    </a:lnTo>
                    <a:lnTo>
                      <a:pt x="506" y="1234"/>
                    </a:lnTo>
                    <a:lnTo>
                      <a:pt x="496" y="1232"/>
                    </a:lnTo>
                    <a:lnTo>
                      <a:pt x="486" y="1228"/>
                    </a:lnTo>
                    <a:lnTo>
                      <a:pt x="480" y="1233"/>
                    </a:lnTo>
                    <a:lnTo>
                      <a:pt x="473" y="1233"/>
                    </a:lnTo>
                    <a:lnTo>
                      <a:pt x="467" y="1229"/>
                    </a:lnTo>
                    <a:lnTo>
                      <a:pt x="460" y="1228"/>
                    </a:lnTo>
                    <a:lnTo>
                      <a:pt x="456" y="1221"/>
                    </a:lnTo>
                    <a:lnTo>
                      <a:pt x="451" y="1215"/>
                    </a:lnTo>
                    <a:lnTo>
                      <a:pt x="444" y="1212"/>
                    </a:lnTo>
                    <a:lnTo>
                      <a:pt x="436" y="1211"/>
                    </a:lnTo>
                    <a:lnTo>
                      <a:pt x="431" y="1214"/>
                    </a:lnTo>
                    <a:lnTo>
                      <a:pt x="429" y="1219"/>
                    </a:lnTo>
                    <a:lnTo>
                      <a:pt x="426" y="1221"/>
                    </a:lnTo>
                    <a:lnTo>
                      <a:pt x="421" y="1219"/>
                    </a:lnTo>
                    <a:lnTo>
                      <a:pt x="414" y="1213"/>
                    </a:lnTo>
                    <a:lnTo>
                      <a:pt x="411" y="1204"/>
                    </a:lnTo>
                    <a:lnTo>
                      <a:pt x="406" y="1197"/>
                    </a:lnTo>
                    <a:lnTo>
                      <a:pt x="397" y="1196"/>
                    </a:lnTo>
                    <a:lnTo>
                      <a:pt x="397" y="1204"/>
                    </a:lnTo>
                    <a:lnTo>
                      <a:pt x="392" y="1212"/>
                    </a:lnTo>
                    <a:lnTo>
                      <a:pt x="391" y="1220"/>
                    </a:lnTo>
                    <a:lnTo>
                      <a:pt x="398" y="1228"/>
                    </a:lnTo>
                    <a:lnTo>
                      <a:pt x="398" y="1234"/>
                    </a:lnTo>
                    <a:lnTo>
                      <a:pt x="395" y="1236"/>
                    </a:lnTo>
                    <a:lnTo>
                      <a:pt x="390" y="1238"/>
                    </a:lnTo>
                    <a:lnTo>
                      <a:pt x="386" y="1241"/>
                    </a:lnTo>
                    <a:lnTo>
                      <a:pt x="373" y="1236"/>
                    </a:lnTo>
                    <a:lnTo>
                      <a:pt x="371" y="1226"/>
                    </a:lnTo>
                    <a:lnTo>
                      <a:pt x="370" y="1214"/>
                    </a:lnTo>
                    <a:lnTo>
                      <a:pt x="359" y="1204"/>
                    </a:lnTo>
                    <a:lnTo>
                      <a:pt x="362" y="1195"/>
                    </a:lnTo>
                    <a:lnTo>
                      <a:pt x="358" y="1188"/>
                    </a:lnTo>
                    <a:lnTo>
                      <a:pt x="348" y="1183"/>
                    </a:lnTo>
                    <a:lnTo>
                      <a:pt x="342" y="1179"/>
                    </a:lnTo>
                    <a:lnTo>
                      <a:pt x="328" y="1176"/>
                    </a:lnTo>
                    <a:lnTo>
                      <a:pt x="313" y="1174"/>
                    </a:lnTo>
                    <a:lnTo>
                      <a:pt x="298" y="1174"/>
                    </a:lnTo>
                    <a:lnTo>
                      <a:pt x="282" y="1175"/>
                    </a:lnTo>
                    <a:lnTo>
                      <a:pt x="267" y="1179"/>
                    </a:lnTo>
                    <a:lnTo>
                      <a:pt x="252" y="1182"/>
                    </a:lnTo>
                    <a:lnTo>
                      <a:pt x="237" y="1188"/>
                    </a:lnTo>
                    <a:lnTo>
                      <a:pt x="224" y="1195"/>
                    </a:lnTo>
                    <a:lnTo>
                      <a:pt x="219" y="1204"/>
                    </a:lnTo>
                    <a:lnTo>
                      <a:pt x="212" y="1212"/>
                    </a:lnTo>
                    <a:lnTo>
                      <a:pt x="204" y="1218"/>
                    </a:lnTo>
                    <a:lnTo>
                      <a:pt x="194" y="1223"/>
                    </a:lnTo>
                    <a:lnTo>
                      <a:pt x="187" y="1220"/>
                    </a:lnTo>
                    <a:lnTo>
                      <a:pt x="182" y="1215"/>
                    </a:lnTo>
                    <a:lnTo>
                      <a:pt x="177" y="1211"/>
                    </a:lnTo>
                    <a:lnTo>
                      <a:pt x="170" y="1206"/>
                    </a:lnTo>
                    <a:lnTo>
                      <a:pt x="161" y="1205"/>
                    </a:lnTo>
                    <a:lnTo>
                      <a:pt x="150" y="1203"/>
                    </a:lnTo>
                    <a:lnTo>
                      <a:pt x="141" y="1200"/>
                    </a:lnTo>
                    <a:lnTo>
                      <a:pt x="133" y="1197"/>
                    </a:lnTo>
                    <a:lnTo>
                      <a:pt x="124" y="1195"/>
                    </a:lnTo>
                    <a:lnTo>
                      <a:pt x="114" y="1194"/>
                    </a:lnTo>
                    <a:lnTo>
                      <a:pt x="104" y="1192"/>
                    </a:lnTo>
                    <a:lnTo>
                      <a:pt x="95" y="1195"/>
                    </a:lnTo>
                    <a:lnTo>
                      <a:pt x="96" y="1195"/>
                    </a:lnTo>
                    <a:lnTo>
                      <a:pt x="95" y="1191"/>
                    </a:lnTo>
                    <a:lnTo>
                      <a:pt x="91" y="1185"/>
                    </a:lnTo>
                    <a:lnTo>
                      <a:pt x="90" y="1182"/>
                    </a:lnTo>
                    <a:lnTo>
                      <a:pt x="84" y="1183"/>
                    </a:lnTo>
                    <a:lnTo>
                      <a:pt x="78" y="1184"/>
                    </a:lnTo>
                    <a:lnTo>
                      <a:pt x="69" y="1184"/>
                    </a:lnTo>
                    <a:lnTo>
                      <a:pt x="61" y="1184"/>
                    </a:lnTo>
                    <a:lnTo>
                      <a:pt x="54" y="1182"/>
                    </a:lnTo>
                    <a:lnTo>
                      <a:pt x="48" y="1179"/>
                    </a:lnTo>
                    <a:lnTo>
                      <a:pt x="44" y="1174"/>
                    </a:lnTo>
                    <a:lnTo>
                      <a:pt x="43" y="1166"/>
                    </a:lnTo>
                    <a:lnTo>
                      <a:pt x="48" y="1160"/>
                    </a:lnTo>
                    <a:lnTo>
                      <a:pt x="53" y="1158"/>
                    </a:lnTo>
                    <a:lnTo>
                      <a:pt x="59" y="1157"/>
                    </a:lnTo>
                    <a:lnTo>
                      <a:pt x="66" y="1157"/>
                    </a:lnTo>
                    <a:lnTo>
                      <a:pt x="73" y="1157"/>
                    </a:lnTo>
                    <a:lnTo>
                      <a:pt x="80" y="1157"/>
                    </a:lnTo>
                    <a:lnTo>
                      <a:pt x="86" y="1156"/>
                    </a:lnTo>
                    <a:lnTo>
                      <a:pt x="90" y="1152"/>
                    </a:lnTo>
                    <a:lnTo>
                      <a:pt x="93" y="1141"/>
                    </a:lnTo>
                    <a:lnTo>
                      <a:pt x="90" y="1135"/>
                    </a:lnTo>
                    <a:lnTo>
                      <a:pt x="86" y="1131"/>
                    </a:lnTo>
                    <a:lnTo>
                      <a:pt x="80" y="1130"/>
                    </a:lnTo>
                    <a:lnTo>
                      <a:pt x="73" y="1129"/>
                    </a:lnTo>
                    <a:lnTo>
                      <a:pt x="67" y="1128"/>
                    </a:lnTo>
                    <a:lnTo>
                      <a:pt x="63" y="1124"/>
                    </a:lnTo>
                    <a:lnTo>
                      <a:pt x="60" y="1116"/>
                    </a:lnTo>
                    <a:lnTo>
                      <a:pt x="53" y="1111"/>
                    </a:lnTo>
                    <a:lnTo>
                      <a:pt x="44" y="1108"/>
                    </a:lnTo>
                    <a:lnTo>
                      <a:pt x="36" y="1106"/>
                    </a:lnTo>
                    <a:lnTo>
                      <a:pt x="29" y="1099"/>
                    </a:lnTo>
                    <a:lnTo>
                      <a:pt x="23" y="1101"/>
                    </a:lnTo>
                    <a:lnTo>
                      <a:pt x="16" y="1104"/>
                    </a:lnTo>
                    <a:lnTo>
                      <a:pt x="11" y="1106"/>
                    </a:lnTo>
                    <a:lnTo>
                      <a:pt x="6" y="1109"/>
                    </a:lnTo>
                    <a:lnTo>
                      <a:pt x="1" y="1102"/>
                    </a:lnTo>
                    <a:lnTo>
                      <a:pt x="0" y="1094"/>
                    </a:lnTo>
                    <a:lnTo>
                      <a:pt x="1" y="1085"/>
                    </a:lnTo>
                    <a:lnTo>
                      <a:pt x="4" y="1077"/>
                    </a:lnTo>
                    <a:lnTo>
                      <a:pt x="13" y="1079"/>
                    </a:lnTo>
                    <a:lnTo>
                      <a:pt x="22" y="1079"/>
                    </a:lnTo>
                    <a:lnTo>
                      <a:pt x="31" y="1079"/>
                    </a:lnTo>
                    <a:lnTo>
                      <a:pt x="41" y="1078"/>
                    </a:lnTo>
                    <a:lnTo>
                      <a:pt x="49" y="1078"/>
                    </a:lnTo>
                    <a:lnTo>
                      <a:pt x="57" y="1081"/>
                    </a:lnTo>
                    <a:lnTo>
                      <a:pt x="64" y="1086"/>
                    </a:lnTo>
                    <a:lnTo>
                      <a:pt x="69" y="1094"/>
                    </a:lnTo>
                    <a:lnTo>
                      <a:pt x="72" y="1089"/>
                    </a:lnTo>
                    <a:lnTo>
                      <a:pt x="74" y="1084"/>
                    </a:lnTo>
                    <a:lnTo>
                      <a:pt x="75" y="1078"/>
                    </a:lnTo>
                    <a:lnTo>
                      <a:pt x="75" y="1073"/>
                    </a:lnTo>
                    <a:lnTo>
                      <a:pt x="82" y="1063"/>
                    </a:lnTo>
                    <a:lnTo>
                      <a:pt x="82" y="1053"/>
                    </a:lnTo>
                    <a:lnTo>
                      <a:pt x="80" y="1040"/>
                    </a:lnTo>
                    <a:lnTo>
                      <a:pt x="80" y="1028"/>
                    </a:lnTo>
                    <a:lnTo>
                      <a:pt x="58" y="1023"/>
                    </a:lnTo>
                    <a:lnTo>
                      <a:pt x="59" y="1011"/>
                    </a:lnTo>
                    <a:lnTo>
                      <a:pt x="64" y="1001"/>
                    </a:lnTo>
                    <a:lnTo>
                      <a:pt x="71" y="993"/>
                    </a:lnTo>
                    <a:lnTo>
                      <a:pt x="79" y="987"/>
                    </a:lnTo>
                    <a:lnTo>
                      <a:pt x="80" y="938"/>
                    </a:lnTo>
                    <a:lnTo>
                      <a:pt x="78" y="912"/>
                    </a:lnTo>
                    <a:lnTo>
                      <a:pt x="80" y="885"/>
                    </a:lnTo>
                    <a:lnTo>
                      <a:pt x="81" y="855"/>
                    </a:lnTo>
                    <a:lnTo>
                      <a:pt x="79" y="828"/>
                    </a:lnTo>
                    <a:lnTo>
                      <a:pt x="71" y="801"/>
                    </a:lnTo>
                    <a:lnTo>
                      <a:pt x="73" y="772"/>
                    </a:lnTo>
                    <a:lnTo>
                      <a:pt x="76" y="742"/>
                    </a:lnTo>
                    <a:lnTo>
                      <a:pt x="73" y="712"/>
                    </a:lnTo>
                    <a:lnTo>
                      <a:pt x="75" y="696"/>
                    </a:lnTo>
                    <a:lnTo>
                      <a:pt x="73" y="681"/>
                    </a:lnTo>
                    <a:lnTo>
                      <a:pt x="69" y="666"/>
                    </a:lnTo>
                    <a:lnTo>
                      <a:pt x="68" y="651"/>
                    </a:lnTo>
                    <a:lnTo>
                      <a:pt x="73" y="646"/>
                    </a:lnTo>
                    <a:lnTo>
                      <a:pt x="80" y="500"/>
                    </a:lnTo>
                    <a:lnTo>
                      <a:pt x="102" y="482"/>
                    </a:lnTo>
                    <a:lnTo>
                      <a:pt x="125" y="466"/>
                    </a:lnTo>
                    <a:lnTo>
                      <a:pt x="149" y="450"/>
                    </a:lnTo>
                    <a:lnTo>
                      <a:pt x="172" y="435"/>
                    </a:lnTo>
                    <a:lnTo>
                      <a:pt x="197" y="420"/>
                    </a:lnTo>
                    <a:lnTo>
                      <a:pt x="222" y="405"/>
                    </a:lnTo>
                    <a:lnTo>
                      <a:pt x="247" y="391"/>
                    </a:lnTo>
                    <a:lnTo>
                      <a:pt x="271" y="378"/>
                    </a:lnTo>
                    <a:lnTo>
                      <a:pt x="297" y="364"/>
                    </a:lnTo>
                    <a:lnTo>
                      <a:pt x="322" y="350"/>
                    </a:lnTo>
                    <a:lnTo>
                      <a:pt x="347" y="336"/>
                    </a:lnTo>
                    <a:lnTo>
                      <a:pt x="371" y="322"/>
                    </a:lnTo>
                    <a:lnTo>
                      <a:pt x="396" y="308"/>
                    </a:lnTo>
                    <a:lnTo>
                      <a:pt x="420" y="295"/>
                    </a:lnTo>
                    <a:lnTo>
                      <a:pt x="443" y="281"/>
                    </a:lnTo>
                    <a:lnTo>
                      <a:pt x="466" y="266"/>
                    </a:lnTo>
                    <a:lnTo>
                      <a:pt x="468" y="268"/>
                    </a:lnTo>
                    <a:lnTo>
                      <a:pt x="482" y="260"/>
                    </a:lnTo>
                    <a:lnTo>
                      <a:pt x="495" y="253"/>
                    </a:lnTo>
                    <a:lnTo>
                      <a:pt x="509" y="245"/>
                    </a:lnTo>
                    <a:lnTo>
                      <a:pt x="522" y="237"/>
                    </a:lnTo>
                    <a:lnTo>
                      <a:pt x="535" y="229"/>
                    </a:lnTo>
                    <a:lnTo>
                      <a:pt x="549" y="221"/>
                    </a:lnTo>
                    <a:lnTo>
                      <a:pt x="562" y="213"/>
                    </a:lnTo>
                    <a:lnTo>
                      <a:pt x="576" y="205"/>
                    </a:lnTo>
                    <a:lnTo>
                      <a:pt x="589" y="197"/>
                    </a:lnTo>
                    <a:lnTo>
                      <a:pt x="602" y="187"/>
                    </a:lnTo>
                    <a:lnTo>
                      <a:pt x="616" y="179"/>
                    </a:lnTo>
                    <a:lnTo>
                      <a:pt x="630" y="171"/>
                    </a:lnTo>
                    <a:lnTo>
                      <a:pt x="642" y="163"/>
                    </a:lnTo>
                    <a:lnTo>
                      <a:pt x="656" y="155"/>
                    </a:lnTo>
                    <a:lnTo>
                      <a:pt x="669" y="147"/>
                    </a:lnTo>
                    <a:lnTo>
                      <a:pt x="683" y="139"/>
                    </a:lnTo>
                    <a:lnTo>
                      <a:pt x="692" y="134"/>
                    </a:lnTo>
                    <a:lnTo>
                      <a:pt x="700" y="130"/>
                    </a:lnTo>
                    <a:lnTo>
                      <a:pt x="709" y="126"/>
                    </a:lnTo>
                    <a:lnTo>
                      <a:pt x="717" y="122"/>
                    </a:lnTo>
                    <a:lnTo>
                      <a:pt x="725" y="117"/>
                    </a:lnTo>
                    <a:lnTo>
                      <a:pt x="732" y="111"/>
                    </a:lnTo>
                    <a:lnTo>
                      <a:pt x="739" y="106"/>
                    </a:lnTo>
                    <a:lnTo>
                      <a:pt x="746" y="99"/>
                    </a:lnTo>
                    <a:lnTo>
                      <a:pt x="755" y="96"/>
                    </a:lnTo>
                    <a:lnTo>
                      <a:pt x="765" y="93"/>
                    </a:lnTo>
                    <a:lnTo>
                      <a:pt x="773" y="88"/>
                    </a:lnTo>
                    <a:lnTo>
                      <a:pt x="781" y="84"/>
                    </a:lnTo>
                    <a:lnTo>
                      <a:pt x="789" y="78"/>
                    </a:lnTo>
                    <a:lnTo>
                      <a:pt x="797" y="73"/>
                    </a:lnTo>
                    <a:lnTo>
                      <a:pt x="806" y="69"/>
                    </a:lnTo>
                    <a:lnTo>
                      <a:pt x="815" y="64"/>
                    </a:lnTo>
                    <a:lnTo>
                      <a:pt x="815" y="60"/>
                    </a:lnTo>
                    <a:lnTo>
                      <a:pt x="827" y="56"/>
                    </a:lnTo>
                    <a:lnTo>
                      <a:pt x="839" y="51"/>
                    </a:lnTo>
                    <a:lnTo>
                      <a:pt x="852" y="46"/>
                    </a:lnTo>
                    <a:lnTo>
                      <a:pt x="865" y="39"/>
                    </a:lnTo>
                    <a:lnTo>
                      <a:pt x="876" y="31"/>
                    </a:lnTo>
                    <a:lnTo>
                      <a:pt x="888" y="23"/>
                    </a:lnTo>
                    <a:lnTo>
                      <a:pt x="898" y="13"/>
                    </a:lnTo>
                    <a:lnTo>
                      <a:pt x="906" y="4"/>
                    </a:lnTo>
                    <a:lnTo>
                      <a:pt x="912" y="4"/>
                    </a:lnTo>
                    <a:lnTo>
                      <a:pt x="918" y="3"/>
                    </a:lnTo>
                    <a:lnTo>
                      <a:pt x="925" y="2"/>
                    </a:lnTo>
                    <a:lnTo>
                      <a:pt x="931" y="1"/>
                    </a:lnTo>
                    <a:lnTo>
                      <a:pt x="936" y="0"/>
                    </a:lnTo>
                    <a:lnTo>
                      <a:pt x="943" y="1"/>
                    </a:lnTo>
                    <a:lnTo>
                      <a:pt x="949" y="2"/>
                    </a:lnTo>
                    <a:lnTo>
                      <a:pt x="955" y="4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9" name="Freeform 25"/>
              <p:cNvSpPr>
                <a:spLocks/>
              </p:cNvSpPr>
              <p:nvPr/>
            </p:nvSpPr>
            <p:spPr bwMode="auto">
              <a:xfrm>
                <a:off x="1198" y="1272"/>
                <a:ext cx="694" cy="668"/>
              </a:xfrm>
              <a:custGeom>
                <a:avLst/>
                <a:gdLst>
                  <a:gd name="T0" fmla="*/ 849 w 1388"/>
                  <a:gd name="T1" fmla="*/ 56 h 1336"/>
                  <a:gd name="T2" fmla="*/ 874 w 1388"/>
                  <a:gd name="T3" fmla="*/ 66 h 1336"/>
                  <a:gd name="T4" fmla="*/ 903 w 1388"/>
                  <a:gd name="T5" fmla="*/ 75 h 1336"/>
                  <a:gd name="T6" fmla="*/ 971 w 1388"/>
                  <a:gd name="T7" fmla="*/ 77 h 1336"/>
                  <a:gd name="T8" fmla="*/ 1053 w 1388"/>
                  <a:gd name="T9" fmla="*/ 92 h 1336"/>
                  <a:gd name="T10" fmla="*/ 1138 w 1388"/>
                  <a:gd name="T11" fmla="*/ 103 h 1336"/>
                  <a:gd name="T12" fmla="*/ 1173 w 1388"/>
                  <a:gd name="T13" fmla="*/ 104 h 1336"/>
                  <a:gd name="T14" fmla="*/ 1206 w 1388"/>
                  <a:gd name="T15" fmla="*/ 103 h 1336"/>
                  <a:gd name="T16" fmla="*/ 1244 w 1388"/>
                  <a:gd name="T17" fmla="*/ 101 h 1336"/>
                  <a:gd name="T18" fmla="*/ 1291 w 1388"/>
                  <a:gd name="T19" fmla="*/ 93 h 1336"/>
                  <a:gd name="T20" fmla="*/ 1339 w 1388"/>
                  <a:gd name="T21" fmla="*/ 71 h 1336"/>
                  <a:gd name="T22" fmla="*/ 1388 w 1388"/>
                  <a:gd name="T23" fmla="*/ 69 h 1336"/>
                  <a:gd name="T24" fmla="*/ 1281 w 1388"/>
                  <a:gd name="T25" fmla="*/ 154 h 1336"/>
                  <a:gd name="T26" fmla="*/ 1170 w 1388"/>
                  <a:gd name="T27" fmla="*/ 235 h 1336"/>
                  <a:gd name="T28" fmla="*/ 1061 w 1388"/>
                  <a:gd name="T29" fmla="*/ 313 h 1336"/>
                  <a:gd name="T30" fmla="*/ 954 w 1388"/>
                  <a:gd name="T31" fmla="*/ 388 h 1336"/>
                  <a:gd name="T32" fmla="*/ 815 w 1388"/>
                  <a:gd name="T33" fmla="*/ 491 h 1336"/>
                  <a:gd name="T34" fmla="*/ 677 w 1388"/>
                  <a:gd name="T35" fmla="*/ 592 h 1336"/>
                  <a:gd name="T36" fmla="*/ 580 w 1388"/>
                  <a:gd name="T37" fmla="*/ 651 h 1336"/>
                  <a:gd name="T38" fmla="*/ 540 w 1388"/>
                  <a:gd name="T39" fmla="*/ 649 h 1336"/>
                  <a:gd name="T40" fmla="*/ 562 w 1388"/>
                  <a:gd name="T41" fmla="*/ 664 h 1336"/>
                  <a:gd name="T42" fmla="*/ 592 w 1388"/>
                  <a:gd name="T43" fmla="*/ 697 h 1336"/>
                  <a:gd name="T44" fmla="*/ 595 w 1388"/>
                  <a:gd name="T45" fmla="*/ 772 h 1336"/>
                  <a:gd name="T46" fmla="*/ 601 w 1388"/>
                  <a:gd name="T47" fmla="*/ 1147 h 1336"/>
                  <a:gd name="T48" fmla="*/ 600 w 1388"/>
                  <a:gd name="T49" fmla="*/ 1307 h 1336"/>
                  <a:gd name="T50" fmla="*/ 598 w 1388"/>
                  <a:gd name="T51" fmla="*/ 1335 h 1336"/>
                  <a:gd name="T52" fmla="*/ 558 w 1388"/>
                  <a:gd name="T53" fmla="*/ 1320 h 1336"/>
                  <a:gd name="T54" fmla="*/ 534 w 1388"/>
                  <a:gd name="T55" fmla="*/ 1068 h 1336"/>
                  <a:gd name="T56" fmla="*/ 514 w 1388"/>
                  <a:gd name="T57" fmla="*/ 662 h 1336"/>
                  <a:gd name="T58" fmla="*/ 563 w 1388"/>
                  <a:gd name="T59" fmla="*/ 609 h 1336"/>
                  <a:gd name="T60" fmla="*/ 549 w 1388"/>
                  <a:gd name="T61" fmla="*/ 550 h 1336"/>
                  <a:gd name="T62" fmla="*/ 491 w 1388"/>
                  <a:gd name="T63" fmla="*/ 515 h 1336"/>
                  <a:gd name="T64" fmla="*/ 454 w 1388"/>
                  <a:gd name="T65" fmla="*/ 498 h 1336"/>
                  <a:gd name="T66" fmla="*/ 405 w 1388"/>
                  <a:gd name="T67" fmla="*/ 488 h 1336"/>
                  <a:gd name="T68" fmla="*/ 314 w 1388"/>
                  <a:gd name="T69" fmla="*/ 463 h 1336"/>
                  <a:gd name="T70" fmla="*/ 258 w 1388"/>
                  <a:gd name="T71" fmla="*/ 454 h 1336"/>
                  <a:gd name="T72" fmla="*/ 228 w 1388"/>
                  <a:gd name="T73" fmla="*/ 451 h 1336"/>
                  <a:gd name="T74" fmla="*/ 166 w 1388"/>
                  <a:gd name="T75" fmla="*/ 444 h 1336"/>
                  <a:gd name="T76" fmla="*/ 125 w 1388"/>
                  <a:gd name="T77" fmla="*/ 452 h 1336"/>
                  <a:gd name="T78" fmla="*/ 94 w 1388"/>
                  <a:gd name="T79" fmla="*/ 466 h 1336"/>
                  <a:gd name="T80" fmla="*/ 50 w 1388"/>
                  <a:gd name="T81" fmla="*/ 486 h 1336"/>
                  <a:gd name="T82" fmla="*/ 0 w 1388"/>
                  <a:gd name="T83" fmla="*/ 471 h 1336"/>
                  <a:gd name="T84" fmla="*/ 64 w 1388"/>
                  <a:gd name="T85" fmla="*/ 433 h 1336"/>
                  <a:gd name="T86" fmla="*/ 141 w 1388"/>
                  <a:gd name="T87" fmla="*/ 390 h 1336"/>
                  <a:gd name="T88" fmla="*/ 239 w 1388"/>
                  <a:gd name="T89" fmla="*/ 335 h 1336"/>
                  <a:gd name="T90" fmla="*/ 273 w 1388"/>
                  <a:gd name="T91" fmla="*/ 317 h 1336"/>
                  <a:gd name="T92" fmla="*/ 310 w 1388"/>
                  <a:gd name="T93" fmla="*/ 290 h 1336"/>
                  <a:gd name="T94" fmla="*/ 345 w 1388"/>
                  <a:gd name="T95" fmla="*/ 270 h 1336"/>
                  <a:gd name="T96" fmla="*/ 404 w 1388"/>
                  <a:gd name="T97" fmla="*/ 235 h 1336"/>
                  <a:gd name="T98" fmla="*/ 475 w 1388"/>
                  <a:gd name="T99" fmla="*/ 191 h 1336"/>
                  <a:gd name="T100" fmla="*/ 545 w 1388"/>
                  <a:gd name="T101" fmla="*/ 153 h 1336"/>
                  <a:gd name="T102" fmla="*/ 611 w 1388"/>
                  <a:gd name="T103" fmla="*/ 114 h 1336"/>
                  <a:gd name="T104" fmla="*/ 673 w 1388"/>
                  <a:gd name="T105" fmla="*/ 77 h 1336"/>
                  <a:gd name="T106" fmla="*/ 737 w 1388"/>
                  <a:gd name="T107" fmla="*/ 47 h 1336"/>
                  <a:gd name="T108" fmla="*/ 786 w 1388"/>
                  <a:gd name="T109" fmla="*/ 15 h 1336"/>
                  <a:gd name="T110" fmla="*/ 814 w 1388"/>
                  <a:gd name="T111" fmla="*/ 6 h 1336"/>
                  <a:gd name="T112" fmla="*/ 845 w 1388"/>
                  <a:gd name="T113" fmla="*/ 2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8" h="1336">
                    <a:moveTo>
                      <a:pt x="852" y="3"/>
                    </a:moveTo>
                    <a:lnTo>
                      <a:pt x="846" y="16"/>
                    </a:lnTo>
                    <a:lnTo>
                      <a:pt x="843" y="30"/>
                    </a:lnTo>
                    <a:lnTo>
                      <a:pt x="843" y="44"/>
                    </a:lnTo>
                    <a:lnTo>
                      <a:pt x="849" y="56"/>
                    </a:lnTo>
                    <a:lnTo>
                      <a:pt x="853" y="59"/>
                    </a:lnTo>
                    <a:lnTo>
                      <a:pt x="859" y="60"/>
                    </a:lnTo>
                    <a:lnTo>
                      <a:pt x="864" y="62"/>
                    </a:lnTo>
                    <a:lnTo>
                      <a:pt x="869" y="65"/>
                    </a:lnTo>
                    <a:lnTo>
                      <a:pt x="874" y="66"/>
                    </a:lnTo>
                    <a:lnTo>
                      <a:pt x="879" y="67"/>
                    </a:lnTo>
                    <a:lnTo>
                      <a:pt x="884" y="68"/>
                    </a:lnTo>
                    <a:lnTo>
                      <a:pt x="889" y="69"/>
                    </a:lnTo>
                    <a:lnTo>
                      <a:pt x="889" y="71"/>
                    </a:lnTo>
                    <a:lnTo>
                      <a:pt x="903" y="75"/>
                    </a:lnTo>
                    <a:lnTo>
                      <a:pt x="917" y="76"/>
                    </a:lnTo>
                    <a:lnTo>
                      <a:pt x="930" y="76"/>
                    </a:lnTo>
                    <a:lnTo>
                      <a:pt x="944" y="75"/>
                    </a:lnTo>
                    <a:lnTo>
                      <a:pt x="957" y="76"/>
                    </a:lnTo>
                    <a:lnTo>
                      <a:pt x="971" y="77"/>
                    </a:lnTo>
                    <a:lnTo>
                      <a:pt x="985" y="81"/>
                    </a:lnTo>
                    <a:lnTo>
                      <a:pt x="998" y="86"/>
                    </a:lnTo>
                    <a:lnTo>
                      <a:pt x="1018" y="88"/>
                    </a:lnTo>
                    <a:lnTo>
                      <a:pt x="1035" y="90"/>
                    </a:lnTo>
                    <a:lnTo>
                      <a:pt x="1053" y="92"/>
                    </a:lnTo>
                    <a:lnTo>
                      <a:pt x="1069" y="95"/>
                    </a:lnTo>
                    <a:lnTo>
                      <a:pt x="1085" y="98"/>
                    </a:lnTo>
                    <a:lnTo>
                      <a:pt x="1102" y="100"/>
                    </a:lnTo>
                    <a:lnTo>
                      <a:pt x="1119" y="101"/>
                    </a:lnTo>
                    <a:lnTo>
                      <a:pt x="1138" y="103"/>
                    </a:lnTo>
                    <a:lnTo>
                      <a:pt x="1145" y="100"/>
                    </a:lnTo>
                    <a:lnTo>
                      <a:pt x="1152" y="100"/>
                    </a:lnTo>
                    <a:lnTo>
                      <a:pt x="1159" y="100"/>
                    </a:lnTo>
                    <a:lnTo>
                      <a:pt x="1166" y="101"/>
                    </a:lnTo>
                    <a:lnTo>
                      <a:pt x="1173" y="104"/>
                    </a:lnTo>
                    <a:lnTo>
                      <a:pt x="1179" y="104"/>
                    </a:lnTo>
                    <a:lnTo>
                      <a:pt x="1186" y="104"/>
                    </a:lnTo>
                    <a:lnTo>
                      <a:pt x="1192" y="101"/>
                    </a:lnTo>
                    <a:lnTo>
                      <a:pt x="1200" y="101"/>
                    </a:lnTo>
                    <a:lnTo>
                      <a:pt x="1206" y="103"/>
                    </a:lnTo>
                    <a:lnTo>
                      <a:pt x="1212" y="104"/>
                    </a:lnTo>
                    <a:lnTo>
                      <a:pt x="1220" y="106"/>
                    </a:lnTo>
                    <a:lnTo>
                      <a:pt x="1227" y="103"/>
                    </a:lnTo>
                    <a:lnTo>
                      <a:pt x="1235" y="101"/>
                    </a:lnTo>
                    <a:lnTo>
                      <a:pt x="1244" y="101"/>
                    </a:lnTo>
                    <a:lnTo>
                      <a:pt x="1253" y="101"/>
                    </a:lnTo>
                    <a:lnTo>
                      <a:pt x="1264" y="101"/>
                    </a:lnTo>
                    <a:lnTo>
                      <a:pt x="1273" y="100"/>
                    </a:lnTo>
                    <a:lnTo>
                      <a:pt x="1282" y="98"/>
                    </a:lnTo>
                    <a:lnTo>
                      <a:pt x="1291" y="93"/>
                    </a:lnTo>
                    <a:lnTo>
                      <a:pt x="1295" y="96"/>
                    </a:lnTo>
                    <a:lnTo>
                      <a:pt x="1306" y="92"/>
                    </a:lnTo>
                    <a:lnTo>
                      <a:pt x="1317" y="86"/>
                    </a:lnTo>
                    <a:lnTo>
                      <a:pt x="1327" y="80"/>
                    </a:lnTo>
                    <a:lnTo>
                      <a:pt x="1339" y="71"/>
                    </a:lnTo>
                    <a:lnTo>
                      <a:pt x="1349" y="66"/>
                    </a:lnTo>
                    <a:lnTo>
                      <a:pt x="1362" y="63"/>
                    </a:lnTo>
                    <a:lnTo>
                      <a:pt x="1373" y="65"/>
                    </a:lnTo>
                    <a:lnTo>
                      <a:pt x="1387" y="71"/>
                    </a:lnTo>
                    <a:lnTo>
                      <a:pt x="1388" y="69"/>
                    </a:lnTo>
                    <a:lnTo>
                      <a:pt x="1367" y="86"/>
                    </a:lnTo>
                    <a:lnTo>
                      <a:pt x="1345" y="104"/>
                    </a:lnTo>
                    <a:lnTo>
                      <a:pt x="1324" y="121"/>
                    </a:lnTo>
                    <a:lnTo>
                      <a:pt x="1303" y="137"/>
                    </a:lnTo>
                    <a:lnTo>
                      <a:pt x="1281" y="154"/>
                    </a:lnTo>
                    <a:lnTo>
                      <a:pt x="1259" y="171"/>
                    </a:lnTo>
                    <a:lnTo>
                      <a:pt x="1237" y="187"/>
                    </a:lnTo>
                    <a:lnTo>
                      <a:pt x="1215" y="203"/>
                    </a:lnTo>
                    <a:lnTo>
                      <a:pt x="1193" y="219"/>
                    </a:lnTo>
                    <a:lnTo>
                      <a:pt x="1170" y="235"/>
                    </a:lnTo>
                    <a:lnTo>
                      <a:pt x="1148" y="251"/>
                    </a:lnTo>
                    <a:lnTo>
                      <a:pt x="1126" y="266"/>
                    </a:lnTo>
                    <a:lnTo>
                      <a:pt x="1105" y="282"/>
                    </a:lnTo>
                    <a:lnTo>
                      <a:pt x="1083" y="299"/>
                    </a:lnTo>
                    <a:lnTo>
                      <a:pt x="1061" y="313"/>
                    </a:lnTo>
                    <a:lnTo>
                      <a:pt x="1039" y="330"/>
                    </a:lnTo>
                    <a:lnTo>
                      <a:pt x="1035" y="327"/>
                    </a:lnTo>
                    <a:lnTo>
                      <a:pt x="1008" y="348"/>
                    </a:lnTo>
                    <a:lnTo>
                      <a:pt x="981" y="369"/>
                    </a:lnTo>
                    <a:lnTo>
                      <a:pt x="954" y="388"/>
                    </a:lnTo>
                    <a:lnTo>
                      <a:pt x="926" y="409"/>
                    </a:lnTo>
                    <a:lnTo>
                      <a:pt x="898" y="430"/>
                    </a:lnTo>
                    <a:lnTo>
                      <a:pt x="871" y="451"/>
                    </a:lnTo>
                    <a:lnTo>
                      <a:pt x="843" y="471"/>
                    </a:lnTo>
                    <a:lnTo>
                      <a:pt x="815" y="491"/>
                    </a:lnTo>
                    <a:lnTo>
                      <a:pt x="788" y="512"/>
                    </a:lnTo>
                    <a:lnTo>
                      <a:pt x="760" y="532"/>
                    </a:lnTo>
                    <a:lnTo>
                      <a:pt x="732" y="552"/>
                    </a:lnTo>
                    <a:lnTo>
                      <a:pt x="705" y="573"/>
                    </a:lnTo>
                    <a:lnTo>
                      <a:pt x="677" y="592"/>
                    </a:lnTo>
                    <a:lnTo>
                      <a:pt x="650" y="613"/>
                    </a:lnTo>
                    <a:lnTo>
                      <a:pt x="623" y="634"/>
                    </a:lnTo>
                    <a:lnTo>
                      <a:pt x="596" y="653"/>
                    </a:lnTo>
                    <a:lnTo>
                      <a:pt x="588" y="652"/>
                    </a:lnTo>
                    <a:lnTo>
                      <a:pt x="580" y="651"/>
                    </a:lnTo>
                    <a:lnTo>
                      <a:pt x="572" y="650"/>
                    </a:lnTo>
                    <a:lnTo>
                      <a:pt x="564" y="649"/>
                    </a:lnTo>
                    <a:lnTo>
                      <a:pt x="555" y="648"/>
                    </a:lnTo>
                    <a:lnTo>
                      <a:pt x="548" y="648"/>
                    </a:lnTo>
                    <a:lnTo>
                      <a:pt x="540" y="649"/>
                    </a:lnTo>
                    <a:lnTo>
                      <a:pt x="534" y="650"/>
                    </a:lnTo>
                    <a:lnTo>
                      <a:pt x="540" y="657"/>
                    </a:lnTo>
                    <a:lnTo>
                      <a:pt x="547" y="660"/>
                    </a:lnTo>
                    <a:lnTo>
                      <a:pt x="554" y="663"/>
                    </a:lnTo>
                    <a:lnTo>
                      <a:pt x="562" y="664"/>
                    </a:lnTo>
                    <a:lnTo>
                      <a:pt x="570" y="666"/>
                    </a:lnTo>
                    <a:lnTo>
                      <a:pt x="578" y="668"/>
                    </a:lnTo>
                    <a:lnTo>
                      <a:pt x="585" y="672"/>
                    </a:lnTo>
                    <a:lnTo>
                      <a:pt x="589" y="679"/>
                    </a:lnTo>
                    <a:lnTo>
                      <a:pt x="592" y="697"/>
                    </a:lnTo>
                    <a:lnTo>
                      <a:pt x="592" y="716"/>
                    </a:lnTo>
                    <a:lnTo>
                      <a:pt x="592" y="735"/>
                    </a:lnTo>
                    <a:lnTo>
                      <a:pt x="589" y="754"/>
                    </a:lnTo>
                    <a:lnTo>
                      <a:pt x="590" y="762"/>
                    </a:lnTo>
                    <a:lnTo>
                      <a:pt x="595" y="772"/>
                    </a:lnTo>
                    <a:lnTo>
                      <a:pt x="598" y="784"/>
                    </a:lnTo>
                    <a:lnTo>
                      <a:pt x="600" y="793"/>
                    </a:lnTo>
                    <a:lnTo>
                      <a:pt x="597" y="917"/>
                    </a:lnTo>
                    <a:lnTo>
                      <a:pt x="597" y="1033"/>
                    </a:lnTo>
                    <a:lnTo>
                      <a:pt x="601" y="1147"/>
                    </a:lnTo>
                    <a:lnTo>
                      <a:pt x="604" y="1270"/>
                    </a:lnTo>
                    <a:lnTo>
                      <a:pt x="597" y="1279"/>
                    </a:lnTo>
                    <a:lnTo>
                      <a:pt x="600" y="1288"/>
                    </a:lnTo>
                    <a:lnTo>
                      <a:pt x="603" y="1298"/>
                    </a:lnTo>
                    <a:lnTo>
                      <a:pt x="600" y="1307"/>
                    </a:lnTo>
                    <a:lnTo>
                      <a:pt x="600" y="1314"/>
                    </a:lnTo>
                    <a:lnTo>
                      <a:pt x="601" y="1321"/>
                    </a:lnTo>
                    <a:lnTo>
                      <a:pt x="603" y="1329"/>
                    </a:lnTo>
                    <a:lnTo>
                      <a:pt x="607" y="1336"/>
                    </a:lnTo>
                    <a:lnTo>
                      <a:pt x="598" y="1335"/>
                    </a:lnTo>
                    <a:lnTo>
                      <a:pt x="589" y="1332"/>
                    </a:lnTo>
                    <a:lnTo>
                      <a:pt x="581" y="1329"/>
                    </a:lnTo>
                    <a:lnTo>
                      <a:pt x="574" y="1326"/>
                    </a:lnTo>
                    <a:lnTo>
                      <a:pt x="566" y="1323"/>
                    </a:lnTo>
                    <a:lnTo>
                      <a:pt x="558" y="1320"/>
                    </a:lnTo>
                    <a:lnTo>
                      <a:pt x="551" y="1317"/>
                    </a:lnTo>
                    <a:lnTo>
                      <a:pt x="544" y="1315"/>
                    </a:lnTo>
                    <a:lnTo>
                      <a:pt x="535" y="1232"/>
                    </a:lnTo>
                    <a:lnTo>
                      <a:pt x="535" y="1150"/>
                    </a:lnTo>
                    <a:lnTo>
                      <a:pt x="534" y="1068"/>
                    </a:lnTo>
                    <a:lnTo>
                      <a:pt x="525" y="988"/>
                    </a:lnTo>
                    <a:lnTo>
                      <a:pt x="522" y="905"/>
                    </a:lnTo>
                    <a:lnTo>
                      <a:pt x="521" y="823"/>
                    </a:lnTo>
                    <a:lnTo>
                      <a:pt x="519" y="741"/>
                    </a:lnTo>
                    <a:lnTo>
                      <a:pt x="514" y="662"/>
                    </a:lnTo>
                    <a:lnTo>
                      <a:pt x="517" y="648"/>
                    </a:lnTo>
                    <a:lnTo>
                      <a:pt x="526" y="637"/>
                    </a:lnTo>
                    <a:lnTo>
                      <a:pt x="537" y="627"/>
                    </a:lnTo>
                    <a:lnTo>
                      <a:pt x="551" y="618"/>
                    </a:lnTo>
                    <a:lnTo>
                      <a:pt x="563" y="609"/>
                    </a:lnTo>
                    <a:lnTo>
                      <a:pt x="572" y="598"/>
                    </a:lnTo>
                    <a:lnTo>
                      <a:pt x="574" y="584"/>
                    </a:lnTo>
                    <a:lnTo>
                      <a:pt x="570" y="568"/>
                    </a:lnTo>
                    <a:lnTo>
                      <a:pt x="559" y="559"/>
                    </a:lnTo>
                    <a:lnTo>
                      <a:pt x="549" y="550"/>
                    </a:lnTo>
                    <a:lnTo>
                      <a:pt x="539" y="541"/>
                    </a:lnTo>
                    <a:lnTo>
                      <a:pt x="527" y="532"/>
                    </a:lnTo>
                    <a:lnTo>
                      <a:pt x="515" y="526"/>
                    </a:lnTo>
                    <a:lnTo>
                      <a:pt x="504" y="520"/>
                    </a:lnTo>
                    <a:lnTo>
                      <a:pt x="491" y="515"/>
                    </a:lnTo>
                    <a:lnTo>
                      <a:pt x="477" y="513"/>
                    </a:lnTo>
                    <a:lnTo>
                      <a:pt x="474" y="507"/>
                    </a:lnTo>
                    <a:lnTo>
                      <a:pt x="468" y="504"/>
                    </a:lnTo>
                    <a:lnTo>
                      <a:pt x="461" y="500"/>
                    </a:lnTo>
                    <a:lnTo>
                      <a:pt x="454" y="498"/>
                    </a:lnTo>
                    <a:lnTo>
                      <a:pt x="447" y="497"/>
                    </a:lnTo>
                    <a:lnTo>
                      <a:pt x="439" y="494"/>
                    </a:lnTo>
                    <a:lnTo>
                      <a:pt x="432" y="492"/>
                    </a:lnTo>
                    <a:lnTo>
                      <a:pt x="426" y="489"/>
                    </a:lnTo>
                    <a:lnTo>
                      <a:pt x="405" y="488"/>
                    </a:lnTo>
                    <a:lnTo>
                      <a:pt x="386" y="484"/>
                    </a:lnTo>
                    <a:lnTo>
                      <a:pt x="368" y="479"/>
                    </a:lnTo>
                    <a:lnTo>
                      <a:pt x="349" y="475"/>
                    </a:lnTo>
                    <a:lnTo>
                      <a:pt x="331" y="469"/>
                    </a:lnTo>
                    <a:lnTo>
                      <a:pt x="314" y="463"/>
                    </a:lnTo>
                    <a:lnTo>
                      <a:pt x="295" y="458"/>
                    </a:lnTo>
                    <a:lnTo>
                      <a:pt x="277" y="454"/>
                    </a:lnTo>
                    <a:lnTo>
                      <a:pt x="270" y="454"/>
                    </a:lnTo>
                    <a:lnTo>
                      <a:pt x="264" y="454"/>
                    </a:lnTo>
                    <a:lnTo>
                      <a:pt x="258" y="454"/>
                    </a:lnTo>
                    <a:lnTo>
                      <a:pt x="253" y="454"/>
                    </a:lnTo>
                    <a:lnTo>
                      <a:pt x="248" y="454"/>
                    </a:lnTo>
                    <a:lnTo>
                      <a:pt x="242" y="453"/>
                    </a:lnTo>
                    <a:lnTo>
                      <a:pt x="235" y="453"/>
                    </a:lnTo>
                    <a:lnTo>
                      <a:pt x="228" y="451"/>
                    </a:lnTo>
                    <a:lnTo>
                      <a:pt x="217" y="449"/>
                    </a:lnTo>
                    <a:lnTo>
                      <a:pt x="204" y="448"/>
                    </a:lnTo>
                    <a:lnTo>
                      <a:pt x="192" y="446"/>
                    </a:lnTo>
                    <a:lnTo>
                      <a:pt x="179" y="445"/>
                    </a:lnTo>
                    <a:lnTo>
                      <a:pt x="166" y="444"/>
                    </a:lnTo>
                    <a:lnTo>
                      <a:pt x="154" y="445"/>
                    </a:lnTo>
                    <a:lnTo>
                      <a:pt x="142" y="448"/>
                    </a:lnTo>
                    <a:lnTo>
                      <a:pt x="129" y="454"/>
                    </a:lnTo>
                    <a:lnTo>
                      <a:pt x="127" y="453"/>
                    </a:lnTo>
                    <a:lnTo>
                      <a:pt x="125" y="452"/>
                    </a:lnTo>
                    <a:lnTo>
                      <a:pt x="122" y="452"/>
                    </a:lnTo>
                    <a:lnTo>
                      <a:pt x="120" y="454"/>
                    </a:lnTo>
                    <a:lnTo>
                      <a:pt x="111" y="458"/>
                    </a:lnTo>
                    <a:lnTo>
                      <a:pt x="103" y="461"/>
                    </a:lnTo>
                    <a:lnTo>
                      <a:pt x="94" y="466"/>
                    </a:lnTo>
                    <a:lnTo>
                      <a:pt x="85" y="470"/>
                    </a:lnTo>
                    <a:lnTo>
                      <a:pt x="76" y="475"/>
                    </a:lnTo>
                    <a:lnTo>
                      <a:pt x="68" y="479"/>
                    </a:lnTo>
                    <a:lnTo>
                      <a:pt x="59" y="483"/>
                    </a:lnTo>
                    <a:lnTo>
                      <a:pt x="50" y="486"/>
                    </a:lnTo>
                    <a:lnTo>
                      <a:pt x="43" y="484"/>
                    </a:lnTo>
                    <a:lnTo>
                      <a:pt x="35" y="483"/>
                    </a:lnTo>
                    <a:lnTo>
                      <a:pt x="26" y="483"/>
                    </a:lnTo>
                    <a:lnTo>
                      <a:pt x="17" y="481"/>
                    </a:lnTo>
                    <a:lnTo>
                      <a:pt x="0" y="471"/>
                    </a:lnTo>
                    <a:lnTo>
                      <a:pt x="14" y="464"/>
                    </a:lnTo>
                    <a:lnTo>
                      <a:pt x="27" y="456"/>
                    </a:lnTo>
                    <a:lnTo>
                      <a:pt x="39" y="449"/>
                    </a:lnTo>
                    <a:lnTo>
                      <a:pt x="52" y="441"/>
                    </a:lnTo>
                    <a:lnTo>
                      <a:pt x="64" y="433"/>
                    </a:lnTo>
                    <a:lnTo>
                      <a:pt x="76" y="426"/>
                    </a:lnTo>
                    <a:lnTo>
                      <a:pt x="89" y="418"/>
                    </a:lnTo>
                    <a:lnTo>
                      <a:pt x="103" y="411"/>
                    </a:lnTo>
                    <a:lnTo>
                      <a:pt x="122" y="401"/>
                    </a:lnTo>
                    <a:lnTo>
                      <a:pt x="141" y="390"/>
                    </a:lnTo>
                    <a:lnTo>
                      <a:pt x="160" y="379"/>
                    </a:lnTo>
                    <a:lnTo>
                      <a:pt x="180" y="368"/>
                    </a:lnTo>
                    <a:lnTo>
                      <a:pt x="200" y="356"/>
                    </a:lnTo>
                    <a:lnTo>
                      <a:pt x="219" y="346"/>
                    </a:lnTo>
                    <a:lnTo>
                      <a:pt x="239" y="335"/>
                    </a:lnTo>
                    <a:lnTo>
                      <a:pt x="258" y="327"/>
                    </a:lnTo>
                    <a:lnTo>
                      <a:pt x="260" y="323"/>
                    </a:lnTo>
                    <a:lnTo>
                      <a:pt x="264" y="322"/>
                    </a:lnTo>
                    <a:lnTo>
                      <a:pt x="270" y="320"/>
                    </a:lnTo>
                    <a:lnTo>
                      <a:pt x="273" y="317"/>
                    </a:lnTo>
                    <a:lnTo>
                      <a:pt x="280" y="312"/>
                    </a:lnTo>
                    <a:lnTo>
                      <a:pt x="287" y="307"/>
                    </a:lnTo>
                    <a:lnTo>
                      <a:pt x="294" y="301"/>
                    </a:lnTo>
                    <a:lnTo>
                      <a:pt x="302" y="295"/>
                    </a:lnTo>
                    <a:lnTo>
                      <a:pt x="310" y="290"/>
                    </a:lnTo>
                    <a:lnTo>
                      <a:pt x="317" y="286"/>
                    </a:lnTo>
                    <a:lnTo>
                      <a:pt x="325" y="282"/>
                    </a:lnTo>
                    <a:lnTo>
                      <a:pt x="333" y="280"/>
                    </a:lnTo>
                    <a:lnTo>
                      <a:pt x="338" y="275"/>
                    </a:lnTo>
                    <a:lnTo>
                      <a:pt x="345" y="270"/>
                    </a:lnTo>
                    <a:lnTo>
                      <a:pt x="353" y="266"/>
                    </a:lnTo>
                    <a:lnTo>
                      <a:pt x="360" y="263"/>
                    </a:lnTo>
                    <a:lnTo>
                      <a:pt x="375" y="254"/>
                    </a:lnTo>
                    <a:lnTo>
                      <a:pt x="389" y="244"/>
                    </a:lnTo>
                    <a:lnTo>
                      <a:pt x="404" y="235"/>
                    </a:lnTo>
                    <a:lnTo>
                      <a:pt x="417" y="226"/>
                    </a:lnTo>
                    <a:lnTo>
                      <a:pt x="432" y="217"/>
                    </a:lnTo>
                    <a:lnTo>
                      <a:pt x="446" y="209"/>
                    </a:lnTo>
                    <a:lnTo>
                      <a:pt x="460" y="201"/>
                    </a:lnTo>
                    <a:lnTo>
                      <a:pt x="475" y="191"/>
                    </a:lnTo>
                    <a:lnTo>
                      <a:pt x="489" y="184"/>
                    </a:lnTo>
                    <a:lnTo>
                      <a:pt x="503" y="176"/>
                    </a:lnTo>
                    <a:lnTo>
                      <a:pt x="517" y="168"/>
                    </a:lnTo>
                    <a:lnTo>
                      <a:pt x="532" y="160"/>
                    </a:lnTo>
                    <a:lnTo>
                      <a:pt x="545" y="153"/>
                    </a:lnTo>
                    <a:lnTo>
                      <a:pt x="560" y="146"/>
                    </a:lnTo>
                    <a:lnTo>
                      <a:pt x="574" y="138"/>
                    </a:lnTo>
                    <a:lnTo>
                      <a:pt x="589" y="131"/>
                    </a:lnTo>
                    <a:lnTo>
                      <a:pt x="600" y="122"/>
                    </a:lnTo>
                    <a:lnTo>
                      <a:pt x="611" y="114"/>
                    </a:lnTo>
                    <a:lnTo>
                      <a:pt x="623" y="106"/>
                    </a:lnTo>
                    <a:lnTo>
                      <a:pt x="635" y="98"/>
                    </a:lnTo>
                    <a:lnTo>
                      <a:pt x="648" y="91"/>
                    </a:lnTo>
                    <a:lnTo>
                      <a:pt x="661" y="84"/>
                    </a:lnTo>
                    <a:lnTo>
                      <a:pt x="673" y="77"/>
                    </a:lnTo>
                    <a:lnTo>
                      <a:pt x="686" y="71"/>
                    </a:lnTo>
                    <a:lnTo>
                      <a:pt x="699" y="66"/>
                    </a:lnTo>
                    <a:lnTo>
                      <a:pt x="711" y="59"/>
                    </a:lnTo>
                    <a:lnTo>
                      <a:pt x="724" y="53"/>
                    </a:lnTo>
                    <a:lnTo>
                      <a:pt x="737" y="47"/>
                    </a:lnTo>
                    <a:lnTo>
                      <a:pt x="748" y="40"/>
                    </a:lnTo>
                    <a:lnTo>
                      <a:pt x="760" y="35"/>
                    </a:lnTo>
                    <a:lnTo>
                      <a:pt x="771" y="28"/>
                    </a:lnTo>
                    <a:lnTo>
                      <a:pt x="783" y="21"/>
                    </a:lnTo>
                    <a:lnTo>
                      <a:pt x="786" y="15"/>
                    </a:lnTo>
                    <a:lnTo>
                      <a:pt x="791" y="12"/>
                    </a:lnTo>
                    <a:lnTo>
                      <a:pt x="796" y="9"/>
                    </a:lnTo>
                    <a:lnTo>
                      <a:pt x="802" y="8"/>
                    </a:lnTo>
                    <a:lnTo>
                      <a:pt x="808" y="7"/>
                    </a:lnTo>
                    <a:lnTo>
                      <a:pt x="814" y="6"/>
                    </a:lnTo>
                    <a:lnTo>
                      <a:pt x="820" y="3"/>
                    </a:lnTo>
                    <a:lnTo>
                      <a:pt x="824" y="0"/>
                    </a:lnTo>
                    <a:lnTo>
                      <a:pt x="831" y="1"/>
                    </a:lnTo>
                    <a:lnTo>
                      <a:pt x="838" y="1"/>
                    </a:lnTo>
                    <a:lnTo>
                      <a:pt x="845" y="2"/>
                    </a:lnTo>
                    <a:lnTo>
                      <a:pt x="85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1524" y="1314"/>
                <a:ext cx="268" cy="75"/>
              </a:xfrm>
              <a:custGeom>
                <a:avLst/>
                <a:gdLst>
                  <a:gd name="T0" fmla="*/ 221 w 538"/>
                  <a:gd name="T1" fmla="*/ 9 h 150"/>
                  <a:gd name="T2" fmla="*/ 252 w 538"/>
                  <a:gd name="T3" fmla="*/ 13 h 150"/>
                  <a:gd name="T4" fmla="*/ 285 w 538"/>
                  <a:gd name="T5" fmla="*/ 14 h 150"/>
                  <a:gd name="T6" fmla="*/ 314 w 538"/>
                  <a:gd name="T7" fmla="*/ 19 h 150"/>
                  <a:gd name="T8" fmla="*/ 335 w 538"/>
                  <a:gd name="T9" fmla="*/ 26 h 150"/>
                  <a:gd name="T10" fmla="*/ 356 w 538"/>
                  <a:gd name="T11" fmla="*/ 28 h 150"/>
                  <a:gd name="T12" fmla="*/ 375 w 538"/>
                  <a:gd name="T13" fmla="*/ 29 h 150"/>
                  <a:gd name="T14" fmla="*/ 395 w 538"/>
                  <a:gd name="T15" fmla="*/ 30 h 150"/>
                  <a:gd name="T16" fmla="*/ 404 w 538"/>
                  <a:gd name="T17" fmla="*/ 28 h 150"/>
                  <a:gd name="T18" fmla="*/ 409 w 538"/>
                  <a:gd name="T19" fmla="*/ 28 h 150"/>
                  <a:gd name="T20" fmla="*/ 412 w 538"/>
                  <a:gd name="T21" fmla="*/ 24 h 150"/>
                  <a:gd name="T22" fmla="*/ 424 w 538"/>
                  <a:gd name="T23" fmla="*/ 37 h 150"/>
                  <a:gd name="T24" fmla="*/ 441 w 538"/>
                  <a:gd name="T25" fmla="*/ 44 h 150"/>
                  <a:gd name="T26" fmla="*/ 464 w 538"/>
                  <a:gd name="T27" fmla="*/ 46 h 150"/>
                  <a:gd name="T28" fmla="*/ 482 w 538"/>
                  <a:gd name="T29" fmla="*/ 49 h 150"/>
                  <a:gd name="T30" fmla="*/ 500 w 538"/>
                  <a:gd name="T31" fmla="*/ 53 h 150"/>
                  <a:gd name="T32" fmla="*/ 519 w 538"/>
                  <a:gd name="T33" fmla="*/ 57 h 150"/>
                  <a:gd name="T34" fmla="*/ 532 w 538"/>
                  <a:gd name="T35" fmla="*/ 59 h 150"/>
                  <a:gd name="T36" fmla="*/ 538 w 538"/>
                  <a:gd name="T37" fmla="*/ 79 h 150"/>
                  <a:gd name="T38" fmla="*/ 527 w 538"/>
                  <a:gd name="T39" fmla="*/ 94 h 150"/>
                  <a:gd name="T40" fmla="*/ 515 w 538"/>
                  <a:gd name="T41" fmla="*/ 100 h 150"/>
                  <a:gd name="T42" fmla="*/ 502 w 538"/>
                  <a:gd name="T43" fmla="*/ 107 h 150"/>
                  <a:gd name="T44" fmla="*/ 490 w 538"/>
                  <a:gd name="T45" fmla="*/ 115 h 150"/>
                  <a:gd name="T46" fmla="*/ 478 w 538"/>
                  <a:gd name="T47" fmla="*/ 126 h 150"/>
                  <a:gd name="T48" fmla="*/ 462 w 538"/>
                  <a:gd name="T49" fmla="*/ 135 h 150"/>
                  <a:gd name="T50" fmla="*/ 444 w 538"/>
                  <a:gd name="T51" fmla="*/ 142 h 150"/>
                  <a:gd name="T52" fmla="*/ 425 w 538"/>
                  <a:gd name="T53" fmla="*/ 145 h 150"/>
                  <a:gd name="T54" fmla="*/ 395 w 538"/>
                  <a:gd name="T55" fmla="*/ 149 h 150"/>
                  <a:gd name="T56" fmla="*/ 357 w 538"/>
                  <a:gd name="T57" fmla="*/ 150 h 150"/>
                  <a:gd name="T58" fmla="*/ 321 w 538"/>
                  <a:gd name="T59" fmla="*/ 144 h 150"/>
                  <a:gd name="T60" fmla="*/ 284 w 538"/>
                  <a:gd name="T61" fmla="*/ 141 h 150"/>
                  <a:gd name="T62" fmla="*/ 259 w 538"/>
                  <a:gd name="T63" fmla="*/ 138 h 150"/>
                  <a:gd name="T64" fmla="*/ 247 w 538"/>
                  <a:gd name="T65" fmla="*/ 136 h 150"/>
                  <a:gd name="T66" fmla="*/ 236 w 538"/>
                  <a:gd name="T67" fmla="*/ 134 h 150"/>
                  <a:gd name="T68" fmla="*/ 224 w 538"/>
                  <a:gd name="T69" fmla="*/ 134 h 150"/>
                  <a:gd name="T70" fmla="*/ 213 w 538"/>
                  <a:gd name="T71" fmla="*/ 132 h 150"/>
                  <a:gd name="T72" fmla="*/ 199 w 538"/>
                  <a:gd name="T73" fmla="*/ 129 h 150"/>
                  <a:gd name="T74" fmla="*/ 181 w 538"/>
                  <a:gd name="T75" fmla="*/ 128 h 150"/>
                  <a:gd name="T76" fmla="*/ 157 w 538"/>
                  <a:gd name="T77" fmla="*/ 121 h 150"/>
                  <a:gd name="T78" fmla="*/ 133 w 538"/>
                  <a:gd name="T79" fmla="*/ 118 h 150"/>
                  <a:gd name="T80" fmla="*/ 109 w 538"/>
                  <a:gd name="T81" fmla="*/ 113 h 150"/>
                  <a:gd name="T82" fmla="*/ 86 w 538"/>
                  <a:gd name="T83" fmla="*/ 106 h 150"/>
                  <a:gd name="T84" fmla="*/ 57 w 538"/>
                  <a:gd name="T85" fmla="*/ 100 h 150"/>
                  <a:gd name="T86" fmla="*/ 28 w 538"/>
                  <a:gd name="T87" fmla="*/ 92 h 150"/>
                  <a:gd name="T88" fmla="*/ 6 w 538"/>
                  <a:gd name="T89" fmla="*/ 75 h 150"/>
                  <a:gd name="T90" fmla="*/ 7 w 538"/>
                  <a:gd name="T91" fmla="*/ 54 h 150"/>
                  <a:gd name="T92" fmla="*/ 19 w 538"/>
                  <a:gd name="T93" fmla="*/ 45 h 150"/>
                  <a:gd name="T94" fmla="*/ 30 w 538"/>
                  <a:gd name="T95" fmla="*/ 38 h 150"/>
                  <a:gd name="T96" fmla="*/ 42 w 538"/>
                  <a:gd name="T97" fmla="*/ 29 h 150"/>
                  <a:gd name="T98" fmla="*/ 60 w 538"/>
                  <a:gd name="T99" fmla="*/ 20 h 150"/>
                  <a:gd name="T100" fmla="*/ 86 w 538"/>
                  <a:gd name="T101" fmla="*/ 12 h 150"/>
                  <a:gd name="T102" fmla="*/ 110 w 538"/>
                  <a:gd name="T103" fmla="*/ 2 h 150"/>
                  <a:gd name="T104" fmla="*/ 134 w 538"/>
                  <a:gd name="T105" fmla="*/ 0 h 150"/>
                  <a:gd name="T106" fmla="*/ 154 w 538"/>
                  <a:gd name="T107" fmla="*/ 0 h 150"/>
                  <a:gd name="T108" fmla="*/ 169 w 538"/>
                  <a:gd name="T109" fmla="*/ 0 h 150"/>
                  <a:gd name="T110" fmla="*/ 184 w 538"/>
                  <a:gd name="T111" fmla="*/ 1 h 150"/>
                  <a:gd name="T112" fmla="*/ 199 w 538"/>
                  <a:gd name="T113" fmla="*/ 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8" h="150">
                    <a:moveTo>
                      <a:pt x="206" y="5"/>
                    </a:moveTo>
                    <a:lnTo>
                      <a:pt x="221" y="9"/>
                    </a:lnTo>
                    <a:lnTo>
                      <a:pt x="236" y="12"/>
                    </a:lnTo>
                    <a:lnTo>
                      <a:pt x="252" y="13"/>
                    </a:lnTo>
                    <a:lnTo>
                      <a:pt x="269" y="13"/>
                    </a:lnTo>
                    <a:lnTo>
                      <a:pt x="285" y="14"/>
                    </a:lnTo>
                    <a:lnTo>
                      <a:pt x="300" y="16"/>
                    </a:lnTo>
                    <a:lnTo>
                      <a:pt x="314" y="19"/>
                    </a:lnTo>
                    <a:lnTo>
                      <a:pt x="326" y="24"/>
                    </a:lnTo>
                    <a:lnTo>
                      <a:pt x="335" y="26"/>
                    </a:lnTo>
                    <a:lnTo>
                      <a:pt x="345" y="27"/>
                    </a:lnTo>
                    <a:lnTo>
                      <a:pt x="356" y="28"/>
                    </a:lnTo>
                    <a:lnTo>
                      <a:pt x="366" y="28"/>
                    </a:lnTo>
                    <a:lnTo>
                      <a:pt x="375" y="29"/>
                    </a:lnTo>
                    <a:lnTo>
                      <a:pt x="385" y="30"/>
                    </a:lnTo>
                    <a:lnTo>
                      <a:pt x="395" y="30"/>
                    </a:lnTo>
                    <a:lnTo>
                      <a:pt x="404" y="31"/>
                    </a:lnTo>
                    <a:lnTo>
                      <a:pt x="404" y="28"/>
                    </a:lnTo>
                    <a:lnTo>
                      <a:pt x="406" y="28"/>
                    </a:lnTo>
                    <a:lnTo>
                      <a:pt x="409" y="28"/>
                    </a:lnTo>
                    <a:lnTo>
                      <a:pt x="411" y="27"/>
                    </a:lnTo>
                    <a:lnTo>
                      <a:pt x="412" y="24"/>
                    </a:lnTo>
                    <a:lnTo>
                      <a:pt x="415" y="32"/>
                    </a:lnTo>
                    <a:lnTo>
                      <a:pt x="424" y="37"/>
                    </a:lnTo>
                    <a:lnTo>
                      <a:pt x="433" y="40"/>
                    </a:lnTo>
                    <a:lnTo>
                      <a:pt x="441" y="44"/>
                    </a:lnTo>
                    <a:lnTo>
                      <a:pt x="454" y="45"/>
                    </a:lnTo>
                    <a:lnTo>
                      <a:pt x="464" y="46"/>
                    </a:lnTo>
                    <a:lnTo>
                      <a:pt x="473" y="47"/>
                    </a:lnTo>
                    <a:lnTo>
                      <a:pt x="482" y="49"/>
                    </a:lnTo>
                    <a:lnTo>
                      <a:pt x="490" y="51"/>
                    </a:lnTo>
                    <a:lnTo>
                      <a:pt x="500" y="53"/>
                    </a:lnTo>
                    <a:lnTo>
                      <a:pt x="509" y="54"/>
                    </a:lnTo>
                    <a:lnTo>
                      <a:pt x="519" y="57"/>
                    </a:lnTo>
                    <a:lnTo>
                      <a:pt x="524" y="52"/>
                    </a:lnTo>
                    <a:lnTo>
                      <a:pt x="532" y="59"/>
                    </a:lnTo>
                    <a:lnTo>
                      <a:pt x="537" y="68"/>
                    </a:lnTo>
                    <a:lnTo>
                      <a:pt x="538" y="79"/>
                    </a:lnTo>
                    <a:lnTo>
                      <a:pt x="533" y="90"/>
                    </a:lnTo>
                    <a:lnTo>
                      <a:pt x="527" y="94"/>
                    </a:lnTo>
                    <a:lnTo>
                      <a:pt x="520" y="97"/>
                    </a:lnTo>
                    <a:lnTo>
                      <a:pt x="515" y="100"/>
                    </a:lnTo>
                    <a:lnTo>
                      <a:pt x="508" y="104"/>
                    </a:lnTo>
                    <a:lnTo>
                      <a:pt x="502" y="107"/>
                    </a:lnTo>
                    <a:lnTo>
                      <a:pt x="496" y="111"/>
                    </a:lnTo>
                    <a:lnTo>
                      <a:pt x="490" y="115"/>
                    </a:lnTo>
                    <a:lnTo>
                      <a:pt x="487" y="121"/>
                    </a:lnTo>
                    <a:lnTo>
                      <a:pt x="478" y="126"/>
                    </a:lnTo>
                    <a:lnTo>
                      <a:pt x="470" y="130"/>
                    </a:lnTo>
                    <a:lnTo>
                      <a:pt x="462" y="135"/>
                    </a:lnTo>
                    <a:lnTo>
                      <a:pt x="452" y="138"/>
                    </a:lnTo>
                    <a:lnTo>
                      <a:pt x="444" y="142"/>
                    </a:lnTo>
                    <a:lnTo>
                      <a:pt x="435" y="144"/>
                    </a:lnTo>
                    <a:lnTo>
                      <a:pt x="425" y="145"/>
                    </a:lnTo>
                    <a:lnTo>
                      <a:pt x="414" y="143"/>
                    </a:lnTo>
                    <a:lnTo>
                      <a:pt x="395" y="149"/>
                    </a:lnTo>
                    <a:lnTo>
                      <a:pt x="375" y="150"/>
                    </a:lnTo>
                    <a:lnTo>
                      <a:pt x="357" y="150"/>
                    </a:lnTo>
                    <a:lnTo>
                      <a:pt x="338" y="148"/>
                    </a:lnTo>
                    <a:lnTo>
                      <a:pt x="321" y="144"/>
                    </a:lnTo>
                    <a:lnTo>
                      <a:pt x="303" y="142"/>
                    </a:lnTo>
                    <a:lnTo>
                      <a:pt x="284" y="141"/>
                    </a:lnTo>
                    <a:lnTo>
                      <a:pt x="266" y="141"/>
                    </a:lnTo>
                    <a:lnTo>
                      <a:pt x="259" y="138"/>
                    </a:lnTo>
                    <a:lnTo>
                      <a:pt x="253" y="137"/>
                    </a:lnTo>
                    <a:lnTo>
                      <a:pt x="247" y="136"/>
                    </a:lnTo>
                    <a:lnTo>
                      <a:pt x="241" y="135"/>
                    </a:lnTo>
                    <a:lnTo>
                      <a:pt x="236" y="134"/>
                    </a:lnTo>
                    <a:lnTo>
                      <a:pt x="230" y="134"/>
                    </a:lnTo>
                    <a:lnTo>
                      <a:pt x="224" y="134"/>
                    </a:lnTo>
                    <a:lnTo>
                      <a:pt x="217" y="134"/>
                    </a:lnTo>
                    <a:lnTo>
                      <a:pt x="213" y="132"/>
                    </a:lnTo>
                    <a:lnTo>
                      <a:pt x="206" y="129"/>
                    </a:lnTo>
                    <a:lnTo>
                      <a:pt x="199" y="129"/>
                    </a:lnTo>
                    <a:lnTo>
                      <a:pt x="193" y="134"/>
                    </a:lnTo>
                    <a:lnTo>
                      <a:pt x="181" y="128"/>
                    </a:lnTo>
                    <a:lnTo>
                      <a:pt x="169" y="123"/>
                    </a:lnTo>
                    <a:lnTo>
                      <a:pt x="157" y="121"/>
                    </a:lnTo>
                    <a:lnTo>
                      <a:pt x="146" y="119"/>
                    </a:lnTo>
                    <a:lnTo>
                      <a:pt x="133" y="118"/>
                    </a:lnTo>
                    <a:lnTo>
                      <a:pt x="122" y="115"/>
                    </a:lnTo>
                    <a:lnTo>
                      <a:pt x="109" y="113"/>
                    </a:lnTo>
                    <a:lnTo>
                      <a:pt x="97" y="110"/>
                    </a:lnTo>
                    <a:lnTo>
                      <a:pt x="86" y="106"/>
                    </a:lnTo>
                    <a:lnTo>
                      <a:pt x="72" y="104"/>
                    </a:lnTo>
                    <a:lnTo>
                      <a:pt x="57" y="100"/>
                    </a:lnTo>
                    <a:lnTo>
                      <a:pt x="42" y="97"/>
                    </a:lnTo>
                    <a:lnTo>
                      <a:pt x="28" y="92"/>
                    </a:lnTo>
                    <a:lnTo>
                      <a:pt x="15" y="84"/>
                    </a:lnTo>
                    <a:lnTo>
                      <a:pt x="6" y="75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3" y="50"/>
                    </a:lnTo>
                    <a:lnTo>
                      <a:pt x="19" y="45"/>
                    </a:lnTo>
                    <a:lnTo>
                      <a:pt x="25" y="42"/>
                    </a:lnTo>
                    <a:lnTo>
                      <a:pt x="30" y="38"/>
                    </a:lnTo>
                    <a:lnTo>
                      <a:pt x="36" y="34"/>
                    </a:lnTo>
                    <a:lnTo>
                      <a:pt x="42" y="29"/>
                    </a:lnTo>
                    <a:lnTo>
                      <a:pt x="48" y="22"/>
                    </a:lnTo>
                    <a:lnTo>
                      <a:pt x="60" y="20"/>
                    </a:lnTo>
                    <a:lnTo>
                      <a:pt x="73" y="16"/>
                    </a:lnTo>
                    <a:lnTo>
                      <a:pt x="86" y="12"/>
                    </a:lnTo>
                    <a:lnTo>
                      <a:pt x="97" y="7"/>
                    </a:lnTo>
                    <a:lnTo>
                      <a:pt x="110" y="2"/>
                    </a:lnTo>
                    <a:lnTo>
                      <a:pt x="123" y="0"/>
                    </a:lnTo>
                    <a:lnTo>
                      <a:pt x="134" y="0"/>
                    </a:lnTo>
                    <a:lnTo>
                      <a:pt x="147" y="2"/>
                    </a:lnTo>
                    <a:lnTo>
                      <a:pt x="154" y="0"/>
                    </a:lnTo>
                    <a:lnTo>
                      <a:pt x="161" y="0"/>
                    </a:lnTo>
                    <a:lnTo>
                      <a:pt x="169" y="0"/>
                    </a:lnTo>
                    <a:lnTo>
                      <a:pt x="176" y="0"/>
                    </a:lnTo>
                    <a:lnTo>
                      <a:pt x="184" y="1"/>
                    </a:lnTo>
                    <a:lnTo>
                      <a:pt x="191" y="2"/>
                    </a:lnTo>
                    <a:lnTo>
                      <a:pt x="199" y="4"/>
                    </a:lnTo>
                    <a:lnTo>
                      <a:pt x="20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1565" y="1328"/>
                <a:ext cx="35" cy="29"/>
              </a:xfrm>
              <a:custGeom>
                <a:avLst/>
                <a:gdLst>
                  <a:gd name="T0" fmla="*/ 72 w 72"/>
                  <a:gd name="T1" fmla="*/ 15 h 58"/>
                  <a:gd name="T2" fmla="*/ 63 w 72"/>
                  <a:gd name="T3" fmla="*/ 17 h 58"/>
                  <a:gd name="T4" fmla="*/ 53 w 72"/>
                  <a:gd name="T5" fmla="*/ 21 h 58"/>
                  <a:gd name="T6" fmla="*/ 44 w 72"/>
                  <a:gd name="T7" fmla="*/ 25 h 58"/>
                  <a:gd name="T8" fmla="*/ 35 w 72"/>
                  <a:gd name="T9" fmla="*/ 30 h 58"/>
                  <a:gd name="T10" fmla="*/ 26 w 72"/>
                  <a:gd name="T11" fmla="*/ 36 h 58"/>
                  <a:gd name="T12" fmla="*/ 16 w 72"/>
                  <a:gd name="T13" fmla="*/ 43 h 58"/>
                  <a:gd name="T14" fmla="*/ 8 w 72"/>
                  <a:gd name="T15" fmla="*/ 50 h 58"/>
                  <a:gd name="T16" fmla="*/ 0 w 72"/>
                  <a:gd name="T17" fmla="*/ 58 h 58"/>
                  <a:gd name="T18" fmla="*/ 7 w 72"/>
                  <a:gd name="T19" fmla="*/ 50 h 58"/>
                  <a:gd name="T20" fmla="*/ 15 w 72"/>
                  <a:gd name="T21" fmla="*/ 41 h 58"/>
                  <a:gd name="T22" fmla="*/ 22 w 72"/>
                  <a:gd name="T23" fmla="*/ 33 h 58"/>
                  <a:gd name="T24" fmla="*/ 30 w 72"/>
                  <a:gd name="T25" fmla="*/ 25 h 58"/>
                  <a:gd name="T26" fmla="*/ 38 w 72"/>
                  <a:gd name="T27" fmla="*/ 17 h 58"/>
                  <a:gd name="T28" fmla="*/ 46 w 72"/>
                  <a:gd name="T29" fmla="*/ 10 h 58"/>
                  <a:gd name="T30" fmla="*/ 56 w 72"/>
                  <a:gd name="T31" fmla="*/ 5 h 58"/>
                  <a:gd name="T32" fmla="*/ 65 w 72"/>
                  <a:gd name="T33" fmla="*/ 0 h 58"/>
                  <a:gd name="T34" fmla="*/ 72 w 72"/>
                  <a:gd name="T35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72" y="15"/>
                    </a:moveTo>
                    <a:lnTo>
                      <a:pt x="63" y="17"/>
                    </a:lnTo>
                    <a:lnTo>
                      <a:pt x="53" y="21"/>
                    </a:lnTo>
                    <a:lnTo>
                      <a:pt x="44" y="25"/>
                    </a:lnTo>
                    <a:lnTo>
                      <a:pt x="35" y="30"/>
                    </a:lnTo>
                    <a:lnTo>
                      <a:pt x="26" y="36"/>
                    </a:lnTo>
                    <a:lnTo>
                      <a:pt x="16" y="43"/>
                    </a:lnTo>
                    <a:lnTo>
                      <a:pt x="8" y="50"/>
                    </a:lnTo>
                    <a:lnTo>
                      <a:pt x="0" y="58"/>
                    </a:lnTo>
                    <a:lnTo>
                      <a:pt x="7" y="50"/>
                    </a:lnTo>
                    <a:lnTo>
                      <a:pt x="15" y="41"/>
                    </a:lnTo>
                    <a:lnTo>
                      <a:pt x="22" y="33"/>
                    </a:lnTo>
                    <a:lnTo>
                      <a:pt x="30" y="25"/>
                    </a:lnTo>
                    <a:lnTo>
                      <a:pt x="38" y="17"/>
                    </a:lnTo>
                    <a:lnTo>
                      <a:pt x="46" y="10"/>
                    </a:lnTo>
                    <a:lnTo>
                      <a:pt x="56" y="5"/>
                    </a:lnTo>
                    <a:lnTo>
                      <a:pt x="65" y="0"/>
                    </a:ln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1708" y="1328"/>
                <a:ext cx="185" cy="438"/>
              </a:xfrm>
              <a:custGeom>
                <a:avLst/>
                <a:gdLst>
                  <a:gd name="T0" fmla="*/ 320 w 370"/>
                  <a:gd name="T1" fmla="*/ 147 h 875"/>
                  <a:gd name="T2" fmla="*/ 309 w 370"/>
                  <a:gd name="T3" fmla="*/ 172 h 875"/>
                  <a:gd name="T4" fmla="*/ 300 w 370"/>
                  <a:gd name="T5" fmla="*/ 196 h 875"/>
                  <a:gd name="T6" fmla="*/ 290 w 370"/>
                  <a:gd name="T7" fmla="*/ 220 h 875"/>
                  <a:gd name="T8" fmla="*/ 277 w 370"/>
                  <a:gd name="T9" fmla="*/ 248 h 875"/>
                  <a:gd name="T10" fmla="*/ 264 w 370"/>
                  <a:gd name="T11" fmla="*/ 278 h 875"/>
                  <a:gd name="T12" fmla="*/ 252 w 370"/>
                  <a:gd name="T13" fmla="*/ 308 h 875"/>
                  <a:gd name="T14" fmla="*/ 241 w 370"/>
                  <a:gd name="T15" fmla="*/ 338 h 875"/>
                  <a:gd name="T16" fmla="*/ 221 w 370"/>
                  <a:gd name="T17" fmla="*/ 384 h 875"/>
                  <a:gd name="T18" fmla="*/ 192 w 370"/>
                  <a:gd name="T19" fmla="*/ 444 h 875"/>
                  <a:gd name="T20" fmla="*/ 165 w 370"/>
                  <a:gd name="T21" fmla="*/ 506 h 875"/>
                  <a:gd name="T22" fmla="*/ 142 w 370"/>
                  <a:gd name="T23" fmla="*/ 568 h 875"/>
                  <a:gd name="T24" fmla="*/ 119 w 370"/>
                  <a:gd name="T25" fmla="*/ 630 h 875"/>
                  <a:gd name="T26" fmla="*/ 95 w 370"/>
                  <a:gd name="T27" fmla="*/ 691 h 875"/>
                  <a:gd name="T28" fmla="*/ 70 w 370"/>
                  <a:gd name="T29" fmla="*/ 753 h 875"/>
                  <a:gd name="T30" fmla="*/ 42 w 370"/>
                  <a:gd name="T31" fmla="*/ 812 h 875"/>
                  <a:gd name="T32" fmla="*/ 15 w 370"/>
                  <a:gd name="T33" fmla="*/ 848 h 875"/>
                  <a:gd name="T34" fmla="*/ 12 w 370"/>
                  <a:gd name="T35" fmla="*/ 870 h 875"/>
                  <a:gd name="T36" fmla="*/ 16 w 370"/>
                  <a:gd name="T37" fmla="*/ 846 h 875"/>
                  <a:gd name="T38" fmla="*/ 44 w 370"/>
                  <a:gd name="T39" fmla="*/ 786 h 875"/>
                  <a:gd name="T40" fmla="*/ 71 w 370"/>
                  <a:gd name="T41" fmla="*/ 724 h 875"/>
                  <a:gd name="T42" fmla="*/ 94 w 370"/>
                  <a:gd name="T43" fmla="*/ 660 h 875"/>
                  <a:gd name="T44" fmla="*/ 118 w 370"/>
                  <a:gd name="T45" fmla="*/ 597 h 875"/>
                  <a:gd name="T46" fmla="*/ 142 w 370"/>
                  <a:gd name="T47" fmla="*/ 534 h 875"/>
                  <a:gd name="T48" fmla="*/ 168 w 370"/>
                  <a:gd name="T49" fmla="*/ 470 h 875"/>
                  <a:gd name="T50" fmla="*/ 196 w 370"/>
                  <a:gd name="T51" fmla="*/ 408 h 875"/>
                  <a:gd name="T52" fmla="*/ 227 w 370"/>
                  <a:gd name="T53" fmla="*/ 345 h 875"/>
                  <a:gd name="T54" fmla="*/ 254 w 370"/>
                  <a:gd name="T55" fmla="*/ 278 h 875"/>
                  <a:gd name="T56" fmla="*/ 280 w 370"/>
                  <a:gd name="T57" fmla="*/ 210 h 875"/>
                  <a:gd name="T58" fmla="*/ 309 w 370"/>
                  <a:gd name="T59" fmla="*/ 143 h 875"/>
                  <a:gd name="T60" fmla="*/ 324 w 370"/>
                  <a:gd name="T61" fmla="*/ 100 h 875"/>
                  <a:gd name="T62" fmla="*/ 325 w 370"/>
                  <a:gd name="T63" fmla="*/ 81 h 875"/>
                  <a:gd name="T64" fmla="*/ 335 w 370"/>
                  <a:gd name="T65" fmla="*/ 63 h 875"/>
                  <a:gd name="T66" fmla="*/ 345 w 370"/>
                  <a:gd name="T67" fmla="*/ 47 h 875"/>
                  <a:gd name="T68" fmla="*/ 357 w 370"/>
                  <a:gd name="T69" fmla="*/ 31 h 875"/>
                  <a:gd name="T70" fmla="*/ 365 w 370"/>
                  <a:gd name="T71" fmla="*/ 15 h 875"/>
                  <a:gd name="T72" fmla="*/ 370 w 370"/>
                  <a:gd name="T73" fmla="*/ 0 h 875"/>
                  <a:gd name="T74" fmla="*/ 362 w 370"/>
                  <a:gd name="T75" fmla="*/ 32 h 875"/>
                  <a:gd name="T76" fmla="*/ 351 w 370"/>
                  <a:gd name="T77" fmla="*/ 67 h 875"/>
                  <a:gd name="T78" fmla="*/ 337 w 370"/>
                  <a:gd name="T79" fmla="*/ 103 h 875"/>
                  <a:gd name="T80" fmla="*/ 327 w 370"/>
                  <a:gd name="T81" fmla="*/ 137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875">
                    <a:moveTo>
                      <a:pt x="327" y="137"/>
                    </a:moveTo>
                    <a:lnTo>
                      <a:pt x="320" y="147"/>
                    </a:lnTo>
                    <a:lnTo>
                      <a:pt x="315" y="159"/>
                    </a:lnTo>
                    <a:lnTo>
                      <a:pt x="309" y="172"/>
                    </a:lnTo>
                    <a:lnTo>
                      <a:pt x="305" y="183"/>
                    </a:lnTo>
                    <a:lnTo>
                      <a:pt x="300" y="196"/>
                    </a:lnTo>
                    <a:lnTo>
                      <a:pt x="295" y="209"/>
                    </a:lnTo>
                    <a:lnTo>
                      <a:pt x="290" y="220"/>
                    </a:lnTo>
                    <a:lnTo>
                      <a:pt x="284" y="232"/>
                    </a:lnTo>
                    <a:lnTo>
                      <a:pt x="277" y="248"/>
                    </a:lnTo>
                    <a:lnTo>
                      <a:pt x="271" y="263"/>
                    </a:lnTo>
                    <a:lnTo>
                      <a:pt x="264" y="278"/>
                    </a:lnTo>
                    <a:lnTo>
                      <a:pt x="259" y="293"/>
                    </a:lnTo>
                    <a:lnTo>
                      <a:pt x="252" y="308"/>
                    </a:lnTo>
                    <a:lnTo>
                      <a:pt x="247" y="323"/>
                    </a:lnTo>
                    <a:lnTo>
                      <a:pt x="241" y="338"/>
                    </a:lnTo>
                    <a:lnTo>
                      <a:pt x="237" y="354"/>
                    </a:lnTo>
                    <a:lnTo>
                      <a:pt x="221" y="384"/>
                    </a:lnTo>
                    <a:lnTo>
                      <a:pt x="206" y="414"/>
                    </a:lnTo>
                    <a:lnTo>
                      <a:pt x="192" y="444"/>
                    </a:lnTo>
                    <a:lnTo>
                      <a:pt x="178" y="475"/>
                    </a:lnTo>
                    <a:lnTo>
                      <a:pt x="165" y="506"/>
                    </a:lnTo>
                    <a:lnTo>
                      <a:pt x="154" y="537"/>
                    </a:lnTo>
                    <a:lnTo>
                      <a:pt x="142" y="568"/>
                    </a:lnTo>
                    <a:lnTo>
                      <a:pt x="131" y="599"/>
                    </a:lnTo>
                    <a:lnTo>
                      <a:pt x="119" y="630"/>
                    </a:lnTo>
                    <a:lnTo>
                      <a:pt x="108" y="661"/>
                    </a:lnTo>
                    <a:lnTo>
                      <a:pt x="95" y="691"/>
                    </a:lnTo>
                    <a:lnTo>
                      <a:pt x="83" y="723"/>
                    </a:lnTo>
                    <a:lnTo>
                      <a:pt x="70" y="753"/>
                    </a:lnTo>
                    <a:lnTo>
                      <a:pt x="56" y="782"/>
                    </a:lnTo>
                    <a:lnTo>
                      <a:pt x="42" y="812"/>
                    </a:lnTo>
                    <a:lnTo>
                      <a:pt x="26" y="841"/>
                    </a:lnTo>
                    <a:lnTo>
                      <a:pt x="15" y="848"/>
                    </a:lnTo>
                    <a:lnTo>
                      <a:pt x="14" y="860"/>
                    </a:lnTo>
                    <a:lnTo>
                      <a:pt x="12" y="870"/>
                    </a:lnTo>
                    <a:lnTo>
                      <a:pt x="0" y="875"/>
                    </a:lnTo>
                    <a:lnTo>
                      <a:pt x="16" y="846"/>
                    </a:lnTo>
                    <a:lnTo>
                      <a:pt x="30" y="816"/>
                    </a:lnTo>
                    <a:lnTo>
                      <a:pt x="44" y="786"/>
                    </a:lnTo>
                    <a:lnTo>
                      <a:pt x="58" y="755"/>
                    </a:lnTo>
                    <a:lnTo>
                      <a:pt x="71" y="724"/>
                    </a:lnTo>
                    <a:lnTo>
                      <a:pt x="82" y="693"/>
                    </a:lnTo>
                    <a:lnTo>
                      <a:pt x="94" y="660"/>
                    </a:lnTo>
                    <a:lnTo>
                      <a:pt x="106" y="629"/>
                    </a:lnTo>
                    <a:lnTo>
                      <a:pt x="118" y="597"/>
                    </a:lnTo>
                    <a:lnTo>
                      <a:pt x="129" y="565"/>
                    </a:lnTo>
                    <a:lnTo>
                      <a:pt x="142" y="534"/>
                    </a:lnTo>
                    <a:lnTo>
                      <a:pt x="155" y="501"/>
                    </a:lnTo>
                    <a:lnTo>
                      <a:pt x="168" y="470"/>
                    </a:lnTo>
                    <a:lnTo>
                      <a:pt x="181" y="439"/>
                    </a:lnTo>
                    <a:lnTo>
                      <a:pt x="196" y="408"/>
                    </a:lnTo>
                    <a:lnTo>
                      <a:pt x="212" y="378"/>
                    </a:lnTo>
                    <a:lnTo>
                      <a:pt x="227" y="345"/>
                    </a:lnTo>
                    <a:lnTo>
                      <a:pt x="241" y="311"/>
                    </a:lnTo>
                    <a:lnTo>
                      <a:pt x="254" y="278"/>
                    </a:lnTo>
                    <a:lnTo>
                      <a:pt x="267" y="243"/>
                    </a:lnTo>
                    <a:lnTo>
                      <a:pt x="280" y="210"/>
                    </a:lnTo>
                    <a:lnTo>
                      <a:pt x="294" y="175"/>
                    </a:lnTo>
                    <a:lnTo>
                      <a:pt x="309" y="143"/>
                    </a:lnTo>
                    <a:lnTo>
                      <a:pt x="327" y="112"/>
                    </a:lnTo>
                    <a:lnTo>
                      <a:pt x="324" y="100"/>
                    </a:lnTo>
                    <a:lnTo>
                      <a:pt x="324" y="90"/>
                    </a:lnTo>
                    <a:lnTo>
                      <a:pt x="325" y="81"/>
                    </a:lnTo>
                    <a:lnTo>
                      <a:pt x="331" y="73"/>
                    </a:lnTo>
                    <a:lnTo>
                      <a:pt x="335" y="63"/>
                    </a:lnTo>
                    <a:lnTo>
                      <a:pt x="340" y="55"/>
                    </a:lnTo>
                    <a:lnTo>
                      <a:pt x="345" y="47"/>
                    </a:lnTo>
                    <a:lnTo>
                      <a:pt x="351" y="39"/>
                    </a:lnTo>
                    <a:lnTo>
                      <a:pt x="357" y="31"/>
                    </a:lnTo>
                    <a:lnTo>
                      <a:pt x="361" y="23"/>
                    </a:lnTo>
                    <a:lnTo>
                      <a:pt x="365" y="15"/>
                    </a:lnTo>
                    <a:lnTo>
                      <a:pt x="367" y="6"/>
                    </a:lnTo>
                    <a:lnTo>
                      <a:pt x="370" y="0"/>
                    </a:lnTo>
                    <a:lnTo>
                      <a:pt x="367" y="16"/>
                    </a:lnTo>
                    <a:lnTo>
                      <a:pt x="362" y="32"/>
                    </a:lnTo>
                    <a:lnTo>
                      <a:pt x="357" y="50"/>
                    </a:lnTo>
                    <a:lnTo>
                      <a:pt x="351" y="67"/>
                    </a:lnTo>
                    <a:lnTo>
                      <a:pt x="344" y="85"/>
                    </a:lnTo>
                    <a:lnTo>
                      <a:pt x="337" y="103"/>
                    </a:lnTo>
                    <a:lnTo>
                      <a:pt x="331" y="120"/>
                    </a:lnTo>
                    <a:lnTo>
                      <a:pt x="32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3" name="Freeform 29"/>
              <p:cNvSpPr>
                <a:spLocks/>
              </p:cNvSpPr>
              <p:nvPr/>
            </p:nvSpPr>
            <p:spPr bwMode="auto">
              <a:xfrm>
                <a:off x="1593" y="1330"/>
                <a:ext cx="36" cy="27"/>
              </a:xfrm>
              <a:custGeom>
                <a:avLst/>
                <a:gdLst>
                  <a:gd name="T0" fmla="*/ 70 w 70"/>
                  <a:gd name="T1" fmla="*/ 5 h 55"/>
                  <a:gd name="T2" fmla="*/ 61 w 70"/>
                  <a:gd name="T3" fmla="*/ 11 h 55"/>
                  <a:gd name="T4" fmla="*/ 52 w 70"/>
                  <a:gd name="T5" fmla="*/ 18 h 55"/>
                  <a:gd name="T6" fmla="*/ 43 w 70"/>
                  <a:gd name="T7" fmla="*/ 25 h 55"/>
                  <a:gd name="T8" fmla="*/ 35 w 70"/>
                  <a:gd name="T9" fmla="*/ 32 h 55"/>
                  <a:gd name="T10" fmla="*/ 26 w 70"/>
                  <a:gd name="T11" fmla="*/ 37 h 55"/>
                  <a:gd name="T12" fmla="*/ 18 w 70"/>
                  <a:gd name="T13" fmla="*/ 44 h 55"/>
                  <a:gd name="T14" fmla="*/ 9 w 70"/>
                  <a:gd name="T15" fmla="*/ 50 h 55"/>
                  <a:gd name="T16" fmla="*/ 0 w 70"/>
                  <a:gd name="T17" fmla="*/ 55 h 55"/>
                  <a:gd name="T18" fmla="*/ 7 w 70"/>
                  <a:gd name="T19" fmla="*/ 47 h 55"/>
                  <a:gd name="T20" fmla="*/ 13 w 70"/>
                  <a:gd name="T21" fmla="*/ 36 h 55"/>
                  <a:gd name="T22" fmla="*/ 20 w 70"/>
                  <a:gd name="T23" fmla="*/ 25 h 55"/>
                  <a:gd name="T24" fmla="*/ 28 w 70"/>
                  <a:gd name="T25" fmla="*/ 14 h 55"/>
                  <a:gd name="T26" fmla="*/ 37 w 70"/>
                  <a:gd name="T27" fmla="*/ 6 h 55"/>
                  <a:gd name="T28" fmla="*/ 46 w 70"/>
                  <a:gd name="T29" fmla="*/ 0 h 55"/>
                  <a:gd name="T30" fmla="*/ 58 w 70"/>
                  <a:gd name="T31" fmla="*/ 0 h 55"/>
                  <a:gd name="T32" fmla="*/ 70 w 70"/>
                  <a:gd name="T33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70" y="5"/>
                    </a:moveTo>
                    <a:lnTo>
                      <a:pt x="61" y="11"/>
                    </a:lnTo>
                    <a:lnTo>
                      <a:pt x="52" y="18"/>
                    </a:lnTo>
                    <a:lnTo>
                      <a:pt x="43" y="25"/>
                    </a:lnTo>
                    <a:lnTo>
                      <a:pt x="35" y="32"/>
                    </a:lnTo>
                    <a:lnTo>
                      <a:pt x="26" y="37"/>
                    </a:lnTo>
                    <a:lnTo>
                      <a:pt x="18" y="44"/>
                    </a:lnTo>
                    <a:lnTo>
                      <a:pt x="9" y="50"/>
                    </a:lnTo>
                    <a:lnTo>
                      <a:pt x="0" y="55"/>
                    </a:lnTo>
                    <a:lnTo>
                      <a:pt x="7" y="47"/>
                    </a:lnTo>
                    <a:lnTo>
                      <a:pt x="13" y="36"/>
                    </a:lnTo>
                    <a:lnTo>
                      <a:pt x="20" y="25"/>
                    </a:lnTo>
                    <a:lnTo>
                      <a:pt x="28" y="14"/>
                    </a:lnTo>
                    <a:lnTo>
                      <a:pt x="37" y="6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1617" y="1334"/>
                <a:ext cx="34" cy="28"/>
              </a:xfrm>
              <a:custGeom>
                <a:avLst/>
                <a:gdLst>
                  <a:gd name="T0" fmla="*/ 69 w 69"/>
                  <a:gd name="T1" fmla="*/ 8 h 58"/>
                  <a:gd name="T2" fmla="*/ 61 w 69"/>
                  <a:gd name="T3" fmla="*/ 14 h 58"/>
                  <a:gd name="T4" fmla="*/ 54 w 69"/>
                  <a:gd name="T5" fmla="*/ 20 h 58"/>
                  <a:gd name="T6" fmla="*/ 45 w 69"/>
                  <a:gd name="T7" fmla="*/ 27 h 58"/>
                  <a:gd name="T8" fmla="*/ 37 w 69"/>
                  <a:gd name="T9" fmla="*/ 34 h 58"/>
                  <a:gd name="T10" fmla="*/ 28 w 69"/>
                  <a:gd name="T11" fmla="*/ 41 h 58"/>
                  <a:gd name="T12" fmla="*/ 19 w 69"/>
                  <a:gd name="T13" fmla="*/ 48 h 58"/>
                  <a:gd name="T14" fmla="*/ 9 w 69"/>
                  <a:gd name="T15" fmla="*/ 53 h 58"/>
                  <a:gd name="T16" fmla="*/ 0 w 69"/>
                  <a:gd name="T17" fmla="*/ 58 h 58"/>
                  <a:gd name="T18" fmla="*/ 4 w 69"/>
                  <a:gd name="T19" fmla="*/ 50 h 58"/>
                  <a:gd name="T20" fmla="*/ 9 w 69"/>
                  <a:gd name="T21" fmla="*/ 43 h 58"/>
                  <a:gd name="T22" fmla="*/ 15 w 69"/>
                  <a:gd name="T23" fmla="*/ 35 h 58"/>
                  <a:gd name="T24" fmla="*/ 22 w 69"/>
                  <a:gd name="T25" fmla="*/ 27 h 58"/>
                  <a:gd name="T26" fmla="*/ 28 w 69"/>
                  <a:gd name="T27" fmla="*/ 20 h 58"/>
                  <a:gd name="T28" fmla="*/ 36 w 69"/>
                  <a:gd name="T29" fmla="*/ 13 h 58"/>
                  <a:gd name="T30" fmla="*/ 43 w 69"/>
                  <a:gd name="T31" fmla="*/ 6 h 58"/>
                  <a:gd name="T32" fmla="*/ 50 w 69"/>
                  <a:gd name="T33" fmla="*/ 0 h 58"/>
                  <a:gd name="T34" fmla="*/ 55 w 69"/>
                  <a:gd name="T35" fmla="*/ 0 h 58"/>
                  <a:gd name="T36" fmla="*/ 60 w 69"/>
                  <a:gd name="T37" fmla="*/ 3 h 58"/>
                  <a:gd name="T38" fmla="*/ 65 w 69"/>
                  <a:gd name="T39" fmla="*/ 5 h 58"/>
                  <a:gd name="T40" fmla="*/ 69 w 69"/>
                  <a:gd name="T41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58">
                    <a:moveTo>
                      <a:pt x="69" y="8"/>
                    </a:moveTo>
                    <a:lnTo>
                      <a:pt x="61" y="14"/>
                    </a:lnTo>
                    <a:lnTo>
                      <a:pt x="54" y="20"/>
                    </a:lnTo>
                    <a:lnTo>
                      <a:pt x="45" y="27"/>
                    </a:lnTo>
                    <a:lnTo>
                      <a:pt x="37" y="34"/>
                    </a:lnTo>
                    <a:lnTo>
                      <a:pt x="28" y="41"/>
                    </a:lnTo>
                    <a:lnTo>
                      <a:pt x="19" y="48"/>
                    </a:lnTo>
                    <a:lnTo>
                      <a:pt x="9" y="53"/>
                    </a:lnTo>
                    <a:lnTo>
                      <a:pt x="0" y="58"/>
                    </a:lnTo>
                    <a:lnTo>
                      <a:pt x="4" y="50"/>
                    </a:lnTo>
                    <a:lnTo>
                      <a:pt x="9" y="43"/>
                    </a:lnTo>
                    <a:lnTo>
                      <a:pt x="15" y="35"/>
                    </a:lnTo>
                    <a:lnTo>
                      <a:pt x="22" y="27"/>
                    </a:lnTo>
                    <a:lnTo>
                      <a:pt x="28" y="20"/>
                    </a:lnTo>
                    <a:lnTo>
                      <a:pt x="36" y="13"/>
                    </a:lnTo>
                    <a:lnTo>
                      <a:pt x="43" y="6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1640" y="1338"/>
                <a:ext cx="38" cy="31"/>
              </a:xfrm>
              <a:custGeom>
                <a:avLst/>
                <a:gdLst>
                  <a:gd name="T0" fmla="*/ 76 w 76"/>
                  <a:gd name="T1" fmla="*/ 5 h 63"/>
                  <a:gd name="T2" fmla="*/ 71 w 76"/>
                  <a:gd name="T3" fmla="*/ 12 h 63"/>
                  <a:gd name="T4" fmla="*/ 64 w 76"/>
                  <a:gd name="T5" fmla="*/ 19 h 63"/>
                  <a:gd name="T6" fmla="*/ 55 w 76"/>
                  <a:gd name="T7" fmla="*/ 27 h 63"/>
                  <a:gd name="T8" fmla="*/ 45 w 76"/>
                  <a:gd name="T9" fmla="*/ 34 h 63"/>
                  <a:gd name="T10" fmla="*/ 35 w 76"/>
                  <a:gd name="T11" fmla="*/ 41 h 63"/>
                  <a:gd name="T12" fmla="*/ 26 w 76"/>
                  <a:gd name="T13" fmla="*/ 48 h 63"/>
                  <a:gd name="T14" fmla="*/ 15 w 76"/>
                  <a:gd name="T15" fmla="*/ 55 h 63"/>
                  <a:gd name="T16" fmla="*/ 7 w 76"/>
                  <a:gd name="T17" fmla="*/ 63 h 63"/>
                  <a:gd name="T18" fmla="*/ 0 w 76"/>
                  <a:gd name="T19" fmla="*/ 59 h 63"/>
                  <a:gd name="T20" fmla="*/ 6 w 76"/>
                  <a:gd name="T21" fmla="*/ 50 h 63"/>
                  <a:gd name="T22" fmla="*/ 13 w 76"/>
                  <a:gd name="T23" fmla="*/ 40 h 63"/>
                  <a:gd name="T24" fmla="*/ 21 w 76"/>
                  <a:gd name="T25" fmla="*/ 28 h 63"/>
                  <a:gd name="T26" fmla="*/ 30 w 76"/>
                  <a:gd name="T27" fmla="*/ 17 h 63"/>
                  <a:gd name="T28" fmla="*/ 41 w 76"/>
                  <a:gd name="T29" fmla="*/ 7 h 63"/>
                  <a:gd name="T30" fmla="*/ 52 w 76"/>
                  <a:gd name="T31" fmla="*/ 2 h 63"/>
                  <a:gd name="T32" fmla="*/ 64 w 76"/>
                  <a:gd name="T33" fmla="*/ 0 h 63"/>
                  <a:gd name="T34" fmla="*/ 76 w 76"/>
                  <a:gd name="T35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63">
                    <a:moveTo>
                      <a:pt x="76" y="5"/>
                    </a:moveTo>
                    <a:lnTo>
                      <a:pt x="71" y="12"/>
                    </a:lnTo>
                    <a:lnTo>
                      <a:pt x="64" y="19"/>
                    </a:lnTo>
                    <a:lnTo>
                      <a:pt x="55" y="27"/>
                    </a:lnTo>
                    <a:lnTo>
                      <a:pt x="45" y="34"/>
                    </a:lnTo>
                    <a:lnTo>
                      <a:pt x="35" y="41"/>
                    </a:lnTo>
                    <a:lnTo>
                      <a:pt x="26" y="48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59"/>
                    </a:lnTo>
                    <a:lnTo>
                      <a:pt x="6" y="50"/>
                    </a:lnTo>
                    <a:lnTo>
                      <a:pt x="13" y="40"/>
                    </a:lnTo>
                    <a:lnTo>
                      <a:pt x="21" y="28"/>
                    </a:lnTo>
                    <a:lnTo>
                      <a:pt x="30" y="17"/>
                    </a:lnTo>
                    <a:lnTo>
                      <a:pt x="41" y="7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>
                <a:off x="1666" y="1341"/>
                <a:ext cx="40" cy="30"/>
              </a:xfrm>
              <a:custGeom>
                <a:avLst/>
                <a:gdLst>
                  <a:gd name="T0" fmla="*/ 80 w 80"/>
                  <a:gd name="T1" fmla="*/ 6 h 61"/>
                  <a:gd name="T2" fmla="*/ 71 w 80"/>
                  <a:gd name="T3" fmla="*/ 13 h 61"/>
                  <a:gd name="T4" fmla="*/ 61 w 80"/>
                  <a:gd name="T5" fmla="*/ 20 h 61"/>
                  <a:gd name="T6" fmla="*/ 52 w 80"/>
                  <a:gd name="T7" fmla="*/ 27 h 61"/>
                  <a:gd name="T8" fmla="*/ 43 w 80"/>
                  <a:gd name="T9" fmla="*/ 34 h 61"/>
                  <a:gd name="T10" fmla="*/ 34 w 80"/>
                  <a:gd name="T11" fmla="*/ 41 h 61"/>
                  <a:gd name="T12" fmla="*/ 26 w 80"/>
                  <a:gd name="T13" fmla="*/ 47 h 61"/>
                  <a:gd name="T14" fmla="*/ 18 w 80"/>
                  <a:gd name="T15" fmla="*/ 54 h 61"/>
                  <a:gd name="T16" fmla="*/ 11 w 80"/>
                  <a:gd name="T17" fmla="*/ 61 h 61"/>
                  <a:gd name="T18" fmla="*/ 0 w 80"/>
                  <a:gd name="T19" fmla="*/ 58 h 61"/>
                  <a:gd name="T20" fmla="*/ 9 w 80"/>
                  <a:gd name="T21" fmla="*/ 50 h 61"/>
                  <a:gd name="T22" fmla="*/ 18 w 80"/>
                  <a:gd name="T23" fmla="*/ 38 h 61"/>
                  <a:gd name="T24" fmla="*/ 26 w 80"/>
                  <a:gd name="T25" fmla="*/ 27 h 61"/>
                  <a:gd name="T26" fmla="*/ 34 w 80"/>
                  <a:gd name="T27" fmla="*/ 15 h 61"/>
                  <a:gd name="T28" fmla="*/ 42 w 80"/>
                  <a:gd name="T29" fmla="*/ 6 h 61"/>
                  <a:gd name="T30" fmla="*/ 52 w 80"/>
                  <a:gd name="T31" fmla="*/ 0 h 61"/>
                  <a:gd name="T32" fmla="*/ 65 w 80"/>
                  <a:gd name="T33" fmla="*/ 0 h 61"/>
                  <a:gd name="T34" fmla="*/ 80 w 80"/>
                  <a:gd name="T3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61">
                    <a:moveTo>
                      <a:pt x="80" y="6"/>
                    </a:moveTo>
                    <a:lnTo>
                      <a:pt x="71" y="13"/>
                    </a:lnTo>
                    <a:lnTo>
                      <a:pt x="61" y="20"/>
                    </a:lnTo>
                    <a:lnTo>
                      <a:pt x="52" y="27"/>
                    </a:lnTo>
                    <a:lnTo>
                      <a:pt x="43" y="34"/>
                    </a:lnTo>
                    <a:lnTo>
                      <a:pt x="34" y="41"/>
                    </a:lnTo>
                    <a:lnTo>
                      <a:pt x="26" y="47"/>
                    </a:lnTo>
                    <a:lnTo>
                      <a:pt x="18" y="54"/>
                    </a:lnTo>
                    <a:lnTo>
                      <a:pt x="11" y="61"/>
                    </a:lnTo>
                    <a:lnTo>
                      <a:pt x="0" y="58"/>
                    </a:lnTo>
                    <a:lnTo>
                      <a:pt x="9" y="50"/>
                    </a:lnTo>
                    <a:lnTo>
                      <a:pt x="18" y="38"/>
                    </a:lnTo>
                    <a:lnTo>
                      <a:pt x="26" y="27"/>
                    </a:lnTo>
                    <a:lnTo>
                      <a:pt x="34" y="15"/>
                    </a:lnTo>
                    <a:lnTo>
                      <a:pt x="42" y="6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1693" y="1345"/>
                <a:ext cx="41" cy="28"/>
              </a:xfrm>
              <a:custGeom>
                <a:avLst/>
                <a:gdLst>
                  <a:gd name="T0" fmla="*/ 83 w 83"/>
                  <a:gd name="T1" fmla="*/ 4 h 58"/>
                  <a:gd name="T2" fmla="*/ 74 w 83"/>
                  <a:gd name="T3" fmla="*/ 12 h 58"/>
                  <a:gd name="T4" fmla="*/ 65 w 83"/>
                  <a:gd name="T5" fmla="*/ 20 h 58"/>
                  <a:gd name="T6" fmla="*/ 56 w 83"/>
                  <a:gd name="T7" fmla="*/ 28 h 58"/>
                  <a:gd name="T8" fmla="*/ 45 w 83"/>
                  <a:gd name="T9" fmla="*/ 36 h 58"/>
                  <a:gd name="T10" fmla="*/ 34 w 83"/>
                  <a:gd name="T11" fmla="*/ 43 h 58"/>
                  <a:gd name="T12" fmla="*/ 23 w 83"/>
                  <a:gd name="T13" fmla="*/ 49 h 58"/>
                  <a:gd name="T14" fmla="*/ 12 w 83"/>
                  <a:gd name="T15" fmla="*/ 54 h 58"/>
                  <a:gd name="T16" fmla="*/ 0 w 83"/>
                  <a:gd name="T17" fmla="*/ 58 h 58"/>
                  <a:gd name="T18" fmla="*/ 6 w 83"/>
                  <a:gd name="T19" fmla="*/ 50 h 58"/>
                  <a:gd name="T20" fmla="*/ 12 w 83"/>
                  <a:gd name="T21" fmla="*/ 41 h 58"/>
                  <a:gd name="T22" fmla="*/ 19 w 83"/>
                  <a:gd name="T23" fmla="*/ 33 h 58"/>
                  <a:gd name="T24" fmla="*/ 27 w 83"/>
                  <a:gd name="T25" fmla="*/ 24 h 58"/>
                  <a:gd name="T26" fmla="*/ 35 w 83"/>
                  <a:gd name="T27" fmla="*/ 18 h 58"/>
                  <a:gd name="T28" fmla="*/ 43 w 83"/>
                  <a:gd name="T29" fmla="*/ 11 h 58"/>
                  <a:gd name="T30" fmla="*/ 51 w 83"/>
                  <a:gd name="T31" fmla="*/ 5 h 58"/>
                  <a:gd name="T32" fmla="*/ 59 w 83"/>
                  <a:gd name="T33" fmla="*/ 0 h 58"/>
                  <a:gd name="T34" fmla="*/ 65 w 83"/>
                  <a:gd name="T35" fmla="*/ 3 h 58"/>
                  <a:gd name="T36" fmla="*/ 71 w 83"/>
                  <a:gd name="T37" fmla="*/ 4 h 58"/>
                  <a:gd name="T38" fmla="*/ 77 w 83"/>
                  <a:gd name="T39" fmla="*/ 4 h 58"/>
                  <a:gd name="T40" fmla="*/ 83 w 83"/>
                  <a:gd name="T41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58">
                    <a:moveTo>
                      <a:pt x="83" y="4"/>
                    </a:moveTo>
                    <a:lnTo>
                      <a:pt x="74" y="12"/>
                    </a:lnTo>
                    <a:lnTo>
                      <a:pt x="65" y="20"/>
                    </a:lnTo>
                    <a:lnTo>
                      <a:pt x="56" y="28"/>
                    </a:lnTo>
                    <a:lnTo>
                      <a:pt x="45" y="36"/>
                    </a:lnTo>
                    <a:lnTo>
                      <a:pt x="34" y="43"/>
                    </a:lnTo>
                    <a:lnTo>
                      <a:pt x="23" y="49"/>
                    </a:lnTo>
                    <a:lnTo>
                      <a:pt x="12" y="54"/>
                    </a:lnTo>
                    <a:lnTo>
                      <a:pt x="0" y="58"/>
                    </a:lnTo>
                    <a:lnTo>
                      <a:pt x="6" y="50"/>
                    </a:lnTo>
                    <a:lnTo>
                      <a:pt x="12" y="41"/>
                    </a:lnTo>
                    <a:lnTo>
                      <a:pt x="19" y="33"/>
                    </a:lnTo>
                    <a:lnTo>
                      <a:pt x="27" y="24"/>
                    </a:lnTo>
                    <a:lnTo>
                      <a:pt x="35" y="18"/>
                    </a:lnTo>
                    <a:lnTo>
                      <a:pt x="43" y="11"/>
                    </a:lnTo>
                    <a:lnTo>
                      <a:pt x="51" y="5"/>
                    </a:lnTo>
                    <a:lnTo>
                      <a:pt x="59" y="0"/>
                    </a:lnTo>
                    <a:lnTo>
                      <a:pt x="65" y="3"/>
                    </a:lnTo>
                    <a:lnTo>
                      <a:pt x="71" y="4"/>
                    </a:lnTo>
                    <a:lnTo>
                      <a:pt x="77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auto">
              <a:xfrm>
                <a:off x="1722" y="1349"/>
                <a:ext cx="46" cy="26"/>
              </a:xfrm>
              <a:custGeom>
                <a:avLst/>
                <a:gdLst>
                  <a:gd name="T0" fmla="*/ 92 w 92"/>
                  <a:gd name="T1" fmla="*/ 11 h 52"/>
                  <a:gd name="T2" fmla="*/ 54 w 92"/>
                  <a:gd name="T3" fmla="*/ 37 h 52"/>
                  <a:gd name="T4" fmla="*/ 47 w 92"/>
                  <a:gd name="T5" fmla="*/ 33 h 52"/>
                  <a:gd name="T6" fmla="*/ 39 w 92"/>
                  <a:gd name="T7" fmla="*/ 34 h 52"/>
                  <a:gd name="T8" fmla="*/ 32 w 92"/>
                  <a:gd name="T9" fmla="*/ 38 h 52"/>
                  <a:gd name="T10" fmla="*/ 24 w 92"/>
                  <a:gd name="T11" fmla="*/ 41 h 52"/>
                  <a:gd name="T12" fmla="*/ 20 w 92"/>
                  <a:gd name="T13" fmla="*/ 44 h 52"/>
                  <a:gd name="T14" fmla="*/ 14 w 92"/>
                  <a:gd name="T15" fmla="*/ 46 h 52"/>
                  <a:gd name="T16" fmla="*/ 7 w 92"/>
                  <a:gd name="T17" fmla="*/ 49 h 52"/>
                  <a:gd name="T18" fmla="*/ 0 w 92"/>
                  <a:gd name="T19" fmla="*/ 52 h 52"/>
                  <a:gd name="T20" fmla="*/ 5 w 92"/>
                  <a:gd name="T21" fmla="*/ 45 h 52"/>
                  <a:gd name="T22" fmla="*/ 10 w 92"/>
                  <a:gd name="T23" fmla="*/ 39 h 52"/>
                  <a:gd name="T24" fmla="*/ 16 w 92"/>
                  <a:gd name="T25" fmla="*/ 33 h 52"/>
                  <a:gd name="T26" fmla="*/ 23 w 92"/>
                  <a:gd name="T27" fmla="*/ 27 h 52"/>
                  <a:gd name="T28" fmla="*/ 29 w 92"/>
                  <a:gd name="T29" fmla="*/ 21 h 52"/>
                  <a:gd name="T30" fmla="*/ 35 w 92"/>
                  <a:gd name="T31" fmla="*/ 14 h 52"/>
                  <a:gd name="T32" fmla="*/ 39 w 92"/>
                  <a:gd name="T33" fmla="*/ 7 h 52"/>
                  <a:gd name="T34" fmla="*/ 44 w 92"/>
                  <a:gd name="T35" fmla="*/ 0 h 52"/>
                  <a:gd name="T36" fmla="*/ 51 w 92"/>
                  <a:gd name="T37" fmla="*/ 0 h 52"/>
                  <a:gd name="T38" fmla="*/ 59 w 92"/>
                  <a:gd name="T39" fmla="*/ 3 h 52"/>
                  <a:gd name="T40" fmla="*/ 66 w 92"/>
                  <a:gd name="T41" fmla="*/ 5 h 52"/>
                  <a:gd name="T42" fmla="*/ 71 w 92"/>
                  <a:gd name="T43" fmla="*/ 7 h 52"/>
                  <a:gd name="T44" fmla="*/ 78 w 92"/>
                  <a:gd name="T45" fmla="*/ 11 h 52"/>
                  <a:gd name="T46" fmla="*/ 83 w 92"/>
                  <a:gd name="T47" fmla="*/ 12 h 52"/>
                  <a:gd name="T48" fmla="*/ 89 w 92"/>
                  <a:gd name="T49" fmla="*/ 12 h 52"/>
                  <a:gd name="T50" fmla="*/ 92 w 92"/>
                  <a:gd name="T51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52">
                    <a:moveTo>
                      <a:pt x="92" y="11"/>
                    </a:moveTo>
                    <a:lnTo>
                      <a:pt x="54" y="37"/>
                    </a:lnTo>
                    <a:lnTo>
                      <a:pt x="47" y="33"/>
                    </a:lnTo>
                    <a:lnTo>
                      <a:pt x="39" y="34"/>
                    </a:lnTo>
                    <a:lnTo>
                      <a:pt x="32" y="38"/>
                    </a:lnTo>
                    <a:lnTo>
                      <a:pt x="24" y="41"/>
                    </a:lnTo>
                    <a:lnTo>
                      <a:pt x="20" y="44"/>
                    </a:lnTo>
                    <a:lnTo>
                      <a:pt x="14" y="46"/>
                    </a:lnTo>
                    <a:lnTo>
                      <a:pt x="7" y="49"/>
                    </a:lnTo>
                    <a:lnTo>
                      <a:pt x="0" y="52"/>
                    </a:lnTo>
                    <a:lnTo>
                      <a:pt x="5" y="45"/>
                    </a:lnTo>
                    <a:lnTo>
                      <a:pt x="10" y="39"/>
                    </a:lnTo>
                    <a:lnTo>
                      <a:pt x="16" y="33"/>
                    </a:lnTo>
                    <a:lnTo>
                      <a:pt x="23" y="27"/>
                    </a:lnTo>
                    <a:lnTo>
                      <a:pt x="29" y="21"/>
                    </a:lnTo>
                    <a:lnTo>
                      <a:pt x="35" y="14"/>
                    </a:lnTo>
                    <a:lnTo>
                      <a:pt x="39" y="7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1" y="7"/>
                    </a:lnTo>
                    <a:lnTo>
                      <a:pt x="78" y="11"/>
                    </a:lnTo>
                    <a:lnTo>
                      <a:pt x="83" y="12"/>
                    </a:lnTo>
                    <a:lnTo>
                      <a:pt x="89" y="12"/>
                    </a:lnTo>
                    <a:lnTo>
                      <a:pt x="9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19" name="Freeform 35"/>
              <p:cNvSpPr>
                <a:spLocks/>
              </p:cNvSpPr>
              <p:nvPr/>
            </p:nvSpPr>
            <p:spPr bwMode="auto">
              <a:xfrm>
                <a:off x="1793" y="1349"/>
                <a:ext cx="118" cy="302"/>
              </a:xfrm>
              <a:custGeom>
                <a:avLst/>
                <a:gdLst>
                  <a:gd name="T0" fmla="*/ 225 w 236"/>
                  <a:gd name="T1" fmla="*/ 54 h 605"/>
                  <a:gd name="T2" fmla="*/ 212 w 236"/>
                  <a:gd name="T3" fmla="*/ 88 h 605"/>
                  <a:gd name="T4" fmla="*/ 203 w 236"/>
                  <a:gd name="T5" fmla="*/ 118 h 605"/>
                  <a:gd name="T6" fmla="*/ 191 w 236"/>
                  <a:gd name="T7" fmla="*/ 146 h 605"/>
                  <a:gd name="T8" fmla="*/ 180 w 236"/>
                  <a:gd name="T9" fmla="*/ 173 h 605"/>
                  <a:gd name="T10" fmla="*/ 168 w 236"/>
                  <a:gd name="T11" fmla="*/ 199 h 605"/>
                  <a:gd name="T12" fmla="*/ 154 w 236"/>
                  <a:gd name="T13" fmla="*/ 237 h 605"/>
                  <a:gd name="T14" fmla="*/ 136 w 236"/>
                  <a:gd name="T15" fmla="*/ 284 h 605"/>
                  <a:gd name="T16" fmla="*/ 119 w 236"/>
                  <a:gd name="T17" fmla="*/ 333 h 605"/>
                  <a:gd name="T18" fmla="*/ 98 w 236"/>
                  <a:gd name="T19" fmla="*/ 385 h 605"/>
                  <a:gd name="T20" fmla="*/ 76 w 236"/>
                  <a:gd name="T21" fmla="*/ 436 h 605"/>
                  <a:gd name="T22" fmla="*/ 51 w 236"/>
                  <a:gd name="T23" fmla="*/ 487 h 605"/>
                  <a:gd name="T24" fmla="*/ 32 w 236"/>
                  <a:gd name="T25" fmla="*/ 522 h 605"/>
                  <a:gd name="T26" fmla="*/ 23 w 236"/>
                  <a:gd name="T27" fmla="*/ 547 h 605"/>
                  <a:gd name="T28" fmla="*/ 14 w 236"/>
                  <a:gd name="T29" fmla="*/ 570 h 605"/>
                  <a:gd name="T30" fmla="*/ 4 w 236"/>
                  <a:gd name="T31" fmla="*/ 593 h 605"/>
                  <a:gd name="T32" fmla="*/ 0 w 236"/>
                  <a:gd name="T33" fmla="*/ 588 h 605"/>
                  <a:gd name="T34" fmla="*/ 16 w 236"/>
                  <a:gd name="T35" fmla="*/ 553 h 605"/>
                  <a:gd name="T36" fmla="*/ 29 w 236"/>
                  <a:gd name="T37" fmla="*/ 522 h 605"/>
                  <a:gd name="T38" fmla="*/ 39 w 236"/>
                  <a:gd name="T39" fmla="*/ 492 h 605"/>
                  <a:gd name="T40" fmla="*/ 49 w 236"/>
                  <a:gd name="T41" fmla="*/ 464 h 605"/>
                  <a:gd name="T42" fmla="*/ 62 w 236"/>
                  <a:gd name="T43" fmla="*/ 434 h 605"/>
                  <a:gd name="T44" fmla="*/ 76 w 236"/>
                  <a:gd name="T45" fmla="*/ 400 h 605"/>
                  <a:gd name="T46" fmla="*/ 90 w 236"/>
                  <a:gd name="T47" fmla="*/ 361 h 605"/>
                  <a:gd name="T48" fmla="*/ 101 w 236"/>
                  <a:gd name="T49" fmla="*/ 336 h 605"/>
                  <a:gd name="T50" fmla="*/ 108 w 236"/>
                  <a:gd name="T51" fmla="*/ 321 h 605"/>
                  <a:gd name="T52" fmla="*/ 116 w 236"/>
                  <a:gd name="T53" fmla="*/ 300 h 605"/>
                  <a:gd name="T54" fmla="*/ 127 w 236"/>
                  <a:gd name="T55" fmla="*/ 273 h 605"/>
                  <a:gd name="T56" fmla="*/ 137 w 236"/>
                  <a:gd name="T57" fmla="*/ 246 h 605"/>
                  <a:gd name="T58" fmla="*/ 149 w 236"/>
                  <a:gd name="T59" fmla="*/ 219 h 605"/>
                  <a:gd name="T60" fmla="*/ 159 w 236"/>
                  <a:gd name="T61" fmla="*/ 194 h 605"/>
                  <a:gd name="T62" fmla="*/ 166 w 236"/>
                  <a:gd name="T63" fmla="*/ 170 h 605"/>
                  <a:gd name="T64" fmla="*/ 177 w 236"/>
                  <a:gd name="T65" fmla="*/ 146 h 605"/>
                  <a:gd name="T66" fmla="*/ 190 w 236"/>
                  <a:gd name="T67" fmla="*/ 122 h 605"/>
                  <a:gd name="T68" fmla="*/ 196 w 236"/>
                  <a:gd name="T69" fmla="*/ 102 h 605"/>
                  <a:gd name="T70" fmla="*/ 203 w 236"/>
                  <a:gd name="T71" fmla="*/ 84 h 605"/>
                  <a:gd name="T72" fmla="*/ 212 w 236"/>
                  <a:gd name="T73" fmla="*/ 57 h 605"/>
                  <a:gd name="T74" fmla="*/ 226 w 236"/>
                  <a:gd name="T75" fmla="*/ 19 h 605"/>
                  <a:gd name="T76" fmla="*/ 236 w 236"/>
                  <a:gd name="T77" fmla="*/ 4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6" h="605">
                    <a:moveTo>
                      <a:pt x="236" y="42"/>
                    </a:moveTo>
                    <a:lnTo>
                      <a:pt x="225" y="54"/>
                    </a:lnTo>
                    <a:lnTo>
                      <a:pt x="218" y="71"/>
                    </a:lnTo>
                    <a:lnTo>
                      <a:pt x="212" y="88"/>
                    </a:lnTo>
                    <a:lnTo>
                      <a:pt x="208" y="104"/>
                    </a:lnTo>
                    <a:lnTo>
                      <a:pt x="203" y="118"/>
                    </a:lnTo>
                    <a:lnTo>
                      <a:pt x="197" y="132"/>
                    </a:lnTo>
                    <a:lnTo>
                      <a:pt x="191" y="146"/>
                    </a:lnTo>
                    <a:lnTo>
                      <a:pt x="185" y="159"/>
                    </a:lnTo>
                    <a:lnTo>
                      <a:pt x="180" y="173"/>
                    </a:lnTo>
                    <a:lnTo>
                      <a:pt x="174" y="186"/>
                    </a:lnTo>
                    <a:lnTo>
                      <a:pt x="168" y="199"/>
                    </a:lnTo>
                    <a:lnTo>
                      <a:pt x="161" y="211"/>
                    </a:lnTo>
                    <a:lnTo>
                      <a:pt x="154" y="237"/>
                    </a:lnTo>
                    <a:lnTo>
                      <a:pt x="145" y="261"/>
                    </a:lnTo>
                    <a:lnTo>
                      <a:pt x="136" y="284"/>
                    </a:lnTo>
                    <a:lnTo>
                      <a:pt x="129" y="308"/>
                    </a:lnTo>
                    <a:lnTo>
                      <a:pt x="119" y="333"/>
                    </a:lnTo>
                    <a:lnTo>
                      <a:pt x="108" y="359"/>
                    </a:lnTo>
                    <a:lnTo>
                      <a:pt x="98" y="385"/>
                    </a:lnTo>
                    <a:lnTo>
                      <a:pt x="86" y="411"/>
                    </a:lnTo>
                    <a:lnTo>
                      <a:pt x="76" y="436"/>
                    </a:lnTo>
                    <a:lnTo>
                      <a:pt x="63" y="461"/>
                    </a:lnTo>
                    <a:lnTo>
                      <a:pt x="51" y="487"/>
                    </a:lnTo>
                    <a:lnTo>
                      <a:pt x="37" y="511"/>
                    </a:lnTo>
                    <a:lnTo>
                      <a:pt x="32" y="522"/>
                    </a:lnTo>
                    <a:lnTo>
                      <a:pt x="27" y="535"/>
                    </a:lnTo>
                    <a:lnTo>
                      <a:pt x="23" y="547"/>
                    </a:lnTo>
                    <a:lnTo>
                      <a:pt x="18" y="558"/>
                    </a:lnTo>
                    <a:lnTo>
                      <a:pt x="14" y="570"/>
                    </a:lnTo>
                    <a:lnTo>
                      <a:pt x="9" y="581"/>
                    </a:lnTo>
                    <a:lnTo>
                      <a:pt x="4" y="593"/>
                    </a:lnTo>
                    <a:lnTo>
                      <a:pt x="0" y="605"/>
                    </a:lnTo>
                    <a:lnTo>
                      <a:pt x="0" y="588"/>
                    </a:lnTo>
                    <a:lnTo>
                      <a:pt x="7" y="571"/>
                    </a:lnTo>
                    <a:lnTo>
                      <a:pt x="16" y="553"/>
                    </a:lnTo>
                    <a:lnTo>
                      <a:pt x="23" y="536"/>
                    </a:lnTo>
                    <a:lnTo>
                      <a:pt x="29" y="522"/>
                    </a:lnTo>
                    <a:lnTo>
                      <a:pt x="33" y="507"/>
                    </a:lnTo>
                    <a:lnTo>
                      <a:pt x="39" y="492"/>
                    </a:lnTo>
                    <a:lnTo>
                      <a:pt x="45" y="477"/>
                    </a:lnTo>
                    <a:lnTo>
                      <a:pt x="49" y="464"/>
                    </a:lnTo>
                    <a:lnTo>
                      <a:pt x="56" y="449"/>
                    </a:lnTo>
                    <a:lnTo>
                      <a:pt x="62" y="434"/>
                    </a:lnTo>
                    <a:lnTo>
                      <a:pt x="69" y="420"/>
                    </a:lnTo>
                    <a:lnTo>
                      <a:pt x="76" y="400"/>
                    </a:lnTo>
                    <a:lnTo>
                      <a:pt x="83" y="381"/>
                    </a:lnTo>
                    <a:lnTo>
                      <a:pt x="90" y="361"/>
                    </a:lnTo>
                    <a:lnTo>
                      <a:pt x="101" y="344"/>
                    </a:lnTo>
                    <a:lnTo>
                      <a:pt x="101" y="336"/>
                    </a:lnTo>
                    <a:lnTo>
                      <a:pt x="104" y="328"/>
                    </a:lnTo>
                    <a:lnTo>
                      <a:pt x="108" y="321"/>
                    </a:lnTo>
                    <a:lnTo>
                      <a:pt x="109" y="314"/>
                    </a:lnTo>
                    <a:lnTo>
                      <a:pt x="116" y="300"/>
                    </a:lnTo>
                    <a:lnTo>
                      <a:pt x="122" y="286"/>
                    </a:lnTo>
                    <a:lnTo>
                      <a:pt x="127" y="273"/>
                    </a:lnTo>
                    <a:lnTo>
                      <a:pt x="131" y="260"/>
                    </a:lnTo>
                    <a:lnTo>
                      <a:pt x="137" y="246"/>
                    </a:lnTo>
                    <a:lnTo>
                      <a:pt x="143" y="232"/>
                    </a:lnTo>
                    <a:lnTo>
                      <a:pt x="149" y="219"/>
                    </a:lnTo>
                    <a:lnTo>
                      <a:pt x="157" y="207"/>
                    </a:lnTo>
                    <a:lnTo>
                      <a:pt x="159" y="194"/>
                    </a:lnTo>
                    <a:lnTo>
                      <a:pt x="161" y="182"/>
                    </a:lnTo>
                    <a:lnTo>
                      <a:pt x="166" y="170"/>
                    </a:lnTo>
                    <a:lnTo>
                      <a:pt x="172" y="157"/>
                    </a:lnTo>
                    <a:lnTo>
                      <a:pt x="177" y="146"/>
                    </a:lnTo>
                    <a:lnTo>
                      <a:pt x="183" y="134"/>
                    </a:lnTo>
                    <a:lnTo>
                      <a:pt x="190" y="122"/>
                    </a:lnTo>
                    <a:lnTo>
                      <a:pt x="197" y="112"/>
                    </a:lnTo>
                    <a:lnTo>
                      <a:pt x="196" y="102"/>
                    </a:lnTo>
                    <a:lnTo>
                      <a:pt x="198" y="92"/>
                    </a:lnTo>
                    <a:lnTo>
                      <a:pt x="203" y="84"/>
                    </a:lnTo>
                    <a:lnTo>
                      <a:pt x="208" y="78"/>
                    </a:lnTo>
                    <a:lnTo>
                      <a:pt x="212" y="57"/>
                    </a:lnTo>
                    <a:lnTo>
                      <a:pt x="218" y="37"/>
                    </a:lnTo>
                    <a:lnTo>
                      <a:pt x="226" y="19"/>
                    </a:lnTo>
                    <a:lnTo>
                      <a:pt x="234" y="0"/>
                    </a:lnTo>
                    <a:lnTo>
                      <a:pt x="23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20" name="Freeform 36"/>
              <p:cNvSpPr>
                <a:spLocks/>
              </p:cNvSpPr>
              <p:nvPr/>
            </p:nvSpPr>
            <p:spPr bwMode="auto">
              <a:xfrm>
                <a:off x="1665" y="1361"/>
                <a:ext cx="186" cy="443"/>
              </a:xfrm>
              <a:custGeom>
                <a:avLst/>
                <a:gdLst>
                  <a:gd name="T0" fmla="*/ 363 w 372"/>
                  <a:gd name="T1" fmla="*/ 19 h 886"/>
                  <a:gd name="T2" fmla="*/ 347 w 372"/>
                  <a:gd name="T3" fmla="*/ 59 h 886"/>
                  <a:gd name="T4" fmla="*/ 331 w 372"/>
                  <a:gd name="T5" fmla="*/ 101 h 886"/>
                  <a:gd name="T6" fmla="*/ 313 w 372"/>
                  <a:gd name="T7" fmla="*/ 141 h 886"/>
                  <a:gd name="T8" fmla="*/ 297 w 372"/>
                  <a:gd name="T9" fmla="*/ 182 h 886"/>
                  <a:gd name="T10" fmla="*/ 285 w 372"/>
                  <a:gd name="T11" fmla="*/ 223 h 886"/>
                  <a:gd name="T12" fmla="*/ 275 w 372"/>
                  <a:gd name="T13" fmla="*/ 244 h 886"/>
                  <a:gd name="T14" fmla="*/ 250 w 372"/>
                  <a:gd name="T15" fmla="*/ 306 h 886"/>
                  <a:gd name="T16" fmla="*/ 222 w 372"/>
                  <a:gd name="T17" fmla="*/ 366 h 886"/>
                  <a:gd name="T18" fmla="*/ 197 w 372"/>
                  <a:gd name="T19" fmla="*/ 426 h 886"/>
                  <a:gd name="T20" fmla="*/ 174 w 372"/>
                  <a:gd name="T21" fmla="*/ 488 h 886"/>
                  <a:gd name="T22" fmla="*/ 159 w 372"/>
                  <a:gd name="T23" fmla="*/ 528 h 886"/>
                  <a:gd name="T24" fmla="*/ 144 w 372"/>
                  <a:gd name="T25" fmla="*/ 568 h 886"/>
                  <a:gd name="T26" fmla="*/ 136 w 372"/>
                  <a:gd name="T27" fmla="*/ 584 h 886"/>
                  <a:gd name="T28" fmla="*/ 131 w 372"/>
                  <a:gd name="T29" fmla="*/ 600 h 886"/>
                  <a:gd name="T30" fmla="*/ 121 w 372"/>
                  <a:gd name="T31" fmla="*/ 623 h 886"/>
                  <a:gd name="T32" fmla="*/ 113 w 372"/>
                  <a:gd name="T33" fmla="*/ 647 h 886"/>
                  <a:gd name="T34" fmla="*/ 105 w 372"/>
                  <a:gd name="T35" fmla="*/ 671 h 886"/>
                  <a:gd name="T36" fmla="*/ 92 w 372"/>
                  <a:gd name="T37" fmla="*/ 692 h 886"/>
                  <a:gd name="T38" fmla="*/ 88 w 372"/>
                  <a:gd name="T39" fmla="*/ 712 h 886"/>
                  <a:gd name="T40" fmla="*/ 79 w 372"/>
                  <a:gd name="T41" fmla="*/ 731 h 886"/>
                  <a:gd name="T42" fmla="*/ 62 w 372"/>
                  <a:gd name="T43" fmla="*/ 768 h 886"/>
                  <a:gd name="T44" fmla="*/ 47 w 372"/>
                  <a:gd name="T45" fmla="*/ 804 h 886"/>
                  <a:gd name="T46" fmla="*/ 33 w 372"/>
                  <a:gd name="T47" fmla="*/ 840 h 886"/>
                  <a:gd name="T48" fmla="*/ 15 w 372"/>
                  <a:gd name="T49" fmla="*/ 873 h 886"/>
                  <a:gd name="T50" fmla="*/ 10 w 372"/>
                  <a:gd name="T51" fmla="*/ 875 h 886"/>
                  <a:gd name="T52" fmla="*/ 3 w 372"/>
                  <a:gd name="T53" fmla="*/ 883 h 886"/>
                  <a:gd name="T54" fmla="*/ 14 w 372"/>
                  <a:gd name="T55" fmla="*/ 852 h 886"/>
                  <a:gd name="T56" fmla="*/ 41 w 372"/>
                  <a:gd name="T57" fmla="*/ 785 h 886"/>
                  <a:gd name="T58" fmla="*/ 70 w 372"/>
                  <a:gd name="T59" fmla="*/ 719 h 886"/>
                  <a:gd name="T60" fmla="*/ 99 w 372"/>
                  <a:gd name="T61" fmla="*/ 652 h 886"/>
                  <a:gd name="T62" fmla="*/ 120 w 372"/>
                  <a:gd name="T63" fmla="*/ 596 h 886"/>
                  <a:gd name="T64" fmla="*/ 136 w 372"/>
                  <a:gd name="T65" fmla="*/ 552 h 886"/>
                  <a:gd name="T66" fmla="*/ 156 w 372"/>
                  <a:gd name="T67" fmla="*/ 508 h 886"/>
                  <a:gd name="T68" fmla="*/ 174 w 372"/>
                  <a:gd name="T69" fmla="*/ 465 h 886"/>
                  <a:gd name="T70" fmla="*/ 188 w 372"/>
                  <a:gd name="T71" fmla="*/ 424 h 886"/>
                  <a:gd name="T72" fmla="*/ 199 w 372"/>
                  <a:gd name="T73" fmla="*/ 387 h 886"/>
                  <a:gd name="T74" fmla="*/ 212 w 372"/>
                  <a:gd name="T75" fmla="*/ 352 h 886"/>
                  <a:gd name="T76" fmla="*/ 230 w 372"/>
                  <a:gd name="T77" fmla="*/ 319 h 886"/>
                  <a:gd name="T78" fmla="*/ 244 w 372"/>
                  <a:gd name="T79" fmla="*/ 288 h 886"/>
                  <a:gd name="T80" fmla="*/ 258 w 372"/>
                  <a:gd name="T81" fmla="*/ 259 h 886"/>
                  <a:gd name="T82" fmla="*/ 267 w 372"/>
                  <a:gd name="T83" fmla="*/ 229 h 886"/>
                  <a:gd name="T84" fmla="*/ 281 w 372"/>
                  <a:gd name="T85" fmla="*/ 201 h 886"/>
                  <a:gd name="T86" fmla="*/ 295 w 372"/>
                  <a:gd name="T87" fmla="*/ 174 h 886"/>
                  <a:gd name="T88" fmla="*/ 305 w 372"/>
                  <a:gd name="T89" fmla="*/ 146 h 886"/>
                  <a:gd name="T90" fmla="*/ 315 w 372"/>
                  <a:gd name="T91" fmla="*/ 115 h 886"/>
                  <a:gd name="T92" fmla="*/ 331 w 372"/>
                  <a:gd name="T93" fmla="*/ 80 h 886"/>
                  <a:gd name="T94" fmla="*/ 339 w 372"/>
                  <a:gd name="T95" fmla="*/ 55 h 886"/>
                  <a:gd name="T96" fmla="*/ 348 w 372"/>
                  <a:gd name="T97" fmla="*/ 34 h 886"/>
                  <a:gd name="T98" fmla="*/ 353 w 372"/>
                  <a:gd name="T99" fmla="*/ 16 h 886"/>
                  <a:gd name="T100" fmla="*/ 365 w 372"/>
                  <a:gd name="T101" fmla="*/ 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2" h="886">
                    <a:moveTo>
                      <a:pt x="372" y="0"/>
                    </a:moveTo>
                    <a:lnTo>
                      <a:pt x="363" y="19"/>
                    </a:lnTo>
                    <a:lnTo>
                      <a:pt x="355" y="40"/>
                    </a:lnTo>
                    <a:lnTo>
                      <a:pt x="347" y="59"/>
                    </a:lnTo>
                    <a:lnTo>
                      <a:pt x="339" y="80"/>
                    </a:lnTo>
                    <a:lnTo>
                      <a:pt x="331" y="101"/>
                    </a:lnTo>
                    <a:lnTo>
                      <a:pt x="322" y="121"/>
                    </a:lnTo>
                    <a:lnTo>
                      <a:pt x="313" y="141"/>
                    </a:lnTo>
                    <a:lnTo>
                      <a:pt x="303" y="161"/>
                    </a:lnTo>
                    <a:lnTo>
                      <a:pt x="297" y="182"/>
                    </a:lnTo>
                    <a:lnTo>
                      <a:pt x="292" y="202"/>
                    </a:lnTo>
                    <a:lnTo>
                      <a:pt x="285" y="223"/>
                    </a:lnTo>
                    <a:lnTo>
                      <a:pt x="273" y="240"/>
                    </a:lnTo>
                    <a:lnTo>
                      <a:pt x="275" y="244"/>
                    </a:lnTo>
                    <a:lnTo>
                      <a:pt x="263" y="275"/>
                    </a:lnTo>
                    <a:lnTo>
                      <a:pt x="250" y="306"/>
                    </a:lnTo>
                    <a:lnTo>
                      <a:pt x="236" y="336"/>
                    </a:lnTo>
                    <a:lnTo>
                      <a:pt x="222" y="366"/>
                    </a:lnTo>
                    <a:lnTo>
                      <a:pt x="210" y="396"/>
                    </a:lnTo>
                    <a:lnTo>
                      <a:pt x="197" y="426"/>
                    </a:lnTo>
                    <a:lnTo>
                      <a:pt x="184" y="457"/>
                    </a:lnTo>
                    <a:lnTo>
                      <a:pt x="174" y="488"/>
                    </a:lnTo>
                    <a:lnTo>
                      <a:pt x="166" y="509"/>
                    </a:lnTo>
                    <a:lnTo>
                      <a:pt x="159" y="528"/>
                    </a:lnTo>
                    <a:lnTo>
                      <a:pt x="152" y="548"/>
                    </a:lnTo>
                    <a:lnTo>
                      <a:pt x="144" y="568"/>
                    </a:lnTo>
                    <a:lnTo>
                      <a:pt x="137" y="575"/>
                    </a:lnTo>
                    <a:lnTo>
                      <a:pt x="136" y="584"/>
                    </a:lnTo>
                    <a:lnTo>
                      <a:pt x="136" y="593"/>
                    </a:lnTo>
                    <a:lnTo>
                      <a:pt x="131" y="600"/>
                    </a:lnTo>
                    <a:lnTo>
                      <a:pt x="126" y="611"/>
                    </a:lnTo>
                    <a:lnTo>
                      <a:pt x="121" y="623"/>
                    </a:lnTo>
                    <a:lnTo>
                      <a:pt x="116" y="636"/>
                    </a:lnTo>
                    <a:lnTo>
                      <a:pt x="113" y="647"/>
                    </a:lnTo>
                    <a:lnTo>
                      <a:pt x="109" y="660"/>
                    </a:lnTo>
                    <a:lnTo>
                      <a:pt x="105" y="671"/>
                    </a:lnTo>
                    <a:lnTo>
                      <a:pt x="99" y="683"/>
                    </a:lnTo>
                    <a:lnTo>
                      <a:pt x="92" y="692"/>
                    </a:lnTo>
                    <a:lnTo>
                      <a:pt x="90" y="701"/>
                    </a:lnTo>
                    <a:lnTo>
                      <a:pt x="88" y="712"/>
                    </a:lnTo>
                    <a:lnTo>
                      <a:pt x="83" y="722"/>
                    </a:lnTo>
                    <a:lnTo>
                      <a:pt x="79" y="731"/>
                    </a:lnTo>
                    <a:lnTo>
                      <a:pt x="70" y="750"/>
                    </a:lnTo>
                    <a:lnTo>
                      <a:pt x="62" y="768"/>
                    </a:lnTo>
                    <a:lnTo>
                      <a:pt x="54" y="785"/>
                    </a:lnTo>
                    <a:lnTo>
                      <a:pt x="47" y="804"/>
                    </a:lnTo>
                    <a:lnTo>
                      <a:pt x="40" y="821"/>
                    </a:lnTo>
                    <a:lnTo>
                      <a:pt x="33" y="840"/>
                    </a:lnTo>
                    <a:lnTo>
                      <a:pt x="25" y="857"/>
                    </a:lnTo>
                    <a:lnTo>
                      <a:pt x="15" y="873"/>
                    </a:lnTo>
                    <a:lnTo>
                      <a:pt x="13" y="872"/>
                    </a:lnTo>
                    <a:lnTo>
                      <a:pt x="10" y="875"/>
                    </a:lnTo>
                    <a:lnTo>
                      <a:pt x="7" y="880"/>
                    </a:lnTo>
                    <a:lnTo>
                      <a:pt x="3" y="883"/>
                    </a:lnTo>
                    <a:lnTo>
                      <a:pt x="0" y="886"/>
                    </a:lnTo>
                    <a:lnTo>
                      <a:pt x="14" y="852"/>
                    </a:lnTo>
                    <a:lnTo>
                      <a:pt x="28" y="819"/>
                    </a:lnTo>
                    <a:lnTo>
                      <a:pt x="41" y="785"/>
                    </a:lnTo>
                    <a:lnTo>
                      <a:pt x="55" y="752"/>
                    </a:lnTo>
                    <a:lnTo>
                      <a:pt x="70" y="719"/>
                    </a:lnTo>
                    <a:lnTo>
                      <a:pt x="84" y="685"/>
                    </a:lnTo>
                    <a:lnTo>
                      <a:pt x="99" y="652"/>
                    </a:lnTo>
                    <a:lnTo>
                      <a:pt x="114" y="620"/>
                    </a:lnTo>
                    <a:lnTo>
                      <a:pt x="120" y="596"/>
                    </a:lnTo>
                    <a:lnTo>
                      <a:pt x="128" y="573"/>
                    </a:lnTo>
                    <a:lnTo>
                      <a:pt x="136" y="552"/>
                    </a:lnTo>
                    <a:lnTo>
                      <a:pt x="145" y="530"/>
                    </a:lnTo>
                    <a:lnTo>
                      <a:pt x="156" y="508"/>
                    </a:lnTo>
                    <a:lnTo>
                      <a:pt x="165" y="487"/>
                    </a:lnTo>
                    <a:lnTo>
                      <a:pt x="174" y="465"/>
                    </a:lnTo>
                    <a:lnTo>
                      <a:pt x="183" y="443"/>
                    </a:lnTo>
                    <a:lnTo>
                      <a:pt x="188" y="424"/>
                    </a:lnTo>
                    <a:lnTo>
                      <a:pt x="194" y="404"/>
                    </a:lnTo>
                    <a:lnTo>
                      <a:pt x="199" y="387"/>
                    </a:lnTo>
                    <a:lnTo>
                      <a:pt x="205" y="369"/>
                    </a:lnTo>
                    <a:lnTo>
                      <a:pt x="212" y="352"/>
                    </a:lnTo>
                    <a:lnTo>
                      <a:pt x="220" y="336"/>
                    </a:lnTo>
                    <a:lnTo>
                      <a:pt x="230" y="319"/>
                    </a:lnTo>
                    <a:lnTo>
                      <a:pt x="241" y="303"/>
                    </a:lnTo>
                    <a:lnTo>
                      <a:pt x="244" y="288"/>
                    </a:lnTo>
                    <a:lnTo>
                      <a:pt x="251" y="273"/>
                    </a:lnTo>
                    <a:lnTo>
                      <a:pt x="258" y="259"/>
                    </a:lnTo>
                    <a:lnTo>
                      <a:pt x="263" y="244"/>
                    </a:lnTo>
                    <a:lnTo>
                      <a:pt x="267" y="229"/>
                    </a:lnTo>
                    <a:lnTo>
                      <a:pt x="274" y="215"/>
                    </a:lnTo>
                    <a:lnTo>
                      <a:pt x="281" y="201"/>
                    </a:lnTo>
                    <a:lnTo>
                      <a:pt x="288" y="187"/>
                    </a:lnTo>
                    <a:lnTo>
                      <a:pt x="295" y="174"/>
                    </a:lnTo>
                    <a:lnTo>
                      <a:pt x="301" y="161"/>
                    </a:lnTo>
                    <a:lnTo>
                      <a:pt x="305" y="146"/>
                    </a:lnTo>
                    <a:lnTo>
                      <a:pt x="308" y="132"/>
                    </a:lnTo>
                    <a:lnTo>
                      <a:pt x="315" y="115"/>
                    </a:lnTo>
                    <a:lnTo>
                      <a:pt x="324" y="97"/>
                    </a:lnTo>
                    <a:lnTo>
                      <a:pt x="331" y="80"/>
                    </a:lnTo>
                    <a:lnTo>
                      <a:pt x="335" y="62"/>
                    </a:lnTo>
                    <a:lnTo>
                      <a:pt x="339" y="55"/>
                    </a:lnTo>
                    <a:lnTo>
                      <a:pt x="345" y="44"/>
                    </a:lnTo>
                    <a:lnTo>
                      <a:pt x="348" y="34"/>
                    </a:lnTo>
                    <a:lnTo>
                      <a:pt x="348" y="25"/>
                    </a:lnTo>
                    <a:lnTo>
                      <a:pt x="353" y="16"/>
                    </a:lnTo>
                    <a:lnTo>
                      <a:pt x="358" y="10"/>
                    </a:lnTo>
                    <a:lnTo>
                      <a:pt x="365" y="5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1427" y="1366"/>
                <a:ext cx="264" cy="90"/>
              </a:xfrm>
              <a:custGeom>
                <a:avLst/>
                <a:gdLst>
                  <a:gd name="T0" fmla="*/ 253 w 528"/>
                  <a:gd name="T1" fmla="*/ 25 h 181"/>
                  <a:gd name="T2" fmla="*/ 265 w 528"/>
                  <a:gd name="T3" fmla="*/ 29 h 181"/>
                  <a:gd name="T4" fmla="*/ 287 w 528"/>
                  <a:gd name="T5" fmla="*/ 34 h 181"/>
                  <a:gd name="T6" fmla="*/ 319 w 528"/>
                  <a:gd name="T7" fmla="*/ 38 h 181"/>
                  <a:gd name="T8" fmla="*/ 351 w 528"/>
                  <a:gd name="T9" fmla="*/ 44 h 181"/>
                  <a:gd name="T10" fmla="*/ 383 w 528"/>
                  <a:gd name="T11" fmla="*/ 51 h 181"/>
                  <a:gd name="T12" fmla="*/ 414 w 528"/>
                  <a:gd name="T13" fmla="*/ 57 h 181"/>
                  <a:gd name="T14" fmla="*/ 445 w 528"/>
                  <a:gd name="T15" fmla="*/ 67 h 181"/>
                  <a:gd name="T16" fmla="*/ 475 w 528"/>
                  <a:gd name="T17" fmla="*/ 76 h 181"/>
                  <a:gd name="T18" fmla="*/ 505 w 528"/>
                  <a:gd name="T19" fmla="*/ 86 h 181"/>
                  <a:gd name="T20" fmla="*/ 522 w 528"/>
                  <a:gd name="T21" fmla="*/ 98 h 181"/>
                  <a:gd name="T22" fmla="*/ 528 w 528"/>
                  <a:gd name="T23" fmla="*/ 112 h 181"/>
                  <a:gd name="T24" fmla="*/ 516 w 528"/>
                  <a:gd name="T25" fmla="*/ 127 h 181"/>
                  <a:gd name="T26" fmla="*/ 492 w 528"/>
                  <a:gd name="T27" fmla="*/ 142 h 181"/>
                  <a:gd name="T28" fmla="*/ 469 w 528"/>
                  <a:gd name="T29" fmla="*/ 157 h 181"/>
                  <a:gd name="T30" fmla="*/ 446 w 528"/>
                  <a:gd name="T31" fmla="*/ 173 h 181"/>
                  <a:gd name="T32" fmla="*/ 426 w 528"/>
                  <a:gd name="T33" fmla="*/ 180 h 181"/>
                  <a:gd name="T34" fmla="*/ 408 w 528"/>
                  <a:gd name="T35" fmla="*/ 180 h 181"/>
                  <a:gd name="T36" fmla="*/ 386 w 528"/>
                  <a:gd name="T37" fmla="*/ 179 h 181"/>
                  <a:gd name="T38" fmla="*/ 366 w 528"/>
                  <a:gd name="T39" fmla="*/ 173 h 181"/>
                  <a:gd name="T40" fmla="*/ 349 w 528"/>
                  <a:gd name="T41" fmla="*/ 167 h 181"/>
                  <a:gd name="T42" fmla="*/ 332 w 528"/>
                  <a:gd name="T43" fmla="*/ 164 h 181"/>
                  <a:gd name="T44" fmla="*/ 313 w 528"/>
                  <a:gd name="T45" fmla="*/ 160 h 181"/>
                  <a:gd name="T46" fmla="*/ 295 w 528"/>
                  <a:gd name="T47" fmla="*/ 159 h 181"/>
                  <a:gd name="T48" fmla="*/ 275 w 528"/>
                  <a:gd name="T49" fmla="*/ 155 h 181"/>
                  <a:gd name="T50" fmla="*/ 253 w 528"/>
                  <a:gd name="T51" fmla="*/ 151 h 181"/>
                  <a:gd name="T52" fmla="*/ 232 w 528"/>
                  <a:gd name="T53" fmla="*/ 150 h 181"/>
                  <a:gd name="T54" fmla="*/ 211 w 528"/>
                  <a:gd name="T55" fmla="*/ 145 h 181"/>
                  <a:gd name="T56" fmla="*/ 184 w 528"/>
                  <a:gd name="T57" fmla="*/ 137 h 181"/>
                  <a:gd name="T58" fmla="*/ 153 w 528"/>
                  <a:gd name="T59" fmla="*/ 131 h 181"/>
                  <a:gd name="T60" fmla="*/ 122 w 528"/>
                  <a:gd name="T61" fmla="*/ 123 h 181"/>
                  <a:gd name="T62" fmla="*/ 91 w 528"/>
                  <a:gd name="T63" fmla="*/ 119 h 181"/>
                  <a:gd name="T64" fmla="*/ 76 w 528"/>
                  <a:gd name="T65" fmla="*/ 114 h 181"/>
                  <a:gd name="T66" fmla="*/ 74 w 528"/>
                  <a:gd name="T67" fmla="*/ 111 h 181"/>
                  <a:gd name="T68" fmla="*/ 68 w 528"/>
                  <a:gd name="T69" fmla="*/ 109 h 181"/>
                  <a:gd name="T70" fmla="*/ 60 w 528"/>
                  <a:gd name="T71" fmla="*/ 107 h 181"/>
                  <a:gd name="T72" fmla="*/ 51 w 528"/>
                  <a:gd name="T73" fmla="*/ 105 h 181"/>
                  <a:gd name="T74" fmla="*/ 41 w 528"/>
                  <a:gd name="T75" fmla="*/ 101 h 181"/>
                  <a:gd name="T76" fmla="*/ 27 w 528"/>
                  <a:gd name="T77" fmla="*/ 98 h 181"/>
                  <a:gd name="T78" fmla="*/ 11 w 528"/>
                  <a:gd name="T79" fmla="*/ 90 h 181"/>
                  <a:gd name="T80" fmla="*/ 2 w 528"/>
                  <a:gd name="T81" fmla="*/ 79 h 181"/>
                  <a:gd name="T82" fmla="*/ 0 w 528"/>
                  <a:gd name="T83" fmla="*/ 64 h 181"/>
                  <a:gd name="T84" fmla="*/ 15 w 528"/>
                  <a:gd name="T85" fmla="*/ 48 h 181"/>
                  <a:gd name="T86" fmla="*/ 42 w 528"/>
                  <a:gd name="T87" fmla="*/ 33 h 181"/>
                  <a:gd name="T88" fmla="*/ 70 w 528"/>
                  <a:gd name="T89" fmla="*/ 19 h 181"/>
                  <a:gd name="T90" fmla="*/ 99 w 528"/>
                  <a:gd name="T91" fmla="*/ 7 h 181"/>
                  <a:gd name="T92" fmla="*/ 130 w 528"/>
                  <a:gd name="T93" fmla="*/ 1 h 181"/>
                  <a:gd name="T94" fmla="*/ 164 w 528"/>
                  <a:gd name="T95" fmla="*/ 6 h 181"/>
                  <a:gd name="T96" fmla="*/ 198 w 528"/>
                  <a:gd name="T97" fmla="*/ 14 h 181"/>
                  <a:gd name="T98" fmla="*/ 232 w 528"/>
                  <a:gd name="T99" fmla="*/ 2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8" h="181">
                    <a:moveTo>
                      <a:pt x="248" y="26"/>
                    </a:moveTo>
                    <a:lnTo>
                      <a:pt x="253" y="25"/>
                    </a:lnTo>
                    <a:lnTo>
                      <a:pt x="259" y="26"/>
                    </a:lnTo>
                    <a:lnTo>
                      <a:pt x="265" y="29"/>
                    </a:lnTo>
                    <a:lnTo>
                      <a:pt x="271" y="32"/>
                    </a:lnTo>
                    <a:lnTo>
                      <a:pt x="287" y="34"/>
                    </a:lnTo>
                    <a:lnTo>
                      <a:pt x="303" y="36"/>
                    </a:lnTo>
                    <a:lnTo>
                      <a:pt x="319" y="38"/>
                    </a:lnTo>
                    <a:lnTo>
                      <a:pt x="335" y="41"/>
                    </a:lnTo>
                    <a:lnTo>
                      <a:pt x="351" y="44"/>
                    </a:lnTo>
                    <a:lnTo>
                      <a:pt x="368" y="47"/>
                    </a:lnTo>
                    <a:lnTo>
                      <a:pt x="383" y="51"/>
                    </a:lnTo>
                    <a:lnTo>
                      <a:pt x="399" y="54"/>
                    </a:lnTo>
                    <a:lnTo>
                      <a:pt x="414" y="57"/>
                    </a:lnTo>
                    <a:lnTo>
                      <a:pt x="430" y="62"/>
                    </a:lnTo>
                    <a:lnTo>
                      <a:pt x="445" y="67"/>
                    </a:lnTo>
                    <a:lnTo>
                      <a:pt x="460" y="71"/>
                    </a:lnTo>
                    <a:lnTo>
                      <a:pt x="475" y="76"/>
                    </a:lnTo>
                    <a:lnTo>
                      <a:pt x="490" y="81"/>
                    </a:lnTo>
                    <a:lnTo>
                      <a:pt x="505" y="86"/>
                    </a:lnTo>
                    <a:lnTo>
                      <a:pt x="519" y="92"/>
                    </a:lnTo>
                    <a:lnTo>
                      <a:pt x="522" y="98"/>
                    </a:lnTo>
                    <a:lnTo>
                      <a:pt x="525" y="105"/>
                    </a:lnTo>
                    <a:lnTo>
                      <a:pt x="528" y="112"/>
                    </a:lnTo>
                    <a:lnTo>
                      <a:pt x="528" y="119"/>
                    </a:lnTo>
                    <a:lnTo>
                      <a:pt x="516" y="127"/>
                    </a:lnTo>
                    <a:lnTo>
                      <a:pt x="504" y="134"/>
                    </a:lnTo>
                    <a:lnTo>
                      <a:pt x="492" y="142"/>
                    </a:lnTo>
                    <a:lnTo>
                      <a:pt x="481" y="149"/>
                    </a:lnTo>
                    <a:lnTo>
                      <a:pt x="469" y="157"/>
                    </a:lnTo>
                    <a:lnTo>
                      <a:pt x="457" y="165"/>
                    </a:lnTo>
                    <a:lnTo>
                      <a:pt x="446" y="173"/>
                    </a:lnTo>
                    <a:lnTo>
                      <a:pt x="433" y="181"/>
                    </a:lnTo>
                    <a:lnTo>
                      <a:pt x="426" y="180"/>
                    </a:lnTo>
                    <a:lnTo>
                      <a:pt x="417" y="180"/>
                    </a:lnTo>
                    <a:lnTo>
                      <a:pt x="408" y="180"/>
                    </a:lnTo>
                    <a:lnTo>
                      <a:pt x="398" y="180"/>
                    </a:lnTo>
                    <a:lnTo>
                      <a:pt x="386" y="179"/>
                    </a:lnTo>
                    <a:lnTo>
                      <a:pt x="376" y="177"/>
                    </a:lnTo>
                    <a:lnTo>
                      <a:pt x="366" y="173"/>
                    </a:lnTo>
                    <a:lnTo>
                      <a:pt x="358" y="167"/>
                    </a:lnTo>
                    <a:lnTo>
                      <a:pt x="349" y="167"/>
                    </a:lnTo>
                    <a:lnTo>
                      <a:pt x="340" y="166"/>
                    </a:lnTo>
                    <a:lnTo>
                      <a:pt x="332" y="164"/>
                    </a:lnTo>
                    <a:lnTo>
                      <a:pt x="323" y="161"/>
                    </a:lnTo>
                    <a:lnTo>
                      <a:pt x="313" y="160"/>
                    </a:lnTo>
                    <a:lnTo>
                      <a:pt x="304" y="159"/>
                    </a:lnTo>
                    <a:lnTo>
                      <a:pt x="295" y="159"/>
                    </a:lnTo>
                    <a:lnTo>
                      <a:pt x="286" y="161"/>
                    </a:lnTo>
                    <a:lnTo>
                      <a:pt x="275" y="155"/>
                    </a:lnTo>
                    <a:lnTo>
                      <a:pt x="265" y="153"/>
                    </a:lnTo>
                    <a:lnTo>
                      <a:pt x="253" y="151"/>
                    </a:lnTo>
                    <a:lnTo>
                      <a:pt x="243" y="150"/>
                    </a:lnTo>
                    <a:lnTo>
                      <a:pt x="232" y="150"/>
                    </a:lnTo>
                    <a:lnTo>
                      <a:pt x="221" y="147"/>
                    </a:lnTo>
                    <a:lnTo>
                      <a:pt x="211" y="145"/>
                    </a:lnTo>
                    <a:lnTo>
                      <a:pt x="200" y="139"/>
                    </a:lnTo>
                    <a:lnTo>
                      <a:pt x="184" y="137"/>
                    </a:lnTo>
                    <a:lnTo>
                      <a:pt x="169" y="135"/>
                    </a:lnTo>
                    <a:lnTo>
                      <a:pt x="153" y="131"/>
                    </a:lnTo>
                    <a:lnTo>
                      <a:pt x="138" y="127"/>
                    </a:lnTo>
                    <a:lnTo>
                      <a:pt x="122" y="123"/>
                    </a:lnTo>
                    <a:lnTo>
                      <a:pt x="107" y="121"/>
                    </a:lnTo>
                    <a:lnTo>
                      <a:pt x="91" y="119"/>
                    </a:lnTo>
                    <a:lnTo>
                      <a:pt x="76" y="117"/>
                    </a:lnTo>
                    <a:lnTo>
                      <a:pt x="76" y="114"/>
                    </a:lnTo>
                    <a:lnTo>
                      <a:pt x="75" y="113"/>
                    </a:lnTo>
                    <a:lnTo>
                      <a:pt x="74" y="111"/>
                    </a:lnTo>
                    <a:lnTo>
                      <a:pt x="72" y="109"/>
                    </a:lnTo>
                    <a:lnTo>
                      <a:pt x="68" y="109"/>
                    </a:lnTo>
                    <a:lnTo>
                      <a:pt x="64" y="108"/>
                    </a:lnTo>
                    <a:lnTo>
                      <a:pt x="60" y="107"/>
                    </a:lnTo>
                    <a:lnTo>
                      <a:pt x="55" y="106"/>
                    </a:lnTo>
                    <a:lnTo>
                      <a:pt x="51" y="105"/>
                    </a:lnTo>
                    <a:lnTo>
                      <a:pt x="46" y="104"/>
                    </a:lnTo>
                    <a:lnTo>
                      <a:pt x="41" y="101"/>
                    </a:lnTo>
                    <a:lnTo>
                      <a:pt x="37" y="99"/>
                    </a:lnTo>
                    <a:lnTo>
                      <a:pt x="27" y="98"/>
                    </a:lnTo>
                    <a:lnTo>
                      <a:pt x="19" y="94"/>
                    </a:lnTo>
                    <a:lnTo>
                      <a:pt x="11" y="90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2" y="57"/>
                    </a:lnTo>
                    <a:lnTo>
                      <a:pt x="15" y="48"/>
                    </a:lnTo>
                    <a:lnTo>
                      <a:pt x="29" y="40"/>
                    </a:lnTo>
                    <a:lnTo>
                      <a:pt x="42" y="33"/>
                    </a:lnTo>
                    <a:lnTo>
                      <a:pt x="56" y="26"/>
                    </a:lnTo>
                    <a:lnTo>
                      <a:pt x="70" y="19"/>
                    </a:lnTo>
                    <a:lnTo>
                      <a:pt x="84" y="13"/>
                    </a:lnTo>
                    <a:lnTo>
                      <a:pt x="99" y="7"/>
                    </a:lnTo>
                    <a:lnTo>
                      <a:pt x="114" y="0"/>
                    </a:lnTo>
                    <a:lnTo>
                      <a:pt x="130" y="1"/>
                    </a:lnTo>
                    <a:lnTo>
                      <a:pt x="146" y="3"/>
                    </a:lnTo>
                    <a:lnTo>
                      <a:pt x="164" y="6"/>
                    </a:lnTo>
                    <a:lnTo>
                      <a:pt x="181" y="9"/>
                    </a:lnTo>
                    <a:lnTo>
                      <a:pt x="198" y="14"/>
                    </a:lnTo>
                    <a:lnTo>
                      <a:pt x="214" y="17"/>
                    </a:lnTo>
                    <a:lnTo>
                      <a:pt x="232" y="22"/>
                    </a:lnTo>
                    <a:lnTo>
                      <a:pt x="24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484" y="1384"/>
                <a:ext cx="15" cy="17"/>
              </a:xfrm>
              <a:custGeom>
                <a:avLst/>
                <a:gdLst>
                  <a:gd name="T0" fmla="*/ 30 w 30"/>
                  <a:gd name="T1" fmla="*/ 2 h 32"/>
                  <a:gd name="T2" fmla="*/ 0 w 30"/>
                  <a:gd name="T3" fmla="*/ 32 h 32"/>
                  <a:gd name="T4" fmla="*/ 3 w 30"/>
                  <a:gd name="T5" fmla="*/ 24 h 32"/>
                  <a:gd name="T6" fmla="*/ 9 w 30"/>
                  <a:gd name="T7" fmla="*/ 16 h 32"/>
                  <a:gd name="T8" fmla="*/ 15 w 30"/>
                  <a:gd name="T9" fmla="*/ 8 h 32"/>
                  <a:gd name="T10" fmla="*/ 21 w 30"/>
                  <a:gd name="T11" fmla="*/ 0 h 32"/>
                  <a:gd name="T12" fmla="*/ 23 w 30"/>
                  <a:gd name="T13" fmla="*/ 0 h 32"/>
                  <a:gd name="T14" fmla="*/ 25 w 30"/>
                  <a:gd name="T15" fmla="*/ 0 h 32"/>
                  <a:gd name="T16" fmla="*/ 28 w 30"/>
                  <a:gd name="T17" fmla="*/ 1 h 32"/>
                  <a:gd name="T18" fmla="*/ 30 w 30"/>
                  <a:gd name="T1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2">
                    <a:moveTo>
                      <a:pt x="30" y="2"/>
                    </a:moveTo>
                    <a:lnTo>
                      <a:pt x="0" y="32"/>
                    </a:lnTo>
                    <a:lnTo>
                      <a:pt x="3" y="24"/>
                    </a:lnTo>
                    <a:lnTo>
                      <a:pt x="9" y="16"/>
                    </a:lnTo>
                    <a:lnTo>
                      <a:pt x="15" y="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1496" y="1388"/>
                <a:ext cx="33" cy="25"/>
              </a:xfrm>
              <a:custGeom>
                <a:avLst/>
                <a:gdLst>
                  <a:gd name="T0" fmla="*/ 66 w 66"/>
                  <a:gd name="T1" fmla="*/ 3 h 50"/>
                  <a:gd name="T2" fmla="*/ 66 w 66"/>
                  <a:gd name="T3" fmla="*/ 11 h 50"/>
                  <a:gd name="T4" fmla="*/ 60 w 66"/>
                  <a:gd name="T5" fmla="*/ 15 h 50"/>
                  <a:gd name="T6" fmla="*/ 52 w 66"/>
                  <a:gd name="T7" fmla="*/ 16 h 50"/>
                  <a:gd name="T8" fmla="*/ 43 w 66"/>
                  <a:gd name="T9" fmla="*/ 18 h 50"/>
                  <a:gd name="T10" fmla="*/ 37 w 66"/>
                  <a:gd name="T11" fmla="*/ 22 h 50"/>
                  <a:gd name="T12" fmla="*/ 32 w 66"/>
                  <a:gd name="T13" fmla="*/ 26 h 50"/>
                  <a:gd name="T14" fmla="*/ 28 w 66"/>
                  <a:gd name="T15" fmla="*/ 31 h 50"/>
                  <a:gd name="T16" fmla="*/ 22 w 66"/>
                  <a:gd name="T17" fmla="*/ 35 h 50"/>
                  <a:gd name="T18" fmla="*/ 17 w 66"/>
                  <a:gd name="T19" fmla="*/ 41 h 50"/>
                  <a:gd name="T20" fmla="*/ 12 w 66"/>
                  <a:gd name="T21" fmla="*/ 45 h 50"/>
                  <a:gd name="T22" fmla="*/ 6 w 66"/>
                  <a:gd name="T23" fmla="*/ 48 h 50"/>
                  <a:gd name="T24" fmla="*/ 0 w 66"/>
                  <a:gd name="T25" fmla="*/ 50 h 50"/>
                  <a:gd name="T26" fmla="*/ 6 w 66"/>
                  <a:gd name="T27" fmla="*/ 43 h 50"/>
                  <a:gd name="T28" fmla="*/ 12 w 66"/>
                  <a:gd name="T29" fmla="*/ 34 h 50"/>
                  <a:gd name="T30" fmla="*/ 19 w 66"/>
                  <a:gd name="T31" fmla="*/ 24 h 50"/>
                  <a:gd name="T32" fmla="*/ 27 w 66"/>
                  <a:gd name="T33" fmla="*/ 15 h 50"/>
                  <a:gd name="T34" fmla="*/ 35 w 66"/>
                  <a:gd name="T35" fmla="*/ 7 h 50"/>
                  <a:gd name="T36" fmla="*/ 44 w 66"/>
                  <a:gd name="T37" fmla="*/ 2 h 50"/>
                  <a:gd name="T38" fmla="*/ 54 w 66"/>
                  <a:gd name="T39" fmla="*/ 0 h 50"/>
                  <a:gd name="T40" fmla="*/ 66 w 66"/>
                  <a:gd name="T4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50">
                    <a:moveTo>
                      <a:pt x="66" y="3"/>
                    </a:moveTo>
                    <a:lnTo>
                      <a:pt x="66" y="11"/>
                    </a:lnTo>
                    <a:lnTo>
                      <a:pt x="60" y="15"/>
                    </a:lnTo>
                    <a:lnTo>
                      <a:pt x="52" y="16"/>
                    </a:lnTo>
                    <a:lnTo>
                      <a:pt x="43" y="18"/>
                    </a:lnTo>
                    <a:lnTo>
                      <a:pt x="37" y="22"/>
                    </a:lnTo>
                    <a:lnTo>
                      <a:pt x="32" y="26"/>
                    </a:lnTo>
                    <a:lnTo>
                      <a:pt x="28" y="31"/>
                    </a:lnTo>
                    <a:lnTo>
                      <a:pt x="22" y="35"/>
                    </a:lnTo>
                    <a:lnTo>
                      <a:pt x="17" y="41"/>
                    </a:lnTo>
                    <a:lnTo>
                      <a:pt x="12" y="45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6" y="43"/>
                    </a:lnTo>
                    <a:lnTo>
                      <a:pt x="12" y="34"/>
                    </a:lnTo>
                    <a:lnTo>
                      <a:pt x="19" y="24"/>
                    </a:lnTo>
                    <a:lnTo>
                      <a:pt x="27" y="15"/>
                    </a:lnTo>
                    <a:lnTo>
                      <a:pt x="35" y="7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634" y="1390"/>
                <a:ext cx="180" cy="423"/>
              </a:xfrm>
              <a:custGeom>
                <a:avLst/>
                <a:gdLst>
                  <a:gd name="T0" fmla="*/ 211 w 360"/>
                  <a:gd name="T1" fmla="*/ 350 h 846"/>
                  <a:gd name="T2" fmla="*/ 193 w 360"/>
                  <a:gd name="T3" fmla="*/ 401 h 846"/>
                  <a:gd name="T4" fmla="*/ 177 w 360"/>
                  <a:gd name="T5" fmla="*/ 451 h 846"/>
                  <a:gd name="T6" fmla="*/ 158 w 360"/>
                  <a:gd name="T7" fmla="*/ 499 h 846"/>
                  <a:gd name="T8" fmla="*/ 139 w 360"/>
                  <a:gd name="T9" fmla="*/ 538 h 846"/>
                  <a:gd name="T10" fmla="*/ 125 w 360"/>
                  <a:gd name="T11" fmla="*/ 569 h 846"/>
                  <a:gd name="T12" fmla="*/ 120 w 360"/>
                  <a:gd name="T13" fmla="*/ 588 h 846"/>
                  <a:gd name="T14" fmla="*/ 116 w 360"/>
                  <a:gd name="T15" fmla="*/ 591 h 846"/>
                  <a:gd name="T16" fmla="*/ 109 w 360"/>
                  <a:gd name="T17" fmla="*/ 611 h 846"/>
                  <a:gd name="T18" fmla="*/ 93 w 360"/>
                  <a:gd name="T19" fmla="*/ 647 h 846"/>
                  <a:gd name="T20" fmla="*/ 80 w 360"/>
                  <a:gd name="T21" fmla="*/ 673 h 846"/>
                  <a:gd name="T22" fmla="*/ 70 w 360"/>
                  <a:gd name="T23" fmla="*/ 693 h 846"/>
                  <a:gd name="T24" fmla="*/ 63 w 360"/>
                  <a:gd name="T25" fmla="*/ 713 h 846"/>
                  <a:gd name="T26" fmla="*/ 54 w 360"/>
                  <a:gd name="T27" fmla="*/ 734 h 846"/>
                  <a:gd name="T28" fmla="*/ 41 w 360"/>
                  <a:gd name="T29" fmla="*/ 756 h 846"/>
                  <a:gd name="T30" fmla="*/ 30 w 360"/>
                  <a:gd name="T31" fmla="*/ 783 h 846"/>
                  <a:gd name="T32" fmla="*/ 19 w 360"/>
                  <a:gd name="T33" fmla="*/ 808 h 846"/>
                  <a:gd name="T34" fmla="*/ 7 w 360"/>
                  <a:gd name="T35" fmla="*/ 833 h 846"/>
                  <a:gd name="T36" fmla="*/ 0 w 360"/>
                  <a:gd name="T37" fmla="*/ 834 h 846"/>
                  <a:gd name="T38" fmla="*/ 12 w 360"/>
                  <a:gd name="T39" fmla="*/ 805 h 846"/>
                  <a:gd name="T40" fmla="*/ 25 w 360"/>
                  <a:gd name="T41" fmla="*/ 775 h 846"/>
                  <a:gd name="T42" fmla="*/ 38 w 360"/>
                  <a:gd name="T43" fmla="*/ 745 h 846"/>
                  <a:gd name="T44" fmla="*/ 49 w 360"/>
                  <a:gd name="T45" fmla="*/ 715 h 846"/>
                  <a:gd name="T46" fmla="*/ 54 w 360"/>
                  <a:gd name="T47" fmla="*/ 713 h 846"/>
                  <a:gd name="T48" fmla="*/ 57 w 360"/>
                  <a:gd name="T49" fmla="*/ 710 h 846"/>
                  <a:gd name="T50" fmla="*/ 64 w 360"/>
                  <a:gd name="T51" fmla="*/ 685 h 846"/>
                  <a:gd name="T52" fmla="*/ 77 w 360"/>
                  <a:gd name="T53" fmla="*/ 660 h 846"/>
                  <a:gd name="T54" fmla="*/ 94 w 360"/>
                  <a:gd name="T55" fmla="*/ 604 h 846"/>
                  <a:gd name="T56" fmla="*/ 115 w 360"/>
                  <a:gd name="T57" fmla="*/ 550 h 846"/>
                  <a:gd name="T58" fmla="*/ 139 w 360"/>
                  <a:gd name="T59" fmla="*/ 497 h 846"/>
                  <a:gd name="T60" fmla="*/ 163 w 360"/>
                  <a:gd name="T61" fmla="*/ 446 h 846"/>
                  <a:gd name="T62" fmla="*/ 171 w 360"/>
                  <a:gd name="T63" fmla="*/ 421 h 846"/>
                  <a:gd name="T64" fmla="*/ 183 w 360"/>
                  <a:gd name="T65" fmla="*/ 397 h 846"/>
                  <a:gd name="T66" fmla="*/ 194 w 360"/>
                  <a:gd name="T67" fmla="*/ 371 h 846"/>
                  <a:gd name="T68" fmla="*/ 204 w 360"/>
                  <a:gd name="T69" fmla="*/ 344 h 846"/>
                  <a:gd name="T70" fmla="*/ 216 w 360"/>
                  <a:gd name="T71" fmla="*/ 322 h 846"/>
                  <a:gd name="T72" fmla="*/ 226 w 360"/>
                  <a:gd name="T73" fmla="*/ 299 h 846"/>
                  <a:gd name="T74" fmla="*/ 249 w 360"/>
                  <a:gd name="T75" fmla="*/ 226 h 846"/>
                  <a:gd name="T76" fmla="*/ 279 w 360"/>
                  <a:gd name="T77" fmla="*/ 153 h 846"/>
                  <a:gd name="T78" fmla="*/ 312 w 360"/>
                  <a:gd name="T79" fmla="*/ 83 h 846"/>
                  <a:gd name="T80" fmla="*/ 344 w 360"/>
                  <a:gd name="T81" fmla="*/ 13 h 846"/>
                  <a:gd name="T82" fmla="*/ 342 w 360"/>
                  <a:gd name="T83" fmla="*/ 42 h 846"/>
                  <a:gd name="T84" fmla="*/ 306 w 360"/>
                  <a:gd name="T85" fmla="*/ 123 h 846"/>
                  <a:gd name="T86" fmla="*/ 272 w 360"/>
                  <a:gd name="T87" fmla="*/ 204 h 846"/>
                  <a:gd name="T88" fmla="*/ 236 w 360"/>
                  <a:gd name="T89" fmla="*/ 286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0" h="846">
                    <a:moveTo>
                      <a:pt x="219" y="326"/>
                    </a:moveTo>
                    <a:lnTo>
                      <a:pt x="211" y="350"/>
                    </a:lnTo>
                    <a:lnTo>
                      <a:pt x="203" y="376"/>
                    </a:lnTo>
                    <a:lnTo>
                      <a:pt x="193" y="401"/>
                    </a:lnTo>
                    <a:lnTo>
                      <a:pt x="185" y="427"/>
                    </a:lnTo>
                    <a:lnTo>
                      <a:pt x="177" y="451"/>
                    </a:lnTo>
                    <a:lnTo>
                      <a:pt x="167" y="476"/>
                    </a:lnTo>
                    <a:lnTo>
                      <a:pt x="158" y="499"/>
                    </a:lnTo>
                    <a:lnTo>
                      <a:pt x="146" y="523"/>
                    </a:lnTo>
                    <a:lnTo>
                      <a:pt x="139" y="538"/>
                    </a:lnTo>
                    <a:lnTo>
                      <a:pt x="132" y="553"/>
                    </a:lnTo>
                    <a:lnTo>
                      <a:pt x="125" y="569"/>
                    </a:lnTo>
                    <a:lnTo>
                      <a:pt x="121" y="588"/>
                    </a:lnTo>
                    <a:lnTo>
                      <a:pt x="120" y="588"/>
                    </a:lnTo>
                    <a:lnTo>
                      <a:pt x="117" y="589"/>
                    </a:lnTo>
                    <a:lnTo>
                      <a:pt x="116" y="591"/>
                    </a:lnTo>
                    <a:lnTo>
                      <a:pt x="114" y="592"/>
                    </a:lnTo>
                    <a:lnTo>
                      <a:pt x="109" y="611"/>
                    </a:lnTo>
                    <a:lnTo>
                      <a:pt x="101" y="629"/>
                    </a:lnTo>
                    <a:lnTo>
                      <a:pt x="93" y="647"/>
                    </a:lnTo>
                    <a:lnTo>
                      <a:pt x="87" y="665"/>
                    </a:lnTo>
                    <a:lnTo>
                      <a:pt x="80" y="673"/>
                    </a:lnTo>
                    <a:lnTo>
                      <a:pt x="75" y="682"/>
                    </a:lnTo>
                    <a:lnTo>
                      <a:pt x="70" y="693"/>
                    </a:lnTo>
                    <a:lnTo>
                      <a:pt x="67" y="703"/>
                    </a:lnTo>
                    <a:lnTo>
                      <a:pt x="63" y="713"/>
                    </a:lnTo>
                    <a:lnTo>
                      <a:pt x="58" y="724"/>
                    </a:lnTo>
                    <a:lnTo>
                      <a:pt x="54" y="734"/>
                    </a:lnTo>
                    <a:lnTo>
                      <a:pt x="47" y="742"/>
                    </a:lnTo>
                    <a:lnTo>
                      <a:pt x="41" y="756"/>
                    </a:lnTo>
                    <a:lnTo>
                      <a:pt x="35" y="769"/>
                    </a:lnTo>
                    <a:lnTo>
                      <a:pt x="30" y="783"/>
                    </a:lnTo>
                    <a:lnTo>
                      <a:pt x="25" y="795"/>
                    </a:lnTo>
                    <a:lnTo>
                      <a:pt x="19" y="808"/>
                    </a:lnTo>
                    <a:lnTo>
                      <a:pt x="13" y="821"/>
                    </a:lnTo>
                    <a:lnTo>
                      <a:pt x="7" y="833"/>
                    </a:lnTo>
                    <a:lnTo>
                      <a:pt x="0" y="846"/>
                    </a:lnTo>
                    <a:lnTo>
                      <a:pt x="0" y="834"/>
                    </a:lnTo>
                    <a:lnTo>
                      <a:pt x="5" y="820"/>
                    </a:lnTo>
                    <a:lnTo>
                      <a:pt x="12" y="805"/>
                    </a:lnTo>
                    <a:lnTo>
                      <a:pt x="19" y="790"/>
                    </a:lnTo>
                    <a:lnTo>
                      <a:pt x="25" y="775"/>
                    </a:lnTo>
                    <a:lnTo>
                      <a:pt x="32" y="760"/>
                    </a:lnTo>
                    <a:lnTo>
                      <a:pt x="38" y="745"/>
                    </a:lnTo>
                    <a:lnTo>
                      <a:pt x="43" y="730"/>
                    </a:lnTo>
                    <a:lnTo>
                      <a:pt x="49" y="715"/>
                    </a:lnTo>
                    <a:lnTo>
                      <a:pt x="52" y="715"/>
                    </a:lnTo>
                    <a:lnTo>
                      <a:pt x="54" y="713"/>
                    </a:lnTo>
                    <a:lnTo>
                      <a:pt x="55" y="711"/>
                    </a:lnTo>
                    <a:lnTo>
                      <a:pt x="57" y="710"/>
                    </a:lnTo>
                    <a:lnTo>
                      <a:pt x="61" y="697"/>
                    </a:lnTo>
                    <a:lnTo>
                      <a:pt x="64" y="685"/>
                    </a:lnTo>
                    <a:lnTo>
                      <a:pt x="70" y="672"/>
                    </a:lnTo>
                    <a:lnTo>
                      <a:pt x="77" y="660"/>
                    </a:lnTo>
                    <a:lnTo>
                      <a:pt x="85" y="632"/>
                    </a:lnTo>
                    <a:lnTo>
                      <a:pt x="94" y="604"/>
                    </a:lnTo>
                    <a:lnTo>
                      <a:pt x="105" y="576"/>
                    </a:lnTo>
                    <a:lnTo>
                      <a:pt x="115" y="550"/>
                    </a:lnTo>
                    <a:lnTo>
                      <a:pt x="126" y="523"/>
                    </a:lnTo>
                    <a:lnTo>
                      <a:pt x="139" y="497"/>
                    </a:lnTo>
                    <a:lnTo>
                      <a:pt x="151" y="471"/>
                    </a:lnTo>
                    <a:lnTo>
                      <a:pt x="163" y="446"/>
                    </a:lnTo>
                    <a:lnTo>
                      <a:pt x="167" y="433"/>
                    </a:lnTo>
                    <a:lnTo>
                      <a:pt x="171" y="421"/>
                    </a:lnTo>
                    <a:lnTo>
                      <a:pt x="177" y="408"/>
                    </a:lnTo>
                    <a:lnTo>
                      <a:pt x="183" y="397"/>
                    </a:lnTo>
                    <a:lnTo>
                      <a:pt x="189" y="384"/>
                    </a:lnTo>
                    <a:lnTo>
                      <a:pt x="194" y="371"/>
                    </a:lnTo>
                    <a:lnTo>
                      <a:pt x="199" y="357"/>
                    </a:lnTo>
                    <a:lnTo>
                      <a:pt x="204" y="344"/>
                    </a:lnTo>
                    <a:lnTo>
                      <a:pt x="213" y="334"/>
                    </a:lnTo>
                    <a:lnTo>
                      <a:pt x="216" y="322"/>
                    </a:lnTo>
                    <a:lnTo>
                      <a:pt x="220" y="309"/>
                    </a:lnTo>
                    <a:lnTo>
                      <a:pt x="226" y="299"/>
                    </a:lnTo>
                    <a:lnTo>
                      <a:pt x="236" y="262"/>
                    </a:lnTo>
                    <a:lnTo>
                      <a:pt x="249" y="226"/>
                    </a:lnTo>
                    <a:lnTo>
                      <a:pt x="264" y="189"/>
                    </a:lnTo>
                    <a:lnTo>
                      <a:pt x="279" y="153"/>
                    </a:lnTo>
                    <a:lnTo>
                      <a:pt x="296" y="118"/>
                    </a:lnTo>
                    <a:lnTo>
                      <a:pt x="312" y="83"/>
                    </a:lnTo>
                    <a:lnTo>
                      <a:pt x="328" y="47"/>
                    </a:lnTo>
                    <a:lnTo>
                      <a:pt x="344" y="13"/>
                    </a:lnTo>
                    <a:lnTo>
                      <a:pt x="360" y="0"/>
                    </a:lnTo>
                    <a:lnTo>
                      <a:pt x="342" y="42"/>
                    </a:lnTo>
                    <a:lnTo>
                      <a:pt x="325" y="82"/>
                    </a:lnTo>
                    <a:lnTo>
                      <a:pt x="306" y="123"/>
                    </a:lnTo>
                    <a:lnTo>
                      <a:pt x="289" y="164"/>
                    </a:lnTo>
                    <a:lnTo>
                      <a:pt x="272" y="204"/>
                    </a:lnTo>
                    <a:lnTo>
                      <a:pt x="254" y="244"/>
                    </a:lnTo>
                    <a:lnTo>
                      <a:pt x="236" y="286"/>
                    </a:lnTo>
                    <a:lnTo>
                      <a:pt x="219" y="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519" y="1394"/>
                <a:ext cx="33" cy="26"/>
              </a:xfrm>
              <a:custGeom>
                <a:avLst/>
                <a:gdLst>
                  <a:gd name="T0" fmla="*/ 66 w 66"/>
                  <a:gd name="T1" fmla="*/ 2 h 52"/>
                  <a:gd name="T2" fmla="*/ 61 w 66"/>
                  <a:gd name="T3" fmla="*/ 8 h 52"/>
                  <a:gd name="T4" fmla="*/ 56 w 66"/>
                  <a:gd name="T5" fmla="*/ 14 h 52"/>
                  <a:gd name="T6" fmla="*/ 49 w 66"/>
                  <a:gd name="T7" fmla="*/ 20 h 52"/>
                  <a:gd name="T8" fmla="*/ 42 w 66"/>
                  <a:gd name="T9" fmla="*/ 24 h 52"/>
                  <a:gd name="T10" fmla="*/ 35 w 66"/>
                  <a:gd name="T11" fmla="*/ 30 h 52"/>
                  <a:gd name="T12" fmla="*/ 28 w 66"/>
                  <a:gd name="T13" fmla="*/ 36 h 52"/>
                  <a:gd name="T14" fmla="*/ 22 w 66"/>
                  <a:gd name="T15" fmla="*/ 41 h 52"/>
                  <a:gd name="T16" fmla="*/ 16 w 66"/>
                  <a:gd name="T17" fmla="*/ 46 h 52"/>
                  <a:gd name="T18" fmla="*/ 13 w 66"/>
                  <a:gd name="T19" fmla="*/ 49 h 52"/>
                  <a:gd name="T20" fmla="*/ 8 w 66"/>
                  <a:gd name="T21" fmla="*/ 51 h 52"/>
                  <a:gd name="T22" fmla="*/ 4 w 66"/>
                  <a:gd name="T23" fmla="*/ 52 h 52"/>
                  <a:gd name="T24" fmla="*/ 0 w 66"/>
                  <a:gd name="T25" fmla="*/ 50 h 52"/>
                  <a:gd name="T26" fmla="*/ 6 w 66"/>
                  <a:gd name="T27" fmla="*/ 41 h 52"/>
                  <a:gd name="T28" fmla="*/ 12 w 66"/>
                  <a:gd name="T29" fmla="*/ 31 h 52"/>
                  <a:gd name="T30" fmla="*/ 19 w 66"/>
                  <a:gd name="T31" fmla="*/ 22 h 52"/>
                  <a:gd name="T32" fmla="*/ 27 w 66"/>
                  <a:gd name="T33" fmla="*/ 14 h 52"/>
                  <a:gd name="T34" fmla="*/ 36 w 66"/>
                  <a:gd name="T35" fmla="*/ 7 h 52"/>
                  <a:gd name="T36" fmla="*/ 45 w 66"/>
                  <a:gd name="T37" fmla="*/ 2 h 52"/>
                  <a:gd name="T38" fmla="*/ 56 w 66"/>
                  <a:gd name="T39" fmla="*/ 0 h 52"/>
                  <a:gd name="T40" fmla="*/ 66 w 66"/>
                  <a:gd name="T41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52">
                    <a:moveTo>
                      <a:pt x="66" y="2"/>
                    </a:moveTo>
                    <a:lnTo>
                      <a:pt x="61" y="8"/>
                    </a:lnTo>
                    <a:lnTo>
                      <a:pt x="56" y="14"/>
                    </a:lnTo>
                    <a:lnTo>
                      <a:pt x="49" y="20"/>
                    </a:lnTo>
                    <a:lnTo>
                      <a:pt x="42" y="24"/>
                    </a:lnTo>
                    <a:lnTo>
                      <a:pt x="35" y="30"/>
                    </a:lnTo>
                    <a:lnTo>
                      <a:pt x="28" y="36"/>
                    </a:lnTo>
                    <a:lnTo>
                      <a:pt x="22" y="41"/>
                    </a:lnTo>
                    <a:lnTo>
                      <a:pt x="16" y="46"/>
                    </a:lnTo>
                    <a:lnTo>
                      <a:pt x="13" y="49"/>
                    </a:lnTo>
                    <a:lnTo>
                      <a:pt x="8" y="51"/>
                    </a:lnTo>
                    <a:lnTo>
                      <a:pt x="4" y="52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2" y="31"/>
                    </a:lnTo>
                    <a:lnTo>
                      <a:pt x="19" y="22"/>
                    </a:lnTo>
                    <a:lnTo>
                      <a:pt x="27" y="14"/>
                    </a:lnTo>
                    <a:lnTo>
                      <a:pt x="36" y="7"/>
                    </a:lnTo>
                    <a:lnTo>
                      <a:pt x="45" y="2"/>
                    </a:lnTo>
                    <a:lnTo>
                      <a:pt x="56" y="0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544" y="1396"/>
                <a:ext cx="29" cy="27"/>
              </a:xfrm>
              <a:custGeom>
                <a:avLst/>
                <a:gdLst>
                  <a:gd name="T0" fmla="*/ 59 w 59"/>
                  <a:gd name="T1" fmla="*/ 4 h 54"/>
                  <a:gd name="T2" fmla="*/ 53 w 59"/>
                  <a:gd name="T3" fmla="*/ 12 h 54"/>
                  <a:gd name="T4" fmla="*/ 47 w 59"/>
                  <a:gd name="T5" fmla="*/ 19 h 54"/>
                  <a:gd name="T6" fmla="*/ 39 w 59"/>
                  <a:gd name="T7" fmla="*/ 26 h 54"/>
                  <a:gd name="T8" fmla="*/ 32 w 59"/>
                  <a:gd name="T9" fmla="*/ 32 h 54"/>
                  <a:gd name="T10" fmla="*/ 24 w 59"/>
                  <a:gd name="T11" fmla="*/ 38 h 54"/>
                  <a:gd name="T12" fmla="*/ 16 w 59"/>
                  <a:gd name="T13" fmla="*/ 44 h 54"/>
                  <a:gd name="T14" fmla="*/ 8 w 59"/>
                  <a:gd name="T15" fmla="*/ 48 h 54"/>
                  <a:gd name="T16" fmla="*/ 0 w 59"/>
                  <a:gd name="T17" fmla="*/ 54 h 54"/>
                  <a:gd name="T18" fmla="*/ 4 w 59"/>
                  <a:gd name="T19" fmla="*/ 47 h 54"/>
                  <a:gd name="T20" fmla="*/ 9 w 59"/>
                  <a:gd name="T21" fmla="*/ 40 h 54"/>
                  <a:gd name="T22" fmla="*/ 14 w 59"/>
                  <a:gd name="T23" fmla="*/ 33 h 54"/>
                  <a:gd name="T24" fmla="*/ 18 w 59"/>
                  <a:gd name="T25" fmla="*/ 26 h 54"/>
                  <a:gd name="T26" fmla="*/ 23 w 59"/>
                  <a:gd name="T27" fmla="*/ 21 h 54"/>
                  <a:gd name="T28" fmla="*/ 27 w 59"/>
                  <a:gd name="T29" fmla="*/ 14 h 54"/>
                  <a:gd name="T30" fmla="*/ 32 w 59"/>
                  <a:gd name="T31" fmla="*/ 7 h 54"/>
                  <a:gd name="T32" fmla="*/ 37 w 59"/>
                  <a:gd name="T33" fmla="*/ 0 h 54"/>
                  <a:gd name="T34" fmla="*/ 42 w 59"/>
                  <a:gd name="T35" fmla="*/ 2 h 54"/>
                  <a:gd name="T36" fmla="*/ 48 w 59"/>
                  <a:gd name="T37" fmla="*/ 3 h 54"/>
                  <a:gd name="T38" fmla="*/ 54 w 59"/>
                  <a:gd name="T39" fmla="*/ 4 h 54"/>
                  <a:gd name="T40" fmla="*/ 59 w 59"/>
                  <a:gd name="T4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4">
                    <a:moveTo>
                      <a:pt x="59" y="4"/>
                    </a:moveTo>
                    <a:lnTo>
                      <a:pt x="53" y="12"/>
                    </a:lnTo>
                    <a:lnTo>
                      <a:pt x="47" y="19"/>
                    </a:lnTo>
                    <a:lnTo>
                      <a:pt x="39" y="26"/>
                    </a:lnTo>
                    <a:lnTo>
                      <a:pt x="32" y="32"/>
                    </a:lnTo>
                    <a:lnTo>
                      <a:pt x="24" y="38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0" y="54"/>
                    </a:lnTo>
                    <a:lnTo>
                      <a:pt x="4" y="47"/>
                    </a:lnTo>
                    <a:lnTo>
                      <a:pt x="9" y="40"/>
                    </a:lnTo>
                    <a:lnTo>
                      <a:pt x="14" y="33"/>
                    </a:lnTo>
                    <a:lnTo>
                      <a:pt x="18" y="26"/>
                    </a:lnTo>
                    <a:lnTo>
                      <a:pt x="23" y="21"/>
                    </a:lnTo>
                    <a:lnTo>
                      <a:pt x="27" y="14"/>
                    </a:lnTo>
                    <a:lnTo>
                      <a:pt x="32" y="7"/>
                    </a:lnTo>
                    <a:lnTo>
                      <a:pt x="37" y="0"/>
                    </a:lnTo>
                    <a:lnTo>
                      <a:pt x="42" y="2"/>
                    </a:lnTo>
                    <a:lnTo>
                      <a:pt x="48" y="3"/>
                    </a:lnTo>
                    <a:lnTo>
                      <a:pt x="54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1564" y="1403"/>
                <a:ext cx="33" cy="24"/>
              </a:xfrm>
              <a:custGeom>
                <a:avLst/>
                <a:gdLst>
                  <a:gd name="T0" fmla="*/ 67 w 67"/>
                  <a:gd name="T1" fmla="*/ 3 h 48"/>
                  <a:gd name="T2" fmla="*/ 60 w 67"/>
                  <a:gd name="T3" fmla="*/ 11 h 48"/>
                  <a:gd name="T4" fmla="*/ 53 w 67"/>
                  <a:gd name="T5" fmla="*/ 18 h 48"/>
                  <a:gd name="T6" fmla="*/ 45 w 67"/>
                  <a:gd name="T7" fmla="*/ 25 h 48"/>
                  <a:gd name="T8" fmla="*/ 37 w 67"/>
                  <a:gd name="T9" fmla="*/ 31 h 48"/>
                  <a:gd name="T10" fmla="*/ 28 w 67"/>
                  <a:gd name="T11" fmla="*/ 37 h 48"/>
                  <a:gd name="T12" fmla="*/ 18 w 67"/>
                  <a:gd name="T13" fmla="*/ 41 h 48"/>
                  <a:gd name="T14" fmla="*/ 9 w 67"/>
                  <a:gd name="T15" fmla="*/ 45 h 48"/>
                  <a:gd name="T16" fmla="*/ 0 w 67"/>
                  <a:gd name="T17" fmla="*/ 48 h 48"/>
                  <a:gd name="T18" fmla="*/ 8 w 67"/>
                  <a:gd name="T19" fmla="*/ 41 h 48"/>
                  <a:gd name="T20" fmla="*/ 15 w 67"/>
                  <a:gd name="T21" fmla="*/ 32 h 48"/>
                  <a:gd name="T22" fmla="*/ 22 w 67"/>
                  <a:gd name="T23" fmla="*/ 23 h 48"/>
                  <a:gd name="T24" fmla="*/ 30 w 67"/>
                  <a:gd name="T25" fmla="*/ 13 h 48"/>
                  <a:gd name="T26" fmla="*/ 37 w 67"/>
                  <a:gd name="T27" fmla="*/ 5 h 48"/>
                  <a:gd name="T28" fmla="*/ 46 w 67"/>
                  <a:gd name="T29" fmla="*/ 1 h 48"/>
                  <a:gd name="T30" fmla="*/ 55 w 67"/>
                  <a:gd name="T31" fmla="*/ 0 h 48"/>
                  <a:gd name="T32" fmla="*/ 67 w 67"/>
                  <a:gd name="T33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8">
                    <a:moveTo>
                      <a:pt x="67" y="3"/>
                    </a:moveTo>
                    <a:lnTo>
                      <a:pt x="60" y="11"/>
                    </a:lnTo>
                    <a:lnTo>
                      <a:pt x="53" y="18"/>
                    </a:lnTo>
                    <a:lnTo>
                      <a:pt x="45" y="25"/>
                    </a:lnTo>
                    <a:lnTo>
                      <a:pt x="37" y="31"/>
                    </a:lnTo>
                    <a:lnTo>
                      <a:pt x="28" y="37"/>
                    </a:lnTo>
                    <a:lnTo>
                      <a:pt x="18" y="41"/>
                    </a:lnTo>
                    <a:lnTo>
                      <a:pt x="9" y="45"/>
                    </a:lnTo>
                    <a:lnTo>
                      <a:pt x="0" y="48"/>
                    </a:lnTo>
                    <a:lnTo>
                      <a:pt x="8" y="41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30" y="13"/>
                    </a:lnTo>
                    <a:lnTo>
                      <a:pt x="37" y="5"/>
                    </a:lnTo>
                    <a:lnTo>
                      <a:pt x="46" y="1"/>
                    </a:lnTo>
                    <a:lnTo>
                      <a:pt x="55" y="0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1593" y="1406"/>
                <a:ext cx="27" cy="22"/>
              </a:xfrm>
              <a:custGeom>
                <a:avLst/>
                <a:gdLst>
                  <a:gd name="T0" fmla="*/ 53 w 53"/>
                  <a:gd name="T1" fmla="*/ 6 h 43"/>
                  <a:gd name="T2" fmla="*/ 50 w 53"/>
                  <a:gd name="T3" fmla="*/ 13 h 43"/>
                  <a:gd name="T4" fmla="*/ 45 w 53"/>
                  <a:gd name="T5" fmla="*/ 18 h 43"/>
                  <a:gd name="T6" fmla="*/ 39 w 53"/>
                  <a:gd name="T7" fmla="*/ 23 h 43"/>
                  <a:gd name="T8" fmla="*/ 33 w 53"/>
                  <a:gd name="T9" fmla="*/ 27 h 43"/>
                  <a:gd name="T10" fmla="*/ 28 w 53"/>
                  <a:gd name="T11" fmla="*/ 31 h 43"/>
                  <a:gd name="T12" fmla="*/ 21 w 53"/>
                  <a:gd name="T13" fmla="*/ 35 h 43"/>
                  <a:gd name="T14" fmla="*/ 15 w 53"/>
                  <a:gd name="T15" fmla="*/ 39 h 43"/>
                  <a:gd name="T16" fmla="*/ 9 w 53"/>
                  <a:gd name="T17" fmla="*/ 43 h 43"/>
                  <a:gd name="T18" fmla="*/ 0 w 53"/>
                  <a:gd name="T19" fmla="*/ 41 h 43"/>
                  <a:gd name="T20" fmla="*/ 6 w 53"/>
                  <a:gd name="T21" fmla="*/ 34 h 43"/>
                  <a:gd name="T22" fmla="*/ 10 w 53"/>
                  <a:gd name="T23" fmla="*/ 26 h 43"/>
                  <a:gd name="T24" fmla="*/ 16 w 53"/>
                  <a:gd name="T25" fmla="*/ 17 h 43"/>
                  <a:gd name="T26" fmla="*/ 22 w 53"/>
                  <a:gd name="T27" fmla="*/ 9 h 43"/>
                  <a:gd name="T28" fmla="*/ 28 w 53"/>
                  <a:gd name="T29" fmla="*/ 3 h 43"/>
                  <a:gd name="T30" fmla="*/ 36 w 53"/>
                  <a:gd name="T31" fmla="*/ 0 h 43"/>
                  <a:gd name="T32" fmla="*/ 44 w 53"/>
                  <a:gd name="T33" fmla="*/ 0 h 43"/>
                  <a:gd name="T34" fmla="*/ 53 w 53"/>
                  <a:gd name="T35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43">
                    <a:moveTo>
                      <a:pt x="53" y="6"/>
                    </a:moveTo>
                    <a:lnTo>
                      <a:pt x="50" y="13"/>
                    </a:lnTo>
                    <a:lnTo>
                      <a:pt x="45" y="18"/>
                    </a:lnTo>
                    <a:lnTo>
                      <a:pt x="39" y="23"/>
                    </a:lnTo>
                    <a:lnTo>
                      <a:pt x="33" y="27"/>
                    </a:lnTo>
                    <a:lnTo>
                      <a:pt x="28" y="31"/>
                    </a:lnTo>
                    <a:lnTo>
                      <a:pt x="21" y="35"/>
                    </a:lnTo>
                    <a:lnTo>
                      <a:pt x="15" y="39"/>
                    </a:lnTo>
                    <a:lnTo>
                      <a:pt x="9" y="43"/>
                    </a:lnTo>
                    <a:lnTo>
                      <a:pt x="0" y="41"/>
                    </a:lnTo>
                    <a:lnTo>
                      <a:pt x="6" y="34"/>
                    </a:lnTo>
                    <a:lnTo>
                      <a:pt x="10" y="26"/>
                    </a:lnTo>
                    <a:lnTo>
                      <a:pt x="16" y="17"/>
                    </a:lnTo>
                    <a:lnTo>
                      <a:pt x="22" y="9"/>
                    </a:lnTo>
                    <a:lnTo>
                      <a:pt x="28" y="3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1803" y="1410"/>
                <a:ext cx="109" cy="271"/>
              </a:xfrm>
              <a:custGeom>
                <a:avLst/>
                <a:gdLst>
                  <a:gd name="T0" fmla="*/ 169 w 219"/>
                  <a:gd name="T1" fmla="*/ 170 h 540"/>
                  <a:gd name="T2" fmla="*/ 159 w 219"/>
                  <a:gd name="T3" fmla="*/ 193 h 540"/>
                  <a:gd name="T4" fmla="*/ 149 w 219"/>
                  <a:gd name="T5" fmla="*/ 215 h 540"/>
                  <a:gd name="T6" fmla="*/ 139 w 219"/>
                  <a:gd name="T7" fmla="*/ 238 h 540"/>
                  <a:gd name="T8" fmla="*/ 128 w 219"/>
                  <a:gd name="T9" fmla="*/ 261 h 540"/>
                  <a:gd name="T10" fmla="*/ 118 w 219"/>
                  <a:gd name="T11" fmla="*/ 284 h 540"/>
                  <a:gd name="T12" fmla="*/ 108 w 219"/>
                  <a:gd name="T13" fmla="*/ 307 h 540"/>
                  <a:gd name="T14" fmla="*/ 98 w 219"/>
                  <a:gd name="T15" fmla="*/ 332 h 540"/>
                  <a:gd name="T16" fmla="*/ 90 w 219"/>
                  <a:gd name="T17" fmla="*/ 357 h 540"/>
                  <a:gd name="T18" fmla="*/ 81 w 219"/>
                  <a:gd name="T19" fmla="*/ 378 h 540"/>
                  <a:gd name="T20" fmla="*/ 71 w 219"/>
                  <a:gd name="T21" fmla="*/ 398 h 540"/>
                  <a:gd name="T22" fmla="*/ 62 w 219"/>
                  <a:gd name="T23" fmla="*/ 420 h 540"/>
                  <a:gd name="T24" fmla="*/ 53 w 219"/>
                  <a:gd name="T25" fmla="*/ 443 h 540"/>
                  <a:gd name="T26" fmla="*/ 44 w 219"/>
                  <a:gd name="T27" fmla="*/ 465 h 540"/>
                  <a:gd name="T28" fmla="*/ 35 w 219"/>
                  <a:gd name="T29" fmla="*/ 487 h 540"/>
                  <a:gd name="T30" fmla="*/ 25 w 219"/>
                  <a:gd name="T31" fmla="*/ 509 h 540"/>
                  <a:gd name="T32" fmla="*/ 15 w 219"/>
                  <a:gd name="T33" fmla="*/ 529 h 540"/>
                  <a:gd name="T34" fmla="*/ 12 w 219"/>
                  <a:gd name="T35" fmla="*/ 532 h 540"/>
                  <a:gd name="T36" fmla="*/ 8 w 219"/>
                  <a:gd name="T37" fmla="*/ 534 h 540"/>
                  <a:gd name="T38" fmla="*/ 4 w 219"/>
                  <a:gd name="T39" fmla="*/ 537 h 540"/>
                  <a:gd name="T40" fmla="*/ 0 w 219"/>
                  <a:gd name="T41" fmla="*/ 540 h 540"/>
                  <a:gd name="T42" fmla="*/ 2 w 219"/>
                  <a:gd name="T43" fmla="*/ 531 h 540"/>
                  <a:gd name="T44" fmla="*/ 7 w 219"/>
                  <a:gd name="T45" fmla="*/ 522 h 540"/>
                  <a:gd name="T46" fmla="*/ 14 w 219"/>
                  <a:gd name="T47" fmla="*/ 512 h 540"/>
                  <a:gd name="T48" fmla="*/ 20 w 219"/>
                  <a:gd name="T49" fmla="*/ 503 h 540"/>
                  <a:gd name="T50" fmla="*/ 32 w 219"/>
                  <a:gd name="T51" fmla="*/ 477 h 540"/>
                  <a:gd name="T52" fmla="*/ 42 w 219"/>
                  <a:gd name="T53" fmla="*/ 450 h 540"/>
                  <a:gd name="T54" fmla="*/ 51 w 219"/>
                  <a:gd name="T55" fmla="*/ 424 h 540"/>
                  <a:gd name="T56" fmla="*/ 60 w 219"/>
                  <a:gd name="T57" fmla="*/ 396 h 540"/>
                  <a:gd name="T58" fmla="*/ 70 w 219"/>
                  <a:gd name="T59" fmla="*/ 370 h 540"/>
                  <a:gd name="T60" fmla="*/ 81 w 219"/>
                  <a:gd name="T61" fmla="*/ 343 h 540"/>
                  <a:gd name="T62" fmla="*/ 94 w 219"/>
                  <a:gd name="T63" fmla="*/ 319 h 540"/>
                  <a:gd name="T64" fmla="*/ 110 w 219"/>
                  <a:gd name="T65" fmla="*/ 295 h 540"/>
                  <a:gd name="T66" fmla="*/ 117 w 219"/>
                  <a:gd name="T67" fmla="*/ 277 h 540"/>
                  <a:gd name="T68" fmla="*/ 123 w 219"/>
                  <a:gd name="T69" fmla="*/ 260 h 540"/>
                  <a:gd name="T70" fmla="*/ 130 w 219"/>
                  <a:gd name="T71" fmla="*/ 243 h 540"/>
                  <a:gd name="T72" fmla="*/ 135 w 219"/>
                  <a:gd name="T73" fmla="*/ 225 h 540"/>
                  <a:gd name="T74" fmla="*/ 141 w 219"/>
                  <a:gd name="T75" fmla="*/ 209 h 540"/>
                  <a:gd name="T76" fmla="*/ 148 w 219"/>
                  <a:gd name="T77" fmla="*/ 192 h 540"/>
                  <a:gd name="T78" fmla="*/ 156 w 219"/>
                  <a:gd name="T79" fmla="*/ 175 h 540"/>
                  <a:gd name="T80" fmla="*/ 165 w 219"/>
                  <a:gd name="T81" fmla="*/ 157 h 540"/>
                  <a:gd name="T82" fmla="*/ 170 w 219"/>
                  <a:gd name="T83" fmla="*/ 143 h 540"/>
                  <a:gd name="T84" fmla="*/ 174 w 219"/>
                  <a:gd name="T85" fmla="*/ 128 h 540"/>
                  <a:gd name="T86" fmla="*/ 179 w 219"/>
                  <a:gd name="T87" fmla="*/ 114 h 540"/>
                  <a:gd name="T88" fmla="*/ 184 w 219"/>
                  <a:gd name="T89" fmla="*/ 100 h 540"/>
                  <a:gd name="T90" fmla="*/ 188 w 219"/>
                  <a:gd name="T91" fmla="*/ 86 h 540"/>
                  <a:gd name="T92" fmla="*/ 193 w 219"/>
                  <a:gd name="T93" fmla="*/ 73 h 540"/>
                  <a:gd name="T94" fmla="*/ 199 w 219"/>
                  <a:gd name="T95" fmla="*/ 61 h 540"/>
                  <a:gd name="T96" fmla="*/ 204 w 219"/>
                  <a:gd name="T97" fmla="*/ 48 h 540"/>
                  <a:gd name="T98" fmla="*/ 209 w 219"/>
                  <a:gd name="T99" fmla="*/ 38 h 540"/>
                  <a:gd name="T100" fmla="*/ 213 w 219"/>
                  <a:gd name="T101" fmla="*/ 25 h 540"/>
                  <a:gd name="T102" fmla="*/ 216 w 219"/>
                  <a:gd name="T103" fmla="*/ 12 h 540"/>
                  <a:gd name="T104" fmla="*/ 219 w 219"/>
                  <a:gd name="T105" fmla="*/ 0 h 540"/>
                  <a:gd name="T106" fmla="*/ 216 w 219"/>
                  <a:gd name="T107" fmla="*/ 22 h 540"/>
                  <a:gd name="T108" fmla="*/ 211 w 219"/>
                  <a:gd name="T109" fmla="*/ 43 h 540"/>
                  <a:gd name="T110" fmla="*/ 204 w 219"/>
                  <a:gd name="T111" fmla="*/ 65 h 540"/>
                  <a:gd name="T112" fmla="*/ 198 w 219"/>
                  <a:gd name="T113" fmla="*/ 86 h 540"/>
                  <a:gd name="T114" fmla="*/ 189 w 219"/>
                  <a:gd name="T115" fmla="*/ 107 h 540"/>
                  <a:gd name="T116" fmla="*/ 181 w 219"/>
                  <a:gd name="T117" fmla="*/ 128 h 540"/>
                  <a:gd name="T118" fmla="*/ 174 w 219"/>
                  <a:gd name="T119" fmla="*/ 148 h 540"/>
                  <a:gd name="T120" fmla="*/ 169 w 219"/>
                  <a:gd name="T121" fmla="*/ 17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" h="540">
                    <a:moveTo>
                      <a:pt x="169" y="170"/>
                    </a:moveTo>
                    <a:lnTo>
                      <a:pt x="159" y="193"/>
                    </a:lnTo>
                    <a:lnTo>
                      <a:pt x="149" y="215"/>
                    </a:lnTo>
                    <a:lnTo>
                      <a:pt x="139" y="238"/>
                    </a:lnTo>
                    <a:lnTo>
                      <a:pt x="128" y="261"/>
                    </a:lnTo>
                    <a:lnTo>
                      <a:pt x="118" y="284"/>
                    </a:lnTo>
                    <a:lnTo>
                      <a:pt x="108" y="307"/>
                    </a:lnTo>
                    <a:lnTo>
                      <a:pt x="98" y="332"/>
                    </a:lnTo>
                    <a:lnTo>
                      <a:pt x="90" y="357"/>
                    </a:lnTo>
                    <a:lnTo>
                      <a:pt x="81" y="378"/>
                    </a:lnTo>
                    <a:lnTo>
                      <a:pt x="71" y="398"/>
                    </a:lnTo>
                    <a:lnTo>
                      <a:pt x="62" y="420"/>
                    </a:lnTo>
                    <a:lnTo>
                      <a:pt x="53" y="443"/>
                    </a:lnTo>
                    <a:lnTo>
                      <a:pt x="44" y="465"/>
                    </a:lnTo>
                    <a:lnTo>
                      <a:pt x="35" y="487"/>
                    </a:lnTo>
                    <a:lnTo>
                      <a:pt x="25" y="509"/>
                    </a:lnTo>
                    <a:lnTo>
                      <a:pt x="15" y="529"/>
                    </a:lnTo>
                    <a:lnTo>
                      <a:pt x="12" y="532"/>
                    </a:lnTo>
                    <a:lnTo>
                      <a:pt x="8" y="534"/>
                    </a:lnTo>
                    <a:lnTo>
                      <a:pt x="4" y="537"/>
                    </a:lnTo>
                    <a:lnTo>
                      <a:pt x="0" y="540"/>
                    </a:lnTo>
                    <a:lnTo>
                      <a:pt x="2" y="531"/>
                    </a:lnTo>
                    <a:lnTo>
                      <a:pt x="7" y="522"/>
                    </a:lnTo>
                    <a:lnTo>
                      <a:pt x="14" y="512"/>
                    </a:lnTo>
                    <a:lnTo>
                      <a:pt x="20" y="503"/>
                    </a:lnTo>
                    <a:lnTo>
                      <a:pt x="32" y="477"/>
                    </a:lnTo>
                    <a:lnTo>
                      <a:pt x="42" y="450"/>
                    </a:lnTo>
                    <a:lnTo>
                      <a:pt x="51" y="424"/>
                    </a:lnTo>
                    <a:lnTo>
                      <a:pt x="60" y="396"/>
                    </a:lnTo>
                    <a:lnTo>
                      <a:pt x="70" y="370"/>
                    </a:lnTo>
                    <a:lnTo>
                      <a:pt x="81" y="343"/>
                    </a:lnTo>
                    <a:lnTo>
                      <a:pt x="94" y="319"/>
                    </a:lnTo>
                    <a:lnTo>
                      <a:pt x="110" y="295"/>
                    </a:lnTo>
                    <a:lnTo>
                      <a:pt x="117" y="277"/>
                    </a:lnTo>
                    <a:lnTo>
                      <a:pt x="123" y="260"/>
                    </a:lnTo>
                    <a:lnTo>
                      <a:pt x="130" y="243"/>
                    </a:lnTo>
                    <a:lnTo>
                      <a:pt x="135" y="225"/>
                    </a:lnTo>
                    <a:lnTo>
                      <a:pt x="141" y="209"/>
                    </a:lnTo>
                    <a:lnTo>
                      <a:pt x="148" y="192"/>
                    </a:lnTo>
                    <a:lnTo>
                      <a:pt x="156" y="175"/>
                    </a:lnTo>
                    <a:lnTo>
                      <a:pt x="165" y="157"/>
                    </a:lnTo>
                    <a:lnTo>
                      <a:pt x="170" y="143"/>
                    </a:lnTo>
                    <a:lnTo>
                      <a:pt x="174" y="128"/>
                    </a:lnTo>
                    <a:lnTo>
                      <a:pt x="179" y="114"/>
                    </a:lnTo>
                    <a:lnTo>
                      <a:pt x="184" y="100"/>
                    </a:lnTo>
                    <a:lnTo>
                      <a:pt x="188" y="86"/>
                    </a:lnTo>
                    <a:lnTo>
                      <a:pt x="193" y="73"/>
                    </a:lnTo>
                    <a:lnTo>
                      <a:pt x="199" y="61"/>
                    </a:lnTo>
                    <a:lnTo>
                      <a:pt x="204" y="48"/>
                    </a:lnTo>
                    <a:lnTo>
                      <a:pt x="209" y="38"/>
                    </a:lnTo>
                    <a:lnTo>
                      <a:pt x="213" y="25"/>
                    </a:lnTo>
                    <a:lnTo>
                      <a:pt x="216" y="12"/>
                    </a:lnTo>
                    <a:lnTo>
                      <a:pt x="219" y="0"/>
                    </a:lnTo>
                    <a:lnTo>
                      <a:pt x="216" y="22"/>
                    </a:lnTo>
                    <a:lnTo>
                      <a:pt x="211" y="43"/>
                    </a:lnTo>
                    <a:lnTo>
                      <a:pt x="204" y="65"/>
                    </a:lnTo>
                    <a:lnTo>
                      <a:pt x="198" y="86"/>
                    </a:lnTo>
                    <a:lnTo>
                      <a:pt x="189" y="107"/>
                    </a:lnTo>
                    <a:lnTo>
                      <a:pt x="181" y="128"/>
                    </a:lnTo>
                    <a:lnTo>
                      <a:pt x="174" y="148"/>
                    </a:lnTo>
                    <a:lnTo>
                      <a:pt x="169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611" y="1412"/>
                <a:ext cx="33" cy="26"/>
              </a:xfrm>
              <a:custGeom>
                <a:avLst/>
                <a:gdLst>
                  <a:gd name="T0" fmla="*/ 64 w 64"/>
                  <a:gd name="T1" fmla="*/ 9 h 52"/>
                  <a:gd name="T2" fmla="*/ 57 w 64"/>
                  <a:gd name="T3" fmla="*/ 16 h 52"/>
                  <a:gd name="T4" fmla="*/ 50 w 64"/>
                  <a:gd name="T5" fmla="*/ 22 h 52"/>
                  <a:gd name="T6" fmla="*/ 42 w 64"/>
                  <a:gd name="T7" fmla="*/ 29 h 52"/>
                  <a:gd name="T8" fmla="*/ 34 w 64"/>
                  <a:gd name="T9" fmla="*/ 35 h 52"/>
                  <a:gd name="T10" fmla="*/ 26 w 64"/>
                  <a:gd name="T11" fmla="*/ 40 h 52"/>
                  <a:gd name="T12" fmla="*/ 18 w 64"/>
                  <a:gd name="T13" fmla="*/ 45 h 52"/>
                  <a:gd name="T14" fmla="*/ 9 w 64"/>
                  <a:gd name="T15" fmla="*/ 50 h 52"/>
                  <a:gd name="T16" fmla="*/ 0 w 64"/>
                  <a:gd name="T17" fmla="*/ 52 h 52"/>
                  <a:gd name="T18" fmla="*/ 5 w 64"/>
                  <a:gd name="T19" fmla="*/ 45 h 52"/>
                  <a:gd name="T20" fmla="*/ 10 w 64"/>
                  <a:gd name="T21" fmla="*/ 38 h 52"/>
                  <a:gd name="T22" fmla="*/ 16 w 64"/>
                  <a:gd name="T23" fmla="*/ 31 h 52"/>
                  <a:gd name="T24" fmla="*/ 20 w 64"/>
                  <a:gd name="T25" fmla="*/ 24 h 52"/>
                  <a:gd name="T26" fmla="*/ 26 w 64"/>
                  <a:gd name="T27" fmla="*/ 19 h 52"/>
                  <a:gd name="T28" fmla="*/ 32 w 64"/>
                  <a:gd name="T29" fmla="*/ 13 h 52"/>
                  <a:gd name="T30" fmla="*/ 39 w 64"/>
                  <a:gd name="T31" fmla="*/ 6 h 52"/>
                  <a:gd name="T32" fmla="*/ 45 w 64"/>
                  <a:gd name="T33" fmla="*/ 0 h 52"/>
                  <a:gd name="T34" fmla="*/ 64 w 64"/>
                  <a:gd name="T35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2">
                    <a:moveTo>
                      <a:pt x="64" y="9"/>
                    </a:moveTo>
                    <a:lnTo>
                      <a:pt x="57" y="16"/>
                    </a:lnTo>
                    <a:lnTo>
                      <a:pt x="50" y="22"/>
                    </a:lnTo>
                    <a:lnTo>
                      <a:pt x="42" y="29"/>
                    </a:lnTo>
                    <a:lnTo>
                      <a:pt x="34" y="35"/>
                    </a:lnTo>
                    <a:lnTo>
                      <a:pt x="26" y="40"/>
                    </a:lnTo>
                    <a:lnTo>
                      <a:pt x="18" y="45"/>
                    </a:lnTo>
                    <a:lnTo>
                      <a:pt x="9" y="50"/>
                    </a:lnTo>
                    <a:lnTo>
                      <a:pt x="0" y="52"/>
                    </a:lnTo>
                    <a:lnTo>
                      <a:pt x="5" y="45"/>
                    </a:lnTo>
                    <a:lnTo>
                      <a:pt x="10" y="38"/>
                    </a:lnTo>
                    <a:lnTo>
                      <a:pt x="16" y="31"/>
                    </a:lnTo>
                    <a:lnTo>
                      <a:pt x="20" y="24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9" y="6"/>
                    </a:lnTo>
                    <a:lnTo>
                      <a:pt x="4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1573" y="1412"/>
                <a:ext cx="207" cy="470"/>
              </a:xfrm>
              <a:custGeom>
                <a:avLst/>
                <a:gdLst>
                  <a:gd name="T0" fmla="*/ 290 w 413"/>
                  <a:gd name="T1" fmla="*/ 278 h 940"/>
                  <a:gd name="T2" fmla="*/ 271 w 413"/>
                  <a:gd name="T3" fmla="*/ 323 h 940"/>
                  <a:gd name="T4" fmla="*/ 249 w 413"/>
                  <a:gd name="T5" fmla="*/ 367 h 940"/>
                  <a:gd name="T6" fmla="*/ 227 w 413"/>
                  <a:gd name="T7" fmla="*/ 409 h 940"/>
                  <a:gd name="T8" fmla="*/ 204 w 413"/>
                  <a:gd name="T9" fmla="*/ 468 h 940"/>
                  <a:gd name="T10" fmla="*/ 175 w 413"/>
                  <a:gd name="T11" fmla="*/ 544 h 940"/>
                  <a:gd name="T12" fmla="*/ 146 w 413"/>
                  <a:gd name="T13" fmla="*/ 620 h 940"/>
                  <a:gd name="T14" fmla="*/ 118 w 413"/>
                  <a:gd name="T15" fmla="*/ 695 h 940"/>
                  <a:gd name="T16" fmla="*/ 98 w 413"/>
                  <a:gd name="T17" fmla="*/ 740 h 940"/>
                  <a:gd name="T18" fmla="*/ 86 w 413"/>
                  <a:gd name="T19" fmla="*/ 757 h 940"/>
                  <a:gd name="T20" fmla="*/ 78 w 413"/>
                  <a:gd name="T21" fmla="*/ 778 h 940"/>
                  <a:gd name="T22" fmla="*/ 70 w 413"/>
                  <a:gd name="T23" fmla="*/ 798 h 940"/>
                  <a:gd name="T24" fmla="*/ 62 w 413"/>
                  <a:gd name="T25" fmla="*/ 816 h 940"/>
                  <a:gd name="T26" fmla="*/ 51 w 413"/>
                  <a:gd name="T27" fmla="*/ 834 h 940"/>
                  <a:gd name="T28" fmla="*/ 42 w 413"/>
                  <a:gd name="T29" fmla="*/ 867 h 940"/>
                  <a:gd name="T30" fmla="*/ 27 w 413"/>
                  <a:gd name="T31" fmla="*/ 909 h 940"/>
                  <a:gd name="T32" fmla="*/ 19 w 413"/>
                  <a:gd name="T33" fmla="*/ 932 h 940"/>
                  <a:gd name="T34" fmla="*/ 12 w 413"/>
                  <a:gd name="T35" fmla="*/ 931 h 940"/>
                  <a:gd name="T36" fmla="*/ 0 w 413"/>
                  <a:gd name="T37" fmla="*/ 940 h 940"/>
                  <a:gd name="T38" fmla="*/ 19 w 413"/>
                  <a:gd name="T39" fmla="*/ 905 h 940"/>
                  <a:gd name="T40" fmla="*/ 35 w 413"/>
                  <a:gd name="T41" fmla="*/ 861 h 940"/>
                  <a:gd name="T42" fmla="*/ 53 w 413"/>
                  <a:gd name="T43" fmla="*/ 816 h 940"/>
                  <a:gd name="T44" fmla="*/ 73 w 413"/>
                  <a:gd name="T45" fmla="*/ 773 h 940"/>
                  <a:gd name="T46" fmla="*/ 91 w 413"/>
                  <a:gd name="T47" fmla="*/ 724 h 940"/>
                  <a:gd name="T48" fmla="*/ 113 w 413"/>
                  <a:gd name="T49" fmla="*/ 674 h 940"/>
                  <a:gd name="T50" fmla="*/ 132 w 413"/>
                  <a:gd name="T51" fmla="*/ 625 h 940"/>
                  <a:gd name="T52" fmla="*/ 147 w 413"/>
                  <a:gd name="T53" fmla="*/ 573 h 940"/>
                  <a:gd name="T54" fmla="*/ 162 w 413"/>
                  <a:gd name="T55" fmla="*/ 551 h 940"/>
                  <a:gd name="T56" fmla="*/ 181 w 413"/>
                  <a:gd name="T57" fmla="*/ 507 h 940"/>
                  <a:gd name="T58" fmla="*/ 198 w 413"/>
                  <a:gd name="T59" fmla="*/ 461 h 940"/>
                  <a:gd name="T60" fmla="*/ 215 w 413"/>
                  <a:gd name="T61" fmla="*/ 415 h 940"/>
                  <a:gd name="T62" fmla="*/ 237 w 413"/>
                  <a:gd name="T63" fmla="*/ 373 h 940"/>
                  <a:gd name="T64" fmla="*/ 254 w 413"/>
                  <a:gd name="T65" fmla="*/ 334 h 940"/>
                  <a:gd name="T66" fmla="*/ 268 w 413"/>
                  <a:gd name="T67" fmla="*/ 294 h 940"/>
                  <a:gd name="T68" fmla="*/ 285 w 413"/>
                  <a:gd name="T69" fmla="*/ 255 h 940"/>
                  <a:gd name="T70" fmla="*/ 304 w 413"/>
                  <a:gd name="T71" fmla="*/ 217 h 940"/>
                  <a:gd name="T72" fmla="*/ 317 w 413"/>
                  <a:gd name="T73" fmla="*/ 178 h 940"/>
                  <a:gd name="T74" fmla="*/ 330 w 413"/>
                  <a:gd name="T75" fmla="*/ 140 h 940"/>
                  <a:gd name="T76" fmla="*/ 348 w 413"/>
                  <a:gd name="T77" fmla="*/ 103 h 940"/>
                  <a:gd name="T78" fmla="*/ 367 w 413"/>
                  <a:gd name="T79" fmla="*/ 75 h 940"/>
                  <a:gd name="T80" fmla="*/ 374 w 413"/>
                  <a:gd name="T81" fmla="*/ 51 h 940"/>
                  <a:gd name="T82" fmla="*/ 378 w 413"/>
                  <a:gd name="T83" fmla="*/ 28 h 940"/>
                  <a:gd name="T84" fmla="*/ 392 w 413"/>
                  <a:gd name="T85" fmla="*/ 13 h 940"/>
                  <a:gd name="T86" fmla="*/ 413 w 413"/>
                  <a:gd name="T87" fmla="*/ 0 h 940"/>
                  <a:gd name="T88" fmla="*/ 380 w 413"/>
                  <a:gd name="T89" fmla="*/ 62 h 940"/>
                  <a:gd name="T90" fmla="*/ 352 w 413"/>
                  <a:gd name="T91" fmla="*/ 127 h 940"/>
                  <a:gd name="T92" fmla="*/ 326 w 413"/>
                  <a:gd name="T93" fmla="*/ 191 h 940"/>
                  <a:gd name="T94" fmla="*/ 297 w 413"/>
                  <a:gd name="T95" fmla="*/ 254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3" h="940">
                    <a:moveTo>
                      <a:pt x="297" y="254"/>
                    </a:moveTo>
                    <a:lnTo>
                      <a:pt x="290" y="278"/>
                    </a:lnTo>
                    <a:lnTo>
                      <a:pt x="281" y="301"/>
                    </a:lnTo>
                    <a:lnTo>
                      <a:pt x="271" y="323"/>
                    </a:lnTo>
                    <a:lnTo>
                      <a:pt x="260" y="345"/>
                    </a:lnTo>
                    <a:lnTo>
                      <a:pt x="249" y="367"/>
                    </a:lnTo>
                    <a:lnTo>
                      <a:pt x="237" y="388"/>
                    </a:lnTo>
                    <a:lnTo>
                      <a:pt x="227" y="409"/>
                    </a:lnTo>
                    <a:lnTo>
                      <a:pt x="217" y="431"/>
                    </a:lnTo>
                    <a:lnTo>
                      <a:pt x="204" y="468"/>
                    </a:lnTo>
                    <a:lnTo>
                      <a:pt x="190" y="506"/>
                    </a:lnTo>
                    <a:lnTo>
                      <a:pt x="175" y="544"/>
                    </a:lnTo>
                    <a:lnTo>
                      <a:pt x="160" y="582"/>
                    </a:lnTo>
                    <a:lnTo>
                      <a:pt x="146" y="620"/>
                    </a:lnTo>
                    <a:lnTo>
                      <a:pt x="131" y="658"/>
                    </a:lnTo>
                    <a:lnTo>
                      <a:pt x="118" y="695"/>
                    </a:lnTo>
                    <a:lnTo>
                      <a:pt x="106" y="732"/>
                    </a:lnTo>
                    <a:lnTo>
                      <a:pt x="98" y="740"/>
                    </a:lnTo>
                    <a:lnTo>
                      <a:pt x="91" y="748"/>
                    </a:lnTo>
                    <a:lnTo>
                      <a:pt x="86" y="757"/>
                    </a:lnTo>
                    <a:lnTo>
                      <a:pt x="81" y="768"/>
                    </a:lnTo>
                    <a:lnTo>
                      <a:pt x="78" y="778"/>
                    </a:lnTo>
                    <a:lnTo>
                      <a:pt x="75" y="787"/>
                    </a:lnTo>
                    <a:lnTo>
                      <a:pt x="70" y="798"/>
                    </a:lnTo>
                    <a:lnTo>
                      <a:pt x="64" y="807"/>
                    </a:lnTo>
                    <a:lnTo>
                      <a:pt x="62" y="816"/>
                    </a:lnTo>
                    <a:lnTo>
                      <a:pt x="56" y="824"/>
                    </a:lnTo>
                    <a:lnTo>
                      <a:pt x="51" y="834"/>
                    </a:lnTo>
                    <a:lnTo>
                      <a:pt x="51" y="846"/>
                    </a:lnTo>
                    <a:lnTo>
                      <a:pt x="42" y="867"/>
                    </a:lnTo>
                    <a:lnTo>
                      <a:pt x="34" y="887"/>
                    </a:lnTo>
                    <a:lnTo>
                      <a:pt x="27" y="909"/>
                    </a:lnTo>
                    <a:lnTo>
                      <a:pt x="23" y="931"/>
                    </a:lnTo>
                    <a:lnTo>
                      <a:pt x="19" y="932"/>
                    </a:lnTo>
                    <a:lnTo>
                      <a:pt x="16" y="932"/>
                    </a:lnTo>
                    <a:lnTo>
                      <a:pt x="12" y="931"/>
                    </a:lnTo>
                    <a:lnTo>
                      <a:pt x="10" y="928"/>
                    </a:lnTo>
                    <a:lnTo>
                      <a:pt x="0" y="940"/>
                    </a:lnTo>
                    <a:lnTo>
                      <a:pt x="10" y="923"/>
                    </a:lnTo>
                    <a:lnTo>
                      <a:pt x="19" y="905"/>
                    </a:lnTo>
                    <a:lnTo>
                      <a:pt x="27" y="883"/>
                    </a:lnTo>
                    <a:lnTo>
                      <a:pt x="35" y="861"/>
                    </a:lnTo>
                    <a:lnTo>
                      <a:pt x="43" y="839"/>
                    </a:lnTo>
                    <a:lnTo>
                      <a:pt x="53" y="816"/>
                    </a:lnTo>
                    <a:lnTo>
                      <a:pt x="63" y="794"/>
                    </a:lnTo>
                    <a:lnTo>
                      <a:pt x="73" y="773"/>
                    </a:lnTo>
                    <a:lnTo>
                      <a:pt x="81" y="748"/>
                    </a:lnTo>
                    <a:lnTo>
                      <a:pt x="91" y="724"/>
                    </a:lnTo>
                    <a:lnTo>
                      <a:pt x="102" y="698"/>
                    </a:lnTo>
                    <a:lnTo>
                      <a:pt x="113" y="674"/>
                    </a:lnTo>
                    <a:lnTo>
                      <a:pt x="123" y="650"/>
                    </a:lnTo>
                    <a:lnTo>
                      <a:pt x="132" y="625"/>
                    </a:lnTo>
                    <a:lnTo>
                      <a:pt x="141" y="599"/>
                    </a:lnTo>
                    <a:lnTo>
                      <a:pt x="147" y="573"/>
                    </a:lnTo>
                    <a:lnTo>
                      <a:pt x="151" y="573"/>
                    </a:lnTo>
                    <a:lnTo>
                      <a:pt x="162" y="551"/>
                    </a:lnTo>
                    <a:lnTo>
                      <a:pt x="171" y="529"/>
                    </a:lnTo>
                    <a:lnTo>
                      <a:pt x="181" y="507"/>
                    </a:lnTo>
                    <a:lnTo>
                      <a:pt x="190" y="484"/>
                    </a:lnTo>
                    <a:lnTo>
                      <a:pt x="198" y="461"/>
                    </a:lnTo>
                    <a:lnTo>
                      <a:pt x="207" y="438"/>
                    </a:lnTo>
                    <a:lnTo>
                      <a:pt x="215" y="415"/>
                    </a:lnTo>
                    <a:lnTo>
                      <a:pt x="226" y="392"/>
                    </a:lnTo>
                    <a:lnTo>
                      <a:pt x="237" y="373"/>
                    </a:lnTo>
                    <a:lnTo>
                      <a:pt x="246" y="354"/>
                    </a:lnTo>
                    <a:lnTo>
                      <a:pt x="254" y="334"/>
                    </a:lnTo>
                    <a:lnTo>
                      <a:pt x="261" y="314"/>
                    </a:lnTo>
                    <a:lnTo>
                      <a:pt x="268" y="294"/>
                    </a:lnTo>
                    <a:lnTo>
                      <a:pt x="276" y="273"/>
                    </a:lnTo>
                    <a:lnTo>
                      <a:pt x="285" y="255"/>
                    </a:lnTo>
                    <a:lnTo>
                      <a:pt x="297" y="236"/>
                    </a:lnTo>
                    <a:lnTo>
                      <a:pt x="304" y="217"/>
                    </a:lnTo>
                    <a:lnTo>
                      <a:pt x="311" y="196"/>
                    </a:lnTo>
                    <a:lnTo>
                      <a:pt x="317" y="178"/>
                    </a:lnTo>
                    <a:lnTo>
                      <a:pt x="324" y="158"/>
                    </a:lnTo>
                    <a:lnTo>
                      <a:pt x="330" y="140"/>
                    </a:lnTo>
                    <a:lnTo>
                      <a:pt x="339" y="121"/>
                    </a:lnTo>
                    <a:lnTo>
                      <a:pt x="348" y="103"/>
                    </a:lnTo>
                    <a:lnTo>
                      <a:pt x="359" y="84"/>
                    </a:lnTo>
                    <a:lnTo>
                      <a:pt x="367" y="75"/>
                    </a:lnTo>
                    <a:lnTo>
                      <a:pt x="372" y="63"/>
                    </a:lnTo>
                    <a:lnTo>
                      <a:pt x="374" y="51"/>
                    </a:lnTo>
                    <a:lnTo>
                      <a:pt x="375" y="39"/>
                    </a:lnTo>
                    <a:lnTo>
                      <a:pt x="378" y="28"/>
                    </a:lnTo>
                    <a:lnTo>
                      <a:pt x="382" y="19"/>
                    </a:lnTo>
                    <a:lnTo>
                      <a:pt x="392" y="13"/>
                    </a:lnTo>
                    <a:lnTo>
                      <a:pt x="407" y="9"/>
                    </a:lnTo>
                    <a:lnTo>
                      <a:pt x="413" y="0"/>
                    </a:lnTo>
                    <a:lnTo>
                      <a:pt x="396" y="30"/>
                    </a:lnTo>
                    <a:lnTo>
                      <a:pt x="380" y="62"/>
                    </a:lnTo>
                    <a:lnTo>
                      <a:pt x="365" y="95"/>
                    </a:lnTo>
                    <a:lnTo>
                      <a:pt x="352" y="127"/>
                    </a:lnTo>
                    <a:lnTo>
                      <a:pt x="339" y="159"/>
                    </a:lnTo>
                    <a:lnTo>
                      <a:pt x="326" y="191"/>
                    </a:lnTo>
                    <a:lnTo>
                      <a:pt x="312" y="224"/>
                    </a:lnTo>
                    <a:lnTo>
                      <a:pt x="297" y="2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1640" y="1418"/>
                <a:ext cx="28" cy="23"/>
              </a:xfrm>
              <a:custGeom>
                <a:avLst/>
                <a:gdLst>
                  <a:gd name="T0" fmla="*/ 0 w 57"/>
                  <a:gd name="T1" fmla="*/ 45 h 45"/>
                  <a:gd name="T2" fmla="*/ 30 w 57"/>
                  <a:gd name="T3" fmla="*/ 0 h 45"/>
                  <a:gd name="T4" fmla="*/ 57 w 57"/>
                  <a:gd name="T5" fmla="*/ 7 h 45"/>
                  <a:gd name="T6" fmla="*/ 0 w 5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5">
                    <a:moveTo>
                      <a:pt x="0" y="45"/>
                    </a:moveTo>
                    <a:lnTo>
                      <a:pt x="30" y="0"/>
                    </a:lnTo>
                    <a:lnTo>
                      <a:pt x="57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329" y="1428"/>
                <a:ext cx="280" cy="96"/>
              </a:xfrm>
              <a:custGeom>
                <a:avLst/>
                <a:gdLst>
                  <a:gd name="T0" fmla="*/ 226 w 560"/>
                  <a:gd name="T1" fmla="*/ 3 h 192"/>
                  <a:gd name="T2" fmla="*/ 242 w 560"/>
                  <a:gd name="T3" fmla="*/ 14 h 192"/>
                  <a:gd name="T4" fmla="*/ 260 w 560"/>
                  <a:gd name="T5" fmla="*/ 20 h 192"/>
                  <a:gd name="T6" fmla="*/ 280 w 560"/>
                  <a:gd name="T7" fmla="*/ 23 h 192"/>
                  <a:gd name="T8" fmla="*/ 297 w 560"/>
                  <a:gd name="T9" fmla="*/ 30 h 192"/>
                  <a:gd name="T10" fmla="*/ 342 w 560"/>
                  <a:gd name="T11" fmla="*/ 35 h 192"/>
                  <a:gd name="T12" fmla="*/ 384 w 560"/>
                  <a:gd name="T13" fmla="*/ 44 h 192"/>
                  <a:gd name="T14" fmla="*/ 424 w 560"/>
                  <a:gd name="T15" fmla="*/ 56 h 192"/>
                  <a:gd name="T16" fmla="*/ 469 w 560"/>
                  <a:gd name="T17" fmla="*/ 63 h 192"/>
                  <a:gd name="T18" fmla="*/ 493 w 560"/>
                  <a:gd name="T19" fmla="*/ 73 h 192"/>
                  <a:gd name="T20" fmla="*/ 521 w 560"/>
                  <a:gd name="T21" fmla="*/ 79 h 192"/>
                  <a:gd name="T22" fmla="*/ 546 w 560"/>
                  <a:gd name="T23" fmla="*/ 89 h 192"/>
                  <a:gd name="T24" fmla="*/ 560 w 560"/>
                  <a:gd name="T25" fmla="*/ 112 h 192"/>
                  <a:gd name="T26" fmla="*/ 535 w 560"/>
                  <a:gd name="T27" fmla="*/ 135 h 192"/>
                  <a:gd name="T28" fmla="*/ 493 w 560"/>
                  <a:gd name="T29" fmla="*/ 162 h 192"/>
                  <a:gd name="T30" fmla="*/ 449 w 560"/>
                  <a:gd name="T31" fmla="*/ 184 h 192"/>
                  <a:gd name="T32" fmla="*/ 402 w 560"/>
                  <a:gd name="T33" fmla="*/ 192 h 192"/>
                  <a:gd name="T34" fmla="*/ 368 w 560"/>
                  <a:gd name="T35" fmla="*/ 187 h 192"/>
                  <a:gd name="T36" fmla="*/ 347 w 560"/>
                  <a:gd name="T37" fmla="*/ 184 h 192"/>
                  <a:gd name="T38" fmla="*/ 325 w 560"/>
                  <a:gd name="T39" fmla="*/ 180 h 192"/>
                  <a:gd name="T40" fmla="*/ 304 w 560"/>
                  <a:gd name="T41" fmla="*/ 177 h 192"/>
                  <a:gd name="T42" fmla="*/ 287 w 560"/>
                  <a:gd name="T43" fmla="*/ 173 h 192"/>
                  <a:gd name="T44" fmla="*/ 268 w 560"/>
                  <a:gd name="T45" fmla="*/ 167 h 192"/>
                  <a:gd name="T46" fmla="*/ 249 w 560"/>
                  <a:gd name="T47" fmla="*/ 165 h 192"/>
                  <a:gd name="T48" fmla="*/ 229 w 560"/>
                  <a:gd name="T49" fmla="*/ 164 h 192"/>
                  <a:gd name="T50" fmla="*/ 200 w 560"/>
                  <a:gd name="T51" fmla="*/ 158 h 192"/>
                  <a:gd name="T52" fmla="*/ 162 w 560"/>
                  <a:gd name="T53" fmla="*/ 147 h 192"/>
                  <a:gd name="T54" fmla="*/ 122 w 560"/>
                  <a:gd name="T55" fmla="*/ 136 h 192"/>
                  <a:gd name="T56" fmla="*/ 84 w 560"/>
                  <a:gd name="T57" fmla="*/ 127 h 192"/>
                  <a:gd name="T58" fmla="*/ 64 w 560"/>
                  <a:gd name="T59" fmla="*/ 119 h 192"/>
                  <a:gd name="T60" fmla="*/ 44 w 560"/>
                  <a:gd name="T61" fmla="*/ 111 h 192"/>
                  <a:gd name="T62" fmla="*/ 18 w 560"/>
                  <a:gd name="T63" fmla="*/ 105 h 192"/>
                  <a:gd name="T64" fmla="*/ 2 w 560"/>
                  <a:gd name="T65" fmla="*/ 93 h 192"/>
                  <a:gd name="T66" fmla="*/ 4 w 560"/>
                  <a:gd name="T67" fmla="*/ 67 h 192"/>
                  <a:gd name="T68" fmla="*/ 26 w 560"/>
                  <a:gd name="T69" fmla="*/ 45 h 192"/>
                  <a:gd name="T70" fmla="*/ 53 w 560"/>
                  <a:gd name="T71" fmla="*/ 29 h 192"/>
                  <a:gd name="T72" fmla="*/ 81 w 560"/>
                  <a:gd name="T73" fmla="*/ 16 h 192"/>
                  <a:gd name="T74" fmla="*/ 108 w 560"/>
                  <a:gd name="T75" fmla="*/ 3 h 192"/>
                  <a:gd name="T76" fmla="*/ 136 w 560"/>
                  <a:gd name="T77" fmla="*/ 0 h 192"/>
                  <a:gd name="T78" fmla="*/ 161 w 560"/>
                  <a:gd name="T79" fmla="*/ 3 h 192"/>
                  <a:gd name="T80" fmla="*/ 187 w 560"/>
                  <a:gd name="T81" fmla="*/ 7 h 192"/>
                  <a:gd name="T82" fmla="*/ 213 w 560"/>
                  <a:gd name="T83" fmla="*/ 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0" h="192">
                    <a:moveTo>
                      <a:pt x="220" y="11"/>
                    </a:moveTo>
                    <a:lnTo>
                      <a:pt x="226" y="3"/>
                    </a:lnTo>
                    <a:lnTo>
                      <a:pt x="233" y="10"/>
                    </a:lnTo>
                    <a:lnTo>
                      <a:pt x="242" y="14"/>
                    </a:lnTo>
                    <a:lnTo>
                      <a:pt x="251" y="18"/>
                    </a:lnTo>
                    <a:lnTo>
                      <a:pt x="260" y="20"/>
                    </a:lnTo>
                    <a:lnTo>
                      <a:pt x="270" y="21"/>
                    </a:lnTo>
                    <a:lnTo>
                      <a:pt x="280" y="23"/>
                    </a:lnTo>
                    <a:lnTo>
                      <a:pt x="289" y="26"/>
                    </a:lnTo>
                    <a:lnTo>
                      <a:pt x="297" y="30"/>
                    </a:lnTo>
                    <a:lnTo>
                      <a:pt x="320" y="31"/>
                    </a:lnTo>
                    <a:lnTo>
                      <a:pt x="342" y="35"/>
                    </a:lnTo>
                    <a:lnTo>
                      <a:pt x="363" y="40"/>
                    </a:lnTo>
                    <a:lnTo>
                      <a:pt x="384" y="44"/>
                    </a:lnTo>
                    <a:lnTo>
                      <a:pt x="403" y="51"/>
                    </a:lnTo>
                    <a:lnTo>
                      <a:pt x="424" y="56"/>
                    </a:lnTo>
                    <a:lnTo>
                      <a:pt x="446" y="60"/>
                    </a:lnTo>
                    <a:lnTo>
                      <a:pt x="469" y="63"/>
                    </a:lnTo>
                    <a:lnTo>
                      <a:pt x="481" y="68"/>
                    </a:lnTo>
                    <a:lnTo>
                      <a:pt x="493" y="73"/>
                    </a:lnTo>
                    <a:lnTo>
                      <a:pt x="507" y="75"/>
                    </a:lnTo>
                    <a:lnTo>
                      <a:pt x="521" y="79"/>
                    </a:lnTo>
                    <a:lnTo>
                      <a:pt x="535" y="83"/>
                    </a:lnTo>
                    <a:lnTo>
                      <a:pt x="546" y="89"/>
                    </a:lnTo>
                    <a:lnTo>
                      <a:pt x="554" y="98"/>
                    </a:lnTo>
                    <a:lnTo>
                      <a:pt x="560" y="112"/>
                    </a:lnTo>
                    <a:lnTo>
                      <a:pt x="554" y="122"/>
                    </a:lnTo>
                    <a:lnTo>
                      <a:pt x="535" y="135"/>
                    </a:lnTo>
                    <a:lnTo>
                      <a:pt x="514" y="148"/>
                    </a:lnTo>
                    <a:lnTo>
                      <a:pt x="493" y="162"/>
                    </a:lnTo>
                    <a:lnTo>
                      <a:pt x="471" y="174"/>
                    </a:lnTo>
                    <a:lnTo>
                      <a:pt x="449" y="184"/>
                    </a:lnTo>
                    <a:lnTo>
                      <a:pt x="426" y="190"/>
                    </a:lnTo>
                    <a:lnTo>
                      <a:pt x="402" y="192"/>
                    </a:lnTo>
                    <a:lnTo>
                      <a:pt x="377" y="187"/>
                    </a:lnTo>
                    <a:lnTo>
                      <a:pt x="368" y="187"/>
                    </a:lnTo>
                    <a:lnTo>
                      <a:pt x="357" y="186"/>
                    </a:lnTo>
                    <a:lnTo>
                      <a:pt x="347" y="184"/>
                    </a:lnTo>
                    <a:lnTo>
                      <a:pt x="336" y="181"/>
                    </a:lnTo>
                    <a:lnTo>
                      <a:pt x="325" y="180"/>
                    </a:lnTo>
                    <a:lnTo>
                      <a:pt x="315" y="178"/>
                    </a:lnTo>
                    <a:lnTo>
                      <a:pt x="304" y="177"/>
                    </a:lnTo>
                    <a:lnTo>
                      <a:pt x="295" y="177"/>
                    </a:lnTo>
                    <a:lnTo>
                      <a:pt x="287" y="173"/>
                    </a:lnTo>
                    <a:lnTo>
                      <a:pt x="278" y="170"/>
                    </a:lnTo>
                    <a:lnTo>
                      <a:pt x="268" y="167"/>
                    </a:lnTo>
                    <a:lnTo>
                      <a:pt x="258" y="166"/>
                    </a:lnTo>
                    <a:lnTo>
                      <a:pt x="249" y="165"/>
                    </a:lnTo>
                    <a:lnTo>
                      <a:pt x="238" y="164"/>
                    </a:lnTo>
                    <a:lnTo>
                      <a:pt x="229" y="164"/>
                    </a:lnTo>
                    <a:lnTo>
                      <a:pt x="220" y="164"/>
                    </a:lnTo>
                    <a:lnTo>
                      <a:pt x="200" y="158"/>
                    </a:lnTo>
                    <a:lnTo>
                      <a:pt x="182" y="152"/>
                    </a:lnTo>
                    <a:lnTo>
                      <a:pt x="162" y="147"/>
                    </a:lnTo>
                    <a:lnTo>
                      <a:pt x="143" y="141"/>
                    </a:lnTo>
                    <a:lnTo>
                      <a:pt x="122" y="136"/>
                    </a:lnTo>
                    <a:lnTo>
                      <a:pt x="102" y="131"/>
                    </a:lnTo>
                    <a:lnTo>
                      <a:pt x="84" y="127"/>
                    </a:lnTo>
                    <a:lnTo>
                      <a:pt x="64" y="122"/>
                    </a:lnTo>
                    <a:lnTo>
                      <a:pt x="64" y="119"/>
                    </a:lnTo>
                    <a:lnTo>
                      <a:pt x="55" y="114"/>
                    </a:lnTo>
                    <a:lnTo>
                      <a:pt x="44" y="111"/>
                    </a:lnTo>
                    <a:lnTo>
                      <a:pt x="31" y="109"/>
                    </a:lnTo>
                    <a:lnTo>
                      <a:pt x="18" y="105"/>
                    </a:lnTo>
                    <a:lnTo>
                      <a:pt x="8" y="101"/>
                    </a:lnTo>
                    <a:lnTo>
                      <a:pt x="2" y="93"/>
                    </a:lnTo>
                    <a:lnTo>
                      <a:pt x="0" y="82"/>
                    </a:lnTo>
                    <a:lnTo>
                      <a:pt x="4" y="67"/>
                    </a:lnTo>
                    <a:lnTo>
                      <a:pt x="15" y="55"/>
                    </a:lnTo>
                    <a:lnTo>
                      <a:pt x="26" y="45"/>
                    </a:lnTo>
                    <a:lnTo>
                      <a:pt x="39" y="36"/>
                    </a:lnTo>
                    <a:lnTo>
                      <a:pt x="53" y="29"/>
                    </a:lnTo>
                    <a:lnTo>
                      <a:pt x="67" y="22"/>
                    </a:lnTo>
                    <a:lnTo>
                      <a:pt x="81" y="16"/>
                    </a:lnTo>
                    <a:lnTo>
                      <a:pt x="94" y="10"/>
                    </a:lnTo>
                    <a:lnTo>
                      <a:pt x="108" y="3"/>
                    </a:lnTo>
                    <a:lnTo>
                      <a:pt x="122" y="0"/>
                    </a:lnTo>
                    <a:lnTo>
                      <a:pt x="136" y="0"/>
                    </a:lnTo>
                    <a:lnTo>
                      <a:pt x="149" y="0"/>
                    </a:lnTo>
                    <a:lnTo>
                      <a:pt x="161" y="3"/>
                    </a:lnTo>
                    <a:lnTo>
                      <a:pt x="174" y="5"/>
                    </a:lnTo>
                    <a:lnTo>
                      <a:pt x="187" y="7"/>
                    </a:lnTo>
                    <a:lnTo>
                      <a:pt x="199" y="10"/>
                    </a:lnTo>
                    <a:lnTo>
                      <a:pt x="213" y="11"/>
                    </a:lnTo>
                    <a:lnTo>
                      <a:pt x="22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534" y="1444"/>
                <a:ext cx="203" cy="475"/>
              </a:xfrm>
              <a:custGeom>
                <a:avLst/>
                <a:gdLst>
                  <a:gd name="T0" fmla="*/ 393 w 407"/>
                  <a:gd name="T1" fmla="*/ 26 h 948"/>
                  <a:gd name="T2" fmla="*/ 367 w 407"/>
                  <a:gd name="T3" fmla="*/ 80 h 948"/>
                  <a:gd name="T4" fmla="*/ 341 w 407"/>
                  <a:gd name="T5" fmla="*/ 137 h 948"/>
                  <a:gd name="T6" fmla="*/ 318 w 407"/>
                  <a:gd name="T7" fmla="*/ 194 h 948"/>
                  <a:gd name="T8" fmla="*/ 306 w 407"/>
                  <a:gd name="T9" fmla="*/ 235 h 948"/>
                  <a:gd name="T10" fmla="*/ 299 w 407"/>
                  <a:gd name="T11" fmla="*/ 257 h 948"/>
                  <a:gd name="T12" fmla="*/ 291 w 407"/>
                  <a:gd name="T13" fmla="*/ 277 h 948"/>
                  <a:gd name="T14" fmla="*/ 279 w 407"/>
                  <a:gd name="T15" fmla="*/ 298 h 948"/>
                  <a:gd name="T16" fmla="*/ 270 w 407"/>
                  <a:gd name="T17" fmla="*/ 321 h 948"/>
                  <a:gd name="T18" fmla="*/ 262 w 407"/>
                  <a:gd name="T19" fmla="*/ 345 h 948"/>
                  <a:gd name="T20" fmla="*/ 251 w 407"/>
                  <a:gd name="T21" fmla="*/ 367 h 948"/>
                  <a:gd name="T22" fmla="*/ 242 w 407"/>
                  <a:gd name="T23" fmla="*/ 391 h 948"/>
                  <a:gd name="T24" fmla="*/ 232 w 407"/>
                  <a:gd name="T25" fmla="*/ 409 h 948"/>
                  <a:gd name="T26" fmla="*/ 227 w 407"/>
                  <a:gd name="T27" fmla="*/ 423 h 948"/>
                  <a:gd name="T28" fmla="*/ 223 w 407"/>
                  <a:gd name="T29" fmla="*/ 428 h 948"/>
                  <a:gd name="T30" fmla="*/ 209 w 407"/>
                  <a:gd name="T31" fmla="*/ 457 h 948"/>
                  <a:gd name="T32" fmla="*/ 201 w 407"/>
                  <a:gd name="T33" fmla="*/ 488 h 948"/>
                  <a:gd name="T34" fmla="*/ 189 w 407"/>
                  <a:gd name="T35" fmla="*/ 518 h 948"/>
                  <a:gd name="T36" fmla="*/ 171 w 407"/>
                  <a:gd name="T37" fmla="*/ 542 h 948"/>
                  <a:gd name="T38" fmla="*/ 157 w 407"/>
                  <a:gd name="T39" fmla="*/ 585 h 948"/>
                  <a:gd name="T40" fmla="*/ 142 w 407"/>
                  <a:gd name="T41" fmla="*/ 627 h 948"/>
                  <a:gd name="T42" fmla="*/ 126 w 407"/>
                  <a:gd name="T43" fmla="*/ 668 h 948"/>
                  <a:gd name="T44" fmla="*/ 112 w 407"/>
                  <a:gd name="T45" fmla="*/ 712 h 948"/>
                  <a:gd name="T46" fmla="*/ 98 w 407"/>
                  <a:gd name="T47" fmla="*/ 741 h 948"/>
                  <a:gd name="T48" fmla="*/ 84 w 407"/>
                  <a:gd name="T49" fmla="*/ 771 h 948"/>
                  <a:gd name="T50" fmla="*/ 70 w 407"/>
                  <a:gd name="T51" fmla="*/ 801 h 948"/>
                  <a:gd name="T52" fmla="*/ 58 w 407"/>
                  <a:gd name="T53" fmla="*/ 831 h 948"/>
                  <a:gd name="T54" fmla="*/ 36 w 407"/>
                  <a:gd name="T55" fmla="*/ 870 h 948"/>
                  <a:gd name="T56" fmla="*/ 24 w 407"/>
                  <a:gd name="T57" fmla="*/ 910 h 948"/>
                  <a:gd name="T58" fmla="*/ 16 w 407"/>
                  <a:gd name="T59" fmla="*/ 932 h 948"/>
                  <a:gd name="T60" fmla="*/ 0 w 407"/>
                  <a:gd name="T61" fmla="*/ 948 h 948"/>
                  <a:gd name="T62" fmla="*/ 29 w 407"/>
                  <a:gd name="T63" fmla="*/ 878 h 948"/>
                  <a:gd name="T64" fmla="*/ 58 w 407"/>
                  <a:gd name="T65" fmla="*/ 809 h 948"/>
                  <a:gd name="T66" fmla="*/ 87 w 407"/>
                  <a:gd name="T67" fmla="*/ 738 h 948"/>
                  <a:gd name="T68" fmla="*/ 115 w 407"/>
                  <a:gd name="T69" fmla="*/ 668 h 948"/>
                  <a:gd name="T70" fmla="*/ 144 w 407"/>
                  <a:gd name="T71" fmla="*/ 598 h 948"/>
                  <a:gd name="T72" fmla="*/ 173 w 407"/>
                  <a:gd name="T73" fmla="*/ 529 h 948"/>
                  <a:gd name="T74" fmla="*/ 202 w 407"/>
                  <a:gd name="T75" fmla="*/ 458 h 948"/>
                  <a:gd name="T76" fmla="*/ 231 w 407"/>
                  <a:gd name="T77" fmla="*/ 389 h 948"/>
                  <a:gd name="T78" fmla="*/ 266 w 407"/>
                  <a:gd name="T79" fmla="*/ 298 h 948"/>
                  <a:gd name="T80" fmla="*/ 302 w 407"/>
                  <a:gd name="T81" fmla="*/ 207 h 948"/>
                  <a:gd name="T82" fmla="*/ 340 w 407"/>
                  <a:gd name="T83" fmla="*/ 116 h 948"/>
                  <a:gd name="T84" fmla="*/ 382 w 407"/>
                  <a:gd name="T85" fmla="*/ 27 h 948"/>
                  <a:gd name="T86" fmla="*/ 390 w 407"/>
                  <a:gd name="T87" fmla="*/ 12 h 948"/>
                  <a:gd name="T88" fmla="*/ 397 w 407"/>
                  <a:gd name="T89" fmla="*/ 4 h 948"/>
                  <a:gd name="T90" fmla="*/ 407 w 407"/>
                  <a:gd name="T91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7" h="948">
                    <a:moveTo>
                      <a:pt x="407" y="0"/>
                    </a:moveTo>
                    <a:lnTo>
                      <a:pt x="393" y="26"/>
                    </a:lnTo>
                    <a:lnTo>
                      <a:pt x="379" y="53"/>
                    </a:lnTo>
                    <a:lnTo>
                      <a:pt x="367" y="80"/>
                    </a:lnTo>
                    <a:lnTo>
                      <a:pt x="354" y="108"/>
                    </a:lnTo>
                    <a:lnTo>
                      <a:pt x="341" y="137"/>
                    </a:lnTo>
                    <a:lnTo>
                      <a:pt x="330" y="166"/>
                    </a:lnTo>
                    <a:lnTo>
                      <a:pt x="318" y="194"/>
                    </a:lnTo>
                    <a:lnTo>
                      <a:pt x="308" y="223"/>
                    </a:lnTo>
                    <a:lnTo>
                      <a:pt x="306" y="235"/>
                    </a:lnTo>
                    <a:lnTo>
                      <a:pt x="302" y="246"/>
                    </a:lnTo>
                    <a:lnTo>
                      <a:pt x="299" y="257"/>
                    </a:lnTo>
                    <a:lnTo>
                      <a:pt x="295" y="267"/>
                    </a:lnTo>
                    <a:lnTo>
                      <a:pt x="291" y="277"/>
                    </a:lnTo>
                    <a:lnTo>
                      <a:pt x="286" y="288"/>
                    </a:lnTo>
                    <a:lnTo>
                      <a:pt x="279" y="298"/>
                    </a:lnTo>
                    <a:lnTo>
                      <a:pt x="272" y="310"/>
                    </a:lnTo>
                    <a:lnTo>
                      <a:pt x="270" y="321"/>
                    </a:lnTo>
                    <a:lnTo>
                      <a:pt x="265" y="334"/>
                    </a:lnTo>
                    <a:lnTo>
                      <a:pt x="262" y="345"/>
                    </a:lnTo>
                    <a:lnTo>
                      <a:pt x="257" y="356"/>
                    </a:lnTo>
                    <a:lnTo>
                      <a:pt x="251" y="367"/>
                    </a:lnTo>
                    <a:lnTo>
                      <a:pt x="247" y="379"/>
                    </a:lnTo>
                    <a:lnTo>
                      <a:pt x="242" y="391"/>
                    </a:lnTo>
                    <a:lnTo>
                      <a:pt x="238" y="403"/>
                    </a:lnTo>
                    <a:lnTo>
                      <a:pt x="232" y="409"/>
                    </a:lnTo>
                    <a:lnTo>
                      <a:pt x="229" y="416"/>
                    </a:lnTo>
                    <a:lnTo>
                      <a:pt x="227" y="423"/>
                    </a:lnTo>
                    <a:lnTo>
                      <a:pt x="220" y="426"/>
                    </a:lnTo>
                    <a:lnTo>
                      <a:pt x="223" y="428"/>
                    </a:lnTo>
                    <a:lnTo>
                      <a:pt x="214" y="442"/>
                    </a:lnTo>
                    <a:lnTo>
                      <a:pt x="209" y="457"/>
                    </a:lnTo>
                    <a:lnTo>
                      <a:pt x="204" y="473"/>
                    </a:lnTo>
                    <a:lnTo>
                      <a:pt x="201" y="488"/>
                    </a:lnTo>
                    <a:lnTo>
                      <a:pt x="195" y="503"/>
                    </a:lnTo>
                    <a:lnTo>
                      <a:pt x="189" y="518"/>
                    </a:lnTo>
                    <a:lnTo>
                      <a:pt x="181" y="531"/>
                    </a:lnTo>
                    <a:lnTo>
                      <a:pt x="171" y="542"/>
                    </a:lnTo>
                    <a:lnTo>
                      <a:pt x="164" y="564"/>
                    </a:lnTo>
                    <a:lnTo>
                      <a:pt x="157" y="585"/>
                    </a:lnTo>
                    <a:lnTo>
                      <a:pt x="150" y="606"/>
                    </a:lnTo>
                    <a:lnTo>
                      <a:pt x="142" y="627"/>
                    </a:lnTo>
                    <a:lnTo>
                      <a:pt x="134" y="647"/>
                    </a:lnTo>
                    <a:lnTo>
                      <a:pt x="126" y="668"/>
                    </a:lnTo>
                    <a:lnTo>
                      <a:pt x="119" y="690"/>
                    </a:lnTo>
                    <a:lnTo>
                      <a:pt x="112" y="712"/>
                    </a:lnTo>
                    <a:lnTo>
                      <a:pt x="105" y="726"/>
                    </a:lnTo>
                    <a:lnTo>
                      <a:pt x="98" y="741"/>
                    </a:lnTo>
                    <a:lnTo>
                      <a:pt x="91" y="756"/>
                    </a:lnTo>
                    <a:lnTo>
                      <a:pt x="84" y="771"/>
                    </a:lnTo>
                    <a:lnTo>
                      <a:pt x="77" y="786"/>
                    </a:lnTo>
                    <a:lnTo>
                      <a:pt x="70" y="801"/>
                    </a:lnTo>
                    <a:lnTo>
                      <a:pt x="65" y="816"/>
                    </a:lnTo>
                    <a:lnTo>
                      <a:pt x="58" y="831"/>
                    </a:lnTo>
                    <a:lnTo>
                      <a:pt x="46" y="850"/>
                    </a:lnTo>
                    <a:lnTo>
                      <a:pt x="36" y="870"/>
                    </a:lnTo>
                    <a:lnTo>
                      <a:pt x="29" y="890"/>
                    </a:lnTo>
                    <a:lnTo>
                      <a:pt x="24" y="910"/>
                    </a:lnTo>
                    <a:lnTo>
                      <a:pt x="21" y="922"/>
                    </a:lnTo>
                    <a:lnTo>
                      <a:pt x="16" y="932"/>
                    </a:lnTo>
                    <a:lnTo>
                      <a:pt x="9" y="941"/>
                    </a:lnTo>
                    <a:lnTo>
                      <a:pt x="0" y="948"/>
                    </a:lnTo>
                    <a:lnTo>
                      <a:pt x="15" y="913"/>
                    </a:lnTo>
                    <a:lnTo>
                      <a:pt x="29" y="878"/>
                    </a:lnTo>
                    <a:lnTo>
                      <a:pt x="44" y="843"/>
                    </a:lnTo>
                    <a:lnTo>
                      <a:pt x="58" y="809"/>
                    </a:lnTo>
                    <a:lnTo>
                      <a:pt x="73" y="773"/>
                    </a:lnTo>
                    <a:lnTo>
                      <a:pt x="87" y="738"/>
                    </a:lnTo>
                    <a:lnTo>
                      <a:pt x="102" y="703"/>
                    </a:lnTo>
                    <a:lnTo>
                      <a:pt x="115" y="668"/>
                    </a:lnTo>
                    <a:lnTo>
                      <a:pt x="129" y="633"/>
                    </a:lnTo>
                    <a:lnTo>
                      <a:pt x="144" y="598"/>
                    </a:lnTo>
                    <a:lnTo>
                      <a:pt x="158" y="563"/>
                    </a:lnTo>
                    <a:lnTo>
                      <a:pt x="173" y="529"/>
                    </a:lnTo>
                    <a:lnTo>
                      <a:pt x="187" y="494"/>
                    </a:lnTo>
                    <a:lnTo>
                      <a:pt x="202" y="458"/>
                    </a:lnTo>
                    <a:lnTo>
                      <a:pt x="216" y="424"/>
                    </a:lnTo>
                    <a:lnTo>
                      <a:pt x="231" y="389"/>
                    </a:lnTo>
                    <a:lnTo>
                      <a:pt x="248" y="344"/>
                    </a:lnTo>
                    <a:lnTo>
                      <a:pt x="266" y="298"/>
                    </a:lnTo>
                    <a:lnTo>
                      <a:pt x="284" y="252"/>
                    </a:lnTo>
                    <a:lnTo>
                      <a:pt x="302" y="207"/>
                    </a:lnTo>
                    <a:lnTo>
                      <a:pt x="321" y="161"/>
                    </a:lnTo>
                    <a:lnTo>
                      <a:pt x="340" y="116"/>
                    </a:lnTo>
                    <a:lnTo>
                      <a:pt x="361" y="71"/>
                    </a:lnTo>
                    <a:lnTo>
                      <a:pt x="382" y="27"/>
                    </a:lnTo>
                    <a:lnTo>
                      <a:pt x="394" y="17"/>
                    </a:lnTo>
                    <a:lnTo>
                      <a:pt x="390" y="12"/>
                    </a:lnTo>
                    <a:lnTo>
                      <a:pt x="393" y="9"/>
                    </a:lnTo>
                    <a:lnTo>
                      <a:pt x="397" y="4"/>
                    </a:lnTo>
                    <a:lnTo>
                      <a:pt x="402" y="1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1382" y="1445"/>
                <a:ext cx="29" cy="21"/>
              </a:xfrm>
              <a:custGeom>
                <a:avLst/>
                <a:gdLst>
                  <a:gd name="T0" fmla="*/ 58 w 58"/>
                  <a:gd name="T1" fmla="*/ 0 h 41"/>
                  <a:gd name="T2" fmla="*/ 49 w 58"/>
                  <a:gd name="T3" fmla="*/ 5 h 41"/>
                  <a:gd name="T4" fmla="*/ 43 w 58"/>
                  <a:gd name="T5" fmla="*/ 9 h 41"/>
                  <a:gd name="T6" fmla="*/ 36 w 58"/>
                  <a:gd name="T7" fmla="*/ 14 h 41"/>
                  <a:gd name="T8" fmla="*/ 29 w 58"/>
                  <a:gd name="T9" fmla="*/ 18 h 41"/>
                  <a:gd name="T10" fmla="*/ 22 w 58"/>
                  <a:gd name="T11" fmla="*/ 23 h 41"/>
                  <a:gd name="T12" fmla="*/ 15 w 58"/>
                  <a:gd name="T13" fmla="*/ 29 h 41"/>
                  <a:gd name="T14" fmla="*/ 8 w 58"/>
                  <a:gd name="T15" fmla="*/ 34 h 41"/>
                  <a:gd name="T16" fmla="*/ 0 w 58"/>
                  <a:gd name="T17" fmla="*/ 41 h 41"/>
                  <a:gd name="T18" fmla="*/ 7 w 58"/>
                  <a:gd name="T19" fmla="*/ 36 h 41"/>
                  <a:gd name="T20" fmla="*/ 13 w 58"/>
                  <a:gd name="T21" fmla="*/ 29 h 41"/>
                  <a:gd name="T22" fmla="*/ 20 w 58"/>
                  <a:gd name="T23" fmla="*/ 23 h 41"/>
                  <a:gd name="T24" fmla="*/ 26 w 58"/>
                  <a:gd name="T25" fmla="*/ 16 h 41"/>
                  <a:gd name="T26" fmla="*/ 33 w 58"/>
                  <a:gd name="T27" fmla="*/ 10 h 41"/>
                  <a:gd name="T28" fmla="*/ 40 w 58"/>
                  <a:gd name="T29" fmla="*/ 6 h 41"/>
                  <a:gd name="T30" fmla="*/ 48 w 58"/>
                  <a:gd name="T31" fmla="*/ 2 h 41"/>
                  <a:gd name="T32" fmla="*/ 58 w 58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58" y="0"/>
                    </a:moveTo>
                    <a:lnTo>
                      <a:pt x="49" y="5"/>
                    </a:lnTo>
                    <a:lnTo>
                      <a:pt x="43" y="9"/>
                    </a:lnTo>
                    <a:lnTo>
                      <a:pt x="36" y="14"/>
                    </a:lnTo>
                    <a:lnTo>
                      <a:pt x="29" y="18"/>
                    </a:lnTo>
                    <a:lnTo>
                      <a:pt x="22" y="23"/>
                    </a:lnTo>
                    <a:lnTo>
                      <a:pt x="15" y="29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7" y="36"/>
                    </a:lnTo>
                    <a:lnTo>
                      <a:pt x="13" y="29"/>
                    </a:lnTo>
                    <a:lnTo>
                      <a:pt x="20" y="23"/>
                    </a:lnTo>
                    <a:lnTo>
                      <a:pt x="26" y="16"/>
                    </a:lnTo>
                    <a:lnTo>
                      <a:pt x="33" y="10"/>
                    </a:lnTo>
                    <a:lnTo>
                      <a:pt x="40" y="6"/>
                    </a:lnTo>
                    <a:lnTo>
                      <a:pt x="48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1406" y="1448"/>
                <a:ext cx="22" cy="23"/>
              </a:xfrm>
              <a:custGeom>
                <a:avLst/>
                <a:gdLst>
                  <a:gd name="T0" fmla="*/ 45 w 45"/>
                  <a:gd name="T1" fmla="*/ 17 h 46"/>
                  <a:gd name="T2" fmla="*/ 17 w 45"/>
                  <a:gd name="T3" fmla="*/ 35 h 46"/>
                  <a:gd name="T4" fmla="*/ 20 w 45"/>
                  <a:gd name="T5" fmla="*/ 33 h 46"/>
                  <a:gd name="T6" fmla="*/ 17 w 45"/>
                  <a:gd name="T7" fmla="*/ 29 h 46"/>
                  <a:gd name="T8" fmla="*/ 0 w 45"/>
                  <a:gd name="T9" fmla="*/ 46 h 46"/>
                  <a:gd name="T10" fmla="*/ 0 w 45"/>
                  <a:gd name="T11" fmla="*/ 40 h 46"/>
                  <a:gd name="T12" fmla="*/ 2 w 45"/>
                  <a:gd name="T13" fmla="*/ 34 h 46"/>
                  <a:gd name="T14" fmla="*/ 7 w 45"/>
                  <a:gd name="T15" fmla="*/ 28 h 46"/>
                  <a:gd name="T16" fmla="*/ 12 w 45"/>
                  <a:gd name="T17" fmla="*/ 23 h 46"/>
                  <a:gd name="T18" fmla="*/ 17 w 45"/>
                  <a:gd name="T19" fmla="*/ 17 h 46"/>
                  <a:gd name="T20" fmla="*/ 23 w 45"/>
                  <a:gd name="T21" fmla="*/ 11 h 46"/>
                  <a:gd name="T22" fmla="*/ 29 w 45"/>
                  <a:gd name="T23" fmla="*/ 5 h 46"/>
                  <a:gd name="T24" fmla="*/ 32 w 45"/>
                  <a:gd name="T25" fmla="*/ 0 h 46"/>
                  <a:gd name="T26" fmla="*/ 39 w 45"/>
                  <a:gd name="T27" fmla="*/ 1 h 46"/>
                  <a:gd name="T28" fmla="*/ 44 w 45"/>
                  <a:gd name="T29" fmla="*/ 4 h 46"/>
                  <a:gd name="T30" fmla="*/ 45 w 45"/>
                  <a:gd name="T31" fmla="*/ 10 h 46"/>
                  <a:gd name="T32" fmla="*/ 45 w 45"/>
                  <a:gd name="T33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46">
                    <a:moveTo>
                      <a:pt x="45" y="17"/>
                    </a:moveTo>
                    <a:lnTo>
                      <a:pt x="17" y="35"/>
                    </a:lnTo>
                    <a:lnTo>
                      <a:pt x="20" y="33"/>
                    </a:lnTo>
                    <a:lnTo>
                      <a:pt x="17" y="29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7" y="28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29" y="5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5" y="1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1423" y="1454"/>
                <a:ext cx="32" cy="27"/>
              </a:xfrm>
              <a:custGeom>
                <a:avLst/>
                <a:gdLst>
                  <a:gd name="T0" fmla="*/ 62 w 64"/>
                  <a:gd name="T1" fmla="*/ 4 h 53"/>
                  <a:gd name="T2" fmla="*/ 64 w 64"/>
                  <a:gd name="T3" fmla="*/ 0 h 53"/>
                  <a:gd name="T4" fmla="*/ 31 w 64"/>
                  <a:gd name="T5" fmla="*/ 34 h 53"/>
                  <a:gd name="T6" fmla="*/ 27 w 64"/>
                  <a:gd name="T7" fmla="*/ 30 h 53"/>
                  <a:gd name="T8" fmla="*/ 19 w 64"/>
                  <a:gd name="T9" fmla="*/ 35 h 53"/>
                  <a:gd name="T10" fmla="*/ 12 w 64"/>
                  <a:gd name="T11" fmla="*/ 39 h 53"/>
                  <a:gd name="T12" fmla="*/ 7 w 64"/>
                  <a:gd name="T13" fmla="*/ 46 h 53"/>
                  <a:gd name="T14" fmla="*/ 0 w 64"/>
                  <a:gd name="T15" fmla="*/ 53 h 53"/>
                  <a:gd name="T16" fmla="*/ 6 w 64"/>
                  <a:gd name="T17" fmla="*/ 44 h 53"/>
                  <a:gd name="T18" fmla="*/ 12 w 64"/>
                  <a:gd name="T19" fmla="*/ 34 h 53"/>
                  <a:gd name="T20" fmla="*/ 18 w 64"/>
                  <a:gd name="T21" fmla="*/ 23 h 53"/>
                  <a:gd name="T22" fmla="*/ 24 w 64"/>
                  <a:gd name="T23" fmla="*/ 14 h 53"/>
                  <a:gd name="T24" fmla="*/ 32 w 64"/>
                  <a:gd name="T25" fmla="*/ 6 h 53"/>
                  <a:gd name="T26" fmla="*/ 40 w 64"/>
                  <a:gd name="T27" fmla="*/ 0 h 53"/>
                  <a:gd name="T28" fmla="*/ 50 w 64"/>
                  <a:gd name="T29" fmla="*/ 0 h 53"/>
                  <a:gd name="T30" fmla="*/ 62 w 64"/>
                  <a:gd name="T31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53">
                    <a:moveTo>
                      <a:pt x="62" y="4"/>
                    </a:moveTo>
                    <a:lnTo>
                      <a:pt x="64" y="0"/>
                    </a:lnTo>
                    <a:lnTo>
                      <a:pt x="31" y="34"/>
                    </a:lnTo>
                    <a:lnTo>
                      <a:pt x="27" y="30"/>
                    </a:lnTo>
                    <a:lnTo>
                      <a:pt x="19" y="35"/>
                    </a:lnTo>
                    <a:lnTo>
                      <a:pt x="12" y="39"/>
                    </a:lnTo>
                    <a:lnTo>
                      <a:pt x="7" y="46"/>
                    </a:lnTo>
                    <a:lnTo>
                      <a:pt x="0" y="53"/>
                    </a:lnTo>
                    <a:lnTo>
                      <a:pt x="6" y="44"/>
                    </a:lnTo>
                    <a:lnTo>
                      <a:pt x="12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32" y="6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1439" y="1456"/>
                <a:ext cx="40" cy="34"/>
              </a:xfrm>
              <a:custGeom>
                <a:avLst/>
                <a:gdLst>
                  <a:gd name="T0" fmla="*/ 81 w 81"/>
                  <a:gd name="T1" fmla="*/ 6 h 68"/>
                  <a:gd name="T2" fmla="*/ 73 w 81"/>
                  <a:gd name="T3" fmla="*/ 11 h 68"/>
                  <a:gd name="T4" fmla="*/ 65 w 81"/>
                  <a:gd name="T5" fmla="*/ 17 h 68"/>
                  <a:gd name="T6" fmla="*/ 58 w 81"/>
                  <a:gd name="T7" fmla="*/ 23 h 68"/>
                  <a:gd name="T8" fmla="*/ 51 w 81"/>
                  <a:gd name="T9" fmla="*/ 29 h 68"/>
                  <a:gd name="T10" fmla="*/ 43 w 81"/>
                  <a:gd name="T11" fmla="*/ 36 h 68"/>
                  <a:gd name="T12" fmla="*/ 36 w 81"/>
                  <a:gd name="T13" fmla="*/ 40 h 68"/>
                  <a:gd name="T14" fmla="*/ 28 w 81"/>
                  <a:gd name="T15" fmla="*/ 46 h 68"/>
                  <a:gd name="T16" fmla="*/ 20 w 81"/>
                  <a:gd name="T17" fmla="*/ 49 h 68"/>
                  <a:gd name="T18" fmla="*/ 16 w 81"/>
                  <a:gd name="T19" fmla="*/ 57 h 68"/>
                  <a:gd name="T20" fmla="*/ 12 w 81"/>
                  <a:gd name="T21" fmla="*/ 64 h 68"/>
                  <a:gd name="T22" fmla="*/ 5 w 81"/>
                  <a:gd name="T23" fmla="*/ 68 h 68"/>
                  <a:gd name="T24" fmla="*/ 0 w 81"/>
                  <a:gd name="T25" fmla="*/ 65 h 68"/>
                  <a:gd name="T26" fmla="*/ 52 w 81"/>
                  <a:gd name="T27" fmla="*/ 0 h 68"/>
                  <a:gd name="T28" fmla="*/ 59 w 81"/>
                  <a:gd name="T29" fmla="*/ 2 h 68"/>
                  <a:gd name="T30" fmla="*/ 66 w 81"/>
                  <a:gd name="T31" fmla="*/ 4 h 68"/>
                  <a:gd name="T32" fmla="*/ 73 w 81"/>
                  <a:gd name="T33" fmla="*/ 6 h 68"/>
                  <a:gd name="T34" fmla="*/ 81 w 81"/>
                  <a:gd name="T35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8">
                    <a:moveTo>
                      <a:pt x="81" y="6"/>
                    </a:moveTo>
                    <a:lnTo>
                      <a:pt x="73" y="11"/>
                    </a:lnTo>
                    <a:lnTo>
                      <a:pt x="65" y="17"/>
                    </a:lnTo>
                    <a:lnTo>
                      <a:pt x="58" y="23"/>
                    </a:lnTo>
                    <a:lnTo>
                      <a:pt x="51" y="29"/>
                    </a:lnTo>
                    <a:lnTo>
                      <a:pt x="43" y="36"/>
                    </a:lnTo>
                    <a:lnTo>
                      <a:pt x="36" y="40"/>
                    </a:lnTo>
                    <a:lnTo>
                      <a:pt x="28" y="46"/>
                    </a:lnTo>
                    <a:lnTo>
                      <a:pt x="20" y="49"/>
                    </a:lnTo>
                    <a:lnTo>
                      <a:pt x="16" y="57"/>
                    </a:lnTo>
                    <a:lnTo>
                      <a:pt x="12" y="64"/>
                    </a:lnTo>
                    <a:lnTo>
                      <a:pt x="5" y="68"/>
                    </a:lnTo>
                    <a:lnTo>
                      <a:pt x="0" y="65"/>
                    </a:lnTo>
                    <a:lnTo>
                      <a:pt x="52" y="0"/>
                    </a:lnTo>
                    <a:lnTo>
                      <a:pt x="59" y="2"/>
                    </a:lnTo>
                    <a:lnTo>
                      <a:pt x="66" y="4"/>
                    </a:lnTo>
                    <a:lnTo>
                      <a:pt x="73" y="6"/>
                    </a:lnTo>
                    <a:lnTo>
                      <a:pt x="8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1976" y="1460"/>
                <a:ext cx="8" cy="9"/>
              </a:xfrm>
              <a:custGeom>
                <a:avLst/>
                <a:gdLst>
                  <a:gd name="T0" fmla="*/ 18 w 18"/>
                  <a:gd name="T1" fmla="*/ 11 h 18"/>
                  <a:gd name="T2" fmla="*/ 18 w 18"/>
                  <a:gd name="T3" fmla="*/ 18 h 18"/>
                  <a:gd name="T4" fmla="*/ 0 w 18"/>
                  <a:gd name="T5" fmla="*/ 18 h 18"/>
                  <a:gd name="T6" fmla="*/ 0 w 18"/>
                  <a:gd name="T7" fmla="*/ 14 h 18"/>
                  <a:gd name="T8" fmla="*/ 0 w 18"/>
                  <a:gd name="T9" fmla="*/ 8 h 18"/>
                  <a:gd name="T10" fmla="*/ 1 w 18"/>
                  <a:gd name="T11" fmla="*/ 3 h 18"/>
                  <a:gd name="T12" fmla="*/ 6 w 18"/>
                  <a:gd name="T13" fmla="*/ 1 h 18"/>
                  <a:gd name="T14" fmla="*/ 11 w 18"/>
                  <a:gd name="T15" fmla="*/ 0 h 18"/>
                  <a:gd name="T16" fmla="*/ 14 w 18"/>
                  <a:gd name="T17" fmla="*/ 2 h 18"/>
                  <a:gd name="T18" fmla="*/ 16 w 18"/>
                  <a:gd name="T19" fmla="*/ 7 h 18"/>
                  <a:gd name="T20" fmla="*/ 18 w 18"/>
                  <a:gd name="T21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8" y="11"/>
                    </a:moveTo>
                    <a:lnTo>
                      <a:pt x="18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7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1464" y="1462"/>
                <a:ext cx="36" cy="34"/>
              </a:xfrm>
              <a:custGeom>
                <a:avLst/>
                <a:gdLst>
                  <a:gd name="T0" fmla="*/ 72 w 72"/>
                  <a:gd name="T1" fmla="*/ 2 h 68"/>
                  <a:gd name="T2" fmla="*/ 64 w 72"/>
                  <a:gd name="T3" fmla="*/ 9 h 68"/>
                  <a:gd name="T4" fmla="*/ 57 w 72"/>
                  <a:gd name="T5" fmla="*/ 16 h 68"/>
                  <a:gd name="T6" fmla="*/ 50 w 72"/>
                  <a:gd name="T7" fmla="*/ 24 h 68"/>
                  <a:gd name="T8" fmla="*/ 45 w 72"/>
                  <a:gd name="T9" fmla="*/ 32 h 68"/>
                  <a:gd name="T10" fmla="*/ 38 w 72"/>
                  <a:gd name="T11" fmla="*/ 41 h 68"/>
                  <a:gd name="T12" fmla="*/ 30 w 72"/>
                  <a:gd name="T13" fmla="*/ 47 h 68"/>
                  <a:gd name="T14" fmla="*/ 22 w 72"/>
                  <a:gd name="T15" fmla="*/ 53 h 68"/>
                  <a:gd name="T16" fmla="*/ 12 w 72"/>
                  <a:gd name="T17" fmla="*/ 58 h 68"/>
                  <a:gd name="T18" fmla="*/ 10 w 72"/>
                  <a:gd name="T19" fmla="*/ 55 h 68"/>
                  <a:gd name="T20" fmla="*/ 0 w 72"/>
                  <a:gd name="T21" fmla="*/ 68 h 68"/>
                  <a:gd name="T22" fmla="*/ 0 w 72"/>
                  <a:gd name="T23" fmla="*/ 58 h 68"/>
                  <a:gd name="T24" fmla="*/ 4 w 72"/>
                  <a:gd name="T25" fmla="*/ 49 h 68"/>
                  <a:gd name="T26" fmla="*/ 10 w 72"/>
                  <a:gd name="T27" fmla="*/ 39 h 68"/>
                  <a:gd name="T28" fmla="*/ 18 w 72"/>
                  <a:gd name="T29" fmla="*/ 31 h 68"/>
                  <a:gd name="T30" fmla="*/ 27 w 72"/>
                  <a:gd name="T31" fmla="*/ 23 h 68"/>
                  <a:gd name="T32" fmla="*/ 35 w 72"/>
                  <a:gd name="T33" fmla="*/ 15 h 68"/>
                  <a:gd name="T34" fmla="*/ 43 w 72"/>
                  <a:gd name="T35" fmla="*/ 8 h 68"/>
                  <a:gd name="T36" fmla="*/ 50 w 72"/>
                  <a:gd name="T37" fmla="*/ 0 h 68"/>
                  <a:gd name="T38" fmla="*/ 72 w 72"/>
                  <a:gd name="T3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8">
                    <a:moveTo>
                      <a:pt x="72" y="2"/>
                    </a:moveTo>
                    <a:lnTo>
                      <a:pt x="64" y="9"/>
                    </a:lnTo>
                    <a:lnTo>
                      <a:pt x="57" y="16"/>
                    </a:lnTo>
                    <a:lnTo>
                      <a:pt x="50" y="24"/>
                    </a:lnTo>
                    <a:lnTo>
                      <a:pt x="45" y="32"/>
                    </a:lnTo>
                    <a:lnTo>
                      <a:pt x="38" y="41"/>
                    </a:lnTo>
                    <a:lnTo>
                      <a:pt x="30" y="47"/>
                    </a:lnTo>
                    <a:lnTo>
                      <a:pt x="22" y="53"/>
                    </a:lnTo>
                    <a:lnTo>
                      <a:pt x="12" y="58"/>
                    </a:lnTo>
                    <a:lnTo>
                      <a:pt x="10" y="55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4" y="49"/>
                    </a:lnTo>
                    <a:lnTo>
                      <a:pt x="10" y="39"/>
                    </a:lnTo>
                    <a:lnTo>
                      <a:pt x="18" y="31"/>
                    </a:lnTo>
                    <a:lnTo>
                      <a:pt x="27" y="23"/>
                    </a:lnTo>
                    <a:lnTo>
                      <a:pt x="35" y="15"/>
                    </a:lnTo>
                    <a:lnTo>
                      <a:pt x="43" y="8"/>
                    </a:lnTo>
                    <a:lnTo>
                      <a:pt x="50" y="0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4" name="Freeform 57"/>
              <p:cNvSpPr>
                <a:spLocks/>
              </p:cNvSpPr>
              <p:nvPr/>
            </p:nvSpPr>
            <p:spPr bwMode="auto">
              <a:xfrm>
                <a:off x="1482" y="1466"/>
                <a:ext cx="41" cy="36"/>
              </a:xfrm>
              <a:custGeom>
                <a:avLst/>
                <a:gdLst>
                  <a:gd name="T0" fmla="*/ 7 w 82"/>
                  <a:gd name="T1" fmla="*/ 73 h 73"/>
                  <a:gd name="T2" fmla="*/ 0 w 82"/>
                  <a:gd name="T3" fmla="*/ 69 h 73"/>
                  <a:gd name="T4" fmla="*/ 6 w 82"/>
                  <a:gd name="T5" fmla="*/ 60 h 73"/>
                  <a:gd name="T6" fmla="*/ 12 w 82"/>
                  <a:gd name="T7" fmla="*/ 51 h 73"/>
                  <a:gd name="T8" fmla="*/ 19 w 82"/>
                  <a:gd name="T9" fmla="*/ 43 h 73"/>
                  <a:gd name="T10" fmla="*/ 27 w 82"/>
                  <a:gd name="T11" fmla="*/ 34 h 73"/>
                  <a:gd name="T12" fmla="*/ 35 w 82"/>
                  <a:gd name="T13" fmla="*/ 24 h 73"/>
                  <a:gd name="T14" fmla="*/ 43 w 82"/>
                  <a:gd name="T15" fmla="*/ 16 h 73"/>
                  <a:gd name="T16" fmla="*/ 51 w 82"/>
                  <a:gd name="T17" fmla="*/ 8 h 73"/>
                  <a:gd name="T18" fmla="*/ 59 w 82"/>
                  <a:gd name="T19" fmla="*/ 0 h 73"/>
                  <a:gd name="T20" fmla="*/ 82 w 82"/>
                  <a:gd name="T21" fmla="*/ 7 h 73"/>
                  <a:gd name="T22" fmla="*/ 7 w 82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73">
                    <a:moveTo>
                      <a:pt x="7" y="73"/>
                    </a:moveTo>
                    <a:lnTo>
                      <a:pt x="0" y="69"/>
                    </a:lnTo>
                    <a:lnTo>
                      <a:pt x="6" y="60"/>
                    </a:lnTo>
                    <a:lnTo>
                      <a:pt x="12" y="51"/>
                    </a:lnTo>
                    <a:lnTo>
                      <a:pt x="19" y="43"/>
                    </a:lnTo>
                    <a:lnTo>
                      <a:pt x="27" y="34"/>
                    </a:lnTo>
                    <a:lnTo>
                      <a:pt x="35" y="24"/>
                    </a:lnTo>
                    <a:lnTo>
                      <a:pt x="43" y="16"/>
                    </a:lnTo>
                    <a:lnTo>
                      <a:pt x="51" y="8"/>
                    </a:lnTo>
                    <a:lnTo>
                      <a:pt x="59" y="0"/>
                    </a:lnTo>
                    <a:lnTo>
                      <a:pt x="82" y="7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5" name="Freeform 58"/>
              <p:cNvSpPr>
                <a:spLocks/>
              </p:cNvSpPr>
              <p:nvPr/>
            </p:nvSpPr>
            <p:spPr bwMode="auto">
              <a:xfrm>
                <a:off x="1519" y="1468"/>
                <a:ext cx="181" cy="441"/>
              </a:xfrm>
              <a:custGeom>
                <a:avLst/>
                <a:gdLst>
                  <a:gd name="T0" fmla="*/ 152 w 361"/>
                  <a:gd name="T1" fmla="*/ 515 h 881"/>
                  <a:gd name="T2" fmla="*/ 113 w 361"/>
                  <a:gd name="T3" fmla="*/ 611 h 881"/>
                  <a:gd name="T4" fmla="*/ 73 w 361"/>
                  <a:gd name="T5" fmla="*/ 706 h 881"/>
                  <a:gd name="T6" fmla="*/ 33 w 361"/>
                  <a:gd name="T7" fmla="*/ 801 h 881"/>
                  <a:gd name="T8" fmla="*/ 11 w 361"/>
                  <a:gd name="T9" fmla="*/ 855 h 881"/>
                  <a:gd name="T10" fmla="*/ 6 w 361"/>
                  <a:gd name="T11" fmla="*/ 873 h 881"/>
                  <a:gd name="T12" fmla="*/ 5 w 361"/>
                  <a:gd name="T13" fmla="*/ 857 h 881"/>
                  <a:gd name="T14" fmla="*/ 20 w 361"/>
                  <a:gd name="T15" fmla="*/ 804 h 881"/>
                  <a:gd name="T16" fmla="*/ 38 w 361"/>
                  <a:gd name="T17" fmla="*/ 751 h 881"/>
                  <a:gd name="T18" fmla="*/ 57 w 361"/>
                  <a:gd name="T19" fmla="*/ 697 h 881"/>
                  <a:gd name="T20" fmla="*/ 74 w 361"/>
                  <a:gd name="T21" fmla="*/ 658 h 881"/>
                  <a:gd name="T22" fmla="*/ 84 w 361"/>
                  <a:gd name="T23" fmla="*/ 628 h 881"/>
                  <a:gd name="T24" fmla="*/ 95 w 361"/>
                  <a:gd name="T25" fmla="*/ 597 h 881"/>
                  <a:gd name="T26" fmla="*/ 109 w 361"/>
                  <a:gd name="T27" fmla="*/ 567 h 881"/>
                  <a:gd name="T28" fmla="*/ 132 w 361"/>
                  <a:gd name="T29" fmla="*/ 522 h 881"/>
                  <a:gd name="T30" fmla="*/ 158 w 361"/>
                  <a:gd name="T31" fmla="*/ 457 h 881"/>
                  <a:gd name="T32" fmla="*/ 184 w 361"/>
                  <a:gd name="T33" fmla="*/ 393 h 881"/>
                  <a:gd name="T34" fmla="*/ 208 w 361"/>
                  <a:gd name="T35" fmla="*/ 326 h 881"/>
                  <a:gd name="T36" fmla="*/ 230 w 361"/>
                  <a:gd name="T37" fmla="*/ 272 h 881"/>
                  <a:gd name="T38" fmla="*/ 246 w 361"/>
                  <a:gd name="T39" fmla="*/ 228 h 881"/>
                  <a:gd name="T40" fmla="*/ 261 w 361"/>
                  <a:gd name="T41" fmla="*/ 184 h 881"/>
                  <a:gd name="T42" fmla="*/ 280 w 361"/>
                  <a:gd name="T43" fmla="*/ 144 h 881"/>
                  <a:gd name="T44" fmla="*/ 299 w 361"/>
                  <a:gd name="T45" fmla="*/ 108 h 881"/>
                  <a:gd name="T46" fmla="*/ 314 w 361"/>
                  <a:gd name="T47" fmla="*/ 74 h 881"/>
                  <a:gd name="T48" fmla="*/ 323 w 361"/>
                  <a:gd name="T49" fmla="*/ 47 h 881"/>
                  <a:gd name="T50" fmla="*/ 326 w 361"/>
                  <a:gd name="T51" fmla="*/ 31 h 881"/>
                  <a:gd name="T52" fmla="*/ 338 w 361"/>
                  <a:gd name="T53" fmla="*/ 18 h 881"/>
                  <a:gd name="T54" fmla="*/ 353 w 361"/>
                  <a:gd name="T55" fmla="*/ 7 h 881"/>
                  <a:gd name="T56" fmla="*/ 348 w 361"/>
                  <a:gd name="T57" fmla="*/ 29 h 881"/>
                  <a:gd name="T58" fmla="*/ 323 w 361"/>
                  <a:gd name="T59" fmla="*/ 87 h 881"/>
                  <a:gd name="T60" fmla="*/ 299 w 361"/>
                  <a:gd name="T61" fmla="*/ 146 h 881"/>
                  <a:gd name="T62" fmla="*/ 275 w 361"/>
                  <a:gd name="T63" fmla="*/ 205 h 881"/>
                  <a:gd name="T64" fmla="*/ 252 w 361"/>
                  <a:gd name="T65" fmla="*/ 264 h 881"/>
                  <a:gd name="T66" fmla="*/ 229 w 361"/>
                  <a:gd name="T67" fmla="*/ 323 h 881"/>
                  <a:gd name="T68" fmla="*/ 205 w 361"/>
                  <a:gd name="T69" fmla="*/ 381 h 881"/>
                  <a:gd name="T70" fmla="*/ 184 w 361"/>
                  <a:gd name="T71" fmla="*/ 439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1" h="881">
                    <a:moveTo>
                      <a:pt x="173" y="468"/>
                    </a:moveTo>
                    <a:lnTo>
                      <a:pt x="152" y="515"/>
                    </a:lnTo>
                    <a:lnTo>
                      <a:pt x="133" y="562"/>
                    </a:lnTo>
                    <a:lnTo>
                      <a:pt x="113" y="611"/>
                    </a:lnTo>
                    <a:lnTo>
                      <a:pt x="92" y="658"/>
                    </a:lnTo>
                    <a:lnTo>
                      <a:pt x="73" y="706"/>
                    </a:lnTo>
                    <a:lnTo>
                      <a:pt x="53" y="754"/>
                    </a:lnTo>
                    <a:lnTo>
                      <a:pt x="33" y="801"/>
                    </a:lnTo>
                    <a:lnTo>
                      <a:pt x="12" y="846"/>
                    </a:lnTo>
                    <a:lnTo>
                      <a:pt x="11" y="855"/>
                    </a:lnTo>
                    <a:lnTo>
                      <a:pt x="9" y="864"/>
                    </a:lnTo>
                    <a:lnTo>
                      <a:pt x="6" y="873"/>
                    </a:lnTo>
                    <a:lnTo>
                      <a:pt x="0" y="881"/>
                    </a:lnTo>
                    <a:lnTo>
                      <a:pt x="5" y="857"/>
                    </a:lnTo>
                    <a:lnTo>
                      <a:pt x="12" y="831"/>
                    </a:lnTo>
                    <a:lnTo>
                      <a:pt x="20" y="804"/>
                    </a:lnTo>
                    <a:lnTo>
                      <a:pt x="29" y="778"/>
                    </a:lnTo>
                    <a:lnTo>
                      <a:pt x="38" y="751"/>
                    </a:lnTo>
                    <a:lnTo>
                      <a:pt x="48" y="724"/>
                    </a:lnTo>
                    <a:lnTo>
                      <a:pt x="57" y="697"/>
                    </a:lnTo>
                    <a:lnTo>
                      <a:pt x="66" y="672"/>
                    </a:lnTo>
                    <a:lnTo>
                      <a:pt x="74" y="658"/>
                    </a:lnTo>
                    <a:lnTo>
                      <a:pt x="80" y="643"/>
                    </a:lnTo>
                    <a:lnTo>
                      <a:pt x="84" y="628"/>
                    </a:lnTo>
                    <a:lnTo>
                      <a:pt x="89" y="612"/>
                    </a:lnTo>
                    <a:lnTo>
                      <a:pt x="95" y="597"/>
                    </a:lnTo>
                    <a:lnTo>
                      <a:pt x="101" y="582"/>
                    </a:lnTo>
                    <a:lnTo>
                      <a:pt x="109" y="567"/>
                    </a:lnTo>
                    <a:lnTo>
                      <a:pt x="119" y="553"/>
                    </a:lnTo>
                    <a:lnTo>
                      <a:pt x="132" y="522"/>
                    </a:lnTo>
                    <a:lnTo>
                      <a:pt x="146" y="490"/>
                    </a:lnTo>
                    <a:lnTo>
                      <a:pt x="158" y="457"/>
                    </a:lnTo>
                    <a:lnTo>
                      <a:pt x="171" y="425"/>
                    </a:lnTo>
                    <a:lnTo>
                      <a:pt x="184" y="393"/>
                    </a:lnTo>
                    <a:lnTo>
                      <a:pt x="196" y="359"/>
                    </a:lnTo>
                    <a:lnTo>
                      <a:pt x="208" y="326"/>
                    </a:lnTo>
                    <a:lnTo>
                      <a:pt x="219" y="291"/>
                    </a:lnTo>
                    <a:lnTo>
                      <a:pt x="230" y="272"/>
                    </a:lnTo>
                    <a:lnTo>
                      <a:pt x="239" y="251"/>
                    </a:lnTo>
                    <a:lnTo>
                      <a:pt x="246" y="228"/>
                    </a:lnTo>
                    <a:lnTo>
                      <a:pt x="254" y="206"/>
                    </a:lnTo>
                    <a:lnTo>
                      <a:pt x="261" y="184"/>
                    </a:lnTo>
                    <a:lnTo>
                      <a:pt x="270" y="162"/>
                    </a:lnTo>
                    <a:lnTo>
                      <a:pt x="280" y="144"/>
                    </a:lnTo>
                    <a:lnTo>
                      <a:pt x="294" y="127"/>
                    </a:lnTo>
                    <a:lnTo>
                      <a:pt x="299" y="108"/>
                    </a:lnTo>
                    <a:lnTo>
                      <a:pt x="306" y="91"/>
                    </a:lnTo>
                    <a:lnTo>
                      <a:pt x="314" y="74"/>
                    </a:lnTo>
                    <a:lnTo>
                      <a:pt x="324" y="59"/>
                    </a:lnTo>
                    <a:lnTo>
                      <a:pt x="323" y="47"/>
                    </a:lnTo>
                    <a:lnTo>
                      <a:pt x="324" y="38"/>
                    </a:lnTo>
                    <a:lnTo>
                      <a:pt x="326" y="31"/>
                    </a:lnTo>
                    <a:lnTo>
                      <a:pt x="331" y="24"/>
                    </a:lnTo>
                    <a:lnTo>
                      <a:pt x="338" y="18"/>
                    </a:lnTo>
                    <a:lnTo>
                      <a:pt x="345" y="13"/>
                    </a:lnTo>
                    <a:lnTo>
                      <a:pt x="353" y="7"/>
                    </a:lnTo>
                    <a:lnTo>
                      <a:pt x="361" y="0"/>
                    </a:lnTo>
                    <a:lnTo>
                      <a:pt x="348" y="29"/>
                    </a:lnTo>
                    <a:lnTo>
                      <a:pt x="336" y="57"/>
                    </a:lnTo>
                    <a:lnTo>
                      <a:pt x="323" y="87"/>
                    </a:lnTo>
                    <a:lnTo>
                      <a:pt x="310" y="116"/>
                    </a:lnTo>
                    <a:lnTo>
                      <a:pt x="299" y="146"/>
                    </a:lnTo>
                    <a:lnTo>
                      <a:pt x="286" y="175"/>
                    </a:lnTo>
                    <a:lnTo>
                      <a:pt x="275" y="205"/>
                    </a:lnTo>
                    <a:lnTo>
                      <a:pt x="263" y="234"/>
                    </a:lnTo>
                    <a:lnTo>
                      <a:pt x="252" y="264"/>
                    </a:lnTo>
                    <a:lnTo>
                      <a:pt x="240" y="293"/>
                    </a:lnTo>
                    <a:lnTo>
                      <a:pt x="229" y="323"/>
                    </a:lnTo>
                    <a:lnTo>
                      <a:pt x="217" y="351"/>
                    </a:lnTo>
                    <a:lnTo>
                      <a:pt x="205" y="381"/>
                    </a:lnTo>
                    <a:lnTo>
                      <a:pt x="195" y="410"/>
                    </a:lnTo>
                    <a:lnTo>
                      <a:pt x="184" y="439"/>
                    </a:lnTo>
                    <a:lnTo>
                      <a:pt x="173" y="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6" name="Freeform 59"/>
              <p:cNvSpPr>
                <a:spLocks/>
              </p:cNvSpPr>
              <p:nvPr/>
            </p:nvSpPr>
            <p:spPr bwMode="auto">
              <a:xfrm>
                <a:off x="1508" y="1471"/>
                <a:ext cx="42" cy="36"/>
              </a:xfrm>
              <a:custGeom>
                <a:avLst/>
                <a:gdLst>
                  <a:gd name="T0" fmla="*/ 86 w 86"/>
                  <a:gd name="T1" fmla="*/ 6 h 70"/>
                  <a:gd name="T2" fmla="*/ 74 w 86"/>
                  <a:gd name="T3" fmla="*/ 14 h 70"/>
                  <a:gd name="T4" fmla="*/ 64 w 86"/>
                  <a:gd name="T5" fmla="*/ 23 h 70"/>
                  <a:gd name="T6" fmla="*/ 52 w 86"/>
                  <a:gd name="T7" fmla="*/ 32 h 70"/>
                  <a:gd name="T8" fmla="*/ 42 w 86"/>
                  <a:gd name="T9" fmla="*/ 41 h 70"/>
                  <a:gd name="T10" fmla="*/ 31 w 86"/>
                  <a:gd name="T11" fmla="*/ 49 h 70"/>
                  <a:gd name="T12" fmla="*/ 21 w 86"/>
                  <a:gd name="T13" fmla="*/ 57 h 70"/>
                  <a:gd name="T14" fmla="*/ 11 w 86"/>
                  <a:gd name="T15" fmla="*/ 64 h 70"/>
                  <a:gd name="T16" fmla="*/ 0 w 86"/>
                  <a:gd name="T17" fmla="*/ 70 h 70"/>
                  <a:gd name="T18" fmla="*/ 4 w 86"/>
                  <a:gd name="T19" fmla="*/ 60 h 70"/>
                  <a:gd name="T20" fmla="*/ 8 w 86"/>
                  <a:gd name="T21" fmla="*/ 50 h 70"/>
                  <a:gd name="T22" fmla="*/ 16 w 86"/>
                  <a:gd name="T23" fmla="*/ 41 h 70"/>
                  <a:gd name="T24" fmla="*/ 24 w 86"/>
                  <a:gd name="T25" fmla="*/ 33 h 70"/>
                  <a:gd name="T26" fmla="*/ 32 w 86"/>
                  <a:gd name="T27" fmla="*/ 25 h 70"/>
                  <a:gd name="T28" fmla="*/ 41 w 86"/>
                  <a:gd name="T29" fmla="*/ 17 h 70"/>
                  <a:gd name="T30" fmla="*/ 47 w 86"/>
                  <a:gd name="T31" fmla="*/ 9 h 70"/>
                  <a:gd name="T32" fmla="*/ 52 w 86"/>
                  <a:gd name="T33" fmla="*/ 0 h 70"/>
                  <a:gd name="T34" fmla="*/ 86 w 86"/>
                  <a:gd name="T35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70">
                    <a:moveTo>
                      <a:pt x="86" y="6"/>
                    </a:moveTo>
                    <a:lnTo>
                      <a:pt x="74" y="14"/>
                    </a:lnTo>
                    <a:lnTo>
                      <a:pt x="64" y="23"/>
                    </a:lnTo>
                    <a:lnTo>
                      <a:pt x="52" y="32"/>
                    </a:lnTo>
                    <a:lnTo>
                      <a:pt x="42" y="41"/>
                    </a:lnTo>
                    <a:lnTo>
                      <a:pt x="31" y="49"/>
                    </a:lnTo>
                    <a:lnTo>
                      <a:pt x="21" y="57"/>
                    </a:lnTo>
                    <a:lnTo>
                      <a:pt x="11" y="64"/>
                    </a:lnTo>
                    <a:lnTo>
                      <a:pt x="0" y="70"/>
                    </a:lnTo>
                    <a:lnTo>
                      <a:pt x="4" y="60"/>
                    </a:lnTo>
                    <a:lnTo>
                      <a:pt x="8" y="50"/>
                    </a:lnTo>
                    <a:lnTo>
                      <a:pt x="16" y="41"/>
                    </a:lnTo>
                    <a:lnTo>
                      <a:pt x="24" y="33"/>
                    </a:lnTo>
                    <a:lnTo>
                      <a:pt x="32" y="25"/>
                    </a:lnTo>
                    <a:lnTo>
                      <a:pt x="41" y="17"/>
                    </a:lnTo>
                    <a:lnTo>
                      <a:pt x="47" y="9"/>
                    </a:lnTo>
                    <a:lnTo>
                      <a:pt x="52" y="0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7" name="Freeform 60"/>
              <p:cNvSpPr>
                <a:spLocks/>
              </p:cNvSpPr>
              <p:nvPr/>
            </p:nvSpPr>
            <p:spPr bwMode="auto">
              <a:xfrm>
                <a:off x="1531" y="1477"/>
                <a:ext cx="41" cy="32"/>
              </a:xfrm>
              <a:custGeom>
                <a:avLst/>
                <a:gdLst>
                  <a:gd name="T0" fmla="*/ 82 w 82"/>
                  <a:gd name="T1" fmla="*/ 2 h 65"/>
                  <a:gd name="T2" fmla="*/ 74 w 82"/>
                  <a:gd name="T3" fmla="*/ 11 h 65"/>
                  <a:gd name="T4" fmla="*/ 66 w 82"/>
                  <a:gd name="T5" fmla="*/ 19 h 65"/>
                  <a:gd name="T6" fmla="*/ 58 w 82"/>
                  <a:gd name="T7" fmla="*/ 25 h 65"/>
                  <a:gd name="T8" fmla="*/ 50 w 82"/>
                  <a:gd name="T9" fmla="*/ 34 h 65"/>
                  <a:gd name="T10" fmla="*/ 42 w 82"/>
                  <a:gd name="T11" fmla="*/ 40 h 65"/>
                  <a:gd name="T12" fmla="*/ 34 w 82"/>
                  <a:gd name="T13" fmla="*/ 49 h 65"/>
                  <a:gd name="T14" fmla="*/ 26 w 82"/>
                  <a:gd name="T15" fmla="*/ 55 h 65"/>
                  <a:gd name="T16" fmla="*/ 18 w 82"/>
                  <a:gd name="T17" fmla="*/ 65 h 65"/>
                  <a:gd name="T18" fmla="*/ 0 w 82"/>
                  <a:gd name="T19" fmla="*/ 62 h 65"/>
                  <a:gd name="T20" fmla="*/ 63 w 82"/>
                  <a:gd name="T21" fmla="*/ 0 h 65"/>
                  <a:gd name="T22" fmla="*/ 67 w 82"/>
                  <a:gd name="T23" fmla="*/ 2 h 65"/>
                  <a:gd name="T24" fmla="*/ 72 w 82"/>
                  <a:gd name="T25" fmla="*/ 2 h 65"/>
                  <a:gd name="T26" fmla="*/ 78 w 82"/>
                  <a:gd name="T27" fmla="*/ 2 h 65"/>
                  <a:gd name="T28" fmla="*/ 82 w 82"/>
                  <a:gd name="T2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65">
                    <a:moveTo>
                      <a:pt x="82" y="2"/>
                    </a:moveTo>
                    <a:lnTo>
                      <a:pt x="74" y="11"/>
                    </a:lnTo>
                    <a:lnTo>
                      <a:pt x="66" y="19"/>
                    </a:lnTo>
                    <a:lnTo>
                      <a:pt x="58" y="25"/>
                    </a:lnTo>
                    <a:lnTo>
                      <a:pt x="50" y="34"/>
                    </a:lnTo>
                    <a:lnTo>
                      <a:pt x="42" y="40"/>
                    </a:lnTo>
                    <a:lnTo>
                      <a:pt x="34" y="49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0" y="62"/>
                    </a:lnTo>
                    <a:lnTo>
                      <a:pt x="63" y="0"/>
                    </a:lnTo>
                    <a:lnTo>
                      <a:pt x="67" y="2"/>
                    </a:lnTo>
                    <a:lnTo>
                      <a:pt x="72" y="2"/>
                    </a:lnTo>
                    <a:lnTo>
                      <a:pt x="78" y="2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1565" y="1481"/>
                <a:ext cx="24" cy="16"/>
              </a:xfrm>
              <a:custGeom>
                <a:avLst/>
                <a:gdLst>
                  <a:gd name="T0" fmla="*/ 50 w 50"/>
                  <a:gd name="T1" fmla="*/ 1 h 34"/>
                  <a:gd name="T2" fmla="*/ 44 w 50"/>
                  <a:gd name="T3" fmla="*/ 5 h 34"/>
                  <a:gd name="T4" fmla="*/ 37 w 50"/>
                  <a:gd name="T5" fmla="*/ 8 h 34"/>
                  <a:gd name="T6" fmla="*/ 31 w 50"/>
                  <a:gd name="T7" fmla="*/ 13 h 34"/>
                  <a:gd name="T8" fmla="*/ 25 w 50"/>
                  <a:gd name="T9" fmla="*/ 16 h 34"/>
                  <a:gd name="T10" fmla="*/ 19 w 50"/>
                  <a:gd name="T11" fmla="*/ 21 h 34"/>
                  <a:gd name="T12" fmla="*/ 12 w 50"/>
                  <a:gd name="T13" fmla="*/ 26 h 34"/>
                  <a:gd name="T14" fmla="*/ 6 w 50"/>
                  <a:gd name="T15" fmla="*/ 29 h 34"/>
                  <a:gd name="T16" fmla="*/ 0 w 50"/>
                  <a:gd name="T17" fmla="*/ 34 h 34"/>
                  <a:gd name="T18" fmla="*/ 4 w 50"/>
                  <a:gd name="T19" fmla="*/ 29 h 34"/>
                  <a:gd name="T20" fmla="*/ 10 w 50"/>
                  <a:gd name="T21" fmla="*/ 23 h 34"/>
                  <a:gd name="T22" fmla="*/ 14 w 50"/>
                  <a:gd name="T23" fmla="*/ 17 h 34"/>
                  <a:gd name="T24" fmla="*/ 21 w 50"/>
                  <a:gd name="T25" fmla="*/ 11 h 34"/>
                  <a:gd name="T26" fmla="*/ 28 w 50"/>
                  <a:gd name="T27" fmla="*/ 6 h 34"/>
                  <a:gd name="T28" fmla="*/ 35 w 50"/>
                  <a:gd name="T29" fmla="*/ 3 h 34"/>
                  <a:gd name="T30" fmla="*/ 42 w 50"/>
                  <a:gd name="T31" fmla="*/ 0 h 34"/>
                  <a:gd name="T32" fmla="*/ 50 w 50"/>
                  <a:gd name="T3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4">
                    <a:moveTo>
                      <a:pt x="50" y="1"/>
                    </a:moveTo>
                    <a:lnTo>
                      <a:pt x="44" y="5"/>
                    </a:lnTo>
                    <a:lnTo>
                      <a:pt x="37" y="8"/>
                    </a:lnTo>
                    <a:lnTo>
                      <a:pt x="31" y="13"/>
                    </a:lnTo>
                    <a:lnTo>
                      <a:pt x="25" y="16"/>
                    </a:lnTo>
                    <a:lnTo>
                      <a:pt x="19" y="21"/>
                    </a:lnTo>
                    <a:lnTo>
                      <a:pt x="12" y="26"/>
                    </a:lnTo>
                    <a:lnTo>
                      <a:pt x="6" y="29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10" y="23"/>
                    </a:lnTo>
                    <a:lnTo>
                      <a:pt x="14" y="17"/>
                    </a:lnTo>
                    <a:lnTo>
                      <a:pt x="21" y="11"/>
                    </a:lnTo>
                    <a:lnTo>
                      <a:pt x="28" y="6"/>
                    </a:lnTo>
                    <a:lnTo>
                      <a:pt x="35" y="3"/>
                    </a:lnTo>
                    <a:lnTo>
                      <a:pt x="42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2051" y="1486"/>
                <a:ext cx="10" cy="13"/>
              </a:xfrm>
              <a:custGeom>
                <a:avLst/>
                <a:gdLst>
                  <a:gd name="T0" fmla="*/ 21 w 21"/>
                  <a:gd name="T1" fmla="*/ 16 h 26"/>
                  <a:gd name="T2" fmla="*/ 20 w 21"/>
                  <a:gd name="T3" fmla="*/ 23 h 26"/>
                  <a:gd name="T4" fmla="*/ 16 w 21"/>
                  <a:gd name="T5" fmla="*/ 26 h 26"/>
                  <a:gd name="T6" fmla="*/ 10 w 21"/>
                  <a:gd name="T7" fmla="*/ 26 h 26"/>
                  <a:gd name="T8" fmla="*/ 5 w 21"/>
                  <a:gd name="T9" fmla="*/ 23 h 26"/>
                  <a:gd name="T10" fmla="*/ 0 w 21"/>
                  <a:gd name="T11" fmla="*/ 18 h 26"/>
                  <a:gd name="T12" fmla="*/ 0 w 21"/>
                  <a:gd name="T13" fmla="*/ 12 h 26"/>
                  <a:gd name="T14" fmla="*/ 0 w 21"/>
                  <a:gd name="T15" fmla="*/ 6 h 26"/>
                  <a:gd name="T16" fmla="*/ 1 w 21"/>
                  <a:gd name="T17" fmla="*/ 1 h 26"/>
                  <a:gd name="T18" fmla="*/ 9 w 21"/>
                  <a:gd name="T19" fmla="*/ 0 h 26"/>
                  <a:gd name="T20" fmla="*/ 16 w 21"/>
                  <a:gd name="T21" fmla="*/ 3 h 26"/>
                  <a:gd name="T22" fmla="*/ 20 w 21"/>
                  <a:gd name="T23" fmla="*/ 9 h 26"/>
                  <a:gd name="T24" fmla="*/ 21 w 21"/>
                  <a:gd name="T2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6">
                    <a:moveTo>
                      <a:pt x="21" y="16"/>
                    </a:moveTo>
                    <a:lnTo>
                      <a:pt x="20" y="23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2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0" y="9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1860" y="1488"/>
                <a:ext cx="51" cy="126"/>
              </a:xfrm>
              <a:custGeom>
                <a:avLst/>
                <a:gdLst>
                  <a:gd name="T0" fmla="*/ 52 w 101"/>
                  <a:gd name="T1" fmla="*/ 148 h 252"/>
                  <a:gd name="T2" fmla="*/ 48 w 101"/>
                  <a:gd name="T3" fmla="*/ 160 h 252"/>
                  <a:gd name="T4" fmla="*/ 42 w 101"/>
                  <a:gd name="T5" fmla="*/ 173 h 252"/>
                  <a:gd name="T6" fmla="*/ 38 w 101"/>
                  <a:gd name="T7" fmla="*/ 184 h 252"/>
                  <a:gd name="T8" fmla="*/ 32 w 101"/>
                  <a:gd name="T9" fmla="*/ 196 h 252"/>
                  <a:gd name="T10" fmla="*/ 26 w 101"/>
                  <a:gd name="T11" fmla="*/ 209 h 252"/>
                  <a:gd name="T12" fmla="*/ 22 w 101"/>
                  <a:gd name="T13" fmla="*/ 220 h 252"/>
                  <a:gd name="T14" fmla="*/ 16 w 101"/>
                  <a:gd name="T15" fmla="*/ 233 h 252"/>
                  <a:gd name="T16" fmla="*/ 12 w 101"/>
                  <a:gd name="T17" fmla="*/ 246 h 252"/>
                  <a:gd name="T18" fmla="*/ 0 w 101"/>
                  <a:gd name="T19" fmla="*/ 252 h 252"/>
                  <a:gd name="T20" fmla="*/ 11 w 101"/>
                  <a:gd name="T21" fmla="*/ 220 h 252"/>
                  <a:gd name="T22" fmla="*/ 24 w 101"/>
                  <a:gd name="T23" fmla="*/ 189 h 252"/>
                  <a:gd name="T24" fmla="*/ 37 w 101"/>
                  <a:gd name="T25" fmla="*/ 158 h 252"/>
                  <a:gd name="T26" fmla="*/ 50 w 101"/>
                  <a:gd name="T27" fmla="*/ 127 h 252"/>
                  <a:gd name="T28" fmla="*/ 64 w 101"/>
                  <a:gd name="T29" fmla="*/ 96 h 252"/>
                  <a:gd name="T30" fmla="*/ 78 w 101"/>
                  <a:gd name="T31" fmla="*/ 65 h 252"/>
                  <a:gd name="T32" fmla="*/ 90 w 101"/>
                  <a:gd name="T33" fmla="*/ 32 h 252"/>
                  <a:gd name="T34" fmla="*/ 101 w 101"/>
                  <a:gd name="T35" fmla="*/ 0 h 252"/>
                  <a:gd name="T36" fmla="*/ 99 w 101"/>
                  <a:gd name="T37" fmla="*/ 18 h 252"/>
                  <a:gd name="T38" fmla="*/ 95 w 101"/>
                  <a:gd name="T39" fmla="*/ 37 h 252"/>
                  <a:gd name="T40" fmla="*/ 90 w 101"/>
                  <a:gd name="T41" fmla="*/ 57 h 252"/>
                  <a:gd name="T42" fmla="*/ 83 w 101"/>
                  <a:gd name="T43" fmla="*/ 75 h 252"/>
                  <a:gd name="T44" fmla="*/ 75 w 101"/>
                  <a:gd name="T45" fmla="*/ 93 h 252"/>
                  <a:gd name="T46" fmla="*/ 67 w 101"/>
                  <a:gd name="T47" fmla="*/ 112 h 252"/>
                  <a:gd name="T48" fmla="*/ 58 w 101"/>
                  <a:gd name="T49" fmla="*/ 129 h 252"/>
                  <a:gd name="T50" fmla="*/ 52 w 101"/>
                  <a:gd name="T51" fmla="*/ 1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52">
                    <a:moveTo>
                      <a:pt x="52" y="148"/>
                    </a:moveTo>
                    <a:lnTo>
                      <a:pt x="48" y="160"/>
                    </a:lnTo>
                    <a:lnTo>
                      <a:pt x="42" y="173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6" y="209"/>
                    </a:lnTo>
                    <a:lnTo>
                      <a:pt x="22" y="220"/>
                    </a:lnTo>
                    <a:lnTo>
                      <a:pt x="16" y="233"/>
                    </a:lnTo>
                    <a:lnTo>
                      <a:pt x="12" y="246"/>
                    </a:lnTo>
                    <a:lnTo>
                      <a:pt x="0" y="252"/>
                    </a:lnTo>
                    <a:lnTo>
                      <a:pt x="11" y="220"/>
                    </a:lnTo>
                    <a:lnTo>
                      <a:pt x="24" y="189"/>
                    </a:lnTo>
                    <a:lnTo>
                      <a:pt x="37" y="158"/>
                    </a:lnTo>
                    <a:lnTo>
                      <a:pt x="50" y="127"/>
                    </a:lnTo>
                    <a:lnTo>
                      <a:pt x="64" y="96"/>
                    </a:lnTo>
                    <a:lnTo>
                      <a:pt x="78" y="65"/>
                    </a:lnTo>
                    <a:lnTo>
                      <a:pt x="90" y="32"/>
                    </a:lnTo>
                    <a:lnTo>
                      <a:pt x="101" y="0"/>
                    </a:lnTo>
                    <a:lnTo>
                      <a:pt x="99" y="18"/>
                    </a:lnTo>
                    <a:lnTo>
                      <a:pt x="95" y="37"/>
                    </a:lnTo>
                    <a:lnTo>
                      <a:pt x="90" y="57"/>
                    </a:lnTo>
                    <a:lnTo>
                      <a:pt x="83" y="75"/>
                    </a:lnTo>
                    <a:lnTo>
                      <a:pt x="75" y="93"/>
                    </a:lnTo>
                    <a:lnTo>
                      <a:pt x="67" y="112"/>
                    </a:lnTo>
                    <a:lnTo>
                      <a:pt x="58" y="129"/>
                    </a:lnTo>
                    <a:lnTo>
                      <a:pt x="52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61" name="Freeform 64"/>
              <p:cNvSpPr>
                <a:spLocks/>
              </p:cNvSpPr>
              <p:nvPr/>
            </p:nvSpPr>
            <p:spPr bwMode="auto">
              <a:xfrm>
                <a:off x="1515" y="1500"/>
                <a:ext cx="141" cy="345"/>
              </a:xfrm>
              <a:custGeom>
                <a:avLst/>
                <a:gdLst>
                  <a:gd name="T0" fmla="*/ 155 w 283"/>
                  <a:gd name="T1" fmla="*/ 323 h 690"/>
                  <a:gd name="T2" fmla="*/ 142 w 283"/>
                  <a:gd name="T3" fmla="*/ 353 h 690"/>
                  <a:gd name="T4" fmla="*/ 129 w 283"/>
                  <a:gd name="T5" fmla="*/ 384 h 690"/>
                  <a:gd name="T6" fmla="*/ 115 w 283"/>
                  <a:gd name="T7" fmla="*/ 414 h 690"/>
                  <a:gd name="T8" fmla="*/ 107 w 283"/>
                  <a:gd name="T9" fmla="*/ 434 h 690"/>
                  <a:gd name="T10" fmla="*/ 100 w 283"/>
                  <a:gd name="T11" fmla="*/ 438 h 690"/>
                  <a:gd name="T12" fmla="*/ 99 w 283"/>
                  <a:gd name="T13" fmla="*/ 446 h 690"/>
                  <a:gd name="T14" fmla="*/ 81 w 283"/>
                  <a:gd name="T15" fmla="*/ 495 h 690"/>
                  <a:gd name="T16" fmla="*/ 64 w 283"/>
                  <a:gd name="T17" fmla="*/ 543 h 690"/>
                  <a:gd name="T18" fmla="*/ 45 w 283"/>
                  <a:gd name="T19" fmla="*/ 593 h 690"/>
                  <a:gd name="T20" fmla="*/ 24 w 283"/>
                  <a:gd name="T21" fmla="*/ 640 h 690"/>
                  <a:gd name="T22" fmla="*/ 9 w 283"/>
                  <a:gd name="T23" fmla="*/ 663 h 690"/>
                  <a:gd name="T24" fmla="*/ 2 w 283"/>
                  <a:gd name="T25" fmla="*/ 690 h 690"/>
                  <a:gd name="T26" fmla="*/ 8 w 283"/>
                  <a:gd name="T27" fmla="*/ 647 h 690"/>
                  <a:gd name="T28" fmla="*/ 26 w 283"/>
                  <a:gd name="T29" fmla="*/ 605 h 690"/>
                  <a:gd name="T30" fmla="*/ 42 w 283"/>
                  <a:gd name="T31" fmla="*/ 564 h 690"/>
                  <a:gd name="T32" fmla="*/ 58 w 283"/>
                  <a:gd name="T33" fmla="*/ 522 h 690"/>
                  <a:gd name="T34" fmla="*/ 67 w 283"/>
                  <a:gd name="T35" fmla="*/ 502 h 690"/>
                  <a:gd name="T36" fmla="*/ 79 w 283"/>
                  <a:gd name="T37" fmla="*/ 468 h 690"/>
                  <a:gd name="T38" fmla="*/ 88 w 283"/>
                  <a:gd name="T39" fmla="*/ 435 h 690"/>
                  <a:gd name="T40" fmla="*/ 99 w 283"/>
                  <a:gd name="T41" fmla="*/ 403 h 690"/>
                  <a:gd name="T42" fmla="*/ 117 w 283"/>
                  <a:gd name="T43" fmla="*/ 374 h 690"/>
                  <a:gd name="T44" fmla="*/ 141 w 283"/>
                  <a:gd name="T45" fmla="*/ 308 h 690"/>
                  <a:gd name="T46" fmla="*/ 168 w 283"/>
                  <a:gd name="T47" fmla="*/ 244 h 690"/>
                  <a:gd name="T48" fmla="*/ 196 w 283"/>
                  <a:gd name="T49" fmla="*/ 180 h 690"/>
                  <a:gd name="T50" fmla="*/ 218 w 283"/>
                  <a:gd name="T51" fmla="*/ 117 h 690"/>
                  <a:gd name="T52" fmla="*/ 231 w 283"/>
                  <a:gd name="T53" fmla="*/ 105 h 690"/>
                  <a:gd name="T54" fmla="*/ 234 w 283"/>
                  <a:gd name="T55" fmla="*/ 82 h 690"/>
                  <a:gd name="T56" fmla="*/ 254 w 283"/>
                  <a:gd name="T57" fmla="*/ 52 h 690"/>
                  <a:gd name="T58" fmla="*/ 263 w 283"/>
                  <a:gd name="T59" fmla="*/ 15 h 690"/>
                  <a:gd name="T60" fmla="*/ 268 w 283"/>
                  <a:gd name="T61" fmla="*/ 36 h 690"/>
                  <a:gd name="T62" fmla="*/ 238 w 283"/>
                  <a:gd name="T63" fmla="*/ 112 h 690"/>
                  <a:gd name="T64" fmla="*/ 208 w 283"/>
                  <a:gd name="T65" fmla="*/ 192 h 690"/>
                  <a:gd name="T66" fmla="*/ 177 w 283"/>
                  <a:gd name="T67" fmla="*/ 27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690">
                    <a:moveTo>
                      <a:pt x="162" y="309"/>
                    </a:moveTo>
                    <a:lnTo>
                      <a:pt x="155" y="323"/>
                    </a:lnTo>
                    <a:lnTo>
                      <a:pt x="149" y="338"/>
                    </a:lnTo>
                    <a:lnTo>
                      <a:pt x="142" y="353"/>
                    </a:lnTo>
                    <a:lnTo>
                      <a:pt x="136" y="369"/>
                    </a:lnTo>
                    <a:lnTo>
                      <a:pt x="129" y="384"/>
                    </a:lnTo>
                    <a:lnTo>
                      <a:pt x="122" y="399"/>
                    </a:lnTo>
                    <a:lnTo>
                      <a:pt x="115" y="414"/>
                    </a:lnTo>
                    <a:lnTo>
                      <a:pt x="107" y="429"/>
                    </a:lnTo>
                    <a:lnTo>
                      <a:pt x="107" y="434"/>
                    </a:lnTo>
                    <a:lnTo>
                      <a:pt x="100" y="435"/>
                    </a:lnTo>
                    <a:lnTo>
                      <a:pt x="100" y="438"/>
                    </a:lnTo>
                    <a:lnTo>
                      <a:pt x="103" y="443"/>
                    </a:lnTo>
                    <a:lnTo>
                      <a:pt x="99" y="446"/>
                    </a:lnTo>
                    <a:lnTo>
                      <a:pt x="89" y="471"/>
                    </a:lnTo>
                    <a:lnTo>
                      <a:pt x="81" y="495"/>
                    </a:lnTo>
                    <a:lnTo>
                      <a:pt x="72" y="519"/>
                    </a:lnTo>
                    <a:lnTo>
                      <a:pt x="64" y="543"/>
                    </a:lnTo>
                    <a:lnTo>
                      <a:pt x="54" y="569"/>
                    </a:lnTo>
                    <a:lnTo>
                      <a:pt x="45" y="593"/>
                    </a:lnTo>
                    <a:lnTo>
                      <a:pt x="36" y="617"/>
                    </a:lnTo>
                    <a:lnTo>
                      <a:pt x="24" y="640"/>
                    </a:lnTo>
                    <a:lnTo>
                      <a:pt x="14" y="650"/>
                    </a:lnTo>
                    <a:lnTo>
                      <a:pt x="9" y="663"/>
                    </a:lnTo>
                    <a:lnTo>
                      <a:pt x="6" y="677"/>
                    </a:lnTo>
                    <a:lnTo>
                      <a:pt x="2" y="690"/>
                    </a:lnTo>
                    <a:lnTo>
                      <a:pt x="0" y="668"/>
                    </a:lnTo>
                    <a:lnTo>
                      <a:pt x="8" y="647"/>
                    </a:lnTo>
                    <a:lnTo>
                      <a:pt x="16" y="626"/>
                    </a:lnTo>
                    <a:lnTo>
                      <a:pt x="26" y="605"/>
                    </a:lnTo>
                    <a:lnTo>
                      <a:pt x="34" y="585"/>
                    </a:lnTo>
                    <a:lnTo>
                      <a:pt x="42" y="564"/>
                    </a:lnTo>
                    <a:lnTo>
                      <a:pt x="50" y="543"/>
                    </a:lnTo>
                    <a:lnTo>
                      <a:pt x="58" y="522"/>
                    </a:lnTo>
                    <a:lnTo>
                      <a:pt x="65" y="502"/>
                    </a:lnTo>
                    <a:lnTo>
                      <a:pt x="67" y="502"/>
                    </a:lnTo>
                    <a:lnTo>
                      <a:pt x="73" y="484"/>
                    </a:lnTo>
                    <a:lnTo>
                      <a:pt x="79" y="468"/>
                    </a:lnTo>
                    <a:lnTo>
                      <a:pt x="83" y="451"/>
                    </a:lnTo>
                    <a:lnTo>
                      <a:pt x="88" y="435"/>
                    </a:lnTo>
                    <a:lnTo>
                      <a:pt x="94" y="419"/>
                    </a:lnTo>
                    <a:lnTo>
                      <a:pt x="99" y="403"/>
                    </a:lnTo>
                    <a:lnTo>
                      <a:pt x="107" y="388"/>
                    </a:lnTo>
                    <a:lnTo>
                      <a:pt x="117" y="374"/>
                    </a:lnTo>
                    <a:lnTo>
                      <a:pt x="128" y="340"/>
                    </a:lnTo>
                    <a:lnTo>
                      <a:pt x="141" y="308"/>
                    </a:lnTo>
                    <a:lnTo>
                      <a:pt x="155" y="276"/>
                    </a:lnTo>
                    <a:lnTo>
                      <a:pt x="168" y="244"/>
                    </a:lnTo>
                    <a:lnTo>
                      <a:pt x="182" y="212"/>
                    </a:lnTo>
                    <a:lnTo>
                      <a:pt x="196" y="180"/>
                    </a:lnTo>
                    <a:lnTo>
                      <a:pt x="208" y="149"/>
                    </a:lnTo>
                    <a:lnTo>
                      <a:pt x="218" y="117"/>
                    </a:lnTo>
                    <a:lnTo>
                      <a:pt x="230" y="114"/>
                    </a:lnTo>
                    <a:lnTo>
                      <a:pt x="231" y="105"/>
                    </a:lnTo>
                    <a:lnTo>
                      <a:pt x="231" y="93"/>
                    </a:lnTo>
                    <a:lnTo>
                      <a:pt x="234" y="82"/>
                    </a:lnTo>
                    <a:lnTo>
                      <a:pt x="246" y="68"/>
                    </a:lnTo>
                    <a:lnTo>
                      <a:pt x="254" y="52"/>
                    </a:lnTo>
                    <a:lnTo>
                      <a:pt x="260" y="34"/>
                    </a:lnTo>
                    <a:lnTo>
                      <a:pt x="263" y="15"/>
                    </a:lnTo>
                    <a:lnTo>
                      <a:pt x="283" y="0"/>
                    </a:lnTo>
                    <a:lnTo>
                      <a:pt x="268" y="36"/>
                    </a:lnTo>
                    <a:lnTo>
                      <a:pt x="253" y="74"/>
                    </a:lnTo>
                    <a:lnTo>
                      <a:pt x="238" y="112"/>
                    </a:lnTo>
                    <a:lnTo>
                      <a:pt x="223" y="151"/>
                    </a:lnTo>
                    <a:lnTo>
                      <a:pt x="208" y="192"/>
                    </a:lnTo>
                    <a:lnTo>
                      <a:pt x="192" y="231"/>
                    </a:lnTo>
                    <a:lnTo>
                      <a:pt x="177" y="270"/>
                    </a:lnTo>
                    <a:lnTo>
                      <a:pt x="162" y="3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62" name="Freeform 65"/>
              <p:cNvSpPr>
                <a:spLocks/>
              </p:cNvSpPr>
              <p:nvPr/>
            </p:nvSpPr>
            <p:spPr bwMode="auto">
              <a:xfrm>
                <a:off x="1247" y="1513"/>
                <a:ext cx="42" cy="38"/>
              </a:xfrm>
              <a:custGeom>
                <a:avLst/>
                <a:gdLst>
                  <a:gd name="T0" fmla="*/ 85 w 85"/>
                  <a:gd name="T1" fmla="*/ 2 h 77"/>
                  <a:gd name="T2" fmla="*/ 77 w 85"/>
                  <a:gd name="T3" fmla="*/ 10 h 77"/>
                  <a:gd name="T4" fmla="*/ 66 w 85"/>
                  <a:gd name="T5" fmla="*/ 12 h 77"/>
                  <a:gd name="T6" fmla="*/ 57 w 85"/>
                  <a:gd name="T7" fmla="*/ 16 h 77"/>
                  <a:gd name="T8" fmla="*/ 52 w 85"/>
                  <a:gd name="T9" fmla="*/ 24 h 77"/>
                  <a:gd name="T10" fmla="*/ 44 w 85"/>
                  <a:gd name="T11" fmla="*/ 27 h 77"/>
                  <a:gd name="T12" fmla="*/ 39 w 85"/>
                  <a:gd name="T13" fmla="*/ 33 h 77"/>
                  <a:gd name="T14" fmla="*/ 37 w 85"/>
                  <a:gd name="T15" fmla="*/ 41 h 77"/>
                  <a:gd name="T16" fmla="*/ 32 w 85"/>
                  <a:gd name="T17" fmla="*/ 47 h 77"/>
                  <a:gd name="T18" fmla="*/ 0 w 85"/>
                  <a:gd name="T19" fmla="*/ 77 h 77"/>
                  <a:gd name="T20" fmla="*/ 5 w 85"/>
                  <a:gd name="T21" fmla="*/ 70 h 77"/>
                  <a:gd name="T22" fmla="*/ 9 w 85"/>
                  <a:gd name="T23" fmla="*/ 63 h 77"/>
                  <a:gd name="T24" fmla="*/ 13 w 85"/>
                  <a:gd name="T25" fmla="*/ 55 h 77"/>
                  <a:gd name="T26" fmla="*/ 17 w 85"/>
                  <a:gd name="T27" fmla="*/ 47 h 77"/>
                  <a:gd name="T28" fmla="*/ 21 w 85"/>
                  <a:gd name="T29" fmla="*/ 39 h 77"/>
                  <a:gd name="T30" fmla="*/ 25 w 85"/>
                  <a:gd name="T31" fmla="*/ 33 h 77"/>
                  <a:gd name="T32" fmla="*/ 30 w 85"/>
                  <a:gd name="T33" fmla="*/ 30 h 77"/>
                  <a:gd name="T34" fmla="*/ 37 w 85"/>
                  <a:gd name="T35" fmla="*/ 27 h 77"/>
                  <a:gd name="T36" fmla="*/ 43 w 85"/>
                  <a:gd name="T37" fmla="*/ 23 h 77"/>
                  <a:gd name="T38" fmla="*/ 47 w 85"/>
                  <a:gd name="T39" fmla="*/ 17 h 77"/>
                  <a:gd name="T40" fmla="*/ 53 w 85"/>
                  <a:gd name="T41" fmla="*/ 11 h 77"/>
                  <a:gd name="T42" fmla="*/ 59 w 85"/>
                  <a:gd name="T43" fmla="*/ 7 h 77"/>
                  <a:gd name="T44" fmla="*/ 65 w 85"/>
                  <a:gd name="T45" fmla="*/ 3 h 77"/>
                  <a:gd name="T46" fmla="*/ 70 w 85"/>
                  <a:gd name="T47" fmla="*/ 1 h 77"/>
                  <a:gd name="T48" fmla="*/ 77 w 85"/>
                  <a:gd name="T49" fmla="*/ 0 h 77"/>
                  <a:gd name="T50" fmla="*/ 85 w 85"/>
                  <a:gd name="T51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77">
                    <a:moveTo>
                      <a:pt x="85" y="2"/>
                    </a:moveTo>
                    <a:lnTo>
                      <a:pt x="77" y="10"/>
                    </a:lnTo>
                    <a:lnTo>
                      <a:pt x="66" y="12"/>
                    </a:lnTo>
                    <a:lnTo>
                      <a:pt x="57" y="16"/>
                    </a:lnTo>
                    <a:lnTo>
                      <a:pt x="52" y="24"/>
                    </a:lnTo>
                    <a:lnTo>
                      <a:pt x="44" y="27"/>
                    </a:lnTo>
                    <a:lnTo>
                      <a:pt x="39" y="33"/>
                    </a:lnTo>
                    <a:lnTo>
                      <a:pt x="37" y="41"/>
                    </a:lnTo>
                    <a:lnTo>
                      <a:pt x="32" y="47"/>
                    </a:lnTo>
                    <a:lnTo>
                      <a:pt x="0" y="77"/>
                    </a:lnTo>
                    <a:lnTo>
                      <a:pt x="5" y="70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7" y="47"/>
                    </a:lnTo>
                    <a:lnTo>
                      <a:pt x="21" y="39"/>
                    </a:lnTo>
                    <a:lnTo>
                      <a:pt x="25" y="33"/>
                    </a:lnTo>
                    <a:lnTo>
                      <a:pt x="30" y="30"/>
                    </a:lnTo>
                    <a:lnTo>
                      <a:pt x="37" y="27"/>
                    </a:lnTo>
                    <a:lnTo>
                      <a:pt x="43" y="23"/>
                    </a:lnTo>
                    <a:lnTo>
                      <a:pt x="47" y="17"/>
                    </a:lnTo>
                    <a:lnTo>
                      <a:pt x="53" y="11"/>
                    </a:lnTo>
                    <a:lnTo>
                      <a:pt x="59" y="7"/>
                    </a:lnTo>
                    <a:lnTo>
                      <a:pt x="65" y="3"/>
                    </a:lnTo>
                    <a:lnTo>
                      <a:pt x="70" y="1"/>
                    </a:lnTo>
                    <a:lnTo>
                      <a:pt x="77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1269" y="1512"/>
                <a:ext cx="42" cy="41"/>
              </a:xfrm>
              <a:custGeom>
                <a:avLst/>
                <a:gdLst>
                  <a:gd name="T0" fmla="*/ 84 w 84"/>
                  <a:gd name="T1" fmla="*/ 0 h 81"/>
                  <a:gd name="T2" fmla="*/ 74 w 84"/>
                  <a:gd name="T3" fmla="*/ 10 h 81"/>
                  <a:gd name="T4" fmla="*/ 63 w 84"/>
                  <a:gd name="T5" fmla="*/ 20 h 81"/>
                  <a:gd name="T6" fmla="*/ 54 w 84"/>
                  <a:gd name="T7" fmla="*/ 32 h 81"/>
                  <a:gd name="T8" fmla="*/ 44 w 84"/>
                  <a:gd name="T9" fmla="*/ 43 h 81"/>
                  <a:gd name="T10" fmla="*/ 35 w 84"/>
                  <a:gd name="T11" fmla="*/ 55 h 81"/>
                  <a:gd name="T12" fmla="*/ 24 w 84"/>
                  <a:gd name="T13" fmla="*/ 65 h 81"/>
                  <a:gd name="T14" fmla="*/ 13 w 84"/>
                  <a:gd name="T15" fmla="*/ 75 h 81"/>
                  <a:gd name="T16" fmla="*/ 0 w 84"/>
                  <a:gd name="T17" fmla="*/ 81 h 81"/>
                  <a:gd name="T18" fmla="*/ 0 w 84"/>
                  <a:gd name="T19" fmla="*/ 75 h 81"/>
                  <a:gd name="T20" fmla="*/ 65 w 84"/>
                  <a:gd name="T21" fmla="*/ 0 h 81"/>
                  <a:gd name="T22" fmla="*/ 84 w 84"/>
                  <a:gd name="T2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1">
                    <a:moveTo>
                      <a:pt x="84" y="0"/>
                    </a:moveTo>
                    <a:lnTo>
                      <a:pt x="74" y="10"/>
                    </a:lnTo>
                    <a:lnTo>
                      <a:pt x="63" y="20"/>
                    </a:lnTo>
                    <a:lnTo>
                      <a:pt x="54" y="32"/>
                    </a:lnTo>
                    <a:lnTo>
                      <a:pt x="44" y="43"/>
                    </a:lnTo>
                    <a:lnTo>
                      <a:pt x="35" y="55"/>
                    </a:lnTo>
                    <a:lnTo>
                      <a:pt x="24" y="65"/>
                    </a:lnTo>
                    <a:lnTo>
                      <a:pt x="13" y="75"/>
                    </a:lnTo>
                    <a:lnTo>
                      <a:pt x="0" y="81"/>
                    </a:lnTo>
                    <a:lnTo>
                      <a:pt x="0" y="75"/>
                    </a:lnTo>
                    <a:lnTo>
                      <a:pt x="65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68" name="Freeform 67"/>
              <p:cNvSpPr>
                <a:spLocks/>
              </p:cNvSpPr>
              <p:nvPr/>
            </p:nvSpPr>
            <p:spPr bwMode="auto">
              <a:xfrm>
                <a:off x="1250" y="1514"/>
                <a:ext cx="80" cy="91"/>
              </a:xfrm>
              <a:custGeom>
                <a:avLst/>
                <a:gdLst>
                  <a:gd name="T0" fmla="*/ 160 w 160"/>
                  <a:gd name="T1" fmla="*/ 2 h 182"/>
                  <a:gd name="T2" fmla="*/ 146 w 160"/>
                  <a:gd name="T3" fmla="*/ 16 h 182"/>
                  <a:gd name="T4" fmla="*/ 135 w 160"/>
                  <a:gd name="T5" fmla="*/ 31 h 182"/>
                  <a:gd name="T6" fmla="*/ 123 w 160"/>
                  <a:gd name="T7" fmla="*/ 47 h 182"/>
                  <a:gd name="T8" fmla="*/ 112 w 160"/>
                  <a:gd name="T9" fmla="*/ 62 h 182"/>
                  <a:gd name="T10" fmla="*/ 100 w 160"/>
                  <a:gd name="T11" fmla="*/ 78 h 182"/>
                  <a:gd name="T12" fmla="*/ 89 w 160"/>
                  <a:gd name="T13" fmla="*/ 92 h 182"/>
                  <a:gd name="T14" fmla="*/ 76 w 160"/>
                  <a:gd name="T15" fmla="*/ 106 h 182"/>
                  <a:gd name="T16" fmla="*/ 62 w 160"/>
                  <a:gd name="T17" fmla="*/ 119 h 182"/>
                  <a:gd name="T18" fmla="*/ 48 w 160"/>
                  <a:gd name="T19" fmla="*/ 125 h 182"/>
                  <a:gd name="T20" fmla="*/ 0 w 160"/>
                  <a:gd name="T21" fmla="*/ 182 h 182"/>
                  <a:gd name="T22" fmla="*/ 5 w 160"/>
                  <a:gd name="T23" fmla="*/ 172 h 182"/>
                  <a:gd name="T24" fmla="*/ 14 w 160"/>
                  <a:gd name="T25" fmla="*/ 159 h 182"/>
                  <a:gd name="T26" fmla="*/ 23 w 160"/>
                  <a:gd name="T27" fmla="*/ 146 h 182"/>
                  <a:gd name="T28" fmla="*/ 30 w 160"/>
                  <a:gd name="T29" fmla="*/ 134 h 182"/>
                  <a:gd name="T30" fmla="*/ 40 w 160"/>
                  <a:gd name="T31" fmla="*/ 129 h 182"/>
                  <a:gd name="T32" fmla="*/ 46 w 160"/>
                  <a:gd name="T33" fmla="*/ 120 h 182"/>
                  <a:gd name="T34" fmla="*/ 50 w 160"/>
                  <a:gd name="T35" fmla="*/ 110 h 182"/>
                  <a:gd name="T36" fmla="*/ 55 w 160"/>
                  <a:gd name="T37" fmla="*/ 101 h 182"/>
                  <a:gd name="T38" fmla="*/ 147 w 160"/>
                  <a:gd name="T39" fmla="*/ 0 h 182"/>
                  <a:gd name="T40" fmla="*/ 150 w 160"/>
                  <a:gd name="T41" fmla="*/ 2 h 182"/>
                  <a:gd name="T42" fmla="*/ 153 w 160"/>
                  <a:gd name="T43" fmla="*/ 2 h 182"/>
                  <a:gd name="T44" fmla="*/ 157 w 160"/>
                  <a:gd name="T45" fmla="*/ 2 h 182"/>
                  <a:gd name="T46" fmla="*/ 160 w 160"/>
                  <a:gd name="T47" fmla="*/ 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0" h="182">
                    <a:moveTo>
                      <a:pt x="160" y="2"/>
                    </a:moveTo>
                    <a:lnTo>
                      <a:pt x="146" y="16"/>
                    </a:lnTo>
                    <a:lnTo>
                      <a:pt x="135" y="31"/>
                    </a:lnTo>
                    <a:lnTo>
                      <a:pt x="123" y="47"/>
                    </a:lnTo>
                    <a:lnTo>
                      <a:pt x="112" y="62"/>
                    </a:lnTo>
                    <a:lnTo>
                      <a:pt x="100" y="78"/>
                    </a:lnTo>
                    <a:lnTo>
                      <a:pt x="89" y="92"/>
                    </a:lnTo>
                    <a:lnTo>
                      <a:pt x="76" y="106"/>
                    </a:lnTo>
                    <a:lnTo>
                      <a:pt x="62" y="119"/>
                    </a:lnTo>
                    <a:lnTo>
                      <a:pt x="48" y="125"/>
                    </a:lnTo>
                    <a:lnTo>
                      <a:pt x="0" y="182"/>
                    </a:lnTo>
                    <a:lnTo>
                      <a:pt x="5" y="172"/>
                    </a:lnTo>
                    <a:lnTo>
                      <a:pt x="14" y="159"/>
                    </a:lnTo>
                    <a:lnTo>
                      <a:pt x="23" y="146"/>
                    </a:lnTo>
                    <a:lnTo>
                      <a:pt x="30" y="134"/>
                    </a:lnTo>
                    <a:lnTo>
                      <a:pt x="40" y="129"/>
                    </a:lnTo>
                    <a:lnTo>
                      <a:pt x="46" y="120"/>
                    </a:lnTo>
                    <a:lnTo>
                      <a:pt x="50" y="110"/>
                    </a:lnTo>
                    <a:lnTo>
                      <a:pt x="55" y="101"/>
                    </a:lnTo>
                    <a:lnTo>
                      <a:pt x="147" y="0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7" y="2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69" name="Freeform 68"/>
              <p:cNvSpPr>
                <a:spLocks/>
              </p:cNvSpPr>
              <p:nvPr/>
            </p:nvSpPr>
            <p:spPr bwMode="auto">
              <a:xfrm>
                <a:off x="1961" y="1516"/>
                <a:ext cx="54" cy="25"/>
              </a:xfrm>
              <a:custGeom>
                <a:avLst/>
                <a:gdLst>
                  <a:gd name="T0" fmla="*/ 33 w 110"/>
                  <a:gd name="T1" fmla="*/ 8 h 49"/>
                  <a:gd name="T2" fmla="*/ 34 w 110"/>
                  <a:gd name="T3" fmla="*/ 12 h 49"/>
                  <a:gd name="T4" fmla="*/ 31 w 110"/>
                  <a:gd name="T5" fmla="*/ 16 h 49"/>
                  <a:gd name="T6" fmla="*/ 30 w 110"/>
                  <a:gd name="T7" fmla="*/ 20 h 49"/>
                  <a:gd name="T8" fmla="*/ 33 w 110"/>
                  <a:gd name="T9" fmla="*/ 24 h 49"/>
                  <a:gd name="T10" fmla="*/ 42 w 110"/>
                  <a:gd name="T11" fmla="*/ 20 h 49"/>
                  <a:gd name="T12" fmla="*/ 51 w 110"/>
                  <a:gd name="T13" fmla="*/ 18 h 49"/>
                  <a:gd name="T14" fmla="*/ 60 w 110"/>
                  <a:gd name="T15" fmla="*/ 17 h 49"/>
                  <a:gd name="T16" fmla="*/ 71 w 110"/>
                  <a:gd name="T17" fmla="*/ 17 h 49"/>
                  <a:gd name="T18" fmla="*/ 81 w 110"/>
                  <a:gd name="T19" fmla="*/ 18 h 49"/>
                  <a:gd name="T20" fmla="*/ 90 w 110"/>
                  <a:gd name="T21" fmla="*/ 19 h 49"/>
                  <a:gd name="T22" fmla="*/ 99 w 110"/>
                  <a:gd name="T23" fmla="*/ 22 h 49"/>
                  <a:gd name="T24" fmla="*/ 107 w 110"/>
                  <a:gd name="T25" fmla="*/ 24 h 49"/>
                  <a:gd name="T26" fmla="*/ 110 w 110"/>
                  <a:gd name="T27" fmla="*/ 32 h 49"/>
                  <a:gd name="T28" fmla="*/ 109 w 110"/>
                  <a:gd name="T29" fmla="*/ 41 h 49"/>
                  <a:gd name="T30" fmla="*/ 103 w 110"/>
                  <a:gd name="T31" fmla="*/ 48 h 49"/>
                  <a:gd name="T32" fmla="*/ 92 w 110"/>
                  <a:gd name="T33" fmla="*/ 49 h 49"/>
                  <a:gd name="T34" fmla="*/ 83 w 110"/>
                  <a:gd name="T35" fmla="*/ 45 h 49"/>
                  <a:gd name="T36" fmla="*/ 73 w 110"/>
                  <a:gd name="T37" fmla="*/ 43 h 49"/>
                  <a:gd name="T38" fmla="*/ 64 w 110"/>
                  <a:gd name="T39" fmla="*/ 45 h 49"/>
                  <a:gd name="T40" fmla="*/ 54 w 110"/>
                  <a:gd name="T41" fmla="*/ 46 h 49"/>
                  <a:gd name="T42" fmla="*/ 45 w 110"/>
                  <a:gd name="T43" fmla="*/ 46 h 49"/>
                  <a:gd name="T44" fmla="*/ 38 w 110"/>
                  <a:gd name="T45" fmla="*/ 42 h 49"/>
                  <a:gd name="T46" fmla="*/ 34 w 110"/>
                  <a:gd name="T47" fmla="*/ 35 h 49"/>
                  <a:gd name="T48" fmla="*/ 30 w 110"/>
                  <a:gd name="T49" fmla="*/ 22 h 49"/>
                  <a:gd name="T50" fmla="*/ 24 w 110"/>
                  <a:gd name="T51" fmla="*/ 26 h 49"/>
                  <a:gd name="T52" fmla="*/ 20 w 110"/>
                  <a:gd name="T53" fmla="*/ 27 h 49"/>
                  <a:gd name="T54" fmla="*/ 14 w 110"/>
                  <a:gd name="T55" fmla="*/ 27 h 49"/>
                  <a:gd name="T56" fmla="*/ 7 w 110"/>
                  <a:gd name="T57" fmla="*/ 24 h 49"/>
                  <a:gd name="T58" fmla="*/ 4 w 110"/>
                  <a:gd name="T59" fmla="*/ 19 h 49"/>
                  <a:gd name="T60" fmla="*/ 1 w 110"/>
                  <a:gd name="T61" fmla="*/ 15 h 49"/>
                  <a:gd name="T62" fmla="*/ 0 w 110"/>
                  <a:gd name="T63" fmla="*/ 8 h 49"/>
                  <a:gd name="T64" fmla="*/ 3 w 110"/>
                  <a:gd name="T65" fmla="*/ 2 h 49"/>
                  <a:gd name="T66" fmla="*/ 11 w 110"/>
                  <a:gd name="T67" fmla="*/ 1 h 49"/>
                  <a:gd name="T68" fmla="*/ 19 w 110"/>
                  <a:gd name="T69" fmla="*/ 0 h 49"/>
                  <a:gd name="T70" fmla="*/ 27 w 110"/>
                  <a:gd name="T71" fmla="*/ 1 h 49"/>
                  <a:gd name="T72" fmla="*/ 33 w 110"/>
                  <a:gd name="T7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49">
                    <a:moveTo>
                      <a:pt x="33" y="8"/>
                    </a:moveTo>
                    <a:lnTo>
                      <a:pt x="34" y="12"/>
                    </a:lnTo>
                    <a:lnTo>
                      <a:pt x="31" y="16"/>
                    </a:lnTo>
                    <a:lnTo>
                      <a:pt x="30" y="20"/>
                    </a:lnTo>
                    <a:lnTo>
                      <a:pt x="33" y="24"/>
                    </a:lnTo>
                    <a:lnTo>
                      <a:pt x="42" y="20"/>
                    </a:lnTo>
                    <a:lnTo>
                      <a:pt x="51" y="18"/>
                    </a:lnTo>
                    <a:lnTo>
                      <a:pt x="60" y="17"/>
                    </a:lnTo>
                    <a:lnTo>
                      <a:pt x="71" y="17"/>
                    </a:lnTo>
                    <a:lnTo>
                      <a:pt x="81" y="18"/>
                    </a:lnTo>
                    <a:lnTo>
                      <a:pt x="90" y="19"/>
                    </a:lnTo>
                    <a:lnTo>
                      <a:pt x="99" y="22"/>
                    </a:lnTo>
                    <a:lnTo>
                      <a:pt x="107" y="24"/>
                    </a:lnTo>
                    <a:lnTo>
                      <a:pt x="110" y="32"/>
                    </a:lnTo>
                    <a:lnTo>
                      <a:pt x="109" y="41"/>
                    </a:lnTo>
                    <a:lnTo>
                      <a:pt x="103" y="48"/>
                    </a:lnTo>
                    <a:lnTo>
                      <a:pt x="92" y="49"/>
                    </a:lnTo>
                    <a:lnTo>
                      <a:pt x="83" y="45"/>
                    </a:lnTo>
                    <a:lnTo>
                      <a:pt x="73" y="43"/>
                    </a:lnTo>
                    <a:lnTo>
                      <a:pt x="64" y="45"/>
                    </a:lnTo>
                    <a:lnTo>
                      <a:pt x="54" y="46"/>
                    </a:lnTo>
                    <a:lnTo>
                      <a:pt x="45" y="46"/>
                    </a:lnTo>
                    <a:lnTo>
                      <a:pt x="38" y="42"/>
                    </a:lnTo>
                    <a:lnTo>
                      <a:pt x="34" y="35"/>
                    </a:lnTo>
                    <a:lnTo>
                      <a:pt x="30" y="22"/>
                    </a:lnTo>
                    <a:lnTo>
                      <a:pt x="24" y="26"/>
                    </a:lnTo>
                    <a:lnTo>
                      <a:pt x="20" y="27"/>
                    </a:lnTo>
                    <a:lnTo>
                      <a:pt x="14" y="27"/>
                    </a:lnTo>
                    <a:lnTo>
                      <a:pt x="7" y="24"/>
                    </a:lnTo>
                    <a:lnTo>
                      <a:pt x="4" y="19"/>
                    </a:lnTo>
                    <a:lnTo>
                      <a:pt x="1" y="15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7" y="1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89" name="Freeform 69"/>
              <p:cNvSpPr>
                <a:spLocks/>
              </p:cNvSpPr>
              <p:nvPr/>
            </p:nvSpPr>
            <p:spPr bwMode="auto">
              <a:xfrm>
                <a:off x="1234" y="1519"/>
                <a:ext cx="234" cy="347"/>
              </a:xfrm>
              <a:custGeom>
                <a:avLst/>
                <a:gdLst>
                  <a:gd name="T0" fmla="*/ 169 w 469"/>
                  <a:gd name="T1" fmla="*/ 88 h 695"/>
                  <a:gd name="T2" fmla="*/ 229 w 469"/>
                  <a:gd name="T3" fmla="*/ 49 h 695"/>
                  <a:gd name="T4" fmla="*/ 252 w 469"/>
                  <a:gd name="T5" fmla="*/ 37 h 695"/>
                  <a:gd name="T6" fmla="*/ 269 w 469"/>
                  <a:gd name="T7" fmla="*/ 59 h 695"/>
                  <a:gd name="T8" fmla="*/ 317 w 469"/>
                  <a:gd name="T9" fmla="*/ 30 h 695"/>
                  <a:gd name="T10" fmla="*/ 266 w 469"/>
                  <a:gd name="T11" fmla="*/ 97 h 695"/>
                  <a:gd name="T12" fmla="*/ 335 w 469"/>
                  <a:gd name="T13" fmla="*/ 73 h 695"/>
                  <a:gd name="T14" fmla="*/ 336 w 469"/>
                  <a:gd name="T15" fmla="*/ 101 h 695"/>
                  <a:gd name="T16" fmla="*/ 387 w 469"/>
                  <a:gd name="T17" fmla="*/ 77 h 695"/>
                  <a:gd name="T18" fmla="*/ 352 w 469"/>
                  <a:gd name="T19" fmla="*/ 144 h 695"/>
                  <a:gd name="T20" fmla="*/ 430 w 469"/>
                  <a:gd name="T21" fmla="*/ 66 h 695"/>
                  <a:gd name="T22" fmla="*/ 417 w 469"/>
                  <a:gd name="T23" fmla="*/ 112 h 695"/>
                  <a:gd name="T24" fmla="*/ 359 w 469"/>
                  <a:gd name="T25" fmla="*/ 198 h 695"/>
                  <a:gd name="T26" fmla="*/ 425 w 469"/>
                  <a:gd name="T27" fmla="*/ 132 h 695"/>
                  <a:gd name="T28" fmla="*/ 455 w 469"/>
                  <a:gd name="T29" fmla="*/ 120 h 695"/>
                  <a:gd name="T30" fmla="*/ 403 w 469"/>
                  <a:gd name="T31" fmla="*/ 196 h 695"/>
                  <a:gd name="T32" fmla="*/ 363 w 469"/>
                  <a:gd name="T33" fmla="*/ 248 h 695"/>
                  <a:gd name="T34" fmla="*/ 408 w 469"/>
                  <a:gd name="T35" fmla="*/ 222 h 695"/>
                  <a:gd name="T36" fmla="*/ 367 w 469"/>
                  <a:gd name="T37" fmla="*/ 305 h 695"/>
                  <a:gd name="T38" fmla="*/ 423 w 469"/>
                  <a:gd name="T39" fmla="*/ 262 h 695"/>
                  <a:gd name="T40" fmla="*/ 390 w 469"/>
                  <a:gd name="T41" fmla="*/ 349 h 695"/>
                  <a:gd name="T42" fmla="*/ 404 w 469"/>
                  <a:gd name="T43" fmla="*/ 393 h 695"/>
                  <a:gd name="T44" fmla="*/ 392 w 469"/>
                  <a:gd name="T45" fmla="*/ 435 h 695"/>
                  <a:gd name="T46" fmla="*/ 420 w 469"/>
                  <a:gd name="T47" fmla="*/ 446 h 695"/>
                  <a:gd name="T48" fmla="*/ 397 w 469"/>
                  <a:gd name="T49" fmla="*/ 498 h 695"/>
                  <a:gd name="T50" fmla="*/ 433 w 469"/>
                  <a:gd name="T51" fmla="*/ 454 h 695"/>
                  <a:gd name="T52" fmla="*/ 380 w 469"/>
                  <a:gd name="T53" fmla="*/ 563 h 695"/>
                  <a:gd name="T54" fmla="*/ 408 w 469"/>
                  <a:gd name="T55" fmla="*/ 549 h 695"/>
                  <a:gd name="T56" fmla="*/ 402 w 469"/>
                  <a:gd name="T57" fmla="*/ 600 h 695"/>
                  <a:gd name="T58" fmla="*/ 358 w 469"/>
                  <a:gd name="T59" fmla="*/ 685 h 695"/>
                  <a:gd name="T60" fmla="*/ 269 w 469"/>
                  <a:gd name="T61" fmla="*/ 659 h 695"/>
                  <a:gd name="T62" fmla="*/ 177 w 469"/>
                  <a:gd name="T63" fmla="*/ 595 h 695"/>
                  <a:gd name="T64" fmla="*/ 120 w 469"/>
                  <a:gd name="T65" fmla="*/ 616 h 695"/>
                  <a:gd name="T66" fmla="*/ 110 w 469"/>
                  <a:gd name="T67" fmla="*/ 593 h 695"/>
                  <a:gd name="T68" fmla="*/ 140 w 469"/>
                  <a:gd name="T69" fmla="*/ 526 h 695"/>
                  <a:gd name="T70" fmla="*/ 12 w 469"/>
                  <a:gd name="T71" fmla="*/ 636 h 695"/>
                  <a:gd name="T72" fmla="*/ 72 w 469"/>
                  <a:gd name="T73" fmla="*/ 558 h 695"/>
                  <a:gd name="T74" fmla="*/ 139 w 469"/>
                  <a:gd name="T75" fmla="*/ 445 h 695"/>
                  <a:gd name="T76" fmla="*/ 18 w 469"/>
                  <a:gd name="T77" fmla="*/ 572 h 695"/>
                  <a:gd name="T78" fmla="*/ 94 w 469"/>
                  <a:gd name="T79" fmla="*/ 462 h 695"/>
                  <a:gd name="T80" fmla="*/ 86 w 469"/>
                  <a:gd name="T81" fmla="*/ 435 h 695"/>
                  <a:gd name="T82" fmla="*/ 15 w 469"/>
                  <a:gd name="T83" fmla="*/ 521 h 695"/>
                  <a:gd name="T84" fmla="*/ 48 w 469"/>
                  <a:gd name="T85" fmla="*/ 469 h 695"/>
                  <a:gd name="T86" fmla="*/ 125 w 469"/>
                  <a:gd name="T87" fmla="*/ 338 h 695"/>
                  <a:gd name="T88" fmla="*/ 27 w 469"/>
                  <a:gd name="T89" fmla="*/ 435 h 695"/>
                  <a:gd name="T90" fmla="*/ 43 w 469"/>
                  <a:gd name="T91" fmla="*/ 402 h 695"/>
                  <a:gd name="T92" fmla="*/ 120 w 469"/>
                  <a:gd name="T93" fmla="*/ 300 h 695"/>
                  <a:gd name="T94" fmla="*/ 75 w 469"/>
                  <a:gd name="T95" fmla="*/ 318 h 695"/>
                  <a:gd name="T96" fmla="*/ 7 w 469"/>
                  <a:gd name="T97" fmla="*/ 381 h 695"/>
                  <a:gd name="T98" fmla="*/ 77 w 469"/>
                  <a:gd name="T99" fmla="*/ 290 h 695"/>
                  <a:gd name="T100" fmla="*/ 111 w 469"/>
                  <a:gd name="T101" fmla="*/ 216 h 695"/>
                  <a:gd name="T102" fmla="*/ 58 w 469"/>
                  <a:gd name="T103" fmla="*/ 270 h 695"/>
                  <a:gd name="T104" fmla="*/ 2 w 469"/>
                  <a:gd name="T105" fmla="*/ 334 h 695"/>
                  <a:gd name="T106" fmla="*/ 130 w 469"/>
                  <a:gd name="T107" fmla="*/ 160 h 695"/>
                  <a:gd name="T108" fmla="*/ 96 w 469"/>
                  <a:gd name="T109" fmla="*/ 162 h 695"/>
                  <a:gd name="T110" fmla="*/ 19 w 469"/>
                  <a:gd name="T111" fmla="*/ 241 h 695"/>
                  <a:gd name="T112" fmla="*/ 144 w 469"/>
                  <a:gd name="T113" fmla="*/ 79 h 695"/>
                  <a:gd name="T114" fmla="*/ 224 w 469"/>
                  <a:gd name="T115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9" h="695">
                    <a:moveTo>
                      <a:pt x="231" y="4"/>
                    </a:moveTo>
                    <a:lnTo>
                      <a:pt x="226" y="15"/>
                    </a:lnTo>
                    <a:lnTo>
                      <a:pt x="219" y="26"/>
                    </a:lnTo>
                    <a:lnTo>
                      <a:pt x="212" y="36"/>
                    </a:lnTo>
                    <a:lnTo>
                      <a:pt x="204" y="45"/>
                    </a:lnTo>
                    <a:lnTo>
                      <a:pt x="196" y="56"/>
                    </a:lnTo>
                    <a:lnTo>
                      <a:pt x="188" y="66"/>
                    </a:lnTo>
                    <a:lnTo>
                      <a:pt x="178" y="76"/>
                    </a:lnTo>
                    <a:lnTo>
                      <a:pt x="169" y="88"/>
                    </a:lnTo>
                    <a:lnTo>
                      <a:pt x="170" y="90"/>
                    </a:lnTo>
                    <a:lnTo>
                      <a:pt x="171" y="92"/>
                    </a:lnTo>
                    <a:lnTo>
                      <a:pt x="174" y="95"/>
                    </a:lnTo>
                    <a:lnTo>
                      <a:pt x="176" y="98"/>
                    </a:lnTo>
                    <a:lnTo>
                      <a:pt x="188" y="89"/>
                    </a:lnTo>
                    <a:lnTo>
                      <a:pt x="199" y="80"/>
                    </a:lnTo>
                    <a:lnTo>
                      <a:pt x="209" y="69"/>
                    </a:lnTo>
                    <a:lnTo>
                      <a:pt x="220" y="59"/>
                    </a:lnTo>
                    <a:lnTo>
                      <a:pt x="229" y="49"/>
                    </a:lnTo>
                    <a:lnTo>
                      <a:pt x="239" y="37"/>
                    </a:lnTo>
                    <a:lnTo>
                      <a:pt x="249" y="27"/>
                    </a:lnTo>
                    <a:lnTo>
                      <a:pt x="259" y="16"/>
                    </a:lnTo>
                    <a:lnTo>
                      <a:pt x="266" y="19"/>
                    </a:lnTo>
                    <a:lnTo>
                      <a:pt x="267" y="21"/>
                    </a:lnTo>
                    <a:lnTo>
                      <a:pt x="266" y="24"/>
                    </a:lnTo>
                    <a:lnTo>
                      <a:pt x="261" y="28"/>
                    </a:lnTo>
                    <a:lnTo>
                      <a:pt x="257" y="33"/>
                    </a:lnTo>
                    <a:lnTo>
                      <a:pt x="252" y="37"/>
                    </a:lnTo>
                    <a:lnTo>
                      <a:pt x="249" y="43"/>
                    </a:lnTo>
                    <a:lnTo>
                      <a:pt x="249" y="49"/>
                    </a:lnTo>
                    <a:lnTo>
                      <a:pt x="244" y="56"/>
                    </a:lnTo>
                    <a:lnTo>
                      <a:pt x="239" y="63"/>
                    </a:lnTo>
                    <a:lnTo>
                      <a:pt x="239" y="69"/>
                    </a:lnTo>
                    <a:lnTo>
                      <a:pt x="249" y="75"/>
                    </a:lnTo>
                    <a:lnTo>
                      <a:pt x="257" y="71"/>
                    </a:lnTo>
                    <a:lnTo>
                      <a:pt x="264" y="65"/>
                    </a:lnTo>
                    <a:lnTo>
                      <a:pt x="269" y="59"/>
                    </a:lnTo>
                    <a:lnTo>
                      <a:pt x="275" y="52"/>
                    </a:lnTo>
                    <a:lnTo>
                      <a:pt x="280" y="45"/>
                    </a:lnTo>
                    <a:lnTo>
                      <a:pt x="286" y="38"/>
                    </a:lnTo>
                    <a:lnTo>
                      <a:pt x="291" y="31"/>
                    </a:lnTo>
                    <a:lnTo>
                      <a:pt x="298" y="26"/>
                    </a:lnTo>
                    <a:lnTo>
                      <a:pt x="303" y="28"/>
                    </a:lnTo>
                    <a:lnTo>
                      <a:pt x="307" y="29"/>
                    </a:lnTo>
                    <a:lnTo>
                      <a:pt x="311" y="30"/>
                    </a:lnTo>
                    <a:lnTo>
                      <a:pt x="317" y="30"/>
                    </a:lnTo>
                    <a:lnTo>
                      <a:pt x="311" y="38"/>
                    </a:lnTo>
                    <a:lnTo>
                      <a:pt x="305" y="46"/>
                    </a:lnTo>
                    <a:lnTo>
                      <a:pt x="299" y="54"/>
                    </a:lnTo>
                    <a:lnTo>
                      <a:pt x="294" y="64"/>
                    </a:lnTo>
                    <a:lnTo>
                      <a:pt x="287" y="72"/>
                    </a:lnTo>
                    <a:lnTo>
                      <a:pt x="280" y="80"/>
                    </a:lnTo>
                    <a:lnTo>
                      <a:pt x="273" y="87"/>
                    </a:lnTo>
                    <a:lnTo>
                      <a:pt x="266" y="92"/>
                    </a:lnTo>
                    <a:lnTo>
                      <a:pt x="266" y="97"/>
                    </a:lnTo>
                    <a:lnTo>
                      <a:pt x="268" y="102"/>
                    </a:lnTo>
                    <a:lnTo>
                      <a:pt x="272" y="105"/>
                    </a:lnTo>
                    <a:lnTo>
                      <a:pt x="276" y="107"/>
                    </a:lnTo>
                    <a:lnTo>
                      <a:pt x="347" y="41"/>
                    </a:lnTo>
                    <a:lnTo>
                      <a:pt x="358" y="45"/>
                    </a:lnTo>
                    <a:lnTo>
                      <a:pt x="352" y="52"/>
                    </a:lnTo>
                    <a:lnTo>
                      <a:pt x="347" y="58"/>
                    </a:lnTo>
                    <a:lnTo>
                      <a:pt x="341" y="66"/>
                    </a:lnTo>
                    <a:lnTo>
                      <a:pt x="335" y="73"/>
                    </a:lnTo>
                    <a:lnTo>
                      <a:pt x="330" y="81"/>
                    </a:lnTo>
                    <a:lnTo>
                      <a:pt x="325" y="89"/>
                    </a:lnTo>
                    <a:lnTo>
                      <a:pt x="321" y="97"/>
                    </a:lnTo>
                    <a:lnTo>
                      <a:pt x="317" y="105"/>
                    </a:lnTo>
                    <a:lnTo>
                      <a:pt x="319" y="107"/>
                    </a:lnTo>
                    <a:lnTo>
                      <a:pt x="321" y="109"/>
                    </a:lnTo>
                    <a:lnTo>
                      <a:pt x="325" y="110"/>
                    </a:lnTo>
                    <a:lnTo>
                      <a:pt x="328" y="110"/>
                    </a:lnTo>
                    <a:lnTo>
                      <a:pt x="336" y="101"/>
                    </a:lnTo>
                    <a:lnTo>
                      <a:pt x="344" y="90"/>
                    </a:lnTo>
                    <a:lnTo>
                      <a:pt x="354" y="80"/>
                    </a:lnTo>
                    <a:lnTo>
                      <a:pt x="363" y="68"/>
                    </a:lnTo>
                    <a:lnTo>
                      <a:pt x="372" y="60"/>
                    </a:lnTo>
                    <a:lnTo>
                      <a:pt x="382" y="54"/>
                    </a:lnTo>
                    <a:lnTo>
                      <a:pt x="394" y="52"/>
                    </a:lnTo>
                    <a:lnTo>
                      <a:pt x="405" y="56"/>
                    </a:lnTo>
                    <a:lnTo>
                      <a:pt x="395" y="66"/>
                    </a:lnTo>
                    <a:lnTo>
                      <a:pt x="387" y="77"/>
                    </a:lnTo>
                    <a:lnTo>
                      <a:pt x="379" y="88"/>
                    </a:lnTo>
                    <a:lnTo>
                      <a:pt x="372" y="99"/>
                    </a:lnTo>
                    <a:lnTo>
                      <a:pt x="365" y="111"/>
                    </a:lnTo>
                    <a:lnTo>
                      <a:pt x="357" y="121"/>
                    </a:lnTo>
                    <a:lnTo>
                      <a:pt x="348" y="132"/>
                    </a:lnTo>
                    <a:lnTo>
                      <a:pt x="337" y="141"/>
                    </a:lnTo>
                    <a:lnTo>
                      <a:pt x="342" y="145"/>
                    </a:lnTo>
                    <a:lnTo>
                      <a:pt x="347" y="145"/>
                    </a:lnTo>
                    <a:lnTo>
                      <a:pt x="352" y="144"/>
                    </a:lnTo>
                    <a:lnTo>
                      <a:pt x="356" y="144"/>
                    </a:lnTo>
                    <a:lnTo>
                      <a:pt x="364" y="135"/>
                    </a:lnTo>
                    <a:lnTo>
                      <a:pt x="373" y="125"/>
                    </a:lnTo>
                    <a:lnTo>
                      <a:pt x="382" y="114"/>
                    </a:lnTo>
                    <a:lnTo>
                      <a:pt x="393" y="104"/>
                    </a:lnTo>
                    <a:lnTo>
                      <a:pt x="402" y="94"/>
                    </a:lnTo>
                    <a:lnTo>
                      <a:pt x="412" y="84"/>
                    </a:lnTo>
                    <a:lnTo>
                      <a:pt x="422" y="74"/>
                    </a:lnTo>
                    <a:lnTo>
                      <a:pt x="430" y="66"/>
                    </a:lnTo>
                    <a:lnTo>
                      <a:pt x="433" y="66"/>
                    </a:lnTo>
                    <a:lnTo>
                      <a:pt x="439" y="67"/>
                    </a:lnTo>
                    <a:lnTo>
                      <a:pt x="445" y="69"/>
                    </a:lnTo>
                    <a:lnTo>
                      <a:pt x="449" y="73"/>
                    </a:lnTo>
                    <a:lnTo>
                      <a:pt x="441" y="80"/>
                    </a:lnTo>
                    <a:lnTo>
                      <a:pt x="438" y="88"/>
                    </a:lnTo>
                    <a:lnTo>
                      <a:pt x="433" y="96"/>
                    </a:lnTo>
                    <a:lnTo>
                      <a:pt x="425" y="99"/>
                    </a:lnTo>
                    <a:lnTo>
                      <a:pt x="417" y="112"/>
                    </a:lnTo>
                    <a:lnTo>
                      <a:pt x="409" y="124"/>
                    </a:lnTo>
                    <a:lnTo>
                      <a:pt x="401" y="135"/>
                    </a:lnTo>
                    <a:lnTo>
                      <a:pt x="393" y="147"/>
                    </a:lnTo>
                    <a:lnTo>
                      <a:pt x="385" y="157"/>
                    </a:lnTo>
                    <a:lnTo>
                      <a:pt x="375" y="169"/>
                    </a:lnTo>
                    <a:lnTo>
                      <a:pt x="365" y="179"/>
                    </a:lnTo>
                    <a:lnTo>
                      <a:pt x="354" y="190"/>
                    </a:lnTo>
                    <a:lnTo>
                      <a:pt x="355" y="195"/>
                    </a:lnTo>
                    <a:lnTo>
                      <a:pt x="359" y="198"/>
                    </a:lnTo>
                    <a:lnTo>
                      <a:pt x="364" y="198"/>
                    </a:lnTo>
                    <a:lnTo>
                      <a:pt x="367" y="196"/>
                    </a:lnTo>
                    <a:lnTo>
                      <a:pt x="379" y="190"/>
                    </a:lnTo>
                    <a:lnTo>
                      <a:pt x="388" y="182"/>
                    </a:lnTo>
                    <a:lnTo>
                      <a:pt x="395" y="173"/>
                    </a:lnTo>
                    <a:lnTo>
                      <a:pt x="403" y="162"/>
                    </a:lnTo>
                    <a:lnTo>
                      <a:pt x="410" y="151"/>
                    </a:lnTo>
                    <a:lnTo>
                      <a:pt x="417" y="141"/>
                    </a:lnTo>
                    <a:lnTo>
                      <a:pt x="425" y="132"/>
                    </a:lnTo>
                    <a:lnTo>
                      <a:pt x="435" y="125"/>
                    </a:lnTo>
                    <a:lnTo>
                      <a:pt x="442" y="114"/>
                    </a:lnTo>
                    <a:lnTo>
                      <a:pt x="449" y="103"/>
                    </a:lnTo>
                    <a:lnTo>
                      <a:pt x="456" y="94"/>
                    </a:lnTo>
                    <a:lnTo>
                      <a:pt x="465" y="86"/>
                    </a:lnTo>
                    <a:lnTo>
                      <a:pt x="469" y="95"/>
                    </a:lnTo>
                    <a:lnTo>
                      <a:pt x="467" y="103"/>
                    </a:lnTo>
                    <a:lnTo>
                      <a:pt x="461" y="112"/>
                    </a:lnTo>
                    <a:lnTo>
                      <a:pt x="455" y="120"/>
                    </a:lnTo>
                    <a:lnTo>
                      <a:pt x="441" y="127"/>
                    </a:lnTo>
                    <a:lnTo>
                      <a:pt x="433" y="137"/>
                    </a:lnTo>
                    <a:lnTo>
                      <a:pt x="428" y="150"/>
                    </a:lnTo>
                    <a:lnTo>
                      <a:pt x="423" y="160"/>
                    </a:lnTo>
                    <a:lnTo>
                      <a:pt x="424" y="170"/>
                    </a:lnTo>
                    <a:lnTo>
                      <a:pt x="416" y="178"/>
                    </a:lnTo>
                    <a:lnTo>
                      <a:pt x="407" y="184"/>
                    </a:lnTo>
                    <a:lnTo>
                      <a:pt x="399" y="190"/>
                    </a:lnTo>
                    <a:lnTo>
                      <a:pt x="403" y="196"/>
                    </a:lnTo>
                    <a:lnTo>
                      <a:pt x="405" y="193"/>
                    </a:lnTo>
                    <a:lnTo>
                      <a:pt x="403" y="200"/>
                    </a:lnTo>
                    <a:lnTo>
                      <a:pt x="399" y="207"/>
                    </a:lnTo>
                    <a:lnTo>
                      <a:pt x="394" y="213"/>
                    </a:lnTo>
                    <a:lnTo>
                      <a:pt x="388" y="220"/>
                    </a:lnTo>
                    <a:lnTo>
                      <a:pt x="381" y="227"/>
                    </a:lnTo>
                    <a:lnTo>
                      <a:pt x="375" y="234"/>
                    </a:lnTo>
                    <a:lnTo>
                      <a:pt x="369" y="241"/>
                    </a:lnTo>
                    <a:lnTo>
                      <a:pt x="363" y="248"/>
                    </a:lnTo>
                    <a:lnTo>
                      <a:pt x="365" y="253"/>
                    </a:lnTo>
                    <a:lnTo>
                      <a:pt x="369" y="256"/>
                    </a:lnTo>
                    <a:lnTo>
                      <a:pt x="373" y="257"/>
                    </a:lnTo>
                    <a:lnTo>
                      <a:pt x="378" y="255"/>
                    </a:lnTo>
                    <a:lnTo>
                      <a:pt x="385" y="249"/>
                    </a:lnTo>
                    <a:lnTo>
                      <a:pt x="392" y="242"/>
                    </a:lnTo>
                    <a:lnTo>
                      <a:pt x="397" y="237"/>
                    </a:lnTo>
                    <a:lnTo>
                      <a:pt x="403" y="230"/>
                    </a:lnTo>
                    <a:lnTo>
                      <a:pt x="408" y="222"/>
                    </a:lnTo>
                    <a:lnTo>
                      <a:pt x="412" y="215"/>
                    </a:lnTo>
                    <a:lnTo>
                      <a:pt x="418" y="208"/>
                    </a:lnTo>
                    <a:lnTo>
                      <a:pt x="423" y="201"/>
                    </a:lnTo>
                    <a:lnTo>
                      <a:pt x="425" y="209"/>
                    </a:lnTo>
                    <a:lnTo>
                      <a:pt x="427" y="217"/>
                    </a:lnTo>
                    <a:lnTo>
                      <a:pt x="427" y="225"/>
                    </a:lnTo>
                    <a:lnTo>
                      <a:pt x="423" y="233"/>
                    </a:lnTo>
                    <a:lnTo>
                      <a:pt x="425" y="235"/>
                    </a:lnTo>
                    <a:lnTo>
                      <a:pt x="367" y="305"/>
                    </a:lnTo>
                    <a:lnTo>
                      <a:pt x="367" y="317"/>
                    </a:lnTo>
                    <a:lnTo>
                      <a:pt x="377" y="315"/>
                    </a:lnTo>
                    <a:lnTo>
                      <a:pt x="385" y="310"/>
                    </a:lnTo>
                    <a:lnTo>
                      <a:pt x="392" y="303"/>
                    </a:lnTo>
                    <a:lnTo>
                      <a:pt x="397" y="296"/>
                    </a:lnTo>
                    <a:lnTo>
                      <a:pt x="404" y="287"/>
                    </a:lnTo>
                    <a:lnTo>
                      <a:pt x="410" y="278"/>
                    </a:lnTo>
                    <a:lnTo>
                      <a:pt x="416" y="270"/>
                    </a:lnTo>
                    <a:lnTo>
                      <a:pt x="423" y="262"/>
                    </a:lnTo>
                    <a:lnTo>
                      <a:pt x="428" y="269"/>
                    </a:lnTo>
                    <a:lnTo>
                      <a:pt x="430" y="277"/>
                    </a:lnTo>
                    <a:lnTo>
                      <a:pt x="427" y="286"/>
                    </a:lnTo>
                    <a:lnTo>
                      <a:pt x="425" y="295"/>
                    </a:lnTo>
                    <a:lnTo>
                      <a:pt x="416" y="298"/>
                    </a:lnTo>
                    <a:lnTo>
                      <a:pt x="413" y="311"/>
                    </a:lnTo>
                    <a:lnTo>
                      <a:pt x="407" y="325"/>
                    </a:lnTo>
                    <a:lnTo>
                      <a:pt x="397" y="337"/>
                    </a:lnTo>
                    <a:lnTo>
                      <a:pt x="390" y="349"/>
                    </a:lnTo>
                    <a:lnTo>
                      <a:pt x="396" y="354"/>
                    </a:lnTo>
                    <a:lnTo>
                      <a:pt x="407" y="348"/>
                    </a:lnTo>
                    <a:lnTo>
                      <a:pt x="416" y="340"/>
                    </a:lnTo>
                    <a:lnTo>
                      <a:pt x="424" y="331"/>
                    </a:lnTo>
                    <a:lnTo>
                      <a:pt x="430" y="321"/>
                    </a:lnTo>
                    <a:lnTo>
                      <a:pt x="433" y="354"/>
                    </a:lnTo>
                    <a:lnTo>
                      <a:pt x="424" y="368"/>
                    </a:lnTo>
                    <a:lnTo>
                      <a:pt x="413" y="381"/>
                    </a:lnTo>
                    <a:lnTo>
                      <a:pt x="404" y="393"/>
                    </a:lnTo>
                    <a:lnTo>
                      <a:pt x="394" y="406"/>
                    </a:lnTo>
                    <a:lnTo>
                      <a:pt x="385" y="420"/>
                    </a:lnTo>
                    <a:lnTo>
                      <a:pt x="374" y="432"/>
                    </a:lnTo>
                    <a:lnTo>
                      <a:pt x="366" y="446"/>
                    </a:lnTo>
                    <a:lnTo>
                      <a:pt x="358" y="461"/>
                    </a:lnTo>
                    <a:lnTo>
                      <a:pt x="363" y="466"/>
                    </a:lnTo>
                    <a:lnTo>
                      <a:pt x="373" y="455"/>
                    </a:lnTo>
                    <a:lnTo>
                      <a:pt x="382" y="445"/>
                    </a:lnTo>
                    <a:lnTo>
                      <a:pt x="392" y="435"/>
                    </a:lnTo>
                    <a:lnTo>
                      <a:pt x="400" y="424"/>
                    </a:lnTo>
                    <a:lnTo>
                      <a:pt x="408" y="413"/>
                    </a:lnTo>
                    <a:lnTo>
                      <a:pt x="417" y="401"/>
                    </a:lnTo>
                    <a:lnTo>
                      <a:pt x="425" y="391"/>
                    </a:lnTo>
                    <a:lnTo>
                      <a:pt x="435" y="379"/>
                    </a:lnTo>
                    <a:lnTo>
                      <a:pt x="439" y="399"/>
                    </a:lnTo>
                    <a:lnTo>
                      <a:pt x="437" y="416"/>
                    </a:lnTo>
                    <a:lnTo>
                      <a:pt x="430" y="432"/>
                    </a:lnTo>
                    <a:lnTo>
                      <a:pt x="420" y="446"/>
                    </a:lnTo>
                    <a:lnTo>
                      <a:pt x="409" y="460"/>
                    </a:lnTo>
                    <a:lnTo>
                      <a:pt x="397" y="473"/>
                    </a:lnTo>
                    <a:lnTo>
                      <a:pt x="386" y="485"/>
                    </a:lnTo>
                    <a:lnTo>
                      <a:pt x="375" y="498"/>
                    </a:lnTo>
                    <a:lnTo>
                      <a:pt x="379" y="503"/>
                    </a:lnTo>
                    <a:lnTo>
                      <a:pt x="384" y="506"/>
                    </a:lnTo>
                    <a:lnTo>
                      <a:pt x="388" y="506"/>
                    </a:lnTo>
                    <a:lnTo>
                      <a:pt x="393" y="504"/>
                    </a:lnTo>
                    <a:lnTo>
                      <a:pt x="397" y="498"/>
                    </a:lnTo>
                    <a:lnTo>
                      <a:pt x="403" y="492"/>
                    </a:lnTo>
                    <a:lnTo>
                      <a:pt x="408" y="487"/>
                    </a:lnTo>
                    <a:lnTo>
                      <a:pt x="413" y="481"/>
                    </a:lnTo>
                    <a:lnTo>
                      <a:pt x="418" y="475"/>
                    </a:lnTo>
                    <a:lnTo>
                      <a:pt x="423" y="469"/>
                    </a:lnTo>
                    <a:lnTo>
                      <a:pt x="427" y="462"/>
                    </a:lnTo>
                    <a:lnTo>
                      <a:pt x="430" y="454"/>
                    </a:lnTo>
                    <a:lnTo>
                      <a:pt x="431" y="454"/>
                    </a:lnTo>
                    <a:lnTo>
                      <a:pt x="433" y="454"/>
                    </a:lnTo>
                    <a:lnTo>
                      <a:pt x="434" y="453"/>
                    </a:lnTo>
                    <a:lnTo>
                      <a:pt x="435" y="452"/>
                    </a:lnTo>
                    <a:lnTo>
                      <a:pt x="438" y="472"/>
                    </a:lnTo>
                    <a:lnTo>
                      <a:pt x="433" y="489"/>
                    </a:lnTo>
                    <a:lnTo>
                      <a:pt x="425" y="505"/>
                    </a:lnTo>
                    <a:lnTo>
                      <a:pt x="415" y="520"/>
                    </a:lnTo>
                    <a:lnTo>
                      <a:pt x="403" y="534"/>
                    </a:lnTo>
                    <a:lnTo>
                      <a:pt x="390" y="548"/>
                    </a:lnTo>
                    <a:lnTo>
                      <a:pt x="380" y="563"/>
                    </a:lnTo>
                    <a:lnTo>
                      <a:pt x="373" y="578"/>
                    </a:lnTo>
                    <a:lnTo>
                      <a:pt x="377" y="581"/>
                    </a:lnTo>
                    <a:lnTo>
                      <a:pt x="380" y="582"/>
                    </a:lnTo>
                    <a:lnTo>
                      <a:pt x="382" y="583"/>
                    </a:lnTo>
                    <a:lnTo>
                      <a:pt x="386" y="581"/>
                    </a:lnTo>
                    <a:lnTo>
                      <a:pt x="390" y="573"/>
                    </a:lnTo>
                    <a:lnTo>
                      <a:pt x="396" y="565"/>
                    </a:lnTo>
                    <a:lnTo>
                      <a:pt x="402" y="557"/>
                    </a:lnTo>
                    <a:lnTo>
                      <a:pt x="408" y="549"/>
                    </a:lnTo>
                    <a:lnTo>
                      <a:pt x="413" y="541"/>
                    </a:lnTo>
                    <a:lnTo>
                      <a:pt x="420" y="534"/>
                    </a:lnTo>
                    <a:lnTo>
                      <a:pt x="426" y="526"/>
                    </a:lnTo>
                    <a:lnTo>
                      <a:pt x="433" y="519"/>
                    </a:lnTo>
                    <a:lnTo>
                      <a:pt x="438" y="536"/>
                    </a:lnTo>
                    <a:lnTo>
                      <a:pt x="435" y="552"/>
                    </a:lnTo>
                    <a:lnTo>
                      <a:pt x="427" y="568"/>
                    </a:lnTo>
                    <a:lnTo>
                      <a:pt x="416" y="585"/>
                    </a:lnTo>
                    <a:lnTo>
                      <a:pt x="402" y="600"/>
                    </a:lnTo>
                    <a:lnTo>
                      <a:pt x="388" y="616"/>
                    </a:lnTo>
                    <a:lnTo>
                      <a:pt x="377" y="632"/>
                    </a:lnTo>
                    <a:lnTo>
                      <a:pt x="367" y="648"/>
                    </a:lnTo>
                    <a:lnTo>
                      <a:pt x="371" y="650"/>
                    </a:lnTo>
                    <a:lnTo>
                      <a:pt x="435" y="581"/>
                    </a:lnTo>
                    <a:lnTo>
                      <a:pt x="438" y="619"/>
                    </a:lnTo>
                    <a:lnTo>
                      <a:pt x="373" y="695"/>
                    </a:lnTo>
                    <a:lnTo>
                      <a:pt x="366" y="689"/>
                    </a:lnTo>
                    <a:lnTo>
                      <a:pt x="358" y="685"/>
                    </a:lnTo>
                    <a:lnTo>
                      <a:pt x="350" y="684"/>
                    </a:lnTo>
                    <a:lnTo>
                      <a:pt x="341" y="681"/>
                    </a:lnTo>
                    <a:lnTo>
                      <a:pt x="333" y="680"/>
                    </a:lnTo>
                    <a:lnTo>
                      <a:pt x="325" y="678"/>
                    </a:lnTo>
                    <a:lnTo>
                      <a:pt x="317" y="673"/>
                    </a:lnTo>
                    <a:lnTo>
                      <a:pt x="311" y="665"/>
                    </a:lnTo>
                    <a:lnTo>
                      <a:pt x="306" y="670"/>
                    </a:lnTo>
                    <a:lnTo>
                      <a:pt x="288" y="664"/>
                    </a:lnTo>
                    <a:lnTo>
                      <a:pt x="269" y="659"/>
                    </a:lnTo>
                    <a:lnTo>
                      <a:pt x="251" y="654"/>
                    </a:lnTo>
                    <a:lnTo>
                      <a:pt x="233" y="648"/>
                    </a:lnTo>
                    <a:lnTo>
                      <a:pt x="215" y="642"/>
                    </a:lnTo>
                    <a:lnTo>
                      <a:pt x="198" y="636"/>
                    </a:lnTo>
                    <a:lnTo>
                      <a:pt x="179" y="632"/>
                    </a:lnTo>
                    <a:lnTo>
                      <a:pt x="162" y="626"/>
                    </a:lnTo>
                    <a:lnTo>
                      <a:pt x="163" y="616"/>
                    </a:lnTo>
                    <a:lnTo>
                      <a:pt x="170" y="606"/>
                    </a:lnTo>
                    <a:lnTo>
                      <a:pt x="177" y="595"/>
                    </a:lnTo>
                    <a:lnTo>
                      <a:pt x="176" y="583"/>
                    </a:lnTo>
                    <a:lnTo>
                      <a:pt x="170" y="587"/>
                    </a:lnTo>
                    <a:lnTo>
                      <a:pt x="163" y="594"/>
                    </a:lnTo>
                    <a:lnTo>
                      <a:pt x="158" y="601"/>
                    </a:lnTo>
                    <a:lnTo>
                      <a:pt x="152" y="608"/>
                    </a:lnTo>
                    <a:lnTo>
                      <a:pt x="145" y="613"/>
                    </a:lnTo>
                    <a:lnTo>
                      <a:pt x="137" y="618"/>
                    </a:lnTo>
                    <a:lnTo>
                      <a:pt x="129" y="619"/>
                    </a:lnTo>
                    <a:lnTo>
                      <a:pt x="120" y="616"/>
                    </a:lnTo>
                    <a:lnTo>
                      <a:pt x="124" y="606"/>
                    </a:lnTo>
                    <a:lnTo>
                      <a:pt x="131" y="598"/>
                    </a:lnTo>
                    <a:lnTo>
                      <a:pt x="136" y="589"/>
                    </a:lnTo>
                    <a:lnTo>
                      <a:pt x="132" y="581"/>
                    </a:lnTo>
                    <a:lnTo>
                      <a:pt x="128" y="583"/>
                    </a:lnTo>
                    <a:lnTo>
                      <a:pt x="123" y="586"/>
                    </a:lnTo>
                    <a:lnTo>
                      <a:pt x="118" y="589"/>
                    </a:lnTo>
                    <a:lnTo>
                      <a:pt x="115" y="591"/>
                    </a:lnTo>
                    <a:lnTo>
                      <a:pt x="110" y="593"/>
                    </a:lnTo>
                    <a:lnTo>
                      <a:pt x="106" y="593"/>
                    </a:lnTo>
                    <a:lnTo>
                      <a:pt x="100" y="591"/>
                    </a:lnTo>
                    <a:lnTo>
                      <a:pt x="94" y="588"/>
                    </a:lnTo>
                    <a:lnTo>
                      <a:pt x="103" y="579"/>
                    </a:lnTo>
                    <a:lnTo>
                      <a:pt x="111" y="568"/>
                    </a:lnTo>
                    <a:lnTo>
                      <a:pt x="120" y="558"/>
                    </a:lnTo>
                    <a:lnTo>
                      <a:pt x="126" y="548"/>
                    </a:lnTo>
                    <a:lnTo>
                      <a:pt x="133" y="536"/>
                    </a:lnTo>
                    <a:lnTo>
                      <a:pt x="140" y="526"/>
                    </a:lnTo>
                    <a:lnTo>
                      <a:pt x="147" y="514"/>
                    </a:lnTo>
                    <a:lnTo>
                      <a:pt x="154" y="504"/>
                    </a:lnTo>
                    <a:lnTo>
                      <a:pt x="147" y="497"/>
                    </a:lnTo>
                    <a:lnTo>
                      <a:pt x="105" y="541"/>
                    </a:lnTo>
                    <a:lnTo>
                      <a:pt x="100" y="536"/>
                    </a:lnTo>
                    <a:lnTo>
                      <a:pt x="27" y="628"/>
                    </a:lnTo>
                    <a:lnTo>
                      <a:pt x="22" y="627"/>
                    </a:lnTo>
                    <a:lnTo>
                      <a:pt x="17" y="632"/>
                    </a:lnTo>
                    <a:lnTo>
                      <a:pt x="12" y="636"/>
                    </a:lnTo>
                    <a:lnTo>
                      <a:pt x="8" y="640"/>
                    </a:lnTo>
                    <a:lnTo>
                      <a:pt x="10" y="636"/>
                    </a:lnTo>
                    <a:lnTo>
                      <a:pt x="12" y="633"/>
                    </a:lnTo>
                    <a:lnTo>
                      <a:pt x="12" y="630"/>
                    </a:lnTo>
                    <a:lnTo>
                      <a:pt x="10" y="626"/>
                    </a:lnTo>
                    <a:lnTo>
                      <a:pt x="26" y="610"/>
                    </a:lnTo>
                    <a:lnTo>
                      <a:pt x="42" y="594"/>
                    </a:lnTo>
                    <a:lnTo>
                      <a:pt x="57" y="575"/>
                    </a:lnTo>
                    <a:lnTo>
                      <a:pt x="72" y="558"/>
                    </a:lnTo>
                    <a:lnTo>
                      <a:pt x="86" y="538"/>
                    </a:lnTo>
                    <a:lnTo>
                      <a:pt x="100" y="519"/>
                    </a:lnTo>
                    <a:lnTo>
                      <a:pt x="113" y="498"/>
                    </a:lnTo>
                    <a:lnTo>
                      <a:pt x="124" y="476"/>
                    </a:lnTo>
                    <a:lnTo>
                      <a:pt x="130" y="469"/>
                    </a:lnTo>
                    <a:lnTo>
                      <a:pt x="136" y="464"/>
                    </a:lnTo>
                    <a:lnTo>
                      <a:pt x="141" y="457"/>
                    </a:lnTo>
                    <a:lnTo>
                      <a:pt x="144" y="449"/>
                    </a:lnTo>
                    <a:lnTo>
                      <a:pt x="139" y="445"/>
                    </a:lnTo>
                    <a:lnTo>
                      <a:pt x="126" y="461"/>
                    </a:lnTo>
                    <a:lnTo>
                      <a:pt x="111" y="476"/>
                    </a:lnTo>
                    <a:lnTo>
                      <a:pt x="95" y="491"/>
                    </a:lnTo>
                    <a:lnTo>
                      <a:pt x="78" y="505"/>
                    </a:lnTo>
                    <a:lnTo>
                      <a:pt x="62" y="520"/>
                    </a:lnTo>
                    <a:lnTo>
                      <a:pt x="46" y="535"/>
                    </a:lnTo>
                    <a:lnTo>
                      <a:pt x="32" y="552"/>
                    </a:lnTo>
                    <a:lnTo>
                      <a:pt x="20" y="571"/>
                    </a:lnTo>
                    <a:lnTo>
                      <a:pt x="18" y="572"/>
                    </a:lnTo>
                    <a:lnTo>
                      <a:pt x="15" y="573"/>
                    </a:lnTo>
                    <a:lnTo>
                      <a:pt x="12" y="574"/>
                    </a:lnTo>
                    <a:lnTo>
                      <a:pt x="10" y="576"/>
                    </a:lnTo>
                    <a:lnTo>
                      <a:pt x="24" y="558"/>
                    </a:lnTo>
                    <a:lnTo>
                      <a:pt x="38" y="540"/>
                    </a:lnTo>
                    <a:lnTo>
                      <a:pt x="53" y="520"/>
                    </a:lnTo>
                    <a:lnTo>
                      <a:pt x="67" y="500"/>
                    </a:lnTo>
                    <a:lnTo>
                      <a:pt x="80" y="482"/>
                    </a:lnTo>
                    <a:lnTo>
                      <a:pt x="94" y="462"/>
                    </a:lnTo>
                    <a:lnTo>
                      <a:pt x="108" y="442"/>
                    </a:lnTo>
                    <a:lnTo>
                      <a:pt x="123" y="422"/>
                    </a:lnTo>
                    <a:lnTo>
                      <a:pt x="126" y="405"/>
                    </a:lnTo>
                    <a:lnTo>
                      <a:pt x="118" y="406"/>
                    </a:lnTo>
                    <a:lnTo>
                      <a:pt x="110" y="409"/>
                    </a:lnTo>
                    <a:lnTo>
                      <a:pt x="105" y="415"/>
                    </a:lnTo>
                    <a:lnTo>
                      <a:pt x="99" y="421"/>
                    </a:lnTo>
                    <a:lnTo>
                      <a:pt x="93" y="429"/>
                    </a:lnTo>
                    <a:lnTo>
                      <a:pt x="86" y="435"/>
                    </a:lnTo>
                    <a:lnTo>
                      <a:pt x="80" y="441"/>
                    </a:lnTo>
                    <a:lnTo>
                      <a:pt x="72" y="445"/>
                    </a:lnTo>
                    <a:lnTo>
                      <a:pt x="64" y="457"/>
                    </a:lnTo>
                    <a:lnTo>
                      <a:pt x="56" y="468"/>
                    </a:lnTo>
                    <a:lnTo>
                      <a:pt x="49" y="480"/>
                    </a:lnTo>
                    <a:lnTo>
                      <a:pt x="41" y="490"/>
                    </a:lnTo>
                    <a:lnTo>
                      <a:pt x="32" y="500"/>
                    </a:lnTo>
                    <a:lnTo>
                      <a:pt x="24" y="511"/>
                    </a:lnTo>
                    <a:lnTo>
                      <a:pt x="15" y="521"/>
                    </a:lnTo>
                    <a:lnTo>
                      <a:pt x="5" y="532"/>
                    </a:lnTo>
                    <a:lnTo>
                      <a:pt x="7" y="522"/>
                    </a:lnTo>
                    <a:lnTo>
                      <a:pt x="10" y="514"/>
                    </a:lnTo>
                    <a:lnTo>
                      <a:pt x="15" y="506"/>
                    </a:lnTo>
                    <a:lnTo>
                      <a:pt x="22" y="499"/>
                    </a:lnTo>
                    <a:lnTo>
                      <a:pt x="27" y="492"/>
                    </a:lnTo>
                    <a:lnTo>
                      <a:pt x="34" y="484"/>
                    </a:lnTo>
                    <a:lnTo>
                      <a:pt x="41" y="477"/>
                    </a:lnTo>
                    <a:lnTo>
                      <a:pt x="48" y="469"/>
                    </a:lnTo>
                    <a:lnTo>
                      <a:pt x="60" y="453"/>
                    </a:lnTo>
                    <a:lnTo>
                      <a:pt x="71" y="437"/>
                    </a:lnTo>
                    <a:lnTo>
                      <a:pt x="80" y="421"/>
                    </a:lnTo>
                    <a:lnTo>
                      <a:pt x="91" y="405"/>
                    </a:lnTo>
                    <a:lnTo>
                      <a:pt x="99" y="390"/>
                    </a:lnTo>
                    <a:lnTo>
                      <a:pt x="108" y="374"/>
                    </a:lnTo>
                    <a:lnTo>
                      <a:pt x="117" y="356"/>
                    </a:lnTo>
                    <a:lnTo>
                      <a:pt x="126" y="340"/>
                    </a:lnTo>
                    <a:lnTo>
                      <a:pt x="125" y="338"/>
                    </a:lnTo>
                    <a:lnTo>
                      <a:pt x="123" y="337"/>
                    </a:lnTo>
                    <a:lnTo>
                      <a:pt x="120" y="337"/>
                    </a:lnTo>
                    <a:lnTo>
                      <a:pt x="117" y="337"/>
                    </a:lnTo>
                    <a:lnTo>
                      <a:pt x="105" y="355"/>
                    </a:lnTo>
                    <a:lnTo>
                      <a:pt x="90" y="371"/>
                    </a:lnTo>
                    <a:lnTo>
                      <a:pt x="75" y="387"/>
                    </a:lnTo>
                    <a:lnTo>
                      <a:pt x="58" y="404"/>
                    </a:lnTo>
                    <a:lnTo>
                      <a:pt x="42" y="419"/>
                    </a:lnTo>
                    <a:lnTo>
                      <a:pt x="27" y="435"/>
                    </a:lnTo>
                    <a:lnTo>
                      <a:pt x="12" y="452"/>
                    </a:lnTo>
                    <a:lnTo>
                      <a:pt x="0" y="469"/>
                    </a:lnTo>
                    <a:lnTo>
                      <a:pt x="3" y="458"/>
                    </a:lnTo>
                    <a:lnTo>
                      <a:pt x="10" y="450"/>
                    </a:lnTo>
                    <a:lnTo>
                      <a:pt x="16" y="443"/>
                    </a:lnTo>
                    <a:lnTo>
                      <a:pt x="20" y="432"/>
                    </a:lnTo>
                    <a:lnTo>
                      <a:pt x="28" y="426"/>
                    </a:lnTo>
                    <a:lnTo>
                      <a:pt x="35" y="414"/>
                    </a:lnTo>
                    <a:lnTo>
                      <a:pt x="43" y="402"/>
                    </a:lnTo>
                    <a:lnTo>
                      <a:pt x="50" y="392"/>
                    </a:lnTo>
                    <a:lnTo>
                      <a:pt x="61" y="382"/>
                    </a:lnTo>
                    <a:lnTo>
                      <a:pt x="70" y="370"/>
                    </a:lnTo>
                    <a:lnTo>
                      <a:pt x="78" y="358"/>
                    </a:lnTo>
                    <a:lnTo>
                      <a:pt x="85" y="346"/>
                    </a:lnTo>
                    <a:lnTo>
                      <a:pt x="92" y="333"/>
                    </a:lnTo>
                    <a:lnTo>
                      <a:pt x="100" y="322"/>
                    </a:lnTo>
                    <a:lnTo>
                      <a:pt x="109" y="310"/>
                    </a:lnTo>
                    <a:lnTo>
                      <a:pt x="120" y="300"/>
                    </a:lnTo>
                    <a:lnTo>
                      <a:pt x="120" y="295"/>
                    </a:lnTo>
                    <a:lnTo>
                      <a:pt x="121" y="292"/>
                    </a:lnTo>
                    <a:lnTo>
                      <a:pt x="122" y="288"/>
                    </a:lnTo>
                    <a:lnTo>
                      <a:pt x="120" y="285"/>
                    </a:lnTo>
                    <a:lnTo>
                      <a:pt x="110" y="292"/>
                    </a:lnTo>
                    <a:lnTo>
                      <a:pt x="101" y="299"/>
                    </a:lnTo>
                    <a:lnTo>
                      <a:pt x="93" y="305"/>
                    </a:lnTo>
                    <a:lnTo>
                      <a:pt x="87" y="313"/>
                    </a:lnTo>
                    <a:lnTo>
                      <a:pt x="75" y="318"/>
                    </a:lnTo>
                    <a:lnTo>
                      <a:pt x="63" y="328"/>
                    </a:lnTo>
                    <a:lnTo>
                      <a:pt x="54" y="338"/>
                    </a:lnTo>
                    <a:lnTo>
                      <a:pt x="43" y="351"/>
                    </a:lnTo>
                    <a:lnTo>
                      <a:pt x="34" y="363"/>
                    </a:lnTo>
                    <a:lnTo>
                      <a:pt x="24" y="376"/>
                    </a:lnTo>
                    <a:lnTo>
                      <a:pt x="13" y="387"/>
                    </a:lnTo>
                    <a:lnTo>
                      <a:pt x="2" y="397"/>
                    </a:lnTo>
                    <a:lnTo>
                      <a:pt x="3" y="389"/>
                    </a:lnTo>
                    <a:lnTo>
                      <a:pt x="7" y="381"/>
                    </a:lnTo>
                    <a:lnTo>
                      <a:pt x="12" y="373"/>
                    </a:lnTo>
                    <a:lnTo>
                      <a:pt x="18" y="364"/>
                    </a:lnTo>
                    <a:lnTo>
                      <a:pt x="25" y="358"/>
                    </a:lnTo>
                    <a:lnTo>
                      <a:pt x="32" y="349"/>
                    </a:lnTo>
                    <a:lnTo>
                      <a:pt x="38" y="343"/>
                    </a:lnTo>
                    <a:lnTo>
                      <a:pt x="42" y="334"/>
                    </a:lnTo>
                    <a:lnTo>
                      <a:pt x="54" y="321"/>
                    </a:lnTo>
                    <a:lnTo>
                      <a:pt x="65" y="306"/>
                    </a:lnTo>
                    <a:lnTo>
                      <a:pt x="77" y="290"/>
                    </a:lnTo>
                    <a:lnTo>
                      <a:pt x="88" y="272"/>
                    </a:lnTo>
                    <a:lnTo>
                      <a:pt x="100" y="255"/>
                    </a:lnTo>
                    <a:lnTo>
                      <a:pt x="111" y="238"/>
                    </a:lnTo>
                    <a:lnTo>
                      <a:pt x="122" y="220"/>
                    </a:lnTo>
                    <a:lnTo>
                      <a:pt x="132" y="203"/>
                    </a:lnTo>
                    <a:lnTo>
                      <a:pt x="130" y="201"/>
                    </a:lnTo>
                    <a:lnTo>
                      <a:pt x="124" y="207"/>
                    </a:lnTo>
                    <a:lnTo>
                      <a:pt x="117" y="211"/>
                    </a:lnTo>
                    <a:lnTo>
                      <a:pt x="111" y="216"/>
                    </a:lnTo>
                    <a:lnTo>
                      <a:pt x="105" y="220"/>
                    </a:lnTo>
                    <a:lnTo>
                      <a:pt x="99" y="226"/>
                    </a:lnTo>
                    <a:lnTo>
                      <a:pt x="93" y="232"/>
                    </a:lnTo>
                    <a:lnTo>
                      <a:pt x="88" y="238"/>
                    </a:lnTo>
                    <a:lnTo>
                      <a:pt x="85" y="246"/>
                    </a:lnTo>
                    <a:lnTo>
                      <a:pt x="77" y="249"/>
                    </a:lnTo>
                    <a:lnTo>
                      <a:pt x="70" y="255"/>
                    </a:lnTo>
                    <a:lnTo>
                      <a:pt x="63" y="262"/>
                    </a:lnTo>
                    <a:lnTo>
                      <a:pt x="58" y="270"/>
                    </a:lnTo>
                    <a:lnTo>
                      <a:pt x="53" y="278"/>
                    </a:lnTo>
                    <a:lnTo>
                      <a:pt x="46" y="285"/>
                    </a:lnTo>
                    <a:lnTo>
                      <a:pt x="39" y="292"/>
                    </a:lnTo>
                    <a:lnTo>
                      <a:pt x="31" y="298"/>
                    </a:lnTo>
                    <a:lnTo>
                      <a:pt x="24" y="309"/>
                    </a:lnTo>
                    <a:lnTo>
                      <a:pt x="17" y="319"/>
                    </a:lnTo>
                    <a:lnTo>
                      <a:pt x="9" y="330"/>
                    </a:lnTo>
                    <a:lnTo>
                      <a:pt x="2" y="343"/>
                    </a:lnTo>
                    <a:lnTo>
                      <a:pt x="2" y="334"/>
                    </a:lnTo>
                    <a:lnTo>
                      <a:pt x="17" y="314"/>
                    </a:lnTo>
                    <a:lnTo>
                      <a:pt x="32" y="292"/>
                    </a:lnTo>
                    <a:lnTo>
                      <a:pt x="47" y="271"/>
                    </a:lnTo>
                    <a:lnTo>
                      <a:pt x="61" y="250"/>
                    </a:lnTo>
                    <a:lnTo>
                      <a:pt x="76" y="231"/>
                    </a:lnTo>
                    <a:lnTo>
                      <a:pt x="91" y="211"/>
                    </a:lnTo>
                    <a:lnTo>
                      <a:pt x="106" y="193"/>
                    </a:lnTo>
                    <a:lnTo>
                      <a:pt x="123" y="175"/>
                    </a:lnTo>
                    <a:lnTo>
                      <a:pt x="130" y="160"/>
                    </a:lnTo>
                    <a:lnTo>
                      <a:pt x="139" y="148"/>
                    </a:lnTo>
                    <a:lnTo>
                      <a:pt x="150" y="134"/>
                    </a:lnTo>
                    <a:lnTo>
                      <a:pt x="154" y="118"/>
                    </a:lnTo>
                    <a:lnTo>
                      <a:pt x="147" y="117"/>
                    </a:lnTo>
                    <a:lnTo>
                      <a:pt x="141" y="121"/>
                    </a:lnTo>
                    <a:lnTo>
                      <a:pt x="138" y="127"/>
                    </a:lnTo>
                    <a:lnTo>
                      <a:pt x="132" y="132"/>
                    </a:lnTo>
                    <a:lnTo>
                      <a:pt x="114" y="145"/>
                    </a:lnTo>
                    <a:lnTo>
                      <a:pt x="96" y="162"/>
                    </a:lnTo>
                    <a:lnTo>
                      <a:pt x="80" y="179"/>
                    </a:lnTo>
                    <a:lnTo>
                      <a:pt x="64" y="197"/>
                    </a:lnTo>
                    <a:lnTo>
                      <a:pt x="49" y="217"/>
                    </a:lnTo>
                    <a:lnTo>
                      <a:pt x="34" y="237"/>
                    </a:lnTo>
                    <a:lnTo>
                      <a:pt x="18" y="256"/>
                    </a:lnTo>
                    <a:lnTo>
                      <a:pt x="2" y="275"/>
                    </a:lnTo>
                    <a:lnTo>
                      <a:pt x="5" y="263"/>
                    </a:lnTo>
                    <a:lnTo>
                      <a:pt x="12" y="253"/>
                    </a:lnTo>
                    <a:lnTo>
                      <a:pt x="19" y="241"/>
                    </a:lnTo>
                    <a:lnTo>
                      <a:pt x="25" y="228"/>
                    </a:lnTo>
                    <a:lnTo>
                      <a:pt x="42" y="210"/>
                    </a:lnTo>
                    <a:lnTo>
                      <a:pt x="57" y="192"/>
                    </a:lnTo>
                    <a:lnTo>
                      <a:pt x="71" y="173"/>
                    </a:lnTo>
                    <a:lnTo>
                      <a:pt x="85" y="155"/>
                    </a:lnTo>
                    <a:lnTo>
                      <a:pt x="98" y="136"/>
                    </a:lnTo>
                    <a:lnTo>
                      <a:pt x="111" y="117"/>
                    </a:lnTo>
                    <a:lnTo>
                      <a:pt x="126" y="98"/>
                    </a:lnTo>
                    <a:lnTo>
                      <a:pt x="144" y="79"/>
                    </a:lnTo>
                    <a:lnTo>
                      <a:pt x="143" y="75"/>
                    </a:lnTo>
                    <a:lnTo>
                      <a:pt x="153" y="65"/>
                    </a:lnTo>
                    <a:lnTo>
                      <a:pt x="163" y="56"/>
                    </a:lnTo>
                    <a:lnTo>
                      <a:pt x="174" y="46"/>
                    </a:lnTo>
                    <a:lnTo>
                      <a:pt x="184" y="38"/>
                    </a:lnTo>
                    <a:lnTo>
                      <a:pt x="194" y="29"/>
                    </a:lnTo>
                    <a:lnTo>
                      <a:pt x="205" y="21"/>
                    </a:lnTo>
                    <a:lnTo>
                      <a:pt x="215" y="11"/>
                    </a:lnTo>
                    <a:lnTo>
                      <a:pt x="224" y="0"/>
                    </a:lnTo>
                    <a:lnTo>
                      <a:pt x="23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0" name="Freeform 70"/>
              <p:cNvSpPr>
                <a:spLocks/>
              </p:cNvSpPr>
              <p:nvPr/>
            </p:nvSpPr>
            <p:spPr bwMode="auto">
              <a:xfrm>
                <a:off x="2030" y="1519"/>
                <a:ext cx="27" cy="30"/>
              </a:xfrm>
              <a:custGeom>
                <a:avLst/>
                <a:gdLst>
                  <a:gd name="T0" fmla="*/ 33 w 55"/>
                  <a:gd name="T1" fmla="*/ 22 h 59"/>
                  <a:gd name="T2" fmla="*/ 31 w 55"/>
                  <a:gd name="T3" fmla="*/ 25 h 59"/>
                  <a:gd name="T4" fmla="*/ 41 w 55"/>
                  <a:gd name="T5" fmla="*/ 28 h 59"/>
                  <a:gd name="T6" fmla="*/ 48 w 55"/>
                  <a:gd name="T7" fmla="*/ 34 h 59"/>
                  <a:gd name="T8" fmla="*/ 51 w 55"/>
                  <a:gd name="T9" fmla="*/ 42 h 59"/>
                  <a:gd name="T10" fmla="*/ 55 w 55"/>
                  <a:gd name="T11" fmla="*/ 52 h 59"/>
                  <a:gd name="T12" fmla="*/ 50 w 55"/>
                  <a:gd name="T13" fmla="*/ 56 h 59"/>
                  <a:gd name="T14" fmla="*/ 46 w 55"/>
                  <a:gd name="T15" fmla="*/ 58 h 59"/>
                  <a:gd name="T16" fmla="*/ 39 w 55"/>
                  <a:gd name="T17" fmla="*/ 59 h 59"/>
                  <a:gd name="T18" fmla="*/ 33 w 55"/>
                  <a:gd name="T19" fmla="*/ 59 h 59"/>
                  <a:gd name="T20" fmla="*/ 25 w 55"/>
                  <a:gd name="T21" fmla="*/ 51 h 59"/>
                  <a:gd name="T22" fmla="*/ 17 w 55"/>
                  <a:gd name="T23" fmla="*/ 45 h 59"/>
                  <a:gd name="T24" fmla="*/ 10 w 55"/>
                  <a:gd name="T25" fmla="*/ 40 h 59"/>
                  <a:gd name="T26" fmla="*/ 9 w 55"/>
                  <a:gd name="T27" fmla="*/ 29 h 59"/>
                  <a:gd name="T28" fmla="*/ 4 w 55"/>
                  <a:gd name="T29" fmla="*/ 23 h 59"/>
                  <a:gd name="T30" fmla="*/ 2 w 55"/>
                  <a:gd name="T31" fmla="*/ 19 h 59"/>
                  <a:gd name="T32" fmla="*/ 0 w 55"/>
                  <a:gd name="T33" fmla="*/ 12 h 59"/>
                  <a:gd name="T34" fmla="*/ 0 w 55"/>
                  <a:gd name="T35" fmla="*/ 5 h 59"/>
                  <a:gd name="T36" fmla="*/ 5 w 55"/>
                  <a:gd name="T37" fmla="*/ 0 h 59"/>
                  <a:gd name="T38" fmla="*/ 11 w 55"/>
                  <a:gd name="T39" fmla="*/ 0 h 59"/>
                  <a:gd name="T40" fmla="*/ 17 w 55"/>
                  <a:gd name="T41" fmla="*/ 4 h 59"/>
                  <a:gd name="T42" fmla="*/ 23 w 55"/>
                  <a:gd name="T43" fmla="*/ 5 h 59"/>
                  <a:gd name="T44" fmla="*/ 25 w 55"/>
                  <a:gd name="T45" fmla="*/ 10 h 59"/>
                  <a:gd name="T46" fmla="*/ 28 w 55"/>
                  <a:gd name="T47" fmla="*/ 13 h 59"/>
                  <a:gd name="T48" fmla="*/ 31 w 55"/>
                  <a:gd name="T49" fmla="*/ 18 h 59"/>
                  <a:gd name="T50" fmla="*/ 33 w 55"/>
                  <a:gd name="T51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9">
                    <a:moveTo>
                      <a:pt x="33" y="22"/>
                    </a:moveTo>
                    <a:lnTo>
                      <a:pt x="31" y="25"/>
                    </a:lnTo>
                    <a:lnTo>
                      <a:pt x="41" y="28"/>
                    </a:lnTo>
                    <a:lnTo>
                      <a:pt x="48" y="34"/>
                    </a:lnTo>
                    <a:lnTo>
                      <a:pt x="51" y="42"/>
                    </a:lnTo>
                    <a:lnTo>
                      <a:pt x="55" y="52"/>
                    </a:lnTo>
                    <a:lnTo>
                      <a:pt x="50" y="56"/>
                    </a:lnTo>
                    <a:lnTo>
                      <a:pt x="46" y="58"/>
                    </a:lnTo>
                    <a:lnTo>
                      <a:pt x="39" y="59"/>
                    </a:lnTo>
                    <a:lnTo>
                      <a:pt x="33" y="59"/>
                    </a:lnTo>
                    <a:lnTo>
                      <a:pt x="25" y="51"/>
                    </a:lnTo>
                    <a:lnTo>
                      <a:pt x="17" y="45"/>
                    </a:lnTo>
                    <a:lnTo>
                      <a:pt x="10" y="40"/>
                    </a:lnTo>
                    <a:lnTo>
                      <a:pt x="9" y="29"/>
                    </a:lnTo>
                    <a:lnTo>
                      <a:pt x="4" y="23"/>
                    </a:lnTo>
                    <a:lnTo>
                      <a:pt x="2" y="19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23" y="5"/>
                    </a:lnTo>
                    <a:lnTo>
                      <a:pt x="25" y="10"/>
                    </a:lnTo>
                    <a:lnTo>
                      <a:pt x="28" y="13"/>
                    </a:lnTo>
                    <a:lnTo>
                      <a:pt x="31" y="18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1" name="Freeform 71"/>
              <p:cNvSpPr>
                <a:spLocks/>
              </p:cNvSpPr>
              <p:nvPr/>
            </p:nvSpPr>
            <p:spPr bwMode="auto">
              <a:xfrm>
                <a:off x="2111" y="1520"/>
                <a:ext cx="17" cy="15"/>
              </a:xfrm>
              <a:custGeom>
                <a:avLst/>
                <a:gdLst>
                  <a:gd name="T0" fmla="*/ 35 w 35"/>
                  <a:gd name="T1" fmla="*/ 14 h 30"/>
                  <a:gd name="T2" fmla="*/ 35 w 35"/>
                  <a:gd name="T3" fmla="*/ 20 h 30"/>
                  <a:gd name="T4" fmla="*/ 32 w 35"/>
                  <a:gd name="T5" fmla="*/ 26 h 30"/>
                  <a:gd name="T6" fmla="*/ 29 w 35"/>
                  <a:gd name="T7" fmla="*/ 30 h 30"/>
                  <a:gd name="T8" fmla="*/ 22 w 35"/>
                  <a:gd name="T9" fmla="*/ 29 h 30"/>
                  <a:gd name="T10" fmla="*/ 15 w 35"/>
                  <a:gd name="T11" fmla="*/ 29 h 30"/>
                  <a:gd name="T12" fmla="*/ 10 w 35"/>
                  <a:gd name="T13" fmla="*/ 25 h 30"/>
                  <a:gd name="T14" fmla="*/ 6 w 35"/>
                  <a:gd name="T15" fmla="*/ 19 h 30"/>
                  <a:gd name="T16" fmla="*/ 0 w 35"/>
                  <a:gd name="T17" fmla="*/ 16 h 30"/>
                  <a:gd name="T18" fmla="*/ 0 w 35"/>
                  <a:gd name="T19" fmla="*/ 7 h 30"/>
                  <a:gd name="T20" fmla="*/ 4 w 35"/>
                  <a:gd name="T21" fmla="*/ 2 h 30"/>
                  <a:gd name="T22" fmla="*/ 8 w 35"/>
                  <a:gd name="T23" fmla="*/ 0 h 30"/>
                  <a:gd name="T24" fmla="*/ 15 w 35"/>
                  <a:gd name="T25" fmla="*/ 0 h 30"/>
                  <a:gd name="T26" fmla="*/ 22 w 35"/>
                  <a:gd name="T27" fmla="*/ 2 h 30"/>
                  <a:gd name="T28" fmla="*/ 28 w 35"/>
                  <a:gd name="T29" fmla="*/ 5 h 30"/>
                  <a:gd name="T30" fmla="*/ 32 w 35"/>
                  <a:gd name="T31" fmla="*/ 9 h 30"/>
                  <a:gd name="T32" fmla="*/ 35 w 35"/>
                  <a:gd name="T33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0">
                    <a:moveTo>
                      <a:pt x="35" y="14"/>
                    </a:moveTo>
                    <a:lnTo>
                      <a:pt x="35" y="20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2" y="29"/>
                    </a:lnTo>
                    <a:lnTo>
                      <a:pt x="15" y="29"/>
                    </a:lnTo>
                    <a:lnTo>
                      <a:pt x="10" y="25"/>
                    </a:lnTo>
                    <a:lnTo>
                      <a:pt x="6" y="19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2" name="Freeform 72"/>
              <p:cNvSpPr>
                <a:spLocks/>
              </p:cNvSpPr>
              <p:nvPr/>
            </p:nvSpPr>
            <p:spPr bwMode="auto">
              <a:xfrm>
                <a:off x="1187" y="1522"/>
                <a:ext cx="37" cy="326"/>
              </a:xfrm>
              <a:custGeom>
                <a:avLst/>
                <a:gdLst>
                  <a:gd name="T0" fmla="*/ 10 w 74"/>
                  <a:gd name="T1" fmla="*/ 6 h 651"/>
                  <a:gd name="T2" fmla="*/ 15 w 74"/>
                  <a:gd name="T3" fmla="*/ 4 h 651"/>
                  <a:gd name="T4" fmla="*/ 21 w 74"/>
                  <a:gd name="T5" fmla="*/ 2 h 651"/>
                  <a:gd name="T6" fmla="*/ 28 w 74"/>
                  <a:gd name="T7" fmla="*/ 4 h 651"/>
                  <a:gd name="T8" fmla="*/ 34 w 74"/>
                  <a:gd name="T9" fmla="*/ 6 h 651"/>
                  <a:gd name="T10" fmla="*/ 41 w 74"/>
                  <a:gd name="T11" fmla="*/ 8 h 651"/>
                  <a:gd name="T12" fmla="*/ 46 w 74"/>
                  <a:gd name="T13" fmla="*/ 11 h 651"/>
                  <a:gd name="T14" fmla="*/ 53 w 74"/>
                  <a:gd name="T15" fmla="*/ 14 h 651"/>
                  <a:gd name="T16" fmla="*/ 59 w 74"/>
                  <a:gd name="T17" fmla="*/ 16 h 651"/>
                  <a:gd name="T18" fmla="*/ 61 w 74"/>
                  <a:gd name="T19" fmla="*/ 52 h 651"/>
                  <a:gd name="T20" fmla="*/ 61 w 74"/>
                  <a:gd name="T21" fmla="*/ 90 h 651"/>
                  <a:gd name="T22" fmla="*/ 61 w 74"/>
                  <a:gd name="T23" fmla="*/ 128 h 651"/>
                  <a:gd name="T24" fmla="*/ 64 w 74"/>
                  <a:gd name="T25" fmla="*/ 164 h 651"/>
                  <a:gd name="T26" fmla="*/ 59 w 74"/>
                  <a:gd name="T27" fmla="*/ 168 h 651"/>
                  <a:gd name="T28" fmla="*/ 64 w 74"/>
                  <a:gd name="T29" fmla="*/ 173 h 651"/>
                  <a:gd name="T30" fmla="*/ 65 w 74"/>
                  <a:gd name="T31" fmla="*/ 225 h 651"/>
                  <a:gd name="T32" fmla="*/ 64 w 74"/>
                  <a:gd name="T33" fmla="*/ 273 h 651"/>
                  <a:gd name="T34" fmla="*/ 61 w 74"/>
                  <a:gd name="T35" fmla="*/ 322 h 651"/>
                  <a:gd name="T36" fmla="*/ 57 w 74"/>
                  <a:gd name="T37" fmla="*/ 372 h 651"/>
                  <a:gd name="T38" fmla="*/ 64 w 74"/>
                  <a:gd name="T39" fmla="*/ 379 h 651"/>
                  <a:gd name="T40" fmla="*/ 66 w 74"/>
                  <a:gd name="T41" fmla="*/ 414 h 651"/>
                  <a:gd name="T42" fmla="*/ 68 w 74"/>
                  <a:gd name="T43" fmla="*/ 450 h 651"/>
                  <a:gd name="T44" fmla="*/ 69 w 74"/>
                  <a:gd name="T45" fmla="*/ 483 h 651"/>
                  <a:gd name="T46" fmla="*/ 67 w 74"/>
                  <a:gd name="T47" fmla="*/ 512 h 651"/>
                  <a:gd name="T48" fmla="*/ 69 w 74"/>
                  <a:gd name="T49" fmla="*/ 544 h 651"/>
                  <a:gd name="T50" fmla="*/ 71 w 74"/>
                  <a:gd name="T51" fmla="*/ 581 h 651"/>
                  <a:gd name="T52" fmla="*/ 73 w 74"/>
                  <a:gd name="T53" fmla="*/ 618 h 651"/>
                  <a:gd name="T54" fmla="*/ 74 w 74"/>
                  <a:gd name="T55" fmla="*/ 651 h 651"/>
                  <a:gd name="T56" fmla="*/ 66 w 74"/>
                  <a:gd name="T57" fmla="*/ 648 h 651"/>
                  <a:gd name="T58" fmla="*/ 59 w 74"/>
                  <a:gd name="T59" fmla="*/ 644 h 651"/>
                  <a:gd name="T60" fmla="*/ 51 w 74"/>
                  <a:gd name="T61" fmla="*/ 642 h 651"/>
                  <a:gd name="T62" fmla="*/ 43 w 74"/>
                  <a:gd name="T63" fmla="*/ 640 h 651"/>
                  <a:gd name="T64" fmla="*/ 35 w 74"/>
                  <a:gd name="T65" fmla="*/ 637 h 651"/>
                  <a:gd name="T66" fmla="*/ 27 w 74"/>
                  <a:gd name="T67" fmla="*/ 634 h 651"/>
                  <a:gd name="T68" fmla="*/ 20 w 74"/>
                  <a:gd name="T69" fmla="*/ 631 h 651"/>
                  <a:gd name="T70" fmla="*/ 12 w 74"/>
                  <a:gd name="T71" fmla="*/ 626 h 651"/>
                  <a:gd name="T72" fmla="*/ 7 w 74"/>
                  <a:gd name="T73" fmla="*/ 572 h 651"/>
                  <a:gd name="T74" fmla="*/ 8 w 74"/>
                  <a:gd name="T75" fmla="*/ 522 h 651"/>
                  <a:gd name="T76" fmla="*/ 11 w 74"/>
                  <a:gd name="T77" fmla="*/ 473 h 651"/>
                  <a:gd name="T78" fmla="*/ 10 w 74"/>
                  <a:gd name="T79" fmla="*/ 420 h 651"/>
                  <a:gd name="T80" fmla="*/ 8 w 74"/>
                  <a:gd name="T81" fmla="*/ 352 h 651"/>
                  <a:gd name="T82" fmla="*/ 6 w 74"/>
                  <a:gd name="T83" fmla="*/ 278 h 651"/>
                  <a:gd name="T84" fmla="*/ 5 w 74"/>
                  <a:gd name="T85" fmla="*/ 204 h 651"/>
                  <a:gd name="T86" fmla="*/ 10 w 74"/>
                  <a:gd name="T87" fmla="*/ 135 h 651"/>
                  <a:gd name="T88" fmla="*/ 7 w 74"/>
                  <a:gd name="T89" fmla="*/ 119 h 651"/>
                  <a:gd name="T90" fmla="*/ 7 w 74"/>
                  <a:gd name="T91" fmla="*/ 100 h 651"/>
                  <a:gd name="T92" fmla="*/ 6 w 74"/>
                  <a:gd name="T93" fmla="*/ 82 h 651"/>
                  <a:gd name="T94" fmla="*/ 0 w 74"/>
                  <a:gd name="T95" fmla="*/ 68 h 651"/>
                  <a:gd name="T96" fmla="*/ 5 w 74"/>
                  <a:gd name="T97" fmla="*/ 0 h 651"/>
                  <a:gd name="T98" fmla="*/ 10 w 74"/>
                  <a:gd name="T99" fmla="*/ 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651">
                    <a:moveTo>
                      <a:pt x="10" y="6"/>
                    </a:moveTo>
                    <a:lnTo>
                      <a:pt x="15" y="4"/>
                    </a:lnTo>
                    <a:lnTo>
                      <a:pt x="21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9" y="16"/>
                    </a:lnTo>
                    <a:lnTo>
                      <a:pt x="61" y="52"/>
                    </a:lnTo>
                    <a:lnTo>
                      <a:pt x="61" y="90"/>
                    </a:lnTo>
                    <a:lnTo>
                      <a:pt x="61" y="128"/>
                    </a:lnTo>
                    <a:lnTo>
                      <a:pt x="64" y="164"/>
                    </a:lnTo>
                    <a:lnTo>
                      <a:pt x="59" y="168"/>
                    </a:lnTo>
                    <a:lnTo>
                      <a:pt x="64" y="173"/>
                    </a:lnTo>
                    <a:lnTo>
                      <a:pt x="65" y="225"/>
                    </a:lnTo>
                    <a:lnTo>
                      <a:pt x="64" y="273"/>
                    </a:lnTo>
                    <a:lnTo>
                      <a:pt x="61" y="322"/>
                    </a:lnTo>
                    <a:lnTo>
                      <a:pt x="57" y="372"/>
                    </a:lnTo>
                    <a:lnTo>
                      <a:pt x="64" y="379"/>
                    </a:lnTo>
                    <a:lnTo>
                      <a:pt x="66" y="414"/>
                    </a:lnTo>
                    <a:lnTo>
                      <a:pt x="68" y="450"/>
                    </a:lnTo>
                    <a:lnTo>
                      <a:pt x="69" y="483"/>
                    </a:lnTo>
                    <a:lnTo>
                      <a:pt x="67" y="512"/>
                    </a:lnTo>
                    <a:lnTo>
                      <a:pt x="69" y="544"/>
                    </a:lnTo>
                    <a:lnTo>
                      <a:pt x="71" y="581"/>
                    </a:lnTo>
                    <a:lnTo>
                      <a:pt x="73" y="618"/>
                    </a:lnTo>
                    <a:lnTo>
                      <a:pt x="74" y="651"/>
                    </a:lnTo>
                    <a:lnTo>
                      <a:pt x="66" y="648"/>
                    </a:lnTo>
                    <a:lnTo>
                      <a:pt x="59" y="644"/>
                    </a:lnTo>
                    <a:lnTo>
                      <a:pt x="51" y="642"/>
                    </a:lnTo>
                    <a:lnTo>
                      <a:pt x="43" y="640"/>
                    </a:lnTo>
                    <a:lnTo>
                      <a:pt x="35" y="637"/>
                    </a:lnTo>
                    <a:lnTo>
                      <a:pt x="27" y="634"/>
                    </a:lnTo>
                    <a:lnTo>
                      <a:pt x="20" y="631"/>
                    </a:lnTo>
                    <a:lnTo>
                      <a:pt x="12" y="626"/>
                    </a:lnTo>
                    <a:lnTo>
                      <a:pt x="7" y="572"/>
                    </a:lnTo>
                    <a:lnTo>
                      <a:pt x="8" y="522"/>
                    </a:lnTo>
                    <a:lnTo>
                      <a:pt x="11" y="473"/>
                    </a:lnTo>
                    <a:lnTo>
                      <a:pt x="10" y="420"/>
                    </a:lnTo>
                    <a:lnTo>
                      <a:pt x="8" y="352"/>
                    </a:lnTo>
                    <a:lnTo>
                      <a:pt x="6" y="278"/>
                    </a:lnTo>
                    <a:lnTo>
                      <a:pt x="5" y="204"/>
                    </a:lnTo>
                    <a:lnTo>
                      <a:pt x="10" y="135"/>
                    </a:lnTo>
                    <a:lnTo>
                      <a:pt x="7" y="119"/>
                    </a:lnTo>
                    <a:lnTo>
                      <a:pt x="7" y="100"/>
                    </a:lnTo>
                    <a:lnTo>
                      <a:pt x="6" y="82"/>
                    </a:lnTo>
                    <a:lnTo>
                      <a:pt x="0" y="68"/>
                    </a:lnTo>
                    <a:lnTo>
                      <a:pt x="5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3" name="Freeform 73"/>
              <p:cNvSpPr>
                <a:spLocks/>
              </p:cNvSpPr>
              <p:nvPr/>
            </p:nvSpPr>
            <p:spPr bwMode="auto">
              <a:xfrm>
                <a:off x="1933" y="1524"/>
                <a:ext cx="16" cy="15"/>
              </a:xfrm>
              <a:custGeom>
                <a:avLst/>
                <a:gdLst>
                  <a:gd name="T0" fmla="*/ 32 w 32"/>
                  <a:gd name="T1" fmla="*/ 15 h 30"/>
                  <a:gd name="T2" fmla="*/ 30 w 32"/>
                  <a:gd name="T3" fmla="*/ 19 h 30"/>
                  <a:gd name="T4" fmla="*/ 28 w 32"/>
                  <a:gd name="T5" fmla="*/ 24 h 30"/>
                  <a:gd name="T6" fmla="*/ 24 w 32"/>
                  <a:gd name="T7" fmla="*/ 28 h 30"/>
                  <a:gd name="T8" fmla="*/ 18 w 32"/>
                  <a:gd name="T9" fmla="*/ 30 h 30"/>
                  <a:gd name="T10" fmla="*/ 13 w 32"/>
                  <a:gd name="T11" fmla="*/ 30 h 30"/>
                  <a:gd name="T12" fmla="*/ 7 w 32"/>
                  <a:gd name="T13" fmla="*/ 26 h 30"/>
                  <a:gd name="T14" fmla="*/ 2 w 32"/>
                  <a:gd name="T15" fmla="*/ 20 h 30"/>
                  <a:gd name="T16" fmla="*/ 0 w 32"/>
                  <a:gd name="T17" fmla="*/ 15 h 30"/>
                  <a:gd name="T18" fmla="*/ 0 w 32"/>
                  <a:gd name="T19" fmla="*/ 9 h 30"/>
                  <a:gd name="T20" fmla="*/ 2 w 32"/>
                  <a:gd name="T21" fmla="*/ 4 h 30"/>
                  <a:gd name="T22" fmla="*/ 6 w 32"/>
                  <a:gd name="T23" fmla="*/ 1 h 30"/>
                  <a:gd name="T24" fmla="*/ 10 w 32"/>
                  <a:gd name="T25" fmla="*/ 0 h 30"/>
                  <a:gd name="T26" fmla="*/ 18 w 32"/>
                  <a:gd name="T27" fmla="*/ 0 h 30"/>
                  <a:gd name="T28" fmla="*/ 25 w 32"/>
                  <a:gd name="T29" fmla="*/ 3 h 30"/>
                  <a:gd name="T30" fmla="*/ 30 w 32"/>
                  <a:gd name="T31" fmla="*/ 9 h 30"/>
                  <a:gd name="T32" fmla="*/ 32 w 32"/>
                  <a:gd name="T3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0">
                    <a:moveTo>
                      <a:pt x="32" y="15"/>
                    </a:moveTo>
                    <a:lnTo>
                      <a:pt x="30" y="19"/>
                    </a:lnTo>
                    <a:lnTo>
                      <a:pt x="28" y="24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30" y="9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4" name="Freeform 74"/>
              <p:cNvSpPr>
                <a:spLocks/>
              </p:cNvSpPr>
              <p:nvPr/>
            </p:nvSpPr>
            <p:spPr bwMode="auto">
              <a:xfrm>
                <a:off x="1512" y="1527"/>
                <a:ext cx="106" cy="257"/>
              </a:xfrm>
              <a:custGeom>
                <a:avLst/>
                <a:gdLst>
                  <a:gd name="T0" fmla="*/ 168 w 211"/>
                  <a:gd name="T1" fmla="*/ 107 h 514"/>
                  <a:gd name="T2" fmla="*/ 157 w 211"/>
                  <a:gd name="T3" fmla="*/ 127 h 514"/>
                  <a:gd name="T4" fmla="*/ 148 w 211"/>
                  <a:gd name="T5" fmla="*/ 148 h 514"/>
                  <a:gd name="T6" fmla="*/ 141 w 211"/>
                  <a:gd name="T7" fmla="*/ 172 h 514"/>
                  <a:gd name="T8" fmla="*/ 132 w 211"/>
                  <a:gd name="T9" fmla="*/ 197 h 514"/>
                  <a:gd name="T10" fmla="*/ 119 w 211"/>
                  <a:gd name="T11" fmla="*/ 219 h 514"/>
                  <a:gd name="T12" fmla="*/ 106 w 211"/>
                  <a:gd name="T13" fmla="*/ 244 h 514"/>
                  <a:gd name="T14" fmla="*/ 96 w 211"/>
                  <a:gd name="T15" fmla="*/ 274 h 514"/>
                  <a:gd name="T16" fmla="*/ 81 w 211"/>
                  <a:gd name="T17" fmla="*/ 305 h 514"/>
                  <a:gd name="T18" fmla="*/ 66 w 211"/>
                  <a:gd name="T19" fmla="*/ 336 h 514"/>
                  <a:gd name="T20" fmla="*/ 52 w 211"/>
                  <a:gd name="T21" fmla="*/ 372 h 514"/>
                  <a:gd name="T22" fmla="*/ 37 w 211"/>
                  <a:gd name="T23" fmla="*/ 412 h 514"/>
                  <a:gd name="T24" fmla="*/ 23 w 211"/>
                  <a:gd name="T25" fmla="*/ 452 h 514"/>
                  <a:gd name="T26" fmla="*/ 10 w 211"/>
                  <a:gd name="T27" fmla="*/ 493 h 514"/>
                  <a:gd name="T28" fmla="*/ 3 w 211"/>
                  <a:gd name="T29" fmla="*/ 500 h 514"/>
                  <a:gd name="T30" fmla="*/ 2 w 211"/>
                  <a:gd name="T31" fmla="*/ 474 h 514"/>
                  <a:gd name="T32" fmla="*/ 19 w 211"/>
                  <a:gd name="T33" fmla="*/ 446 h 514"/>
                  <a:gd name="T34" fmla="*/ 33 w 211"/>
                  <a:gd name="T35" fmla="*/ 410 h 514"/>
                  <a:gd name="T36" fmla="*/ 44 w 211"/>
                  <a:gd name="T37" fmla="*/ 372 h 514"/>
                  <a:gd name="T38" fmla="*/ 58 w 211"/>
                  <a:gd name="T39" fmla="*/ 334 h 514"/>
                  <a:gd name="T40" fmla="*/ 74 w 211"/>
                  <a:gd name="T41" fmla="*/ 301 h 514"/>
                  <a:gd name="T42" fmla="*/ 83 w 211"/>
                  <a:gd name="T43" fmla="*/ 273 h 514"/>
                  <a:gd name="T44" fmla="*/ 94 w 211"/>
                  <a:gd name="T45" fmla="*/ 243 h 514"/>
                  <a:gd name="T46" fmla="*/ 105 w 211"/>
                  <a:gd name="T47" fmla="*/ 213 h 514"/>
                  <a:gd name="T48" fmla="*/ 121 w 211"/>
                  <a:gd name="T49" fmla="*/ 185 h 514"/>
                  <a:gd name="T50" fmla="*/ 134 w 211"/>
                  <a:gd name="T51" fmla="*/ 157 h 514"/>
                  <a:gd name="T52" fmla="*/ 143 w 211"/>
                  <a:gd name="T53" fmla="*/ 127 h 514"/>
                  <a:gd name="T54" fmla="*/ 158 w 211"/>
                  <a:gd name="T55" fmla="*/ 99 h 514"/>
                  <a:gd name="T56" fmla="*/ 170 w 211"/>
                  <a:gd name="T57" fmla="*/ 66 h 514"/>
                  <a:gd name="T58" fmla="*/ 188 w 211"/>
                  <a:gd name="T59" fmla="*/ 39 h 514"/>
                  <a:gd name="T60" fmla="*/ 211 w 211"/>
                  <a:gd name="T61" fmla="*/ 0 h 514"/>
                  <a:gd name="T62" fmla="*/ 200 w 211"/>
                  <a:gd name="T63" fmla="*/ 21 h 514"/>
                  <a:gd name="T64" fmla="*/ 191 w 211"/>
                  <a:gd name="T65" fmla="*/ 47 h 514"/>
                  <a:gd name="T66" fmla="*/ 180 w 211"/>
                  <a:gd name="T67" fmla="*/ 73 h 514"/>
                  <a:gd name="T68" fmla="*/ 168 w 211"/>
                  <a:gd name="T69" fmla="*/ 9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514">
                    <a:moveTo>
                      <a:pt x="168" y="98"/>
                    </a:moveTo>
                    <a:lnTo>
                      <a:pt x="168" y="107"/>
                    </a:lnTo>
                    <a:lnTo>
                      <a:pt x="163" y="117"/>
                    </a:lnTo>
                    <a:lnTo>
                      <a:pt x="157" y="127"/>
                    </a:lnTo>
                    <a:lnTo>
                      <a:pt x="153" y="137"/>
                    </a:lnTo>
                    <a:lnTo>
                      <a:pt x="148" y="148"/>
                    </a:lnTo>
                    <a:lnTo>
                      <a:pt x="145" y="160"/>
                    </a:lnTo>
                    <a:lnTo>
                      <a:pt x="141" y="172"/>
                    </a:lnTo>
                    <a:lnTo>
                      <a:pt x="136" y="184"/>
                    </a:lnTo>
                    <a:lnTo>
                      <a:pt x="132" y="197"/>
                    </a:lnTo>
                    <a:lnTo>
                      <a:pt x="126" y="207"/>
                    </a:lnTo>
                    <a:lnTo>
                      <a:pt x="119" y="219"/>
                    </a:lnTo>
                    <a:lnTo>
                      <a:pt x="110" y="228"/>
                    </a:lnTo>
                    <a:lnTo>
                      <a:pt x="106" y="244"/>
                    </a:lnTo>
                    <a:lnTo>
                      <a:pt x="102" y="259"/>
                    </a:lnTo>
                    <a:lnTo>
                      <a:pt x="96" y="274"/>
                    </a:lnTo>
                    <a:lnTo>
                      <a:pt x="89" y="290"/>
                    </a:lnTo>
                    <a:lnTo>
                      <a:pt x="81" y="305"/>
                    </a:lnTo>
                    <a:lnTo>
                      <a:pt x="73" y="320"/>
                    </a:lnTo>
                    <a:lnTo>
                      <a:pt x="66" y="336"/>
                    </a:lnTo>
                    <a:lnTo>
                      <a:pt x="60" y="352"/>
                    </a:lnTo>
                    <a:lnTo>
                      <a:pt x="52" y="372"/>
                    </a:lnTo>
                    <a:lnTo>
                      <a:pt x="44" y="393"/>
                    </a:lnTo>
                    <a:lnTo>
                      <a:pt x="37" y="412"/>
                    </a:lnTo>
                    <a:lnTo>
                      <a:pt x="30" y="432"/>
                    </a:lnTo>
                    <a:lnTo>
                      <a:pt x="23" y="452"/>
                    </a:lnTo>
                    <a:lnTo>
                      <a:pt x="17" y="472"/>
                    </a:lnTo>
                    <a:lnTo>
                      <a:pt x="10" y="493"/>
                    </a:lnTo>
                    <a:lnTo>
                      <a:pt x="4" y="514"/>
                    </a:lnTo>
                    <a:lnTo>
                      <a:pt x="3" y="500"/>
                    </a:lnTo>
                    <a:lnTo>
                      <a:pt x="0" y="487"/>
                    </a:lnTo>
                    <a:lnTo>
                      <a:pt x="2" y="474"/>
                    </a:lnTo>
                    <a:lnTo>
                      <a:pt x="11" y="464"/>
                    </a:lnTo>
                    <a:lnTo>
                      <a:pt x="19" y="446"/>
                    </a:lnTo>
                    <a:lnTo>
                      <a:pt x="26" y="427"/>
                    </a:lnTo>
                    <a:lnTo>
                      <a:pt x="33" y="410"/>
                    </a:lnTo>
                    <a:lnTo>
                      <a:pt x="41" y="391"/>
                    </a:lnTo>
                    <a:lnTo>
                      <a:pt x="44" y="372"/>
                    </a:lnTo>
                    <a:lnTo>
                      <a:pt x="50" y="353"/>
                    </a:lnTo>
                    <a:lnTo>
                      <a:pt x="58" y="334"/>
                    </a:lnTo>
                    <a:lnTo>
                      <a:pt x="66" y="315"/>
                    </a:lnTo>
                    <a:lnTo>
                      <a:pt x="74" y="301"/>
                    </a:lnTo>
                    <a:lnTo>
                      <a:pt x="79" y="288"/>
                    </a:lnTo>
                    <a:lnTo>
                      <a:pt x="83" y="273"/>
                    </a:lnTo>
                    <a:lnTo>
                      <a:pt x="90" y="260"/>
                    </a:lnTo>
                    <a:lnTo>
                      <a:pt x="94" y="243"/>
                    </a:lnTo>
                    <a:lnTo>
                      <a:pt x="100" y="228"/>
                    </a:lnTo>
                    <a:lnTo>
                      <a:pt x="105" y="213"/>
                    </a:lnTo>
                    <a:lnTo>
                      <a:pt x="113" y="199"/>
                    </a:lnTo>
                    <a:lnTo>
                      <a:pt x="121" y="185"/>
                    </a:lnTo>
                    <a:lnTo>
                      <a:pt x="128" y="171"/>
                    </a:lnTo>
                    <a:lnTo>
                      <a:pt x="134" y="157"/>
                    </a:lnTo>
                    <a:lnTo>
                      <a:pt x="139" y="142"/>
                    </a:lnTo>
                    <a:lnTo>
                      <a:pt x="143" y="127"/>
                    </a:lnTo>
                    <a:lnTo>
                      <a:pt x="150" y="112"/>
                    </a:lnTo>
                    <a:lnTo>
                      <a:pt x="158" y="99"/>
                    </a:lnTo>
                    <a:lnTo>
                      <a:pt x="165" y="85"/>
                    </a:lnTo>
                    <a:lnTo>
                      <a:pt x="170" y="66"/>
                    </a:lnTo>
                    <a:lnTo>
                      <a:pt x="179" y="53"/>
                    </a:lnTo>
                    <a:lnTo>
                      <a:pt x="188" y="39"/>
                    </a:lnTo>
                    <a:lnTo>
                      <a:pt x="188" y="18"/>
                    </a:lnTo>
                    <a:lnTo>
                      <a:pt x="211" y="0"/>
                    </a:lnTo>
                    <a:lnTo>
                      <a:pt x="206" y="10"/>
                    </a:lnTo>
                    <a:lnTo>
                      <a:pt x="200" y="21"/>
                    </a:lnTo>
                    <a:lnTo>
                      <a:pt x="195" y="34"/>
                    </a:lnTo>
                    <a:lnTo>
                      <a:pt x="191" y="47"/>
                    </a:lnTo>
                    <a:lnTo>
                      <a:pt x="186" y="61"/>
                    </a:lnTo>
                    <a:lnTo>
                      <a:pt x="180" y="73"/>
                    </a:lnTo>
                    <a:lnTo>
                      <a:pt x="174" y="86"/>
                    </a:lnTo>
                    <a:lnTo>
                      <a:pt x="168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5" name="Freeform 75"/>
              <p:cNvSpPr>
                <a:spLocks/>
              </p:cNvSpPr>
              <p:nvPr/>
            </p:nvSpPr>
            <p:spPr bwMode="auto">
              <a:xfrm>
                <a:off x="2158" y="1534"/>
                <a:ext cx="13" cy="15"/>
              </a:xfrm>
              <a:custGeom>
                <a:avLst/>
                <a:gdLst>
                  <a:gd name="T0" fmla="*/ 25 w 25"/>
                  <a:gd name="T1" fmla="*/ 11 h 30"/>
                  <a:gd name="T2" fmla="*/ 22 w 25"/>
                  <a:gd name="T3" fmla="*/ 30 h 30"/>
                  <a:gd name="T4" fmla="*/ 2 w 25"/>
                  <a:gd name="T5" fmla="*/ 30 h 30"/>
                  <a:gd name="T6" fmla="*/ 0 w 25"/>
                  <a:gd name="T7" fmla="*/ 23 h 30"/>
                  <a:gd name="T8" fmla="*/ 0 w 25"/>
                  <a:gd name="T9" fmla="*/ 15 h 30"/>
                  <a:gd name="T10" fmla="*/ 2 w 25"/>
                  <a:gd name="T11" fmla="*/ 7 h 30"/>
                  <a:gd name="T12" fmla="*/ 8 w 25"/>
                  <a:gd name="T13" fmla="*/ 0 h 30"/>
                  <a:gd name="T14" fmla="*/ 12 w 25"/>
                  <a:gd name="T15" fmla="*/ 3 h 30"/>
                  <a:gd name="T16" fmla="*/ 18 w 25"/>
                  <a:gd name="T17" fmla="*/ 4 h 30"/>
                  <a:gd name="T18" fmla="*/ 23 w 25"/>
                  <a:gd name="T19" fmla="*/ 6 h 30"/>
                  <a:gd name="T20" fmla="*/ 25 w 25"/>
                  <a:gd name="T2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0">
                    <a:moveTo>
                      <a:pt x="25" y="11"/>
                    </a:moveTo>
                    <a:lnTo>
                      <a:pt x="22" y="30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18" y="4"/>
                    </a:lnTo>
                    <a:lnTo>
                      <a:pt x="23" y="6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6" name="Freeform 76"/>
              <p:cNvSpPr>
                <a:spLocks/>
              </p:cNvSpPr>
              <p:nvPr/>
            </p:nvSpPr>
            <p:spPr bwMode="auto">
              <a:xfrm>
                <a:off x="2062" y="1541"/>
                <a:ext cx="37" cy="31"/>
              </a:xfrm>
              <a:custGeom>
                <a:avLst/>
                <a:gdLst>
                  <a:gd name="T0" fmla="*/ 59 w 74"/>
                  <a:gd name="T1" fmla="*/ 0 h 62"/>
                  <a:gd name="T2" fmla="*/ 62 w 74"/>
                  <a:gd name="T3" fmla="*/ 3 h 62"/>
                  <a:gd name="T4" fmla="*/ 66 w 74"/>
                  <a:gd name="T5" fmla="*/ 4 h 62"/>
                  <a:gd name="T6" fmla="*/ 69 w 74"/>
                  <a:gd name="T7" fmla="*/ 6 h 62"/>
                  <a:gd name="T8" fmla="*/ 73 w 74"/>
                  <a:gd name="T9" fmla="*/ 11 h 62"/>
                  <a:gd name="T10" fmla="*/ 74 w 74"/>
                  <a:gd name="T11" fmla="*/ 18 h 62"/>
                  <a:gd name="T12" fmla="*/ 73 w 74"/>
                  <a:gd name="T13" fmla="*/ 24 h 62"/>
                  <a:gd name="T14" fmla="*/ 69 w 74"/>
                  <a:gd name="T15" fmla="*/ 30 h 62"/>
                  <a:gd name="T16" fmla="*/ 64 w 74"/>
                  <a:gd name="T17" fmla="*/ 35 h 62"/>
                  <a:gd name="T18" fmla="*/ 54 w 74"/>
                  <a:gd name="T19" fmla="*/ 34 h 62"/>
                  <a:gd name="T20" fmla="*/ 47 w 74"/>
                  <a:gd name="T21" fmla="*/ 32 h 62"/>
                  <a:gd name="T22" fmla="*/ 40 w 74"/>
                  <a:gd name="T23" fmla="*/ 32 h 62"/>
                  <a:gd name="T24" fmla="*/ 34 w 74"/>
                  <a:gd name="T25" fmla="*/ 35 h 62"/>
                  <a:gd name="T26" fmla="*/ 36 w 74"/>
                  <a:gd name="T27" fmla="*/ 39 h 62"/>
                  <a:gd name="T28" fmla="*/ 38 w 74"/>
                  <a:gd name="T29" fmla="*/ 44 h 62"/>
                  <a:gd name="T30" fmla="*/ 38 w 74"/>
                  <a:gd name="T31" fmla="*/ 50 h 62"/>
                  <a:gd name="T32" fmla="*/ 38 w 74"/>
                  <a:gd name="T33" fmla="*/ 54 h 62"/>
                  <a:gd name="T34" fmla="*/ 31 w 74"/>
                  <a:gd name="T35" fmla="*/ 57 h 62"/>
                  <a:gd name="T36" fmla="*/ 24 w 74"/>
                  <a:gd name="T37" fmla="*/ 60 h 62"/>
                  <a:gd name="T38" fmla="*/ 17 w 74"/>
                  <a:gd name="T39" fmla="*/ 62 h 62"/>
                  <a:gd name="T40" fmla="*/ 11 w 74"/>
                  <a:gd name="T41" fmla="*/ 60 h 62"/>
                  <a:gd name="T42" fmla="*/ 2 w 74"/>
                  <a:gd name="T43" fmla="*/ 53 h 62"/>
                  <a:gd name="T44" fmla="*/ 0 w 74"/>
                  <a:gd name="T45" fmla="*/ 47 h 62"/>
                  <a:gd name="T46" fmla="*/ 2 w 74"/>
                  <a:gd name="T47" fmla="*/ 42 h 62"/>
                  <a:gd name="T48" fmla="*/ 6 w 74"/>
                  <a:gd name="T49" fmla="*/ 35 h 62"/>
                  <a:gd name="T50" fmla="*/ 11 w 74"/>
                  <a:gd name="T51" fmla="*/ 29 h 62"/>
                  <a:gd name="T52" fmla="*/ 13 w 74"/>
                  <a:gd name="T53" fmla="*/ 22 h 62"/>
                  <a:gd name="T54" fmla="*/ 14 w 74"/>
                  <a:gd name="T55" fmla="*/ 15 h 62"/>
                  <a:gd name="T56" fmla="*/ 11 w 74"/>
                  <a:gd name="T57" fmla="*/ 8 h 62"/>
                  <a:gd name="T58" fmla="*/ 15 w 74"/>
                  <a:gd name="T59" fmla="*/ 5 h 62"/>
                  <a:gd name="T60" fmla="*/ 21 w 74"/>
                  <a:gd name="T61" fmla="*/ 4 h 62"/>
                  <a:gd name="T62" fmla="*/ 25 w 74"/>
                  <a:gd name="T63" fmla="*/ 4 h 62"/>
                  <a:gd name="T64" fmla="*/ 31 w 74"/>
                  <a:gd name="T65" fmla="*/ 5 h 62"/>
                  <a:gd name="T66" fmla="*/ 37 w 74"/>
                  <a:gd name="T67" fmla="*/ 6 h 62"/>
                  <a:gd name="T68" fmla="*/ 44 w 74"/>
                  <a:gd name="T69" fmla="*/ 6 h 62"/>
                  <a:gd name="T70" fmla="*/ 50 w 74"/>
                  <a:gd name="T71" fmla="*/ 6 h 62"/>
                  <a:gd name="T72" fmla="*/ 57 w 74"/>
                  <a:gd name="T73" fmla="*/ 4 h 62"/>
                  <a:gd name="T74" fmla="*/ 59 w 74"/>
                  <a:gd name="T7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62">
                    <a:moveTo>
                      <a:pt x="59" y="0"/>
                    </a:moveTo>
                    <a:lnTo>
                      <a:pt x="62" y="3"/>
                    </a:lnTo>
                    <a:lnTo>
                      <a:pt x="66" y="4"/>
                    </a:lnTo>
                    <a:lnTo>
                      <a:pt x="69" y="6"/>
                    </a:lnTo>
                    <a:lnTo>
                      <a:pt x="73" y="11"/>
                    </a:lnTo>
                    <a:lnTo>
                      <a:pt x="74" y="18"/>
                    </a:lnTo>
                    <a:lnTo>
                      <a:pt x="73" y="24"/>
                    </a:lnTo>
                    <a:lnTo>
                      <a:pt x="69" y="30"/>
                    </a:lnTo>
                    <a:lnTo>
                      <a:pt x="64" y="35"/>
                    </a:lnTo>
                    <a:lnTo>
                      <a:pt x="54" y="34"/>
                    </a:lnTo>
                    <a:lnTo>
                      <a:pt x="47" y="32"/>
                    </a:lnTo>
                    <a:lnTo>
                      <a:pt x="40" y="32"/>
                    </a:lnTo>
                    <a:lnTo>
                      <a:pt x="34" y="35"/>
                    </a:lnTo>
                    <a:lnTo>
                      <a:pt x="36" y="39"/>
                    </a:lnTo>
                    <a:lnTo>
                      <a:pt x="38" y="44"/>
                    </a:lnTo>
                    <a:lnTo>
                      <a:pt x="38" y="50"/>
                    </a:lnTo>
                    <a:lnTo>
                      <a:pt x="38" y="54"/>
                    </a:lnTo>
                    <a:lnTo>
                      <a:pt x="31" y="57"/>
                    </a:lnTo>
                    <a:lnTo>
                      <a:pt x="24" y="60"/>
                    </a:lnTo>
                    <a:lnTo>
                      <a:pt x="17" y="62"/>
                    </a:lnTo>
                    <a:lnTo>
                      <a:pt x="11" y="60"/>
                    </a:lnTo>
                    <a:lnTo>
                      <a:pt x="2" y="53"/>
                    </a:lnTo>
                    <a:lnTo>
                      <a:pt x="0" y="47"/>
                    </a:lnTo>
                    <a:lnTo>
                      <a:pt x="2" y="42"/>
                    </a:lnTo>
                    <a:lnTo>
                      <a:pt x="6" y="35"/>
                    </a:lnTo>
                    <a:lnTo>
                      <a:pt x="11" y="29"/>
                    </a:lnTo>
                    <a:lnTo>
                      <a:pt x="13" y="22"/>
                    </a:lnTo>
                    <a:lnTo>
                      <a:pt x="14" y="15"/>
                    </a:lnTo>
                    <a:lnTo>
                      <a:pt x="11" y="8"/>
                    </a:lnTo>
                    <a:lnTo>
                      <a:pt x="15" y="5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31" y="5"/>
                    </a:lnTo>
                    <a:lnTo>
                      <a:pt x="37" y="6"/>
                    </a:lnTo>
                    <a:lnTo>
                      <a:pt x="44" y="6"/>
                    </a:lnTo>
                    <a:lnTo>
                      <a:pt x="50" y="6"/>
                    </a:lnTo>
                    <a:lnTo>
                      <a:pt x="57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7" name="Freeform 77"/>
              <p:cNvSpPr>
                <a:spLocks/>
              </p:cNvSpPr>
              <p:nvPr/>
            </p:nvSpPr>
            <p:spPr bwMode="auto">
              <a:xfrm>
                <a:off x="2105" y="1543"/>
                <a:ext cx="18" cy="18"/>
              </a:xfrm>
              <a:custGeom>
                <a:avLst/>
                <a:gdLst>
                  <a:gd name="T0" fmla="*/ 37 w 37"/>
                  <a:gd name="T1" fmla="*/ 19 h 36"/>
                  <a:gd name="T2" fmla="*/ 36 w 37"/>
                  <a:gd name="T3" fmla="*/ 23 h 36"/>
                  <a:gd name="T4" fmla="*/ 36 w 37"/>
                  <a:gd name="T5" fmla="*/ 27 h 36"/>
                  <a:gd name="T6" fmla="*/ 34 w 37"/>
                  <a:gd name="T7" fmla="*/ 32 h 36"/>
                  <a:gd name="T8" fmla="*/ 30 w 37"/>
                  <a:gd name="T9" fmla="*/ 36 h 36"/>
                  <a:gd name="T10" fmla="*/ 22 w 37"/>
                  <a:gd name="T11" fmla="*/ 33 h 36"/>
                  <a:gd name="T12" fmla="*/ 13 w 37"/>
                  <a:gd name="T13" fmla="*/ 32 h 36"/>
                  <a:gd name="T14" fmla="*/ 5 w 37"/>
                  <a:gd name="T15" fmla="*/ 29 h 36"/>
                  <a:gd name="T16" fmla="*/ 0 w 37"/>
                  <a:gd name="T17" fmla="*/ 19 h 36"/>
                  <a:gd name="T18" fmla="*/ 0 w 37"/>
                  <a:gd name="T19" fmla="*/ 14 h 36"/>
                  <a:gd name="T20" fmla="*/ 3 w 37"/>
                  <a:gd name="T21" fmla="*/ 8 h 36"/>
                  <a:gd name="T22" fmla="*/ 6 w 37"/>
                  <a:gd name="T23" fmla="*/ 3 h 36"/>
                  <a:gd name="T24" fmla="*/ 11 w 37"/>
                  <a:gd name="T25" fmla="*/ 0 h 36"/>
                  <a:gd name="T26" fmla="*/ 20 w 37"/>
                  <a:gd name="T27" fmla="*/ 3 h 36"/>
                  <a:gd name="T28" fmla="*/ 28 w 37"/>
                  <a:gd name="T29" fmla="*/ 7 h 36"/>
                  <a:gd name="T30" fmla="*/ 34 w 37"/>
                  <a:gd name="T31" fmla="*/ 11 h 36"/>
                  <a:gd name="T32" fmla="*/ 37 w 37"/>
                  <a:gd name="T3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6">
                    <a:moveTo>
                      <a:pt x="37" y="19"/>
                    </a:moveTo>
                    <a:lnTo>
                      <a:pt x="36" y="23"/>
                    </a:lnTo>
                    <a:lnTo>
                      <a:pt x="36" y="27"/>
                    </a:lnTo>
                    <a:lnTo>
                      <a:pt x="34" y="32"/>
                    </a:lnTo>
                    <a:lnTo>
                      <a:pt x="30" y="36"/>
                    </a:lnTo>
                    <a:lnTo>
                      <a:pt x="22" y="33"/>
                    </a:lnTo>
                    <a:lnTo>
                      <a:pt x="13" y="32"/>
                    </a:lnTo>
                    <a:lnTo>
                      <a:pt x="5" y="2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20" y="3"/>
                    </a:lnTo>
                    <a:lnTo>
                      <a:pt x="28" y="7"/>
                    </a:lnTo>
                    <a:lnTo>
                      <a:pt x="34" y="11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8" name="Freeform 78"/>
              <p:cNvSpPr>
                <a:spLocks/>
              </p:cNvSpPr>
              <p:nvPr/>
            </p:nvSpPr>
            <p:spPr bwMode="auto">
              <a:xfrm>
                <a:off x="2010" y="1551"/>
                <a:ext cx="24" cy="22"/>
              </a:xfrm>
              <a:custGeom>
                <a:avLst/>
                <a:gdLst>
                  <a:gd name="T0" fmla="*/ 50 w 50"/>
                  <a:gd name="T1" fmla="*/ 20 h 43"/>
                  <a:gd name="T2" fmla="*/ 47 w 50"/>
                  <a:gd name="T3" fmla="*/ 26 h 43"/>
                  <a:gd name="T4" fmla="*/ 45 w 50"/>
                  <a:gd name="T5" fmla="*/ 36 h 43"/>
                  <a:gd name="T6" fmla="*/ 39 w 50"/>
                  <a:gd name="T7" fmla="*/ 43 h 43"/>
                  <a:gd name="T8" fmla="*/ 27 w 50"/>
                  <a:gd name="T9" fmla="*/ 41 h 43"/>
                  <a:gd name="T10" fmla="*/ 21 w 50"/>
                  <a:gd name="T11" fmla="*/ 33 h 43"/>
                  <a:gd name="T12" fmla="*/ 12 w 50"/>
                  <a:gd name="T13" fmla="*/ 29 h 43"/>
                  <a:gd name="T14" fmla="*/ 4 w 50"/>
                  <a:gd name="T15" fmla="*/ 24 h 43"/>
                  <a:gd name="T16" fmla="*/ 0 w 50"/>
                  <a:gd name="T17" fmla="*/ 14 h 43"/>
                  <a:gd name="T18" fmla="*/ 5 w 50"/>
                  <a:gd name="T19" fmla="*/ 8 h 43"/>
                  <a:gd name="T20" fmla="*/ 12 w 50"/>
                  <a:gd name="T21" fmla="*/ 3 h 43"/>
                  <a:gd name="T22" fmla="*/ 20 w 50"/>
                  <a:gd name="T23" fmla="*/ 0 h 43"/>
                  <a:gd name="T24" fmla="*/ 29 w 50"/>
                  <a:gd name="T25" fmla="*/ 0 h 43"/>
                  <a:gd name="T26" fmla="*/ 34 w 50"/>
                  <a:gd name="T27" fmla="*/ 6 h 43"/>
                  <a:gd name="T28" fmla="*/ 38 w 50"/>
                  <a:gd name="T29" fmla="*/ 11 h 43"/>
                  <a:gd name="T30" fmla="*/ 43 w 50"/>
                  <a:gd name="T31" fmla="*/ 16 h 43"/>
                  <a:gd name="T32" fmla="*/ 50 w 50"/>
                  <a:gd name="T33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3">
                    <a:moveTo>
                      <a:pt x="50" y="20"/>
                    </a:moveTo>
                    <a:lnTo>
                      <a:pt x="47" y="26"/>
                    </a:lnTo>
                    <a:lnTo>
                      <a:pt x="45" y="36"/>
                    </a:lnTo>
                    <a:lnTo>
                      <a:pt x="39" y="43"/>
                    </a:lnTo>
                    <a:lnTo>
                      <a:pt x="27" y="41"/>
                    </a:lnTo>
                    <a:lnTo>
                      <a:pt x="21" y="33"/>
                    </a:lnTo>
                    <a:lnTo>
                      <a:pt x="12" y="29"/>
                    </a:lnTo>
                    <a:lnTo>
                      <a:pt x="4" y="24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2" y="3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4" y="6"/>
                    </a:lnTo>
                    <a:lnTo>
                      <a:pt x="38" y="11"/>
                    </a:lnTo>
                    <a:lnTo>
                      <a:pt x="43" y="1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199" name="Freeform 79"/>
              <p:cNvSpPr>
                <a:spLocks/>
              </p:cNvSpPr>
              <p:nvPr/>
            </p:nvSpPr>
            <p:spPr bwMode="auto">
              <a:xfrm>
                <a:off x="1240" y="1555"/>
                <a:ext cx="4" cy="5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0 h 9"/>
                  <a:gd name="T4" fmla="*/ 8 w 8"/>
                  <a:gd name="T5" fmla="*/ 2 h 9"/>
                  <a:gd name="T6" fmla="*/ 0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0" name="Freeform 80"/>
              <p:cNvSpPr>
                <a:spLocks/>
              </p:cNvSpPr>
              <p:nvPr/>
            </p:nvSpPr>
            <p:spPr bwMode="auto">
              <a:xfrm>
                <a:off x="1235" y="1556"/>
                <a:ext cx="33" cy="39"/>
              </a:xfrm>
              <a:custGeom>
                <a:avLst/>
                <a:gdLst>
                  <a:gd name="T0" fmla="*/ 0 w 66"/>
                  <a:gd name="T1" fmla="*/ 77 h 77"/>
                  <a:gd name="T2" fmla="*/ 7 w 66"/>
                  <a:gd name="T3" fmla="*/ 67 h 77"/>
                  <a:gd name="T4" fmla="*/ 15 w 66"/>
                  <a:gd name="T5" fmla="*/ 57 h 77"/>
                  <a:gd name="T6" fmla="*/ 23 w 66"/>
                  <a:gd name="T7" fmla="*/ 46 h 77"/>
                  <a:gd name="T8" fmla="*/ 31 w 66"/>
                  <a:gd name="T9" fmla="*/ 37 h 77"/>
                  <a:gd name="T10" fmla="*/ 39 w 66"/>
                  <a:gd name="T11" fmla="*/ 27 h 77"/>
                  <a:gd name="T12" fmla="*/ 48 w 66"/>
                  <a:gd name="T13" fmla="*/ 17 h 77"/>
                  <a:gd name="T14" fmla="*/ 56 w 66"/>
                  <a:gd name="T15" fmla="*/ 8 h 77"/>
                  <a:gd name="T16" fmla="*/ 66 w 66"/>
                  <a:gd name="T17" fmla="*/ 0 h 77"/>
                  <a:gd name="T18" fmla="*/ 56 w 66"/>
                  <a:gd name="T19" fmla="*/ 9 h 77"/>
                  <a:gd name="T20" fmla="*/ 48 w 66"/>
                  <a:gd name="T21" fmla="*/ 20 h 77"/>
                  <a:gd name="T22" fmla="*/ 39 w 66"/>
                  <a:gd name="T23" fmla="*/ 28 h 77"/>
                  <a:gd name="T24" fmla="*/ 31 w 66"/>
                  <a:gd name="T25" fmla="*/ 37 h 77"/>
                  <a:gd name="T26" fmla="*/ 23 w 66"/>
                  <a:gd name="T27" fmla="*/ 46 h 77"/>
                  <a:gd name="T28" fmla="*/ 16 w 66"/>
                  <a:gd name="T29" fmla="*/ 57 h 77"/>
                  <a:gd name="T30" fmla="*/ 8 w 66"/>
                  <a:gd name="T31" fmla="*/ 67 h 77"/>
                  <a:gd name="T32" fmla="*/ 0 w 66"/>
                  <a:gd name="T3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77">
                    <a:moveTo>
                      <a:pt x="0" y="77"/>
                    </a:moveTo>
                    <a:lnTo>
                      <a:pt x="7" y="67"/>
                    </a:lnTo>
                    <a:lnTo>
                      <a:pt x="15" y="57"/>
                    </a:lnTo>
                    <a:lnTo>
                      <a:pt x="23" y="46"/>
                    </a:lnTo>
                    <a:lnTo>
                      <a:pt x="31" y="37"/>
                    </a:lnTo>
                    <a:lnTo>
                      <a:pt x="39" y="27"/>
                    </a:lnTo>
                    <a:lnTo>
                      <a:pt x="48" y="17"/>
                    </a:lnTo>
                    <a:lnTo>
                      <a:pt x="56" y="8"/>
                    </a:lnTo>
                    <a:lnTo>
                      <a:pt x="66" y="0"/>
                    </a:lnTo>
                    <a:lnTo>
                      <a:pt x="56" y="9"/>
                    </a:lnTo>
                    <a:lnTo>
                      <a:pt x="48" y="20"/>
                    </a:lnTo>
                    <a:lnTo>
                      <a:pt x="39" y="28"/>
                    </a:lnTo>
                    <a:lnTo>
                      <a:pt x="31" y="37"/>
                    </a:lnTo>
                    <a:lnTo>
                      <a:pt x="23" y="46"/>
                    </a:lnTo>
                    <a:lnTo>
                      <a:pt x="16" y="57"/>
                    </a:lnTo>
                    <a:lnTo>
                      <a:pt x="8" y="6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1" name="Freeform 81"/>
              <p:cNvSpPr>
                <a:spLocks/>
              </p:cNvSpPr>
              <p:nvPr/>
            </p:nvSpPr>
            <p:spPr bwMode="auto">
              <a:xfrm>
                <a:off x="1510" y="1558"/>
                <a:ext cx="67" cy="155"/>
              </a:xfrm>
              <a:custGeom>
                <a:avLst/>
                <a:gdLst>
                  <a:gd name="T0" fmla="*/ 83 w 133"/>
                  <a:gd name="T1" fmla="*/ 111 h 311"/>
                  <a:gd name="T2" fmla="*/ 75 w 133"/>
                  <a:gd name="T3" fmla="*/ 128 h 311"/>
                  <a:gd name="T4" fmla="*/ 68 w 133"/>
                  <a:gd name="T5" fmla="*/ 146 h 311"/>
                  <a:gd name="T6" fmla="*/ 62 w 133"/>
                  <a:gd name="T7" fmla="*/ 164 h 311"/>
                  <a:gd name="T8" fmla="*/ 54 w 133"/>
                  <a:gd name="T9" fmla="*/ 182 h 311"/>
                  <a:gd name="T10" fmla="*/ 46 w 133"/>
                  <a:gd name="T11" fmla="*/ 198 h 311"/>
                  <a:gd name="T12" fmla="*/ 39 w 133"/>
                  <a:gd name="T13" fmla="*/ 213 h 311"/>
                  <a:gd name="T14" fmla="*/ 31 w 133"/>
                  <a:gd name="T15" fmla="*/ 229 h 311"/>
                  <a:gd name="T16" fmla="*/ 24 w 133"/>
                  <a:gd name="T17" fmla="*/ 244 h 311"/>
                  <a:gd name="T18" fmla="*/ 18 w 133"/>
                  <a:gd name="T19" fmla="*/ 260 h 311"/>
                  <a:gd name="T20" fmla="*/ 11 w 133"/>
                  <a:gd name="T21" fmla="*/ 277 h 311"/>
                  <a:gd name="T22" fmla="*/ 6 w 133"/>
                  <a:gd name="T23" fmla="*/ 294 h 311"/>
                  <a:gd name="T24" fmla="*/ 1 w 133"/>
                  <a:gd name="T25" fmla="*/ 311 h 311"/>
                  <a:gd name="T26" fmla="*/ 0 w 133"/>
                  <a:gd name="T27" fmla="*/ 288 h 311"/>
                  <a:gd name="T28" fmla="*/ 7 w 133"/>
                  <a:gd name="T29" fmla="*/ 270 h 311"/>
                  <a:gd name="T30" fmla="*/ 16 w 133"/>
                  <a:gd name="T31" fmla="*/ 254 h 311"/>
                  <a:gd name="T32" fmla="*/ 21 w 133"/>
                  <a:gd name="T33" fmla="*/ 234 h 311"/>
                  <a:gd name="T34" fmla="*/ 28 w 133"/>
                  <a:gd name="T35" fmla="*/ 219 h 311"/>
                  <a:gd name="T36" fmla="*/ 35 w 133"/>
                  <a:gd name="T37" fmla="*/ 204 h 311"/>
                  <a:gd name="T38" fmla="*/ 40 w 133"/>
                  <a:gd name="T39" fmla="*/ 189 h 311"/>
                  <a:gd name="T40" fmla="*/ 44 w 133"/>
                  <a:gd name="T41" fmla="*/ 174 h 311"/>
                  <a:gd name="T42" fmla="*/ 47 w 133"/>
                  <a:gd name="T43" fmla="*/ 158 h 311"/>
                  <a:gd name="T44" fmla="*/ 53 w 133"/>
                  <a:gd name="T45" fmla="*/ 144 h 311"/>
                  <a:gd name="T46" fmla="*/ 61 w 133"/>
                  <a:gd name="T47" fmla="*/ 131 h 311"/>
                  <a:gd name="T48" fmla="*/ 70 w 133"/>
                  <a:gd name="T49" fmla="*/ 119 h 311"/>
                  <a:gd name="T50" fmla="*/ 80 w 133"/>
                  <a:gd name="T51" fmla="*/ 107 h 311"/>
                  <a:gd name="T52" fmla="*/ 88 w 133"/>
                  <a:gd name="T53" fmla="*/ 95 h 311"/>
                  <a:gd name="T54" fmla="*/ 92 w 133"/>
                  <a:gd name="T55" fmla="*/ 81 h 311"/>
                  <a:gd name="T56" fmla="*/ 93 w 133"/>
                  <a:gd name="T57" fmla="*/ 65 h 311"/>
                  <a:gd name="T58" fmla="*/ 97 w 133"/>
                  <a:gd name="T59" fmla="*/ 57 h 311"/>
                  <a:gd name="T60" fmla="*/ 103 w 133"/>
                  <a:gd name="T61" fmla="*/ 50 h 311"/>
                  <a:gd name="T62" fmla="*/ 107 w 133"/>
                  <a:gd name="T63" fmla="*/ 43 h 311"/>
                  <a:gd name="T64" fmla="*/ 108 w 133"/>
                  <a:gd name="T65" fmla="*/ 33 h 311"/>
                  <a:gd name="T66" fmla="*/ 115 w 133"/>
                  <a:gd name="T67" fmla="*/ 24 h 311"/>
                  <a:gd name="T68" fmla="*/ 118 w 133"/>
                  <a:gd name="T69" fmla="*/ 13 h 311"/>
                  <a:gd name="T70" fmla="*/ 122 w 133"/>
                  <a:gd name="T71" fmla="*/ 4 h 311"/>
                  <a:gd name="T72" fmla="*/ 133 w 133"/>
                  <a:gd name="T73" fmla="*/ 0 h 311"/>
                  <a:gd name="T74" fmla="*/ 127 w 133"/>
                  <a:gd name="T75" fmla="*/ 11 h 311"/>
                  <a:gd name="T76" fmla="*/ 120 w 133"/>
                  <a:gd name="T77" fmla="*/ 25 h 311"/>
                  <a:gd name="T78" fmla="*/ 114 w 133"/>
                  <a:gd name="T79" fmla="*/ 39 h 311"/>
                  <a:gd name="T80" fmla="*/ 107 w 133"/>
                  <a:gd name="T81" fmla="*/ 54 h 311"/>
                  <a:gd name="T82" fmla="*/ 100 w 133"/>
                  <a:gd name="T83" fmla="*/ 69 h 311"/>
                  <a:gd name="T84" fmla="*/ 94 w 133"/>
                  <a:gd name="T85" fmla="*/ 83 h 311"/>
                  <a:gd name="T86" fmla="*/ 89 w 133"/>
                  <a:gd name="T87" fmla="*/ 98 h 311"/>
                  <a:gd name="T88" fmla="*/ 83 w 133"/>
                  <a:gd name="T8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311">
                    <a:moveTo>
                      <a:pt x="83" y="111"/>
                    </a:moveTo>
                    <a:lnTo>
                      <a:pt x="75" y="128"/>
                    </a:lnTo>
                    <a:lnTo>
                      <a:pt x="68" y="146"/>
                    </a:lnTo>
                    <a:lnTo>
                      <a:pt x="62" y="164"/>
                    </a:lnTo>
                    <a:lnTo>
                      <a:pt x="54" y="182"/>
                    </a:lnTo>
                    <a:lnTo>
                      <a:pt x="46" y="198"/>
                    </a:lnTo>
                    <a:lnTo>
                      <a:pt x="39" y="213"/>
                    </a:lnTo>
                    <a:lnTo>
                      <a:pt x="31" y="229"/>
                    </a:lnTo>
                    <a:lnTo>
                      <a:pt x="24" y="244"/>
                    </a:lnTo>
                    <a:lnTo>
                      <a:pt x="18" y="260"/>
                    </a:lnTo>
                    <a:lnTo>
                      <a:pt x="11" y="277"/>
                    </a:lnTo>
                    <a:lnTo>
                      <a:pt x="6" y="294"/>
                    </a:lnTo>
                    <a:lnTo>
                      <a:pt x="1" y="311"/>
                    </a:lnTo>
                    <a:lnTo>
                      <a:pt x="0" y="288"/>
                    </a:lnTo>
                    <a:lnTo>
                      <a:pt x="7" y="270"/>
                    </a:lnTo>
                    <a:lnTo>
                      <a:pt x="16" y="254"/>
                    </a:lnTo>
                    <a:lnTo>
                      <a:pt x="21" y="234"/>
                    </a:lnTo>
                    <a:lnTo>
                      <a:pt x="28" y="219"/>
                    </a:lnTo>
                    <a:lnTo>
                      <a:pt x="35" y="204"/>
                    </a:lnTo>
                    <a:lnTo>
                      <a:pt x="40" y="189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4"/>
                    </a:lnTo>
                    <a:lnTo>
                      <a:pt x="61" y="131"/>
                    </a:lnTo>
                    <a:lnTo>
                      <a:pt x="70" y="119"/>
                    </a:lnTo>
                    <a:lnTo>
                      <a:pt x="80" y="107"/>
                    </a:lnTo>
                    <a:lnTo>
                      <a:pt x="88" y="95"/>
                    </a:lnTo>
                    <a:lnTo>
                      <a:pt x="92" y="81"/>
                    </a:lnTo>
                    <a:lnTo>
                      <a:pt x="93" y="65"/>
                    </a:lnTo>
                    <a:lnTo>
                      <a:pt x="97" y="57"/>
                    </a:lnTo>
                    <a:lnTo>
                      <a:pt x="103" y="50"/>
                    </a:lnTo>
                    <a:lnTo>
                      <a:pt x="107" y="43"/>
                    </a:lnTo>
                    <a:lnTo>
                      <a:pt x="108" y="33"/>
                    </a:lnTo>
                    <a:lnTo>
                      <a:pt x="115" y="24"/>
                    </a:lnTo>
                    <a:lnTo>
                      <a:pt x="118" y="13"/>
                    </a:lnTo>
                    <a:lnTo>
                      <a:pt x="122" y="4"/>
                    </a:lnTo>
                    <a:lnTo>
                      <a:pt x="133" y="0"/>
                    </a:lnTo>
                    <a:lnTo>
                      <a:pt x="127" y="11"/>
                    </a:lnTo>
                    <a:lnTo>
                      <a:pt x="120" y="25"/>
                    </a:lnTo>
                    <a:lnTo>
                      <a:pt x="114" y="39"/>
                    </a:lnTo>
                    <a:lnTo>
                      <a:pt x="107" y="54"/>
                    </a:lnTo>
                    <a:lnTo>
                      <a:pt x="100" y="69"/>
                    </a:lnTo>
                    <a:lnTo>
                      <a:pt x="94" y="83"/>
                    </a:lnTo>
                    <a:lnTo>
                      <a:pt x="89" y="98"/>
                    </a:lnTo>
                    <a:lnTo>
                      <a:pt x="83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2" name="Freeform 82"/>
              <p:cNvSpPr>
                <a:spLocks/>
              </p:cNvSpPr>
              <p:nvPr/>
            </p:nvSpPr>
            <p:spPr bwMode="auto">
              <a:xfrm>
                <a:off x="1907" y="1558"/>
                <a:ext cx="5" cy="8"/>
              </a:xfrm>
              <a:custGeom>
                <a:avLst/>
                <a:gdLst>
                  <a:gd name="T0" fmla="*/ 6 w 10"/>
                  <a:gd name="T1" fmla="*/ 15 h 15"/>
                  <a:gd name="T2" fmla="*/ 1 w 10"/>
                  <a:gd name="T3" fmla="*/ 15 h 15"/>
                  <a:gd name="T4" fmla="*/ 0 w 10"/>
                  <a:gd name="T5" fmla="*/ 10 h 15"/>
                  <a:gd name="T6" fmla="*/ 4 w 10"/>
                  <a:gd name="T7" fmla="*/ 7 h 15"/>
                  <a:gd name="T8" fmla="*/ 7 w 10"/>
                  <a:gd name="T9" fmla="*/ 4 h 15"/>
                  <a:gd name="T10" fmla="*/ 8 w 10"/>
                  <a:gd name="T11" fmla="*/ 0 h 15"/>
                  <a:gd name="T12" fmla="*/ 10 w 10"/>
                  <a:gd name="T13" fmla="*/ 4 h 15"/>
                  <a:gd name="T14" fmla="*/ 9 w 10"/>
                  <a:gd name="T15" fmla="*/ 8 h 15"/>
                  <a:gd name="T16" fmla="*/ 7 w 10"/>
                  <a:gd name="T17" fmla="*/ 11 h 15"/>
                  <a:gd name="T18" fmla="*/ 6 w 1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5">
                    <a:moveTo>
                      <a:pt x="6" y="15"/>
                    </a:moveTo>
                    <a:lnTo>
                      <a:pt x="1" y="15"/>
                    </a:lnTo>
                    <a:lnTo>
                      <a:pt x="0" y="10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3" name="Freeform 83"/>
              <p:cNvSpPr>
                <a:spLocks/>
              </p:cNvSpPr>
              <p:nvPr/>
            </p:nvSpPr>
            <p:spPr bwMode="auto">
              <a:xfrm>
                <a:off x="2132" y="1562"/>
                <a:ext cx="12" cy="17"/>
              </a:xfrm>
              <a:custGeom>
                <a:avLst/>
                <a:gdLst>
                  <a:gd name="T0" fmla="*/ 25 w 25"/>
                  <a:gd name="T1" fmla="*/ 10 h 32"/>
                  <a:gd name="T2" fmla="*/ 23 w 25"/>
                  <a:gd name="T3" fmla="*/ 30 h 32"/>
                  <a:gd name="T4" fmla="*/ 19 w 25"/>
                  <a:gd name="T5" fmla="*/ 30 h 32"/>
                  <a:gd name="T6" fmla="*/ 16 w 25"/>
                  <a:gd name="T7" fmla="*/ 30 h 32"/>
                  <a:gd name="T8" fmla="*/ 13 w 25"/>
                  <a:gd name="T9" fmla="*/ 30 h 32"/>
                  <a:gd name="T10" fmla="*/ 11 w 25"/>
                  <a:gd name="T11" fmla="*/ 32 h 32"/>
                  <a:gd name="T12" fmla="*/ 7 w 25"/>
                  <a:gd name="T13" fmla="*/ 26 h 32"/>
                  <a:gd name="T14" fmla="*/ 2 w 25"/>
                  <a:gd name="T15" fmla="*/ 19 h 32"/>
                  <a:gd name="T16" fmla="*/ 0 w 25"/>
                  <a:gd name="T17" fmla="*/ 13 h 32"/>
                  <a:gd name="T18" fmla="*/ 3 w 25"/>
                  <a:gd name="T19" fmla="*/ 4 h 32"/>
                  <a:gd name="T20" fmla="*/ 9 w 25"/>
                  <a:gd name="T21" fmla="*/ 0 h 32"/>
                  <a:gd name="T22" fmla="*/ 15 w 25"/>
                  <a:gd name="T23" fmla="*/ 0 h 32"/>
                  <a:gd name="T24" fmla="*/ 20 w 25"/>
                  <a:gd name="T25" fmla="*/ 4 h 32"/>
                  <a:gd name="T26" fmla="*/ 25 w 25"/>
                  <a:gd name="T2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2">
                    <a:moveTo>
                      <a:pt x="25" y="10"/>
                    </a:moveTo>
                    <a:lnTo>
                      <a:pt x="23" y="30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3" y="30"/>
                    </a:lnTo>
                    <a:lnTo>
                      <a:pt x="11" y="32"/>
                    </a:lnTo>
                    <a:lnTo>
                      <a:pt x="7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0" y="4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4" name="Freeform 84"/>
              <p:cNvSpPr>
                <a:spLocks/>
              </p:cNvSpPr>
              <p:nvPr/>
            </p:nvSpPr>
            <p:spPr bwMode="auto">
              <a:xfrm>
                <a:off x="1982" y="1564"/>
                <a:ext cx="32" cy="53"/>
              </a:xfrm>
              <a:custGeom>
                <a:avLst/>
                <a:gdLst>
                  <a:gd name="T0" fmla="*/ 64 w 64"/>
                  <a:gd name="T1" fmla="*/ 16 h 105"/>
                  <a:gd name="T2" fmla="*/ 63 w 64"/>
                  <a:gd name="T3" fmla="*/ 26 h 105"/>
                  <a:gd name="T4" fmla="*/ 60 w 64"/>
                  <a:gd name="T5" fmla="*/ 33 h 105"/>
                  <a:gd name="T6" fmla="*/ 54 w 64"/>
                  <a:gd name="T7" fmla="*/ 37 h 105"/>
                  <a:gd name="T8" fmla="*/ 45 w 64"/>
                  <a:gd name="T9" fmla="*/ 39 h 105"/>
                  <a:gd name="T10" fmla="*/ 51 w 64"/>
                  <a:gd name="T11" fmla="*/ 45 h 105"/>
                  <a:gd name="T12" fmla="*/ 54 w 64"/>
                  <a:gd name="T13" fmla="*/ 52 h 105"/>
                  <a:gd name="T14" fmla="*/ 54 w 64"/>
                  <a:gd name="T15" fmla="*/ 59 h 105"/>
                  <a:gd name="T16" fmla="*/ 52 w 64"/>
                  <a:gd name="T17" fmla="*/ 66 h 105"/>
                  <a:gd name="T18" fmla="*/ 37 w 64"/>
                  <a:gd name="T19" fmla="*/ 71 h 105"/>
                  <a:gd name="T20" fmla="*/ 40 w 64"/>
                  <a:gd name="T21" fmla="*/ 79 h 105"/>
                  <a:gd name="T22" fmla="*/ 41 w 64"/>
                  <a:gd name="T23" fmla="*/ 89 h 105"/>
                  <a:gd name="T24" fmla="*/ 38 w 64"/>
                  <a:gd name="T25" fmla="*/ 98 h 105"/>
                  <a:gd name="T26" fmla="*/ 30 w 64"/>
                  <a:gd name="T27" fmla="*/ 105 h 105"/>
                  <a:gd name="T28" fmla="*/ 21 w 64"/>
                  <a:gd name="T29" fmla="*/ 103 h 105"/>
                  <a:gd name="T30" fmla="*/ 10 w 64"/>
                  <a:gd name="T31" fmla="*/ 102 h 105"/>
                  <a:gd name="T32" fmla="*/ 2 w 64"/>
                  <a:gd name="T33" fmla="*/ 99 h 105"/>
                  <a:gd name="T34" fmla="*/ 0 w 64"/>
                  <a:gd name="T35" fmla="*/ 89 h 105"/>
                  <a:gd name="T36" fmla="*/ 6 w 64"/>
                  <a:gd name="T37" fmla="*/ 76 h 105"/>
                  <a:gd name="T38" fmla="*/ 13 w 64"/>
                  <a:gd name="T39" fmla="*/ 68 h 105"/>
                  <a:gd name="T40" fmla="*/ 16 w 64"/>
                  <a:gd name="T41" fmla="*/ 58 h 105"/>
                  <a:gd name="T42" fmla="*/ 15 w 64"/>
                  <a:gd name="T43" fmla="*/ 44 h 105"/>
                  <a:gd name="T44" fmla="*/ 24 w 64"/>
                  <a:gd name="T45" fmla="*/ 41 h 105"/>
                  <a:gd name="T46" fmla="*/ 29 w 64"/>
                  <a:gd name="T47" fmla="*/ 34 h 105"/>
                  <a:gd name="T48" fmla="*/ 30 w 64"/>
                  <a:gd name="T49" fmla="*/ 26 h 105"/>
                  <a:gd name="T50" fmla="*/ 29 w 64"/>
                  <a:gd name="T51" fmla="*/ 18 h 105"/>
                  <a:gd name="T52" fmla="*/ 29 w 64"/>
                  <a:gd name="T53" fmla="*/ 10 h 105"/>
                  <a:gd name="T54" fmla="*/ 31 w 64"/>
                  <a:gd name="T55" fmla="*/ 4 h 105"/>
                  <a:gd name="T56" fmla="*/ 38 w 64"/>
                  <a:gd name="T57" fmla="*/ 0 h 105"/>
                  <a:gd name="T58" fmla="*/ 49 w 64"/>
                  <a:gd name="T59" fmla="*/ 1 h 105"/>
                  <a:gd name="T60" fmla="*/ 64 w 64"/>
                  <a:gd name="T61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105">
                    <a:moveTo>
                      <a:pt x="64" y="16"/>
                    </a:moveTo>
                    <a:lnTo>
                      <a:pt x="63" y="26"/>
                    </a:lnTo>
                    <a:lnTo>
                      <a:pt x="60" y="33"/>
                    </a:lnTo>
                    <a:lnTo>
                      <a:pt x="54" y="37"/>
                    </a:lnTo>
                    <a:lnTo>
                      <a:pt x="45" y="39"/>
                    </a:lnTo>
                    <a:lnTo>
                      <a:pt x="51" y="45"/>
                    </a:lnTo>
                    <a:lnTo>
                      <a:pt x="54" y="52"/>
                    </a:lnTo>
                    <a:lnTo>
                      <a:pt x="54" y="59"/>
                    </a:lnTo>
                    <a:lnTo>
                      <a:pt x="52" y="66"/>
                    </a:lnTo>
                    <a:lnTo>
                      <a:pt x="37" y="71"/>
                    </a:lnTo>
                    <a:lnTo>
                      <a:pt x="40" y="79"/>
                    </a:lnTo>
                    <a:lnTo>
                      <a:pt x="41" y="89"/>
                    </a:lnTo>
                    <a:lnTo>
                      <a:pt x="38" y="98"/>
                    </a:lnTo>
                    <a:lnTo>
                      <a:pt x="30" y="105"/>
                    </a:lnTo>
                    <a:lnTo>
                      <a:pt x="21" y="103"/>
                    </a:lnTo>
                    <a:lnTo>
                      <a:pt x="10" y="102"/>
                    </a:lnTo>
                    <a:lnTo>
                      <a:pt x="2" y="99"/>
                    </a:lnTo>
                    <a:lnTo>
                      <a:pt x="0" y="89"/>
                    </a:lnTo>
                    <a:lnTo>
                      <a:pt x="6" y="76"/>
                    </a:lnTo>
                    <a:lnTo>
                      <a:pt x="13" y="68"/>
                    </a:lnTo>
                    <a:lnTo>
                      <a:pt x="16" y="58"/>
                    </a:lnTo>
                    <a:lnTo>
                      <a:pt x="15" y="44"/>
                    </a:lnTo>
                    <a:lnTo>
                      <a:pt x="24" y="41"/>
                    </a:lnTo>
                    <a:lnTo>
                      <a:pt x="29" y="34"/>
                    </a:lnTo>
                    <a:lnTo>
                      <a:pt x="30" y="26"/>
                    </a:lnTo>
                    <a:lnTo>
                      <a:pt x="29" y="18"/>
                    </a:lnTo>
                    <a:lnTo>
                      <a:pt x="29" y="10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9" y="1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5" name="Freeform 85"/>
              <p:cNvSpPr>
                <a:spLocks/>
              </p:cNvSpPr>
              <p:nvPr/>
            </p:nvSpPr>
            <p:spPr bwMode="auto">
              <a:xfrm>
                <a:off x="2026" y="1572"/>
                <a:ext cx="25" cy="17"/>
              </a:xfrm>
              <a:custGeom>
                <a:avLst/>
                <a:gdLst>
                  <a:gd name="T0" fmla="*/ 49 w 49"/>
                  <a:gd name="T1" fmla="*/ 23 h 34"/>
                  <a:gd name="T2" fmla="*/ 47 w 49"/>
                  <a:gd name="T3" fmla="*/ 28 h 34"/>
                  <a:gd name="T4" fmla="*/ 43 w 49"/>
                  <a:gd name="T5" fmla="*/ 32 h 34"/>
                  <a:gd name="T6" fmla="*/ 39 w 49"/>
                  <a:gd name="T7" fmla="*/ 33 h 34"/>
                  <a:gd name="T8" fmla="*/ 34 w 49"/>
                  <a:gd name="T9" fmla="*/ 34 h 34"/>
                  <a:gd name="T10" fmla="*/ 28 w 49"/>
                  <a:gd name="T11" fmla="*/ 34 h 34"/>
                  <a:gd name="T12" fmla="*/ 23 w 49"/>
                  <a:gd name="T13" fmla="*/ 34 h 34"/>
                  <a:gd name="T14" fmla="*/ 18 w 49"/>
                  <a:gd name="T15" fmla="*/ 34 h 34"/>
                  <a:gd name="T16" fmla="*/ 12 w 49"/>
                  <a:gd name="T17" fmla="*/ 34 h 34"/>
                  <a:gd name="T18" fmla="*/ 9 w 49"/>
                  <a:gd name="T19" fmla="*/ 32 h 34"/>
                  <a:gd name="T20" fmla="*/ 5 w 49"/>
                  <a:gd name="T21" fmla="*/ 29 h 34"/>
                  <a:gd name="T22" fmla="*/ 3 w 49"/>
                  <a:gd name="T23" fmla="*/ 26 h 34"/>
                  <a:gd name="T24" fmla="*/ 0 w 49"/>
                  <a:gd name="T25" fmla="*/ 23 h 34"/>
                  <a:gd name="T26" fmla="*/ 5 w 49"/>
                  <a:gd name="T27" fmla="*/ 15 h 34"/>
                  <a:gd name="T28" fmla="*/ 10 w 49"/>
                  <a:gd name="T29" fmla="*/ 9 h 34"/>
                  <a:gd name="T30" fmla="*/ 16 w 49"/>
                  <a:gd name="T31" fmla="*/ 4 h 34"/>
                  <a:gd name="T32" fmla="*/ 25 w 49"/>
                  <a:gd name="T33" fmla="*/ 0 h 34"/>
                  <a:gd name="T34" fmla="*/ 34 w 49"/>
                  <a:gd name="T35" fmla="*/ 2 h 34"/>
                  <a:gd name="T36" fmla="*/ 41 w 49"/>
                  <a:gd name="T37" fmla="*/ 6 h 34"/>
                  <a:gd name="T38" fmla="*/ 46 w 49"/>
                  <a:gd name="T39" fmla="*/ 13 h 34"/>
                  <a:gd name="T40" fmla="*/ 49 w 49"/>
                  <a:gd name="T4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34">
                    <a:moveTo>
                      <a:pt x="49" y="23"/>
                    </a:moveTo>
                    <a:lnTo>
                      <a:pt x="47" y="28"/>
                    </a:lnTo>
                    <a:lnTo>
                      <a:pt x="43" y="32"/>
                    </a:lnTo>
                    <a:lnTo>
                      <a:pt x="39" y="33"/>
                    </a:lnTo>
                    <a:lnTo>
                      <a:pt x="34" y="34"/>
                    </a:lnTo>
                    <a:lnTo>
                      <a:pt x="28" y="34"/>
                    </a:lnTo>
                    <a:lnTo>
                      <a:pt x="23" y="34"/>
                    </a:lnTo>
                    <a:lnTo>
                      <a:pt x="18" y="34"/>
                    </a:lnTo>
                    <a:lnTo>
                      <a:pt x="12" y="34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5" y="15"/>
                    </a:lnTo>
                    <a:lnTo>
                      <a:pt x="10" y="9"/>
                    </a:lnTo>
                    <a:lnTo>
                      <a:pt x="16" y="4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6" y="13"/>
                    </a:lnTo>
                    <a:lnTo>
                      <a:pt x="4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6" name="Freeform 86"/>
              <p:cNvSpPr>
                <a:spLocks/>
              </p:cNvSpPr>
              <p:nvPr/>
            </p:nvSpPr>
            <p:spPr bwMode="auto">
              <a:xfrm>
                <a:off x="2068" y="1572"/>
                <a:ext cx="30" cy="24"/>
              </a:xfrm>
              <a:custGeom>
                <a:avLst/>
                <a:gdLst>
                  <a:gd name="T0" fmla="*/ 61 w 61"/>
                  <a:gd name="T1" fmla="*/ 15 h 49"/>
                  <a:gd name="T2" fmla="*/ 60 w 61"/>
                  <a:gd name="T3" fmla="*/ 23 h 49"/>
                  <a:gd name="T4" fmla="*/ 55 w 61"/>
                  <a:gd name="T5" fmla="*/ 27 h 49"/>
                  <a:gd name="T6" fmla="*/ 49 w 61"/>
                  <a:gd name="T7" fmla="*/ 27 h 49"/>
                  <a:gd name="T8" fmla="*/ 42 w 61"/>
                  <a:gd name="T9" fmla="*/ 26 h 49"/>
                  <a:gd name="T10" fmla="*/ 35 w 61"/>
                  <a:gd name="T11" fmla="*/ 25 h 49"/>
                  <a:gd name="T12" fmla="*/ 31 w 61"/>
                  <a:gd name="T13" fmla="*/ 26 h 49"/>
                  <a:gd name="T14" fmla="*/ 30 w 61"/>
                  <a:gd name="T15" fmla="*/ 30 h 49"/>
                  <a:gd name="T16" fmla="*/ 32 w 61"/>
                  <a:gd name="T17" fmla="*/ 41 h 49"/>
                  <a:gd name="T18" fmla="*/ 27 w 61"/>
                  <a:gd name="T19" fmla="*/ 43 h 49"/>
                  <a:gd name="T20" fmla="*/ 22 w 61"/>
                  <a:gd name="T21" fmla="*/ 47 h 49"/>
                  <a:gd name="T22" fmla="*/ 15 w 61"/>
                  <a:gd name="T23" fmla="*/ 49 h 49"/>
                  <a:gd name="T24" fmla="*/ 9 w 61"/>
                  <a:gd name="T25" fmla="*/ 45 h 49"/>
                  <a:gd name="T26" fmla="*/ 5 w 61"/>
                  <a:gd name="T27" fmla="*/ 38 h 49"/>
                  <a:gd name="T28" fmla="*/ 1 w 61"/>
                  <a:gd name="T29" fmla="*/ 33 h 49"/>
                  <a:gd name="T30" fmla="*/ 0 w 61"/>
                  <a:gd name="T31" fmla="*/ 28 h 49"/>
                  <a:gd name="T32" fmla="*/ 4 w 61"/>
                  <a:gd name="T33" fmla="*/ 21 h 49"/>
                  <a:gd name="T34" fmla="*/ 10 w 61"/>
                  <a:gd name="T35" fmla="*/ 15 h 49"/>
                  <a:gd name="T36" fmla="*/ 17 w 61"/>
                  <a:gd name="T37" fmla="*/ 10 h 49"/>
                  <a:gd name="T38" fmla="*/ 25 w 61"/>
                  <a:gd name="T39" fmla="*/ 5 h 49"/>
                  <a:gd name="T40" fmla="*/ 33 w 61"/>
                  <a:gd name="T41" fmla="*/ 2 h 49"/>
                  <a:gd name="T42" fmla="*/ 41 w 61"/>
                  <a:gd name="T43" fmla="*/ 0 h 49"/>
                  <a:gd name="T44" fmla="*/ 49 w 61"/>
                  <a:gd name="T45" fmla="*/ 2 h 49"/>
                  <a:gd name="T46" fmla="*/ 56 w 61"/>
                  <a:gd name="T47" fmla="*/ 6 h 49"/>
                  <a:gd name="T48" fmla="*/ 61 w 61"/>
                  <a:gd name="T49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49">
                    <a:moveTo>
                      <a:pt x="61" y="15"/>
                    </a:moveTo>
                    <a:lnTo>
                      <a:pt x="60" y="23"/>
                    </a:lnTo>
                    <a:lnTo>
                      <a:pt x="55" y="27"/>
                    </a:lnTo>
                    <a:lnTo>
                      <a:pt x="49" y="27"/>
                    </a:lnTo>
                    <a:lnTo>
                      <a:pt x="42" y="26"/>
                    </a:lnTo>
                    <a:lnTo>
                      <a:pt x="35" y="25"/>
                    </a:lnTo>
                    <a:lnTo>
                      <a:pt x="31" y="26"/>
                    </a:lnTo>
                    <a:lnTo>
                      <a:pt x="30" y="30"/>
                    </a:lnTo>
                    <a:lnTo>
                      <a:pt x="32" y="41"/>
                    </a:lnTo>
                    <a:lnTo>
                      <a:pt x="27" y="43"/>
                    </a:lnTo>
                    <a:lnTo>
                      <a:pt x="22" y="47"/>
                    </a:lnTo>
                    <a:lnTo>
                      <a:pt x="15" y="49"/>
                    </a:lnTo>
                    <a:lnTo>
                      <a:pt x="9" y="45"/>
                    </a:lnTo>
                    <a:lnTo>
                      <a:pt x="5" y="38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4" y="21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5" y="5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7" name="Freeform 87"/>
              <p:cNvSpPr>
                <a:spLocks/>
              </p:cNvSpPr>
              <p:nvPr/>
            </p:nvSpPr>
            <p:spPr bwMode="auto">
              <a:xfrm>
                <a:off x="1893" y="1575"/>
                <a:ext cx="11" cy="24"/>
              </a:xfrm>
              <a:custGeom>
                <a:avLst/>
                <a:gdLst>
                  <a:gd name="T0" fmla="*/ 0 w 21"/>
                  <a:gd name="T1" fmla="*/ 50 h 50"/>
                  <a:gd name="T2" fmla="*/ 5 w 21"/>
                  <a:gd name="T3" fmla="*/ 36 h 50"/>
                  <a:gd name="T4" fmla="*/ 11 w 21"/>
                  <a:gd name="T5" fmla="*/ 24 h 50"/>
                  <a:gd name="T6" fmla="*/ 17 w 21"/>
                  <a:gd name="T7" fmla="*/ 13 h 50"/>
                  <a:gd name="T8" fmla="*/ 21 w 21"/>
                  <a:gd name="T9" fmla="*/ 0 h 50"/>
                  <a:gd name="T10" fmla="*/ 17 w 21"/>
                  <a:gd name="T11" fmla="*/ 13 h 50"/>
                  <a:gd name="T12" fmla="*/ 17 w 21"/>
                  <a:gd name="T13" fmla="*/ 27 h 50"/>
                  <a:gd name="T14" fmla="*/ 14 w 21"/>
                  <a:gd name="T15" fmla="*/ 39 h 50"/>
                  <a:gd name="T16" fmla="*/ 0 w 21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0">
                    <a:moveTo>
                      <a:pt x="0" y="50"/>
                    </a:moveTo>
                    <a:lnTo>
                      <a:pt x="5" y="36"/>
                    </a:lnTo>
                    <a:lnTo>
                      <a:pt x="11" y="24"/>
                    </a:lnTo>
                    <a:lnTo>
                      <a:pt x="17" y="13"/>
                    </a:lnTo>
                    <a:lnTo>
                      <a:pt x="21" y="0"/>
                    </a:lnTo>
                    <a:lnTo>
                      <a:pt x="17" y="13"/>
                    </a:lnTo>
                    <a:lnTo>
                      <a:pt x="17" y="27"/>
                    </a:lnTo>
                    <a:lnTo>
                      <a:pt x="14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8" name="Freeform 88"/>
              <p:cNvSpPr>
                <a:spLocks/>
              </p:cNvSpPr>
              <p:nvPr/>
            </p:nvSpPr>
            <p:spPr bwMode="auto">
              <a:xfrm>
                <a:off x="2105" y="1577"/>
                <a:ext cx="17" cy="17"/>
              </a:xfrm>
              <a:custGeom>
                <a:avLst/>
                <a:gdLst>
                  <a:gd name="T0" fmla="*/ 35 w 35"/>
                  <a:gd name="T1" fmla="*/ 14 h 32"/>
                  <a:gd name="T2" fmla="*/ 30 w 35"/>
                  <a:gd name="T3" fmla="*/ 16 h 32"/>
                  <a:gd name="T4" fmla="*/ 27 w 35"/>
                  <a:gd name="T5" fmla="*/ 21 h 32"/>
                  <a:gd name="T6" fmla="*/ 25 w 35"/>
                  <a:gd name="T7" fmla="*/ 26 h 32"/>
                  <a:gd name="T8" fmla="*/ 23 w 35"/>
                  <a:gd name="T9" fmla="*/ 32 h 32"/>
                  <a:gd name="T10" fmla="*/ 13 w 35"/>
                  <a:gd name="T11" fmla="*/ 29 h 32"/>
                  <a:gd name="T12" fmla="*/ 4 w 35"/>
                  <a:gd name="T13" fmla="*/ 23 h 32"/>
                  <a:gd name="T14" fmla="*/ 0 w 35"/>
                  <a:gd name="T15" fmla="*/ 14 h 32"/>
                  <a:gd name="T16" fmla="*/ 4 w 35"/>
                  <a:gd name="T17" fmla="*/ 2 h 32"/>
                  <a:gd name="T18" fmla="*/ 12 w 35"/>
                  <a:gd name="T19" fmla="*/ 0 h 32"/>
                  <a:gd name="T20" fmla="*/ 22 w 35"/>
                  <a:gd name="T21" fmla="*/ 1 h 32"/>
                  <a:gd name="T22" fmla="*/ 30 w 35"/>
                  <a:gd name="T23" fmla="*/ 6 h 32"/>
                  <a:gd name="T24" fmla="*/ 35 w 35"/>
                  <a:gd name="T25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5" y="14"/>
                    </a:moveTo>
                    <a:lnTo>
                      <a:pt x="30" y="16"/>
                    </a:lnTo>
                    <a:lnTo>
                      <a:pt x="27" y="21"/>
                    </a:lnTo>
                    <a:lnTo>
                      <a:pt x="25" y="26"/>
                    </a:lnTo>
                    <a:lnTo>
                      <a:pt x="23" y="32"/>
                    </a:lnTo>
                    <a:lnTo>
                      <a:pt x="13" y="29"/>
                    </a:lnTo>
                    <a:lnTo>
                      <a:pt x="4" y="23"/>
                    </a:lnTo>
                    <a:lnTo>
                      <a:pt x="0" y="14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0" y="6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09" name="Freeform 89"/>
              <p:cNvSpPr>
                <a:spLocks/>
              </p:cNvSpPr>
              <p:nvPr/>
            </p:nvSpPr>
            <p:spPr bwMode="auto">
              <a:xfrm>
                <a:off x="1509" y="1581"/>
                <a:ext cx="33" cy="70"/>
              </a:xfrm>
              <a:custGeom>
                <a:avLst/>
                <a:gdLst>
                  <a:gd name="T0" fmla="*/ 3 w 65"/>
                  <a:gd name="T1" fmla="*/ 140 h 140"/>
                  <a:gd name="T2" fmla="*/ 0 w 65"/>
                  <a:gd name="T3" fmla="*/ 122 h 140"/>
                  <a:gd name="T4" fmla="*/ 0 w 65"/>
                  <a:gd name="T5" fmla="*/ 106 h 140"/>
                  <a:gd name="T6" fmla="*/ 3 w 65"/>
                  <a:gd name="T7" fmla="*/ 92 h 140"/>
                  <a:gd name="T8" fmla="*/ 9 w 65"/>
                  <a:gd name="T9" fmla="*/ 78 h 140"/>
                  <a:gd name="T10" fmla="*/ 16 w 65"/>
                  <a:gd name="T11" fmla="*/ 65 h 140"/>
                  <a:gd name="T12" fmla="*/ 23 w 65"/>
                  <a:gd name="T13" fmla="*/ 52 h 140"/>
                  <a:gd name="T14" fmla="*/ 30 w 65"/>
                  <a:gd name="T15" fmla="*/ 38 h 140"/>
                  <a:gd name="T16" fmla="*/ 33 w 65"/>
                  <a:gd name="T17" fmla="*/ 23 h 140"/>
                  <a:gd name="T18" fmla="*/ 65 w 65"/>
                  <a:gd name="T19" fmla="*/ 0 h 140"/>
                  <a:gd name="T20" fmla="*/ 54 w 65"/>
                  <a:gd name="T21" fmla="*/ 16 h 140"/>
                  <a:gd name="T22" fmla="*/ 43 w 65"/>
                  <a:gd name="T23" fmla="*/ 32 h 140"/>
                  <a:gd name="T24" fmla="*/ 35 w 65"/>
                  <a:gd name="T25" fmla="*/ 49 h 140"/>
                  <a:gd name="T26" fmla="*/ 27 w 65"/>
                  <a:gd name="T27" fmla="*/ 67 h 140"/>
                  <a:gd name="T28" fmla="*/ 20 w 65"/>
                  <a:gd name="T29" fmla="*/ 85 h 140"/>
                  <a:gd name="T30" fmla="*/ 15 w 65"/>
                  <a:gd name="T31" fmla="*/ 103 h 140"/>
                  <a:gd name="T32" fmla="*/ 9 w 65"/>
                  <a:gd name="T33" fmla="*/ 122 h 140"/>
                  <a:gd name="T34" fmla="*/ 3 w 65"/>
                  <a:gd name="T3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40">
                    <a:moveTo>
                      <a:pt x="3" y="140"/>
                    </a:moveTo>
                    <a:lnTo>
                      <a:pt x="0" y="122"/>
                    </a:lnTo>
                    <a:lnTo>
                      <a:pt x="0" y="106"/>
                    </a:lnTo>
                    <a:lnTo>
                      <a:pt x="3" y="92"/>
                    </a:lnTo>
                    <a:lnTo>
                      <a:pt x="9" y="78"/>
                    </a:lnTo>
                    <a:lnTo>
                      <a:pt x="16" y="65"/>
                    </a:lnTo>
                    <a:lnTo>
                      <a:pt x="23" y="52"/>
                    </a:lnTo>
                    <a:lnTo>
                      <a:pt x="30" y="38"/>
                    </a:lnTo>
                    <a:lnTo>
                      <a:pt x="33" y="23"/>
                    </a:lnTo>
                    <a:lnTo>
                      <a:pt x="65" y="0"/>
                    </a:lnTo>
                    <a:lnTo>
                      <a:pt x="54" y="16"/>
                    </a:lnTo>
                    <a:lnTo>
                      <a:pt x="43" y="32"/>
                    </a:lnTo>
                    <a:lnTo>
                      <a:pt x="35" y="49"/>
                    </a:lnTo>
                    <a:lnTo>
                      <a:pt x="27" y="67"/>
                    </a:lnTo>
                    <a:lnTo>
                      <a:pt x="20" y="85"/>
                    </a:lnTo>
                    <a:lnTo>
                      <a:pt x="15" y="103"/>
                    </a:lnTo>
                    <a:lnTo>
                      <a:pt x="9" y="122"/>
                    </a:lnTo>
                    <a:lnTo>
                      <a:pt x="3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0" name="Freeform 90"/>
              <p:cNvSpPr>
                <a:spLocks/>
              </p:cNvSpPr>
              <p:nvPr/>
            </p:nvSpPr>
            <p:spPr bwMode="auto">
              <a:xfrm>
                <a:off x="2015" y="1593"/>
                <a:ext cx="15" cy="16"/>
              </a:xfrm>
              <a:custGeom>
                <a:avLst/>
                <a:gdLst>
                  <a:gd name="T0" fmla="*/ 27 w 30"/>
                  <a:gd name="T1" fmla="*/ 3 h 32"/>
                  <a:gd name="T2" fmla="*/ 30 w 30"/>
                  <a:gd name="T3" fmla="*/ 10 h 32"/>
                  <a:gd name="T4" fmla="*/ 29 w 30"/>
                  <a:gd name="T5" fmla="*/ 17 h 32"/>
                  <a:gd name="T6" fmla="*/ 26 w 30"/>
                  <a:gd name="T7" fmla="*/ 24 h 32"/>
                  <a:gd name="T8" fmla="*/ 22 w 30"/>
                  <a:gd name="T9" fmla="*/ 31 h 32"/>
                  <a:gd name="T10" fmla="*/ 15 w 30"/>
                  <a:gd name="T11" fmla="*/ 32 h 32"/>
                  <a:gd name="T12" fmla="*/ 8 w 30"/>
                  <a:gd name="T13" fmla="*/ 30 h 32"/>
                  <a:gd name="T14" fmla="*/ 3 w 30"/>
                  <a:gd name="T15" fmla="*/ 25 h 32"/>
                  <a:gd name="T16" fmla="*/ 0 w 30"/>
                  <a:gd name="T17" fmla="*/ 20 h 32"/>
                  <a:gd name="T18" fmla="*/ 1 w 30"/>
                  <a:gd name="T19" fmla="*/ 9 h 32"/>
                  <a:gd name="T20" fmla="*/ 8 w 30"/>
                  <a:gd name="T21" fmla="*/ 2 h 32"/>
                  <a:gd name="T22" fmla="*/ 17 w 30"/>
                  <a:gd name="T23" fmla="*/ 0 h 32"/>
                  <a:gd name="T24" fmla="*/ 27 w 30"/>
                  <a:gd name="T2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2">
                    <a:moveTo>
                      <a:pt x="27" y="3"/>
                    </a:moveTo>
                    <a:lnTo>
                      <a:pt x="30" y="10"/>
                    </a:lnTo>
                    <a:lnTo>
                      <a:pt x="29" y="17"/>
                    </a:lnTo>
                    <a:lnTo>
                      <a:pt x="26" y="24"/>
                    </a:lnTo>
                    <a:lnTo>
                      <a:pt x="22" y="31"/>
                    </a:lnTo>
                    <a:lnTo>
                      <a:pt x="15" y="32"/>
                    </a:lnTo>
                    <a:lnTo>
                      <a:pt x="8" y="30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1" y="9"/>
                    </a:lnTo>
                    <a:lnTo>
                      <a:pt x="8" y="2"/>
                    </a:lnTo>
                    <a:lnTo>
                      <a:pt x="17" y="0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1" name="Freeform 91"/>
              <p:cNvSpPr>
                <a:spLocks/>
              </p:cNvSpPr>
              <p:nvPr/>
            </p:nvSpPr>
            <p:spPr bwMode="auto">
              <a:xfrm>
                <a:off x="2101" y="1599"/>
                <a:ext cx="18" cy="24"/>
              </a:xfrm>
              <a:custGeom>
                <a:avLst/>
                <a:gdLst>
                  <a:gd name="T0" fmla="*/ 34 w 34"/>
                  <a:gd name="T1" fmla="*/ 9 h 47"/>
                  <a:gd name="T2" fmla="*/ 33 w 34"/>
                  <a:gd name="T3" fmla="*/ 20 h 47"/>
                  <a:gd name="T4" fmla="*/ 27 w 34"/>
                  <a:gd name="T5" fmla="*/ 31 h 47"/>
                  <a:gd name="T6" fmla="*/ 19 w 34"/>
                  <a:gd name="T7" fmla="*/ 40 h 47"/>
                  <a:gd name="T8" fmla="*/ 11 w 34"/>
                  <a:gd name="T9" fmla="*/ 47 h 47"/>
                  <a:gd name="T10" fmla="*/ 8 w 34"/>
                  <a:gd name="T11" fmla="*/ 47 h 47"/>
                  <a:gd name="T12" fmla="*/ 4 w 34"/>
                  <a:gd name="T13" fmla="*/ 45 h 47"/>
                  <a:gd name="T14" fmla="*/ 2 w 34"/>
                  <a:gd name="T15" fmla="*/ 41 h 47"/>
                  <a:gd name="T16" fmla="*/ 0 w 34"/>
                  <a:gd name="T17" fmla="*/ 39 h 47"/>
                  <a:gd name="T18" fmla="*/ 2 w 34"/>
                  <a:gd name="T19" fmla="*/ 11 h 47"/>
                  <a:gd name="T20" fmla="*/ 4 w 34"/>
                  <a:gd name="T21" fmla="*/ 13 h 47"/>
                  <a:gd name="T22" fmla="*/ 8 w 34"/>
                  <a:gd name="T23" fmla="*/ 5 h 47"/>
                  <a:gd name="T24" fmla="*/ 17 w 34"/>
                  <a:gd name="T25" fmla="*/ 0 h 47"/>
                  <a:gd name="T26" fmla="*/ 27 w 34"/>
                  <a:gd name="T27" fmla="*/ 1 h 47"/>
                  <a:gd name="T28" fmla="*/ 34 w 34"/>
                  <a:gd name="T2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47">
                    <a:moveTo>
                      <a:pt x="34" y="9"/>
                    </a:moveTo>
                    <a:lnTo>
                      <a:pt x="33" y="20"/>
                    </a:lnTo>
                    <a:lnTo>
                      <a:pt x="27" y="31"/>
                    </a:lnTo>
                    <a:lnTo>
                      <a:pt x="19" y="40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7" y="1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2" name="Freeform 92"/>
              <p:cNvSpPr>
                <a:spLocks/>
              </p:cNvSpPr>
              <p:nvPr/>
            </p:nvSpPr>
            <p:spPr bwMode="auto">
              <a:xfrm>
                <a:off x="2032" y="1600"/>
                <a:ext cx="40" cy="71"/>
              </a:xfrm>
              <a:custGeom>
                <a:avLst/>
                <a:gdLst>
                  <a:gd name="T0" fmla="*/ 80 w 82"/>
                  <a:gd name="T1" fmla="*/ 6 h 141"/>
                  <a:gd name="T2" fmla="*/ 70 w 82"/>
                  <a:gd name="T3" fmla="*/ 16 h 141"/>
                  <a:gd name="T4" fmla="*/ 62 w 82"/>
                  <a:gd name="T5" fmla="*/ 20 h 141"/>
                  <a:gd name="T6" fmla="*/ 59 w 82"/>
                  <a:gd name="T7" fmla="*/ 18 h 141"/>
                  <a:gd name="T8" fmla="*/ 58 w 82"/>
                  <a:gd name="T9" fmla="*/ 23 h 141"/>
                  <a:gd name="T10" fmla="*/ 52 w 82"/>
                  <a:gd name="T11" fmla="*/ 31 h 141"/>
                  <a:gd name="T12" fmla="*/ 40 w 82"/>
                  <a:gd name="T13" fmla="*/ 36 h 141"/>
                  <a:gd name="T14" fmla="*/ 35 w 82"/>
                  <a:gd name="T15" fmla="*/ 41 h 141"/>
                  <a:gd name="T16" fmla="*/ 28 w 82"/>
                  <a:gd name="T17" fmla="*/ 54 h 141"/>
                  <a:gd name="T18" fmla="*/ 42 w 82"/>
                  <a:gd name="T19" fmla="*/ 58 h 141"/>
                  <a:gd name="T20" fmla="*/ 47 w 82"/>
                  <a:gd name="T21" fmla="*/ 69 h 141"/>
                  <a:gd name="T22" fmla="*/ 48 w 82"/>
                  <a:gd name="T23" fmla="*/ 82 h 141"/>
                  <a:gd name="T24" fmla="*/ 58 w 82"/>
                  <a:gd name="T25" fmla="*/ 89 h 141"/>
                  <a:gd name="T26" fmla="*/ 59 w 82"/>
                  <a:gd name="T27" fmla="*/ 97 h 141"/>
                  <a:gd name="T28" fmla="*/ 61 w 82"/>
                  <a:gd name="T29" fmla="*/ 113 h 141"/>
                  <a:gd name="T30" fmla="*/ 65 w 82"/>
                  <a:gd name="T31" fmla="*/ 129 h 141"/>
                  <a:gd name="T32" fmla="*/ 59 w 82"/>
                  <a:gd name="T33" fmla="*/ 138 h 141"/>
                  <a:gd name="T34" fmla="*/ 45 w 82"/>
                  <a:gd name="T35" fmla="*/ 134 h 141"/>
                  <a:gd name="T36" fmla="*/ 33 w 82"/>
                  <a:gd name="T37" fmla="*/ 127 h 141"/>
                  <a:gd name="T38" fmla="*/ 21 w 82"/>
                  <a:gd name="T39" fmla="*/ 123 h 141"/>
                  <a:gd name="T40" fmla="*/ 14 w 82"/>
                  <a:gd name="T41" fmla="*/ 114 h 141"/>
                  <a:gd name="T42" fmla="*/ 29 w 82"/>
                  <a:gd name="T43" fmla="*/ 94 h 141"/>
                  <a:gd name="T44" fmla="*/ 21 w 82"/>
                  <a:gd name="T45" fmla="*/ 77 h 141"/>
                  <a:gd name="T46" fmla="*/ 25 w 82"/>
                  <a:gd name="T47" fmla="*/ 61 h 141"/>
                  <a:gd name="T48" fmla="*/ 10 w 82"/>
                  <a:gd name="T49" fmla="*/ 53 h 141"/>
                  <a:gd name="T50" fmla="*/ 0 w 82"/>
                  <a:gd name="T51" fmla="*/ 37 h 141"/>
                  <a:gd name="T52" fmla="*/ 0 w 82"/>
                  <a:gd name="T53" fmla="*/ 24 h 141"/>
                  <a:gd name="T54" fmla="*/ 7 w 82"/>
                  <a:gd name="T55" fmla="*/ 15 h 141"/>
                  <a:gd name="T56" fmla="*/ 20 w 82"/>
                  <a:gd name="T57" fmla="*/ 17 h 141"/>
                  <a:gd name="T58" fmla="*/ 31 w 82"/>
                  <a:gd name="T59" fmla="*/ 9 h 141"/>
                  <a:gd name="T60" fmla="*/ 42 w 82"/>
                  <a:gd name="T61" fmla="*/ 3 h 141"/>
                  <a:gd name="T62" fmla="*/ 55 w 82"/>
                  <a:gd name="T63" fmla="*/ 9 h 141"/>
                  <a:gd name="T64" fmla="*/ 65 w 82"/>
                  <a:gd name="T65" fmla="*/ 0 h 141"/>
                  <a:gd name="T66" fmla="*/ 82 w 82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41">
                    <a:moveTo>
                      <a:pt x="82" y="0"/>
                    </a:moveTo>
                    <a:lnTo>
                      <a:pt x="80" y="6"/>
                    </a:lnTo>
                    <a:lnTo>
                      <a:pt x="75" y="11"/>
                    </a:lnTo>
                    <a:lnTo>
                      <a:pt x="70" y="16"/>
                    </a:lnTo>
                    <a:lnTo>
                      <a:pt x="65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5" y="29"/>
                    </a:lnTo>
                    <a:lnTo>
                      <a:pt x="52" y="31"/>
                    </a:lnTo>
                    <a:lnTo>
                      <a:pt x="46" y="33"/>
                    </a:lnTo>
                    <a:lnTo>
                      <a:pt x="40" y="36"/>
                    </a:lnTo>
                    <a:lnTo>
                      <a:pt x="37" y="38"/>
                    </a:lnTo>
                    <a:lnTo>
                      <a:pt x="35" y="41"/>
                    </a:lnTo>
                    <a:lnTo>
                      <a:pt x="35" y="48"/>
                    </a:lnTo>
                    <a:lnTo>
                      <a:pt x="28" y="54"/>
                    </a:lnTo>
                    <a:lnTo>
                      <a:pt x="35" y="55"/>
                    </a:lnTo>
                    <a:lnTo>
                      <a:pt x="42" y="58"/>
                    </a:lnTo>
                    <a:lnTo>
                      <a:pt x="45" y="62"/>
                    </a:lnTo>
                    <a:lnTo>
                      <a:pt x="47" y="69"/>
                    </a:lnTo>
                    <a:lnTo>
                      <a:pt x="47" y="76"/>
                    </a:lnTo>
                    <a:lnTo>
                      <a:pt x="48" y="82"/>
                    </a:lnTo>
                    <a:lnTo>
                      <a:pt x="51" y="88"/>
                    </a:lnTo>
                    <a:lnTo>
                      <a:pt x="58" y="89"/>
                    </a:lnTo>
                    <a:lnTo>
                      <a:pt x="62" y="89"/>
                    </a:lnTo>
                    <a:lnTo>
                      <a:pt x="59" y="97"/>
                    </a:lnTo>
                    <a:lnTo>
                      <a:pt x="59" y="105"/>
                    </a:lnTo>
                    <a:lnTo>
                      <a:pt x="61" y="113"/>
                    </a:lnTo>
                    <a:lnTo>
                      <a:pt x="63" y="121"/>
                    </a:lnTo>
                    <a:lnTo>
                      <a:pt x="65" y="129"/>
                    </a:lnTo>
                    <a:lnTo>
                      <a:pt x="63" y="135"/>
                    </a:lnTo>
                    <a:lnTo>
                      <a:pt x="59" y="138"/>
                    </a:lnTo>
                    <a:lnTo>
                      <a:pt x="47" y="141"/>
                    </a:lnTo>
                    <a:lnTo>
                      <a:pt x="45" y="134"/>
                    </a:lnTo>
                    <a:lnTo>
                      <a:pt x="40" y="129"/>
                    </a:lnTo>
                    <a:lnTo>
                      <a:pt x="33" y="127"/>
                    </a:lnTo>
                    <a:lnTo>
                      <a:pt x="27" y="126"/>
                    </a:lnTo>
                    <a:lnTo>
                      <a:pt x="21" y="123"/>
                    </a:lnTo>
                    <a:lnTo>
                      <a:pt x="16" y="120"/>
                    </a:lnTo>
                    <a:lnTo>
                      <a:pt x="14" y="114"/>
                    </a:lnTo>
                    <a:lnTo>
                      <a:pt x="17" y="104"/>
                    </a:lnTo>
                    <a:lnTo>
                      <a:pt x="29" y="94"/>
                    </a:lnTo>
                    <a:lnTo>
                      <a:pt x="27" y="86"/>
                    </a:lnTo>
                    <a:lnTo>
                      <a:pt x="21" y="77"/>
                    </a:lnTo>
                    <a:lnTo>
                      <a:pt x="17" y="67"/>
                    </a:lnTo>
                    <a:lnTo>
                      <a:pt x="25" y="61"/>
                    </a:lnTo>
                    <a:lnTo>
                      <a:pt x="16" y="60"/>
                    </a:lnTo>
                    <a:lnTo>
                      <a:pt x="10" y="53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7" y="15"/>
                    </a:lnTo>
                    <a:lnTo>
                      <a:pt x="14" y="18"/>
                    </a:lnTo>
                    <a:lnTo>
                      <a:pt x="20" y="17"/>
                    </a:lnTo>
                    <a:lnTo>
                      <a:pt x="25" y="14"/>
                    </a:lnTo>
                    <a:lnTo>
                      <a:pt x="31" y="9"/>
                    </a:lnTo>
                    <a:lnTo>
                      <a:pt x="36" y="6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5" y="9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4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3" name="Freeform 93"/>
              <p:cNvSpPr>
                <a:spLocks/>
              </p:cNvSpPr>
              <p:nvPr/>
            </p:nvSpPr>
            <p:spPr bwMode="auto">
              <a:xfrm>
                <a:off x="1239" y="1610"/>
                <a:ext cx="5" cy="8"/>
              </a:xfrm>
              <a:custGeom>
                <a:avLst/>
                <a:gdLst>
                  <a:gd name="T0" fmla="*/ 0 w 10"/>
                  <a:gd name="T1" fmla="*/ 14 h 14"/>
                  <a:gd name="T2" fmla="*/ 10 w 10"/>
                  <a:gd name="T3" fmla="*/ 0 h 14"/>
                  <a:gd name="T4" fmla="*/ 5 w 10"/>
                  <a:gd name="T5" fmla="*/ 9 h 14"/>
                  <a:gd name="T6" fmla="*/ 0 w 1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lnTo>
                      <a:pt x="10" y="0"/>
                    </a:lnTo>
                    <a:lnTo>
                      <a:pt x="5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4" name="Freeform 94"/>
              <p:cNvSpPr>
                <a:spLocks/>
              </p:cNvSpPr>
              <p:nvPr/>
            </p:nvSpPr>
            <p:spPr bwMode="auto">
              <a:xfrm>
                <a:off x="1936" y="1613"/>
                <a:ext cx="57" cy="27"/>
              </a:xfrm>
              <a:custGeom>
                <a:avLst/>
                <a:gdLst>
                  <a:gd name="T0" fmla="*/ 94 w 114"/>
                  <a:gd name="T1" fmla="*/ 14 h 53"/>
                  <a:gd name="T2" fmla="*/ 99 w 114"/>
                  <a:gd name="T3" fmla="*/ 19 h 53"/>
                  <a:gd name="T4" fmla="*/ 106 w 114"/>
                  <a:gd name="T5" fmla="*/ 20 h 53"/>
                  <a:gd name="T6" fmla="*/ 110 w 114"/>
                  <a:gd name="T7" fmla="*/ 23 h 53"/>
                  <a:gd name="T8" fmla="*/ 114 w 114"/>
                  <a:gd name="T9" fmla="*/ 29 h 53"/>
                  <a:gd name="T10" fmla="*/ 114 w 114"/>
                  <a:gd name="T11" fmla="*/ 34 h 53"/>
                  <a:gd name="T12" fmla="*/ 112 w 114"/>
                  <a:gd name="T13" fmla="*/ 38 h 53"/>
                  <a:gd name="T14" fmla="*/ 109 w 114"/>
                  <a:gd name="T15" fmla="*/ 42 h 53"/>
                  <a:gd name="T16" fmla="*/ 105 w 114"/>
                  <a:gd name="T17" fmla="*/ 44 h 53"/>
                  <a:gd name="T18" fmla="*/ 97 w 114"/>
                  <a:gd name="T19" fmla="*/ 42 h 53"/>
                  <a:gd name="T20" fmla="*/ 90 w 114"/>
                  <a:gd name="T21" fmla="*/ 39 h 53"/>
                  <a:gd name="T22" fmla="*/ 83 w 114"/>
                  <a:gd name="T23" fmla="*/ 36 h 53"/>
                  <a:gd name="T24" fmla="*/ 76 w 114"/>
                  <a:gd name="T25" fmla="*/ 29 h 53"/>
                  <a:gd name="T26" fmla="*/ 68 w 114"/>
                  <a:gd name="T27" fmla="*/ 33 h 53"/>
                  <a:gd name="T28" fmla="*/ 58 w 114"/>
                  <a:gd name="T29" fmla="*/ 37 h 53"/>
                  <a:gd name="T30" fmla="*/ 50 w 114"/>
                  <a:gd name="T31" fmla="*/ 42 h 53"/>
                  <a:gd name="T32" fmla="*/ 41 w 114"/>
                  <a:gd name="T33" fmla="*/ 46 h 53"/>
                  <a:gd name="T34" fmla="*/ 32 w 114"/>
                  <a:gd name="T35" fmla="*/ 50 h 53"/>
                  <a:gd name="T36" fmla="*/ 24 w 114"/>
                  <a:gd name="T37" fmla="*/ 53 h 53"/>
                  <a:gd name="T38" fmla="*/ 17 w 114"/>
                  <a:gd name="T39" fmla="*/ 53 h 53"/>
                  <a:gd name="T40" fmla="*/ 10 w 114"/>
                  <a:gd name="T41" fmla="*/ 52 h 53"/>
                  <a:gd name="T42" fmla="*/ 4 w 114"/>
                  <a:gd name="T43" fmla="*/ 45 h 53"/>
                  <a:gd name="T44" fmla="*/ 1 w 114"/>
                  <a:gd name="T45" fmla="*/ 37 h 53"/>
                  <a:gd name="T46" fmla="*/ 0 w 114"/>
                  <a:gd name="T47" fmla="*/ 29 h 53"/>
                  <a:gd name="T48" fmla="*/ 2 w 114"/>
                  <a:gd name="T49" fmla="*/ 22 h 53"/>
                  <a:gd name="T50" fmla="*/ 10 w 114"/>
                  <a:gd name="T51" fmla="*/ 18 h 53"/>
                  <a:gd name="T52" fmla="*/ 17 w 114"/>
                  <a:gd name="T53" fmla="*/ 13 h 53"/>
                  <a:gd name="T54" fmla="*/ 25 w 114"/>
                  <a:gd name="T55" fmla="*/ 8 h 53"/>
                  <a:gd name="T56" fmla="*/ 34 w 114"/>
                  <a:gd name="T57" fmla="*/ 5 h 53"/>
                  <a:gd name="T58" fmla="*/ 42 w 114"/>
                  <a:gd name="T59" fmla="*/ 3 h 53"/>
                  <a:gd name="T60" fmla="*/ 50 w 114"/>
                  <a:gd name="T61" fmla="*/ 0 h 53"/>
                  <a:gd name="T62" fmla="*/ 60 w 114"/>
                  <a:gd name="T63" fmla="*/ 0 h 53"/>
                  <a:gd name="T64" fmla="*/ 69 w 114"/>
                  <a:gd name="T65" fmla="*/ 1 h 53"/>
                  <a:gd name="T66" fmla="*/ 72 w 114"/>
                  <a:gd name="T67" fmla="*/ 11 h 53"/>
                  <a:gd name="T68" fmla="*/ 78 w 114"/>
                  <a:gd name="T69" fmla="*/ 13 h 53"/>
                  <a:gd name="T70" fmla="*/ 86 w 114"/>
                  <a:gd name="T71" fmla="*/ 12 h 53"/>
                  <a:gd name="T72" fmla="*/ 94 w 114"/>
                  <a:gd name="T73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53">
                    <a:moveTo>
                      <a:pt x="94" y="14"/>
                    </a:moveTo>
                    <a:lnTo>
                      <a:pt x="99" y="19"/>
                    </a:lnTo>
                    <a:lnTo>
                      <a:pt x="106" y="20"/>
                    </a:lnTo>
                    <a:lnTo>
                      <a:pt x="110" y="23"/>
                    </a:lnTo>
                    <a:lnTo>
                      <a:pt x="114" y="29"/>
                    </a:lnTo>
                    <a:lnTo>
                      <a:pt x="114" y="34"/>
                    </a:lnTo>
                    <a:lnTo>
                      <a:pt x="112" y="38"/>
                    </a:lnTo>
                    <a:lnTo>
                      <a:pt x="109" y="42"/>
                    </a:lnTo>
                    <a:lnTo>
                      <a:pt x="105" y="44"/>
                    </a:lnTo>
                    <a:lnTo>
                      <a:pt x="97" y="42"/>
                    </a:lnTo>
                    <a:lnTo>
                      <a:pt x="90" y="39"/>
                    </a:lnTo>
                    <a:lnTo>
                      <a:pt x="83" y="36"/>
                    </a:lnTo>
                    <a:lnTo>
                      <a:pt x="76" y="29"/>
                    </a:lnTo>
                    <a:lnTo>
                      <a:pt x="68" y="33"/>
                    </a:lnTo>
                    <a:lnTo>
                      <a:pt x="58" y="37"/>
                    </a:lnTo>
                    <a:lnTo>
                      <a:pt x="50" y="42"/>
                    </a:lnTo>
                    <a:lnTo>
                      <a:pt x="41" y="46"/>
                    </a:lnTo>
                    <a:lnTo>
                      <a:pt x="32" y="50"/>
                    </a:lnTo>
                    <a:lnTo>
                      <a:pt x="24" y="53"/>
                    </a:lnTo>
                    <a:lnTo>
                      <a:pt x="17" y="53"/>
                    </a:lnTo>
                    <a:lnTo>
                      <a:pt x="10" y="52"/>
                    </a:lnTo>
                    <a:lnTo>
                      <a:pt x="4" y="45"/>
                    </a:lnTo>
                    <a:lnTo>
                      <a:pt x="1" y="37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10" y="18"/>
                    </a:lnTo>
                    <a:lnTo>
                      <a:pt x="17" y="13"/>
                    </a:lnTo>
                    <a:lnTo>
                      <a:pt x="25" y="8"/>
                    </a:lnTo>
                    <a:lnTo>
                      <a:pt x="34" y="5"/>
                    </a:lnTo>
                    <a:lnTo>
                      <a:pt x="42" y="3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1"/>
                    </a:lnTo>
                    <a:lnTo>
                      <a:pt x="72" y="11"/>
                    </a:lnTo>
                    <a:lnTo>
                      <a:pt x="78" y="13"/>
                    </a:lnTo>
                    <a:lnTo>
                      <a:pt x="86" y="12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5" name="Freeform 95"/>
              <p:cNvSpPr>
                <a:spLocks/>
              </p:cNvSpPr>
              <p:nvPr/>
            </p:nvSpPr>
            <p:spPr bwMode="auto">
              <a:xfrm>
                <a:off x="1999" y="1613"/>
                <a:ext cx="24" cy="32"/>
              </a:xfrm>
              <a:custGeom>
                <a:avLst/>
                <a:gdLst>
                  <a:gd name="T0" fmla="*/ 48 w 48"/>
                  <a:gd name="T1" fmla="*/ 45 h 65"/>
                  <a:gd name="T2" fmla="*/ 42 w 48"/>
                  <a:gd name="T3" fmla="*/ 62 h 65"/>
                  <a:gd name="T4" fmla="*/ 33 w 48"/>
                  <a:gd name="T5" fmla="*/ 65 h 65"/>
                  <a:gd name="T6" fmla="*/ 27 w 48"/>
                  <a:gd name="T7" fmla="*/ 62 h 65"/>
                  <a:gd name="T8" fmla="*/ 22 w 48"/>
                  <a:gd name="T9" fmla="*/ 58 h 65"/>
                  <a:gd name="T10" fmla="*/ 20 w 48"/>
                  <a:gd name="T11" fmla="*/ 51 h 65"/>
                  <a:gd name="T12" fmla="*/ 17 w 48"/>
                  <a:gd name="T13" fmla="*/ 43 h 65"/>
                  <a:gd name="T14" fmla="*/ 13 w 48"/>
                  <a:gd name="T15" fmla="*/ 36 h 65"/>
                  <a:gd name="T16" fmla="*/ 9 w 48"/>
                  <a:gd name="T17" fmla="*/ 31 h 65"/>
                  <a:gd name="T18" fmla="*/ 0 w 48"/>
                  <a:gd name="T19" fmla="*/ 28 h 65"/>
                  <a:gd name="T20" fmla="*/ 2 w 48"/>
                  <a:gd name="T21" fmla="*/ 19 h 65"/>
                  <a:gd name="T22" fmla="*/ 6 w 48"/>
                  <a:gd name="T23" fmla="*/ 12 h 65"/>
                  <a:gd name="T24" fmla="*/ 12 w 48"/>
                  <a:gd name="T25" fmla="*/ 7 h 65"/>
                  <a:gd name="T26" fmla="*/ 18 w 48"/>
                  <a:gd name="T27" fmla="*/ 0 h 65"/>
                  <a:gd name="T28" fmla="*/ 28 w 48"/>
                  <a:gd name="T29" fmla="*/ 10 h 65"/>
                  <a:gd name="T30" fmla="*/ 37 w 48"/>
                  <a:gd name="T31" fmla="*/ 20 h 65"/>
                  <a:gd name="T32" fmla="*/ 44 w 48"/>
                  <a:gd name="T33" fmla="*/ 31 h 65"/>
                  <a:gd name="T34" fmla="*/ 48 w 48"/>
                  <a:gd name="T35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5">
                    <a:moveTo>
                      <a:pt x="48" y="45"/>
                    </a:moveTo>
                    <a:lnTo>
                      <a:pt x="42" y="62"/>
                    </a:lnTo>
                    <a:lnTo>
                      <a:pt x="33" y="65"/>
                    </a:lnTo>
                    <a:lnTo>
                      <a:pt x="27" y="62"/>
                    </a:lnTo>
                    <a:lnTo>
                      <a:pt x="22" y="58"/>
                    </a:lnTo>
                    <a:lnTo>
                      <a:pt x="20" y="51"/>
                    </a:lnTo>
                    <a:lnTo>
                      <a:pt x="17" y="43"/>
                    </a:lnTo>
                    <a:lnTo>
                      <a:pt x="13" y="36"/>
                    </a:lnTo>
                    <a:lnTo>
                      <a:pt x="9" y="31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6" y="12"/>
                    </a:lnTo>
                    <a:lnTo>
                      <a:pt x="12" y="7"/>
                    </a:lnTo>
                    <a:lnTo>
                      <a:pt x="18" y="0"/>
                    </a:lnTo>
                    <a:lnTo>
                      <a:pt x="28" y="10"/>
                    </a:lnTo>
                    <a:lnTo>
                      <a:pt x="37" y="20"/>
                    </a:lnTo>
                    <a:lnTo>
                      <a:pt x="44" y="31"/>
                    </a:lnTo>
                    <a:lnTo>
                      <a:pt x="4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6" name="Freeform 96"/>
              <p:cNvSpPr>
                <a:spLocks/>
              </p:cNvSpPr>
              <p:nvPr/>
            </p:nvSpPr>
            <p:spPr bwMode="auto">
              <a:xfrm>
                <a:off x="2070" y="1613"/>
                <a:ext cx="25" cy="38"/>
              </a:xfrm>
              <a:custGeom>
                <a:avLst/>
                <a:gdLst>
                  <a:gd name="T0" fmla="*/ 50 w 50"/>
                  <a:gd name="T1" fmla="*/ 16 h 76"/>
                  <a:gd name="T2" fmla="*/ 49 w 50"/>
                  <a:gd name="T3" fmla="*/ 26 h 76"/>
                  <a:gd name="T4" fmla="*/ 45 w 50"/>
                  <a:gd name="T5" fmla="*/ 31 h 76"/>
                  <a:gd name="T6" fmla="*/ 38 w 50"/>
                  <a:gd name="T7" fmla="*/ 35 h 76"/>
                  <a:gd name="T8" fmla="*/ 30 w 50"/>
                  <a:gd name="T9" fmla="*/ 39 h 76"/>
                  <a:gd name="T10" fmla="*/ 29 w 50"/>
                  <a:gd name="T11" fmla="*/ 50 h 76"/>
                  <a:gd name="T12" fmla="*/ 29 w 50"/>
                  <a:gd name="T13" fmla="*/ 58 h 76"/>
                  <a:gd name="T14" fmla="*/ 30 w 50"/>
                  <a:gd name="T15" fmla="*/ 66 h 76"/>
                  <a:gd name="T16" fmla="*/ 33 w 50"/>
                  <a:gd name="T17" fmla="*/ 76 h 76"/>
                  <a:gd name="T18" fmla="*/ 24 w 50"/>
                  <a:gd name="T19" fmla="*/ 73 h 76"/>
                  <a:gd name="T20" fmla="*/ 15 w 50"/>
                  <a:gd name="T21" fmla="*/ 69 h 76"/>
                  <a:gd name="T22" fmla="*/ 6 w 50"/>
                  <a:gd name="T23" fmla="*/ 65 h 76"/>
                  <a:gd name="T24" fmla="*/ 0 w 50"/>
                  <a:gd name="T25" fmla="*/ 57 h 76"/>
                  <a:gd name="T26" fmla="*/ 1 w 50"/>
                  <a:gd name="T27" fmla="*/ 45 h 76"/>
                  <a:gd name="T28" fmla="*/ 9 w 50"/>
                  <a:gd name="T29" fmla="*/ 35 h 76"/>
                  <a:gd name="T30" fmla="*/ 16 w 50"/>
                  <a:gd name="T31" fmla="*/ 26 h 76"/>
                  <a:gd name="T32" fmla="*/ 12 w 50"/>
                  <a:gd name="T33" fmla="*/ 14 h 76"/>
                  <a:gd name="T34" fmla="*/ 16 w 50"/>
                  <a:gd name="T35" fmla="*/ 8 h 76"/>
                  <a:gd name="T36" fmla="*/ 21 w 50"/>
                  <a:gd name="T37" fmla="*/ 4 h 76"/>
                  <a:gd name="T38" fmla="*/ 27 w 50"/>
                  <a:gd name="T39" fmla="*/ 1 h 76"/>
                  <a:gd name="T40" fmla="*/ 33 w 50"/>
                  <a:gd name="T41" fmla="*/ 0 h 76"/>
                  <a:gd name="T42" fmla="*/ 38 w 50"/>
                  <a:gd name="T43" fmla="*/ 1 h 76"/>
                  <a:gd name="T44" fmla="*/ 43 w 50"/>
                  <a:gd name="T45" fmla="*/ 4 h 76"/>
                  <a:gd name="T46" fmla="*/ 48 w 50"/>
                  <a:gd name="T47" fmla="*/ 9 h 76"/>
                  <a:gd name="T48" fmla="*/ 50 w 50"/>
                  <a:gd name="T4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76">
                    <a:moveTo>
                      <a:pt x="50" y="16"/>
                    </a:moveTo>
                    <a:lnTo>
                      <a:pt x="49" y="26"/>
                    </a:lnTo>
                    <a:lnTo>
                      <a:pt x="45" y="31"/>
                    </a:lnTo>
                    <a:lnTo>
                      <a:pt x="38" y="35"/>
                    </a:lnTo>
                    <a:lnTo>
                      <a:pt x="30" y="39"/>
                    </a:lnTo>
                    <a:lnTo>
                      <a:pt x="29" y="50"/>
                    </a:lnTo>
                    <a:lnTo>
                      <a:pt x="29" y="58"/>
                    </a:lnTo>
                    <a:lnTo>
                      <a:pt x="30" y="66"/>
                    </a:lnTo>
                    <a:lnTo>
                      <a:pt x="33" y="76"/>
                    </a:lnTo>
                    <a:lnTo>
                      <a:pt x="24" y="73"/>
                    </a:lnTo>
                    <a:lnTo>
                      <a:pt x="15" y="69"/>
                    </a:lnTo>
                    <a:lnTo>
                      <a:pt x="6" y="65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9" y="35"/>
                    </a:lnTo>
                    <a:lnTo>
                      <a:pt x="16" y="26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3" y="4"/>
                    </a:lnTo>
                    <a:lnTo>
                      <a:pt x="48" y="9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7" name="Freeform 97"/>
              <p:cNvSpPr>
                <a:spLocks/>
              </p:cNvSpPr>
              <p:nvPr/>
            </p:nvSpPr>
            <p:spPr bwMode="auto">
              <a:xfrm>
                <a:off x="1848" y="1619"/>
                <a:ext cx="9" cy="24"/>
              </a:xfrm>
              <a:custGeom>
                <a:avLst/>
                <a:gdLst>
                  <a:gd name="T0" fmla="*/ 0 w 20"/>
                  <a:gd name="T1" fmla="*/ 47 h 47"/>
                  <a:gd name="T2" fmla="*/ 4 w 20"/>
                  <a:gd name="T3" fmla="*/ 40 h 47"/>
                  <a:gd name="T4" fmla="*/ 8 w 20"/>
                  <a:gd name="T5" fmla="*/ 33 h 47"/>
                  <a:gd name="T6" fmla="*/ 13 w 20"/>
                  <a:gd name="T7" fmla="*/ 26 h 47"/>
                  <a:gd name="T8" fmla="*/ 13 w 20"/>
                  <a:gd name="T9" fmla="*/ 19 h 47"/>
                  <a:gd name="T10" fmla="*/ 20 w 20"/>
                  <a:gd name="T11" fmla="*/ 0 h 47"/>
                  <a:gd name="T12" fmla="*/ 20 w 20"/>
                  <a:gd name="T13" fmla="*/ 15 h 47"/>
                  <a:gd name="T14" fmla="*/ 18 w 20"/>
                  <a:gd name="T15" fmla="*/ 29 h 47"/>
                  <a:gd name="T16" fmla="*/ 11 w 20"/>
                  <a:gd name="T17" fmla="*/ 40 h 47"/>
                  <a:gd name="T18" fmla="*/ 0 w 20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7">
                    <a:moveTo>
                      <a:pt x="0" y="47"/>
                    </a:moveTo>
                    <a:lnTo>
                      <a:pt x="4" y="40"/>
                    </a:lnTo>
                    <a:lnTo>
                      <a:pt x="8" y="33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20" y="0"/>
                    </a:lnTo>
                    <a:lnTo>
                      <a:pt x="20" y="15"/>
                    </a:lnTo>
                    <a:lnTo>
                      <a:pt x="18" y="29"/>
                    </a:lnTo>
                    <a:lnTo>
                      <a:pt x="11" y="4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8" name="Freeform 98"/>
              <p:cNvSpPr>
                <a:spLocks/>
              </p:cNvSpPr>
              <p:nvPr/>
            </p:nvSpPr>
            <p:spPr bwMode="auto">
              <a:xfrm>
                <a:off x="1924" y="1648"/>
                <a:ext cx="51" cy="45"/>
              </a:xfrm>
              <a:custGeom>
                <a:avLst/>
                <a:gdLst>
                  <a:gd name="T0" fmla="*/ 62 w 101"/>
                  <a:gd name="T1" fmla="*/ 13 h 91"/>
                  <a:gd name="T2" fmla="*/ 58 w 101"/>
                  <a:gd name="T3" fmla="*/ 21 h 91"/>
                  <a:gd name="T4" fmla="*/ 54 w 101"/>
                  <a:gd name="T5" fmla="*/ 28 h 91"/>
                  <a:gd name="T6" fmla="*/ 50 w 101"/>
                  <a:gd name="T7" fmla="*/ 36 h 91"/>
                  <a:gd name="T8" fmla="*/ 53 w 101"/>
                  <a:gd name="T9" fmla="*/ 44 h 91"/>
                  <a:gd name="T10" fmla="*/ 57 w 101"/>
                  <a:gd name="T11" fmla="*/ 42 h 91"/>
                  <a:gd name="T12" fmla="*/ 62 w 101"/>
                  <a:gd name="T13" fmla="*/ 41 h 91"/>
                  <a:gd name="T14" fmla="*/ 68 w 101"/>
                  <a:gd name="T15" fmla="*/ 40 h 91"/>
                  <a:gd name="T16" fmla="*/ 72 w 101"/>
                  <a:gd name="T17" fmla="*/ 38 h 91"/>
                  <a:gd name="T18" fmla="*/ 77 w 101"/>
                  <a:gd name="T19" fmla="*/ 38 h 91"/>
                  <a:gd name="T20" fmla="*/ 83 w 101"/>
                  <a:gd name="T21" fmla="*/ 38 h 91"/>
                  <a:gd name="T22" fmla="*/ 87 w 101"/>
                  <a:gd name="T23" fmla="*/ 38 h 91"/>
                  <a:gd name="T24" fmla="*/ 92 w 101"/>
                  <a:gd name="T25" fmla="*/ 40 h 91"/>
                  <a:gd name="T26" fmla="*/ 100 w 101"/>
                  <a:gd name="T27" fmla="*/ 48 h 91"/>
                  <a:gd name="T28" fmla="*/ 101 w 101"/>
                  <a:gd name="T29" fmla="*/ 57 h 91"/>
                  <a:gd name="T30" fmla="*/ 98 w 101"/>
                  <a:gd name="T31" fmla="*/ 65 h 91"/>
                  <a:gd name="T32" fmla="*/ 90 w 101"/>
                  <a:gd name="T33" fmla="*/ 72 h 91"/>
                  <a:gd name="T34" fmla="*/ 78 w 101"/>
                  <a:gd name="T35" fmla="*/ 71 h 91"/>
                  <a:gd name="T36" fmla="*/ 69 w 101"/>
                  <a:gd name="T37" fmla="*/ 73 h 91"/>
                  <a:gd name="T38" fmla="*/ 58 w 101"/>
                  <a:gd name="T39" fmla="*/ 79 h 91"/>
                  <a:gd name="T40" fmla="*/ 50 w 101"/>
                  <a:gd name="T41" fmla="*/ 86 h 91"/>
                  <a:gd name="T42" fmla="*/ 42 w 101"/>
                  <a:gd name="T43" fmla="*/ 90 h 91"/>
                  <a:gd name="T44" fmla="*/ 35 w 101"/>
                  <a:gd name="T45" fmla="*/ 91 h 91"/>
                  <a:gd name="T46" fmla="*/ 28 w 101"/>
                  <a:gd name="T47" fmla="*/ 88 h 91"/>
                  <a:gd name="T48" fmla="*/ 23 w 101"/>
                  <a:gd name="T49" fmla="*/ 75 h 91"/>
                  <a:gd name="T50" fmla="*/ 24 w 101"/>
                  <a:gd name="T51" fmla="*/ 68 h 91"/>
                  <a:gd name="T52" fmla="*/ 28 w 101"/>
                  <a:gd name="T53" fmla="*/ 64 h 91"/>
                  <a:gd name="T54" fmla="*/ 33 w 101"/>
                  <a:gd name="T55" fmla="*/ 59 h 91"/>
                  <a:gd name="T56" fmla="*/ 38 w 101"/>
                  <a:gd name="T57" fmla="*/ 55 h 91"/>
                  <a:gd name="T58" fmla="*/ 30 w 101"/>
                  <a:gd name="T59" fmla="*/ 55 h 91"/>
                  <a:gd name="T60" fmla="*/ 24 w 101"/>
                  <a:gd name="T61" fmla="*/ 52 h 91"/>
                  <a:gd name="T62" fmla="*/ 19 w 101"/>
                  <a:gd name="T63" fmla="*/ 48 h 91"/>
                  <a:gd name="T64" fmla="*/ 16 w 101"/>
                  <a:gd name="T65" fmla="*/ 42 h 91"/>
                  <a:gd name="T66" fmla="*/ 12 w 101"/>
                  <a:gd name="T67" fmla="*/ 35 h 91"/>
                  <a:gd name="T68" fmla="*/ 9 w 101"/>
                  <a:gd name="T69" fmla="*/ 28 h 91"/>
                  <a:gd name="T70" fmla="*/ 4 w 101"/>
                  <a:gd name="T71" fmla="*/ 21 h 91"/>
                  <a:gd name="T72" fmla="*/ 0 w 101"/>
                  <a:gd name="T73" fmla="*/ 17 h 91"/>
                  <a:gd name="T74" fmla="*/ 3 w 101"/>
                  <a:gd name="T75" fmla="*/ 11 h 91"/>
                  <a:gd name="T76" fmla="*/ 9 w 101"/>
                  <a:gd name="T77" fmla="*/ 6 h 91"/>
                  <a:gd name="T78" fmla="*/ 16 w 101"/>
                  <a:gd name="T79" fmla="*/ 4 h 91"/>
                  <a:gd name="T80" fmla="*/ 24 w 101"/>
                  <a:gd name="T81" fmla="*/ 2 h 91"/>
                  <a:gd name="T82" fmla="*/ 32 w 101"/>
                  <a:gd name="T83" fmla="*/ 0 h 91"/>
                  <a:gd name="T84" fmla="*/ 40 w 101"/>
                  <a:gd name="T85" fmla="*/ 0 h 91"/>
                  <a:gd name="T86" fmla="*/ 47 w 101"/>
                  <a:gd name="T87" fmla="*/ 0 h 91"/>
                  <a:gd name="T88" fmla="*/ 53 w 101"/>
                  <a:gd name="T89" fmla="*/ 0 h 91"/>
                  <a:gd name="T90" fmla="*/ 62 w 101"/>
                  <a:gd name="T91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1" h="91">
                    <a:moveTo>
                      <a:pt x="62" y="13"/>
                    </a:moveTo>
                    <a:lnTo>
                      <a:pt x="58" y="21"/>
                    </a:lnTo>
                    <a:lnTo>
                      <a:pt x="54" y="28"/>
                    </a:lnTo>
                    <a:lnTo>
                      <a:pt x="50" y="36"/>
                    </a:lnTo>
                    <a:lnTo>
                      <a:pt x="53" y="44"/>
                    </a:lnTo>
                    <a:lnTo>
                      <a:pt x="57" y="42"/>
                    </a:lnTo>
                    <a:lnTo>
                      <a:pt x="62" y="41"/>
                    </a:lnTo>
                    <a:lnTo>
                      <a:pt x="68" y="40"/>
                    </a:lnTo>
                    <a:lnTo>
                      <a:pt x="72" y="38"/>
                    </a:lnTo>
                    <a:lnTo>
                      <a:pt x="77" y="38"/>
                    </a:lnTo>
                    <a:lnTo>
                      <a:pt x="83" y="38"/>
                    </a:lnTo>
                    <a:lnTo>
                      <a:pt x="87" y="38"/>
                    </a:lnTo>
                    <a:lnTo>
                      <a:pt x="92" y="40"/>
                    </a:lnTo>
                    <a:lnTo>
                      <a:pt x="100" y="48"/>
                    </a:lnTo>
                    <a:lnTo>
                      <a:pt x="101" y="57"/>
                    </a:lnTo>
                    <a:lnTo>
                      <a:pt x="98" y="65"/>
                    </a:lnTo>
                    <a:lnTo>
                      <a:pt x="90" y="72"/>
                    </a:lnTo>
                    <a:lnTo>
                      <a:pt x="78" y="71"/>
                    </a:lnTo>
                    <a:lnTo>
                      <a:pt x="69" y="73"/>
                    </a:lnTo>
                    <a:lnTo>
                      <a:pt x="58" y="79"/>
                    </a:lnTo>
                    <a:lnTo>
                      <a:pt x="50" y="86"/>
                    </a:lnTo>
                    <a:lnTo>
                      <a:pt x="42" y="90"/>
                    </a:lnTo>
                    <a:lnTo>
                      <a:pt x="35" y="91"/>
                    </a:lnTo>
                    <a:lnTo>
                      <a:pt x="28" y="88"/>
                    </a:lnTo>
                    <a:lnTo>
                      <a:pt x="23" y="75"/>
                    </a:lnTo>
                    <a:lnTo>
                      <a:pt x="24" y="68"/>
                    </a:lnTo>
                    <a:lnTo>
                      <a:pt x="28" y="64"/>
                    </a:lnTo>
                    <a:lnTo>
                      <a:pt x="33" y="59"/>
                    </a:lnTo>
                    <a:lnTo>
                      <a:pt x="38" y="55"/>
                    </a:lnTo>
                    <a:lnTo>
                      <a:pt x="30" y="55"/>
                    </a:lnTo>
                    <a:lnTo>
                      <a:pt x="24" y="52"/>
                    </a:lnTo>
                    <a:lnTo>
                      <a:pt x="19" y="48"/>
                    </a:lnTo>
                    <a:lnTo>
                      <a:pt x="16" y="42"/>
                    </a:lnTo>
                    <a:lnTo>
                      <a:pt x="12" y="35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9" y="6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19" name="Freeform 99"/>
              <p:cNvSpPr>
                <a:spLocks/>
              </p:cNvSpPr>
              <p:nvPr/>
            </p:nvSpPr>
            <p:spPr bwMode="auto">
              <a:xfrm>
                <a:off x="2005" y="1648"/>
                <a:ext cx="19" cy="16"/>
              </a:xfrm>
              <a:custGeom>
                <a:avLst/>
                <a:gdLst>
                  <a:gd name="T0" fmla="*/ 38 w 38"/>
                  <a:gd name="T1" fmla="*/ 17 h 34"/>
                  <a:gd name="T2" fmla="*/ 37 w 38"/>
                  <a:gd name="T3" fmla="*/ 22 h 34"/>
                  <a:gd name="T4" fmla="*/ 36 w 38"/>
                  <a:gd name="T5" fmla="*/ 28 h 34"/>
                  <a:gd name="T6" fmla="*/ 32 w 38"/>
                  <a:gd name="T7" fmla="*/ 33 h 34"/>
                  <a:gd name="T8" fmla="*/ 25 w 38"/>
                  <a:gd name="T9" fmla="*/ 34 h 34"/>
                  <a:gd name="T10" fmla="*/ 17 w 38"/>
                  <a:gd name="T11" fmla="*/ 33 h 34"/>
                  <a:gd name="T12" fmla="*/ 9 w 38"/>
                  <a:gd name="T13" fmla="*/ 30 h 34"/>
                  <a:gd name="T14" fmla="*/ 3 w 38"/>
                  <a:gd name="T15" fmla="*/ 26 h 34"/>
                  <a:gd name="T16" fmla="*/ 0 w 38"/>
                  <a:gd name="T17" fmla="*/ 17 h 34"/>
                  <a:gd name="T18" fmla="*/ 3 w 38"/>
                  <a:gd name="T19" fmla="*/ 11 h 34"/>
                  <a:gd name="T20" fmla="*/ 7 w 38"/>
                  <a:gd name="T21" fmla="*/ 5 h 34"/>
                  <a:gd name="T22" fmla="*/ 12 w 38"/>
                  <a:gd name="T23" fmla="*/ 2 h 34"/>
                  <a:gd name="T24" fmla="*/ 18 w 38"/>
                  <a:gd name="T25" fmla="*/ 0 h 34"/>
                  <a:gd name="T26" fmla="*/ 25 w 38"/>
                  <a:gd name="T27" fmla="*/ 2 h 34"/>
                  <a:gd name="T28" fmla="*/ 32 w 38"/>
                  <a:gd name="T29" fmla="*/ 5 h 34"/>
                  <a:gd name="T30" fmla="*/ 37 w 38"/>
                  <a:gd name="T31" fmla="*/ 10 h 34"/>
                  <a:gd name="T32" fmla="*/ 38 w 38"/>
                  <a:gd name="T33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4">
                    <a:moveTo>
                      <a:pt x="38" y="17"/>
                    </a:moveTo>
                    <a:lnTo>
                      <a:pt x="37" y="22"/>
                    </a:lnTo>
                    <a:lnTo>
                      <a:pt x="36" y="28"/>
                    </a:lnTo>
                    <a:lnTo>
                      <a:pt x="32" y="33"/>
                    </a:lnTo>
                    <a:lnTo>
                      <a:pt x="25" y="34"/>
                    </a:lnTo>
                    <a:lnTo>
                      <a:pt x="17" y="33"/>
                    </a:lnTo>
                    <a:lnTo>
                      <a:pt x="9" y="30"/>
                    </a:lnTo>
                    <a:lnTo>
                      <a:pt x="3" y="26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32" y="5"/>
                    </a:lnTo>
                    <a:lnTo>
                      <a:pt x="37" y="10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0" name="Freeform 100"/>
              <p:cNvSpPr>
                <a:spLocks/>
              </p:cNvSpPr>
              <p:nvPr/>
            </p:nvSpPr>
            <p:spPr bwMode="auto">
              <a:xfrm>
                <a:off x="1964" y="1648"/>
                <a:ext cx="57" cy="72"/>
              </a:xfrm>
              <a:custGeom>
                <a:avLst/>
                <a:gdLst>
                  <a:gd name="T0" fmla="*/ 61 w 113"/>
                  <a:gd name="T1" fmla="*/ 18 h 142"/>
                  <a:gd name="T2" fmla="*/ 56 w 113"/>
                  <a:gd name="T3" fmla="*/ 26 h 142"/>
                  <a:gd name="T4" fmla="*/ 61 w 113"/>
                  <a:gd name="T5" fmla="*/ 33 h 142"/>
                  <a:gd name="T6" fmla="*/ 76 w 113"/>
                  <a:gd name="T7" fmla="*/ 33 h 142"/>
                  <a:gd name="T8" fmla="*/ 80 w 113"/>
                  <a:gd name="T9" fmla="*/ 50 h 142"/>
                  <a:gd name="T10" fmla="*/ 68 w 113"/>
                  <a:gd name="T11" fmla="*/ 66 h 142"/>
                  <a:gd name="T12" fmla="*/ 76 w 113"/>
                  <a:gd name="T13" fmla="*/ 76 h 142"/>
                  <a:gd name="T14" fmla="*/ 87 w 113"/>
                  <a:gd name="T15" fmla="*/ 69 h 142"/>
                  <a:gd name="T16" fmla="*/ 96 w 113"/>
                  <a:gd name="T17" fmla="*/ 64 h 142"/>
                  <a:gd name="T18" fmla="*/ 105 w 113"/>
                  <a:gd name="T19" fmla="*/ 65 h 142"/>
                  <a:gd name="T20" fmla="*/ 113 w 113"/>
                  <a:gd name="T21" fmla="*/ 77 h 142"/>
                  <a:gd name="T22" fmla="*/ 105 w 113"/>
                  <a:gd name="T23" fmla="*/ 89 h 142"/>
                  <a:gd name="T24" fmla="*/ 94 w 113"/>
                  <a:gd name="T25" fmla="*/ 101 h 142"/>
                  <a:gd name="T26" fmla="*/ 92 w 113"/>
                  <a:gd name="T27" fmla="*/ 111 h 142"/>
                  <a:gd name="T28" fmla="*/ 103 w 113"/>
                  <a:gd name="T29" fmla="*/ 115 h 142"/>
                  <a:gd name="T30" fmla="*/ 103 w 113"/>
                  <a:gd name="T31" fmla="*/ 108 h 142"/>
                  <a:gd name="T32" fmla="*/ 107 w 113"/>
                  <a:gd name="T33" fmla="*/ 107 h 142"/>
                  <a:gd name="T34" fmla="*/ 113 w 113"/>
                  <a:gd name="T35" fmla="*/ 116 h 142"/>
                  <a:gd name="T36" fmla="*/ 102 w 113"/>
                  <a:gd name="T37" fmla="*/ 124 h 142"/>
                  <a:gd name="T38" fmla="*/ 94 w 113"/>
                  <a:gd name="T39" fmla="*/ 141 h 142"/>
                  <a:gd name="T40" fmla="*/ 76 w 113"/>
                  <a:gd name="T41" fmla="*/ 134 h 142"/>
                  <a:gd name="T42" fmla="*/ 73 w 113"/>
                  <a:gd name="T43" fmla="*/ 116 h 142"/>
                  <a:gd name="T44" fmla="*/ 58 w 113"/>
                  <a:gd name="T45" fmla="*/ 110 h 142"/>
                  <a:gd name="T46" fmla="*/ 39 w 113"/>
                  <a:gd name="T47" fmla="*/ 107 h 142"/>
                  <a:gd name="T48" fmla="*/ 30 w 113"/>
                  <a:gd name="T49" fmla="*/ 102 h 142"/>
                  <a:gd name="T50" fmla="*/ 34 w 113"/>
                  <a:gd name="T51" fmla="*/ 109 h 142"/>
                  <a:gd name="T52" fmla="*/ 30 w 113"/>
                  <a:gd name="T53" fmla="*/ 119 h 142"/>
                  <a:gd name="T54" fmla="*/ 14 w 113"/>
                  <a:gd name="T55" fmla="*/ 125 h 142"/>
                  <a:gd name="T56" fmla="*/ 1 w 113"/>
                  <a:gd name="T57" fmla="*/ 115 h 142"/>
                  <a:gd name="T58" fmla="*/ 2 w 113"/>
                  <a:gd name="T59" fmla="*/ 100 h 142"/>
                  <a:gd name="T60" fmla="*/ 14 w 113"/>
                  <a:gd name="T61" fmla="*/ 87 h 142"/>
                  <a:gd name="T62" fmla="*/ 24 w 113"/>
                  <a:gd name="T63" fmla="*/ 94 h 142"/>
                  <a:gd name="T64" fmla="*/ 36 w 113"/>
                  <a:gd name="T65" fmla="*/ 91 h 142"/>
                  <a:gd name="T66" fmla="*/ 51 w 113"/>
                  <a:gd name="T67" fmla="*/ 78 h 142"/>
                  <a:gd name="T68" fmla="*/ 45 w 113"/>
                  <a:gd name="T69" fmla="*/ 63 h 142"/>
                  <a:gd name="T70" fmla="*/ 49 w 113"/>
                  <a:gd name="T71" fmla="*/ 57 h 142"/>
                  <a:gd name="T72" fmla="*/ 56 w 113"/>
                  <a:gd name="T73" fmla="*/ 55 h 142"/>
                  <a:gd name="T74" fmla="*/ 56 w 113"/>
                  <a:gd name="T75" fmla="*/ 43 h 142"/>
                  <a:gd name="T76" fmla="*/ 49 w 113"/>
                  <a:gd name="T77" fmla="*/ 32 h 142"/>
                  <a:gd name="T78" fmla="*/ 31 w 113"/>
                  <a:gd name="T79" fmla="*/ 38 h 142"/>
                  <a:gd name="T80" fmla="*/ 16 w 113"/>
                  <a:gd name="T81" fmla="*/ 32 h 142"/>
                  <a:gd name="T82" fmla="*/ 16 w 113"/>
                  <a:gd name="T83" fmla="*/ 16 h 142"/>
                  <a:gd name="T84" fmla="*/ 29 w 113"/>
                  <a:gd name="T85" fmla="*/ 2 h 142"/>
                  <a:gd name="T86" fmla="*/ 47 w 113"/>
                  <a:gd name="T87" fmla="*/ 2 h 142"/>
                  <a:gd name="T88" fmla="*/ 62 w 113"/>
                  <a:gd name="T89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" h="142">
                    <a:moveTo>
                      <a:pt x="62" y="12"/>
                    </a:moveTo>
                    <a:lnTo>
                      <a:pt x="61" y="18"/>
                    </a:lnTo>
                    <a:lnTo>
                      <a:pt x="59" y="23"/>
                    </a:lnTo>
                    <a:lnTo>
                      <a:pt x="56" y="26"/>
                    </a:lnTo>
                    <a:lnTo>
                      <a:pt x="53" y="31"/>
                    </a:lnTo>
                    <a:lnTo>
                      <a:pt x="61" y="33"/>
                    </a:lnTo>
                    <a:lnTo>
                      <a:pt x="69" y="32"/>
                    </a:lnTo>
                    <a:lnTo>
                      <a:pt x="76" y="33"/>
                    </a:lnTo>
                    <a:lnTo>
                      <a:pt x="82" y="40"/>
                    </a:lnTo>
                    <a:lnTo>
                      <a:pt x="80" y="50"/>
                    </a:lnTo>
                    <a:lnTo>
                      <a:pt x="73" y="58"/>
                    </a:lnTo>
                    <a:lnTo>
                      <a:pt x="68" y="66"/>
                    </a:lnTo>
                    <a:lnTo>
                      <a:pt x="70" y="77"/>
                    </a:lnTo>
                    <a:lnTo>
                      <a:pt x="76" y="76"/>
                    </a:lnTo>
                    <a:lnTo>
                      <a:pt x="82" y="72"/>
                    </a:lnTo>
                    <a:lnTo>
                      <a:pt x="87" y="69"/>
                    </a:lnTo>
                    <a:lnTo>
                      <a:pt x="91" y="66"/>
                    </a:lnTo>
                    <a:lnTo>
                      <a:pt x="96" y="64"/>
                    </a:lnTo>
                    <a:lnTo>
                      <a:pt x="100" y="63"/>
                    </a:lnTo>
                    <a:lnTo>
                      <a:pt x="105" y="65"/>
                    </a:lnTo>
                    <a:lnTo>
                      <a:pt x="112" y="70"/>
                    </a:lnTo>
                    <a:lnTo>
                      <a:pt x="113" y="77"/>
                    </a:lnTo>
                    <a:lnTo>
                      <a:pt x="111" y="84"/>
                    </a:lnTo>
                    <a:lnTo>
                      <a:pt x="105" y="89"/>
                    </a:lnTo>
                    <a:lnTo>
                      <a:pt x="99" y="95"/>
                    </a:lnTo>
                    <a:lnTo>
                      <a:pt x="94" y="101"/>
                    </a:lnTo>
                    <a:lnTo>
                      <a:pt x="91" y="106"/>
                    </a:lnTo>
                    <a:lnTo>
                      <a:pt x="92" y="111"/>
                    </a:lnTo>
                    <a:lnTo>
                      <a:pt x="100" y="117"/>
                    </a:lnTo>
                    <a:lnTo>
                      <a:pt x="103" y="115"/>
                    </a:lnTo>
                    <a:lnTo>
                      <a:pt x="103" y="111"/>
                    </a:lnTo>
                    <a:lnTo>
                      <a:pt x="103" y="108"/>
                    </a:lnTo>
                    <a:lnTo>
                      <a:pt x="103" y="104"/>
                    </a:lnTo>
                    <a:lnTo>
                      <a:pt x="107" y="107"/>
                    </a:lnTo>
                    <a:lnTo>
                      <a:pt x="111" y="111"/>
                    </a:lnTo>
                    <a:lnTo>
                      <a:pt x="113" y="116"/>
                    </a:lnTo>
                    <a:lnTo>
                      <a:pt x="112" y="123"/>
                    </a:lnTo>
                    <a:lnTo>
                      <a:pt x="102" y="124"/>
                    </a:lnTo>
                    <a:lnTo>
                      <a:pt x="98" y="132"/>
                    </a:lnTo>
                    <a:lnTo>
                      <a:pt x="94" y="141"/>
                    </a:lnTo>
                    <a:lnTo>
                      <a:pt x="82" y="142"/>
                    </a:lnTo>
                    <a:lnTo>
                      <a:pt x="76" y="134"/>
                    </a:lnTo>
                    <a:lnTo>
                      <a:pt x="75" y="125"/>
                    </a:lnTo>
                    <a:lnTo>
                      <a:pt x="73" y="116"/>
                    </a:lnTo>
                    <a:lnTo>
                      <a:pt x="66" y="110"/>
                    </a:lnTo>
                    <a:lnTo>
                      <a:pt x="58" y="110"/>
                    </a:lnTo>
                    <a:lnTo>
                      <a:pt x="49" y="109"/>
                    </a:lnTo>
                    <a:lnTo>
                      <a:pt x="39" y="107"/>
                    </a:lnTo>
                    <a:lnTo>
                      <a:pt x="32" y="100"/>
                    </a:lnTo>
                    <a:lnTo>
                      <a:pt x="30" y="102"/>
                    </a:lnTo>
                    <a:lnTo>
                      <a:pt x="31" y="106"/>
                    </a:lnTo>
                    <a:lnTo>
                      <a:pt x="34" y="109"/>
                    </a:lnTo>
                    <a:lnTo>
                      <a:pt x="36" y="113"/>
                    </a:lnTo>
                    <a:lnTo>
                      <a:pt x="30" y="119"/>
                    </a:lnTo>
                    <a:lnTo>
                      <a:pt x="23" y="124"/>
                    </a:lnTo>
                    <a:lnTo>
                      <a:pt x="14" y="125"/>
                    </a:lnTo>
                    <a:lnTo>
                      <a:pt x="6" y="123"/>
                    </a:lnTo>
                    <a:lnTo>
                      <a:pt x="1" y="115"/>
                    </a:lnTo>
                    <a:lnTo>
                      <a:pt x="0" y="107"/>
                    </a:lnTo>
                    <a:lnTo>
                      <a:pt x="2" y="100"/>
                    </a:lnTo>
                    <a:lnTo>
                      <a:pt x="8" y="93"/>
                    </a:lnTo>
                    <a:lnTo>
                      <a:pt x="14" y="87"/>
                    </a:lnTo>
                    <a:lnTo>
                      <a:pt x="20" y="89"/>
                    </a:lnTo>
                    <a:lnTo>
                      <a:pt x="24" y="94"/>
                    </a:lnTo>
                    <a:lnTo>
                      <a:pt x="30" y="98"/>
                    </a:lnTo>
                    <a:lnTo>
                      <a:pt x="36" y="91"/>
                    </a:lnTo>
                    <a:lnTo>
                      <a:pt x="45" y="84"/>
                    </a:lnTo>
                    <a:lnTo>
                      <a:pt x="51" y="78"/>
                    </a:lnTo>
                    <a:lnTo>
                      <a:pt x="45" y="68"/>
                    </a:lnTo>
                    <a:lnTo>
                      <a:pt x="45" y="63"/>
                    </a:lnTo>
                    <a:lnTo>
                      <a:pt x="46" y="59"/>
                    </a:lnTo>
                    <a:lnTo>
                      <a:pt x="49" y="57"/>
                    </a:lnTo>
                    <a:lnTo>
                      <a:pt x="53" y="55"/>
                    </a:lnTo>
                    <a:lnTo>
                      <a:pt x="56" y="55"/>
                    </a:lnTo>
                    <a:lnTo>
                      <a:pt x="57" y="50"/>
                    </a:lnTo>
                    <a:lnTo>
                      <a:pt x="56" y="43"/>
                    </a:lnTo>
                    <a:lnTo>
                      <a:pt x="52" y="38"/>
                    </a:lnTo>
                    <a:lnTo>
                      <a:pt x="49" y="32"/>
                    </a:lnTo>
                    <a:lnTo>
                      <a:pt x="39" y="35"/>
                    </a:lnTo>
                    <a:lnTo>
                      <a:pt x="31" y="38"/>
                    </a:lnTo>
                    <a:lnTo>
                      <a:pt x="23" y="36"/>
                    </a:lnTo>
                    <a:lnTo>
                      <a:pt x="16" y="32"/>
                    </a:lnTo>
                    <a:lnTo>
                      <a:pt x="13" y="23"/>
                    </a:lnTo>
                    <a:lnTo>
                      <a:pt x="16" y="16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7" y="2"/>
                    </a:lnTo>
                    <a:lnTo>
                      <a:pt x="56" y="6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1" name="Freeform 101"/>
              <p:cNvSpPr>
                <a:spLocks/>
              </p:cNvSpPr>
              <p:nvPr/>
            </p:nvSpPr>
            <p:spPr bwMode="auto">
              <a:xfrm>
                <a:off x="1758" y="1662"/>
                <a:ext cx="27" cy="59"/>
              </a:xfrm>
              <a:custGeom>
                <a:avLst/>
                <a:gdLst>
                  <a:gd name="T0" fmla="*/ 37 w 53"/>
                  <a:gd name="T1" fmla="*/ 50 h 118"/>
                  <a:gd name="T2" fmla="*/ 34 w 53"/>
                  <a:gd name="T3" fmla="*/ 60 h 118"/>
                  <a:gd name="T4" fmla="*/ 32 w 53"/>
                  <a:gd name="T5" fmla="*/ 69 h 118"/>
                  <a:gd name="T6" fmla="*/ 28 w 53"/>
                  <a:gd name="T7" fmla="*/ 80 h 118"/>
                  <a:gd name="T8" fmla="*/ 24 w 53"/>
                  <a:gd name="T9" fmla="*/ 89 h 118"/>
                  <a:gd name="T10" fmla="*/ 19 w 53"/>
                  <a:gd name="T11" fmla="*/ 97 h 118"/>
                  <a:gd name="T12" fmla="*/ 13 w 53"/>
                  <a:gd name="T13" fmla="*/ 105 h 118"/>
                  <a:gd name="T14" fmla="*/ 8 w 53"/>
                  <a:gd name="T15" fmla="*/ 112 h 118"/>
                  <a:gd name="T16" fmla="*/ 0 w 53"/>
                  <a:gd name="T17" fmla="*/ 118 h 118"/>
                  <a:gd name="T18" fmla="*/ 4 w 53"/>
                  <a:gd name="T19" fmla="*/ 105 h 118"/>
                  <a:gd name="T20" fmla="*/ 10 w 53"/>
                  <a:gd name="T21" fmla="*/ 92 h 118"/>
                  <a:gd name="T22" fmla="*/ 16 w 53"/>
                  <a:gd name="T23" fmla="*/ 80 h 118"/>
                  <a:gd name="T24" fmla="*/ 23 w 53"/>
                  <a:gd name="T25" fmla="*/ 67 h 118"/>
                  <a:gd name="T26" fmla="*/ 30 w 53"/>
                  <a:gd name="T27" fmla="*/ 54 h 118"/>
                  <a:gd name="T28" fmla="*/ 37 w 53"/>
                  <a:gd name="T29" fmla="*/ 42 h 118"/>
                  <a:gd name="T30" fmla="*/ 42 w 53"/>
                  <a:gd name="T31" fmla="*/ 29 h 118"/>
                  <a:gd name="T32" fmla="*/ 49 w 53"/>
                  <a:gd name="T33" fmla="*/ 15 h 118"/>
                  <a:gd name="T34" fmla="*/ 52 w 53"/>
                  <a:gd name="T35" fmla="*/ 0 h 118"/>
                  <a:gd name="T36" fmla="*/ 53 w 53"/>
                  <a:gd name="T37" fmla="*/ 13 h 118"/>
                  <a:gd name="T38" fmla="*/ 48 w 53"/>
                  <a:gd name="T39" fmla="*/ 24 h 118"/>
                  <a:gd name="T40" fmla="*/ 41 w 53"/>
                  <a:gd name="T41" fmla="*/ 37 h 118"/>
                  <a:gd name="T42" fmla="*/ 37 w 53"/>
                  <a:gd name="T43" fmla="*/ 5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118">
                    <a:moveTo>
                      <a:pt x="37" y="50"/>
                    </a:moveTo>
                    <a:lnTo>
                      <a:pt x="34" y="60"/>
                    </a:lnTo>
                    <a:lnTo>
                      <a:pt x="32" y="69"/>
                    </a:lnTo>
                    <a:lnTo>
                      <a:pt x="28" y="80"/>
                    </a:lnTo>
                    <a:lnTo>
                      <a:pt x="24" y="89"/>
                    </a:lnTo>
                    <a:lnTo>
                      <a:pt x="19" y="97"/>
                    </a:lnTo>
                    <a:lnTo>
                      <a:pt x="13" y="105"/>
                    </a:lnTo>
                    <a:lnTo>
                      <a:pt x="8" y="112"/>
                    </a:lnTo>
                    <a:lnTo>
                      <a:pt x="0" y="118"/>
                    </a:lnTo>
                    <a:lnTo>
                      <a:pt x="4" y="105"/>
                    </a:lnTo>
                    <a:lnTo>
                      <a:pt x="10" y="92"/>
                    </a:lnTo>
                    <a:lnTo>
                      <a:pt x="16" y="80"/>
                    </a:lnTo>
                    <a:lnTo>
                      <a:pt x="23" y="67"/>
                    </a:lnTo>
                    <a:lnTo>
                      <a:pt x="30" y="54"/>
                    </a:lnTo>
                    <a:lnTo>
                      <a:pt x="37" y="42"/>
                    </a:lnTo>
                    <a:lnTo>
                      <a:pt x="42" y="29"/>
                    </a:lnTo>
                    <a:lnTo>
                      <a:pt x="49" y="15"/>
                    </a:lnTo>
                    <a:lnTo>
                      <a:pt x="52" y="0"/>
                    </a:lnTo>
                    <a:lnTo>
                      <a:pt x="53" y="13"/>
                    </a:lnTo>
                    <a:lnTo>
                      <a:pt x="48" y="24"/>
                    </a:lnTo>
                    <a:lnTo>
                      <a:pt x="41" y="37"/>
                    </a:lnTo>
                    <a:lnTo>
                      <a:pt x="37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2" name="Freeform 102"/>
              <p:cNvSpPr>
                <a:spLocks/>
              </p:cNvSpPr>
              <p:nvPr/>
            </p:nvSpPr>
            <p:spPr bwMode="auto">
              <a:xfrm>
                <a:off x="1863" y="1666"/>
                <a:ext cx="90" cy="60"/>
              </a:xfrm>
              <a:custGeom>
                <a:avLst/>
                <a:gdLst>
                  <a:gd name="T0" fmla="*/ 132 w 181"/>
                  <a:gd name="T1" fmla="*/ 22 h 120"/>
                  <a:gd name="T2" fmla="*/ 133 w 181"/>
                  <a:gd name="T3" fmla="*/ 30 h 120"/>
                  <a:gd name="T4" fmla="*/ 107 w 181"/>
                  <a:gd name="T5" fmla="*/ 52 h 120"/>
                  <a:gd name="T6" fmla="*/ 113 w 181"/>
                  <a:gd name="T7" fmla="*/ 63 h 120"/>
                  <a:gd name="T8" fmla="*/ 122 w 181"/>
                  <a:gd name="T9" fmla="*/ 64 h 120"/>
                  <a:gd name="T10" fmla="*/ 133 w 181"/>
                  <a:gd name="T11" fmla="*/ 61 h 120"/>
                  <a:gd name="T12" fmla="*/ 144 w 181"/>
                  <a:gd name="T13" fmla="*/ 65 h 120"/>
                  <a:gd name="T14" fmla="*/ 159 w 181"/>
                  <a:gd name="T15" fmla="*/ 61 h 120"/>
                  <a:gd name="T16" fmla="*/ 173 w 181"/>
                  <a:gd name="T17" fmla="*/ 63 h 120"/>
                  <a:gd name="T18" fmla="*/ 181 w 181"/>
                  <a:gd name="T19" fmla="*/ 73 h 120"/>
                  <a:gd name="T20" fmla="*/ 179 w 181"/>
                  <a:gd name="T21" fmla="*/ 84 h 120"/>
                  <a:gd name="T22" fmla="*/ 163 w 181"/>
                  <a:gd name="T23" fmla="*/ 90 h 120"/>
                  <a:gd name="T24" fmla="*/ 146 w 181"/>
                  <a:gd name="T25" fmla="*/ 94 h 120"/>
                  <a:gd name="T26" fmla="*/ 129 w 181"/>
                  <a:gd name="T27" fmla="*/ 94 h 120"/>
                  <a:gd name="T28" fmla="*/ 114 w 181"/>
                  <a:gd name="T29" fmla="*/ 84 h 120"/>
                  <a:gd name="T30" fmla="*/ 103 w 181"/>
                  <a:gd name="T31" fmla="*/ 86 h 120"/>
                  <a:gd name="T32" fmla="*/ 90 w 181"/>
                  <a:gd name="T33" fmla="*/ 92 h 120"/>
                  <a:gd name="T34" fmla="*/ 76 w 181"/>
                  <a:gd name="T35" fmla="*/ 99 h 120"/>
                  <a:gd name="T36" fmla="*/ 61 w 181"/>
                  <a:gd name="T37" fmla="*/ 97 h 120"/>
                  <a:gd name="T38" fmla="*/ 49 w 181"/>
                  <a:gd name="T39" fmla="*/ 99 h 120"/>
                  <a:gd name="T40" fmla="*/ 35 w 181"/>
                  <a:gd name="T41" fmla="*/ 95 h 120"/>
                  <a:gd name="T42" fmla="*/ 34 w 181"/>
                  <a:gd name="T43" fmla="*/ 102 h 120"/>
                  <a:gd name="T44" fmla="*/ 37 w 181"/>
                  <a:gd name="T45" fmla="*/ 110 h 120"/>
                  <a:gd name="T46" fmla="*/ 13 w 181"/>
                  <a:gd name="T47" fmla="*/ 111 h 120"/>
                  <a:gd name="T48" fmla="*/ 0 w 181"/>
                  <a:gd name="T49" fmla="*/ 90 h 120"/>
                  <a:gd name="T50" fmla="*/ 33 w 181"/>
                  <a:gd name="T51" fmla="*/ 91 h 120"/>
                  <a:gd name="T52" fmla="*/ 41 w 181"/>
                  <a:gd name="T53" fmla="*/ 78 h 120"/>
                  <a:gd name="T54" fmla="*/ 53 w 181"/>
                  <a:gd name="T55" fmla="*/ 69 h 120"/>
                  <a:gd name="T56" fmla="*/ 68 w 181"/>
                  <a:gd name="T57" fmla="*/ 63 h 120"/>
                  <a:gd name="T58" fmla="*/ 82 w 181"/>
                  <a:gd name="T59" fmla="*/ 54 h 120"/>
                  <a:gd name="T60" fmla="*/ 80 w 181"/>
                  <a:gd name="T61" fmla="*/ 46 h 120"/>
                  <a:gd name="T62" fmla="*/ 80 w 181"/>
                  <a:gd name="T63" fmla="*/ 38 h 120"/>
                  <a:gd name="T64" fmla="*/ 87 w 181"/>
                  <a:gd name="T65" fmla="*/ 21 h 120"/>
                  <a:gd name="T66" fmla="*/ 84 w 181"/>
                  <a:gd name="T67" fmla="*/ 10 h 120"/>
                  <a:gd name="T68" fmla="*/ 91 w 181"/>
                  <a:gd name="T69" fmla="*/ 1 h 120"/>
                  <a:gd name="T70" fmla="*/ 103 w 181"/>
                  <a:gd name="T71" fmla="*/ 0 h 120"/>
                  <a:gd name="T72" fmla="*/ 113 w 181"/>
                  <a:gd name="T73" fmla="*/ 6 h 120"/>
                  <a:gd name="T74" fmla="*/ 121 w 181"/>
                  <a:gd name="T75" fmla="*/ 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1" h="120">
                    <a:moveTo>
                      <a:pt x="129" y="18"/>
                    </a:moveTo>
                    <a:lnTo>
                      <a:pt x="132" y="22"/>
                    </a:lnTo>
                    <a:lnTo>
                      <a:pt x="133" y="26"/>
                    </a:lnTo>
                    <a:lnTo>
                      <a:pt x="133" y="30"/>
                    </a:lnTo>
                    <a:lnTo>
                      <a:pt x="132" y="35"/>
                    </a:lnTo>
                    <a:lnTo>
                      <a:pt x="107" y="52"/>
                    </a:lnTo>
                    <a:lnTo>
                      <a:pt x="110" y="59"/>
                    </a:lnTo>
                    <a:lnTo>
                      <a:pt x="113" y="63"/>
                    </a:lnTo>
                    <a:lnTo>
                      <a:pt x="118" y="64"/>
                    </a:lnTo>
                    <a:lnTo>
                      <a:pt x="122" y="64"/>
                    </a:lnTo>
                    <a:lnTo>
                      <a:pt x="127" y="63"/>
                    </a:lnTo>
                    <a:lnTo>
                      <a:pt x="133" y="61"/>
                    </a:lnTo>
                    <a:lnTo>
                      <a:pt x="139" y="63"/>
                    </a:lnTo>
                    <a:lnTo>
                      <a:pt x="144" y="65"/>
                    </a:lnTo>
                    <a:lnTo>
                      <a:pt x="151" y="63"/>
                    </a:lnTo>
                    <a:lnTo>
                      <a:pt x="159" y="61"/>
                    </a:lnTo>
                    <a:lnTo>
                      <a:pt x="167" y="61"/>
                    </a:lnTo>
                    <a:lnTo>
                      <a:pt x="173" y="63"/>
                    </a:lnTo>
                    <a:lnTo>
                      <a:pt x="178" y="67"/>
                    </a:lnTo>
                    <a:lnTo>
                      <a:pt x="181" y="73"/>
                    </a:lnTo>
                    <a:lnTo>
                      <a:pt x="181" y="79"/>
                    </a:lnTo>
                    <a:lnTo>
                      <a:pt x="179" y="84"/>
                    </a:lnTo>
                    <a:lnTo>
                      <a:pt x="171" y="87"/>
                    </a:lnTo>
                    <a:lnTo>
                      <a:pt x="163" y="90"/>
                    </a:lnTo>
                    <a:lnTo>
                      <a:pt x="154" y="92"/>
                    </a:lnTo>
                    <a:lnTo>
                      <a:pt x="146" y="94"/>
                    </a:lnTo>
                    <a:lnTo>
                      <a:pt x="137" y="95"/>
                    </a:lnTo>
                    <a:lnTo>
                      <a:pt x="129" y="94"/>
                    </a:lnTo>
                    <a:lnTo>
                      <a:pt x="121" y="90"/>
                    </a:lnTo>
                    <a:lnTo>
                      <a:pt x="114" y="84"/>
                    </a:lnTo>
                    <a:lnTo>
                      <a:pt x="109" y="83"/>
                    </a:lnTo>
                    <a:lnTo>
                      <a:pt x="103" y="86"/>
                    </a:lnTo>
                    <a:lnTo>
                      <a:pt x="96" y="88"/>
                    </a:lnTo>
                    <a:lnTo>
                      <a:pt x="90" y="92"/>
                    </a:lnTo>
                    <a:lnTo>
                      <a:pt x="83" y="96"/>
                    </a:lnTo>
                    <a:lnTo>
                      <a:pt x="76" y="99"/>
                    </a:lnTo>
                    <a:lnTo>
                      <a:pt x="69" y="99"/>
                    </a:lnTo>
                    <a:lnTo>
                      <a:pt x="61" y="97"/>
                    </a:lnTo>
                    <a:lnTo>
                      <a:pt x="54" y="99"/>
                    </a:lnTo>
                    <a:lnTo>
                      <a:pt x="49" y="99"/>
                    </a:lnTo>
                    <a:lnTo>
                      <a:pt x="43" y="97"/>
                    </a:lnTo>
                    <a:lnTo>
                      <a:pt x="35" y="95"/>
                    </a:lnTo>
                    <a:lnTo>
                      <a:pt x="33" y="98"/>
                    </a:lnTo>
                    <a:lnTo>
                      <a:pt x="34" y="102"/>
                    </a:lnTo>
                    <a:lnTo>
                      <a:pt x="36" y="105"/>
                    </a:lnTo>
                    <a:lnTo>
                      <a:pt x="37" y="110"/>
                    </a:lnTo>
                    <a:lnTo>
                      <a:pt x="18" y="120"/>
                    </a:lnTo>
                    <a:lnTo>
                      <a:pt x="13" y="111"/>
                    </a:lnTo>
                    <a:lnTo>
                      <a:pt x="5" y="101"/>
                    </a:lnTo>
                    <a:lnTo>
                      <a:pt x="0" y="90"/>
                    </a:lnTo>
                    <a:lnTo>
                      <a:pt x="8" y="79"/>
                    </a:lnTo>
                    <a:lnTo>
                      <a:pt x="33" y="91"/>
                    </a:lnTo>
                    <a:lnTo>
                      <a:pt x="36" y="83"/>
                    </a:lnTo>
                    <a:lnTo>
                      <a:pt x="41" y="78"/>
                    </a:lnTo>
                    <a:lnTo>
                      <a:pt x="46" y="73"/>
                    </a:lnTo>
                    <a:lnTo>
                      <a:pt x="53" y="69"/>
                    </a:lnTo>
                    <a:lnTo>
                      <a:pt x="61" y="66"/>
                    </a:lnTo>
                    <a:lnTo>
                      <a:pt x="68" y="63"/>
                    </a:lnTo>
                    <a:lnTo>
                      <a:pt x="75" y="59"/>
                    </a:lnTo>
                    <a:lnTo>
                      <a:pt x="82" y="54"/>
                    </a:lnTo>
                    <a:lnTo>
                      <a:pt x="80" y="51"/>
                    </a:lnTo>
                    <a:lnTo>
                      <a:pt x="80" y="46"/>
                    </a:lnTo>
                    <a:lnTo>
                      <a:pt x="80" y="42"/>
                    </a:lnTo>
                    <a:lnTo>
                      <a:pt x="80" y="38"/>
                    </a:lnTo>
                    <a:lnTo>
                      <a:pt x="91" y="26"/>
                    </a:lnTo>
                    <a:lnTo>
                      <a:pt x="87" y="21"/>
                    </a:lnTo>
                    <a:lnTo>
                      <a:pt x="84" y="15"/>
                    </a:lnTo>
                    <a:lnTo>
                      <a:pt x="84" y="10"/>
                    </a:lnTo>
                    <a:lnTo>
                      <a:pt x="87" y="5"/>
                    </a:lnTo>
                    <a:lnTo>
                      <a:pt x="91" y="1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7" y="14"/>
                    </a:lnTo>
                    <a:lnTo>
                      <a:pt x="121" y="19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3" name="Freeform 103"/>
              <p:cNvSpPr>
                <a:spLocks/>
              </p:cNvSpPr>
              <p:nvPr/>
            </p:nvSpPr>
            <p:spPr bwMode="auto">
              <a:xfrm>
                <a:off x="2027" y="1667"/>
                <a:ext cx="14" cy="17"/>
              </a:xfrm>
              <a:custGeom>
                <a:avLst/>
                <a:gdLst>
                  <a:gd name="T0" fmla="*/ 28 w 28"/>
                  <a:gd name="T1" fmla="*/ 17 h 35"/>
                  <a:gd name="T2" fmla="*/ 28 w 28"/>
                  <a:gd name="T3" fmla="*/ 20 h 35"/>
                  <a:gd name="T4" fmla="*/ 26 w 28"/>
                  <a:gd name="T5" fmla="*/ 23 h 35"/>
                  <a:gd name="T6" fmla="*/ 25 w 28"/>
                  <a:gd name="T7" fmla="*/ 28 h 35"/>
                  <a:gd name="T8" fmla="*/ 25 w 28"/>
                  <a:gd name="T9" fmla="*/ 32 h 35"/>
                  <a:gd name="T10" fmla="*/ 20 w 28"/>
                  <a:gd name="T11" fmla="*/ 34 h 35"/>
                  <a:gd name="T12" fmla="*/ 13 w 28"/>
                  <a:gd name="T13" fmla="*/ 35 h 35"/>
                  <a:gd name="T14" fmla="*/ 6 w 28"/>
                  <a:gd name="T15" fmla="*/ 33 h 35"/>
                  <a:gd name="T16" fmla="*/ 1 w 28"/>
                  <a:gd name="T17" fmla="*/ 28 h 35"/>
                  <a:gd name="T18" fmla="*/ 0 w 28"/>
                  <a:gd name="T19" fmla="*/ 22 h 35"/>
                  <a:gd name="T20" fmla="*/ 0 w 28"/>
                  <a:gd name="T21" fmla="*/ 14 h 35"/>
                  <a:gd name="T22" fmla="*/ 1 w 28"/>
                  <a:gd name="T23" fmla="*/ 7 h 35"/>
                  <a:gd name="T24" fmla="*/ 5 w 28"/>
                  <a:gd name="T25" fmla="*/ 2 h 35"/>
                  <a:gd name="T26" fmla="*/ 13 w 28"/>
                  <a:gd name="T27" fmla="*/ 0 h 35"/>
                  <a:gd name="T28" fmla="*/ 20 w 28"/>
                  <a:gd name="T29" fmla="*/ 4 h 35"/>
                  <a:gd name="T30" fmla="*/ 25 w 28"/>
                  <a:gd name="T31" fmla="*/ 10 h 35"/>
                  <a:gd name="T32" fmla="*/ 28 w 28"/>
                  <a:gd name="T3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8" y="17"/>
                    </a:moveTo>
                    <a:lnTo>
                      <a:pt x="28" y="20"/>
                    </a:lnTo>
                    <a:lnTo>
                      <a:pt x="26" y="23"/>
                    </a:lnTo>
                    <a:lnTo>
                      <a:pt x="25" y="28"/>
                    </a:lnTo>
                    <a:lnTo>
                      <a:pt x="25" y="32"/>
                    </a:lnTo>
                    <a:lnTo>
                      <a:pt x="20" y="34"/>
                    </a:lnTo>
                    <a:lnTo>
                      <a:pt x="13" y="35"/>
                    </a:lnTo>
                    <a:lnTo>
                      <a:pt x="6" y="33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5" y="1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4" name="Freeform 104"/>
              <p:cNvSpPr>
                <a:spLocks/>
              </p:cNvSpPr>
              <p:nvPr/>
            </p:nvSpPr>
            <p:spPr bwMode="auto">
              <a:xfrm>
                <a:off x="1151" y="1678"/>
                <a:ext cx="18" cy="15"/>
              </a:xfrm>
              <a:custGeom>
                <a:avLst/>
                <a:gdLst>
                  <a:gd name="T0" fmla="*/ 33 w 34"/>
                  <a:gd name="T1" fmla="*/ 11 h 30"/>
                  <a:gd name="T2" fmla="*/ 34 w 34"/>
                  <a:gd name="T3" fmla="*/ 19 h 30"/>
                  <a:gd name="T4" fmla="*/ 31 w 34"/>
                  <a:gd name="T5" fmla="*/ 24 h 30"/>
                  <a:gd name="T6" fmla="*/ 26 w 34"/>
                  <a:gd name="T7" fmla="*/ 27 h 30"/>
                  <a:gd name="T8" fmla="*/ 22 w 34"/>
                  <a:gd name="T9" fmla="*/ 30 h 30"/>
                  <a:gd name="T10" fmla="*/ 10 w 34"/>
                  <a:gd name="T11" fmla="*/ 29 h 30"/>
                  <a:gd name="T12" fmla="*/ 3 w 34"/>
                  <a:gd name="T13" fmla="*/ 22 h 30"/>
                  <a:gd name="T14" fmla="*/ 0 w 34"/>
                  <a:gd name="T15" fmla="*/ 14 h 30"/>
                  <a:gd name="T16" fmla="*/ 2 w 34"/>
                  <a:gd name="T17" fmla="*/ 4 h 30"/>
                  <a:gd name="T18" fmla="*/ 9 w 34"/>
                  <a:gd name="T19" fmla="*/ 0 h 30"/>
                  <a:gd name="T20" fmla="*/ 17 w 34"/>
                  <a:gd name="T21" fmla="*/ 2 h 30"/>
                  <a:gd name="T22" fmla="*/ 25 w 34"/>
                  <a:gd name="T23" fmla="*/ 6 h 30"/>
                  <a:gd name="T24" fmla="*/ 33 w 34"/>
                  <a:gd name="T25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0">
                    <a:moveTo>
                      <a:pt x="33" y="11"/>
                    </a:moveTo>
                    <a:lnTo>
                      <a:pt x="34" y="19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2" y="30"/>
                    </a:lnTo>
                    <a:lnTo>
                      <a:pt x="10" y="29"/>
                    </a:lnTo>
                    <a:lnTo>
                      <a:pt x="3" y="22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9" y="0"/>
                    </a:lnTo>
                    <a:lnTo>
                      <a:pt x="17" y="2"/>
                    </a:lnTo>
                    <a:lnTo>
                      <a:pt x="25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5" name="Freeform 105"/>
              <p:cNvSpPr>
                <a:spLocks/>
              </p:cNvSpPr>
              <p:nvPr/>
            </p:nvSpPr>
            <p:spPr bwMode="auto">
              <a:xfrm>
                <a:off x="1085" y="1701"/>
                <a:ext cx="22" cy="15"/>
              </a:xfrm>
              <a:custGeom>
                <a:avLst/>
                <a:gdLst>
                  <a:gd name="T0" fmla="*/ 44 w 44"/>
                  <a:gd name="T1" fmla="*/ 15 h 30"/>
                  <a:gd name="T2" fmla="*/ 39 w 44"/>
                  <a:gd name="T3" fmla="*/ 23 h 30"/>
                  <a:gd name="T4" fmla="*/ 31 w 44"/>
                  <a:gd name="T5" fmla="*/ 26 h 30"/>
                  <a:gd name="T6" fmla="*/ 21 w 44"/>
                  <a:gd name="T7" fmla="*/ 26 h 30"/>
                  <a:gd name="T8" fmla="*/ 12 w 44"/>
                  <a:gd name="T9" fmla="*/ 30 h 30"/>
                  <a:gd name="T10" fmla="*/ 6 w 44"/>
                  <a:gd name="T11" fmla="*/ 29 h 30"/>
                  <a:gd name="T12" fmla="*/ 4 w 44"/>
                  <a:gd name="T13" fmla="*/ 25 h 30"/>
                  <a:gd name="T14" fmla="*/ 3 w 44"/>
                  <a:gd name="T15" fmla="*/ 19 h 30"/>
                  <a:gd name="T16" fmla="*/ 0 w 44"/>
                  <a:gd name="T17" fmla="*/ 13 h 30"/>
                  <a:gd name="T18" fmla="*/ 0 w 44"/>
                  <a:gd name="T19" fmla="*/ 10 h 30"/>
                  <a:gd name="T20" fmla="*/ 0 w 44"/>
                  <a:gd name="T21" fmla="*/ 5 h 30"/>
                  <a:gd name="T22" fmla="*/ 1 w 44"/>
                  <a:gd name="T23" fmla="*/ 3 h 30"/>
                  <a:gd name="T24" fmla="*/ 5 w 44"/>
                  <a:gd name="T25" fmla="*/ 0 h 30"/>
                  <a:gd name="T26" fmla="*/ 12 w 44"/>
                  <a:gd name="T27" fmla="*/ 0 h 30"/>
                  <a:gd name="T28" fmla="*/ 18 w 44"/>
                  <a:gd name="T29" fmla="*/ 0 h 30"/>
                  <a:gd name="T30" fmla="*/ 22 w 44"/>
                  <a:gd name="T31" fmla="*/ 0 h 30"/>
                  <a:gd name="T32" fmla="*/ 28 w 44"/>
                  <a:gd name="T33" fmla="*/ 2 h 30"/>
                  <a:gd name="T34" fmla="*/ 33 w 44"/>
                  <a:gd name="T35" fmla="*/ 4 h 30"/>
                  <a:gd name="T36" fmla="*/ 36 w 44"/>
                  <a:gd name="T37" fmla="*/ 6 h 30"/>
                  <a:gd name="T38" fmla="*/ 41 w 44"/>
                  <a:gd name="T39" fmla="*/ 11 h 30"/>
                  <a:gd name="T40" fmla="*/ 44 w 44"/>
                  <a:gd name="T4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30">
                    <a:moveTo>
                      <a:pt x="44" y="15"/>
                    </a:moveTo>
                    <a:lnTo>
                      <a:pt x="39" y="23"/>
                    </a:lnTo>
                    <a:lnTo>
                      <a:pt x="31" y="26"/>
                    </a:lnTo>
                    <a:lnTo>
                      <a:pt x="21" y="26"/>
                    </a:lnTo>
                    <a:lnTo>
                      <a:pt x="12" y="30"/>
                    </a:lnTo>
                    <a:lnTo>
                      <a:pt x="6" y="29"/>
                    </a:lnTo>
                    <a:lnTo>
                      <a:pt x="4" y="25"/>
                    </a:lnTo>
                    <a:lnTo>
                      <a:pt x="3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41" y="11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6" name="Freeform 106"/>
              <p:cNvSpPr>
                <a:spLocks/>
              </p:cNvSpPr>
              <p:nvPr/>
            </p:nvSpPr>
            <p:spPr bwMode="auto">
              <a:xfrm>
                <a:off x="2038" y="1711"/>
                <a:ext cx="9" cy="10"/>
              </a:xfrm>
              <a:custGeom>
                <a:avLst/>
                <a:gdLst>
                  <a:gd name="T0" fmla="*/ 17 w 17"/>
                  <a:gd name="T1" fmla="*/ 21 h 21"/>
                  <a:gd name="T2" fmla="*/ 11 w 17"/>
                  <a:gd name="T3" fmla="*/ 21 h 21"/>
                  <a:gd name="T4" fmla="*/ 7 w 17"/>
                  <a:gd name="T5" fmla="*/ 20 h 21"/>
                  <a:gd name="T6" fmla="*/ 2 w 17"/>
                  <a:gd name="T7" fmla="*/ 17 h 21"/>
                  <a:gd name="T8" fmla="*/ 0 w 17"/>
                  <a:gd name="T9" fmla="*/ 13 h 21"/>
                  <a:gd name="T10" fmla="*/ 0 w 17"/>
                  <a:gd name="T11" fmla="*/ 8 h 21"/>
                  <a:gd name="T12" fmla="*/ 1 w 17"/>
                  <a:gd name="T13" fmla="*/ 5 h 21"/>
                  <a:gd name="T14" fmla="*/ 3 w 17"/>
                  <a:gd name="T15" fmla="*/ 2 h 21"/>
                  <a:gd name="T16" fmla="*/ 7 w 17"/>
                  <a:gd name="T17" fmla="*/ 0 h 21"/>
                  <a:gd name="T18" fmla="*/ 12 w 17"/>
                  <a:gd name="T19" fmla="*/ 3 h 21"/>
                  <a:gd name="T20" fmla="*/ 16 w 17"/>
                  <a:gd name="T21" fmla="*/ 8 h 21"/>
                  <a:gd name="T22" fmla="*/ 17 w 17"/>
                  <a:gd name="T23" fmla="*/ 14 h 21"/>
                  <a:gd name="T24" fmla="*/ 17 w 17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21"/>
                    </a:moveTo>
                    <a:lnTo>
                      <a:pt x="11" y="21"/>
                    </a:lnTo>
                    <a:lnTo>
                      <a:pt x="7" y="20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6" y="8"/>
                    </a:lnTo>
                    <a:lnTo>
                      <a:pt x="17" y="14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7" name="Freeform 107"/>
              <p:cNvSpPr>
                <a:spLocks/>
              </p:cNvSpPr>
              <p:nvPr/>
            </p:nvSpPr>
            <p:spPr bwMode="auto">
              <a:xfrm>
                <a:off x="1683" y="1712"/>
                <a:ext cx="306" cy="195"/>
              </a:xfrm>
              <a:custGeom>
                <a:avLst/>
                <a:gdLst>
                  <a:gd name="T0" fmla="*/ 559 w 612"/>
                  <a:gd name="T1" fmla="*/ 62 h 390"/>
                  <a:gd name="T2" fmla="*/ 610 w 612"/>
                  <a:gd name="T3" fmla="*/ 47 h 390"/>
                  <a:gd name="T4" fmla="*/ 580 w 612"/>
                  <a:gd name="T5" fmla="*/ 87 h 390"/>
                  <a:gd name="T6" fmla="*/ 485 w 612"/>
                  <a:gd name="T7" fmla="*/ 100 h 390"/>
                  <a:gd name="T8" fmla="*/ 531 w 612"/>
                  <a:gd name="T9" fmla="*/ 117 h 390"/>
                  <a:gd name="T10" fmla="*/ 492 w 612"/>
                  <a:gd name="T11" fmla="*/ 136 h 390"/>
                  <a:gd name="T12" fmla="*/ 471 w 612"/>
                  <a:gd name="T13" fmla="*/ 162 h 390"/>
                  <a:gd name="T14" fmla="*/ 437 w 612"/>
                  <a:gd name="T15" fmla="*/ 219 h 390"/>
                  <a:gd name="T16" fmla="*/ 412 w 612"/>
                  <a:gd name="T17" fmla="*/ 209 h 390"/>
                  <a:gd name="T18" fmla="*/ 353 w 612"/>
                  <a:gd name="T19" fmla="*/ 230 h 390"/>
                  <a:gd name="T20" fmla="*/ 339 w 612"/>
                  <a:gd name="T21" fmla="*/ 181 h 390"/>
                  <a:gd name="T22" fmla="*/ 287 w 612"/>
                  <a:gd name="T23" fmla="*/ 209 h 390"/>
                  <a:gd name="T24" fmla="*/ 250 w 612"/>
                  <a:gd name="T25" fmla="*/ 229 h 390"/>
                  <a:gd name="T26" fmla="*/ 314 w 612"/>
                  <a:gd name="T27" fmla="*/ 240 h 390"/>
                  <a:gd name="T28" fmla="*/ 370 w 612"/>
                  <a:gd name="T29" fmla="*/ 256 h 390"/>
                  <a:gd name="T30" fmla="*/ 320 w 612"/>
                  <a:gd name="T31" fmla="*/ 299 h 390"/>
                  <a:gd name="T32" fmla="*/ 305 w 612"/>
                  <a:gd name="T33" fmla="*/ 272 h 390"/>
                  <a:gd name="T34" fmla="*/ 250 w 612"/>
                  <a:gd name="T35" fmla="*/ 278 h 390"/>
                  <a:gd name="T36" fmla="*/ 275 w 612"/>
                  <a:gd name="T37" fmla="*/ 335 h 390"/>
                  <a:gd name="T38" fmla="*/ 214 w 612"/>
                  <a:gd name="T39" fmla="*/ 343 h 390"/>
                  <a:gd name="T40" fmla="*/ 150 w 612"/>
                  <a:gd name="T41" fmla="*/ 360 h 390"/>
                  <a:gd name="T42" fmla="*/ 109 w 612"/>
                  <a:gd name="T43" fmla="*/ 364 h 390"/>
                  <a:gd name="T44" fmla="*/ 159 w 612"/>
                  <a:gd name="T45" fmla="*/ 314 h 390"/>
                  <a:gd name="T46" fmla="*/ 159 w 612"/>
                  <a:gd name="T47" fmla="*/ 340 h 390"/>
                  <a:gd name="T48" fmla="*/ 207 w 612"/>
                  <a:gd name="T49" fmla="*/ 325 h 390"/>
                  <a:gd name="T50" fmla="*/ 221 w 612"/>
                  <a:gd name="T51" fmla="*/ 276 h 390"/>
                  <a:gd name="T52" fmla="*/ 172 w 612"/>
                  <a:gd name="T53" fmla="*/ 284 h 390"/>
                  <a:gd name="T54" fmla="*/ 112 w 612"/>
                  <a:gd name="T55" fmla="*/ 323 h 390"/>
                  <a:gd name="T56" fmla="*/ 76 w 612"/>
                  <a:gd name="T57" fmla="*/ 285 h 390"/>
                  <a:gd name="T58" fmla="*/ 22 w 612"/>
                  <a:gd name="T59" fmla="*/ 323 h 390"/>
                  <a:gd name="T60" fmla="*/ 23 w 612"/>
                  <a:gd name="T61" fmla="*/ 272 h 390"/>
                  <a:gd name="T62" fmla="*/ 57 w 612"/>
                  <a:gd name="T63" fmla="*/ 249 h 390"/>
                  <a:gd name="T64" fmla="*/ 60 w 612"/>
                  <a:gd name="T65" fmla="*/ 207 h 390"/>
                  <a:gd name="T66" fmla="*/ 93 w 612"/>
                  <a:gd name="T67" fmla="*/ 255 h 390"/>
                  <a:gd name="T68" fmla="*/ 144 w 612"/>
                  <a:gd name="T69" fmla="*/ 271 h 390"/>
                  <a:gd name="T70" fmla="*/ 214 w 612"/>
                  <a:gd name="T71" fmla="*/ 219 h 390"/>
                  <a:gd name="T72" fmla="*/ 236 w 612"/>
                  <a:gd name="T73" fmla="*/ 188 h 390"/>
                  <a:gd name="T74" fmla="*/ 203 w 612"/>
                  <a:gd name="T75" fmla="*/ 155 h 390"/>
                  <a:gd name="T76" fmla="*/ 151 w 612"/>
                  <a:gd name="T77" fmla="*/ 111 h 390"/>
                  <a:gd name="T78" fmla="*/ 184 w 612"/>
                  <a:gd name="T79" fmla="*/ 101 h 390"/>
                  <a:gd name="T80" fmla="*/ 241 w 612"/>
                  <a:gd name="T81" fmla="*/ 115 h 390"/>
                  <a:gd name="T82" fmla="*/ 244 w 612"/>
                  <a:gd name="T83" fmla="*/ 70 h 390"/>
                  <a:gd name="T84" fmla="*/ 268 w 612"/>
                  <a:gd name="T85" fmla="*/ 112 h 390"/>
                  <a:gd name="T86" fmla="*/ 314 w 612"/>
                  <a:gd name="T87" fmla="*/ 145 h 390"/>
                  <a:gd name="T88" fmla="*/ 361 w 612"/>
                  <a:gd name="T89" fmla="*/ 136 h 390"/>
                  <a:gd name="T90" fmla="*/ 306 w 612"/>
                  <a:gd name="T91" fmla="*/ 123 h 390"/>
                  <a:gd name="T92" fmla="*/ 298 w 612"/>
                  <a:gd name="T93" fmla="*/ 65 h 390"/>
                  <a:gd name="T94" fmla="*/ 334 w 612"/>
                  <a:gd name="T95" fmla="*/ 64 h 390"/>
                  <a:gd name="T96" fmla="*/ 370 w 612"/>
                  <a:gd name="T97" fmla="*/ 48 h 390"/>
                  <a:gd name="T98" fmla="*/ 353 w 612"/>
                  <a:gd name="T99" fmla="*/ 83 h 390"/>
                  <a:gd name="T100" fmla="*/ 378 w 612"/>
                  <a:gd name="T101" fmla="*/ 108 h 390"/>
                  <a:gd name="T102" fmla="*/ 391 w 612"/>
                  <a:gd name="T103" fmla="*/ 155 h 390"/>
                  <a:gd name="T104" fmla="*/ 406 w 612"/>
                  <a:gd name="T105" fmla="*/ 181 h 390"/>
                  <a:gd name="T106" fmla="*/ 441 w 612"/>
                  <a:gd name="T107" fmla="*/ 171 h 390"/>
                  <a:gd name="T108" fmla="*/ 457 w 612"/>
                  <a:gd name="T109" fmla="*/ 127 h 390"/>
                  <a:gd name="T110" fmla="*/ 416 w 612"/>
                  <a:gd name="T111" fmla="*/ 135 h 390"/>
                  <a:gd name="T112" fmla="*/ 423 w 612"/>
                  <a:gd name="T113" fmla="*/ 67 h 390"/>
                  <a:gd name="T114" fmla="*/ 480 w 612"/>
                  <a:gd name="T115" fmla="*/ 59 h 390"/>
                  <a:gd name="T116" fmla="*/ 523 w 612"/>
                  <a:gd name="T117" fmla="*/ 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2" h="390">
                    <a:moveTo>
                      <a:pt x="561" y="12"/>
                    </a:moveTo>
                    <a:lnTo>
                      <a:pt x="559" y="21"/>
                    </a:lnTo>
                    <a:lnTo>
                      <a:pt x="552" y="25"/>
                    </a:lnTo>
                    <a:lnTo>
                      <a:pt x="544" y="28"/>
                    </a:lnTo>
                    <a:lnTo>
                      <a:pt x="537" y="35"/>
                    </a:lnTo>
                    <a:lnTo>
                      <a:pt x="543" y="36"/>
                    </a:lnTo>
                    <a:lnTo>
                      <a:pt x="548" y="42"/>
                    </a:lnTo>
                    <a:lnTo>
                      <a:pt x="552" y="49"/>
                    </a:lnTo>
                    <a:lnTo>
                      <a:pt x="555" y="56"/>
                    </a:lnTo>
                    <a:lnTo>
                      <a:pt x="559" y="62"/>
                    </a:lnTo>
                    <a:lnTo>
                      <a:pt x="563" y="65"/>
                    </a:lnTo>
                    <a:lnTo>
                      <a:pt x="569" y="64"/>
                    </a:lnTo>
                    <a:lnTo>
                      <a:pt x="577" y="58"/>
                    </a:lnTo>
                    <a:lnTo>
                      <a:pt x="578" y="48"/>
                    </a:lnTo>
                    <a:lnTo>
                      <a:pt x="583" y="39"/>
                    </a:lnTo>
                    <a:lnTo>
                      <a:pt x="589" y="30"/>
                    </a:lnTo>
                    <a:lnTo>
                      <a:pt x="593" y="22"/>
                    </a:lnTo>
                    <a:lnTo>
                      <a:pt x="606" y="25"/>
                    </a:lnTo>
                    <a:lnTo>
                      <a:pt x="610" y="34"/>
                    </a:lnTo>
                    <a:lnTo>
                      <a:pt x="610" y="47"/>
                    </a:lnTo>
                    <a:lnTo>
                      <a:pt x="612" y="55"/>
                    </a:lnTo>
                    <a:lnTo>
                      <a:pt x="604" y="72"/>
                    </a:lnTo>
                    <a:lnTo>
                      <a:pt x="599" y="72"/>
                    </a:lnTo>
                    <a:lnTo>
                      <a:pt x="596" y="70"/>
                    </a:lnTo>
                    <a:lnTo>
                      <a:pt x="592" y="68"/>
                    </a:lnTo>
                    <a:lnTo>
                      <a:pt x="590" y="65"/>
                    </a:lnTo>
                    <a:lnTo>
                      <a:pt x="590" y="71"/>
                    </a:lnTo>
                    <a:lnTo>
                      <a:pt x="587" y="75"/>
                    </a:lnTo>
                    <a:lnTo>
                      <a:pt x="583" y="81"/>
                    </a:lnTo>
                    <a:lnTo>
                      <a:pt x="580" y="87"/>
                    </a:lnTo>
                    <a:lnTo>
                      <a:pt x="572" y="83"/>
                    </a:lnTo>
                    <a:lnTo>
                      <a:pt x="565" y="79"/>
                    </a:lnTo>
                    <a:lnTo>
                      <a:pt x="557" y="74"/>
                    </a:lnTo>
                    <a:lnTo>
                      <a:pt x="550" y="72"/>
                    </a:lnTo>
                    <a:lnTo>
                      <a:pt x="542" y="78"/>
                    </a:lnTo>
                    <a:lnTo>
                      <a:pt x="535" y="83"/>
                    </a:lnTo>
                    <a:lnTo>
                      <a:pt x="527" y="88"/>
                    </a:lnTo>
                    <a:lnTo>
                      <a:pt x="517" y="85"/>
                    </a:lnTo>
                    <a:lnTo>
                      <a:pt x="507" y="74"/>
                    </a:lnTo>
                    <a:lnTo>
                      <a:pt x="485" y="100"/>
                    </a:lnTo>
                    <a:lnTo>
                      <a:pt x="491" y="101"/>
                    </a:lnTo>
                    <a:lnTo>
                      <a:pt x="495" y="101"/>
                    </a:lnTo>
                    <a:lnTo>
                      <a:pt x="501" y="100"/>
                    </a:lnTo>
                    <a:lnTo>
                      <a:pt x="506" y="97"/>
                    </a:lnTo>
                    <a:lnTo>
                      <a:pt x="512" y="95"/>
                    </a:lnTo>
                    <a:lnTo>
                      <a:pt x="516" y="94"/>
                    </a:lnTo>
                    <a:lnTo>
                      <a:pt x="522" y="96"/>
                    </a:lnTo>
                    <a:lnTo>
                      <a:pt x="528" y="100"/>
                    </a:lnTo>
                    <a:lnTo>
                      <a:pt x="532" y="109"/>
                    </a:lnTo>
                    <a:lnTo>
                      <a:pt x="531" y="117"/>
                    </a:lnTo>
                    <a:lnTo>
                      <a:pt x="525" y="124"/>
                    </a:lnTo>
                    <a:lnTo>
                      <a:pt x="517" y="130"/>
                    </a:lnTo>
                    <a:lnTo>
                      <a:pt x="515" y="128"/>
                    </a:lnTo>
                    <a:lnTo>
                      <a:pt x="513" y="127"/>
                    </a:lnTo>
                    <a:lnTo>
                      <a:pt x="510" y="126"/>
                    </a:lnTo>
                    <a:lnTo>
                      <a:pt x="509" y="124"/>
                    </a:lnTo>
                    <a:lnTo>
                      <a:pt x="505" y="127"/>
                    </a:lnTo>
                    <a:lnTo>
                      <a:pt x="501" y="130"/>
                    </a:lnTo>
                    <a:lnTo>
                      <a:pt x="497" y="132"/>
                    </a:lnTo>
                    <a:lnTo>
                      <a:pt x="492" y="136"/>
                    </a:lnTo>
                    <a:lnTo>
                      <a:pt x="499" y="140"/>
                    </a:lnTo>
                    <a:lnTo>
                      <a:pt x="501" y="147"/>
                    </a:lnTo>
                    <a:lnTo>
                      <a:pt x="502" y="156"/>
                    </a:lnTo>
                    <a:lnTo>
                      <a:pt x="502" y="164"/>
                    </a:lnTo>
                    <a:lnTo>
                      <a:pt x="497" y="170"/>
                    </a:lnTo>
                    <a:lnTo>
                      <a:pt x="490" y="173"/>
                    </a:lnTo>
                    <a:lnTo>
                      <a:pt x="482" y="173"/>
                    </a:lnTo>
                    <a:lnTo>
                      <a:pt x="475" y="171"/>
                    </a:lnTo>
                    <a:lnTo>
                      <a:pt x="472" y="166"/>
                    </a:lnTo>
                    <a:lnTo>
                      <a:pt x="471" y="162"/>
                    </a:lnTo>
                    <a:lnTo>
                      <a:pt x="468" y="157"/>
                    </a:lnTo>
                    <a:lnTo>
                      <a:pt x="462" y="157"/>
                    </a:lnTo>
                    <a:lnTo>
                      <a:pt x="469" y="186"/>
                    </a:lnTo>
                    <a:lnTo>
                      <a:pt x="459" y="188"/>
                    </a:lnTo>
                    <a:lnTo>
                      <a:pt x="454" y="194"/>
                    </a:lnTo>
                    <a:lnTo>
                      <a:pt x="452" y="202"/>
                    </a:lnTo>
                    <a:lnTo>
                      <a:pt x="448" y="211"/>
                    </a:lnTo>
                    <a:lnTo>
                      <a:pt x="447" y="216"/>
                    </a:lnTo>
                    <a:lnTo>
                      <a:pt x="442" y="218"/>
                    </a:lnTo>
                    <a:lnTo>
                      <a:pt x="437" y="219"/>
                    </a:lnTo>
                    <a:lnTo>
                      <a:pt x="432" y="222"/>
                    </a:lnTo>
                    <a:lnTo>
                      <a:pt x="429" y="219"/>
                    </a:lnTo>
                    <a:lnTo>
                      <a:pt x="426" y="217"/>
                    </a:lnTo>
                    <a:lnTo>
                      <a:pt x="424" y="215"/>
                    </a:lnTo>
                    <a:lnTo>
                      <a:pt x="419" y="211"/>
                    </a:lnTo>
                    <a:lnTo>
                      <a:pt x="422" y="209"/>
                    </a:lnTo>
                    <a:lnTo>
                      <a:pt x="422" y="207"/>
                    </a:lnTo>
                    <a:lnTo>
                      <a:pt x="419" y="203"/>
                    </a:lnTo>
                    <a:lnTo>
                      <a:pt x="417" y="201"/>
                    </a:lnTo>
                    <a:lnTo>
                      <a:pt x="412" y="209"/>
                    </a:lnTo>
                    <a:lnTo>
                      <a:pt x="406" y="215"/>
                    </a:lnTo>
                    <a:lnTo>
                      <a:pt x="399" y="219"/>
                    </a:lnTo>
                    <a:lnTo>
                      <a:pt x="391" y="226"/>
                    </a:lnTo>
                    <a:lnTo>
                      <a:pt x="384" y="226"/>
                    </a:lnTo>
                    <a:lnTo>
                      <a:pt x="378" y="223"/>
                    </a:lnTo>
                    <a:lnTo>
                      <a:pt x="372" y="218"/>
                    </a:lnTo>
                    <a:lnTo>
                      <a:pt x="368" y="214"/>
                    </a:lnTo>
                    <a:lnTo>
                      <a:pt x="364" y="221"/>
                    </a:lnTo>
                    <a:lnTo>
                      <a:pt x="359" y="226"/>
                    </a:lnTo>
                    <a:lnTo>
                      <a:pt x="353" y="230"/>
                    </a:lnTo>
                    <a:lnTo>
                      <a:pt x="346" y="232"/>
                    </a:lnTo>
                    <a:lnTo>
                      <a:pt x="340" y="230"/>
                    </a:lnTo>
                    <a:lnTo>
                      <a:pt x="335" y="229"/>
                    </a:lnTo>
                    <a:lnTo>
                      <a:pt x="332" y="226"/>
                    </a:lnTo>
                    <a:lnTo>
                      <a:pt x="328" y="222"/>
                    </a:lnTo>
                    <a:lnTo>
                      <a:pt x="332" y="211"/>
                    </a:lnTo>
                    <a:lnTo>
                      <a:pt x="336" y="202"/>
                    </a:lnTo>
                    <a:lnTo>
                      <a:pt x="343" y="193"/>
                    </a:lnTo>
                    <a:lnTo>
                      <a:pt x="348" y="184"/>
                    </a:lnTo>
                    <a:lnTo>
                      <a:pt x="339" y="181"/>
                    </a:lnTo>
                    <a:lnTo>
                      <a:pt x="328" y="185"/>
                    </a:lnTo>
                    <a:lnTo>
                      <a:pt x="321" y="192"/>
                    </a:lnTo>
                    <a:lnTo>
                      <a:pt x="320" y="203"/>
                    </a:lnTo>
                    <a:lnTo>
                      <a:pt x="319" y="209"/>
                    </a:lnTo>
                    <a:lnTo>
                      <a:pt x="314" y="214"/>
                    </a:lnTo>
                    <a:lnTo>
                      <a:pt x="308" y="217"/>
                    </a:lnTo>
                    <a:lnTo>
                      <a:pt x="301" y="219"/>
                    </a:lnTo>
                    <a:lnTo>
                      <a:pt x="295" y="217"/>
                    </a:lnTo>
                    <a:lnTo>
                      <a:pt x="290" y="214"/>
                    </a:lnTo>
                    <a:lnTo>
                      <a:pt x="287" y="209"/>
                    </a:lnTo>
                    <a:lnTo>
                      <a:pt x="283" y="203"/>
                    </a:lnTo>
                    <a:lnTo>
                      <a:pt x="279" y="206"/>
                    </a:lnTo>
                    <a:lnTo>
                      <a:pt x="272" y="208"/>
                    </a:lnTo>
                    <a:lnTo>
                      <a:pt x="266" y="209"/>
                    </a:lnTo>
                    <a:lnTo>
                      <a:pt x="260" y="211"/>
                    </a:lnTo>
                    <a:lnTo>
                      <a:pt x="255" y="213"/>
                    </a:lnTo>
                    <a:lnTo>
                      <a:pt x="250" y="216"/>
                    </a:lnTo>
                    <a:lnTo>
                      <a:pt x="246" y="221"/>
                    </a:lnTo>
                    <a:lnTo>
                      <a:pt x="244" y="226"/>
                    </a:lnTo>
                    <a:lnTo>
                      <a:pt x="250" y="229"/>
                    </a:lnTo>
                    <a:lnTo>
                      <a:pt x="256" y="228"/>
                    </a:lnTo>
                    <a:lnTo>
                      <a:pt x="261" y="226"/>
                    </a:lnTo>
                    <a:lnTo>
                      <a:pt x="268" y="229"/>
                    </a:lnTo>
                    <a:lnTo>
                      <a:pt x="283" y="253"/>
                    </a:lnTo>
                    <a:lnTo>
                      <a:pt x="287" y="245"/>
                    </a:lnTo>
                    <a:lnTo>
                      <a:pt x="293" y="239"/>
                    </a:lnTo>
                    <a:lnTo>
                      <a:pt x="300" y="234"/>
                    </a:lnTo>
                    <a:lnTo>
                      <a:pt x="308" y="233"/>
                    </a:lnTo>
                    <a:lnTo>
                      <a:pt x="312" y="236"/>
                    </a:lnTo>
                    <a:lnTo>
                      <a:pt x="314" y="240"/>
                    </a:lnTo>
                    <a:lnTo>
                      <a:pt x="316" y="246"/>
                    </a:lnTo>
                    <a:lnTo>
                      <a:pt x="316" y="252"/>
                    </a:lnTo>
                    <a:lnTo>
                      <a:pt x="324" y="253"/>
                    </a:lnTo>
                    <a:lnTo>
                      <a:pt x="332" y="252"/>
                    </a:lnTo>
                    <a:lnTo>
                      <a:pt x="339" y="248"/>
                    </a:lnTo>
                    <a:lnTo>
                      <a:pt x="347" y="245"/>
                    </a:lnTo>
                    <a:lnTo>
                      <a:pt x="353" y="243"/>
                    </a:lnTo>
                    <a:lnTo>
                      <a:pt x="358" y="243"/>
                    </a:lnTo>
                    <a:lnTo>
                      <a:pt x="364" y="247"/>
                    </a:lnTo>
                    <a:lnTo>
                      <a:pt x="370" y="256"/>
                    </a:lnTo>
                    <a:lnTo>
                      <a:pt x="366" y="260"/>
                    </a:lnTo>
                    <a:lnTo>
                      <a:pt x="363" y="264"/>
                    </a:lnTo>
                    <a:lnTo>
                      <a:pt x="359" y="270"/>
                    </a:lnTo>
                    <a:lnTo>
                      <a:pt x="356" y="276"/>
                    </a:lnTo>
                    <a:lnTo>
                      <a:pt x="351" y="281"/>
                    </a:lnTo>
                    <a:lnTo>
                      <a:pt x="346" y="284"/>
                    </a:lnTo>
                    <a:lnTo>
                      <a:pt x="340" y="285"/>
                    </a:lnTo>
                    <a:lnTo>
                      <a:pt x="333" y="283"/>
                    </a:lnTo>
                    <a:lnTo>
                      <a:pt x="327" y="291"/>
                    </a:lnTo>
                    <a:lnTo>
                      <a:pt x="320" y="299"/>
                    </a:lnTo>
                    <a:lnTo>
                      <a:pt x="311" y="305"/>
                    </a:lnTo>
                    <a:lnTo>
                      <a:pt x="301" y="306"/>
                    </a:lnTo>
                    <a:lnTo>
                      <a:pt x="295" y="299"/>
                    </a:lnTo>
                    <a:lnTo>
                      <a:pt x="294" y="291"/>
                    </a:lnTo>
                    <a:lnTo>
                      <a:pt x="296" y="283"/>
                    </a:lnTo>
                    <a:lnTo>
                      <a:pt x="301" y="276"/>
                    </a:lnTo>
                    <a:lnTo>
                      <a:pt x="302" y="276"/>
                    </a:lnTo>
                    <a:lnTo>
                      <a:pt x="304" y="276"/>
                    </a:lnTo>
                    <a:lnTo>
                      <a:pt x="305" y="274"/>
                    </a:lnTo>
                    <a:lnTo>
                      <a:pt x="305" y="272"/>
                    </a:lnTo>
                    <a:lnTo>
                      <a:pt x="300" y="269"/>
                    </a:lnTo>
                    <a:lnTo>
                      <a:pt x="291" y="267"/>
                    </a:lnTo>
                    <a:lnTo>
                      <a:pt x="286" y="263"/>
                    </a:lnTo>
                    <a:lnTo>
                      <a:pt x="281" y="256"/>
                    </a:lnTo>
                    <a:lnTo>
                      <a:pt x="273" y="261"/>
                    </a:lnTo>
                    <a:lnTo>
                      <a:pt x="265" y="266"/>
                    </a:lnTo>
                    <a:lnTo>
                      <a:pt x="257" y="269"/>
                    </a:lnTo>
                    <a:lnTo>
                      <a:pt x="249" y="269"/>
                    </a:lnTo>
                    <a:lnTo>
                      <a:pt x="248" y="274"/>
                    </a:lnTo>
                    <a:lnTo>
                      <a:pt x="250" y="278"/>
                    </a:lnTo>
                    <a:lnTo>
                      <a:pt x="252" y="284"/>
                    </a:lnTo>
                    <a:lnTo>
                      <a:pt x="253" y="289"/>
                    </a:lnTo>
                    <a:lnTo>
                      <a:pt x="257" y="287"/>
                    </a:lnTo>
                    <a:lnTo>
                      <a:pt x="260" y="286"/>
                    </a:lnTo>
                    <a:lnTo>
                      <a:pt x="263" y="285"/>
                    </a:lnTo>
                    <a:lnTo>
                      <a:pt x="266" y="285"/>
                    </a:lnTo>
                    <a:lnTo>
                      <a:pt x="272" y="298"/>
                    </a:lnTo>
                    <a:lnTo>
                      <a:pt x="270" y="312"/>
                    </a:lnTo>
                    <a:lnTo>
                      <a:pt x="268" y="324"/>
                    </a:lnTo>
                    <a:lnTo>
                      <a:pt x="275" y="335"/>
                    </a:lnTo>
                    <a:lnTo>
                      <a:pt x="268" y="343"/>
                    </a:lnTo>
                    <a:lnTo>
                      <a:pt x="261" y="350"/>
                    </a:lnTo>
                    <a:lnTo>
                      <a:pt x="253" y="354"/>
                    </a:lnTo>
                    <a:lnTo>
                      <a:pt x="244" y="358"/>
                    </a:lnTo>
                    <a:lnTo>
                      <a:pt x="236" y="351"/>
                    </a:lnTo>
                    <a:lnTo>
                      <a:pt x="235" y="342"/>
                    </a:lnTo>
                    <a:lnTo>
                      <a:pt x="235" y="332"/>
                    </a:lnTo>
                    <a:lnTo>
                      <a:pt x="229" y="325"/>
                    </a:lnTo>
                    <a:lnTo>
                      <a:pt x="220" y="336"/>
                    </a:lnTo>
                    <a:lnTo>
                      <a:pt x="214" y="343"/>
                    </a:lnTo>
                    <a:lnTo>
                      <a:pt x="211" y="351"/>
                    </a:lnTo>
                    <a:lnTo>
                      <a:pt x="212" y="365"/>
                    </a:lnTo>
                    <a:lnTo>
                      <a:pt x="204" y="367"/>
                    </a:lnTo>
                    <a:lnTo>
                      <a:pt x="196" y="369"/>
                    </a:lnTo>
                    <a:lnTo>
                      <a:pt x="188" y="370"/>
                    </a:lnTo>
                    <a:lnTo>
                      <a:pt x="180" y="370"/>
                    </a:lnTo>
                    <a:lnTo>
                      <a:pt x="172" y="370"/>
                    </a:lnTo>
                    <a:lnTo>
                      <a:pt x="163" y="368"/>
                    </a:lnTo>
                    <a:lnTo>
                      <a:pt x="157" y="365"/>
                    </a:lnTo>
                    <a:lnTo>
                      <a:pt x="150" y="360"/>
                    </a:lnTo>
                    <a:lnTo>
                      <a:pt x="145" y="364"/>
                    </a:lnTo>
                    <a:lnTo>
                      <a:pt x="145" y="367"/>
                    </a:lnTo>
                    <a:lnTo>
                      <a:pt x="146" y="372"/>
                    </a:lnTo>
                    <a:lnTo>
                      <a:pt x="144" y="375"/>
                    </a:lnTo>
                    <a:lnTo>
                      <a:pt x="142" y="390"/>
                    </a:lnTo>
                    <a:lnTo>
                      <a:pt x="132" y="388"/>
                    </a:lnTo>
                    <a:lnTo>
                      <a:pt x="122" y="388"/>
                    </a:lnTo>
                    <a:lnTo>
                      <a:pt x="114" y="385"/>
                    </a:lnTo>
                    <a:lnTo>
                      <a:pt x="109" y="375"/>
                    </a:lnTo>
                    <a:lnTo>
                      <a:pt x="109" y="364"/>
                    </a:lnTo>
                    <a:lnTo>
                      <a:pt x="116" y="357"/>
                    </a:lnTo>
                    <a:lnTo>
                      <a:pt x="123" y="350"/>
                    </a:lnTo>
                    <a:lnTo>
                      <a:pt x="121" y="338"/>
                    </a:lnTo>
                    <a:lnTo>
                      <a:pt x="121" y="325"/>
                    </a:lnTo>
                    <a:lnTo>
                      <a:pt x="129" y="327"/>
                    </a:lnTo>
                    <a:lnTo>
                      <a:pt x="136" y="324"/>
                    </a:lnTo>
                    <a:lnTo>
                      <a:pt x="142" y="323"/>
                    </a:lnTo>
                    <a:lnTo>
                      <a:pt x="150" y="328"/>
                    </a:lnTo>
                    <a:lnTo>
                      <a:pt x="153" y="319"/>
                    </a:lnTo>
                    <a:lnTo>
                      <a:pt x="159" y="314"/>
                    </a:lnTo>
                    <a:lnTo>
                      <a:pt x="166" y="309"/>
                    </a:lnTo>
                    <a:lnTo>
                      <a:pt x="174" y="304"/>
                    </a:lnTo>
                    <a:lnTo>
                      <a:pt x="176" y="309"/>
                    </a:lnTo>
                    <a:lnTo>
                      <a:pt x="177" y="314"/>
                    </a:lnTo>
                    <a:lnTo>
                      <a:pt x="177" y="320"/>
                    </a:lnTo>
                    <a:lnTo>
                      <a:pt x="176" y="325"/>
                    </a:lnTo>
                    <a:lnTo>
                      <a:pt x="172" y="329"/>
                    </a:lnTo>
                    <a:lnTo>
                      <a:pt x="167" y="332"/>
                    </a:lnTo>
                    <a:lnTo>
                      <a:pt x="162" y="337"/>
                    </a:lnTo>
                    <a:lnTo>
                      <a:pt x="159" y="340"/>
                    </a:lnTo>
                    <a:lnTo>
                      <a:pt x="166" y="342"/>
                    </a:lnTo>
                    <a:lnTo>
                      <a:pt x="173" y="342"/>
                    </a:lnTo>
                    <a:lnTo>
                      <a:pt x="178" y="340"/>
                    </a:lnTo>
                    <a:lnTo>
                      <a:pt x="184" y="338"/>
                    </a:lnTo>
                    <a:lnTo>
                      <a:pt x="190" y="336"/>
                    </a:lnTo>
                    <a:lnTo>
                      <a:pt x="196" y="336"/>
                    </a:lnTo>
                    <a:lnTo>
                      <a:pt x="203" y="338"/>
                    </a:lnTo>
                    <a:lnTo>
                      <a:pt x="208" y="344"/>
                    </a:lnTo>
                    <a:lnTo>
                      <a:pt x="208" y="336"/>
                    </a:lnTo>
                    <a:lnTo>
                      <a:pt x="207" y="325"/>
                    </a:lnTo>
                    <a:lnTo>
                      <a:pt x="210" y="317"/>
                    </a:lnTo>
                    <a:lnTo>
                      <a:pt x="217" y="310"/>
                    </a:lnTo>
                    <a:lnTo>
                      <a:pt x="213" y="309"/>
                    </a:lnTo>
                    <a:lnTo>
                      <a:pt x="211" y="306"/>
                    </a:lnTo>
                    <a:lnTo>
                      <a:pt x="207" y="304"/>
                    </a:lnTo>
                    <a:lnTo>
                      <a:pt x="204" y="301"/>
                    </a:lnTo>
                    <a:lnTo>
                      <a:pt x="205" y="292"/>
                    </a:lnTo>
                    <a:lnTo>
                      <a:pt x="208" y="285"/>
                    </a:lnTo>
                    <a:lnTo>
                      <a:pt x="214" y="279"/>
                    </a:lnTo>
                    <a:lnTo>
                      <a:pt x="221" y="276"/>
                    </a:lnTo>
                    <a:lnTo>
                      <a:pt x="217" y="271"/>
                    </a:lnTo>
                    <a:lnTo>
                      <a:pt x="211" y="269"/>
                    </a:lnTo>
                    <a:lnTo>
                      <a:pt x="206" y="269"/>
                    </a:lnTo>
                    <a:lnTo>
                      <a:pt x="202" y="270"/>
                    </a:lnTo>
                    <a:lnTo>
                      <a:pt x="197" y="271"/>
                    </a:lnTo>
                    <a:lnTo>
                      <a:pt x="192" y="274"/>
                    </a:lnTo>
                    <a:lnTo>
                      <a:pt x="187" y="276"/>
                    </a:lnTo>
                    <a:lnTo>
                      <a:pt x="182" y="278"/>
                    </a:lnTo>
                    <a:lnTo>
                      <a:pt x="177" y="282"/>
                    </a:lnTo>
                    <a:lnTo>
                      <a:pt x="172" y="284"/>
                    </a:lnTo>
                    <a:lnTo>
                      <a:pt x="166" y="283"/>
                    </a:lnTo>
                    <a:lnTo>
                      <a:pt x="160" y="283"/>
                    </a:lnTo>
                    <a:lnTo>
                      <a:pt x="154" y="282"/>
                    </a:lnTo>
                    <a:lnTo>
                      <a:pt x="150" y="283"/>
                    </a:lnTo>
                    <a:lnTo>
                      <a:pt x="145" y="285"/>
                    </a:lnTo>
                    <a:lnTo>
                      <a:pt x="142" y="291"/>
                    </a:lnTo>
                    <a:lnTo>
                      <a:pt x="129" y="293"/>
                    </a:lnTo>
                    <a:lnTo>
                      <a:pt x="123" y="302"/>
                    </a:lnTo>
                    <a:lnTo>
                      <a:pt x="119" y="314"/>
                    </a:lnTo>
                    <a:lnTo>
                      <a:pt x="112" y="323"/>
                    </a:lnTo>
                    <a:lnTo>
                      <a:pt x="104" y="324"/>
                    </a:lnTo>
                    <a:lnTo>
                      <a:pt x="97" y="321"/>
                    </a:lnTo>
                    <a:lnTo>
                      <a:pt x="89" y="317"/>
                    </a:lnTo>
                    <a:lnTo>
                      <a:pt x="80" y="321"/>
                    </a:lnTo>
                    <a:lnTo>
                      <a:pt x="74" y="317"/>
                    </a:lnTo>
                    <a:lnTo>
                      <a:pt x="69" y="310"/>
                    </a:lnTo>
                    <a:lnTo>
                      <a:pt x="67" y="302"/>
                    </a:lnTo>
                    <a:lnTo>
                      <a:pt x="68" y="293"/>
                    </a:lnTo>
                    <a:lnTo>
                      <a:pt x="71" y="289"/>
                    </a:lnTo>
                    <a:lnTo>
                      <a:pt x="76" y="285"/>
                    </a:lnTo>
                    <a:lnTo>
                      <a:pt x="79" y="281"/>
                    </a:lnTo>
                    <a:lnTo>
                      <a:pt x="82" y="276"/>
                    </a:lnTo>
                    <a:lnTo>
                      <a:pt x="49" y="282"/>
                    </a:lnTo>
                    <a:lnTo>
                      <a:pt x="49" y="290"/>
                    </a:lnTo>
                    <a:lnTo>
                      <a:pt x="54" y="299"/>
                    </a:lnTo>
                    <a:lnTo>
                      <a:pt x="54" y="307"/>
                    </a:lnTo>
                    <a:lnTo>
                      <a:pt x="45" y="310"/>
                    </a:lnTo>
                    <a:lnTo>
                      <a:pt x="41" y="322"/>
                    </a:lnTo>
                    <a:lnTo>
                      <a:pt x="33" y="324"/>
                    </a:lnTo>
                    <a:lnTo>
                      <a:pt x="22" y="323"/>
                    </a:lnTo>
                    <a:lnTo>
                      <a:pt x="12" y="323"/>
                    </a:lnTo>
                    <a:lnTo>
                      <a:pt x="8" y="322"/>
                    </a:lnTo>
                    <a:lnTo>
                      <a:pt x="3" y="319"/>
                    </a:lnTo>
                    <a:lnTo>
                      <a:pt x="0" y="314"/>
                    </a:lnTo>
                    <a:lnTo>
                      <a:pt x="0" y="308"/>
                    </a:lnTo>
                    <a:lnTo>
                      <a:pt x="2" y="299"/>
                    </a:lnTo>
                    <a:lnTo>
                      <a:pt x="7" y="292"/>
                    </a:lnTo>
                    <a:lnTo>
                      <a:pt x="11" y="286"/>
                    </a:lnTo>
                    <a:lnTo>
                      <a:pt x="15" y="278"/>
                    </a:lnTo>
                    <a:lnTo>
                      <a:pt x="23" y="272"/>
                    </a:lnTo>
                    <a:lnTo>
                      <a:pt x="31" y="274"/>
                    </a:lnTo>
                    <a:lnTo>
                      <a:pt x="39" y="278"/>
                    </a:lnTo>
                    <a:lnTo>
                      <a:pt x="47" y="282"/>
                    </a:lnTo>
                    <a:lnTo>
                      <a:pt x="45" y="276"/>
                    </a:lnTo>
                    <a:lnTo>
                      <a:pt x="45" y="269"/>
                    </a:lnTo>
                    <a:lnTo>
                      <a:pt x="45" y="263"/>
                    </a:lnTo>
                    <a:lnTo>
                      <a:pt x="47" y="256"/>
                    </a:lnTo>
                    <a:lnTo>
                      <a:pt x="51" y="255"/>
                    </a:lnTo>
                    <a:lnTo>
                      <a:pt x="54" y="252"/>
                    </a:lnTo>
                    <a:lnTo>
                      <a:pt x="57" y="249"/>
                    </a:lnTo>
                    <a:lnTo>
                      <a:pt x="60" y="246"/>
                    </a:lnTo>
                    <a:lnTo>
                      <a:pt x="55" y="243"/>
                    </a:lnTo>
                    <a:lnTo>
                      <a:pt x="49" y="239"/>
                    </a:lnTo>
                    <a:lnTo>
                      <a:pt x="44" y="236"/>
                    </a:lnTo>
                    <a:lnTo>
                      <a:pt x="42" y="229"/>
                    </a:lnTo>
                    <a:lnTo>
                      <a:pt x="42" y="222"/>
                    </a:lnTo>
                    <a:lnTo>
                      <a:pt x="45" y="216"/>
                    </a:lnTo>
                    <a:lnTo>
                      <a:pt x="49" y="213"/>
                    </a:lnTo>
                    <a:lnTo>
                      <a:pt x="54" y="209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72" y="202"/>
                    </a:lnTo>
                    <a:lnTo>
                      <a:pt x="77" y="199"/>
                    </a:lnTo>
                    <a:lnTo>
                      <a:pt x="83" y="206"/>
                    </a:lnTo>
                    <a:lnTo>
                      <a:pt x="87" y="213"/>
                    </a:lnTo>
                    <a:lnTo>
                      <a:pt x="91" y="221"/>
                    </a:lnTo>
                    <a:lnTo>
                      <a:pt x="92" y="229"/>
                    </a:lnTo>
                    <a:lnTo>
                      <a:pt x="86" y="238"/>
                    </a:lnTo>
                    <a:lnTo>
                      <a:pt x="90" y="246"/>
                    </a:lnTo>
                    <a:lnTo>
                      <a:pt x="93" y="255"/>
                    </a:lnTo>
                    <a:lnTo>
                      <a:pt x="87" y="263"/>
                    </a:lnTo>
                    <a:lnTo>
                      <a:pt x="93" y="259"/>
                    </a:lnTo>
                    <a:lnTo>
                      <a:pt x="99" y="256"/>
                    </a:lnTo>
                    <a:lnTo>
                      <a:pt x="106" y="257"/>
                    </a:lnTo>
                    <a:lnTo>
                      <a:pt x="112" y="259"/>
                    </a:lnTo>
                    <a:lnTo>
                      <a:pt x="119" y="262"/>
                    </a:lnTo>
                    <a:lnTo>
                      <a:pt x="125" y="264"/>
                    </a:lnTo>
                    <a:lnTo>
                      <a:pt x="132" y="266"/>
                    </a:lnTo>
                    <a:lnTo>
                      <a:pt x="139" y="266"/>
                    </a:lnTo>
                    <a:lnTo>
                      <a:pt x="144" y="271"/>
                    </a:lnTo>
                    <a:lnTo>
                      <a:pt x="148" y="261"/>
                    </a:lnTo>
                    <a:lnTo>
                      <a:pt x="155" y="253"/>
                    </a:lnTo>
                    <a:lnTo>
                      <a:pt x="165" y="247"/>
                    </a:lnTo>
                    <a:lnTo>
                      <a:pt x="175" y="243"/>
                    </a:lnTo>
                    <a:lnTo>
                      <a:pt x="185" y="239"/>
                    </a:lnTo>
                    <a:lnTo>
                      <a:pt x="197" y="236"/>
                    </a:lnTo>
                    <a:lnTo>
                      <a:pt x="208" y="232"/>
                    </a:lnTo>
                    <a:lnTo>
                      <a:pt x="219" y="229"/>
                    </a:lnTo>
                    <a:lnTo>
                      <a:pt x="217" y="224"/>
                    </a:lnTo>
                    <a:lnTo>
                      <a:pt x="214" y="219"/>
                    </a:lnTo>
                    <a:lnTo>
                      <a:pt x="213" y="214"/>
                    </a:lnTo>
                    <a:lnTo>
                      <a:pt x="213" y="209"/>
                    </a:lnTo>
                    <a:lnTo>
                      <a:pt x="217" y="204"/>
                    </a:lnTo>
                    <a:lnTo>
                      <a:pt x="221" y="203"/>
                    </a:lnTo>
                    <a:lnTo>
                      <a:pt x="226" y="203"/>
                    </a:lnTo>
                    <a:lnTo>
                      <a:pt x="231" y="203"/>
                    </a:lnTo>
                    <a:lnTo>
                      <a:pt x="234" y="207"/>
                    </a:lnTo>
                    <a:lnTo>
                      <a:pt x="236" y="201"/>
                    </a:lnTo>
                    <a:lnTo>
                      <a:pt x="236" y="195"/>
                    </a:lnTo>
                    <a:lnTo>
                      <a:pt x="236" y="188"/>
                    </a:lnTo>
                    <a:lnTo>
                      <a:pt x="236" y="181"/>
                    </a:lnTo>
                    <a:lnTo>
                      <a:pt x="228" y="181"/>
                    </a:lnTo>
                    <a:lnTo>
                      <a:pt x="220" y="180"/>
                    </a:lnTo>
                    <a:lnTo>
                      <a:pt x="212" y="178"/>
                    </a:lnTo>
                    <a:lnTo>
                      <a:pt x="204" y="173"/>
                    </a:lnTo>
                    <a:lnTo>
                      <a:pt x="202" y="171"/>
                    </a:lnTo>
                    <a:lnTo>
                      <a:pt x="202" y="168"/>
                    </a:lnTo>
                    <a:lnTo>
                      <a:pt x="204" y="163"/>
                    </a:lnTo>
                    <a:lnTo>
                      <a:pt x="206" y="160"/>
                    </a:lnTo>
                    <a:lnTo>
                      <a:pt x="203" y="155"/>
                    </a:lnTo>
                    <a:lnTo>
                      <a:pt x="197" y="150"/>
                    </a:lnTo>
                    <a:lnTo>
                      <a:pt x="190" y="147"/>
                    </a:lnTo>
                    <a:lnTo>
                      <a:pt x="184" y="145"/>
                    </a:lnTo>
                    <a:lnTo>
                      <a:pt x="178" y="141"/>
                    </a:lnTo>
                    <a:lnTo>
                      <a:pt x="174" y="136"/>
                    </a:lnTo>
                    <a:lnTo>
                      <a:pt x="173" y="130"/>
                    </a:lnTo>
                    <a:lnTo>
                      <a:pt x="176" y="121"/>
                    </a:lnTo>
                    <a:lnTo>
                      <a:pt x="167" y="123"/>
                    </a:lnTo>
                    <a:lnTo>
                      <a:pt x="159" y="118"/>
                    </a:lnTo>
                    <a:lnTo>
                      <a:pt x="151" y="111"/>
                    </a:lnTo>
                    <a:lnTo>
                      <a:pt x="144" y="104"/>
                    </a:lnTo>
                    <a:lnTo>
                      <a:pt x="144" y="96"/>
                    </a:lnTo>
                    <a:lnTo>
                      <a:pt x="147" y="90"/>
                    </a:lnTo>
                    <a:lnTo>
                      <a:pt x="153" y="87"/>
                    </a:lnTo>
                    <a:lnTo>
                      <a:pt x="159" y="82"/>
                    </a:lnTo>
                    <a:lnTo>
                      <a:pt x="166" y="85"/>
                    </a:lnTo>
                    <a:lnTo>
                      <a:pt x="173" y="86"/>
                    </a:lnTo>
                    <a:lnTo>
                      <a:pt x="178" y="89"/>
                    </a:lnTo>
                    <a:lnTo>
                      <a:pt x="182" y="95"/>
                    </a:lnTo>
                    <a:lnTo>
                      <a:pt x="184" y="101"/>
                    </a:lnTo>
                    <a:lnTo>
                      <a:pt x="183" y="107"/>
                    </a:lnTo>
                    <a:lnTo>
                      <a:pt x="183" y="112"/>
                    </a:lnTo>
                    <a:lnTo>
                      <a:pt x="189" y="117"/>
                    </a:lnTo>
                    <a:lnTo>
                      <a:pt x="197" y="113"/>
                    </a:lnTo>
                    <a:lnTo>
                      <a:pt x="204" y="117"/>
                    </a:lnTo>
                    <a:lnTo>
                      <a:pt x="211" y="120"/>
                    </a:lnTo>
                    <a:lnTo>
                      <a:pt x="219" y="117"/>
                    </a:lnTo>
                    <a:lnTo>
                      <a:pt x="227" y="117"/>
                    </a:lnTo>
                    <a:lnTo>
                      <a:pt x="235" y="117"/>
                    </a:lnTo>
                    <a:lnTo>
                      <a:pt x="241" y="115"/>
                    </a:lnTo>
                    <a:lnTo>
                      <a:pt x="242" y="104"/>
                    </a:lnTo>
                    <a:lnTo>
                      <a:pt x="244" y="102"/>
                    </a:lnTo>
                    <a:lnTo>
                      <a:pt x="237" y="100"/>
                    </a:lnTo>
                    <a:lnTo>
                      <a:pt x="230" y="97"/>
                    </a:lnTo>
                    <a:lnTo>
                      <a:pt x="225" y="94"/>
                    </a:lnTo>
                    <a:lnTo>
                      <a:pt x="221" y="87"/>
                    </a:lnTo>
                    <a:lnTo>
                      <a:pt x="222" y="78"/>
                    </a:lnTo>
                    <a:lnTo>
                      <a:pt x="228" y="73"/>
                    </a:lnTo>
                    <a:lnTo>
                      <a:pt x="236" y="72"/>
                    </a:lnTo>
                    <a:lnTo>
                      <a:pt x="244" y="70"/>
                    </a:lnTo>
                    <a:lnTo>
                      <a:pt x="252" y="72"/>
                    </a:lnTo>
                    <a:lnTo>
                      <a:pt x="259" y="74"/>
                    </a:lnTo>
                    <a:lnTo>
                      <a:pt x="265" y="79"/>
                    </a:lnTo>
                    <a:lnTo>
                      <a:pt x="268" y="87"/>
                    </a:lnTo>
                    <a:lnTo>
                      <a:pt x="268" y="95"/>
                    </a:lnTo>
                    <a:lnTo>
                      <a:pt x="266" y="92"/>
                    </a:lnTo>
                    <a:lnTo>
                      <a:pt x="263" y="97"/>
                    </a:lnTo>
                    <a:lnTo>
                      <a:pt x="263" y="103"/>
                    </a:lnTo>
                    <a:lnTo>
                      <a:pt x="265" y="108"/>
                    </a:lnTo>
                    <a:lnTo>
                      <a:pt x="268" y="112"/>
                    </a:lnTo>
                    <a:lnTo>
                      <a:pt x="272" y="118"/>
                    </a:lnTo>
                    <a:lnTo>
                      <a:pt x="275" y="123"/>
                    </a:lnTo>
                    <a:lnTo>
                      <a:pt x="276" y="128"/>
                    </a:lnTo>
                    <a:lnTo>
                      <a:pt x="274" y="134"/>
                    </a:lnTo>
                    <a:lnTo>
                      <a:pt x="280" y="138"/>
                    </a:lnTo>
                    <a:lnTo>
                      <a:pt x="287" y="140"/>
                    </a:lnTo>
                    <a:lnTo>
                      <a:pt x="294" y="140"/>
                    </a:lnTo>
                    <a:lnTo>
                      <a:pt x="302" y="140"/>
                    </a:lnTo>
                    <a:lnTo>
                      <a:pt x="309" y="141"/>
                    </a:lnTo>
                    <a:lnTo>
                      <a:pt x="314" y="145"/>
                    </a:lnTo>
                    <a:lnTo>
                      <a:pt x="318" y="150"/>
                    </a:lnTo>
                    <a:lnTo>
                      <a:pt x="318" y="160"/>
                    </a:lnTo>
                    <a:lnTo>
                      <a:pt x="324" y="155"/>
                    </a:lnTo>
                    <a:lnTo>
                      <a:pt x="329" y="151"/>
                    </a:lnTo>
                    <a:lnTo>
                      <a:pt x="334" y="149"/>
                    </a:lnTo>
                    <a:lnTo>
                      <a:pt x="340" y="147"/>
                    </a:lnTo>
                    <a:lnTo>
                      <a:pt x="344" y="145"/>
                    </a:lnTo>
                    <a:lnTo>
                      <a:pt x="349" y="142"/>
                    </a:lnTo>
                    <a:lnTo>
                      <a:pt x="355" y="140"/>
                    </a:lnTo>
                    <a:lnTo>
                      <a:pt x="361" y="136"/>
                    </a:lnTo>
                    <a:lnTo>
                      <a:pt x="353" y="134"/>
                    </a:lnTo>
                    <a:lnTo>
                      <a:pt x="348" y="130"/>
                    </a:lnTo>
                    <a:lnTo>
                      <a:pt x="343" y="124"/>
                    </a:lnTo>
                    <a:lnTo>
                      <a:pt x="341" y="117"/>
                    </a:lnTo>
                    <a:lnTo>
                      <a:pt x="338" y="111"/>
                    </a:lnTo>
                    <a:lnTo>
                      <a:pt x="334" y="107"/>
                    </a:lnTo>
                    <a:lnTo>
                      <a:pt x="327" y="105"/>
                    </a:lnTo>
                    <a:lnTo>
                      <a:pt x="318" y="108"/>
                    </a:lnTo>
                    <a:lnTo>
                      <a:pt x="313" y="117"/>
                    </a:lnTo>
                    <a:lnTo>
                      <a:pt x="306" y="123"/>
                    </a:lnTo>
                    <a:lnTo>
                      <a:pt x="296" y="125"/>
                    </a:lnTo>
                    <a:lnTo>
                      <a:pt x="286" y="127"/>
                    </a:lnTo>
                    <a:lnTo>
                      <a:pt x="282" y="121"/>
                    </a:lnTo>
                    <a:lnTo>
                      <a:pt x="279" y="115"/>
                    </a:lnTo>
                    <a:lnTo>
                      <a:pt x="278" y="109"/>
                    </a:lnTo>
                    <a:lnTo>
                      <a:pt x="279" y="102"/>
                    </a:lnTo>
                    <a:lnTo>
                      <a:pt x="289" y="94"/>
                    </a:lnTo>
                    <a:lnTo>
                      <a:pt x="296" y="86"/>
                    </a:lnTo>
                    <a:lnTo>
                      <a:pt x="300" y="75"/>
                    </a:lnTo>
                    <a:lnTo>
                      <a:pt x="298" y="65"/>
                    </a:lnTo>
                    <a:lnTo>
                      <a:pt x="304" y="59"/>
                    </a:lnTo>
                    <a:lnTo>
                      <a:pt x="310" y="59"/>
                    </a:lnTo>
                    <a:lnTo>
                      <a:pt x="316" y="62"/>
                    </a:lnTo>
                    <a:lnTo>
                      <a:pt x="321" y="65"/>
                    </a:lnTo>
                    <a:lnTo>
                      <a:pt x="326" y="68"/>
                    </a:lnTo>
                    <a:lnTo>
                      <a:pt x="332" y="72"/>
                    </a:lnTo>
                    <a:lnTo>
                      <a:pt x="338" y="73"/>
                    </a:lnTo>
                    <a:lnTo>
                      <a:pt x="343" y="70"/>
                    </a:lnTo>
                    <a:lnTo>
                      <a:pt x="338" y="68"/>
                    </a:lnTo>
                    <a:lnTo>
                      <a:pt x="334" y="64"/>
                    </a:lnTo>
                    <a:lnTo>
                      <a:pt x="332" y="59"/>
                    </a:lnTo>
                    <a:lnTo>
                      <a:pt x="328" y="55"/>
                    </a:lnTo>
                    <a:lnTo>
                      <a:pt x="329" y="48"/>
                    </a:lnTo>
                    <a:lnTo>
                      <a:pt x="333" y="41"/>
                    </a:lnTo>
                    <a:lnTo>
                      <a:pt x="339" y="36"/>
                    </a:lnTo>
                    <a:lnTo>
                      <a:pt x="346" y="33"/>
                    </a:lnTo>
                    <a:lnTo>
                      <a:pt x="353" y="34"/>
                    </a:lnTo>
                    <a:lnTo>
                      <a:pt x="359" y="37"/>
                    </a:lnTo>
                    <a:lnTo>
                      <a:pt x="365" y="42"/>
                    </a:lnTo>
                    <a:lnTo>
                      <a:pt x="370" y="48"/>
                    </a:lnTo>
                    <a:lnTo>
                      <a:pt x="371" y="54"/>
                    </a:lnTo>
                    <a:lnTo>
                      <a:pt x="368" y="58"/>
                    </a:lnTo>
                    <a:lnTo>
                      <a:pt x="363" y="63"/>
                    </a:lnTo>
                    <a:lnTo>
                      <a:pt x="357" y="65"/>
                    </a:lnTo>
                    <a:lnTo>
                      <a:pt x="354" y="65"/>
                    </a:lnTo>
                    <a:lnTo>
                      <a:pt x="349" y="65"/>
                    </a:lnTo>
                    <a:lnTo>
                      <a:pt x="346" y="66"/>
                    </a:lnTo>
                    <a:lnTo>
                      <a:pt x="343" y="70"/>
                    </a:lnTo>
                    <a:lnTo>
                      <a:pt x="344" y="80"/>
                    </a:lnTo>
                    <a:lnTo>
                      <a:pt x="353" y="83"/>
                    </a:lnTo>
                    <a:lnTo>
                      <a:pt x="363" y="83"/>
                    </a:lnTo>
                    <a:lnTo>
                      <a:pt x="374" y="81"/>
                    </a:lnTo>
                    <a:lnTo>
                      <a:pt x="386" y="79"/>
                    </a:lnTo>
                    <a:lnTo>
                      <a:pt x="395" y="81"/>
                    </a:lnTo>
                    <a:lnTo>
                      <a:pt x="400" y="88"/>
                    </a:lnTo>
                    <a:lnTo>
                      <a:pt x="397" y="104"/>
                    </a:lnTo>
                    <a:lnTo>
                      <a:pt x="392" y="104"/>
                    </a:lnTo>
                    <a:lnTo>
                      <a:pt x="388" y="105"/>
                    </a:lnTo>
                    <a:lnTo>
                      <a:pt x="384" y="108"/>
                    </a:lnTo>
                    <a:lnTo>
                      <a:pt x="378" y="108"/>
                    </a:lnTo>
                    <a:lnTo>
                      <a:pt x="377" y="116"/>
                    </a:lnTo>
                    <a:lnTo>
                      <a:pt x="376" y="124"/>
                    </a:lnTo>
                    <a:lnTo>
                      <a:pt x="371" y="131"/>
                    </a:lnTo>
                    <a:lnTo>
                      <a:pt x="363" y="136"/>
                    </a:lnTo>
                    <a:lnTo>
                      <a:pt x="368" y="140"/>
                    </a:lnTo>
                    <a:lnTo>
                      <a:pt x="372" y="143"/>
                    </a:lnTo>
                    <a:lnTo>
                      <a:pt x="377" y="148"/>
                    </a:lnTo>
                    <a:lnTo>
                      <a:pt x="381" y="151"/>
                    </a:lnTo>
                    <a:lnTo>
                      <a:pt x="386" y="154"/>
                    </a:lnTo>
                    <a:lnTo>
                      <a:pt x="391" y="155"/>
                    </a:lnTo>
                    <a:lnTo>
                      <a:pt x="395" y="153"/>
                    </a:lnTo>
                    <a:lnTo>
                      <a:pt x="400" y="147"/>
                    </a:lnTo>
                    <a:lnTo>
                      <a:pt x="406" y="150"/>
                    </a:lnTo>
                    <a:lnTo>
                      <a:pt x="411" y="153"/>
                    </a:lnTo>
                    <a:lnTo>
                      <a:pt x="416" y="157"/>
                    </a:lnTo>
                    <a:lnTo>
                      <a:pt x="417" y="164"/>
                    </a:lnTo>
                    <a:lnTo>
                      <a:pt x="416" y="170"/>
                    </a:lnTo>
                    <a:lnTo>
                      <a:pt x="414" y="175"/>
                    </a:lnTo>
                    <a:lnTo>
                      <a:pt x="410" y="178"/>
                    </a:lnTo>
                    <a:lnTo>
                      <a:pt x="406" y="181"/>
                    </a:lnTo>
                    <a:lnTo>
                      <a:pt x="410" y="187"/>
                    </a:lnTo>
                    <a:lnTo>
                      <a:pt x="414" y="193"/>
                    </a:lnTo>
                    <a:lnTo>
                      <a:pt x="418" y="196"/>
                    </a:lnTo>
                    <a:lnTo>
                      <a:pt x="425" y="194"/>
                    </a:lnTo>
                    <a:lnTo>
                      <a:pt x="429" y="189"/>
                    </a:lnTo>
                    <a:lnTo>
                      <a:pt x="432" y="189"/>
                    </a:lnTo>
                    <a:lnTo>
                      <a:pt x="436" y="191"/>
                    </a:lnTo>
                    <a:lnTo>
                      <a:pt x="440" y="191"/>
                    </a:lnTo>
                    <a:lnTo>
                      <a:pt x="440" y="180"/>
                    </a:lnTo>
                    <a:lnTo>
                      <a:pt x="441" y="171"/>
                    </a:lnTo>
                    <a:lnTo>
                      <a:pt x="445" y="164"/>
                    </a:lnTo>
                    <a:lnTo>
                      <a:pt x="455" y="160"/>
                    </a:lnTo>
                    <a:lnTo>
                      <a:pt x="455" y="155"/>
                    </a:lnTo>
                    <a:lnTo>
                      <a:pt x="453" y="151"/>
                    </a:lnTo>
                    <a:lnTo>
                      <a:pt x="449" y="147"/>
                    </a:lnTo>
                    <a:lnTo>
                      <a:pt x="448" y="141"/>
                    </a:lnTo>
                    <a:lnTo>
                      <a:pt x="449" y="138"/>
                    </a:lnTo>
                    <a:lnTo>
                      <a:pt x="452" y="133"/>
                    </a:lnTo>
                    <a:lnTo>
                      <a:pt x="454" y="130"/>
                    </a:lnTo>
                    <a:lnTo>
                      <a:pt x="457" y="127"/>
                    </a:lnTo>
                    <a:lnTo>
                      <a:pt x="455" y="124"/>
                    </a:lnTo>
                    <a:lnTo>
                      <a:pt x="452" y="123"/>
                    </a:lnTo>
                    <a:lnTo>
                      <a:pt x="448" y="121"/>
                    </a:lnTo>
                    <a:lnTo>
                      <a:pt x="445" y="121"/>
                    </a:lnTo>
                    <a:lnTo>
                      <a:pt x="444" y="128"/>
                    </a:lnTo>
                    <a:lnTo>
                      <a:pt x="440" y="132"/>
                    </a:lnTo>
                    <a:lnTo>
                      <a:pt x="436" y="136"/>
                    </a:lnTo>
                    <a:lnTo>
                      <a:pt x="430" y="140"/>
                    </a:lnTo>
                    <a:lnTo>
                      <a:pt x="421" y="141"/>
                    </a:lnTo>
                    <a:lnTo>
                      <a:pt x="416" y="135"/>
                    </a:lnTo>
                    <a:lnTo>
                      <a:pt x="412" y="127"/>
                    </a:lnTo>
                    <a:lnTo>
                      <a:pt x="407" y="121"/>
                    </a:lnTo>
                    <a:lnTo>
                      <a:pt x="410" y="119"/>
                    </a:lnTo>
                    <a:lnTo>
                      <a:pt x="409" y="116"/>
                    </a:lnTo>
                    <a:lnTo>
                      <a:pt x="407" y="113"/>
                    </a:lnTo>
                    <a:lnTo>
                      <a:pt x="406" y="110"/>
                    </a:lnTo>
                    <a:lnTo>
                      <a:pt x="407" y="97"/>
                    </a:lnTo>
                    <a:lnTo>
                      <a:pt x="409" y="86"/>
                    </a:lnTo>
                    <a:lnTo>
                      <a:pt x="415" y="75"/>
                    </a:lnTo>
                    <a:lnTo>
                      <a:pt x="423" y="67"/>
                    </a:lnTo>
                    <a:lnTo>
                      <a:pt x="431" y="67"/>
                    </a:lnTo>
                    <a:lnTo>
                      <a:pt x="438" y="70"/>
                    </a:lnTo>
                    <a:lnTo>
                      <a:pt x="442" y="75"/>
                    </a:lnTo>
                    <a:lnTo>
                      <a:pt x="445" y="82"/>
                    </a:lnTo>
                    <a:lnTo>
                      <a:pt x="448" y="92"/>
                    </a:lnTo>
                    <a:lnTo>
                      <a:pt x="455" y="86"/>
                    </a:lnTo>
                    <a:lnTo>
                      <a:pt x="462" y="80"/>
                    </a:lnTo>
                    <a:lnTo>
                      <a:pt x="469" y="73"/>
                    </a:lnTo>
                    <a:lnTo>
                      <a:pt x="475" y="66"/>
                    </a:lnTo>
                    <a:lnTo>
                      <a:pt x="480" y="59"/>
                    </a:lnTo>
                    <a:lnTo>
                      <a:pt x="486" y="52"/>
                    </a:lnTo>
                    <a:lnTo>
                      <a:pt x="492" y="45"/>
                    </a:lnTo>
                    <a:lnTo>
                      <a:pt x="498" y="37"/>
                    </a:lnTo>
                    <a:lnTo>
                      <a:pt x="507" y="37"/>
                    </a:lnTo>
                    <a:lnTo>
                      <a:pt x="505" y="30"/>
                    </a:lnTo>
                    <a:lnTo>
                      <a:pt x="505" y="24"/>
                    </a:lnTo>
                    <a:lnTo>
                      <a:pt x="505" y="17"/>
                    </a:lnTo>
                    <a:lnTo>
                      <a:pt x="509" y="10"/>
                    </a:lnTo>
                    <a:lnTo>
                      <a:pt x="516" y="9"/>
                    </a:lnTo>
                    <a:lnTo>
                      <a:pt x="523" y="6"/>
                    </a:lnTo>
                    <a:lnTo>
                      <a:pt x="531" y="4"/>
                    </a:lnTo>
                    <a:lnTo>
                      <a:pt x="538" y="2"/>
                    </a:lnTo>
                    <a:lnTo>
                      <a:pt x="545" y="0"/>
                    </a:lnTo>
                    <a:lnTo>
                      <a:pt x="551" y="0"/>
                    </a:lnTo>
                    <a:lnTo>
                      <a:pt x="557" y="5"/>
                    </a:lnTo>
                    <a:lnTo>
                      <a:pt x="56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8" name="Freeform 108"/>
              <p:cNvSpPr>
                <a:spLocks/>
              </p:cNvSpPr>
              <p:nvPr/>
            </p:nvSpPr>
            <p:spPr bwMode="auto">
              <a:xfrm>
                <a:off x="1823" y="1715"/>
                <a:ext cx="28" cy="18"/>
              </a:xfrm>
              <a:custGeom>
                <a:avLst/>
                <a:gdLst>
                  <a:gd name="T0" fmla="*/ 54 w 55"/>
                  <a:gd name="T1" fmla="*/ 28 h 37"/>
                  <a:gd name="T2" fmla="*/ 46 w 55"/>
                  <a:gd name="T3" fmla="*/ 28 h 37"/>
                  <a:gd name="T4" fmla="*/ 38 w 55"/>
                  <a:gd name="T5" fmla="*/ 30 h 37"/>
                  <a:gd name="T6" fmla="*/ 30 w 55"/>
                  <a:gd name="T7" fmla="*/ 34 h 37"/>
                  <a:gd name="T8" fmla="*/ 22 w 55"/>
                  <a:gd name="T9" fmla="*/ 36 h 37"/>
                  <a:gd name="T10" fmla="*/ 15 w 55"/>
                  <a:gd name="T11" fmla="*/ 37 h 37"/>
                  <a:gd name="T12" fmla="*/ 9 w 55"/>
                  <a:gd name="T13" fmla="*/ 36 h 37"/>
                  <a:gd name="T14" fmla="*/ 3 w 55"/>
                  <a:gd name="T15" fmla="*/ 32 h 37"/>
                  <a:gd name="T16" fmla="*/ 0 w 55"/>
                  <a:gd name="T17" fmla="*/ 23 h 37"/>
                  <a:gd name="T18" fmla="*/ 0 w 55"/>
                  <a:gd name="T19" fmla="*/ 15 h 37"/>
                  <a:gd name="T20" fmla="*/ 3 w 55"/>
                  <a:gd name="T21" fmla="*/ 10 h 37"/>
                  <a:gd name="T22" fmla="*/ 8 w 55"/>
                  <a:gd name="T23" fmla="*/ 8 h 37"/>
                  <a:gd name="T24" fmla="*/ 14 w 55"/>
                  <a:gd name="T25" fmla="*/ 7 h 37"/>
                  <a:gd name="T26" fmla="*/ 21 w 55"/>
                  <a:gd name="T27" fmla="*/ 7 h 37"/>
                  <a:gd name="T28" fmla="*/ 26 w 55"/>
                  <a:gd name="T29" fmla="*/ 7 h 37"/>
                  <a:gd name="T30" fmla="*/ 31 w 55"/>
                  <a:gd name="T31" fmla="*/ 5 h 37"/>
                  <a:gd name="T32" fmla="*/ 34 w 55"/>
                  <a:gd name="T33" fmla="*/ 0 h 37"/>
                  <a:gd name="T34" fmla="*/ 45 w 55"/>
                  <a:gd name="T35" fmla="*/ 1 h 37"/>
                  <a:gd name="T36" fmla="*/ 52 w 55"/>
                  <a:gd name="T37" fmla="*/ 8 h 37"/>
                  <a:gd name="T38" fmla="*/ 55 w 55"/>
                  <a:gd name="T39" fmla="*/ 17 h 37"/>
                  <a:gd name="T40" fmla="*/ 54 w 55"/>
                  <a:gd name="T41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37">
                    <a:moveTo>
                      <a:pt x="54" y="28"/>
                    </a:moveTo>
                    <a:lnTo>
                      <a:pt x="46" y="28"/>
                    </a:lnTo>
                    <a:lnTo>
                      <a:pt x="38" y="30"/>
                    </a:lnTo>
                    <a:lnTo>
                      <a:pt x="30" y="34"/>
                    </a:lnTo>
                    <a:lnTo>
                      <a:pt x="22" y="36"/>
                    </a:lnTo>
                    <a:lnTo>
                      <a:pt x="15" y="37"/>
                    </a:lnTo>
                    <a:lnTo>
                      <a:pt x="9" y="36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4" y="0"/>
                    </a:lnTo>
                    <a:lnTo>
                      <a:pt x="45" y="1"/>
                    </a:lnTo>
                    <a:lnTo>
                      <a:pt x="52" y="8"/>
                    </a:lnTo>
                    <a:lnTo>
                      <a:pt x="55" y="1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29" name="Freeform 109"/>
              <p:cNvSpPr>
                <a:spLocks/>
              </p:cNvSpPr>
              <p:nvPr/>
            </p:nvSpPr>
            <p:spPr bwMode="auto">
              <a:xfrm>
                <a:off x="1153" y="1723"/>
                <a:ext cx="16" cy="16"/>
              </a:xfrm>
              <a:custGeom>
                <a:avLst/>
                <a:gdLst>
                  <a:gd name="T0" fmla="*/ 34 w 34"/>
                  <a:gd name="T1" fmla="*/ 23 h 33"/>
                  <a:gd name="T2" fmla="*/ 25 w 34"/>
                  <a:gd name="T3" fmla="*/ 32 h 33"/>
                  <a:gd name="T4" fmla="*/ 16 w 34"/>
                  <a:gd name="T5" fmla="*/ 33 h 33"/>
                  <a:gd name="T6" fmla="*/ 8 w 34"/>
                  <a:gd name="T7" fmla="*/ 32 h 33"/>
                  <a:gd name="T8" fmla="*/ 0 w 34"/>
                  <a:gd name="T9" fmla="*/ 30 h 33"/>
                  <a:gd name="T10" fmla="*/ 0 w 34"/>
                  <a:gd name="T11" fmla="*/ 25 h 33"/>
                  <a:gd name="T12" fmla="*/ 0 w 34"/>
                  <a:gd name="T13" fmla="*/ 17 h 33"/>
                  <a:gd name="T14" fmla="*/ 1 w 34"/>
                  <a:gd name="T15" fmla="*/ 10 h 33"/>
                  <a:gd name="T16" fmla="*/ 4 w 34"/>
                  <a:gd name="T17" fmla="*/ 3 h 33"/>
                  <a:gd name="T18" fmla="*/ 13 w 34"/>
                  <a:gd name="T19" fmla="*/ 0 h 33"/>
                  <a:gd name="T20" fmla="*/ 23 w 34"/>
                  <a:gd name="T21" fmla="*/ 4 h 33"/>
                  <a:gd name="T22" fmla="*/ 31 w 34"/>
                  <a:gd name="T23" fmla="*/ 12 h 33"/>
                  <a:gd name="T24" fmla="*/ 34 w 34"/>
                  <a:gd name="T25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3">
                    <a:moveTo>
                      <a:pt x="34" y="23"/>
                    </a:moveTo>
                    <a:lnTo>
                      <a:pt x="25" y="32"/>
                    </a:lnTo>
                    <a:lnTo>
                      <a:pt x="16" y="33"/>
                    </a:lnTo>
                    <a:lnTo>
                      <a:pt x="8" y="32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2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0" name="Freeform 110"/>
              <p:cNvSpPr>
                <a:spLocks/>
              </p:cNvSpPr>
              <p:nvPr/>
            </p:nvSpPr>
            <p:spPr bwMode="auto">
              <a:xfrm>
                <a:off x="1875" y="1723"/>
                <a:ext cx="43" cy="20"/>
              </a:xfrm>
              <a:custGeom>
                <a:avLst/>
                <a:gdLst>
                  <a:gd name="T0" fmla="*/ 87 w 87"/>
                  <a:gd name="T1" fmla="*/ 20 h 41"/>
                  <a:gd name="T2" fmla="*/ 83 w 87"/>
                  <a:gd name="T3" fmla="*/ 25 h 41"/>
                  <a:gd name="T4" fmla="*/ 82 w 87"/>
                  <a:gd name="T5" fmla="*/ 30 h 41"/>
                  <a:gd name="T6" fmla="*/ 80 w 87"/>
                  <a:gd name="T7" fmla="*/ 36 h 41"/>
                  <a:gd name="T8" fmla="*/ 75 w 87"/>
                  <a:gd name="T9" fmla="*/ 40 h 41"/>
                  <a:gd name="T10" fmla="*/ 69 w 87"/>
                  <a:gd name="T11" fmla="*/ 41 h 41"/>
                  <a:gd name="T12" fmla="*/ 63 w 87"/>
                  <a:gd name="T13" fmla="*/ 38 h 41"/>
                  <a:gd name="T14" fmla="*/ 58 w 87"/>
                  <a:gd name="T15" fmla="*/ 35 h 41"/>
                  <a:gd name="T16" fmla="*/ 56 w 87"/>
                  <a:gd name="T17" fmla="*/ 30 h 41"/>
                  <a:gd name="T18" fmla="*/ 49 w 87"/>
                  <a:gd name="T19" fmla="*/ 29 h 41"/>
                  <a:gd name="T20" fmla="*/ 41 w 87"/>
                  <a:gd name="T21" fmla="*/ 29 h 41"/>
                  <a:gd name="T22" fmla="*/ 33 w 87"/>
                  <a:gd name="T23" fmla="*/ 30 h 41"/>
                  <a:gd name="T24" fmla="*/ 24 w 87"/>
                  <a:gd name="T25" fmla="*/ 33 h 41"/>
                  <a:gd name="T26" fmla="*/ 15 w 87"/>
                  <a:gd name="T27" fmla="*/ 33 h 41"/>
                  <a:gd name="T28" fmla="*/ 10 w 87"/>
                  <a:gd name="T29" fmla="*/ 32 h 41"/>
                  <a:gd name="T30" fmla="*/ 4 w 87"/>
                  <a:gd name="T31" fmla="*/ 27 h 41"/>
                  <a:gd name="T32" fmla="*/ 0 w 87"/>
                  <a:gd name="T33" fmla="*/ 18 h 41"/>
                  <a:gd name="T34" fmla="*/ 0 w 87"/>
                  <a:gd name="T35" fmla="*/ 13 h 41"/>
                  <a:gd name="T36" fmla="*/ 3 w 87"/>
                  <a:gd name="T37" fmla="*/ 10 h 41"/>
                  <a:gd name="T38" fmla="*/ 5 w 87"/>
                  <a:gd name="T39" fmla="*/ 6 h 41"/>
                  <a:gd name="T40" fmla="*/ 9 w 87"/>
                  <a:gd name="T41" fmla="*/ 3 h 41"/>
                  <a:gd name="T42" fmla="*/ 19 w 87"/>
                  <a:gd name="T43" fmla="*/ 0 h 41"/>
                  <a:gd name="T44" fmla="*/ 29 w 87"/>
                  <a:gd name="T45" fmla="*/ 0 h 41"/>
                  <a:gd name="T46" fmla="*/ 40 w 87"/>
                  <a:gd name="T47" fmla="*/ 0 h 41"/>
                  <a:gd name="T48" fmla="*/ 50 w 87"/>
                  <a:gd name="T49" fmla="*/ 2 h 41"/>
                  <a:gd name="T50" fmla="*/ 60 w 87"/>
                  <a:gd name="T51" fmla="*/ 4 h 41"/>
                  <a:gd name="T52" fmla="*/ 70 w 87"/>
                  <a:gd name="T53" fmla="*/ 7 h 41"/>
                  <a:gd name="T54" fmla="*/ 79 w 87"/>
                  <a:gd name="T55" fmla="*/ 13 h 41"/>
                  <a:gd name="T56" fmla="*/ 87 w 87"/>
                  <a:gd name="T5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41">
                    <a:moveTo>
                      <a:pt x="87" y="20"/>
                    </a:moveTo>
                    <a:lnTo>
                      <a:pt x="83" y="25"/>
                    </a:lnTo>
                    <a:lnTo>
                      <a:pt x="82" y="30"/>
                    </a:lnTo>
                    <a:lnTo>
                      <a:pt x="80" y="36"/>
                    </a:lnTo>
                    <a:lnTo>
                      <a:pt x="75" y="40"/>
                    </a:lnTo>
                    <a:lnTo>
                      <a:pt x="69" y="41"/>
                    </a:lnTo>
                    <a:lnTo>
                      <a:pt x="63" y="38"/>
                    </a:lnTo>
                    <a:lnTo>
                      <a:pt x="58" y="35"/>
                    </a:lnTo>
                    <a:lnTo>
                      <a:pt x="56" y="30"/>
                    </a:lnTo>
                    <a:lnTo>
                      <a:pt x="49" y="29"/>
                    </a:lnTo>
                    <a:lnTo>
                      <a:pt x="41" y="29"/>
                    </a:lnTo>
                    <a:lnTo>
                      <a:pt x="33" y="30"/>
                    </a:lnTo>
                    <a:lnTo>
                      <a:pt x="24" y="33"/>
                    </a:lnTo>
                    <a:lnTo>
                      <a:pt x="15" y="33"/>
                    </a:lnTo>
                    <a:lnTo>
                      <a:pt x="10" y="32"/>
                    </a:lnTo>
                    <a:lnTo>
                      <a:pt x="4" y="27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0" y="4"/>
                    </a:lnTo>
                    <a:lnTo>
                      <a:pt x="70" y="7"/>
                    </a:lnTo>
                    <a:lnTo>
                      <a:pt x="79" y="13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1" name="Freeform 111"/>
              <p:cNvSpPr>
                <a:spLocks/>
              </p:cNvSpPr>
              <p:nvPr/>
            </p:nvSpPr>
            <p:spPr bwMode="auto">
              <a:xfrm>
                <a:off x="1033" y="1736"/>
                <a:ext cx="29" cy="20"/>
              </a:xfrm>
              <a:custGeom>
                <a:avLst/>
                <a:gdLst>
                  <a:gd name="T0" fmla="*/ 57 w 59"/>
                  <a:gd name="T1" fmla="*/ 1 h 40"/>
                  <a:gd name="T2" fmla="*/ 57 w 59"/>
                  <a:gd name="T3" fmla="*/ 10 h 40"/>
                  <a:gd name="T4" fmla="*/ 59 w 59"/>
                  <a:gd name="T5" fmla="*/ 18 h 40"/>
                  <a:gd name="T6" fmla="*/ 58 w 59"/>
                  <a:gd name="T7" fmla="*/ 25 h 40"/>
                  <a:gd name="T8" fmla="*/ 50 w 59"/>
                  <a:gd name="T9" fmla="*/ 30 h 40"/>
                  <a:gd name="T10" fmla="*/ 45 w 59"/>
                  <a:gd name="T11" fmla="*/ 30 h 40"/>
                  <a:gd name="T12" fmla="*/ 42 w 59"/>
                  <a:gd name="T13" fmla="*/ 31 h 40"/>
                  <a:gd name="T14" fmla="*/ 37 w 59"/>
                  <a:gd name="T15" fmla="*/ 33 h 40"/>
                  <a:gd name="T16" fmla="*/ 33 w 59"/>
                  <a:gd name="T17" fmla="*/ 35 h 40"/>
                  <a:gd name="T18" fmla="*/ 28 w 59"/>
                  <a:gd name="T19" fmla="*/ 38 h 40"/>
                  <a:gd name="T20" fmla="*/ 22 w 59"/>
                  <a:gd name="T21" fmla="*/ 39 h 40"/>
                  <a:gd name="T22" fmla="*/ 16 w 59"/>
                  <a:gd name="T23" fmla="*/ 40 h 40"/>
                  <a:gd name="T24" fmla="*/ 11 w 59"/>
                  <a:gd name="T25" fmla="*/ 39 h 40"/>
                  <a:gd name="T26" fmla="*/ 7 w 59"/>
                  <a:gd name="T27" fmla="*/ 33 h 40"/>
                  <a:gd name="T28" fmla="*/ 4 w 59"/>
                  <a:gd name="T29" fmla="*/ 27 h 40"/>
                  <a:gd name="T30" fmla="*/ 2 w 59"/>
                  <a:gd name="T31" fmla="*/ 20 h 40"/>
                  <a:gd name="T32" fmla="*/ 0 w 59"/>
                  <a:gd name="T33" fmla="*/ 14 h 40"/>
                  <a:gd name="T34" fmla="*/ 8 w 59"/>
                  <a:gd name="T35" fmla="*/ 10 h 40"/>
                  <a:gd name="T36" fmla="*/ 16 w 59"/>
                  <a:gd name="T37" fmla="*/ 7 h 40"/>
                  <a:gd name="T38" fmla="*/ 25 w 59"/>
                  <a:gd name="T39" fmla="*/ 3 h 40"/>
                  <a:gd name="T40" fmla="*/ 30 w 59"/>
                  <a:gd name="T41" fmla="*/ 0 h 40"/>
                  <a:gd name="T42" fmla="*/ 57 w 59"/>
                  <a:gd name="T4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40">
                    <a:moveTo>
                      <a:pt x="57" y="1"/>
                    </a:moveTo>
                    <a:lnTo>
                      <a:pt x="57" y="10"/>
                    </a:lnTo>
                    <a:lnTo>
                      <a:pt x="59" y="18"/>
                    </a:lnTo>
                    <a:lnTo>
                      <a:pt x="58" y="25"/>
                    </a:lnTo>
                    <a:lnTo>
                      <a:pt x="50" y="30"/>
                    </a:lnTo>
                    <a:lnTo>
                      <a:pt x="45" y="30"/>
                    </a:lnTo>
                    <a:lnTo>
                      <a:pt x="42" y="31"/>
                    </a:lnTo>
                    <a:lnTo>
                      <a:pt x="37" y="33"/>
                    </a:lnTo>
                    <a:lnTo>
                      <a:pt x="33" y="35"/>
                    </a:lnTo>
                    <a:lnTo>
                      <a:pt x="28" y="38"/>
                    </a:lnTo>
                    <a:lnTo>
                      <a:pt x="22" y="39"/>
                    </a:lnTo>
                    <a:lnTo>
                      <a:pt x="16" y="40"/>
                    </a:lnTo>
                    <a:lnTo>
                      <a:pt x="11" y="39"/>
                    </a:lnTo>
                    <a:lnTo>
                      <a:pt x="7" y="33"/>
                    </a:lnTo>
                    <a:lnTo>
                      <a:pt x="4" y="27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25" y="3"/>
                    </a:lnTo>
                    <a:lnTo>
                      <a:pt x="30" y="0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2" name="Freeform 112"/>
              <p:cNvSpPr>
                <a:spLocks/>
              </p:cNvSpPr>
              <p:nvPr/>
            </p:nvSpPr>
            <p:spPr bwMode="auto">
              <a:xfrm>
                <a:off x="1772" y="1739"/>
                <a:ext cx="17" cy="16"/>
              </a:xfrm>
              <a:custGeom>
                <a:avLst/>
                <a:gdLst>
                  <a:gd name="T0" fmla="*/ 36 w 36"/>
                  <a:gd name="T1" fmla="*/ 16 h 33"/>
                  <a:gd name="T2" fmla="*/ 35 w 36"/>
                  <a:gd name="T3" fmla="*/ 26 h 33"/>
                  <a:gd name="T4" fmla="*/ 29 w 36"/>
                  <a:gd name="T5" fmla="*/ 31 h 33"/>
                  <a:gd name="T6" fmla="*/ 21 w 36"/>
                  <a:gd name="T7" fmla="*/ 33 h 33"/>
                  <a:gd name="T8" fmla="*/ 13 w 36"/>
                  <a:gd name="T9" fmla="*/ 33 h 33"/>
                  <a:gd name="T10" fmla="*/ 7 w 36"/>
                  <a:gd name="T11" fmla="*/ 26 h 33"/>
                  <a:gd name="T12" fmla="*/ 1 w 36"/>
                  <a:gd name="T13" fmla="*/ 18 h 33"/>
                  <a:gd name="T14" fmla="*/ 0 w 36"/>
                  <a:gd name="T15" fmla="*/ 10 h 33"/>
                  <a:gd name="T16" fmla="*/ 7 w 36"/>
                  <a:gd name="T17" fmla="*/ 4 h 33"/>
                  <a:gd name="T18" fmla="*/ 16 w 36"/>
                  <a:gd name="T19" fmla="*/ 0 h 33"/>
                  <a:gd name="T20" fmla="*/ 26 w 36"/>
                  <a:gd name="T21" fmla="*/ 1 h 33"/>
                  <a:gd name="T22" fmla="*/ 32 w 36"/>
                  <a:gd name="T23" fmla="*/ 6 h 33"/>
                  <a:gd name="T24" fmla="*/ 36 w 36"/>
                  <a:gd name="T2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3">
                    <a:moveTo>
                      <a:pt x="36" y="16"/>
                    </a:moveTo>
                    <a:lnTo>
                      <a:pt x="35" y="26"/>
                    </a:lnTo>
                    <a:lnTo>
                      <a:pt x="29" y="31"/>
                    </a:lnTo>
                    <a:lnTo>
                      <a:pt x="21" y="33"/>
                    </a:lnTo>
                    <a:lnTo>
                      <a:pt x="13" y="33"/>
                    </a:lnTo>
                    <a:lnTo>
                      <a:pt x="7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7" y="4"/>
                    </a:lnTo>
                    <a:lnTo>
                      <a:pt x="16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3" name="Freeform 113"/>
              <p:cNvSpPr>
                <a:spLocks/>
              </p:cNvSpPr>
              <p:nvPr/>
            </p:nvSpPr>
            <p:spPr bwMode="auto">
              <a:xfrm>
                <a:off x="1128" y="1758"/>
                <a:ext cx="19" cy="15"/>
              </a:xfrm>
              <a:custGeom>
                <a:avLst/>
                <a:gdLst>
                  <a:gd name="T0" fmla="*/ 32 w 38"/>
                  <a:gd name="T1" fmla="*/ 4 h 28"/>
                  <a:gd name="T2" fmla="*/ 37 w 38"/>
                  <a:gd name="T3" fmla="*/ 7 h 28"/>
                  <a:gd name="T4" fmla="*/ 38 w 38"/>
                  <a:gd name="T5" fmla="*/ 11 h 28"/>
                  <a:gd name="T6" fmla="*/ 38 w 38"/>
                  <a:gd name="T7" fmla="*/ 17 h 28"/>
                  <a:gd name="T8" fmla="*/ 38 w 38"/>
                  <a:gd name="T9" fmla="*/ 22 h 28"/>
                  <a:gd name="T10" fmla="*/ 31 w 38"/>
                  <a:gd name="T11" fmla="*/ 25 h 28"/>
                  <a:gd name="T12" fmla="*/ 24 w 38"/>
                  <a:gd name="T13" fmla="*/ 27 h 28"/>
                  <a:gd name="T14" fmla="*/ 17 w 38"/>
                  <a:gd name="T15" fmla="*/ 28 h 28"/>
                  <a:gd name="T16" fmla="*/ 10 w 38"/>
                  <a:gd name="T17" fmla="*/ 26 h 28"/>
                  <a:gd name="T18" fmla="*/ 0 w 38"/>
                  <a:gd name="T19" fmla="*/ 9 h 28"/>
                  <a:gd name="T20" fmla="*/ 8 w 38"/>
                  <a:gd name="T21" fmla="*/ 3 h 28"/>
                  <a:gd name="T22" fmla="*/ 15 w 38"/>
                  <a:gd name="T23" fmla="*/ 0 h 28"/>
                  <a:gd name="T24" fmla="*/ 23 w 38"/>
                  <a:gd name="T25" fmla="*/ 0 h 28"/>
                  <a:gd name="T26" fmla="*/ 32 w 38"/>
                  <a:gd name="T2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8">
                    <a:moveTo>
                      <a:pt x="32" y="4"/>
                    </a:moveTo>
                    <a:lnTo>
                      <a:pt x="37" y="7"/>
                    </a:lnTo>
                    <a:lnTo>
                      <a:pt x="38" y="11"/>
                    </a:lnTo>
                    <a:lnTo>
                      <a:pt x="38" y="17"/>
                    </a:lnTo>
                    <a:lnTo>
                      <a:pt x="38" y="22"/>
                    </a:lnTo>
                    <a:lnTo>
                      <a:pt x="31" y="25"/>
                    </a:lnTo>
                    <a:lnTo>
                      <a:pt x="24" y="27"/>
                    </a:lnTo>
                    <a:lnTo>
                      <a:pt x="17" y="28"/>
                    </a:lnTo>
                    <a:lnTo>
                      <a:pt x="10" y="26"/>
                    </a:lnTo>
                    <a:lnTo>
                      <a:pt x="0" y="9"/>
                    </a:lnTo>
                    <a:lnTo>
                      <a:pt x="8" y="3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4" name="Freeform 114"/>
              <p:cNvSpPr>
                <a:spLocks/>
              </p:cNvSpPr>
              <p:nvPr/>
            </p:nvSpPr>
            <p:spPr bwMode="auto">
              <a:xfrm>
                <a:off x="1072" y="1772"/>
                <a:ext cx="18" cy="16"/>
              </a:xfrm>
              <a:custGeom>
                <a:avLst/>
                <a:gdLst>
                  <a:gd name="T0" fmla="*/ 36 w 36"/>
                  <a:gd name="T1" fmla="*/ 16 h 31"/>
                  <a:gd name="T2" fmla="*/ 32 w 36"/>
                  <a:gd name="T3" fmla="*/ 22 h 31"/>
                  <a:gd name="T4" fmla="*/ 28 w 36"/>
                  <a:gd name="T5" fmla="*/ 26 h 31"/>
                  <a:gd name="T6" fmla="*/ 23 w 36"/>
                  <a:gd name="T7" fmla="*/ 29 h 31"/>
                  <a:gd name="T8" fmla="*/ 17 w 36"/>
                  <a:gd name="T9" fmla="*/ 31 h 31"/>
                  <a:gd name="T10" fmla="*/ 11 w 36"/>
                  <a:gd name="T11" fmla="*/ 30 h 31"/>
                  <a:gd name="T12" fmla="*/ 8 w 36"/>
                  <a:gd name="T13" fmla="*/ 26 h 31"/>
                  <a:gd name="T14" fmla="*/ 5 w 36"/>
                  <a:gd name="T15" fmla="*/ 20 h 31"/>
                  <a:gd name="T16" fmla="*/ 0 w 36"/>
                  <a:gd name="T17" fmla="*/ 16 h 31"/>
                  <a:gd name="T18" fmla="*/ 1 w 36"/>
                  <a:gd name="T19" fmla="*/ 11 h 31"/>
                  <a:gd name="T20" fmla="*/ 6 w 36"/>
                  <a:gd name="T21" fmla="*/ 5 h 31"/>
                  <a:gd name="T22" fmla="*/ 10 w 36"/>
                  <a:gd name="T23" fmla="*/ 3 h 31"/>
                  <a:gd name="T24" fmla="*/ 17 w 36"/>
                  <a:gd name="T25" fmla="*/ 0 h 31"/>
                  <a:gd name="T26" fmla="*/ 23 w 36"/>
                  <a:gd name="T27" fmla="*/ 1 h 31"/>
                  <a:gd name="T28" fmla="*/ 29 w 36"/>
                  <a:gd name="T29" fmla="*/ 4 h 31"/>
                  <a:gd name="T30" fmla="*/ 33 w 36"/>
                  <a:gd name="T31" fmla="*/ 10 h 31"/>
                  <a:gd name="T32" fmla="*/ 36 w 36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1">
                    <a:moveTo>
                      <a:pt x="36" y="16"/>
                    </a:moveTo>
                    <a:lnTo>
                      <a:pt x="32" y="22"/>
                    </a:lnTo>
                    <a:lnTo>
                      <a:pt x="28" y="26"/>
                    </a:lnTo>
                    <a:lnTo>
                      <a:pt x="23" y="29"/>
                    </a:lnTo>
                    <a:lnTo>
                      <a:pt x="17" y="31"/>
                    </a:lnTo>
                    <a:lnTo>
                      <a:pt x="11" y="30"/>
                    </a:lnTo>
                    <a:lnTo>
                      <a:pt x="8" y="26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4"/>
                    </a:lnTo>
                    <a:lnTo>
                      <a:pt x="33" y="10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5" name="Freeform 115"/>
              <p:cNvSpPr>
                <a:spLocks/>
              </p:cNvSpPr>
              <p:nvPr/>
            </p:nvSpPr>
            <p:spPr bwMode="auto">
              <a:xfrm>
                <a:off x="1962" y="1784"/>
                <a:ext cx="12" cy="12"/>
              </a:xfrm>
              <a:custGeom>
                <a:avLst/>
                <a:gdLst>
                  <a:gd name="T0" fmla="*/ 24 w 24"/>
                  <a:gd name="T1" fmla="*/ 12 h 23"/>
                  <a:gd name="T2" fmla="*/ 23 w 24"/>
                  <a:gd name="T3" fmla="*/ 16 h 23"/>
                  <a:gd name="T4" fmla="*/ 21 w 24"/>
                  <a:gd name="T5" fmla="*/ 20 h 23"/>
                  <a:gd name="T6" fmla="*/ 20 w 24"/>
                  <a:gd name="T7" fmla="*/ 23 h 23"/>
                  <a:gd name="T8" fmla="*/ 15 w 24"/>
                  <a:gd name="T9" fmla="*/ 21 h 23"/>
                  <a:gd name="T10" fmla="*/ 10 w 24"/>
                  <a:gd name="T11" fmla="*/ 23 h 23"/>
                  <a:gd name="T12" fmla="*/ 6 w 24"/>
                  <a:gd name="T13" fmla="*/ 20 h 23"/>
                  <a:gd name="T14" fmla="*/ 3 w 24"/>
                  <a:gd name="T15" fmla="*/ 18 h 23"/>
                  <a:gd name="T16" fmla="*/ 0 w 24"/>
                  <a:gd name="T17" fmla="*/ 15 h 23"/>
                  <a:gd name="T18" fmla="*/ 4 w 24"/>
                  <a:gd name="T19" fmla="*/ 0 h 23"/>
                  <a:gd name="T20" fmla="*/ 11 w 24"/>
                  <a:gd name="T21" fmla="*/ 2 h 23"/>
                  <a:gd name="T22" fmla="*/ 17 w 24"/>
                  <a:gd name="T23" fmla="*/ 3 h 23"/>
                  <a:gd name="T24" fmla="*/ 21 w 24"/>
                  <a:gd name="T25" fmla="*/ 6 h 23"/>
                  <a:gd name="T26" fmla="*/ 24 w 24"/>
                  <a:gd name="T2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23" y="16"/>
                    </a:lnTo>
                    <a:lnTo>
                      <a:pt x="21" y="20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0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11" y="2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6" name="Freeform 116"/>
              <p:cNvSpPr>
                <a:spLocks/>
              </p:cNvSpPr>
              <p:nvPr/>
            </p:nvSpPr>
            <p:spPr bwMode="auto">
              <a:xfrm>
                <a:off x="1082" y="1803"/>
                <a:ext cx="19" cy="16"/>
              </a:xfrm>
              <a:custGeom>
                <a:avLst/>
                <a:gdLst>
                  <a:gd name="T0" fmla="*/ 39 w 39"/>
                  <a:gd name="T1" fmla="*/ 18 h 34"/>
                  <a:gd name="T2" fmla="*/ 33 w 39"/>
                  <a:gd name="T3" fmla="*/ 26 h 34"/>
                  <a:gd name="T4" fmla="*/ 26 w 39"/>
                  <a:gd name="T5" fmla="*/ 30 h 34"/>
                  <a:gd name="T6" fmla="*/ 18 w 39"/>
                  <a:gd name="T7" fmla="*/ 34 h 34"/>
                  <a:gd name="T8" fmla="*/ 7 w 39"/>
                  <a:gd name="T9" fmla="*/ 33 h 34"/>
                  <a:gd name="T10" fmla="*/ 3 w 39"/>
                  <a:gd name="T11" fmla="*/ 29 h 34"/>
                  <a:gd name="T12" fmla="*/ 0 w 39"/>
                  <a:gd name="T13" fmla="*/ 22 h 34"/>
                  <a:gd name="T14" fmla="*/ 2 w 39"/>
                  <a:gd name="T15" fmla="*/ 17 h 34"/>
                  <a:gd name="T16" fmla="*/ 4 w 39"/>
                  <a:gd name="T17" fmla="*/ 10 h 34"/>
                  <a:gd name="T18" fmla="*/ 28 w 39"/>
                  <a:gd name="T19" fmla="*/ 0 h 34"/>
                  <a:gd name="T20" fmla="*/ 27 w 39"/>
                  <a:gd name="T21" fmla="*/ 6 h 34"/>
                  <a:gd name="T22" fmla="*/ 32 w 39"/>
                  <a:gd name="T23" fmla="*/ 10 h 34"/>
                  <a:gd name="T24" fmla="*/ 36 w 39"/>
                  <a:gd name="T25" fmla="*/ 13 h 34"/>
                  <a:gd name="T26" fmla="*/ 39 w 39"/>
                  <a:gd name="T2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4">
                    <a:moveTo>
                      <a:pt x="39" y="18"/>
                    </a:moveTo>
                    <a:lnTo>
                      <a:pt x="33" y="26"/>
                    </a:lnTo>
                    <a:lnTo>
                      <a:pt x="26" y="30"/>
                    </a:lnTo>
                    <a:lnTo>
                      <a:pt x="18" y="34"/>
                    </a:lnTo>
                    <a:lnTo>
                      <a:pt x="7" y="33"/>
                    </a:lnTo>
                    <a:lnTo>
                      <a:pt x="3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0"/>
                    </a:lnTo>
                    <a:lnTo>
                      <a:pt x="28" y="0"/>
                    </a:lnTo>
                    <a:lnTo>
                      <a:pt x="27" y="6"/>
                    </a:lnTo>
                    <a:lnTo>
                      <a:pt x="32" y="10"/>
                    </a:lnTo>
                    <a:lnTo>
                      <a:pt x="36" y="13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7" name="Freeform 117"/>
              <p:cNvSpPr>
                <a:spLocks/>
              </p:cNvSpPr>
              <p:nvPr/>
            </p:nvSpPr>
            <p:spPr bwMode="auto">
              <a:xfrm>
                <a:off x="1127" y="1813"/>
                <a:ext cx="16" cy="14"/>
              </a:xfrm>
              <a:custGeom>
                <a:avLst/>
                <a:gdLst>
                  <a:gd name="T0" fmla="*/ 33 w 33"/>
                  <a:gd name="T1" fmla="*/ 13 h 29"/>
                  <a:gd name="T2" fmla="*/ 33 w 33"/>
                  <a:gd name="T3" fmla="*/ 17 h 29"/>
                  <a:gd name="T4" fmla="*/ 32 w 33"/>
                  <a:gd name="T5" fmla="*/ 21 h 29"/>
                  <a:gd name="T6" fmla="*/ 29 w 33"/>
                  <a:gd name="T7" fmla="*/ 24 h 29"/>
                  <a:gd name="T8" fmla="*/ 26 w 33"/>
                  <a:gd name="T9" fmla="*/ 28 h 29"/>
                  <a:gd name="T10" fmla="*/ 19 w 33"/>
                  <a:gd name="T11" fmla="*/ 29 h 29"/>
                  <a:gd name="T12" fmla="*/ 13 w 33"/>
                  <a:gd name="T13" fmla="*/ 29 h 29"/>
                  <a:gd name="T14" fmla="*/ 6 w 33"/>
                  <a:gd name="T15" fmla="*/ 27 h 29"/>
                  <a:gd name="T16" fmla="*/ 0 w 33"/>
                  <a:gd name="T17" fmla="*/ 22 h 29"/>
                  <a:gd name="T18" fmla="*/ 0 w 33"/>
                  <a:gd name="T19" fmla="*/ 15 h 29"/>
                  <a:gd name="T20" fmla="*/ 2 w 33"/>
                  <a:gd name="T21" fmla="*/ 9 h 29"/>
                  <a:gd name="T22" fmla="*/ 4 w 33"/>
                  <a:gd name="T23" fmla="*/ 3 h 29"/>
                  <a:gd name="T24" fmla="*/ 8 w 33"/>
                  <a:gd name="T25" fmla="*/ 0 h 29"/>
                  <a:gd name="T26" fmla="*/ 15 w 33"/>
                  <a:gd name="T27" fmla="*/ 0 h 29"/>
                  <a:gd name="T28" fmla="*/ 22 w 33"/>
                  <a:gd name="T29" fmla="*/ 2 h 29"/>
                  <a:gd name="T30" fmla="*/ 28 w 33"/>
                  <a:gd name="T31" fmla="*/ 7 h 29"/>
                  <a:gd name="T32" fmla="*/ 33 w 33"/>
                  <a:gd name="T3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9">
                    <a:moveTo>
                      <a:pt x="33" y="13"/>
                    </a:moveTo>
                    <a:lnTo>
                      <a:pt x="33" y="17"/>
                    </a:lnTo>
                    <a:lnTo>
                      <a:pt x="32" y="21"/>
                    </a:lnTo>
                    <a:lnTo>
                      <a:pt x="29" y="24"/>
                    </a:lnTo>
                    <a:lnTo>
                      <a:pt x="26" y="28"/>
                    </a:lnTo>
                    <a:lnTo>
                      <a:pt x="19" y="29"/>
                    </a:lnTo>
                    <a:lnTo>
                      <a:pt x="13" y="29"/>
                    </a:lnTo>
                    <a:lnTo>
                      <a:pt x="6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8" y="7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8" name="Freeform 118"/>
              <p:cNvSpPr>
                <a:spLocks/>
              </p:cNvSpPr>
              <p:nvPr/>
            </p:nvSpPr>
            <p:spPr bwMode="auto">
              <a:xfrm>
                <a:off x="1617" y="1817"/>
                <a:ext cx="15" cy="31"/>
              </a:xfrm>
              <a:custGeom>
                <a:avLst/>
                <a:gdLst>
                  <a:gd name="T0" fmla="*/ 30 w 30"/>
                  <a:gd name="T1" fmla="*/ 0 h 62"/>
                  <a:gd name="T2" fmla="*/ 24 w 30"/>
                  <a:gd name="T3" fmla="*/ 15 h 62"/>
                  <a:gd name="T4" fmla="*/ 19 w 30"/>
                  <a:gd name="T5" fmla="*/ 32 h 62"/>
                  <a:gd name="T6" fmla="*/ 12 w 30"/>
                  <a:gd name="T7" fmla="*/ 48 h 62"/>
                  <a:gd name="T8" fmla="*/ 0 w 30"/>
                  <a:gd name="T9" fmla="*/ 62 h 62"/>
                  <a:gd name="T10" fmla="*/ 24 w 30"/>
                  <a:gd name="T11" fmla="*/ 0 h 62"/>
                  <a:gd name="T12" fmla="*/ 30 w 3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2">
                    <a:moveTo>
                      <a:pt x="30" y="0"/>
                    </a:moveTo>
                    <a:lnTo>
                      <a:pt x="24" y="15"/>
                    </a:lnTo>
                    <a:lnTo>
                      <a:pt x="19" y="32"/>
                    </a:lnTo>
                    <a:lnTo>
                      <a:pt x="12" y="48"/>
                    </a:lnTo>
                    <a:lnTo>
                      <a:pt x="0" y="62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39" name="Freeform 119"/>
              <p:cNvSpPr>
                <a:spLocks/>
              </p:cNvSpPr>
              <p:nvPr/>
            </p:nvSpPr>
            <p:spPr bwMode="auto">
              <a:xfrm>
                <a:off x="1272" y="1818"/>
                <a:ext cx="6" cy="5"/>
              </a:xfrm>
              <a:custGeom>
                <a:avLst/>
                <a:gdLst>
                  <a:gd name="T0" fmla="*/ 0 w 10"/>
                  <a:gd name="T1" fmla="*/ 12 h 12"/>
                  <a:gd name="T2" fmla="*/ 10 w 10"/>
                  <a:gd name="T3" fmla="*/ 0 h 12"/>
                  <a:gd name="T4" fmla="*/ 8 w 10"/>
                  <a:gd name="T5" fmla="*/ 11 h 12"/>
                  <a:gd name="T6" fmla="*/ 0 w 1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lnTo>
                      <a:pt x="10" y="0"/>
                    </a:lnTo>
                    <a:lnTo>
                      <a:pt x="8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0" name="Freeform 120"/>
              <p:cNvSpPr>
                <a:spLocks/>
              </p:cNvSpPr>
              <p:nvPr/>
            </p:nvSpPr>
            <p:spPr bwMode="auto">
              <a:xfrm>
                <a:off x="1430" y="1840"/>
                <a:ext cx="25" cy="35"/>
              </a:xfrm>
              <a:custGeom>
                <a:avLst/>
                <a:gdLst>
                  <a:gd name="T0" fmla="*/ 23 w 48"/>
                  <a:gd name="T1" fmla="*/ 69 h 69"/>
                  <a:gd name="T2" fmla="*/ 0 w 48"/>
                  <a:gd name="T3" fmla="*/ 58 h 69"/>
                  <a:gd name="T4" fmla="*/ 3 w 48"/>
                  <a:gd name="T5" fmla="*/ 51 h 69"/>
                  <a:gd name="T6" fmla="*/ 8 w 48"/>
                  <a:gd name="T7" fmla="*/ 44 h 69"/>
                  <a:gd name="T8" fmla="*/ 12 w 48"/>
                  <a:gd name="T9" fmla="*/ 36 h 69"/>
                  <a:gd name="T10" fmla="*/ 18 w 48"/>
                  <a:gd name="T11" fmla="*/ 28 h 69"/>
                  <a:gd name="T12" fmla="*/ 25 w 48"/>
                  <a:gd name="T13" fmla="*/ 20 h 69"/>
                  <a:gd name="T14" fmla="*/ 31 w 48"/>
                  <a:gd name="T15" fmla="*/ 13 h 69"/>
                  <a:gd name="T16" fmla="*/ 38 w 48"/>
                  <a:gd name="T17" fmla="*/ 6 h 69"/>
                  <a:gd name="T18" fmla="*/ 45 w 48"/>
                  <a:gd name="T19" fmla="*/ 0 h 69"/>
                  <a:gd name="T20" fmla="*/ 48 w 48"/>
                  <a:gd name="T21" fmla="*/ 11 h 69"/>
                  <a:gd name="T22" fmla="*/ 48 w 48"/>
                  <a:gd name="T23" fmla="*/ 20 h 69"/>
                  <a:gd name="T24" fmla="*/ 46 w 48"/>
                  <a:gd name="T25" fmla="*/ 29 h 69"/>
                  <a:gd name="T26" fmla="*/ 42 w 48"/>
                  <a:gd name="T27" fmla="*/ 37 h 69"/>
                  <a:gd name="T28" fmla="*/ 38 w 48"/>
                  <a:gd name="T29" fmla="*/ 45 h 69"/>
                  <a:gd name="T30" fmla="*/ 33 w 48"/>
                  <a:gd name="T31" fmla="*/ 53 h 69"/>
                  <a:gd name="T32" fmla="*/ 27 w 48"/>
                  <a:gd name="T33" fmla="*/ 61 h 69"/>
                  <a:gd name="T34" fmla="*/ 23 w 48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9">
                    <a:moveTo>
                      <a:pt x="23" y="69"/>
                    </a:moveTo>
                    <a:lnTo>
                      <a:pt x="0" y="58"/>
                    </a:lnTo>
                    <a:lnTo>
                      <a:pt x="3" y="51"/>
                    </a:lnTo>
                    <a:lnTo>
                      <a:pt x="8" y="44"/>
                    </a:lnTo>
                    <a:lnTo>
                      <a:pt x="12" y="36"/>
                    </a:lnTo>
                    <a:lnTo>
                      <a:pt x="18" y="28"/>
                    </a:lnTo>
                    <a:lnTo>
                      <a:pt x="25" y="20"/>
                    </a:lnTo>
                    <a:lnTo>
                      <a:pt x="31" y="13"/>
                    </a:lnTo>
                    <a:lnTo>
                      <a:pt x="38" y="6"/>
                    </a:lnTo>
                    <a:lnTo>
                      <a:pt x="45" y="0"/>
                    </a:lnTo>
                    <a:lnTo>
                      <a:pt x="48" y="11"/>
                    </a:lnTo>
                    <a:lnTo>
                      <a:pt x="48" y="20"/>
                    </a:lnTo>
                    <a:lnTo>
                      <a:pt x="46" y="29"/>
                    </a:lnTo>
                    <a:lnTo>
                      <a:pt x="42" y="37"/>
                    </a:lnTo>
                    <a:lnTo>
                      <a:pt x="38" y="45"/>
                    </a:lnTo>
                    <a:lnTo>
                      <a:pt x="33" y="53"/>
                    </a:lnTo>
                    <a:lnTo>
                      <a:pt x="27" y="61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1" name="Freeform 121"/>
              <p:cNvSpPr>
                <a:spLocks/>
              </p:cNvSpPr>
              <p:nvPr/>
            </p:nvSpPr>
            <p:spPr bwMode="auto">
              <a:xfrm>
                <a:off x="1023" y="1845"/>
                <a:ext cx="18" cy="16"/>
              </a:xfrm>
              <a:custGeom>
                <a:avLst/>
                <a:gdLst>
                  <a:gd name="T0" fmla="*/ 37 w 37"/>
                  <a:gd name="T1" fmla="*/ 16 h 32"/>
                  <a:gd name="T2" fmla="*/ 35 w 37"/>
                  <a:gd name="T3" fmla="*/ 24 h 32"/>
                  <a:gd name="T4" fmla="*/ 29 w 37"/>
                  <a:gd name="T5" fmla="*/ 27 h 32"/>
                  <a:gd name="T6" fmla="*/ 21 w 37"/>
                  <a:gd name="T7" fmla="*/ 30 h 32"/>
                  <a:gd name="T8" fmla="*/ 12 w 37"/>
                  <a:gd name="T9" fmla="*/ 32 h 32"/>
                  <a:gd name="T10" fmla="*/ 7 w 37"/>
                  <a:gd name="T11" fmla="*/ 28 h 32"/>
                  <a:gd name="T12" fmla="*/ 2 w 37"/>
                  <a:gd name="T13" fmla="*/ 25 h 32"/>
                  <a:gd name="T14" fmla="*/ 0 w 37"/>
                  <a:gd name="T15" fmla="*/ 21 h 32"/>
                  <a:gd name="T16" fmla="*/ 2 w 37"/>
                  <a:gd name="T17" fmla="*/ 16 h 32"/>
                  <a:gd name="T18" fmla="*/ 3 w 37"/>
                  <a:gd name="T19" fmla="*/ 9 h 32"/>
                  <a:gd name="T20" fmla="*/ 8 w 37"/>
                  <a:gd name="T21" fmla="*/ 3 h 32"/>
                  <a:gd name="T22" fmla="*/ 12 w 37"/>
                  <a:gd name="T23" fmla="*/ 1 h 32"/>
                  <a:gd name="T24" fmla="*/ 19 w 37"/>
                  <a:gd name="T25" fmla="*/ 0 h 32"/>
                  <a:gd name="T26" fmla="*/ 25 w 37"/>
                  <a:gd name="T27" fmla="*/ 1 h 32"/>
                  <a:gd name="T28" fmla="*/ 31 w 37"/>
                  <a:gd name="T29" fmla="*/ 3 h 32"/>
                  <a:gd name="T30" fmla="*/ 34 w 37"/>
                  <a:gd name="T31" fmla="*/ 9 h 32"/>
                  <a:gd name="T32" fmla="*/ 37 w 37"/>
                  <a:gd name="T3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2">
                    <a:moveTo>
                      <a:pt x="37" y="16"/>
                    </a:moveTo>
                    <a:lnTo>
                      <a:pt x="35" y="24"/>
                    </a:lnTo>
                    <a:lnTo>
                      <a:pt x="29" y="27"/>
                    </a:lnTo>
                    <a:lnTo>
                      <a:pt x="21" y="30"/>
                    </a:lnTo>
                    <a:lnTo>
                      <a:pt x="12" y="32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4" y="9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2" name="Freeform 122"/>
              <p:cNvSpPr>
                <a:spLocks/>
              </p:cNvSpPr>
              <p:nvPr/>
            </p:nvSpPr>
            <p:spPr bwMode="auto">
              <a:xfrm>
                <a:off x="1276" y="1846"/>
                <a:ext cx="24" cy="28"/>
              </a:xfrm>
              <a:custGeom>
                <a:avLst/>
                <a:gdLst>
                  <a:gd name="T0" fmla="*/ 47 w 47"/>
                  <a:gd name="T1" fmla="*/ 46 h 56"/>
                  <a:gd name="T2" fmla="*/ 45 w 47"/>
                  <a:gd name="T3" fmla="*/ 54 h 56"/>
                  <a:gd name="T4" fmla="*/ 37 w 47"/>
                  <a:gd name="T5" fmla="*/ 56 h 56"/>
                  <a:gd name="T6" fmla="*/ 29 w 47"/>
                  <a:gd name="T7" fmla="*/ 56 h 56"/>
                  <a:gd name="T8" fmla="*/ 20 w 47"/>
                  <a:gd name="T9" fmla="*/ 55 h 56"/>
                  <a:gd name="T10" fmla="*/ 16 w 47"/>
                  <a:gd name="T11" fmla="*/ 47 h 56"/>
                  <a:gd name="T12" fmla="*/ 18 w 47"/>
                  <a:gd name="T13" fmla="*/ 39 h 56"/>
                  <a:gd name="T14" fmla="*/ 17 w 47"/>
                  <a:gd name="T15" fmla="*/ 32 h 56"/>
                  <a:gd name="T16" fmla="*/ 9 w 47"/>
                  <a:gd name="T17" fmla="*/ 25 h 56"/>
                  <a:gd name="T18" fmla="*/ 7 w 47"/>
                  <a:gd name="T19" fmla="*/ 28 h 56"/>
                  <a:gd name="T20" fmla="*/ 5 w 47"/>
                  <a:gd name="T21" fmla="*/ 21 h 56"/>
                  <a:gd name="T22" fmla="*/ 1 w 47"/>
                  <a:gd name="T23" fmla="*/ 14 h 56"/>
                  <a:gd name="T24" fmla="*/ 0 w 47"/>
                  <a:gd name="T25" fmla="*/ 7 h 56"/>
                  <a:gd name="T26" fmla="*/ 7 w 47"/>
                  <a:gd name="T27" fmla="*/ 1 h 56"/>
                  <a:gd name="T28" fmla="*/ 18 w 47"/>
                  <a:gd name="T29" fmla="*/ 0 h 56"/>
                  <a:gd name="T30" fmla="*/ 25 w 47"/>
                  <a:gd name="T31" fmla="*/ 3 h 56"/>
                  <a:gd name="T32" fmla="*/ 30 w 47"/>
                  <a:gd name="T33" fmla="*/ 9 h 56"/>
                  <a:gd name="T34" fmla="*/ 32 w 47"/>
                  <a:gd name="T35" fmla="*/ 16 h 56"/>
                  <a:gd name="T36" fmla="*/ 35 w 47"/>
                  <a:gd name="T37" fmla="*/ 25 h 56"/>
                  <a:gd name="T38" fmla="*/ 37 w 47"/>
                  <a:gd name="T39" fmla="*/ 33 h 56"/>
                  <a:gd name="T40" fmla="*/ 40 w 47"/>
                  <a:gd name="T41" fmla="*/ 40 h 56"/>
                  <a:gd name="T42" fmla="*/ 47 w 47"/>
                  <a:gd name="T43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47" y="46"/>
                    </a:moveTo>
                    <a:lnTo>
                      <a:pt x="45" y="54"/>
                    </a:lnTo>
                    <a:lnTo>
                      <a:pt x="37" y="56"/>
                    </a:lnTo>
                    <a:lnTo>
                      <a:pt x="29" y="56"/>
                    </a:lnTo>
                    <a:lnTo>
                      <a:pt x="20" y="55"/>
                    </a:lnTo>
                    <a:lnTo>
                      <a:pt x="16" y="47"/>
                    </a:lnTo>
                    <a:lnTo>
                      <a:pt x="18" y="39"/>
                    </a:lnTo>
                    <a:lnTo>
                      <a:pt x="17" y="32"/>
                    </a:lnTo>
                    <a:lnTo>
                      <a:pt x="9" y="25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7" y="1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30" y="9"/>
                    </a:lnTo>
                    <a:lnTo>
                      <a:pt x="32" y="16"/>
                    </a:lnTo>
                    <a:lnTo>
                      <a:pt x="35" y="25"/>
                    </a:lnTo>
                    <a:lnTo>
                      <a:pt x="37" y="33"/>
                    </a:lnTo>
                    <a:lnTo>
                      <a:pt x="40" y="40"/>
                    </a:lnTo>
                    <a:lnTo>
                      <a:pt x="47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3" name="Freeform 123"/>
              <p:cNvSpPr>
                <a:spLocks/>
              </p:cNvSpPr>
              <p:nvPr/>
            </p:nvSpPr>
            <p:spPr bwMode="auto">
              <a:xfrm>
                <a:off x="1879" y="1855"/>
                <a:ext cx="13" cy="14"/>
              </a:xfrm>
              <a:custGeom>
                <a:avLst/>
                <a:gdLst>
                  <a:gd name="T0" fmla="*/ 26 w 26"/>
                  <a:gd name="T1" fmla="*/ 13 h 29"/>
                  <a:gd name="T2" fmla="*/ 26 w 26"/>
                  <a:gd name="T3" fmla="*/ 17 h 29"/>
                  <a:gd name="T4" fmla="*/ 24 w 26"/>
                  <a:gd name="T5" fmla="*/ 21 h 29"/>
                  <a:gd name="T6" fmla="*/ 19 w 26"/>
                  <a:gd name="T7" fmla="*/ 25 h 29"/>
                  <a:gd name="T8" fmla="*/ 16 w 26"/>
                  <a:gd name="T9" fmla="*/ 29 h 29"/>
                  <a:gd name="T10" fmla="*/ 12 w 26"/>
                  <a:gd name="T11" fmla="*/ 27 h 29"/>
                  <a:gd name="T12" fmla="*/ 8 w 26"/>
                  <a:gd name="T13" fmla="*/ 24 h 29"/>
                  <a:gd name="T14" fmla="*/ 3 w 26"/>
                  <a:gd name="T15" fmla="*/ 23 h 29"/>
                  <a:gd name="T16" fmla="*/ 0 w 26"/>
                  <a:gd name="T17" fmla="*/ 21 h 29"/>
                  <a:gd name="T18" fmla="*/ 0 w 26"/>
                  <a:gd name="T19" fmla="*/ 15 h 29"/>
                  <a:gd name="T20" fmla="*/ 2 w 26"/>
                  <a:gd name="T21" fmla="*/ 11 h 29"/>
                  <a:gd name="T22" fmla="*/ 5 w 26"/>
                  <a:gd name="T23" fmla="*/ 6 h 29"/>
                  <a:gd name="T24" fmla="*/ 9 w 26"/>
                  <a:gd name="T25" fmla="*/ 0 h 29"/>
                  <a:gd name="T26" fmla="*/ 15 w 26"/>
                  <a:gd name="T27" fmla="*/ 1 h 29"/>
                  <a:gd name="T28" fmla="*/ 19 w 26"/>
                  <a:gd name="T29" fmla="*/ 5 h 29"/>
                  <a:gd name="T30" fmla="*/ 23 w 26"/>
                  <a:gd name="T31" fmla="*/ 8 h 29"/>
                  <a:gd name="T32" fmla="*/ 26 w 26"/>
                  <a:gd name="T3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9">
                    <a:moveTo>
                      <a:pt x="26" y="13"/>
                    </a:moveTo>
                    <a:lnTo>
                      <a:pt x="26" y="17"/>
                    </a:lnTo>
                    <a:lnTo>
                      <a:pt x="24" y="21"/>
                    </a:lnTo>
                    <a:lnTo>
                      <a:pt x="19" y="25"/>
                    </a:lnTo>
                    <a:lnTo>
                      <a:pt x="16" y="29"/>
                    </a:lnTo>
                    <a:lnTo>
                      <a:pt x="12" y="27"/>
                    </a:lnTo>
                    <a:lnTo>
                      <a:pt x="8" y="24"/>
                    </a:lnTo>
                    <a:lnTo>
                      <a:pt x="3" y="23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19" y="5"/>
                    </a:lnTo>
                    <a:lnTo>
                      <a:pt x="23" y="8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4" name="Freeform 124"/>
              <p:cNvSpPr>
                <a:spLocks/>
              </p:cNvSpPr>
              <p:nvPr/>
            </p:nvSpPr>
            <p:spPr bwMode="auto">
              <a:xfrm>
                <a:off x="1077" y="1863"/>
                <a:ext cx="32" cy="24"/>
              </a:xfrm>
              <a:custGeom>
                <a:avLst/>
                <a:gdLst>
                  <a:gd name="T0" fmla="*/ 53 w 64"/>
                  <a:gd name="T1" fmla="*/ 18 h 50"/>
                  <a:gd name="T2" fmla="*/ 58 w 64"/>
                  <a:gd name="T3" fmla="*/ 23 h 50"/>
                  <a:gd name="T4" fmla="*/ 62 w 64"/>
                  <a:gd name="T5" fmla="*/ 28 h 50"/>
                  <a:gd name="T6" fmla="*/ 64 w 64"/>
                  <a:gd name="T7" fmla="*/ 35 h 50"/>
                  <a:gd name="T8" fmla="*/ 60 w 64"/>
                  <a:gd name="T9" fmla="*/ 43 h 50"/>
                  <a:gd name="T10" fmla="*/ 53 w 64"/>
                  <a:gd name="T11" fmla="*/ 46 h 50"/>
                  <a:gd name="T12" fmla="*/ 46 w 64"/>
                  <a:gd name="T13" fmla="*/ 49 h 50"/>
                  <a:gd name="T14" fmla="*/ 38 w 64"/>
                  <a:gd name="T15" fmla="*/ 50 h 50"/>
                  <a:gd name="T16" fmla="*/ 30 w 64"/>
                  <a:gd name="T17" fmla="*/ 46 h 50"/>
                  <a:gd name="T18" fmla="*/ 28 w 64"/>
                  <a:gd name="T19" fmla="*/ 42 h 50"/>
                  <a:gd name="T20" fmla="*/ 23 w 64"/>
                  <a:gd name="T21" fmla="*/ 37 h 50"/>
                  <a:gd name="T22" fmla="*/ 16 w 64"/>
                  <a:gd name="T23" fmla="*/ 34 h 50"/>
                  <a:gd name="T24" fmla="*/ 10 w 64"/>
                  <a:gd name="T25" fmla="*/ 30 h 50"/>
                  <a:gd name="T26" fmla="*/ 5 w 64"/>
                  <a:gd name="T27" fmla="*/ 26 h 50"/>
                  <a:gd name="T28" fmla="*/ 1 w 64"/>
                  <a:gd name="T29" fmla="*/ 20 h 50"/>
                  <a:gd name="T30" fmla="*/ 0 w 64"/>
                  <a:gd name="T31" fmla="*/ 14 h 50"/>
                  <a:gd name="T32" fmla="*/ 4 w 64"/>
                  <a:gd name="T33" fmla="*/ 5 h 50"/>
                  <a:gd name="T34" fmla="*/ 8 w 64"/>
                  <a:gd name="T35" fmla="*/ 3 h 50"/>
                  <a:gd name="T36" fmla="*/ 13 w 64"/>
                  <a:gd name="T37" fmla="*/ 0 h 50"/>
                  <a:gd name="T38" fmla="*/ 19 w 64"/>
                  <a:gd name="T39" fmla="*/ 0 h 50"/>
                  <a:gd name="T40" fmla="*/ 23 w 64"/>
                  <a:gd name="T41" fmla="*/ 3 h 50"/>
                  <a:gd name="T42" fmla="*/ 28 w 64"/>
                  <a:gd name="T43" fmla="*/ 11 h 50"/>
                  <a:gd name="T44" fmla="*/ 34 w 64"/>
                  <a:gd name="T45" fmla="*/ 19 h 50"/>
                  <a:gd name="T46" fmla="*/ 42 w 64"/>
                  <a:gd name="T47" fmla="*/ 22 h 50"/>
                  <a:gd name="T48" fmla="*/ 53 w 64"/>
                  <a:gd name="T4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50">
                    <a:moveTo>
                      <a:pt x="53" y="18"/>
                    </a:moveTo>
                    <a:lnTo>
                      <a:pt x="58" y="23"/>
                    </a:lnTo>
                    <a:lnTo>
                      <a:pt x="62" y="28"/>
                    </a:lnTo>
                    <a:lnTo>
                      <a:pt x="64" y="35"/>
                    </a:lnTo>
                    <a:lnTo>
                      <a:pt x="60" y="43"/>
                    </a:lnTo>
                    <a:lnTo>
                      <a:pt x="53" y="46"/>
                    </a:lnTo>
                    <a:lnTo>
                      <a:pt x="46" y="49"/>
                    </a:lnTo>
                    <a:lnTo>
                      <a:pt x="38" y="50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3" y="37"/>
                    </a:lnTo>
                    <a:lnTo>
                      <a:pt x="16" y="34"/>
                    </a:lnTo>
                    <a:lnTo>
                      <a:pt x="10" y="30"/>
                    </a:lnTo>
                    <a:lnTo>
                      <a:pt x="5" y="26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28" y="11"/>
                    </a:lnTo>
                    <a:lnTo>
                      <a:pt x="34" y="19"/>
                    </a:lnTo>
                    <a:lnTo>
                      <a:pt x="42" y="22"/>
                    </a:lnTo>
                    <a:lnTo>
                      <a:pt x="5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5" name="Freeform 125"/>
              <p:cNvSpPr>
                <a:spLocks/>
              </p:cNvSpPr>
              <p:nvPr/>
            </p:nvSpPr>
            <p:spPr bwMode="auto">
              <a:xfrm>
                <a:off x="1181" y="1870"/>
                <a:ext cx="19" cy="30"/>
              </a:xfrm>
              <a:custGeom>
                <a:avLst/>
                <a:gdLst>
                  <a:gd name="T0" fmla="*/ 39 w 39"/>
                  <a:gd name="T1" fmla="*/ 19 h 61"/>
                  <a:gd name="T2" fmla="*/ 38 w 39"/>
                  <a:gd name="T3" fmla="*/ 29 h 61"/>
                  <a:gd name="T4" fmla="*/ 39 w 39"/>
                  <a:gd name="T5" fmla="*/ 39 h 61"/>
                  <a:gd name="T6" fmla="*/ 39 w 39"/>
                  <a:gd name="T7" fmla="*/ 50 h 61"/>
                  <a:gd name="T8" fmla="*/ 34 w 39"/>
                  <a:gd name="T9" fmla="*/ 60 h 61"/>
                  <a:gd name="T10" fmla="*/ 27 w 39"/>
                  <a:gd name="T11" fmla="*/ 61 h 61"/>
                  <a:gd name="T12" fmla="*/ 23 w 39"/>
                  <a:gd name="T13" fmla="*/ 58 h 61"/>
                  <a:gd name="T14" fmla="*/ 19 w 39"/>
                  <a:gd name="T15" fmla="*/ 54 h 61"/>
                  <a:gd name="T16" fmla="*/ 15 w 39"/>
                  <a:gd name="T17" fmla="*/ 50 h 61"/>
                  <a:gd name="T18" fmla="*/ 15 w 39"/>
                  <a:gd name="T19" fmla="*/ 42 h 61"/>
                  <a:gd name="T20" fmla="*/ 12 w 39"/>
                  <a:gd name="T21" fmla="*/ 35 h 61"/>
                  <a:gd name="T22" fmla="*/ 8 w 39"/>
                  <a:gd name="T23" fmla="*/ 28 h 61"/>
                  <a:gd name="T24" fmla="*/ 3 w 39"/>
                  <a:gd name="T25" fmla="*/ 21 h 61"/>
                  <a:gd name="T26" fmla="*/ 0 w 39"/>
                  <a:gd name="T27" fmla="*/ 15 h 61"/>
                  <a:gd name="T28" fmla="*/ 0 w 39"/>
                  <a:gd name="T29" fmla="*/ 9 h 61"/>
                  <a:gd name="T30" fmla="*/ 3 w 39"/>
                  <a:gd name="T31" fmla="*/ 5 h 61"/>
                  <a:gd name="T32" fmla="*/ 15 w 39"/>
                  <a:gd name="T33" fmla="*/ 0 h 61"/>
                  <a:gd name="T34" fmla="*/ 24 w 39"/>
                  <a:gd name="T35" fmla="*/ 2 h 61"/>
                  <a:gd name="T36" fmla="*/ 31 w 39"/>
                  <a:gd name="T37" fmla="*/ 5 h 61"/>
                  <a:gd name="T38" fmla="*/ 35 w 39"/>
                  <a:gd name="T39" fmla="*/ 9 h 61"/>
                  <a:gd name="T40" fmla="*/ 39 w 39"/>
                  <a:gd name="T41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61">
                    <a:moveTo>
                      <a:pt x="39" y="19"/>
                    </a:moveTo>
                    <a:lnTo>
                      <a:pt x="38" y="29"/>
                    </a:lnTo>
                    <a:lnTo>
                      <a:pt x="39" y="39"/>
                    </a:lnTo>
                    <a:lnTo>
                      <a:pt x="39" y="50"/>
                    </a:lnTo>
                    <a:lnTo>
                      <a:pt x="34" y="60"/>
                    </a:lnTo>
                    <a:lnTo>
                      <a:pt x="27" y="61"/>
                    </a:lnTo>
                    <a:lnTo>
                      <a:pt x="23" y="58"/>
                    </a:lnTo>
                    <a:lnTo>
                      <a:pt x="19" y="54"/>
                    </a:lnTo>
                    <a:lnTo>
                      <a:pt x="15" y="50"/>
                    </a:lnTo>
                    <a:lnTo>
                      <a:pt x="15" y="42"/>
                    </a:lnTo>
                    <a:lnTo>
                      <a:pt x="12" y="35"/>
                    </a:lnTo>
                    <a:lnTo>
                      <a:pt x="8" y="28"/>
                    </a:lnTo>
                    <a:lnTo>
                      <a:pt x="3" y="21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5" y="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6" name="Freeform 126"/>
              <p:cNvSpPr>
                <a:spLocks/>
              </p:cNvSpPr>
              <p:nvPr/>
            </p:nvSpPr>
            <p:spPr bwMode="auto">
              <a:xfrm>
                <a:off x="1448" y="1870"/>
                <a:ext cx="7" cy="16"/>
              </a:xfrm>
              <a:custGeom>
                <a:avLst/>
                <a:gdLst>
                  <a:gd name="T0" fmla="*/ 14 w 14"/>
                  <a:gd name="T1" fmla="*/ 32 h 32"/>
                  <a:gd name="T2" fmla="*/ 0 w 14"/>
                  <a:gd name="T3" fmla="*/ 20 h 32"/>
                  <a:gd name="T4" fmla="*/ 12 w 14"/>
                  <a:gd name="T5" fmla="*/ 0 h 32"/>
                  <a:gd name="T6" fmla="*/ 14 w 14"/>
                  <a:gd name="T7" fmla="*/ 8 h 32"/>
                  <a:gd name="T8" fmla="*/ 14 w 14"/>
                  <a:gd name="T9" fmla="*/ 16 h 32"/>
                  <a:gd name="T10" fmla="*/ 13 w 14"/>
                  <a:gd name="T11" fmla="*/ 24 h 32"/>
                  <a:gd name="T12" fmla="*/ 14 w 1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14" y="32"/>
                    </a:moveTo>
                    <a:lnTo>
                      <a:pt x="0" y="20"/>
                    </a:lnTo>
                    <a:lnTo>
                      <a:pt x="12" y="0"/>
                    </a:lnTo>
                    <a:lnTo>
                      <a:pt x="14" y="8"/>
                    </a:lnTo>
                    <a:lnTo>
                      <a:pt x="14" y="16"/>
                    </a:lnTo>
                    <a:lnTo>
                      <a:pt x="13" y="24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7" name="Freeform 127"/>
              <p:cNvSpPr>
                <a:spLocks/>
              </p:cNvSpPr>
              <p:nvPr/>
            </p:nvSpPr>
            <p:spPr bwMode="auto">
              <a:xfrm>
                <a:off x="1372" y="1875"/>
                <a:ext cx="15" cy="15"/>
              </a:xfrm>
              <a:custGeom>
                <a:avLst/>
                <a:gdLst>
                  <a:gd name="T0" fmla="*/ 30 w 30"/>
                  <a:gd name="T1" fmla="*/ 6 h 32"/>
                  <a:gd name="T2" fmla="*/ 29 w 30"/>
                  <a:gd name="T3" fmla="*/ 17 h 32"/>
                  <a:gd name="T4" fmla="*/ 25 w 30"/>
                  <a:gd name="T5" fmla="*/ 26 h 32"/>
                  <a:gd name="T6" fmla="*/ 16 w 30"/>
                  <a:gd name="T7" fmla="*/ 32 h 32"/>
                  <a:gd name="T8" fmla="*/ 5 w 30"/>
                  <a:gd name="T9" fmla="*/ 28 h 32"/>
                  <a:gd name="T10" fmla="*/ 0 w 30"/>
                  <a:gd name="T11" fmla="*/ 21 h 32"/>
                  <a:gd name="T12" fmla="*/ 0 w 30"/>
                  <a:gd name="T13" fmla="*/ 14 h 32"/>
                  <a:gd name="T14" fmla="*/ 4 w 30"/>
                  <a:gd name="T15" fmla="*/ 7 h 32"/>
                  <a:gd name="T16" fmla="*/ 8 w 30"/>
                  <a:gd name="T17" fmla="*/ 0 h 32"/>
                  <a:gd name="T18" fmla="*/ 30 w 30"/>
                  <a:gd name="T1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2">
                    <a:moveTo>
                      <a:pt x="30" y="6"/>
                    </a:moveTo>
                    <a:lnTo>
                      <a:pt x="29" y="17"/>
                    </a:lnTo>
                    <a:lnTo>
                      <a:pt x="25" y="26"/>
                    </a:lnTo>
                    <a:lnTo>
                      <a:pt x="16" y="32"/>
                    </a:lnTo>
                    <a:lnTo>
                      <a:pt x="5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8" name="Freeform 128"/>
              <p:cNvSpPr>
                <a:spLocks/>
              </p:cNvSpPr>
              <p:nvPr/>
            </p:nvSpPr>
            <p:spPr bwMode="auto">
              <a:xfrm>
                <a:off x="1619" y="1875"/>
                <a:ext cx="85" cy="65"/>
              </a:xfrm>
              <a:custGeom>
                <a:avLst/>
                <a:gdLst>
                  <a:gd name="T0" fmla="*/ 105 w 169"/>
                  <a:gd name="T1" fmla="*/ 24 h 132"/>
                  <a:gd name="T2" fmla="*/ 106 w 169"/>
                  <a:gd name="T3" fmla="*/ 29 h 132"/>
                  <a:gd name="T4" fmla="*/ 114 w 169"/>
                  <a:gd name="T5" fmla="*/ 30 h 132"/>
                  <a:gd name="T6" fmla="*/ 121 w 169"/>
                  <a:gd name="T7" fmla="*/ 26 h 132"/>
                  <a:gd name="T8" fmla="*/ 124 w 169"/>
                  <a:gd name="T9" fmla="*/ 20 h 132"/>
                  <a:gd name="T10" fmla="*/ 144 w 169"/>
                  <a:gd name="T11" fmla="*/ 19 h 132"/>
                  <a:gd name="T12" fmla="*/ 162 w 169"/>
                  <a:gd name="T13" fmla="*/ 28 h 132"/>
                  <a:gd name="T14" fmla="*/ 168 w 169"/>
                  <a:gd name="T15" fmla="*/ 45 h 132"/>
                  <a:gd name="T16" fmla="*/ 152 w 169"/>
                  <a:gd name="T17" fmla="*/ 53 h 132"/>
                  <a:gd name="T18" fmla="*/ 137 w 169"/>
                  <a:gd name="T19" fmla="*/ 65 h 132"/>
                  <a:gd name="T20" fmla="*/ 146 w 169"/>
                  <a:gd name="T21" fmla="*/ 79 h 132"/>
                  <a:gd name="T22" fmla="*/ 147 w 169"/>
                  <a:gd name="T23" fmla="*/ 95 h 132"/>
                  <a:gd name="T24" fmla="*/ 132 w 169"/>
                  <a:gd name="T25" fmla="*/ 101 h 132"/>
                  <a:gd name="T26" fmla="*/ 114 w 169"/>
                  <a:gd name="T27" fmla="*/ 95 h 132"/>
                  <a:gd name="T28" fmla="*/ 108 w 169"/>
                  <a:gd name="T29" fmla="*/ 82 h 132"/>
                  <a:gd name="T30" fmla="*/ 97 w 169"/>
                  <a:gd name="T31" fmla="*/ 80 h 132"/>
                  <a:gd name="T32" fmla="*/ 84 w 169"/>
                  <a:gd name="T33" fmla="*/ 81 h 132"/>
                  <a:gd name="T34" fmla="*/ 72 w 169"/>
                  <a:gd name="T35" fmla="*/ 81 h 132"/>
                  <a:gd name="T36" fmla="*/ 75 w 169"/>
                  <a:gd name="T37" fmla="*/ 98 h 132"/>
                  <a:gd name="T38" fmla="*/ 72 w 169"/>
                  <a:gd name="T39" fmla="*/ 118 h 132"/>
                  <a:gd name="T40" fmla="*/ 63 w 169"/>
                  <a:gd name="T41" fmla="*/ 117 h 132"/>
                  <a:gd name="T42" fmla="*/ 54 w 169"/>
                  <a:gd name="T43" fmla="*/ 118 h 132"/>
                  <a:gd name="T44" fmla="*/ 45 w 169"/>
                  <a:gd name="T45" fmla="*/ 117 h 132"/>
                  <a:gd name="T46" fmla="*/ 37 w 169"/>
                  <a:gd name="T47" fmla="*/ 112 h 132"/>
                  <a:gd name="T48" fmla="*/ 34 w 169"/>
                  <a:gd name="T49" fmla="*/ 121 h 132"/>
                  <a:gd name="T50" fmla="*/ 32 w 169"/>
                  <a:gd name="T51" fmla="*/ 128 h 132"/>
                  <a:gd name="T52" fmla="*/ 22 w 169"/>
                  <a:gd name="T53" fmla="*/ 132 h 132"/>
                  <a:gd name="T54" fmla="*/ 3 w 169"/>
                  <a:gd name="T55" fmla="*/ 126 h 132"/>
                  <a:gd name="T56" fmla="*/ 1 w 169"/>
                  <a:gd name="T57" fmla="*/ 112 h 132"/>
                  <a:gd name="T58" fmla="*/ 7 w 169"/>
                  <a:gd name="T59" fmla="*/ 104 h 132"/>
                  <a:gd name="T60" fmla="*/ 18 w 169"/>
                  <a:gd name="T61" fmla="*/ 102 h 132"/>
                  <a:gd name="T62" fmla="*/ 25 w 169"/>
                  <a:gd name="T63" fmla="*/ 108 h 132"/>
                  <a:gd name="T64" fmla="*/ 37 w 169"/>
                  <a:gd name="T65" fmla="*/ 102 h 132"/>
                  <a:gd name="T66" fmla="*/ 56 w 169"/>
                  <a:gd name="T67" fmla="*/ 88 h 132"/>
                  <a:gd name="T68" fmla="*/ 42 w 169"/>
                  <a:gd name="T69" fmla="*/ 64 h 132"/>
                  <a:gd name="T70" fmla="*/ 47 w 169"/>
                  <a:gd name="T71" fmla="*/ 33 h 132"/>
                  <a:gd name="T72" fmla="*/ 56 w 169"/>
                  <a:gd name="T73" fmla="*/ 26 h 132"/>
                  <a:gd name="T74" fmla="*/ 67 w 169"/>
                  <a:gd name="T75" fmla="*/ 28 h 132"/>
                  <a:gd name="T76" fmla="*/ 69 w 169"/>
                  <a:gd name="T77" fmla="*/ 11 h 132"/>
                  <a:gd name="T78" fmla="*/ 87 w 169"/>
                  <a:gd name="T79" fmla="*/ 0 h 132"/>
                  <a:gd name="T80" fmla="*/ 100 w 169"/>
                  <a:gd name="T81" fmla="*/ 10 h 132"/>
                  <a:gd name="T82" fmla="*/ 105 w 169"/>
                  <a:gd name="T83" fmla="*/ 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32">
                    <a:moveTo>
                      <a:pt x="105" y="20"/>
                    </a:moveTo>
                    <a:lnTo>
                      <a:pt x="105" y="24"/>
                    </a:lnTo>
                    <a:lnTo>
                      <a:pt x="105" y="27"/>
                    </a:lnTo>
                    <a:lnTo>
                      <a:pt x="106" y="29"/>
                    </a:lnTo>
                    <a:lnTo>
                      <a:pt x="109" y="30"/>
                    </a:lnTo>
                    <a:lnTo>
                      <a:pt x="114" y="30"/>
                    </a:lnTo>
                    <a:lnTo>
                      <a:pt x="117" y="29"/>
                    </a:lnTo>
                    <a:lnTo>
                      <a:pt x="121" y="26"/>
                    </a:lnTo>
                    <a:lnTo>
                      <a:pt x="124" y="22"/>
                    </a:lnTo>
                    <a:lnTo>
                      <a:pt x="124" y="20"/>
                    </a:lnTo>
                    <a:lnTo>
                      <a:pt x="137" y="30"/>
                    </a:lnTo>
                    <a:lnTo>
                      <a:pt x="144" y="19"/>
                    </a:lnTo>
                    <a:lnTo>
                      <a:pt x="152" y="24"/>
                    </a:lnTo>
                    <a:lnTo>
                      <a:pt x="162" y="28"/>
                    </a:lnTo>
                    <a:lnTo>
                      <a:pt x="169" y="34"/>
                    </a:lnTo>
                    <a:lnTo>
                      <a:pt x="168" y="45"/>
                    </a:lnTo>
                    <a:lnTo>
                      <a:pt x="160" y="49"/>
                    </a:lnTo>
                    <a:lnTo>
                      <a:pt x="152" y="53"/>
                    </a:lnTo>
                    <a:lnTo>
                      <a:pt x="145" y="59"/>
                    </a:lnTo>
                    <a:lnTo>
                      <a:pt x="137" y="65"/>
                    </a:lnTo>
                    <a:lnTo>
                      <a:pt x="143" y="72"/>
                    </a:lnTo>
                    <a:lnTo>
                      <a:pt x="146" y="79"/>
                    </a:lnTo>
                    <a:lnTo>
                      <a:pt x="147" y="86"/>
                    </a:lnTo>
                    <a:lnTo>
                      <a:pt x="147" y="95"/>
                    </a:lnTo>
                    <a:lnTo>
                      <a:pt x="140" y="102"/>
                    </a:lnTo>
                    <a:lnTo>
                      <a:pt x="132" y="101"/>
                    </a:lnTo>
                    <a:lnTo>
                      <a:pt x="123" y="96"/>
                    </a:lnTo>
                    <a:lnTo>
                      <a:pt x="114" y="95"/>
                    </a:lnTo>
                    <a:lnTo>
                      <a:pt x="112" y="87"/>
                    </a:lnTo>
                    <a:lnTo>
                      <a:pt x="108" y="82"/>
                    </a:lnTo>
                    <a:lnTo>
                      <a:pt x="102" y="80"/>
                    </a:lnTo>
                    <a:lnTo>
                      <a:pt x="97" y="80"/>
                    </a:lnTo>
                    <a:lnTo>
                      <a:pt x="91" y="80"/>
                    </a:lnTo>
                    <a:lnTo>
                      <a:pt x="84" y="81"/>
                    </a:lnTo>
                    <a:lnTo>
                      <a:pt x="78" y="81"/>
                    </a:lnTo>
                    <a:lnTo>
                      <a:pt x="72" y="81"/>
                    </a:lnTo>
                    <a:lnTo>
                      <a:pt x="70" y="89"/>
                    </a:lnTo>
                    <a:lnTo>
                      <a:pt x="75" y="98"/>
                    </a:lnTo>
                    <a:lnTo>
                      <a:pt x="77" y="108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3" y="117"/>
                    </a:lnTo>
                    <a:lnTo>
                      <a:pt x="58" y="118"/>
                    </a:lnTo>
                    <a:lnTo>
                      <a:pt x="54" y="118"/>
                    </a:lnTo>
                    <a:lnTo>
                      <a:pt x="49" y="118"/>
                    </a:lnTo>
                    <a:lnTo>
                      <a:pt x="45" y="117"/>
                    </a:lnTo>
                    <a:lnTo>
                      <a:pt x="40" y="115"/>
                    </a:lnTo>
                    <a:lnTo>
                      <a:pt x="37" y="112"/>
                    </a:lnTo>
                    <a:lnTo>
                      <a:pt x="32" y="118"/>
                    </a:lnTo>
                    <a:lnTo>
                      <a:pt x="34" y="121"/>
                    </a:lnTo>
                    <a:lnTo>
                      <a:pt x="34" y="125"/>
                    </a:lnTo>
                    <a:lnTo>
                      <a:pt x="32" y="128"/>
                    </a:lnTo>
                    <a:lnTo>
                      <a:pt x="30" y="132"/>
                    </a:lnTo>
                    <a:lnTo>
                      <a:pt x="22" y="132"/>
                    </a:lnTo>
                    <a:lnTo>
                      <a:pt x="11" y="131"/>
                    </a:lnTo>
                    <a:lnTo>
                      <a:pt x="3" y="126"/>
                    </a:lnTo>
                    <a:lnTo>
                      <a:pt x="0" y="118"/>
                    </a:lnTo>
                    <a:lnTo>
                      <a:pt x="1" y="112"/>
                    </a:lnTo>
                    <a:lnTo>
                      <a:pt x="3" y="108"/>
                    </a:lnTo>
                    <a:lnTo>
                      <a:pt x="7" y="104"/>
                    </a:lnTo>
                    <a:lnTo>
                      <a:pt x="12" y="102"/>
                    </a:lnTo>
                    <a:lnTo>
                      <a:pt x="18" y="102"/>
                    </a:lnTo>
                    <a:lnTo>
                      <a:pt x="22" y="104"/>
                    </a:lnTo>
                    <a:lnTo>
                      <a:pt x="25" y="108"/>
                    </a:lnTo>
                    <a:lnTo>
                      <a:pt x="30" y="110"/>
                    </a:lnTo>
                    <a:lnTo>
                      <a:pt x="37" y="102"/>
                    </a:lnTo>
                    <a:lnTo>
                      <a:pt x="35" y="101"/>
                    </a:lnTo>
                    <a:lnTo>
                      <a:pt x="56" y="88"/>
                    </a:lnTo>
                    <a:lnTo>
                      <a:pt x="42" y="78"/>
                    </a:lnTo>
                    <a:lnTo>
                      <a:pt x="42" y="64"/>
                    </a:lnTo>
                    <a:lnTo>
                      <a:pt x="47" y="49"/>
                    </a:lnTo>
                    <a:lnTo>
                      <a:pt x="47" y="33"/>
                    </a:lnTo>
                    <a:lnTo>
                      <a:pt x="52" y="28"/>
                    </a:lnTo>
                    <a:lnTo>
                      <a:pt x="56" y="26"/>
                    </a:lnTo>
                    <a:lnTo>
                      <a:pt x="62" y="26"/>
                    </a:lnTo>
                    <a:lnTo>
                      <a:pt x="67" y="28"/>
                    </a:lnTo>
                    <a:lnTo>
                      <a:pt x="65" y="20"/>
                    </a:lnTo>
                    <a:lnTo>
                      <a:pt x="69" y="11"/>
                    </a:lnTo>
                    <a:lnTo>
                      <a:pt x="77" y="4"/>
                    </a:lnTo>
                    <a:lnTo>
                      <a:pt x="87" y="0"/>
                    </a:lnTo>
                    <a:lnTo>
                      <a:pt x="93" y="5"/>
                    </a:lnTo>
                    <a:lnTo>
                      <a:pt x="100" y="10"/>
                    </a:lnTo>
                    <a:lnTo>
                      <a:pt x="103" y="15"/>
                    </a:lnTo>
                    <a:lnTo>
                      <a:pt x="10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49" name="Freeform 129"/>
              <p:cNvSpPr>
                <a:spLocks/>
              </p:cNvSpPr>
              <p:nvPr/>
            </p:nvSpPr>
            <p:spPr bwMode="auto">
              <a:xfrm>
                <a:off x="1145" y="1876"/>
                <a:ext cx="18" cy="15"/>
              </a:xfrm>
              <a:custGeom>
                <a:avLst/>
                <a:gdLst>
                  <a:gd name="T0" fmla="*/ 35 w 36"/>
                  <a:gd name="T1" fmla="*/ 23 h 30"/>
                  <a:gd name="T2" fmla="*/ 28 w 36"/>
                  <a:gd name="T3" fmla="*/ 26 h 30"/>
                  <a:gd name="T4" fmla="*/ 20 w 36"/>
                  <a:gd name="T5" fmla="*/ 29 h 30"/>
                  <a:gd name="T6" fmla="*/ 12 w 36"/>
                  <a:gd name="T7" fmla="*/ 30 h 30"/>
                  <a:gd name="T8" fmla="*/ 5 w 36"/>
                  <a:gd name="T9" fmla="*/ 25 h 30"/>
                  <a:gd name="T10" fmla="*/ 4 w 36"/>
                  <a:gd name="T11" fmla="*/ 19 h 30"/>
                  <a:gd name="T12" fmla="*/ 1 w 36"/>
                  <a:gd name="T13" fmla="*/ 15 h 30"/>
                  <a:gd name="T14" fmla="*/ 0 w 36"/>
                  <a:gd name="T15" fmla="*/ 10 h 30"/>
                  <a:gd name="T16" fmla="*/ 2 w 36"/>
                  <a:gd name="T17" fmla="*/ 6 h 30"/>
                  <a:gd name="T18" fmla="*/ 7 w 36"/>
                  <a:gd name="T19" fmla="*/ 2 h 30"/>
                  <a:gd name="T20" fmla="*/ 13 w 36"/>
                  <a:gd name="T21" fmla="*/ 1 h 30"/>
                  <a:gd name="T22" fmla="*/ 20 w 36"/>
                  <a:gd name="T23" fmla="*/ 0 h 30"/>
                  <a:gd name="T24" fmla="*/ 26 w 36"/>
                  <a:gd name="T25" fmla="*/ 1 h 30"/>
                  <a:gd name="T26" fmla="*/ 31 w 36"/>
                  <a:gd name="T27" fmla="*/ 3 h 30"/>
                  <a:gd name="T28" fmla="*/ 35 w 36"/>
                  <a:gd name="T29" fmla="*/ 8 h 30"/>
                  <a:gd name="T30" fmla="*/ 36 w 36"/>
                  <a:gd name="T31" fmla="*/ 15 h 30"/>
                  <a:gd name="T32" fmla="*/ 35 w 36"/>
                  <a:gd name="T33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0">
                    <a:moveTo>
                      <a:pt x="35" y="23"/>
                    </a:moveTo>
                    <a:lnTo>
                      <a:pt x="28" y="26"/>
                    </a:lnTo>
                    <a:lnTo>
                      <a:pt x="20" y="29"/>
                    </a:lnTo>
                    <a:lnTo>
                      <a:pt x="12" y="30"/>
                    </a:lnTo>
                    <a:lnTo>
                      <a:pt x="5" y="25"/>
                    </a:lnTo>
                    <a:lnTo>
                      <a:pt x="4" y="19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8"/>
                    </a:lnTo>
                    <a:lnTo>
                      <a:pt x="36" y="15"/>
                    </a:lnTo>
                    <a:lnTo>
                      <a:pt x="3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0" name="Freeform 130"/>
              <p:cNvSpPr>
                <a:spLocks/>
              </p:cNvSpPr>
              <p:nvPr/>
            </p:nvSpPr>
            <p:spPr bwMode="auto">
              <a:xfrm>
                <a:off x="1261" y="1880"/>
                <a:ext cx="15" cy="17"/>
              </a:xfrm>
              <a:custGeom>
                <a:avLst/>
                <a:gdLst>
                  <a:gd name="T0" fmla="*/ 30 w 30"/>
                  <a:gd name="T1" fmla="*/ 15 h 34"/>
                  <a:gd name="T2" fmla="*/ 27 w 30"/>
                  <a:gd name="T3" fmla="*/ 22 h 34"/>
                  <a:gd name="T4" fmla="*/ 22 w 30"/>
                  <a:gd name="T5" fmla="*/ 29 h 34"/>
                  <a:gd name="T6" fmla="*/ 15 w 30"/>
                  <a:gd name="T7" fmla="*/ 33 h 34"/>
                  <a:gd name="T8" fmla="*/ 7 w 30"/>
                  <a:gd name="T9" fmla="*/ 34 h 34"/>
                  <a:gd name="T10" fmla="*/ 2 w 30"/>
                  <a:gd name="T11" fmla="*/ 29 h 34"/>
                  <a:gd name="T12" fmla="*/ 0 w 30"/>
                  <a:gd name="T13" fmla="*/ 22 h 34"/>
                  <a:gd name="T14" fmla="*/ 0 w 30"/>
                  <a:gd name="T15" fmla="*/ 15 h 34"/>
                  <a:gd name="T16" fmla="*/ 2 w 30"/>
                  <a:gd name="T17" fmla="*/ 8 h 34"/>
                  <a:gd name="T18" fmla="*/ 9 w 30"/>
                  <a:gd name="T19" fmla="*/ 0 h 34"/>
                  <a:gd name="T20" fmla="*/ 15 w 30"/>
                  <a:gd name="T21" fmla="*/ 2 h 34"/>
                  <a:gd name="T22" fmla="*/ 22 w 30"/>
                  <a:gd name="T23" fmla="*/ 9 h 34"/>
                  <a:gd name="T24" fmla="*/ 30 w 30"/>
                  <a:gd name="T25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30" y="15"/>
                    </a:moveTo>
                    <a:lnTo>
                      <a:pt x="27" y="22"/>
                    </a:lnTo>
                    <a:lnTo>
                      <a:pt x="22" y="29"/>
                    </a:lnTo>
                    <a:lnTo>
                      <a:pt x="15" y="33"/>
                    </a:lnTo>
                    <a:lnTo>
                      <a:pt x="7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22" y="9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1" name="Freeform 131"/>
              <p:cNvSpPr>
                <a:spLocks/>
              </p:cNvSpPr>
              <p:nvPr/>
            </p:nvSpPr>
            <p:spPr bwMode="auto">
              <a:xfrm>
                <a:off x="1708" y="1881"/>
                <a:ext cx="20" cy="31"/>
              </a:xfrm>
              <a:custGeom>
                <a:avLst/>
                <a:gdLst>
                  <a:gd name="T0" fmla="*/ 41 w 41"/>
                  <a:gd name="T1" fmla="*/ 43 h 61"/>
                  <a:gd name="T2" fmla="*/ 36 w 41"/>
                  <a:gd name="T3" fmla="*/ 52 h 61"/>
                  <a:gd name="T4" fmla="*/ 29 w 41"/>
                  <a:gd name="T5" fmla="*/ 59 h 61"/>
                  <a:gd name="T6" fmla="*/ 21 w 41"/>
                  <a:gd name="T7" fmla="*/ 61 h 61"/>
                  <a:gd name="T8" fmla="*/ 11 w 41"/>
                  <a:gd name="T9" fmla="*/ 58 h 61"/>
                  <a:gd name="T10" fmla="*/ 6 w 41"/>
                  <a:gd name="T11" fmla="*/ 54 h 61"/>
                  <a:gd name="T12" fmla="*/ 4 w 41"/>
                  <a:gd name="T13" fmla="*/ 50 h 61"/>
                  <a:gd name="T14" fmla="*/ 3 w 41"/>
                  <a:gd name="T15" fmla="*/ 44 h 61"/>
                  <a:gd name="T16" fmla="*/ 0 w 41"/>
                  <a:gd name="T17" fmla="*/ 39 h 61"/>
                  <a:gd name="T18" fmla="*/ 8 w 41"/>
                  <a:gd name="T19" fmla="*/ 35 h 61"/>
                  <a:gd name="T20" fmla="*/ 11 w 41"/>
                  <a:gd name="T21" fmla="*/ 29 h 61"/>
                  <a:gd name="T22" fmla="*/ 11 w 41"/>
                  <a:gd name="T23" fmla="*/ 22 h 61"/>
                  <a:gd name="T24" fmla="*/ 8 w 41"/>
                  <a:gd name="T25" fmla="*/ 16 h 61"/>
                  <a:gd name="T26" fmla="*/ 6 w 41"/>
                  <a:gd name="T27" fmla="*/ 9 h 61"/>
                  <a:gd name="T28" fmla="*/ 6 w 41"/>
                  <a:gd name="T29" fmla="*/ 5 h 61"/>
                  <a:gd name="T30" fmla="*/ 11 w 41"/>
                  <a:gd name="T31" fmla="*/ 1 h 61"/>
                  <a:gd name="T32" fmla="*/ 21 w 41"/>
                  <a:gd name="T33" fmla="*/ 0 h 61"/>
                  <a:gd name="T34" fmla="*/ 34 w 41"/>
                  <a:gd name="T35" fmla="*/ 5 h 61"/>
                  <a:gd name="T36" fmla="*/ 38 w 41"/>
                  <a:gd name="T37" fmla="*/ 16 h 61"/>
                  <a:gd name="T38" fmla="*/ 38 w 41"/>
                  <a:gd name="T39" fmla="*/ 30 h 61"/>
                  <a:gd name="T40" fmla="*/ 41 w 41"/>
                  <a:gd name="T41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61">
                    <a:moveTo>
                      <a:pt x="41" y="43"/>
                    </a:moveTo>
                    <a:lnTo>
                      <a:pt x="36" y="52"/>
                    </a:lnTo>
                    <a:lnTo>
                      <a:pt x="29" y="59"/>
                    </a:lnTo>
                    <a:lnTo>
                      <a:pt x="21" y="61"/>
                    </a:lnTo>
                    <a:lnTo>
                      <a:pt x="11" y="58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3" y="44"/>
                    </a:lnTo>
                    <a:lnTo>
                      <a:pt x="0" y="39"/>
                    </a:lnTo>
                    <a:lnTo>
                      <a:pt x="8" y="35"/>
                    </a:lnTo>
                    <a:lnTo>
                      <a:pt x="11" y="29"/>
                    </a:lnTo>
                    <a:lnTo>
                      <a:pt x="11" y="22"/>
                    </a:lnTo>
                    <a:lnTo>
                      <a:pt x="8" y="16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21" y="0"/>
                    </a:lnTo>
                    <a:lnTo>
                      <a:pt x="34" y="5"/>
                    </a:lnTo>
                    <a:lnTo>
                      <a:pt x="38" y="16"/>
                    </a:lnTo>
                    <a:lnTo>
                      <a:pt x="38" y="30"/>
                    </a:lnTo>
                    <a:lnTo>
                      <a:pt x="4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2" name="Freeform 132"/>
              <p:cNvSpPr>
                <a:spLocks/>
              </p:cNvSpPr>
              <p:nvPr/>
            </p:nvSpPr>
            <p:spPr bwMode="auto">
              <a:xfrm>
                <a:off x="1848" y="1881"/>
                <a:ext cx="11" cy="13"/>
              </a:xfrm>
              <a:custGeom>
                <a:avLst/>
                <a:gdLst>
                  <a:gd name="T0" fmla="*/ 20 w 22"/>
                  <a:gd name="T1" fmla="*/ 27 h 27"/>
                  <a:gd name="T2" fmla="*/ 3 w 22"/>
                  <a:gd name="T3" fmla="*/ 26 h 27"/>
                  <a:gd name="T4" fmla="*/ 0 w 22"/>
                  <a:gd name="T5" fmla="*/ 17 h 27"/>
                  <a:gd name="T6" fmla="*/ 3 w 22"/>
                  <a:gd name="T7" fmla="*/ 11 h 27"/>
                  <a:gd name="T8" fmla="*/ 8 w 22"/>
                  <a:gd name="T9" fmla="*/ 5 h 27"/>
                  <a:gd name="T10" fmla="*/ 13 w 22"/>
                  <a:gd name="T11" fmla="*/ 0 h 27"/>
                  <a:gd name="T12" fmla="*/ 20 w 22"/>
                  <a:gd name="T13" fmla="*/ 4 h 27"/>
                  <a:gd name="T14" fmla="*/ 22 w 22"/>
                  <a:gd name="T15" fmla="*/ 11 h 27"/>
                  <a:gd name="T16" fmla="*/ 22 w 22"/>
                  <a:gd name="T17" fmla="*/ 20 h 27"/>
                  <a:gd name="T18" fmla="*/ 20 w 22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7">
                    <a:moveTo>
                      <a:pt x="20" y="27"/>
                    </a:moveTo>
                    <a:lnTo>
                      <a:pt x="3" y="26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20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3" name="Freeform 133"/>
              <p:cNvSpPr>
                <a:spLocks/>
              </p:cNvSpPr>
              <p:nvPr/>
            </p:nvSpPr>
            <p:spPr bwMode="auto">
              <a:xfrm>
                <a:off x="1829" y="1884"/>
                <a:ext cx="11" cy="12"/>
              </a:xfrm>
              <a:custGeom>
                <a:avLst/>
                <a:gdLst>
                  <a:gd name="T0" fmla="*/ 22 w 22"/>
                  <a:gd name="T1" fmla="*/ 9 h 24"/>
                  <a:gd name="T2" fmla="*/ 21 w 22"/>
                  <a:gd name="T3" fmla="*/ 11 h 24"/>
                  <a:gd name="T4" fmla="*/ 20 w 22"/>
                  <a:gd name="T5" fmla="*/ 15 h 24"/>
                  <a:gd name="T6" fmla="*/ 20 w 22"/>
                  <a:gd name="T7" fmla="*/ 18 h 24"/>
                  <a:gd name="T8" fmla="*/ 20 w 22"/>
                  <a:gd name="T9" fmla="*/ 21 h 24"/>
                  <a:gd name="T10" fmla="*/ 13 w 22"/>
                  <a:gd name="T11" fmla="*/ 24 h 24"/>
                  <a:gd name="T12" fmla="*/ 7 w 22"/>
                  <a:gd name="T13" fmla="*/ 23 h 24"/>
                  <a:gd name="T14" fmla="*/ 2 w 22"/>
                  <a:gd name="T15" fmla="*/ 18 h 24"/>
                  <a:gd name="T16" fmla="*/ 0 w 22"/>
                  <a:gd name="T17" fmla="*/ 11 h 24"/>
                  <a:gd name="T18" fmla="*/ 3 w 22"/>
                  <a:gd name="T19" fmla="*/ 0 h 24"/>
                  <a:gd name="T20" fmla="*/ 9 w 22"/>
                  <a:gd name="T21" fmla="*/ 0 h 24"/>
                  <a:gd name="T22" fmla="*/ 14 w 22"/>
                  <a:gd name="T23" fmla="*/ 1 h 24"/>
                  <a:gd name="T24" fmla="*/ 19 w 22"/>
                  <a:gd name="T25" fmla="*/ 3 h 24"/>
                  <a:gd name="T26" fmla="*/ 22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9"/>
                    </a:moveTo>
                    <a:lnTo>
                      <a:pt x="21" y="11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0" y="21"/>
                    </a:lnTo>
                    <a:lnTo>
                      <a:pt x="13" y="24"/>
                    </a:lnTo>
                    <a:lnTo>
                      <a:pt x="7" y="23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9" y="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4" name="Freeform 134"/>
              <p:cNvSpPr>
                <a:spLocks/>
              </p:cNvSpPr>
              <p:nvPr/>
            </p:nvSpPr>
            <p:spPr bwMode="auto">
              <a:xfrm>
                <a:off x="1212" y="1897"/>
                <a:ext cx="51" cy="26"/>
              </a:xfrm>
              <a:custGeom>
                <a:avLst/>
                <a:gdLst>
                  <a:gd name="T0" fmla="*/ 69 w 101"/>
                  <a:gd name="T1" fmla="*/ 13 h 52"/>
                  <a:gd name="T2" fmla="*/ 72 w 101"/>
                  <a:gd name="T3" fmla="*/ 17 h 52"/>
                  <a:gd name="T4" fmla="*/ 76 w 101"/>
                  <a:gd name="T5" fmla="*/ 17 h 52"/>
                  <a:gd name="T6" fmla="*/ 79 w 101"/>
                  <a:gd name="T7" fmla="*/ 15 h 52"/>
                  <a:gd name="T8" fmla="*/ 82 w 101"/>
                  <a:gd name="T9" fmla="*/ 13 h 52"/>
                  <a:gd name="T10" fmla="*/ 84 w 101"/>
                  <a:gd name="T11" fmla="*/ 18 h 52"/>
                  <a:gd name="T12" fmla="*/ 89 w 101"/>
                  <a:gd name="T13" fmla="*/ 20 h 52"/>
                  <a:gd name="T14" fmla="*/ 94 w 101"/>
                  <a:gd name="T15" fmla="*/ 21 h 52"/>
                  <a:gd name="T16" fmla="*/ 99 w 101"/>
                  <a:gd name="T17" fmla="*/ 23 h 52"/>
                  <a:gd name="T18" fmla="*/ 101 w 101"/>
                  <a:gd name="T19" fmla="*/ 32 h 52"/>
                  <a:gd name="T20" fmla="*/ 100 w 101"/>
                  <a:gd name="T21" fmla="*/ 37 h 52"/>
                  <a:gd name="T22" fmla="*/ 94 w 101"/>
                  <a:gd name="T23" fmla="*/ 42 h 52"/>
                  <a:gd name="T24" fmla="*/ 86 w 101"/>
                  <a:gd name="T25" fmla="*/ 43 h 52"/>
                  <a:gd name="T26" fmla="*/ 78 w 101"/>
                  <a:gd name="T27" fmla="*/ 41 h 52"/>
                  <a:gd name="T28" fmla="*/ 71 w 101"/>
                  <a:gd name="T29" fmla="*/ 36 h 52"/>
                  <a:gd name="T30" fmla="*/ 64 w 101"/>
                  <a:gd name="T31" fmla="*/ 33 h 52"/>
                  <a:gd name="T32" fmla="*/ 56 w 101"/>
                  <a:gd name="T33" fmla="*/ 36 h 52"/>
                  <a:gd name="T34" fmla="*/ 52 w 101"/>
                  <a:gd name="T35" fmla="*/ 41 h 52"/>
                  <a:gd name="T36" fmla="*/ 46 w 101"/>
                  <a:gd name="T37" fmla="*/ 44 h 52"/>
                  <a:gd name="T38" fmla="*/ 40 w 101"/>
                  <a:gd name="T39" fmla="*/ 47 h 52"/>
                  <a:gd name="T40" fmla="*/ 34 w 101"/>
                  <a:gd name="T41" fmla="*/ 48 h 52"/>
                  <a:gd name="T42" fmla="*/ 29 w 101"/>
                  <a:gd name="T43" fmla="*/ 50 h 52"/>
                  <a:gd name="T44" fmla="*/ 22 w 101"/>
                  <a:gd name="T45" fmla="*/ 51 h 52"/>
                  <a:gd name="T46" fmla="*/ 16 w 101"/>
                  <a:gd name="T47" fmla="*/ 51 h 52"/>
                  <a:gd name="T48" fmla="*/ 9 w 101"/>
                  <a:gd name="T49" fmla="*/ 52 h 52"/>
                  <a:gd name="T50" fmla="*/ 4 w 101"/>
                  <a:gd name="T51" fmla="*/ 48 h 52"/>
                  <a:gd name="T52" fmla="*/ 0 w 101"/>
                  <a:gd name="T53" fmla="*/ 41 h 52"/>
                  <a:gd name="T54" fmla="*/ 0 w 101"/>
                  <a:gd name="T55" fmla="*/ 35 h 52"/>
                  <a:gd name="T56" fmla="*/ 4 w 101"/>
                  <a:gd name="T57" fmla="*/ 30 h 52"/>
                  <a:gd name="T58" fmla="*/ 14 w 101"/>
                  <a:gd name="T59" fmla="*/ 28 h 52"/>
                  <a:gd name="T60" fmla="*/ 21 w 101"/>
                  <a:gd name="T61" fmla="*/ 23 h 52"/>
                  <a:gd name="T62" fmla="*/ 28 w 101"/>
                  <a:gd name="T63" fmla="*/ 18 h 52"/>
                  <a:gd name="T64" fmla="*/ 33 w 101"/>
                  <a:gd name="T65" fmla="*/ 11 h 52"/>
                  <a:gd name="T66" fmla="*/ 40 w 101"/>
                  <a:gd name="T67" fmla="*/ 5 h 52"/>
                  <a:gd name="T68" fmla="*/ 47 w 101"/>
                  <a:gd name="T69" fmla="*/ 2 h 52"/>
                  <a:gd name="T70" fmla="*/ 56 w 101"/>
                  <a:gd name="T71" fmla="*/ 0 h 52"/>
                  <a:gd name="T72" fmla="*/ 67 w 101"/>
                  <a:gd name="T73" fmla="*/ 5 h 52"/>
                  <a:gd name="T74" fmla="*/ 69 w 101"/>
                  <a:gd name="T75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52">
                    <a:moveTo>
                      <a:pt x="69" y="13"/>
                    </a:moveTo>
                    <a:lnTo>
                      <a:pt x="72" y="17"/>
                    </a:lnTo>
                    <a:lnTo>
                      <a:pt x="76" y="17"/>
                    </a:lnTo>
                    <a:lnTo>
                      <a:pt x="79" y="15"/>
                    </a:lnTo>
                    <a:lnTo>
                      <a:pt x="82" y="13"/>
                    </a:lnTo>
                    <a:lnTo>
                      <a:pt x="84" y="18"/>
                    </a:lnTo>
                    <a:lnTo>
                      <a:pt x="89" y="20"/>
                    </a:lnTo>
                    <a:lnTo>
                      <a:pt x="94" y="21"/>
                    </a:lnTo>
                    <a:lnTo>
                      <a:pt x="99" y="23"/>
                    </a:lnTo>
                    <a:lnTo>
                      <a:pt x="101" y="32"/>
                    </a:lnTo>
                    <a:lnTo>
                      <a:pt x="100" y="37"/>
                    </a:lnTo>
                    <a:lnTo>
                      <a:pt x="94" y="42"/>
                    </a:lnTo>
                    <a:lnTo>
                      <a:pt x="86" y="43"/>
                    </a:lnTo>
                    <a:lnTo>
                      <a:pt x="78" y="41"/>
                    </a:lnTo>
                    <a:lnTo>
                      <a:pt x="71" y="36"/>
                    </a:lnTo>
                    <a:lnTo>
                      <a:pt x="64" y="33"/>
                    </a:lnTo>
                    <a:lnTo>
                      <a:pt x="56" y="36"/>
                    </a:lnTo>
                    <a:lnTo>
                      <a:pt x="52" y="41"/>
                    </a:lnTo>
                    <a:lnTo>
                      <a:pt x="46" y="44"/>
                    </a:lnTo>
                    <a:lnTo>
                      <a:pt x="40" y="47"/>
                    </a:lnTo>
                    <a:lnTo>
                      <a:pt x="34" y="48"/>
                    </a:lnTo>
                    <a:lnTo>
                      <a:pt x="29" y="50"/>
                    </a:lnTo>
                    <a:lnTo>
                      <a:pt x="22" y="51"/>
                    </a:lnTo>
                    <a:lnTo>
                      <a:pt x="16" y="51"/>
                    </a:lnTo>
                    <a:lnTo>
                      <a:pt x="9" y="52"/>
                    </a:lnTo>
                    <a:lnTo>
                      <a:pt x="4" y="4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1" y="23"/>
                    </a:lnTo>
                    <a:lnTo>
                      <a:pt x="28" y="18"/>
                    </a:lnTo>
                    <a:lnTo>
                      <a:pt x="33" y="11"/>
                    </a:lnTo>
                    <a:lnTo>
                      <a:pt x="40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67" y="5"/>
                    </a:lnTo>
                    <a:lnTo>
                      <a:pt x="6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5" name="Freeform 135"/>
              <p:cNvSpPr>
                <a:spLocks/>
              </p:cNvSpPr>
              <p:nvPr/>
            </p:nvSpPr>
            <p:spPr bwMode="auto">
              <a:xfrm>
                <a:off x="1329" y="1902"/>
                <a:ext cx="14" cy="15"/>
              </a:xfrm>
              <a:custGeom>
                <a:avLst/>
                <a:gdLst>
                  <a:gd name="T0" fmla="*/ 29 w 29"/>
                  <a:gd name="T1" fmla="*/ 22 h 29"/>
                  <a:gd name="T2" fmla="*/ 24 w 29"/>
                  <a:gd name="T3" fmla="*/ 26 h 29"/>
                  <a:gd name="T4" fmla="*/ 19 w 29"/>
                  <a:gd name="T5" fmla="*/ 27 h 29"/>
                  <a:gd name="T6" fmla="*/ 14 w 29"/>
                  <a:gd name="T7" fmla="*/ 27 h 29"/>
                  <a:gd name="T8" fmla="*/ 9 w 29"/>
                  <a:gd name="T9" fmla="*/ 29 h 29"/>
                  <a:gd name="T10" fmla="*/ 2 w 29"/>
                  <a:gd name="T11" fmla="*/ 21 h 29"/>
                  <a:gd name="T12" fmla="*/ 0 w 29"/>
                  <a:gd name="T13" fmla="*/ 12 h 29"/>
                  <a:gd name="T14" fmla="*/ 1 w 29"/>
                  <a:gd name="T15" fmla="*/ 6 h 29"/>
                  <a:gd name="T16" fmla="*/ 7 w 29"/>
                  <a:gd name="T17" fmla="*/ 0 h 29"/>
                  <a:gd name="T18" fmla="*/ 17 w 29"/>
                  <a:gd name="T19" fmla="*/ 0 h 29"/>
                  <a:gd name="T20" fmla="*/ 22 w 29"/>
                  <a:gd name="T21" fmla="*/ 6 h 29"/>
                  <a:gd name="T22" fmla="*/ 25 w 29"/>
                  <a:gd name="T23" fmla="*/ 14 h 29"/>
                  <a:gd name="T24" fmla="*/ 29 w 29"/>
                  <a:gd name="T2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9">
                    <a:moveTo>
                      <a:pt x="29" y="22"/>
                    </a:moveTo>
                    <a:lnTo>
                      <a:pt x="24" y="26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2" y="21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2" y="6"/>
                    </a:lnTo>
                    <a:lnTo>
                      <a:pt x="25" y="14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6" name="Freeform 136"/>
              <p:cNvSpPr>
                <a:spLocks/>
              </p:cNvSpPr>
              <p:nvPr/>
            </p:nvSpPr>
            <p:spPr bwMode="auto">
              <a:xfrm>
                <a:off x="1154" y="1907"/>
                <a:ext cx="25" cy="35"/>
              </a:xfrm>
              <a:custGeom>
                <a:avLst/>
                <a:gdLst>
                  <a:gd name="T0" fmla="*/ 49 w 49"/>
                  <a:gd name="T1" fmla="*/ 36 h 70"/>
                  <a:gd name="T2" fmla="*/ 48 w 49"/>
                  <a:gd name="T3" fmla="*/ 45 h 70"/>
                  <a:gd name="T4" fmla="*/ 45 w 49"/>
                  <a:gd name="T5" fmla="*/ 55 h 70"/>
                  <a:gd name="T6" fmla="*/ 39 w 49"/>
                  <a:gd name="T7" fmla="*/ 63 h 70"/>
                  <a:gd name="T8" fmla="*/ 30 w 49"/>
                  <a:gd name="T9" fmla="*/ 69 h 70"/>
                  <a:gd name="T10" fmla="*/ 21 w 49"/>
                  <a:gd name="T11" fmla="*/ 70 h 70"/>
                  <a:gd name="T12" fmla="*/ 16 w 49"/>
                  <a:gd name="T13" fmla="*/ 68 h 70"/>
                  <a:gd name="T14" fmla="*/ 10 w 49"/>
                  <a:gd name="T15" fmla="*/ 65 h 70"/>
                  <a:gd name="T16" fmla="*/ 5 w 49"/>
                  <a:gd name="T17" fmla="*/ 60 h 70"/>
                  <a:gd name="T18" fmla="*/ 4 w 49"/>
                  <a:gd name="T19" fmla="*/ 53 h 70"/>
                  <a:gd name="T20" fmla="*/ 8 w 49"/>
                  <a:gd name="T21" fmla="*/ 47 h 70"/>
                  <a:gd name="T22" fmla="*/ 12 w 49"/>
                  <a:gd name="T23" fmla="*/ 44 h 70"/>
                  <a:gd name="T24" fmla="*/ 17 w 49"/>
                  <a:gd name="T25" fmla="*/ 40 h 70"/>
                  <a:gd name="T26" fmla="*/ 10 w 49"/>
                  <a:gd name="T27" fmla="*/ 35 h 70"/>
                  <a:gd name="T28" fmla="*/ 5 w 49"/>
                  <a:gd name="T29" fmla="*/ 28 h 70"/>
                  <a:gd name="T30" fmla="*/ 2 w 49"/>
                  <a:gd name="T31" fmla="*/ 21 h 70"/>
                  <a:gd name="T32" fmla="*/ 0 w 49"/>
                  <a:gd name="T33" fmla="*/ 13 h 70"/>
                  <a:gd name="T34" fmla="*/ 8 w 49"/>
                  <a:gd name="T35" fmla="*/ 3 h 70"/>
                  <a:gd name="T36" fmla="*/ 16 w 49"/>
                  <a:gd name="T37" fmla="*/ 0 h 70"/>
                  <a:gd name="T38" fmla="*/ 23 w 49"/>
                  <a:gd name="T39" fmla="*/ 2 h 70"/>
                  <a:gd name="T40" fmla="*/ 30 w 49"/>
                  <a:gd name="T41" fmla="*/ 7 h 70"/>
                  <a:gd name="T42" fmla="*/ 35 w 49"/>
                  <a:gd name="T43" fmla="*/ 14 h 70"/>
                  <a:gd name="T44" fmla="*/ 41 w 49"/>
                  <a:gd name="T45" fmla="*/ 22 h 70"/>
                  <a:gd name="T46" fmla="*/ 46 w 49"/>
                  <a:gd name="T47" fmla="*/ 30 h 70"/>
                  <a:gd name="T48" fmla="*/ 49 w 49"/>
                  <a:gd name="T49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70">
                    <a:moveTo>
                      <a:pt x="49" y="36"/>
                    </a:moveTo>
                    <a:lnTo>
                      <a:pt x="48" y="45"/>
                    </a:lnTo>
                    <a:lnTo>
                      <a:pt x="45" y="55"/>
                    </a:lnTo>
                    <a:lnTo>
                      <a:pt x="39" y="63"/>
                    </a:lnTo>
                    <a:lnTo>
                      <a:pt x="30" y="69"/>
                    </a:lnTo>
                    <a:lnTo>
                      <a:pt x="21" y="70"/>
                    </a:lnTo>
                    <a:lnTo>
                      <a:pt x="16" y="68"/>
                    </a:lnTo>
                    <a:lnTo>
                      <a:pt x="10" y="65"/>
                    </a:lnTo>
                    <a:lnTo>
                      <a:pt x="5" y="60"/>
                    </a:lnTo>
                    <a:lnTo>
                      <a:pt x="4" y="53"/>
                    </a:lnTo>
                    <a:lnTo>
                      <a:pt x="8" y="47"/>
                    </a:lnTo>
                    <a:lnTo>
                      <a:pt x="12" y="44"/>
                    </a:lnTo>
                    <a:lnTo>
                      <a:pt x="17" y="40"/>
                    </a:lnTo>
                    <a:lnTo>
                      <a:pt x="10" y="35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0" y="13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0" y="7"/>
                    </a:lnTo>
                    <a:lnTo>
                      <a:pt x="35" y="14"/>
                    </a:lnTo>
                    <a:lnTo>
                      <a:pt x="41" y="22"/>
                    </a:lnTo>
                    <a:lnTo>
                      <a:pt x="46" y="30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7" name="Freeform 137"/>
              <p:cNvSpPr>
                <a:spLocks/>
              </p:cNvSpPr>
              <p:nvPr/>
            </p:nvSpPr>
            <p:spPr bwMode="auto">
              <a:xfrm>
                <a:off x="1429" y="1913"/>
                <a:ext cx="16" cy="17"/>
              </a:xfrm>
              <a:custGeom>
                <a:avLst/>
                <a:gdLst>
                  <a:gd name="T0" fmla="*/ 33 w 33"/>
                  <a:gd name="T1" fmla="*/ 20 h 34"/>
                  <a:gd name="T2" fmla="*/ 28 w 33"/>
                  <a:gd name="T3" fmla="*/ 26 h 34"/>
                  <a:gd name="T4" fmla="*/ 22 w 33"/>
                  <a:gd name="T5" fmla="*/ 31 h 34"/>
                  <a:gd name="T6" fmla="*/ 15 w 33"/>
                  <a:gd name="T7" fmla="*/ 34 h 34"/>
                  <a:gd name="T8" fmla="*/ 10 w 33"/>
                  <a:gd name="T9" fmla="*/ 33 h 34"/>
                  <a:gd name="T10" fmla="*/ 5 w 33"/>
                  <a:gd name="T11" fmla="*/ 27 h 34"/>
                  <a:gd name="T12" fmla="*/ 4 w 33"/>
                  <a:gd name="T13" fmla="*/ 19 h 34"/>
                  <a:gd name="T14" fmla="*/ 3 w 33"/>
                  <a:gd name="T15" fmla="*/ 12 h 34"/>
                  <a:gd name="T16" fmla="*/ 0 w 33"/>
                  <a:gd name="T17" fmla="*/ 5 h 34"/>
                  <a:gd name="T18" fmla="*/ 5 w 33"/>
                  <a:gd name="T19" fmla="*/ 1 h 34"/>
                  <a:gd name="T20" fmla="*/ 11 w 33"/>
                  <a:gd name="T21" fmla="*/ 0 h 34"/>
                  <a:gd name="T22" fmla="*/ 17 w 33"/>
                  <a:gd name="T23" fmla="*/ 0 h 34"/>
                  <a:gd name="T24" fmla="*/ 22 w 33"/>
                  <a:gd name="T25" fmla="*/ 1 h 34"/>
                  <a:gd name="T26" fmla="*/ 27 w 33"/>
                  <a:gd name="T27" fmla="*/ 4 h 34"/>
                  <a:gd name="T28" fmla="*/ 30 w 33"/>
                  <a:gd name="T29" fmla="*/ 9 h 34"/>
                  <a:gd name="T30" fmla="*/ 33 w 33"/>
                  <a:gd name="T31" fmla="*/ 15 h 34"/>
                  <a:gd name="T32" fmla="*/ 33 w 33"/>
                  <a:gd name="T33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20"/>
                    </a:moveTo>
                    <a:lnTo>
                      <a:pt x="28" y="26"/>
                    </a:lnTo>
                    <a:lnTo>
                      <a:pt x="22" y="31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5" y="27"/>
                    </a:lnTo>
                    <a:lnTo>
                      <a:pt x="4" y="19"/>
                    </a:lnTo>
                    <a:lnTo>
                      <a:pt x="3" y="12"/>
                    </a:lnTo>
                    <a:lnTo>
                      <a:pt x="0" y="5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7" y="4"/>
                    </a:lnTo>
                    <a:lnTo>
                      <a:pt x="30" y="9"/>
                    </a:lnTo>
                    <a:lnTo>
                      <a:pt x="33" y="15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8" name="Freeform 138"/>
              <p:cNvSpPr>
                <a:spLocks/>
              </p:cNvSpPr>
              <p:nvPr/>
            </p:nvSpPr>
            <p:spPr bwMode="auto">
              <a:xfrm>
                <a:off x="1293" y="1924"/>
                <a:ext cx="12" cy="11"/>
              </a:xfrm>
              <a:custGeom>
                <a:avLst/>
                <a:gdLst>
                  <a:gd name="T0" fmla="*/ 26 w 26"/>
                  <a:gd name="T1" fmla="*/ 15 h 21"/>
                  <a:gd name="T2" fmla="*/ 21 w 26"/>
                  <a:gd name="T3" fmla="*/ 20 h 21"/>
                  <a:gd name="T4" fmla="*/ 14 w 26"/>
                  <a:gd name="T5" fmla="*/ 21 h 21"/>
                  <a:gd name="T6" fmla="*/ 6 w 26"/>
                  <a:gd name="T7" fmla="*/ 19 h 21"/>
                  <a:gd name="T8" fmla="*/ 0 w 26"/>
                  <a:gd name="T9" fmla="*/ 15 h 21"/>
                  <a:gd name="T10" fmla="*/ 1 w 26"/>
                  <a:gd name="T11" fmla="*/ 10 h 21"/>
                  <a:gd name="T12" fmla="*/ 4 w 26"/>
                  <a:gd name="T13" fmla="*/ 7 h 21"/>
                  <a:gd name="T14" fmla="*/ 6 w 26"/>
                  <a:gd name="T15" fmla="*/ 4 h 21"/>
                  <a:gd name="T16" fmla="*/ 9 w 26"/>
                  <a:gd name="T17" fmla="*/ 1 h 21"/>
                  <a:gd name="T18" fmla="*/ 16 w 26"/>
                  <a:gd name="T19" fmla="*/ 0 h 21"/>
                  <a:gd name="T20" fmla="*/ 21 w 26"/>
                  <a:gd name="T21" fmla="*/ 4 h 21"/>
                  <a:gd name="T22" fmla="*/ 23 w 26"/>
                  <a:gd name="T23" fmla="*/ 9 h 21"/>
                  <a:gd name="T24" fmla="*/ 26 w 26"/>
                  <a:gd name="T2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1">
                    <a:moveTo>
                      <a:pt x="26" y="15"/>
                    </a:moveTo>
                    <a:lnTo>
                      <a:pt x="21" y="20"/>
                    </a:lnTo>
                    <a:lnTo>
                      <a:pt x="14" y="21"/>
                    </a:lnTo>
                    <a:lnTo>
                      <a:pt x="6" y="19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1" y="4"/>
                    </a:lnTo>
                    <a:lnTo>
                      <a:pt x="23" y="9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59" name="Freeform 139"/>
              <p:cNvSpPr>
                <a:spLocks/>
              </p:cNvSpPr>
              <p:nvPr/>
            </p:nvSpPr>
            <p:spPr bwMode="auto">
              <a:xfrm>
                <a:off x="1349" y="1939"/>
                <a:ext cx="22" cy="20"/>
              </a:xfrm>
              <a:custGeom>
                <a:avLst/>
                <a:gdLst>
                  <a:gd name="T0" fmla="*/ 45 w 45"/>
                  <a:gd name="T1" fmla="*/ 4 h 40"/>
                  <a:gd name="T2" fmla="*/ 44 w 45"/>
                  <a:gd name="T3" fmla="*/ 16 h 40"/>
                  <a:gd name="T4" fmla="*/ 37 w 45"/>
                  <a:gd name="T5" fmla="*/ 25 h 40"/>
                  <a:gd name="T6" fmla="*/ 28 w 45"/>
                  <a:gd name="T7" fmla="*/ 32 h 40"/>
                  <a:gd name="T8" fmla="*/ 20 w 45"/>
                  <a:gd name="T9" fmla="*/ 40 h 40"/>
                  <a:gd name="T10" fmla="*/ 10 w 45"/>
                  <a:gd name="T11" fmla="*/ 36 h 40"/>
                  <a:gd name="T12" fmla="*/ 4 w 45"/>
                  <a:gd name="T13" fmla="*/ 32 h 40"/>
                  <a:gd name="T14" fmla="*/ 0 w 45"/>
                  <a:gd name="T15" fmla="*/ 25 h 40"/>
                  <a:gd name="T16" fmla="*/ 2 w 45"/>
                  <a:gd name="T17" fmla="*/ 15 h 40"/>
                  <a:gd name="T18" fmla="*/ 8 w 45"/>
                  <a:gd name="T19" fmla="*/ 13 h 40"/>
                  <a:gd name="T20" fmla="*/ 13 w 45"/>
                  <a:gd name="T21" fmla="*/ 10 h 40"/>
                  <a:gd name="T22" fmla="*/ 17 w 45"/>
                  <a:gd name="T23" fmla="*/ 6 h 40"/>
                  <a:gd name="T24" fmla="*/ 23 w 45"/>
                  <a:gd name="T25" fmla="*/ 3 h 40"/>
                  <a:gd name="T26" fmla="*/ 28 w 45"/>
                  <a:gd name="T27" fmla="*/ 1 h 40"/>
                  <a:gd name="T28" fmla="*/ 33 w 45"/>
                  <a:gd name="T29" fmla="*/ 0 h 40"/>
                  <a:gd name="T30" fmla="*/ 39 w 45"/>
                  <a:gd name="T31" fmla="*/ 1 h 40"/>
                  <a:gd name="T32" fmla="*/ 45 w 45"/>
                  <a:gd name="T33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40">
                    <a:moveTo>
                      <a:pt x="45" y="4"/>
                    </a:moveTo>
                    <a:lnTo>
                      <a:pt x="44" y="16"/>
                    </a:lnTo>
                    <a:lnTo>
                      <a:pt x="37" y="25"/>
                    </a:lnTo>
                    <a:lnTo>
                      <a:pt x="28" y="32"/>
                    </a:lnTo>
                    <a:lnTo>
                      <a:pt x="20" y="40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7260" name="Freeform 140"/>
              <p:cNvSpPr>
                <a:spLocks/>
              </p:cNvSpPr>
              <p:nvPr/>
            </p:nvSpPr>
            <p:spPr bwMode="auto">
              <a:xfrm>
                <a:off x="1398" y="1947"/>
                <a:ext cx="20" cy="16"/>
              </a:xfrm>
              <a:custGeom>
                <a:avLst/>
                <a:gdLst>
                  <a:gd name="T0" fmla="*/ 40 w 40"/>
                  <a:gd name="T1" fmla="*/ 12 h 32"/>
                  <a:gd name="T2" fmla="*/ 40 w 40"/>
                  <a:gd name="T3" fmla="*/ 17 h 32"/>
                  <a:gd name="T4" fmla="*/ 39 w 40"/>
                  <a:gd name="T5" fmla="*/ 23 h 32"/>
                  <a:gd name="T6" fmla="*/ 37 w 40"/>
                  <a:gd name="T7" fmla="*/ 28 h 32"/>
                  <a:gd name="T8" fmla="*/ 33 w 40"/>
                  <a:gd name="T9" fmla="*/ 32 h 32"/>
                  <a:gd name="T10" fmla="*/ 25 w 40"/>
                  <a:gd name="T11" fmla="*/ 27 h 32"/>
                  <a:gd name="T12" fmla="*/ 16 w 40"/>
                  <a:gd name="T13" fmla="*/ 28 h 32"/>
                  <a:gd name="T14" fmla="*/ 8 w 40"/>
                  <a:gd name="T15" fmla="*/ 27 h 32"/>
                  <a:gd name="T16" fmla="*/ 1 w 40"/>
                  <a:gd name="T17" fmla="*/ 19 h 32"/>
                  <a:gd name="T18" fmla="*/ 1 w 40"/>
                  <a:gd name="T19" fmla="*/ 13 h 32"/>
                  <a:gd name="T20" fmla="*/ 1 w 40"/>
                  <a:gd name="T21" fmla="*/ 9 h 32"/>
                  <a:gd name="T22" fmla="*/ 0 w 40"/>
                  <a:gd name="T23" fmla="*/ 4 h 32"/>
                  <a:gd name="T24" fmla="*/ 3 w 40"/>
                  <a:gd name="T25" fmla="*/ 0 h 32"/>
                  <a:gd name="T26" fmla="*/ 8 w 40"/>
                  <a:gd name="T27" fmla="*/ 1 h 32"/>
                  <a:gd name="T28" fmla="*/ 14 w 40"/>
                  <a:gd name="T29" fmla="*/ 1 h 32"/>
                  <a:gd name="T30" fmla="*/ 18 w 40"/>
                  <a:gd name="T31" fmla="*/ 1 h 32"/>
                  <a:gd name="T32" fmla="*/ 23 w 40"/>
                  <a:gd name="T33" fmla="*/ 1 h 32"/>
                  <a:gd name="T34" fmla="*/ 28 w 40"/>
                  <a:gd name="T35" fmla="*/ 2 h 32"/>
                  <a:gd name="T36" fmla="*/ 32 w 40"/>
                  <a:gd name="T37" fmla="*/ 4 h 32"/>
                  <a:gd name="T38" fmla="*/ 37 w 40"/>
                  <a:gd name="T39" fmla="*/ 8 h 32"/>
                  <a:gd name="T40" fmla="*/ 40 w 40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32">
                    <a:moveTo>
                      <a:pt x="40" y="12"/>
                    </a:moveTo>
                    <a:lnTo>
                      <a:pt x="40" y="17"/>
                    </a:lnTo>
                    <a:lnTo>
                      <a:pt x="39" y="23"/>
                    </a:lnTo>
                    <a:lnTo>
                      <a:pt x="37" y="28"/>
                    </a:lnTo>
                    <a:lnTo>
                      <a:pt x="33" y="32"/>
                    </a:lnTo>
                    <a:lnTo>
                      <a:pt x="25" y="27"/>
                    </a:lnTo>
                    <a:lnTo>
                      <a:pt x="16" y="28"/>
                    </a:lnTo>
                    <a:lnTo>
                      <a:pt x="8" y="27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7" y="8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</p:grpSp>
        <p:sp>
          <p:nvSpPr>
            <p:cNvPr id="7261" name="Right Arrow 7260"/>
            <p:cNvSpPr/>
            <p:nvPr/>
          </p:nvSpPr>
          <p:spPr>
            <a:xfrm>
              <a:off x="3700813" y="2108345"/>
              <a:ext cx="1872208" cy="609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produces</a:t>
              </a:r>
              <a:endParaRPr lang="en-SG" dirty="0"/>
            </a:p>
          </p:txBody>
        </p:sp>
        <p:sp>
          <p:nvSpPr>
            <p:cNvPr id="7262" name="TextBox 7261"/>
            <p:cNvSpPr txBox="1"/>
            <p:nvPr/>
          </p:nvSpPr>
          <p:spPr>
            <a:xfrm>
              <a:off x="755576" y="3284984"/>
              <a:ext cx="4166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</a:t>
              </a:r>
              <a:r>
                <a:rPr lang="en-US" sz="2400" dirty="0" err="1" smtClean="0"/>
                <a:t>tonne</a:t>
              </a:r>
              <a:r>
                <a:rPr lang="en-US" sz="2400" dirty="0" smtClean="0"/>
                <a:t> of conventional cement</a:t>
              </a:r>
              <a:endParaRPr lang="en-SG" sz="2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843711" y="3267799"/>
              <a:ext cx="2243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0.6 </a:t>
              </a:r>
              <a:r>
                <a:rPr lang="en-US" sz="2400" dirty="0" err="1" smtClean="0"/>
                <a:t>tonne</a:t>
              </a:r>
              <a:r>
                <a:rPr lang="en-US" sz="2400" dirty="0" smtClean="0"/>
                <a:t> of CO</a:t>
              </a:r>
              <a:r>
                <a:rPr lang="en-US" sz="2400" baseline="-25000" dirty="0" smtClean="0"/>
                <a:t>2</a:t>
              </a:r>
              <a:endParaRPr lang="en-SG" sz="2400" dirty="0"/>
            </a:p>
          </p:txBody>
        </p:sp>
        <p:pic>
          <p:nvPicPr>
            <p:cNvPr id="177" name="Picture 176" descr="C:\Users\Aik Ling\Pictures\2010\exchange\US tour\10 san diego\P108053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9" r="50000" b="13101"/>
            <a:stretch/>
          </p:blipFill>
          <p:spPr bwMode="auto">
            <a:xfrm>
              <a:off x="5950281" y="1589507"/>
              <a:ext cx="1522141" cy="155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480827" y="3841399"/>
            <a:ext cx="7106682" cy="2128206"/>
            <a:chOff x="1480827" y="3841399"/>
            <a:chExt cx="7106682" cy="2128206"/>
          </a:xfrm>
        </p:grpSpPr>
        <p:pic>
          <p:nvPicPr>
            <p:cNvPr id="7318" name="Picture 150" descr="C:\Users\Aik Ling\Dropbox\shared folders\Mine\pictures\cement blo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710" y="4044043"/>
              <a:ext cx="2243629" cy="141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Right Arrow 170"/>
            <p:cNvSpPr/>
            <p:nvPr/>
          </p:nvSpPr>
          <p:spPr>
            <a:xfrm>
              <a:off x="3700814" y="4293096"/>
              <a:ext cx="1872208" cy="64807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r>
                <a:rPr lang="en-US" dirty="0" smtClean="0"/>
                <a:t>equestered in</a:t>
              </a:r>
              <a:endParaRPr lang="en-SG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562770" y="5507940"/>
              <a:ext cx="3024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</a:t>
              </a:r>
              <a:r>
                <a:rPr lang="en-US" sz="2400" dirty="0" err="1" smtClean="0"/>
                <a:t>tonne</a:t>
              </a:r>
              <a:r>
                <a:rPr lang="en-US" sz="2400" dirty="0" smtClean="0"/>
                <a:t> of eco-cement</a:t>
              </a:r>
              <a:endParaRPr lang="en-SG" sz="2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480827" y="5507940"/>
              <a:ext cx="2243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0.5 </a:t>
              </a:r>
              <a:r>
                <a:rPr lang="en-US" sz="2400" dirty="0" err="1" smtClean="0"/>
                <a:t>tonne</a:t>
              </a:r>
              <a:r>
                <a:rPr lang="en-US" sz="2400" dirty="0" smtClean="0"/>
                <a:t> of CO</a:t>
              </a:r>
              <a:r>
                <a:rPr lang="en-US" sz="2400" baseline="-25000" dirty="0" smtClean="0"/>
                <a:t>2</a:t>
              </a:r>
              <a:endParaRPr lang="en-SG" sz="2400" dirty="0"/>
            </a:p>
          </p:txBody>
        </p:sp>
        <p:pic>
          <p:nvPicPr>
            <p:cNvPr id="178" name="Picture 177" descr="C:\Users\Aik Ling\Pictures\2010\exchange\US tour\10 san diego\P108053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9" r="50000" b="13101"/>
            <a:stretch/>
          </p:blipFill>
          <p:spPr bwMode="auto">
            <a:xfrm>
              <a:off x="1547664" y="3841399"/>
              <a:ext cx="1522141" cy="155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Net CO</a:t>
            </a:r>
            <a:r>
              <a:rPr lang="en-US" baseline="-25000" dirty="0" smtClean="0"/>
              <a:t>2</a:t>
            </a:r>
            <a:r>
              <a:rPr lang="en-US" dirty="0" smtClean="0"/>
              <a:t> emission</a:t>
            </a:r>
            <a:endParaRPr lang="en-SG" dirty="0"/>
          </a:p>
        </p:txBody>
      </p:sp>
      <p:sp>
        <p:nvSpPr>
          <p:cNvPr id="125" name="TextBox 124"/>
          <p:cNvSpPr txBox="1"/>
          <p:nvPr/>
        </p:nvSpPr>
        <p:spPr>
          <a:xfrm>
            <a:off x="181789" y="4725144"/>
            <a:ext cx="393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</a:t>
            </a:r>
            <a:r>
              <a:rPr lang="en-US" sz="2400" b="1" dirty="0" err="1"/>
              <a:t>tonne</a:t>
            </a:r>
            <a:r>
              <a:rPr lang="en-US" sz="2400" b="1" dirty="0"/>
              <a:t> of </a:t>
            </a:r>
            <a:r>
              <a:rPr lang="en-US" sz="2400" b="1" dirty="0" smtClean="0"/>
              <a:t>blended cement:</a:t>
            </a:r>
            <a:endParaRPr lang="en-SG" sz="2400" b="1" dirty="0"/>
          </a:p>
          <a:p>
            <a:pPr algn="ctr"/>
            <a:r>
              <a:rPr lang="en-US" sz="2400" dirty="0" smtClean="0"/>
              <a:t>80% conventional cement</a:t>
            </a:r>
          </a:p>
          <a:p>
            <a:pPr algn="ctr"/>
            <a:r>
              <a:rPr lang="en-US" sz="2400" dirty="0" smtClean="0"/>
              <a:t>20</a:t>
            </a:r>
            <a:r>
              <a:rPr lang="en-US" sz="2400" dirty="0"/>
              <a:t>% eco-cement</a:t>
            </a:r>
            <a:endParaRPr lang="en-US" sz="2400" dirty="0" smtClean="0"/>
          </a:p>
        </p:txBody>
      </p:sp>
      <p:pic>
        <p:nvPicPr>
          <p:cNvPr id="127" name="Picture 126" descr="C:\Users\Aik Ling\Pictures\2010\exchange\US tour\10 san diego\P1080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 r="50000" b="13101"/>
          <a:stretch/>
        </p:blipFill>
        <p:spPr bwMode="auto">
          <a:xfrm>
            <a:off x="6012160" y="2182692"/>
            <a:ext cx="2232248" cy="2275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ight Arrow 123"/>
          <p:cNvSpPr/>
          <p:nvPr/>
        </p:nvSpPr>
        <p:spPr>
          <a:xfrm>
            <a:off x="3779912" y="2716783"/>
            <a:ext cx="19442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produces</a:t>
            </a:r>
            <a:endParaRPr lang="en-SG" sz="2800" dirty="0"/>
          </a:p>
        </p:txBody>
      </p:sp>
      <p:pic>
        <p:nvPicPr>
          <p:cNvPr id="129" name="Picture 152" descr="C:\Users\Aik Ling\Dropbox\shared folders\Mine\pictures\cement block part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 bwMode="auto">
          <a:xfrm>
            <a:off x="181789" y="2224803"/>
            <a:ext cx="3310091" cy="22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4355976" y="4826646"/>
            <a:ext cx="489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Net </a:t>
            </a:r>
            <a:r>
              <a:rPr lang="en-US" sz="2400" b="1" dirty="0"/>
              <a:t>CO</a:t>
            </a:r>
            <a:r>
              <a:rPr lang="en-US" sz="2400" b="1" baseline="-25000" dirty="0"/>
              <a:t>2 </a:t>
            </a:r>
            <a:r>
              <a:rPr lang="en-US" sz="2400" b="1" dirty="0" smtClean="0"/>
              <a:t>emission is 0.38 </a:t>
            </a:r>
            <a:r>
              <a:rPr lang="en-US" sz="2400" b="1" dirty="0" err="1"/>
              <a:t>tonne</a:t>
            </a:r>
            <a:r>
              <a:rPr lang="en-US" sz="2400" b="1" dirty="0"/>
              <a:t> 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endParaRPr lang="en-US" sz="2400" b="1" dirty="0" smtClean="0"/>
          </a:p>
          <a:p>
            <a:pPr algn="ctr"/>
            <a:r>
              <a:rPr lang="en-US" sz="2400" dirty="0" smtClean="0"/>
              <a:t>(0.8 x 0.6 – 0.2 x 0.5 </a:t>
            </a:r>
            <a:r>
              <a:rPr lang="en-US" sz="2400" dirty="0" err="1" smtClean="0"/>
              <a:t>tonne</a:t>
            </a:r>
            <a:r>
              <a:rPr lang="en-US" sz="2400" dirty="0" smtClean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Completed Carbon Cycle</a:t>
            </a:r>
            <a:endParaRPr lang="en-SG" dirty="0"/>
          </a:p>
        </p:txBody>
      </p:sp>
      <p:grpSp>
        <p:nvGrpSpPr>
          <p:cNvPr id="5" name="Group 4"/>
          <p:cNvGrpSpPr/>
          <p:nvPr/>
        </p:nvGrpSpPr>
        <p:grpSpPr>
          <a:xfrm>
            <a:off x="1128880" y="1326016"/>
            <a:ext cx="5963400" cy="5177842"/>
            <a:chOff x="971600" y="1064410"/>
            <a:chExt cx="6264696" cy="5439448"/>
          </a:xfrm>
        </p:grpSpPr>
        <p:grpSp>
          <p:nvGrpSpPr>
            <p:cNvPr id="7" name="Group 6"/>
            <p:cNvGrpSpPr/>
            <p:nvPr/>
          </p:nvGrpSpPr>
          <p:grpSpPr>
            <a:xfrm>
              <a:off x="971600" y="1064410"/>
              <a:ext cx="6264696" cy="5439448"/>
              <a:chOff x="971600" y="1064410"/>
              <a:chExt cx="6264696" cy="54394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1600" y="1064410"/>
                <a:ext cx="6248586" cy="5036982"/>
                <a:chOff x="971600" y="1064410"/>
                <a:chExt cx="6248586" cy="503698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231739" y="1492880"/>
                  <a:ext cx="4752528" cy="4608512"/>
                </a:xfrm>
                <a:prstGeom prst="ellipse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pic>
              <p:nvPicPr>
                <p:cNvPr id="13" name="Picture 12"/>
                <p:cNvPicPr/>
                <p:nvPr/>
              </p:nvPicPr>
              <p:blipFill rotWithShape="1">
                <a:blip r:embed="rId2"/>
                <a:srcRect l="12893" t="26692" r="80374" b="66652"/>
                <a:stretch/>
              </p:blipFill>
              <p:spPr bwMode="auto">
                <a:xfrm>
                  <a:off x="1043937" y="1188485"/>
                  <a:ext cx="2053376" cy="116866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365926" y="5237762"/>
                  <a:ext cx="458508" cy="98149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2824434" y="4941168"/>
                  <a:ext cx="99011" cy="394743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4" descr="C:\Users\Aik Ling\Dropbox\PHD Y1 S1\misc\desktop pics\2012-07-11 12.56.5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479" t="33231" r="36582" b="25619"/>
                <a:stretch/>
              </p:blipFill>
              <p:spPr bwMode="auto">
                <a:xfrm>
                  <a:off x="2482399" y="1471309"/>
                  <a:ext cx="1106102" cy="136876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6" descr="C:\Users\Aik Ling\Pictures\2010\exchange\US tour\10 san diego\P1080534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5835947" y="1498836"/>
                  <a:ext cx="1018577" cy="135798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474" r="46550" b="75888"/>
                <a:stretch/>
              </p:blipFill>
              <p:spPr bwMode="auto">
                <a:xfrm>
                  <a:off x="971600" y="1064410"/>
                  <a:ext cx="1034641" cy="78041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37980" y="5237762"/>
                  <a:ext cx="51229" cy="44142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5971356" y="5228390"/>
                  <a:ext cx="503964" cy="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4545304" y="1498836"/>
                  <a:ext cx="458744" cy="27398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545304" y="1210227"/>
                  <a:ext cx="458744" cy="274557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1892808" y="3573019"/>
                  <a:ext cx="5327378" cy="1191948"/>
                  <a:chOff x="349729" y="3350056"/>
                  <a:chExt cx="7686936" cy="1583951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259632" y="4308695"/>
                    <a:ext cx="6552728" cy="14733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5" name="Picture 2" descr="C:\Users\Aik Ling\Pictures\2010\exchange\GT\04 april\talladega (18 april)\P1060179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38" t="21901" r="10929"/>
                  <a:stretch/>
                </p:blipFill>
                <p:spPr bwMode="auto">
                  <a:xfrm>
                    <a:off x="4748724" y="3922281"/>
                    <a:ext cx="1406975" cy="92916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3" descr="C:\Users\Aik Ling\Pictures\2010\exchange\GT\02 feb\19-21 feb (tybee, marietta n euharlee)\euharlee\New Folder\P1040578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435" t="12999" r="55134" b="58826"/>
                  <a:stretch/>
                </p:blipFill>
                <p:spPr bwMode="auto">
                  <a:xfrm>
                    <a:off x="2602396" y="3839719"/>
                    <a:ext cx="1015578" cy="1094288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6" descr="C:\Users\Aik Ling\Pictures\2010\exchange\US tour\10 san diego\P1080534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489" r="50000" b="13101"/>
                  <a:stretch/>
                </p:blipFill>
                <p:spPr bwMode="auto">
                  <a:xfrm>
                    <a:off x="7092281" y="3922018"/>
                    <a:ext cx="944384" cy="8865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979711" y="4051463"/>
                    <a:ext cx="216024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1943454" y="4323427"/>
                    <a:ext cx="26041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139952" y="4065137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4139952" y="433710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588224" y="4042215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6588224" y="431418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4" name="Picture 4" descr="C:\Users\Aik Ling\Pictures\2011\korea\day 3 jeju olle route 10\unwanted\P110030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139" t="74716" r="29924" b="2989"/>
                  <a:stretch/>
                </p:blipFill>
                <p:spPr bwMode="auto">
                  <a:xfrm>
                    <a:off x="349729" y="3900954"/>
                    <a:ext cx="1223322" cy="932376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Picture 6" descr="C:\Users\Aik Ling\Dropbox\shared folders\Mine\Picture2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532" y="3350058"/>
                    <a:ext cx="975858" cy="6203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" name="Picture 7" descr="C:\Users\Aik Ling\Dropbox\shared folders\Mine\Picture3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5698" y="3350056"/>
                    <a:ext cx="1019472" cy="6157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" name="Picture 5" descr="C:\Users\Aik Ling\Dropbox\shared folders\Mine\Picture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0340" y="3350057"/>
                    <a:ext cx="982808" cy="6293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5628163" y="6165304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© A L  Goh, 2013</a:t>
                </a:r>
                <a:endParaRPr lang="en-SG" sz="1600" dirty="0"/>
              </a:p>
            </p:txBody>
          </p:sp>
        </p:grpSp>
        <p:pic>
          <p:nvPicPr>
            <p:cNvPr id="8" name="Picture 11" descr="C:\Users\Aik Ling\Pictures\2010\exchange\GT\02 feb\georgia aquarium\P1040167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r="16276"/>
            <a:stretch/>
          </p:blipFill>
          <p:spPr bwMode="auto">
            <a:xfrm>
              <a:off x="4566508" y="5382588"/>
              <a:ext cx="1085612" cy="10891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Aik Ling\Pictures\2012\CH\AUSSIE!\1 ALL\13th day - Centennial Glens Stable\2012-07-11 13.33.55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t="21810" r="44512" b="7024"/>
            <a:stretch/>
          </p:blipFill>
          <p:spPr bwMode="auto">
            <a:xfrm>
              <a:off x="3449971" y="5382588"/>
              <a:ext cx="1122029" cy="11164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328414" y="3093930"/>
            <a:ext cx="4498901" cy="551498"/>
            <a:chOff x="2517775" y="3140968"/>
            <a:chExt cx="4142457" cy="461640"/>
          </a:xfrm>
        </p:grpSpPr>
        <p:sp>
          <p:nvSpPr>
            <p:cNvPr id="38" name="Freeform 37"/>
            <p:cNvSpPr/>
            <p:nvPr/>
          </p:nvSpPr>
          <p:spPr>
            <a:xfrm>
              <a:off x="2517775" y="3284984"/>
              <a:ext cx="4142457" cy="317624"/>
            </a:xfrm>
            <a:custGeom>
              <a:avLst/>
              <a:gdLst>
                <a:gd name="connsiteX0" fmla="*/ 0 w 4095750"/>
                <a:gd name="connsiteY0" fmla="*/ 485847 h 485847"/>
                <a:gd name="connsiteX1" fmla="*/ 2044700 w 4095750"/>
                <a:gd name="connsiteY1" fmla="*/ 72 h 485847"/>
                <a:gd name="connsiteX2" fmla="*/ 4095750 w 4095750"/>
                <a:gd name="connsiteY2" fmla="*/ 457272 h 48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0" h="485847">
                  <a:moveTo>
                    <a:pt x="0" y="485847"/>
                  </a:moveTo>
                  <a:cubicBezTo>
                    <a:pt x="681037" y="245340"/>
                    <a:pt x="1362075" y="4834"/>
                    <a:pt x="2044700" y="72"/>
                  </a:cubicBezTo>
                  <a:cubicBezTo>
                    <a:pt x="2727325" y="-4690"/>
                    <a:pt x="3411537" y="226291"/>
                    <a:pt x="4095750" y="4572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499992" y="3140968"/>
              <a:ext cx="216024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518418" y="3293368"/>
              <a:ext cx="197598" cy="1504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427984" y="249463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SG" sz="3600" dirty="0">
              <a:solidFill>
                <a:srgbClr val="FF0000"/>
              </a:solidFill>
            </a:endParaRPr>
          </a:p>
        </p:txBody>
      </p:sp>
      <p:pic>
        <p:nvPicPr>
          <p:cNvPr id="42" name="Picture 152" descr="C:\Users\Aik Ling\Dropbox\shared folders\Mine\pictures\cement block partial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 bwMode="auto">
          <a:xfrm>
            <a:off x="1677239" y="3157904"/>
            <a:ext cx="1131627" cy="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Coastal Eco-Cities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739095"/>
            <a:ext cx="4680520" cy="4642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Conclusion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Renewable Energy</a:t>
            </a:r>
          </a:p>
          <a:p>
            <a:pPr lvl="1"/>
            <a:r>
              <a:rPr lang="en-US" dirty="0"/>
              <a:t>Oyster farm proposal</a:t>
            </a:r>
          </a:p>
          <a:p>
            <a:pPr lvl="1"/>
            <a:r>
              <a:rPr lang="en-US" dirty="0"/>
              <a:t>2.4 MW near-shore Oyster farm</a:t>
            </a:r>
          </a:p>
          <a:p>
            <a:pPr lvl="1"/>
            <a:r>
              <a:rPr lang="en-US" dirty="0"/>
              <a:t>Estimated savings: 3200 </a:t>
            </a:r>
            <a:r>
              <a:rPr lang="en-US" dirty="0" err="1"/>
              <a:t>tonnes</a:t>
            </a:r>
            <a:r>
              <a:rPr lang="en-US" dirty="0"/>
              <a:t> </a:t>
            </a:r>
            <a:r>
              <a:rPr lang="en-US"/>
              <a:t>of </a:t>
            </a:r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dirty="0"/>
              <a:t>p/a</a:t>
            </a:r>
          </a:p>
          <a:p>
            <a:r>
              <a:rPr lang="en-US" dirty="0"/>
              <a:t>Carbon Management</a:t>
            </a:r>
          </a:p>
          <a:p>
            <a:pPr lvl="1"/>
            <a:r>
              <a:rPr lang="en-US" dirty="0"/>
              <a:t>Eco-cement proposal</a:t>
            </a:r>
          </a:p>
          <a:p>
            <a:pPr lvl="1"/>
            <a:r>
              <a:rPr lang="en-SG" dirty="0"/>
              <a:t>Estimated savings: 0.2 tonne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per </a:t>
            </a:r>
            <a:r>
              <a:rPr lang="en-US" dirty="0" err="1"/>
              <a:t>tonne</a:t>
            </a:r>
            <a:r>
              <a:rPr lang="en-US" dirty="0"/>
              <a:t> of blended cement</a:t>
            </a:r>
          </a:p>
        </p:txBody>
      </p:sp>
    </p:spTree>
    <p:extLst>
      <p:ext uri="{BB962C8B-B14F-4D97-AF65-F5344CB8AC3E}">
        <p14:creationId xmlns:p14="http://schemas.microsoft.com/office/powerpoint/2010/main" val="35190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Future Work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with relevant organizations</a:t>
            </a:r>
          </a:p>
          <a:p>
            <a:pPr lvl="1"/>
            <a:r>
              <a:rPr lang="en-US" dirty="0"/>
              <a:t>Dover City Council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Investors</a:t>
            </a:r>
          </a:p>
          <a:p>
            <a:r>
              <a:rPr lang="en-US" dirty="0" err="1"/>
              <a:t>Biomimicry</a:t>
            </a:r>
            <a:r>
              <a:rPr lang="en-US" dirty="0"/>
              <a:t> to address other issues</a:t>
            </a:r>
          </a:p>
          <a:p>
            <a:pPr lvl="1"/>
            <a:r>
              <a:rPr lang="en-US" dirty="0"/>
              <a:t>Flood management</a:t>
            </a:r>
          </a:p>
          <a:p>
            <a:pPr lvl="1"/>
            <a:r>
              <a:rPr lang="en-US" dirty="0"/>
              <a:t>Waste management</a:t>
            </a:r>
          </a:p>
          <a:p>
            <a:pPr lvl="1"/>
            <a:r>
              <a:rPr lang="en-US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053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4881">
            <a:off x="1440789" y="1242626"/>
            <a:ext cx="6262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</a:t>
            </a:r>
          </a:p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 your attention!</a:t>
            </a:r>
            <a:endParaRPr lang="en-SG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5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790234"/>
            <a:ext cx="53976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GB" sz="1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Q &amp; A</a:t>
            </a:r>
            <a:endParaRPr lang="en-GB" sz="1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Biomimicry</a:t>
            </a:r>
            <a:r>
              <a:rPr lang="en-US" dirty="0" smtClean="0"/>
              <a:t> for Carbon Capture</a:t>
            </a:r>
            <a:br>
              <a:rPr lang="en-US" dirty="0" smtClean="0"/>
            </a:br>
            <a:r>
              <a:rPr lang="en-US" sz="2700" dirty="0" smtClean="0"/>
              <a:t>(Section 6.4.1, pages 78-82)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dirty="0" smtClean="0"/>
              <a:t>Artificial trees</a:t>
            </a:r>
          </a:p>
          <a:p>
            <a:pPr lvl="1"/>
            <a:r>
              <a:rPr lang="en-US" dirty="0" smtClean="0"/>
              <a:t>Absorb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from atmosphere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Industrial Lungs </a:t>
            </a:r>
          </a:p>
          <a:p>
            <a:pPr lvl="1"/>
            <a:r>
              <a:rPr lang="en-US" dirty="0" smtClean="0"/>
              <a:t>Absorb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from </a:t>
            </a:r>
            <a:r>
              <a:rPr lang="en-US" dirty="0" smtClean="0"/>
              <a:t>power plant emissions</a:t>
            </a:r>
          </a:p>
        </p:txBody>
      </p:sp>
      <p:pic>
        <p:nvPicPr>
          <p:cNvPr id="4" name="Picture 2" descr="C:\Users\Aik Ling\Pictures\2012\CH\AUSSIE!\1 ALL\13th day - Centennial Glens Stable\2012-07-11 12.56.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2" t="34116" r="37639" b="27598"/>
          <a:stretch/>
        </p:blipFill>
        <p:spPr bwMode="auto">
          <a:xfrm>
            <a:off x="6148311" y="1628923"/>
            <a:ext cx="1664049" cy="21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26178" y="4464811"/>
            <a:ext cx="1824502" cy="2250135"/>
            <a:chOff x="6126178" y="4464811"/>
            <a:chExt cx="1824502" cy="225013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89" b="35191"/>
            <a:stretch/>
          </p:blipFill>
          <p:spPr bwMode="auto">
            <a:xfrm>
              <a:off x="6126178" y="4464811"/>
              <a:ext cx="1824502" cy="197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48311" y="6453336"/>
              <a:ext cx="18020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err="1" smtClean="0"/>
                <a:t>Biomimicry</a:t>
              </a:r>
              <a:r>
                <a:rPr lang="en-US" sz="1100" dirty="0" smtClean="0"/>
                <a:t> Institute</a:t>
              </a:r>
              <a:endParaRPr lang="en-SG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0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Trees</a:t>
            </a:r>
            <a:br>
              <a:rPr lang="en-US" dirty="0" smtClean="0"/>
            </a:br>
            <a:r>
              <a:rPr lang="en-US" sz="2700" dirty="0"/>
              <a:t>(Section 6.4.1, pages </a:t>
            </a:r>
            <a:r>
              <a:rPr lang="en-US" sz="2700" dirty="0" smtClean="0"/>
              <a:t>78-79)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Lenfest</a:t>
            </a:r>
            <a:r>
              <a:rPr lang="en-GB" sz="2800" dirty="0" smtClean="0"/>
              <a:t> </a:t>
            </a:r>
            <a:r>
              <a:rPr lang="en-GB" sz="2800" dirty="0" err="1"/>
              <a:t>Center</a:t>
            </a:r>
            <a:r>
              <a:rPr lang="en-GB" sz="2800" dirty="0"/>
              <a:t> for Sustainable </a:t>
            </a:r>
            <a:r>
              <a:rPr lang="en-GB" sz="2800" dirty="0" smtClean="0"/>
              <a:t>Energy at Columbia University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bsorbs </a:t>
            </a:r>
            <a:r>
              <a:rPr lang="en-GB" sz="2800" dirty="0"/>
              <a:t>CO</a:t>
            </a:r>
            <a:r>
              <a:rPr lang="en-GB" sz="2800" baseline="-25000" dirty="0"/>
              <a:t>2</a:t>
            </a:r>
            <a:r>
              <a:rPr lang="en-GB" sz="2800" dirty="0"/>
              <a:t> from the air using plastic </a:t>
            </a:r>
            <a:r>
              <a:rPr lang="en-GB" sz="2800" dirty="0" smtClean="0"/>
              <a:t>leaves</a:t>
            </a:r>
          </a:p>
          <a:p>
            <a:r>
              <a:rPr lang="en-GB" sz="2800" dirty="0" smtClean="0"/>
              <a:t>“1,000 </a:t>
            </a:r>
            <a:r>
              <a:rPr lang="en-GB" sz="2800" dirty="0"/>
              <a:t>times more efficient than the real thing” </a:t>
            </a:r>
            <a:endParaRPr lang="en-GB" sz="2800" dirty="0" smtClean="0"/>
          </a:p>
          <a:p>
            <a:r>
              <a:rPr lang="en-GB" sz="2800" dirty="0" smtClean="0"/>
              <a:t>Do </a:t>
            </a:r>
            <a:r>
              <a:rPr lang="en-GB" sz="2800" dirty="0"/>
              <a:t>not require direct exposure to sunlight </a:t>
            </a:r>
            <a:endParaRPr lang="en-GB" sz="2800" dirty="0" smtClean="0"/>
          </a:p>
          <a:p>
            <a:r>
              <a:rPr lang="en-GB" sz="2800" dirty="0"/>
              <a:t>Each synthetic tree is expected to collect about 90,000 tonnes of carbon per year </a:t>
            </a:r>
            <a:endParaRPr lang="en-GB" sz="2800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555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Lungs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(Section 6.4.1, pages </a:t>
            </a:r>
            <a:r>
              <a:rPr lang="en-US" sz="2700" dirty="0" smtClean="0"/>
              <a:t>80-82)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arbonic anhydrase enzyme remove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1,000 times faster</a:t>
            </a:r>
          </a:p>
          <a:p>
            <a:r>
              <a:rPr lang="en-US" sz="2400" dirty="0" smtClean="0"/>
              <a:t>Low-energy solvent: MDEA</a:t>
            </a:r>
          </a:p>
          <a:p>
            <a:r>
              <a:rPr lang="en-US" sz="2400" dirty="0" smtClean="0"/>
              <a:t>Estimated cost </a:t>
            </a:r>
            <a:r>
              <a:rPr lang="en-US" sz="2400" dirty="0"/>
              <a:t>savings of </a:t>
            </a:r>
            <a:r>
              <a:rPr lang="en-US" sz="2400" dirty="0" smtClean="0"/>
              <a:t>32-45 </a:t>
            </a:r>
            <a:r>
              <a:rPr lang="en-US" sz="2400" dirty="0"/>
              <a:t>million </a:t>
            </a:r>
            <a:r>
              <a:rPr lang="en-US" sz="2400" dirty="0" smtClean="0"/>
              <a:t>GBP </a:t>
            </a:r>
            <a:r>
              <a:rPr lang="en-US" sz="2400" dirty="0"/>
              <a:t>per year</a:t>
            </a:r>
            <a:endParaRPr lang="en-US" sz="2400" dirty="0" smtClean="0"/>
          </a:p>
          <a:p>
            <a:endParaRPr lang="en-US" dirty="0" smtClean="0"/>
          </a:p>
          <a:p>
            <a:endParaRPr lang="en-SG" dirty="0"/>
          </a:p>
          <a:p>
            <a:endParaRPr lang="en-SG" dirty="0"/>
          </a:p>
        </p:txBody>
      </p:sp>
      <p:grpSp>
        <p:nvGrpSpPr>
          <p:cNvPr id="6" name="Group 5"/>
          <p:cNvGrpSpPr/>
          <p:nvPr/>
        </p:nvGrpSpPr>
        <p:grpSpPr>
          <a:xfrm>
            <a:off x="1845398" y="2924944"/>
            <a:ext cx="5462906" cy="3888432"/>
            <a:chOff x="1845398" y="2924944"/>
            <a:chExt cx="5462906" cy="3888432"/>
          </a:xfrm>
        </p:grpSpPr>
        <p:pic>
          <p:nvPicPr>
            <p:cNvPr id="4" name="Picture 3" descr="C:\Users\Aik Ling\Dropbox\shared folders\Mine\articles to use\carbon capture\mdea_for_we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398" y="2924944"/>
              <a:ext cx="5462906" cy="3628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635896" y="6551766"/>
              <a:ext cx="1441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/>
                <a:t>CO</a:t>
              </a:r>
              <a:r>
                <a:rPr lang="en-US" sz="1100" baseline="-25000" dirty="0"/>
                <a:t>2</a:t>
              </a:r>
              <a:r>
                <a:rPr lang="en-US" sz="1100" dirty="0"/>
                <a:t> </a:t>
              </a:r>
              <a:r>
                <a:rPr lang="en-US" sz="1100" dirty="0" smtClean="0"/>
                <a:t> Solutions</a:t>
              </a:r>
              <a:endParaRPr lang="en-SG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68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Performance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Calera </a:t>
            </a:r>
            <a:r>
              <a:rPr lang="en-SG" dirty="0"/>
              <a:t>SCM as a 20% replacement in blended cement </a:t>
            </a:r>
            <a:r>
              <a:rPr lang="en-SG" dirty="0" smtClean="0"/>
              <a:t>satisfies performance </a:t>
            </a:r>
            <a:r>
              <a:rPr lang="en-SG" dirty="0"/>
              <a:t>standards for </a:t>
            </a:r>
          </a:p>
          <a:p>
            <a:pPr lvl="1"/>
            <a:r>
              <a:rPr lang="en-SG" dirty="0" smtClean="0"/>
              <a:t>setting </a:t>
            </a:r>
            <a:r>
              <a:rPr lang="en-SG" dirty="0"/>
              <a:t>behaviour (ASTM C191), </a:t>
            </a:r>
            <a:endParaRPr lang="en-SG" dirty="0" smtClean="0"/>
          </a:p>
          <a:p>
            <a:pPr lvl="1"/>
            <a:r>
              <a:rPr lang="en-SG" dirty="0" smtClean="0"/>
              <a:t>flow </a:t>
            </a:r>
            <a:r>
              <a:rPr lang="en-SG" dirty="0"/>
              <a:t>characteristics (ASTM C1437), </a:t>
            </a:r>
            <a:endParaRPr lang="en-SG" dirty="0" smtClean="0"/>
          </a:p>
          <a:p>
            <a:pPr lvl="1"/>
            <a:r>
              <a:rPr lang="en-SG" dirty="0" smtClean="0"/>
              <a:t>compressive </a:t>
            </a:r>
            <a:r>
              <a:rPr lang="en-SG" dirty="0"/>
              <a:t>strength (ASTM C109). 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260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 cement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Magnesium cements can have </a:t>
            </a:r>
            <a:endParaRPr lang="en-US" dirty="0" smtClean="0"/>
          </a:p>
          <a:p>
            <a:pPr lvl="1"/>
            <a:r>
              <a:rPr lang="en-US" dirty="0" smtClean="0"/>
              <a:t>greater </a:t>
            </a:r>
            <a:r>
              <a:rPr lang="en-US" dirty="0"/>
              <a:t>compressive and tensile strength, </a:t>
            </a:r>
            <a:endParaRPr lang="en-US" dirty="0" smtClean="0"/>
          </a:p>
          <a:p>
            <a:pPr lvl="1"/>
            <a:r>
              <a:rPr lang="en-US" dirty="0" smtClean="0"/>
              <a:t>greater </a:t>
            </a:r>
            <a:r>
              <a:rPr lang="en-US" dirty="0"/>
              <a:t>capacity </a:t>
            </a:r>
            <a:r>
              <a:rPr lang="en-US" dirty="0" smtClean="0"/>
              <a:t>to </a:t>
            </a:r>
            <a:r>
              <a:rPr lang="en-US" dirty="0"/>
              <a:t>bond to </a:t>
            </a:r>
            <a:r>
              <a:rPr lang="en-US" dirty="0" smtClean="0"/>
              <a:t>woody materials</a:t>
            </a:r>
            <a:r>
              <a:rPr lang="en-US" dirty="0"/>
              <a:t>. </a:t>
            </a:r>
            <a:endParaRPr lang="en-SG" dirty="0"/>
          </a:p>
          <a:p>
            <a:pPr lvl="0"/>
            <a:r>
              <a:rPr lang="en-US" dirty="0"/>
              <a:t>They can be used to build </a:t>
            </a:r>
            <a:endParaRPr lang="en-US" dirty="0" smtClean="0"/>
          </a:p>
          <a:p>
            <a:pPr lvl="1"/>
            <a:r>
              <a:rPr lang="en-US" dirty="0" smtClean="0"/>
              <a:t>lighter </a:t>
            </a:r>
            <a:r>
              <a:rPr lang="en-US" dirty="0"/>
              <a:t>structures with </a:t>
            </a:r>
            <a:endParaRPr lang="en-US" dirty="0" smtClean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insulating properties.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54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Impact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SG" dirty="0" smtClean="0"/>
              <a:t>If </a:t>
            </a:r>
            <a:r>
              <a:rPr lang="en-SG" dirty="0"/>
              <a:t>Calera SCM replaced 20% of OPC in China, </a:t>
            </a:r>
            <a:endParaRPr lang="en-SG" dirty="0" smtClean="0"/>
          </a:p>
          <a:p>
            <a:pPr lvl="1"/>
            <a:r>
              <a:rPr lang="en-SG" dirty="0" smtClean="0"/>
              <a:t>cement </a:t>
            </a:r>
            <a:r>
              <a:rPr lang="en-SG" dirty="0"/>
              <a:t>production would decrease from 1.4 to 1.12 </a:t>
            </a:r>
            <a:r>
              <a:rPr lang="en-SG" dirty="0" err="1" smtClean="0"/>
              <a:t>Gt</a:t>
            </a:r>
            <a:r>
              <a:rPr lang="en-SG" dirty="0" smtClean="0"/>
              <a:t> </a:t>
            </a:r>
            <a:r>
              <a:rPr lang="en-SG" dirty="0"/>
              <a:t>p/a </a:t>
            </a:r>
          </a:p>
          <a:p>
            <a:pPr lvl="1"/>
            <a:r>
              <a:rPr lang="en-SG" dirty="0"/>
              <a:t>associated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SG" dirty="0" smtClean="0"/>
              <a:t>emissions </a:t>
            </a:r>
            <a:r>
              <a:rPr lang="en-SG" dirty="0"/>
              <a:t>would be reduced by approximately 246 Mt p/a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SG" baseline="30000" dirty="0" smtClean="0"/>
          </a:p>
          <a:p>
            <a:pPr lvl="1"/>
            <a:endParaRPr lang="en-SG" dirty="0"/>
          </a:p>
          <a:p>
            <a:r>
              <a:rPr lang="en-SG" dirty="0" smtClean="0"/>
              <a:t>If </a:t>
            </a:r>
            <a:r>
              <a:rPr lang="en-SG" dirty="0"/>
              <a:t>Calera SCM replaced 20% of OPC in the US, </a:t>
            </a:r>
            <a:endParaRPr lang="en-SG" dirty="0" smtClean="0"/>
          </a:p>
          <a:p>
            <a:pPr lvl="1"/>
            <a:r>
              <a:rPr lang="en-SG" dirty="0" smtClean="0"/>
              <a:t>cement </a:t>
            </a:r>
            <a:r>
              <a:rPr lang="en-SG" dirty="0"/>
              <a:t>production would decrease from 75 to 60 </a:t>
            </a:r>
            <a:r>
              <a:rPr lang="en-SG" dirty="0" smtClean="0"/>
              <a:t>Mt p/a </a:t>
            </a:r>
          </a:p>
          <a:p>
            <a:pPr lvl="1"/>
            <a:r>
              <a:rPr lang="en-SG" dirty="0" smtClean="0"/>
              <a:t>associated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SG" dirty="0" smtClean="0"/>
              <a:t>emissions </a:t>
            </a:r>
            <a:r>
              <a:rPr lang="en-SG" dirty="0"/>
              <a:t>would be reduced by approximately 13 Mt p/a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SG" baseline="30000" dirty="0" smtClean="0"/>
          </a:p>
          <a:p>
            <a:pPr marL="0" lvl="1" indent="0">
              <a:buNone/>
            </a:pPr>
            <a:endParaRPr lang="en-SG" dirty="0" smtClean="0"/>
          </a:p>
          <a:p>
            <a:pPr marL="0" lvl="1" indent="0">
              <a:buNone/>
            </a:pPr>
            <a:r>
              <a:rPr lang="en-SG" dirty="0" smtClean="0"/>
              <a:t>* </a:t>
            </a:r>
            <a:r>
              <a:rPr lang="en-SG" dirty="0"/>
              <a:t>Assuming an emissions factor of 0.88 </a:t>
            </a:r>
            <a:r>
              <a:rPr lang="en-SG" dirty="0" smtClean="0"/>
              <a:t>t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SG" dirty="0" smtClean="0"/>
              <a:t>/</a:t>
            </a:r>
            <a:r>
              <a:rPr lang="en-SG" dirty="0"/>
              <a:t>t </a:t>
            </a:r>
            <a:r>
              <a:rPr lang="en-SG" dirty="0" smtClean="0"/>
              <a:t>cement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098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Coastal Eco-City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ocially </a:t>
            </a:r>
            <a:r>
              <a:rPr lang="en-US" dirty="0"/>
              <a:t>and economically significant urban </a:t>
            </a:r>
            <a:r>
              <a:rPr lang="en-US" dirty="0" smtClean="0"/>
              <a:t>area near </a:t>
            </a:r>
            <a:r>
              <a:rPr lang="en-US" dirty="0"/>
              <a:t>the </a:t>
            </a:r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environmental </a:t>
            </a:r>
            <a:r>
              <a:rPr lang="en-US" dirty="0" smtClean="0"/>
              <a:t>impacts 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human well-being and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stimulate </a:t>
            </a:r>
            <a:r>
              <a:rPr lang="en-US" dirty="0"/>
              <a:t>growth </a:t>
            </a:r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a harmonious relation between the land and the </a:t>
            </a:r>
            <a:r>
              <a:rPr lang="en-US" dirty="0" smtClean="0"/>
              <a:t>sea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market for cement?</a:t>
            </a:r>
            <a:br>
              <a:rPr lang="en-US" dirty="0" smtClean="0"/>
            </a:br>
            <a:r>
              <a:rPr lang="en-US" sz="2700" dirty="0" smtClean="0"/>
              <a:t>(Last paragraph of Section 6.5.1, page 91)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Census Bureau: 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population </a:t>
            </a:r>
            <a:r>
              <a:rPr lang="en-US" dirty="0" smtClean="0"/>
              <a:t>predicted </a:t>
            </a:r>
            <a:r>
              <a:rPr lang="en-US" dirty="0"/>
              <a:t>to grow from today’s 6.9 billion to over 9 billion by </a:t>
            </a:r>
            <a:r>
              <a:rPr lang="en-US" dirty="0" smtClean="0"/>
              <a:t>2050</a:t>
            </a:r>
          </a:p>
          <a:p>
            <a:r>
              <a:rPr lang="en-US" dirty="0" smtClean="0"/>
              <a:t>CEMEX: 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2050, global annual concrete consumption will double </a:t>
            </a:r>
            <a:r>
              <a:rPr lang="en-US" dirty="0" smtClean="0"/>
              <a:t>from the </a:t>
            </a:r>
            <a:r>
              <a:rPr lang="en-US" dirty="0"/>
              <a:t>estimated </a:t>
            </a:r>
            <a:r>
              <a:rPr lang="en-US" dirty="0" smtClean="0"/>
              <a:t>10.5 </a:t>
            </a:r>
            <a:r>
              <a:rPr lang="en-US" dirty="0"/>
              <a:t>billion </a:t>
            </a:r>
            <a:r>
              <a:rPr lang="en-US" dirty="0" err="1" smtClean="0"/>
              <a:t>tonnes</a:t>
            </a:r>
            <a:r>
              <a:rPr lang="en-US" dirty="0" smtClean="0"/>
              <a:t> in 2006</a:t>
            </a:r>
          </a:p>
          <a:p>
            <a:r>
              <a:rPr lang="en-US" dirty="0" err="1"/>
              <a:t>Entreprises</a:t>
            </a:r>
            <a:r>
              <a:rPr lang="en-US" dirty="0"/>
              <a:t> pour </a:t>
            </a:r>
            <a:r>
              <a:rPr lang="en-US" dirty="0" err="1" smtClean="0"/>
              <a:t>L´Environnent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Strict </a:t>
            </a:r>
            <a:r>
              <a:rPr lang="en-US" dirty="0"/>
              <a:t>constraints on carbon emissions might increase demand for concrete in the order of 10% to 15% by 2050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977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Analysis</a:t>
            </a:r>
            <a:br>
              <a:rPr lang="en-US" dirty="0" smtClean="0"/>
            </a:br>
            <a:r>
              <a:rPr lang="en-US" sz="2700" dirty="0" smtClean="0"/>
              <a:t>(Section 6.4.2, page 84-85)</a:t>
            </a:r>
            <a:endParaRPr lang="en-SG" sz="27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45" t="18557" r="23061" b="10072"/>
          <a:stretch/>
        </p:blipFill>
        <p:spPr bwMode="auto">
          <a:xfrm>
            <a:off x="467544" y="1506054"/>
            <a:ext cx="8088328" cy="5163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Analysis</a:t>
            </a:r>
            <a:br>
              <a:rPr lang="en-US" dirty="0"/>
            </a:br>
            <a:r>
              <a:rPr lang="en-US" sz="2700" dirty="0"/>
              <a:t>(Section 6.4.2, page 84-85)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total </a:t>
            </a:r>
            <a:r>
              <a:rPr lang="en-GB" dirty="0"/>
              <a:t>cost of capturing carbon dioxide, sulphur oxides (</a:t>
            </a:r>
            <a:r>
              <a:rPr lang="en-GB" dirty="0" err="1"/>
              <a:t>SOx</a:t>
            </a:r>
            <a:r>
              <a:rPr lang="en-GB" dirty="0"/>
              <a:t>), nitrogen oxides (</a:t>
            </a:r>
            <a:r>
              <a:rPr lang="en-GB" dirty="0" err="1"/>
              <a:t>NOx</a:t>
            </a:r>
            <a:r>
              <a:rPr lang="en-GB" dirty="0"/>
              <a:t>), and mercury (Hg) using traditional single pollutant technologies is </a:t>
            </a:r>
            <a:r>
              <a:rPr lang="en-GB" dirty="0" smtClean="0"/>
              <a:t>1800 USD (approximately </a:t>
            </a:r>
            <a:r>
              <a:rPr lang="en-GB" dirty="0"/>
              <a:t>1160 GBP) per kilowatt. </a:t>
            </a:r>
            <a:endParaRPr lang="en-GB" dirty="0" smtClean="0"/>
          </a:p>
          <a:p>
            <a:r>
              <a:rPr lang="en-GB" dirty="0" smtClean="0"/>
              <a:t>able </a:t>
            </a:r>
            <a:r>
              <a:rPr lang="en-GB" dirty="0"/>
              <a:t>to capture these pollutants at competitive rates and simultaneously create marketable building </a:t>
            </a:r>
            <a:r>
              <a:rPr lang="en-GB" dirty="0" smtClean="0"/>
              <a:t>materials for about 950 USD per kilowatt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195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Feasibility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 smtClean="0"/>
              <a:t>Financial </a:t>
            </a:r>
            <a:r>
              <a:rPr lang="en-SG" dirty="0"/>
              <a:t>viability </a:t>
            </a:r>
            <a:r>
              <a:rPr lang="en-SG" dirty="0" smtClean="0"/>
              <a:t>depends on</a:t>
            </a:r>
          </a:p>
          <a:p>
            <a:pPr lvl="1"/>
            <a:r>
              <a:rPr lang="en-SG" sz="2700" dirty="0" smtClean="0"/>
              <a:t>availability </a:t>
            </a:r>
            <a:r>
              <a:rPr lang="en-SG" sz="2700" dirty="0"/>
              <a:t>of suitable brines and alternative alkalinity </a:t>
            </a:r>
            <a:r>
              <a:rPr lang="en-SG" sz="2700" dirty="0" smtClean="0"/>
              <a:t>sources</a:t>
            </a:r>
          </a:p>
          <a:p>
            <a:pPr lvl="1"/>
            <a:r>
              <a:rPr lang="en-SG" sz="2700" dirty="0" smtClean="0"/>
              <a:t>economic </a:t>
            </a:r>
            <a:r>
              <a:rPr lang="en-SG" sz="2700" dirty="0"/>
              <a:t>incentives for carbon sequestration, </a:t>
            </a:r>
            <a:endParaRPr lang="en-SG" sz="2700" dirty="0" smtClean="0"/>
          </a:p>
          <a:p>
            <a:pPr lvl="1"/>
            <a:r>
              <a:rPr lang="en-SG" sz="2700" dirty="0" smtClean="0"/>
              <a:t>ability to </a:t>
            </a:r>
            <a:r>
              <a:rPr lang="en-SG" sz="2700" dirty="0"/>
              <a:t>satisfy </a:t>
            </a:r>
            <a:r>
              <a:rPr lang="en-SG" sz="2700" dirty="0" smtClean="0"/>
              <a:t>technical </a:t>
            </a:r>
            <a:r>
              <a:rPr lang="en-SG" sz="2700" dirty="0"/>
              <a:t>performance criteria of </a:t>
            </a:r>
            <a:r>
              <a:rPr lang="en-SG" sz="2700" dirty="0" smtClean="0"/>
              <a:t>local </a:t>
            </a:r>
            <a:r>
              <a:rPr lang="en-SG" sz="2700" dirty="0"/>
              <a:t>cement markets </a:t>
            </a:r>
            <a:endParaRPr lang="en-SG" sz="2700" dirty="0" smtClean="0"/>
          </a:p>
          <a:p>
            <a:pPr lvl="1"/>
            <a:r>
              <a:rPr lang="en-SG" sz="2700" dirty="0" smtClean="0"/>
              <a:t>ability to </a:t>
            </a:r>
            <a:r>
              <a:rPr lang="en-SG" sz="2700" dirty="0"/>
              <a:t>overcome </a:t>
            </a:r>
            <a:r>
              <a:rPr lang="en-SG" sz="2700" dirty="0" smtClean="0"/>
              <a:t>normal </a:t>
            </a:r>
            <a:r>
              <a:rPr lang="en-SG" sz="2700" dirty="0"/>
              <a:t>market resistance to new </a:t>
            </a:r>
            <a:r>
              <a:rPr lang="en-SG" sz="2700" dirty="0" smtClean="0"/>
              <a:t>technology  </a:t>
            </a:r>
          </a:p>
          <a:p>
            <a:r>
              <a:rPr lang="en-SG" dirty="0" smtClean="0"/>
              <a:t>Most </a:t>
            </a:r>
            <a:r>
              <a:rPr lang="en-SG" dirty="0"/>
              <a:t>economic when </a:t>
            </a:r>
          </a:p>
          <a:p>
            <a:pPr lvl="1"/>
            <a:r>
              <a:rPr lang="en-SG" sz="2700" dirty="0"/>
              <a:t>suitable brines and other alkaline </a:t>
            </a:r>
            <a:r>
              <a:rPr lang="en-SG" sz="2700" dirty="0" err="1"/>
              <a:t>feedstocks</a:t>
            </a:r>
            <a:r>
              <a:rPr lang="en-SG" sz="2700" dirty="0"/>
              <a:t>, and markets for SCM are available near power </a:t>
            </a:r>
            <a:r>
              <a:rPr lang="en-SG" sz="2700" dirty="0" smtClean="0"/>
              <a:t>plants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660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Feasibility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SG" sz="3600" dirty="0"/>
              <a:t>Calera has potential revenue streams from:</a:t>
            </a:r>
          </a:p>
          <a:p>
            <a:pPr lvl="1"/>
            <a:r>
              <a:rPr lang="en-SG" dirty="0" smtClean="0"/>
              <a:t>Sequestration </a:t>
            </a:r>
            <a:r>
              <a:rPr lang="en-SG" dirty="0"/>
              <a:t>of carbon,</a:t>
            </a:r>
          </a:p>
          <a:p>
            <a:pPr lvl="1"/>
            <a:r>
              <a:rPr lang="en-SG" dirty="0" smtClean="0"/>
              <a:t>Removal </a:t>
            </a:r>
            <a:r>
              <a:rPr lang="en-SG" dirty="0"/>
              <a:t>of SO</a:t>
            </a:r>
            <a:r>
              <a:rPr lang="en-SG" baseline="-25000" dirty="0"/>
              <a:t>X</a:t>
            </a:r>
            <a:r>
              <a:rPr lang="en-SG" dirty="0"/>
              <a:t> and acid,</a:t>
            </a:r>
          </a:p>
          <a:p>
            <a:pPr lvl="1"/>
            <a:r>
              <a:rPr lang="en-SG" dirty="0" smtClean="0"/>
              <a:t>Capture </a:t>
            </a:r>
            <a:r>
              <a:rPr lang="en-SG" dirty="0"/>
              <a:t>and non‐leachable mineralization of mercury and other </a:t>
            </a:r>
            <a:r>
              <a:rPr lang="en-SG" dirty="0" smtClean="0"/>
              <a:t>heavy metals </a:t>
            </a:r>
            <a:r>
              <a:rPr lang="en-SG" dirty="0"/>
              <a:t>in Calera carbonaceous material</a:t>
            </a:r>
          </a:p>
          <a:p>
            <a:pPr lvl="1"/>
            <a:r>
              <a:rPr lang="en-SG" dirty="0" smtClean="0"/>
              <a:t>Fly </a:t>
            </a:r>
            <a:r>
              <a:rPr lang="en-SG" dirty="0"/>
              <a:t>ash remediation, and</a:t>
            </a:r>
          </a:p>
          <a:p>
            <a:pPr lvl="1"/>
            <a:r>
              <a:rPr lang="en-SG" dirty="0" smtClean="0"/>
              <a:t>Product </a:t>
            </a:r>
            <a:r>
              <a:rPr lang="en-SG" dirty="0"/>
              <a:t>sales</a:t>
            </a:r>
          </a:p>
          <a:p>
            <a:r>
              <a:rPr lang="en-SG" sz="3600" dirty="0" smtClean="0"/>
              <a:t>Calera </a:t>
            </a:r>
            <a:r>
              <a:rPr lang="en-SG" sz="3600" dirty="0"/>
              <a:t>has potential cost savings from:</a:t>
            </a:r>
          </a:p>
          <a:p>
            <a:pPr lvl="1"/>
            <a:r>
              <a:rPr lang="en-SG" dirty="0" smtClean="0"/>
              <a:t>Use </a:t>
            </a:r>
            <a:r>
              <a:rPr lang="en-SG" dirty="0"/>
              <a:t>of waste industrial materials</a:t>
            </a:r>
          </a:p>
          <a:p>
            <a:pPr lvl="1"/>
            <a:r>
              <a:rPr lang="en-SG" dirty="0" smtClean="0"/>
              <a:t>Patented </a:t>
            </a:r>
            <a:r>
              <a:rPr lang="en-SG" dirty="0"/>
              <a:t>electrochemistry to produce sodium hydroxide</a:t>
            </a:r>
          </a:p>
          <a:p>
            <a:pPr lvl="1"/>
            <a:r>
              <a:rPr lang="en-SG" dirty="0" smtClean="0"/>
              <a:t>Off‐grid </a:t>
            </a:r>
            <a:r>
              <a:rPr lang="en-SG" dirty="0"/>
              <a:t>solar and wind generation at remote locations to </a:t>
            </a:r>
            <a:r>
              <a:rPr lang="en-SG" dirty="0" smtClean="0"/>
              <a:t>manufacture alkaline </a:t>
            </a:r>
            <a:r>
              <a:rPr lang="en-SG" dirty="0" err="1"/>
              <a:t>feedstocks</a:t>
            </a:r>
            <a:endParaRPr lang="en-SG" dirty="0"/>
          </a:p>
          <a:p>
            <a:r>
              <a:rPr lang="en-SG" sz="3600" dirty="0" smtClean="0"/>
              <a:t>Profitability </a:t>
            </a:r>
            <a:r>
              <a:rPr lang="en-SG" sz="3600" dirty="0"/>
              <a:t>depends on carbon markets</a:t>
            </a:r>
          </a:p>
        </p:txBody>
      </p:sp>
    </p:spTree>
    <p:extLst>
      <p:ext uri="{BB962C8B-B14F-4D97-AF65-F5344CB8AC3E}">
        <p14:creationId xmlns:p14="http://schemas.microsoft.com/office/powerpoint/2010/main" val="17117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Analysis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SG" sz="3600" dirty="0" smtClean="0"/>
              <a:t>New </a:t>
            </a:r>
            <a:r>
              <a:rPr lang="en-SG" sz="3600" dirty="0"/>
              <a:t>power sector </a:t>
            </a:r>
            <a:r>
              <a:rPr lang="en-SG" sz="3600" dirty="0" smtClean="0"/>
              <a:t>equilibrium</a:t>
            </a:r>
          </a:p>
          <a:p>
            <a:pPr lvl="1"/>
            <a:r>
              <a:rPr lang="en-SG" dirty="0" smtClean="0"/>
              <a:t>lower </a:t>
            </a:r>
            <a:r>
              <a:rPr lang="en-SG" dirty="0"/>
              <a:t>carbon emissions, </a:t>
            </a:r>
            <a:endParaRPr lang="en-SG" dirty="0" smtClean="0"/>
          </a:p>
          <a:p>
            <a:pPr lvl="1"/>
            <a:r>
              <a:rPr lang="en-SG" dirty="0" smtClean="0"/>
              <a:t>lower </a:t>
            </a:r>
            <a:r>
              <a:rPr lang="en-SG" dirty="0"/>
              <a:t>electricity demand, </a:t>
            </a:r>
            <a:endParaRPr lang="en-SG" dirty="0" smtClean="0"/>
          </a:p>
          <a:p>
            <a:pPr lvl="1"/>
            <a:r>
              <a:rPr lang="en-SG" dirty="0" smtClean="0"/>
              <a:t>higher </a:t>
            </a:r>
            <a:r>
              <a:rPr lang="en-SG" dirty="0"/>
              <a:t>prices for electricity from fossil fuel, </a:t>
            </a:r>
            <a:endParaRPr lang="en-SG" dirty="0" smtClean="0"/>
          </a:p>
          <a:p>
            <a:pPr lvl="1"/>
            <a:r>
              <a:rPr lang="en-SG" dirty="0" smtClean="0"/>
              <a:t>higher </a:t>
            </a:r>
            <a:r>
              <a:rPr lang="en-SG" dirty="0"/>
              <a:t>market share for renewable and low-carbon generation (because coal plants take on the cost of CCS), </a:t>
            </a:r>
            <a:endParaRPr lang="en-SG" dirty="0" smtClean="0"/>
          </a:p>
          <a:p>
            <a:pPr lvl="1"/>
            <a:r>
              <a:rPr lang="en-SG" dirty="0" smtClean="0"/>
              <a:t>higher </a:t>
            </a:r>
            <a:r>
              <a:rPr lang="en-SG" dirty="0"/>
              <a:t>investment in end-use energy efficiency. </a:t>
            </a:r>
            <a:endParaRPr lang="en-SG" dirty="0" smtClean="0"/>
          </a:p>
          <a:p>
            <a:pPr lvl="1"/>
            <a:endParaRPr lang="en-SG" dirty="0" smtClean="0"/>
          </a:p>
          <a:p>
            <a:r>
              <a:rPr lang="en-SG" sz="3600" dirty="0" smtClean="0"/>
              <a:t>New </a:t>
            </a:r>
            <a:r>
              <a:rPr lang="en-SG" sz="3600" dirty="0"/>
              <a:t>cement sector equilibrium </a:t>
            </a:r>
            <a:endParaRPr lang="en-SG" sz="3600" dirty="0" smtClean="0"/>
          </a:p>
          <a:p>
            <a:pPr lvl="1"/>
            <a:r>
              <a:rPr lang="en-SG" dirty="0" smtClean="0"/>
              <a:t>lower </a:t>
            </a:r>
            <a:r>
              <a:rPr lang="en-SG" dirty="0"/>
              <a:t>cement and concrete prices, </a:t>
            </a:r>
            <a:endParaRPr lang="en-SG" dirty="0" smtClean="0"/>
          </a:p>
          <a:p>
            <a:pPr lvl="1"/>
            <a:r>
              <a:rPr lang="en-SG" dirty="0" smtClean="0"/>
              <a:t>higher </a:t>
            </a:r>
            <a:r>
              <a:rPr lang="en-SG" dirty="0"/>
              <a:t>demand for these lower cost products, </a:t>
            </a:r>
            <a:endParaRPr lang="en-SG" dirty="0" smtClean="0"/>
          </a:p>
          <a:p>
            <a:pPr lvl="1"/>
            <a:r>
              <a:rPr lang="en-SG" dirty="0" smtClean="0"/>
              <a:t>lower </a:t>
            </a:r>
            <a:r>
              <a:rPr lang="en-SG" dirty="0"/>
              <a:t>demand for mined products replaced with Calera materials. </a:t>
            </a:r>
          </a:p>
        </p:txBody>
      </p:sp>
    </p:spTree>
    <p:extLst>
      <p:ext uri="{BB962C8B-B14F-4D97-AF65-F5344CB8AC3E}">
        <p14:creationId xmlns:p14="http://schemas.microsoft.com/office/powerpoint/2010/main" val="509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Analysis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Calera market </a:t>
            </a:r>
            <a:r>
              <a:rPr lang="en-SG" dirty="0"/>
              <a:t>penetration will encourage other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SG" dirty="0" smtClean="0"/>
              <a:t>mitigation </a:t>
            </a:r>
            <a:r>
              <a:rPr lang="en-SG" dirty="0"/>
              <a:t>options like:</a:t>
            </a:r>
          </a:p>
          <a:p>
            <a:pPr lvl="1"/>
            <a:r>
              <a:rPr lang="en-SG" sz="2400" dirty="0" smtClean="0"/>
              <a:t>Cost-effective </a:t>
            </a:r>
            <a:r>
              <a:rPr lang="en-SG" sz="2400" dirty="0"/>
              <a:t>energy saving in households and companies,</a:t>
            </a:r>
          </a:p>
          <a:p>
            <a:pPr lvl="1"/>
            <a:r>
              <a:rPr lang="en-SG" sz="2400" dirty="0" smtClean="0"/>
              <a:t>Renewable </a:t>
            </a:r>
            <a:r>
              <a:rPr lang="en-SG" sz="2400" dirty="0"/>
              <a:t>energy sources of power generation,</a:t>
            </a:r>
          </a:p>
          <a:p>
            <a:pPr lvl="1"/>
            <a:r>
              <a:rPr lang="en-SG" sz="2400" dirty="0" smtClean="0"/>
              <a:t>Substitution </a:t>
            </a:r>
            <a:r>
              <a:rPr lang="en-SG" sz="2400" dirty="0"/>
              <a:t>of competing building materials for cement and concrete, </a:t>
            </a:r>
          </a:p>
          <a:p>
            <a:pPr lvl="1"/>
            <a:r>
              <a:rPr lang="en-SG" sz="2400" dirty="0"/>
              <a:t>Relatively low-carbon power generation like natural gas and combined heat and power.</a:t>
            </a:r>
          </a:p>
        </p:txBody>
      </p:sp>
    </p:spTree>
    <p:extLst>
      <p:ext uri="{BB962C8B-B14F-4D97-AF65-F5344CB8AC3E}">
        <p14:creationId xmlns:p14="http://schemas.microsoft.com/office/powerpoint/2010/main" val="17871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Legislative Issues</a:t>
            </a:r>
            <a:br>
              <a:rPr lang="en-US" dirty="0" smtClean="0"/>
            </a:br>
            <a:r>
              <a:rPr lang="en-US" sz="2700" dirty="0" smtClean="0"/>
              <a:t>(Section 6.4.2, page 85)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Calera process eliminates the need to </a:t>
            </a:r>
          </a:p>
          <a:p>
            <a:pPr lvl="1"/>
            <a:r>
              <a:rPr lang="en-US" dirty="0" smtClean="0"/>
              <a:t>transport </a:t>
            </a:r>
            <a:r>
              <a:rPr lang="en-US" dirty="0"/>
              <a:t>gaseous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locate </a:t>
            </a:r>
            <a:r>
              <a:rPr lang="en-US" dirty="0"/>
              <a:t>feasible storage sites, and </a:t>
            </a:r>
            <a:endParaRPr lang="en-US" dirty="0" smtClean="0"/>
          </a:p>
          <a:p>
            <a:pPr lvl="1"/>
            <a:r>
              <a:rPr lang="en-US" dirty="0" smtClean="0"/>
              <a:t>address </a:t>
            </a:r>
            <a:r>
              <a:rPr lang="en-US" dirty="0"/>
              <a:t>the ownership and liability issues associated with injection operations and long-term storage.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the stability and usefulness of the carbonate mineral in the built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ownership is clear and liability is limited to the normal liability for any building material”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024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Impact</a:t>
            </a:r>
            <a:br>
              <a:rPr lang="en-US" dirty="0" smtClean="0"/>
            </a:br>
            <a:r>
              <a:rPr lang="en-US" sz="2400" dirty="0" smtClean="0"/>
              <a:t>(Section 6.5.2, page 91)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Ions </a:t>
            </a:r>
            <a:r>
              <a:rPr lang="en-US" dirty="0"/>
              <a:t>may not be as abundant as </a:t>
            </a:r>
            <a:r>
              <a:rPr lang="en-US" dirty="0" smtClean="0"/>
              <a:t>expected</a:t>
            </a:r>
          </a:p>
          <a:p>
            <a:r>
              <a:rPr lang="en-US" dirty="0" smtClean="0"/>
              <a:t>Extraction </a:t>
            </a:r>
            <a:r>
              <a:rPr lang="en-US" dirty="0"/>
              <a:t>may change </a:t>
            </a:r>
            <a:r>
              <a:rPr lang="en-US" dirty="0" smtClean="0"/>
              <a:t>seawater composition, </a:t>
            </a:r>
            <a:r>
              <a:rPr lang="en-US" dirty="0"/>
              <a:t>causing imbalance to </a:t>
            </a:r>
            <a:r>
              <a:rPr lang="en-US" dirty="0" smtClean="0"/>
              <a:t>oceanic </a:t>
            </a:r>
            <a:r>
              <a:rPr lang="en-US" dirty="0"/>
              <a:t>eco-system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top</a:t>
            </a:r>
            <a:r>
              <a:rPr lang="en-SG" dirty="0"/>
              <a:t> of using natural brines such as seawater, industrial waste products like kiln dust, cement dust or fly ash from smokestacks could provide a source of ions and alkalinity</a:t>
            </a:r>
          </a:p>
        </p:txBody>
      </p:sp>
    </p:spTree>
    <p:extLst>
      <p:ext uri="{BB962C8B-B14F-4D97-AF65-F5344CB8AC3E}">
        <p14:creationId xmlns:p14="http://schemas.microsoft.com/office/powerpoint/2010/main" val="19176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risks</a:t>
            </a:r>
            <a:br>
              <a:rPr lang="en-US" dirty="0" smtClean="0"/>
            </a:br>
            <a:r>
              <a:rPr lang="en-US" sz="2700" dirty="0" smtClean="0"/>
              <a:t>(Section 6.4.2, page 85)</a:t>
            </a:r>
            <a:endParaRPr lang="en-S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Calera </a:t>
            </a:r>
            <a:r>
              <a:rPr lang="en-US" dirty="0"/>
              <a:t>process eliminates the risk of CO</a:t>
            </a:r>
            <a:r>
              <a:rPr lang="en-US" baseline="-25000" dirty="0"/>
              <a:t>2</a:t>
            </a:r>
            <a:r>
              <a:rPr lang="en-US" dirty="0"/>
              <a:t> leaking from pipeline or geologic storage sites. </a:t>
            </a:r>
            <a:endParaRPr lang="en-US" dirty="0" smtClean="0"/>
          </a:p>
          <a:p>
            <a:r>
              <a:rPr lang="en-US" dirty="0" smtClean="0"/>
              <a:t>There used to be environmental </a:t>
            </a:r>
            <a:r>
              <a:rPr lang="en-US" dirty="0"/>
              <a:t>issues associated with building </a:t>
            </a:r>
            <a:r>
              <a:rPr lang="en-US" dirty="0" smtClean="0"/>
              <a:t>pipelines </a:t>
            </a:r>
            <a:r>
              <a:rPr lang="en-US" dirty="0"/>
              <a:t>to transport CO</a:t>
            </a:r>
            <a:r>
              <a:rPr lang="en-US" baseline="-25000" dirty="0"/>
              <a:t>2</a:t>
            </a:r>
            <a:r>
              <a:rPr lang="en-US" dirty="0"/>
              <a:t> to geologic storage </a:t>
            </a:r>
            <a:r>
              <a:rPr lang="en-US" dirty="0" smtClean="0"/>
              <a:t>sites.</a:t>
            </a:r>
          </a:p>
          <a:p>
            <a:r>
              <a:rPr lang="en-US" dirty="0" smtClean="0"/>
              <a:t>Now this is irrelevant.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687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Dover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88024" y="1927373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At the narrowest part of the Strait of Dover</a:t>
            </a:r>
          </a:p>
          <a:p>
            <a:r>
              <a:rPr lang="en-GB" dirty="0" smtClean="0"/>
              <a:t>Connection to Continental Europe</a:t>
            </a:r>
          </a:p>
          <a:p>
            <a:r>
              <a:rPr lang="en-GB" dirty="0" smtClean="0"/>
              <a:t>40,000 population</a:t>
            </a:r>
          </a:p>
          <a:p>
            <a:endParaRPr lang="en-GB" dirty="0" smtClean="0"/>
          </a:p>
          <a:p>
            <a:r>
              <a:rPr lang="en-GB" dirty="0" smtClean="0"/>
              <a:t>Important</a:t>
            </a:r>
          </a:p>
          <a:p>
            <a:pPr lvl="1"/>
            <a:r>
              <a:rPr lang="en-GB" dirty="0" smtClean="0"/>
              <a:t>Port</a:t>
            </a:r>
          </a:p>
          <a:p>
            <a:pPr lvl="1"/>
            <a:r>
              <a:rPr lang="en-GB" dirty="0" smtClean="0"/>
              <a:t>White Cliffs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5268" y="2469840"/>
            <a:ext cx="4704598" cy="3623456"/>
            <a:chOff x="-45268" y="1927373"/>
            <a:chExt cx="4704598" cy="3623456"/>
          </a:xfrm>
        </p:grpSpPr>
        <p:sp>
          <p:nvSpPr>
            <p:cNvPr id="11" name="TextBox 10"/>
            <p:cNvSpPr txBox="1"/>
            <p:nvPr/>
          </p:nvSpPr>
          <p:spPr>
            <a:xfrm>
              <a:off x="-45268" y="5319997"/>
              <a:ext cx="31318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Source: http</a:t>
              </a:r>
              <a:r>
                <a:rPr lang="en-GB" sz="900" dirty="0"/>
                <a:t>://www.doverport.co.uk/?page=DoverFerryRoutes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" y="1927373"/>
              <a:ext cx="4647895" cy="3392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7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retrofit to existing power plants, making it scalable</a:t>
            </a:r>
          </a:p>
          <a:p>
            <a:r>
              <a:rPr lang="en-SG" dirty="0" smtClean="0"/>
              <a:t>Post-combustion capture process does not require large changes to current infrastructure. </a:t>
            </a:r>
          </a:p>
          <a:p>
            <a:r>
              <a:rPr lang="en-SG" dirty="0" smtClean="0"/>
              <a:t>Calera process can </a:t>
            </a:r>
            <a:r>
              <a:rPr lang="en-SG" dirty="0"/>
              <a:t>operate with flue gasses </a:t>
            </a:r>
            <a:r>
              <a:rPr lang="en-SG" dirty="0" smtClean="0"/>
              <a:t>ranging from </a:t>
            </a:r>
            <a:r>
              <a:rPr lang="en-SG" dirty="0"/>
              <a:t>less than 2%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SG" dirty="0" smtClean="0"/>
              <a:t>concentration to </a:t>
            </a:r>
            <a:r>
              <a:rPr lang="en-SG" dirty="0"/>
              <a:t>essentially pure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SG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82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Cycle</a:t>
            </a:r>
            <a:endParaRPr lang="en-SG" dirty="0"/>
          </a:p>
        </p:txBody>
      </p:sp>
      <p:pic>
        <p:nvPicPr>
          <p:cNvPr id="1026" name="Picture 2" descr="C:\Users\Aik Ling\Dropbox\shared folders\Mine\pictures\nature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3912"/>
            <a:ext cx="5556052" cy="51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Cycle</a:t>
            </a:r>
            <a:endParaRPr lang="en-SG" dirty="0"/>
          </a:p>
        </p:txBody>
      </p:sp>
      <p:pic>
        <p:nvPicPr>
          <p:cNvPr id="1027" name="Picture 3" descr="C:\Users\Aik Ling\Dropbox\shared folders\Mine\pictures\lin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3" y="2708920"/>
            <a:ext cx="79438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Cycle</a:t>
            </a:r>
            <a:endParaRPr lang="en-SG" dirty="0"/>
          </a:p>
        </p:txBody>
      </p:sp>
      <p:grpSp>
        <p:nvGrpSpPr>
          <p:cNvPr id="5" name="Group 4"/>
          <p:cNvGrpSpPr/>
          <p:nvPr/>
        </p:nvGrpSpPr>
        <p:grpSpPr>
          <a:xfrm>
            <a:off x="1128880" y="1326016"/>
            <a:ext cx="5963400" cy="5177842"/>
            <a:chOff x="971600" y="1064410"/>
            <a:chExt cx="6264696" cy="5439448"/>
          </a:xfrm>
        </p:grpSpPr>
        <p:grpSp>
          <p:nvGrpSpPr>
            <p:cNvPr id="7" name="Group 6"/>
            <p:cNvGrpSpPr/>
            <p:nvPr/>
          </p:nvGrpSpPr>
          <p:grpSpPr>
            <a:xfrm>
              <a:off x="971600" y="1064410"/>
              <a:ext cx="6264696" cy="5439448"/>
              <a:chOff x="971600" y="1064410"/>
              <a:chExt cx="6264696" cy="54394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1600" y="1064410"/>
                <a:ext cx="6248586" cy="5036982"/>
                <a:chOff x="971600" y="1064410"/>
                <a:chExt cx="6248586" cy="503698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2231739" y="1492880"/>
                  <a:ext cx="4752528" cy="4608512"/>
                </a:xfrm>
                <a:prstGeom prst="ellipse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pic>
              <p:nvPicPr>
                <p:cNvPr id="13" name="Picture 12"/>
                <p:cNvPicPr/>
                <p:nvPr/>
              </p:nvPicPr>
              <p:blipFill rotWithShape="1">
                <a:blip r:embed="rId2"/>
                <a:srcRect l="12893" t="26692" r="80374" b="66652"/>
                <a:stretch/>
              </p:blipFill>
              <p:spPr bwMode="auto">
                <a:xfrm>
                  <a:off x="1043937" y="1188485"/>
                  <a:ext cx="2053376" cy="116866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365926" y="5237762"/>
                  <a:ext cx="458508" cy="98149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2824434" y="4941168"/>
                  <a:ext cx="99011" cy="394743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4" descr="C:\Users\Aik Ling\Dropbox\PHD Y1 S1\misc\desktop pics\2012-07-11 12.56.52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479" t="33231" r="36582" b="25619"/>
                <a:stretch/>
              </p:blipFill>
              <p:spPr bwMode="auto">
                <a:xfrm>
                  <a:off x="2482399" y="1471309"/>
                  <a:ext cx="1106102" cy="136876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6" descr="C:\Users\Aik Ling\Pictures\2010\exchange\US tour\10 san diego\P1080534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5835947" y="1498836"/>
                  <a:ext cx="1018577" cy="135798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474" r="46550" b="75888"/>
                <a:stretch/>
              </p:blipFill>
              <p:spPr bwMode="auto">
                <a:xfrm>
                  <a:off x="971600" y="1064410"/>
                  <a:ext cx="1034641" cy="78041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37980" y="5237762"/>
                  <a:ext cx="51229" cy="44142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5971356" y="5228390"/>
                  <a:ext cx="503964" cy="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4545304" y="1498836"/>
                  <a:ext cx="458744" cy="27398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545304" y="1210227"/>
                  <a:ext cx="458744" cy="274557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1892808" y="3573019"/>
                  <a:ext cx="5327378" cy="1191948"/>
                  <a:chOff x="349729" y="3350056"/>
                  <a:chExt cx="7686936" cy="1583951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259632" y="4308695"/>
                    <a:ext cx="6552728" cy="14733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5" name="Picture 2" descr="C:\Users\Aik Ling\Pictures\2010\exchange\GT\04 april\talladega (18 april)\P1060179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38" t="21901" r="10929"/>
                  <a:stretch/>
                </p:blipFill>
                <p:spPr bwMode="auto">
                  <a:xfrm>
                    <a:off x="4748724" y="3922281"/>
                    <a:ext cx="1406975" cy="92916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3" descr="C:\Users\Aik Ling\Pictures\2010\exchange\GT\02 feb\19-21 feb (tybee, marietta n euharlee)\euharlee\New Folder\P1040578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7435" t="12999" r="55134" b="58826"/>
                  <a:stretch/>
                </p:blipFill>
                <p:spPr bwMode="auto">
                  <a:xfrm>
                    <a:off x="2602396" y="3839719"/>
                    <a:ext cx="1015578" cy="1094288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6" descr="C:\Users\Aik Ling\Pictures\2010\exchange\US tour\10 san diego\P1080534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489" r="50000" b="13101"/>
                  <a:stretch/>
                </p:blipFill>
                <p:spPr bwMode="auto">
                  <a:xfrm>
                    <a:off x="7092281" y="3922018"/>
                    <a:ext cx="944384" cy="8865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979711" y="4051463"/>
                    <a:ext cx="216024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1943454" y="4323427"/>
                    <a:ext cx="26041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139952" y="4065137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4139952" y="433710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588224" y="4042215"/>
                    <a:ext cx="252282" cy="26647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6588224" y="4314181"/>
                    <a:ext cx="260412" cy="25280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4" name="Picture 4" descr="C:\Users\Aik Ling\Pictures\2011\korea\day 3 jeju olle route 10\unwanted\P110030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139" t="74716" r="29924" b="2989"/>
                  <a:stretch/>
                </p:blipFill>
                <p:spPr bwMode="auto">
                  <a:xfrm>
                    <a:off x="349729" y="3900954"/>
                    <a:ext cx="1223322" cy="932376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Picture 6" descr="C:\Users\Aik Ling\Dropbox\shared folders\Mine\Picture2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6532" y="3350058"/>
                    <a:ext cx="975858" cy="6203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" name="Picture 7" descr="C:\Users\Aik Ling\Dropbox\shared folders\Mine\Picture3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5698" y="3350056"/>
                    <a:ext cx="1019472" cy="6157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" name="Picture 5" descr="C:\Users\Aik Ling\Dropbox\shared folders\Mine\Picture1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0340" y="3350057"/>
                    <a:ext cx="982808" cy="6293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5628163" y="6165304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© A L  Goh, 2013</a:t>
                </a:r>
                <a:endParaRPr lang="en-SG" sz="1600" dirty="0"/>
              </a:p>
            </p:txBody>
          </p:sp>
        </p:grpSp>
        <p:pic>
          <p:nvPicPr>
            <p:cNvPr id="8" name="Picture 11" descr="C:\Users\Aik Ling\Pictures\2010\exchange\GT\02 feb\georgia aquarium\P1040167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r="16276"/>
            <a:stretch/>
          </p:blipFill>
          <p:spPr bwMode="auto">
            <a:xfrm>
              <a:off x="4566508" y="5382588"/>
              <a:ext cx="1085612" cy="10891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Aik Ling\Pictures\2012\CH\AUSSIE!\1 ALL\13th day - Centennial Glens Stable\2012-07-11 13.33.55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t="21810" r="44512" b="7024"/>
            <a:stretch/>
          </p:blipFill>
          <p:spPr bwMode="auto">
            <a:xfrm>
              <a:off x="3449971" y="5382588"/>
              <a:ext cx="1122029" cy="11164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2328414" y="2494637"/>
            <a:ext cx="4498901" cy="1150791"/>
            <a:chOff x="2328414" y="2494637"/>
            <a:chExt cx="4498901" cy="1150791"/>
          </a:xfrm>
        </p:grpSpPr>
        <p:grpSp>
          <p:nvGrpSpPr>
            <p:cNvPr id="4" name="Group 3"/>
            <p:cNvGrpSpPr/>
            <p:nvPr/>
          </p:nvGrpSpPr>
          <p:grpSpPr>
            <a:xfrm>
              <a:off x="2328414" y="3093930"/>
              <a:ext cx="4498901" cy="551498"/>
              <a:chOff x="2517775" y="3140968"/>
              <a:chExt cx="4142457" cy="46164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517775" y="3284984"/>
                <a:ext cx="4142457" cy="317624"/>
              </a:xfrm>
              <a:custGeom>
                <a:avLst/>
                <a:gdLst>
                  <a:gd name="connsiteX0" fmla="*/ 0 w 4095750"/>
                  <a:gd name="connsiteY0" fmla="*/ 485847 h 485847"/>
                  <a:gd name="connsiteX1" fmla="*/ 2044700 w 4095750"/>
                  <a:gd name="connsiteY1" fmla="*/ 72 h 485847"/>
                  <a:gd name="connsiteX2" fmla="*/ 4095750 w 4095750"/>
                  <a:gd name="connsiteY2" fmla="*/ 457272 h 48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50" h="485847">
                    <a:moveTo>
                      <a:pt x="0" y="485847"/>
                    </a:moveTo>
                    <a:cubicBezTo>
                      <a:pt x="681037" y="245340"/>
                      <a:pt x="1362075" y="4834"/>
                      <a:pt x="2044700" y="72"/>
                    </a:cubicBezTo>
                    <a:cubicBezTo>
                      <a:pt x="2727325" y="-4690"/>
                      <a:pt x="3411537" y="226291"/>
                      <a:pt x="4095750" y="45727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4499992" y="3140968"/>
                <a:ext cx="216024" cy="1440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4518418" y="3293368"/>
                <a:ext cx="197598" cy="1504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427984" y="2494637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SG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Emissions in Dover</a:t>
            </a:r>
            <a:endParaRPr lang="en-S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2890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6591" y="5589240"/>
            <a:ext cx="1782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(Kent County Council, 2011)</a:t>
            </a:r>
            <a:endParaRPr lang="en-SG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35696" y="3492996"/>
            <a:ext cx="3890210" cy="520080"/>
            <a:chOff x="1975468" y="5853236"/>
            <a:chExt cx="3890210" cy="520080"/>
          </a:xfrm>
        </p:grpSpPr>
        <p:sp>
          <p:nvSpPr>
            <p:cNvPr id="6" name="Oval 5"/>
            <p:cNvSpPr/>
            <p:nvPr/>
          </p:nvSpPr>
          <p:spPr>
            <a:xfrm>
              <a:off x="5148064" y="5853236"/>
              <a:ext cx="717614" cy="5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 flipH="1">
              <a:off x="1975468" y="6113276"/>
              <a:ext cx="31725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Port of Dover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Since 1606 AD</a:t>
            </a:r>
          </a:p>
          <a:p>
            <a:r>
              <a:rPr lang="en-GB" dirty="0" smtClean="0"/>
              <a:t>World’s busiest passenger port</a:t>
            </a:r>
          </a:p>
          <a:p>
            <a:pPr lvl="1"/>
            <a:r>
              <a:rPr lang="en-GB" dirty="0"/>
              <a:t>22,000 </a:t>
            </a:r>
            <a:r>
              <a:rPr lang="en-GB" dirty="0" smtClean="0"/>
              <a:t>jobs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Annually:</a:t>
            </a:r>
          </a:p>
          <a:p>
            <a:pPr lvl="1"/>
            <a:r>
              <a:rPr lang="en-GB" dirty="0" smtClean="0"/>
              <a:t>16 million passengers </a:t>
            </a:r>
          </a:p>
          <a:p>
            <a:pPr lvl="1"/>
            <a:r>
              <a:rPr lang="en-GB" dirty="0" smtClean="0"/>
              <a:t>5 million vehicles</a:t>
            </a:r>
          </a:p>
          <a:p>
            <a:pPr lvl="1"/>
            <a:r>
              <a:rPr lang="en-GB" dirty="0" smtClean="0"/>
              <a:t>£60 </a:t>
            </a:r>
            <a:r>
              <a:rPr lang="en-GB" dirty="0"/>
              <a:t>million </a:t>
            </a:r>
            <a:r>
              <a:rPr lang="en-GB" dirty="0" smtClean="0"/>
              <a:t>turnover</a:t>
            </a:r>
          </a:p>
          <a:p>
            <a:pPr lvl="1"/>
            <a:r>
              <a:rPr lang="en-GB" dirty="0" smtClean="0"/>
              <a:t>£80 billion of goods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 b="7249"/>
          <a:stretch/>
        </p:blipFill>
        <p:spPr>
          <a:xfrm>
            <a:off x="4788024" y="4119202"/>
            <a:ext cx="4355976" cy="27387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672" y="6484054"/>
            <a:ext cx="409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http</a:t>
            </a:r>
            <a:r>
              <a:rPr lang="en-GB" sz="900" dirty="0"/>
              <a:t>://en.wikipedia.org/wiki/Dover</a:t>
            </a:r>
            <a:endParaRPr lang="en-GB" sz="900" dirty="0" smtClean="0"/>
          </a:p>
          <a:p>
            <a:pPr algn="r"/>
            <a:r>
              <a:rPr lang="en-GB" sz="900" dirty="0" smtClean="0"/>
              <a:t>Sources: http</a:t>
            </a:r>
            <a:r>
              <a:rPr lang="en-GB" sz="900" dirty="0"/>
              <a:t>://www.marinetraffic.com/ais/</a:t>
            </a:r>
            <a:endParaRPr lang="en-GB" sz="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2895"/>
            <a:ext cx="4355976" cy="26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Cliffs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Soft white chalk</a:t>
            </a:r>
          </a:p>
          <a:p>
            <a:r>
              <a:rPr lang="en-GB" dirty="0" smtClean="0"/>
              <a:t>Up to 110 m (350 </a:t>
            </a:r>
            <a:r>
              <a:rPr lang="en-GB" dirty="0" err="1" smtClean="0"/>
              <a:t>ft</a:t>
            </a:r>
            <a:r>
              <a:rPr lang="en-GB" dirty="0" smtClean="0"/>
              <a:t>)</a:t>
            </a:r>
          </a:p>
          <a:p>
            <a:r>
              <a:rPr lang="en-GB" dirty="0" smtClean="0"/>
              <a:t>Highly valuable</a:t>
            </a:r>
          </a:p>
          <a:p>
            <a:pPr lvl="1"/>
            <a:r>
              <a:rPr lang="en-GB" dirty="0" smtClean="0"/>
              <a:t>Symbolic</a:t>
            </a:r>
          </a:p>
          <a:p>
            <a:pPr lvl="1"/>
            <a:r>
              <a:rPr lang="en-GB" dirty="0" smtClean="0"/>
              <a:t>National Trust</a:t>
            </a:r>
          </a:p>
          <a:p>
            <a:pPr lvl="1"/>
            <a:r>
              <a:rPr lang="en-GB" dirty="0" smtClean="0"/>
              <a:t>Area of Outstanding Beauty</a:t>
            </a:r>
          </a:p>
          <a:p>
            <a:r>
              <a:rPr lang="en-GB" dirty="0" smtClean="0"/>
              <a:t>Tourism in Dover: </a:t>
            </a:r>
          </a:p>
          <a:p>
            <a:pPr lvl="1"/>
            <a:r>
              <a:rPr lang="en-GB" dirty="0" smtClean="0"/>
              <a:t>£ 186 million in 2003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08" y="1254770"/>
            <a:ext cx="4126344" cy="30342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33" y="6463863"/>
            <a:ext cx="501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Sources: http</a:t>
            </a:r>
            <a:r>
              <a:rPr lang="en-GB" sz="900" dirty="0"/>
              <a:t>://</a:t>
            </a:r>
            <a:r>
              <a:rPr lang="en-GB" sz="900" dirty="0" smtClean="0"/>
              <a:t>en.wikipedia.org/wiki/White_cliffs_of_Dover</a:t>
            </a:r>
          </a:p>
          <a:p>
            <a:pPr algn="r"/>
            <a:r>
              <a:rPr lang="en-GB" sz="900" dirty="0"/>
              <a:t>http://img.dailymail.co.uk/i/pix/2007/10_02/RugbyWhiteCliffs_800x600.jpg</a:t>
            </a:r>
            <a:endParaRPr lang="en-GB" sz="9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/>
          <a:stretch/>
        </p:blipFill>
        <p:spPr>
          <a:xfrm>
            <a:off x="5014308" y="4293096"/>
            <a:ext cx="412634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68" y="104012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Bios + mimesis = BIOMIMICRY</a:t>
            </a:r>
            <a:endParaRPr lang="en-IN" dirty="0"/>
          </a:p>
        </p:txBody>
      </p:sp>
      <p:pic>
        <p:nvPicPr>
          <p:cNvPr id="1028" name="Picture 4" descr="http://assets.inhabitat.com/wp-content/blogs.dir/1/files/2012/11/biomimicry-bullet-train-537x2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810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135687"/>
            <a:ext cx="8247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Image Sources: </a:t>
            </a:r>
            <a:r>
              <a:rPr lang="en-IN" sz="1100" dirty="0">
                <a:hlinkClick r:id="rId7"/>
              </a:rPr>
              <a:t>http://inhabitat.com/giveaway-get-a-competitive-design-edge-with-this-free-intro-to-biomimicry-online-course-99-value</a:t>
            </a:r>
            <a:r>
              <a:rPr lang="en-IN" sz="1100" dirty="0" smtClean="0">
                <a:hlinkClick r:id="rId7"/>
              </a:rPr>
              <a:t>/</a:t>
            </a:r>
            <a:r>
              <a:rPr lang="en-IN" sz="1100" dirty="0" smtClean="0"/>
              <a:t>,     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5783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2" y="908720"/>
            <a:ext cx="8229600" cy="64807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The </a:t>
            </a:r>
            <a:r>
              <a:rPr lang="en-IN" sz="3600" dirty="0" err="1" smtClean="0"/>
              <a:t>Biomimicry</a:t>
            </a:r>
            <a:r>
              <a:rPr lang="en-IN" sz="3600" dirty="0" smtClean="0"/>
              <a:t> Methodology</a:t>
            </a:r>
            <a:endParaRPr lang="en-IN" sz="3600" dirty="0"/>
          </a:p>
        </p:txBody>
      </p:sp>
      <p:pic>
        <p:nvPicPr>
          <p:cNvPr id="2050" name="Picture 2" descr="http://bradnehring.files.wordpress.com/2011/04/biomimicr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4"/>
            <a:ext cx="4957909" cy="47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479758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100" dirty="0"/>
              <a:t>http://bradnehring.wordpress.com/2011/04/27/biomimicry-using-the-natural-world-to-benefit-and-greatly-convenience-humanity/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62" y="116632"/>
            <a:ext cx="2557934" cy="5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39196" r="30092" b="42597"/>
          <a:stretch/>
        </p:blipFill>
        <p:spPr>
          <a:xfrm>
            <a:off x="35496" y="22126"/>
            <a:ext cx="2970312" cy="7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Backgrounds.WindowsPhoneLandscape" RevisionId="bdb52a43-f875-417f-a3f8-9b0259dd3051" Stencil="System.Storyboarding.Backgrounds" StencilRevisionId="bdb52a43-f875-417f-a3f8-9b0259dd3051" StencilVersion="0.1"/>
</Control>
</file>

<file path=customXml/item10.xml><?xml version="1.0" encoding="utf-8"?>
<Control xmlns="http://schemas.microsoft.com/VisualStudio/2011/storyboarding/control/v1.0">
  <Id Name="System.Storyboard.Stencil.VerticalBarChart" RevisionId="00000000-0000-0000-0000-000000000000" Stencil="System.Media" StencilRevisionId="00000000-0000-0000-0000-000000000000" StencilVersion="1.0"/>
</Control>
</file>

<file path=customXml/item11.xml><?xml version="1.0" encoding="utf-8"?>
<Control xmlns="http://schemas.microsoft.com/VisualStudio/2011/storyboarding/control/v1.0">
  <Id Name="System.Storyboard.Stencil.PositionControl" RevisionId="00000000-0000-0000-0000-000000000000" Stencil="System.Media" StencilRevisionId="00000000-0000-0000-0000-000000000000" StencilVersion="1.0"/>
</Control>
</file>

<file path=customXml/item12.xml><?xml version="1.0" encoding="utf-8"?>
<Control xmlns="http://schemas.microsoft.com/VisualStudio/2011/storyboarding/control/v1.0">
  <Id Name="System.Storyboard.Stencil.PositionControl" RevisionId="00000000-0000-0000-0000-000000000000" Stencil="System.Media" StencilRevisionId="00000000-0000-0000-0000-000000000000" StencilVersion="1.0"/>
</Control>
</file>

<file path=customXml/item13.xml><?xml version="1.0" encoding="utf-8"?>
<Control xmlns="http://schemas.microsoft.com/VisualStudio/2011/storyboarding/control/v1.0">
  <Id Name="System.Storyboard.Stencil.DropdownBox" RevisionId="00000000-0000-0000-0000-000000000000" Stencil="System.Common" StencilRevisionId="00000000-0000-0000-0000-000000000000" StencilVersion="1.0"/>
</Control>
</file>

<file path=customXml/item14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1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6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17.xml><?xml version="1.0" encoding="utf-8"?>
<Control xmlns="http://schemas.microsoft.com/VisualStudio/2011/storyboarding/control/v1.0">
  <Id Name="System.Storyboard.Stencil.PhoneKeyboard" RevisionId="00000000-0000-0000-0000-000000000000" Stencil="System.Windows_Phone_7" StencilRevisionId="00000000-0000-0000-0000-000000000000" StencilVersion="1.0"/>
</Control>
</file>

<file path=customXml/item18.xml><?xml version="1.0" encoding="utf-8"?>
<Control xmlns="http://schemas.microsoft.com/VisualStudio/2011/storyboarding/control/v1.0">
  <Id Name="System.Storyboard.Stencil.Label" RevisionId="00000000-0000-0000-0000-000000000000" Stencil="System.Common" StencilRevisionId="00000000-0000-0000-0000-000000000000" StencilVersion="1.0"/>
</Control>
</file>

<file path=customXml/item19.xml><?xml version="1.0" encoding="utf-8"?>
<Control xmlns="http://schemas.microsoft.com/VisualStudio/2011/storyboarding/control/v1.0">
  <Id Name="System.Storyboard.Stencil.PhoneNotification" RevisionId="00000000-0000-0000-0000-000000000000" Stencil="System.Windows_Phone_7" StencilRevisionId="00000000-0000-0000-0000-000000000000" StencilVersion="1.0"/>
</Control>
</file>

<file path=customXml/item2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20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21.xml><?xml version="1.0" encoding="utf-8"?>
<Control xmlns="http://schemas.microsoft.com/VisualStudio/2011/storyboarding/control/v1.0">
  <Id Name="System.Storyboard.Stencil.TreeList" RevisionId="00000000-0000-0000-0000-000000000000" Stencil="System.Common" StencilRevisionId="00000000-0000-0000-0000-000000000000" StencilVersion="1.0"/>
</Control>
</file>

<file path=customXml/item22.xml><?xml version="1.0" encoding="utf-8"?>
<Control xmlns="http://schemas.microsoft.com/VisualStudio/2011/storyboarding/control/v1.0">
  <Id Name="System.Storyboard.Stencil.VerticalSplitter" RevisionId="00000000-0000-0000-0000-000000000000" Stencil="System.Windows" StencilRevisionId="00000000-0000-0000-0000-000000000000" StencilVersion="1.0"/>
</Control>
</file>

<file path=customXml/item23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24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25.xml><?xml version="1.0" encoding="utf-8"?>
<Control xmlns="http://schemas.microsoft.com/VisualStudio/2011/storyboarding/control/v1.0">
  <Id Name="System.Storyboard.Stencil.Image" RevisionId="00000000-0000-0000-0000-000000000000" Stencil="System.Media" StencilRevisionId="00000000-0000-0000-0000-000000000000" StencilVersion="1.0"/>
</Control>
</file>

<file path=customXml/item26.xml><?xml version="1.0" encoding="utf-8"?>
<Control xmlns="http://schemas.microsoft.com/VisualStudio/2011/storyboarding/control/v1.0">
  <Id Name="System.Storyboard.Stencil.Calendar" RevisionId="00000000-0000-0000-0000-000000000000" Stencil="System.Common" StencilRevisionId="00000000-0000-0000-0000-000000000000" StencilVersion="1.0"/>
</Control>
</file>

<file path=customXml/item27.xml><?xml version="1.0" encoding="utf-8"?>
<Control xmlns="http://schemas.microsoft.com/VisualStudio/2011/storyboarding/control/v1.0">
  <Id Name="System.Storyboard.Stencil.TreeList" RevisionId="00000000-0000-0000-0000-000000000000" Stencil="System.Common" StencilRevisionId="00000000-0000-0000-0000-000000000000" StencilVersion="1.0"/>
</Control>
</file>

<file path=customXml/item28.xml><?xml version="1.0" encoding="utf-8"?>
<Control xmlns="http://schemas.microsoft.com/VisualStudio/2011/storyboarding/control/v1.0">
  <Id Name="System.Storyboard.Stencil.ColorPicker" RevisionId="00000000-0000-0000-0000-000000000000" Stencil="System.Media" StencilRevisionId="00000000-0000-0000-0000-000000000000" StencilVersion="1.0"/>
</Control>
</file>

<file path=customXml/item29.xml><?xml version="1.0" encoding="utf-8"?>
<Control xmlns="http://schemas.microsoft.com/VisualStudio/2011/storyboarding/control/v1.0">
  <Id Name="System.Storyboard.Stencil.Browser" RevisionId="bdb52a43-f875-417f-a3f8-9b0259dd3051" Stencil="System.Backgrounds" StencilRevisionId="bdb52a43-f875-417f-a3f8-9b0259dd3051" StencilVersion="1.0"/>
</Control>
</file>

<file path=customXml/item3.xml><?xml version="1.0" encoding="utf-8"?>
<Control xmlns="http://schemas.microsoft.com/VisualStudio/2011/storyboarding/control">
  <Id Name="System.Storyboarding.WindowsPhoneIcons.Video" RevisionId="5814b1e0-0169-11e0-a976-0800200c9a66" Stencil="System.Storyboarding.WindowsPhoneIcons" StencilRevisionId="5814b1e0-0169-11e0-a976-0800200c9a66" StencilVersion="0.1"/>
</Control>
</file>

<file path=customXml/item30.xml><?xml version="1.0" encoding="utf-8"?>
<Control xmlns="http://schemas.microsoft.com/VisualStudio/2011/storyboarding/control/v1.0">
  <Id Name="System.Storyboard.Stencil.PieChart" RevisionId="00000000-0000-0000-0000-000000000000" Stencil="System.Media" StencilRevisionId="00000000-0000-0000-0000-000000000000" StencilVersion="1.0"/>
</Control>
</file>

<file path=customXml/item31.xml><?xml version="1.0" encoding="utf-8"?>
<Control xmlns="http://schemas.microsoft.com/VisualStudio/2011/storyboarding/control/v1.0">
  <Id Name="System.Storyboard.Stencil.Group" RevisionId="00000000-0000-0000-0000-000000000000" Stencil="System.Windows" StencilRevisionId="00000000-0000-0000-0000-000000000000" StencilVersion="1.0"/>
</Control>
</file>

<file path=customXml/item32.xml><?xml version="1.0" encoding="utf-8"?>
<Control xmlns="http://schemas.microsoft.com/VisualStudio/2011/storyboarding/control/v1.0">
  <Id Name="System.Storyboard.Stencil.PlayControls" RevisionId="00000000-0000-0000-0000-000000000000" Stencil="System.Media" StencilRevisionId="00000000-0000-0000-0000-000000000000" StencilVersion="1.0"/>
</Control>
</file>

<file path=customXml/item33.xml><?xml version="1.0" encoding="utf-8"?>
<Control xmlns="http://schemas.microsoft.com/VisualStudio/2011/storyboarding/control">
  <Id Name="System.Storyboarding.Backgrounds.WebBrowser" RevisionId="bdb52a43-f875-417f-a3f8-9b0259dd3051" Stencil="System.Storyboarding.Backgrounds" StencilRevisionId="bdb52a43-f875-417f-a3f8-9b0259dd3051" StencilVersion="0.1"/>
</Control>
</file>

<file path=customXml/item34.xml><?xml version="1.0" encoding="utf-8"?>
<Control xmlns="http://schemas.microsoft.com/VisualStudio/2011/storyboarding/control/v1.0">
  <Id Name="System.Storyboard.Stencil.HorizontalScrollbar" RevisionId="00000000-0000-0000-0000-000000000000" Stencil="System.Common" StencilRevisionId="00000000-0000-0000-0000-000000000000" StencilVersion="1.0"/>
</Control>
</file>

<file path=customXml/item35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36.xml><?xml version="1.0" encoding="utf-8"?>
<Control xmlns="http://schemas.microsoft.com/VisualStudio/2011/storyboarding/control/v1.0">
  <Id Name="System.Storyboard.Stencil.LineChart" RevisionId="00000000-0000-0000-0000-000000000000" Stencil="System.Media" StencilRevisionId="00000000-0000-0000-0000-000000000000" StencilVersion="1.0"/>
</Control>
</file>

<file path=customXml/item37.xml><?xml version="1.0" encoding="utf-8"?>
<Control xmlns="http://schemas.microsoft.com/VisualStudio/2011/storyboarding/control/v1.0">
  <Id Name="System.Storyboard.Stencil.PieChart" RevisionId="00000000-0000-0000-0000-000000000000" Stencil="System.Media" StencilRevisionId="00000000-0000-0000-0000-000000000000" StencilVersion="1.0"/>
</Control>
</file>

<file path=customXml/item38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39.xml><?xml version="1.0" encoding="utf-8"?>
<Control xmlns="http://schemas.microsoft.com/VisualStudio/2011/storyboarding/control">
  <Id Name="System.Storyboarding.Backgrounds.Window" RevisionId="bdb52a43-f875-417f-a3f8-9b0259dd3051" Stencil="System.Storyboarding.Backgrounds" StencilRevisionId="bdb52a43-f875-417f-a3f8-9b0259dd3051" StencilVersion="0.1"/>
</Control>
</file>

<file path=customXml/item4.xml><?xml version="1.0" encoding="utf-8"?>
<Control xmlns="http://schemas.microsoft.com/VisualStudio/2011/storyboarding/control/v1.0">
  <Id Name="System.Storyboard.Stencil.WidePhoneTile" RevisionId="00000000-0000-0000-0000-000000000000" Stencil="System.Windows_Phone_7" StencilRevisionId="00000000-0000-0000-0000-000000000000" StencilVersion="1.0"/>
</Control>
</file>

<file path=customXml/item40.xml><?xml version="1.0" encoding="utf-8"?>
<Control xmlns="http://schemas.microsoft.com/VisualStudio/2011/storyboarding/control/v1.0">
  <Id Name="System.Storyboard.Stencil.Hyperlink" RevisionId="00000000-0000-0000-0000-000000000000" Stencil="System.Common" StencilRevisionId="00000000-0000-0000-0000-000000000000" StencilVersion="1.0"/>
</Control>
</file>

<file path=customXml/item41.xml><?xml version="1.0" encoding="utf-8"?>
<Control xmlns="http://schemas.microsoft.com/VisualStudio/2011/storyboarding/control/v1.0">
  <Id Name="System.Storyboard.Stencil.Breadcrumb" RevisionId="00000000-0000-0000-0000-000000000000" Stencil="System.Common" StencilRevisionId="00000000-0000-0000-0000-000000000000" StencilVersion="1.0"/>
</Control>
</file>

<file path=customXml/item4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43.xml><?xml version="1.0" encoding="utf-8"?>
<Control xmlns="http://schemas.microsoft.com/VisualStudio/2011/storyboarding/control">
  <Id Name="System.Storyboarding.Backgrounds.WindowsPhone" RevisionId="bdb52a43-f875-417f-a3f8-9b0259dd3051" Stencil="System.Storyboarding.Backgrounds" StencilRevisionId="bdb52a43-f875-417f-a3f8-9b0259dd3051" StencilVersion="0.1"/>
</Control>
</file>

<file path=customXml/item44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45.xml><?xml version="1.0" encoding="utf-8"?>
<Control xmlns="http://schemas.microsoft.com/VisualStudio/2011/storyboarding/control/v1.0">
  <Id Name="System.Storyboard.Stencil.Button" RevisionId="00000000-0000-0000-0000-000000000000" Stencil="System.Common" StencilRevisionId="00000000-0000-0000-0000-000000000000" StencilVersion="1.0"/>
</Control>
</file>

<file path=customXml/item4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9F813607D1D469674AAA3D24DC85B" ma:contentTypeVersion="0" ma:contentTypeDescription="Create a new document." ma:contentTypeScope="" ma:versionID="2370c695874a1292907530ead749c2be">
  <xsd:schema xmlns:xsd="http://www.w3.org/2001/XMLSchema" xmlns:xs="http://www.w3.org/2001/XMLSchema" xmlns:p="http://schemas.microsoft.com/office/2006/metadata/properties" xmlns:ns2="b4ebf394-daf6-497a-96c5-a2f8c10b38cf" targetNamespace="http://schemas.microsoft.com/office/2006/metadata/properties" ma:root="true" ma:fieldsID="9b19f9f2e3a2b2958cd8578711e95110" ns2:_="">
    <xsd:import namespace="b4ebf394-daf6-497a-96c5-a2f8c10b38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bf394-daf6-497a-96c5-a2f8c10b38c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7.xml><?xml version="1.0" encoding="utf-8"?>
<Control xmlns="http://schemas.microsoft.com/VisualStudio/2011/storyboarding/control/v1.0">
  <Id Name="System.Storyboard.Stencil.Slider" RevisionId="00000000-0000-0000-0000-000000000000" Stencil="System.Common" StencilRevisionId="00000000-0000-0000-0000-000000000000" StencilVersion="1.0"/>
</Control>
</file>

<file path=customXml/item48.xml><?xml version="1.0" encoding="utf-8"?>
<Control xmlns="http://schemas.microsoft.com/VisualStudio/2011/storyboarding/control">
  <Id Name="System.Storyboarding.Backgrounds.RibbonApplication" RevisionId="bdb52a43-f875-417f-a3f8-9b0259dd3051" Stencil="System.Storyboarding.Backgrounds" StencilRevisionId="bdb52a43-f875-417f-a3f8-9b0259dd3051" StencilVersion="0.1"/>
</Control>
</file>

<file path=customXml/item49.xml><?xml version="1.0" encoding="utf-8"?>
<Control xmlns="http://schemas.microsoft.com/VisualStudio/2011/storyboarding/control/v1.0">
  <Id Name="System.Storyboard.Stencil.PhoneApplicationBar" RevisionId="00000000-0000-0000-0000-000000000000" Stencil="System.Windows_Phone_7" StencilRevisionId="00000000-0000-0000-0000-000000000000" StencilVersion="1.0"/>
</Control>
</file>

<file path=customXml/item5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50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51.xml><?xml version="1.0" encoding="utf-8"?>
<Control xmlns="http://schemas.microsoft.com/VisualStudio/2011/storyboarding/control/v1.0">
  <Id Name="System.Storyboard.Stencil.VideoPlayer" RevisionId="00000000-0000-0000-0000-000000000000" Stencil="System.Media" StencilRevisionId="00000000-0000-0000-0000-000000000000" StencilVersion="1.0"/>
</Control>
</file>

<file path=customXml/item52.xml><?xml version="1.0" encoding="utf-8"?>
<Control xmlns="http://schemas.microsoft.com/VisualStudio/2011/storyboarding/control/v1.0">
  <Id Name="System.Storyboard.Stencil.Label" RevisionId="00000000-0000-0000-0000-000000000000" Stencil="System.Common" StencilRevisionId="00000000-0000-0000-0000-000000000000" StencilVersion="1.0"/>
</Control>
</file>

<file path=customXml/item53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54.xml><?xml version="1.0" encoding="utf-8"?>
<Control xmlns="http://schemas.microsoft.com/VisualStudio/2011/storyboarding/control/v1.0">
  <Id Name="System.Storyboard.Stencil.FourItemList" RevisionId="00000000-0000-0000-0000-000000000000" Stencil="System.Common" StencilRevisionId="00000000-0000-0000-0000-000000000000" StencilVersion="1.0"/>
</Control>
</file>

<file path=customXml/item5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6.xml><?xml version="1.0" encoding="utf-8"?>
<Control xmlns="http://schemas.microsoft.com/VisualStudio/2011/storyboarding/control/v1.0">
  <Id Name="System.Storyboard.Stencil.WidePhoneTile" RevisionId="00000000-0000-0000-0000-000000000000" Stencil="System.Windows_Phone_7" StencilRevisionId="00000000-0000-0000-0000-000000000000" StencilVersion="1.0"/>
</Control>
</file>

<file path=customXml/item57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58.xml><?xml version="1.0" encoding="utf-8"?>
<Control xmlns="http://schemas.microsoft.com/VisualStudio/2011/storyboarding/control/v1.0">
  <Id Name="System.Storyboard.Stencil.VerticalScrollbar" RevisionId="00000000-0000-0000-0000-000000000000" Stencil="System.Common" StencilRevisionId="00000000-0000-0000-0000-000000000000" StencilVersion="1.0"/>
</Control>
</file>

<file path=customXml/item59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0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2.xml><?xml version="1.0" encoding="utf-8"?>
<Control xmlns="http://schemas.microsoft.com/VisualStudio/2011/storyboarding/control/v1.0">
  <Id Name="System.Storyboard.Stencil.TextArea" RevisionId="00000000-0000-0000-0000-000000000000" Stencil="System.Common" StencilRevisionId="00000000-0000-0000-0000-000000000000" StencilVersion="1.0"/>
</Control>
</file>

<file path=customXml/item63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4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65.xml><?xml version="1.0" encoding="utf-8"?>
<Control xmlns="http://schemas.microsoft.com/VisualStudio/2011/storyboarding/control">
  <Id Name="System.Storyboarding.Backgrounds.RibbonApplication" RevisionId="bdb52a43-f875-417f-a3f8-9b0259dd3051" Stencil="System.Storyboarding.Backgrounds" StencilRevisionId="bdb52a43-f875-417f-a3f8-9b0259dd3051" StencilVersion="0.1"/>
</Control>
</file>

<file path=customXml/item66.xml><?xml version="1.0" encoding="utf-8"?>
<Control xmlns="http://schemas.microsoft.com/VisualStudio/2011/storyboarding/control/v1.0">
  <Id Name="System.Storyboard.Stencil.DatePicker" RevisionId="00000000-0000-0000-0000-000000000000" Stencil="System.Common" StencilRevisionId="00000000-0000-0000-0000-000000000000" StencilVersion="1.0"/>
</Control>
</file>

<file path=customXml/item67.xml><?xml version="1.0" encoding="utf-8"?>
<Control xmlns="http://schemas.microsoft.com/VisualStudio/2011/storyboarding/control/v1.0">
  <Id Name="System.Storyboard.Stencil.PhoneBrowserBar" RevisionId="00000000-0000-0000-0000-000000000000" Stencil="System.Windows_Phone_7" StencilRevisionId="00000000-0000-0000-0000-000000000000" StencilVersion="1.0"/>
</Control>
</file>

<file path=customXml/item68.xml><?xml version="1.0" encoding="utf-8"?>
<Control xmlns="http://schemas.microsoft.com/VisualStudio/2011/storyboarding/control/v1.0">
  <Id Name="System.Storyboard.Stencil.StatusBar" RevisionId="00000000-0000-0000-0000-000000000000" Stencil="System.Windows" StencilRevisionId="00000000-0000-0000-0000-000000000000" StencilVersion="1.0"/>
</Control>
</file>

<file path=customXml/item69.xml><?xml version="1.0" encoding="utf-8"?>
<Control xmlns="http://schemas.microsoft.com/VisualStudio/2011/storyboarding/control">
  <Id Name="System.Storyboarding.Backgrounds.SharePoint" RevisionId="bdb52a43-f875-417f-a3f8-9b0259dd3051" Stencil="System.Storyboarding.Backgrounds" StencilRevisionId="bdb52a43-f875-417f-a3f8-9b0259dd3051" StencilVersion="0.1"/>
</Control>
</file>

<file path=customXml/item7.xml><?xml version="1.0" encoding="utf-8"?>
<Control xmlns="http://schemas.microsoft.com/VisualStudio/2011/storyboarding/control/v1.0">
  <Id Name="System.Storyboard.Stencil.ColorPicker" RevisionId="00000000-0000-0000-0000-000000000000" Stencil="System.Media" StencilRevisionId="00000000-0000-0000-0000-000000000000" StencilVersion="1.0"/>
</Control>
</file>

<file path=customXml/item70.xml><?xml version="1.0" encoding="utf-8"?>
<Control xmlns="http://schemas.microsoft.com/VisualStudio/2011/storyboarding/control/v1.0">
  <Id Name="System.Storyboard.Stencil.DropdownBox" RevisionId="00000000-0000-0000-0000-000000000000" Stencil="System.Common" StencilRevisionId="00000000-0000-0000-0000-000000000000" StencilVersion="1.0"/>
</Control>
</file>

<file path=customXml/item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TT6HZDVJM2HV-178-540</_dlc_DocId>
    <_dlc_DocIdUrl xmlns="b4ebf394-daf6-497a-96c5-a2f8c10b38cf">
      <Url>http://vstsdfmoss/sites/VSTSDF/DevDiv/TFS/teams/rm/_layouts/DocIdRedir.aspx?ID=TT6HZDVJM2HV-178-540</Url>
      <Description>TT6HZDVJM2HV-178-540</Description>
    </_dlc_DocIdUrl>
  </documentManagement>
</p:properties>
</file>

<file path=customXml/item7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73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74.xml><?xml version="1.0" encoding="utf-8"?>
<Control xmlns="http://schemas.microsoft.com/VisualStudio/2011/storyboarding/control/v1.0">
  <Id Name="System.Storyboard.Stencil.VerticalScrollbar" RevisionId="00000000-0000-0000-0000-000000000000" Stencil="System.Common" StencilRevisionId="00000000-0000-0000-0000-000000000000" StencilVersion="1.0"/>
</Control>
</file>

<file path=customXml/item8.xml><?xml version="1.0" encoding="utf-8"?>
<Control xmlns="http://schemas.microsoft.com/VisualStudio/2011/storyboarding/control/v1.0">
  <Id Name="System.Storyboard.Stencil.LineChart" RevisionId="00000000-0000-0000-0000-000000000000" Stencil="System.Media" StencilRevisionId="00000000-0000-0000-0000-000000000000" StencilVersion="1.0"/>
</Control>
</file>

<file path=customXml/item9.xml><?xml version="1.0" encoding="utf-8"?>
<Control xmlns="http://schemas.microsoft.com/VisualStudio/2011/storyboarding/control/v1.0">
  <Id Name="System.Storyboard.Stencil.TabGroup" RevisionId="00000000-0000-0000-0000-000000000000" Stencil="System.Common" StencilRevisionId="00000000-0000-0000-0000-000000000000" StencilVersion="1.0"/>
</Control>
</file>

<file path=customXml/itemProps1.xml><?xml version="1.0" encoding="utf-8"?>
<ds:datastoreItem xmlns:ds="http://schemas.openxmlformats.org/officeDocument/2006/customXml" ds:itemID="{E2EFB470-892C-4F70-98FA-B53F970592A9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16772130-8F5D-442B-AA11-39D4F229ACC6}">
  <ds:schemaRefs>
    <ds:schemaRef ds:uri="http://schemas.microsoft.com/VisualStudio/2011/storyboarding/control/v1.0"/>
  </ds:schemaRefs>
</ds:datastoreItem>
</file>

<file path=customXml/itemProps11.xml><?xml version="1.0" encoding="utf-8"?>
<ds:datastoreItem xmlns:ds="http://schemas.openxmlformats.org/officeDocument/2006/customXml" ds:itemID="{F17D5AF6-3BD9-4DFF-AE9B-2E10D3430779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A1B88D5F-41A7-488A-960C-6D819000899D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D8E0912A-795B-4916-9114-34B4F28A0EE3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BA2C55E9-BDE8-41FC-B02F-EBA8C07A01F8}">
  <ds:schemaRefs>
    <ds:schemaRef ds:uri="http://schemas.microsoft.com/VisualStudio/2011/storyboarding/control/v1.0"/>
  </ds:schemaRefs>
</ds:datastoreItem>
</file>

<file path=customXml/itemProps15.xml><?xml version="1.0" encoding="utf-8"?>
<ds:datastoreItem xmlns:ds="http://schemas.openxmlformats.org/officeDocument/2006/customXml" ds:itemID="{20EE139D-44C7-4192-A8B7-E25390148E28}">
  <ds:schemaRefs>
    <ds:schemaRef ds:uri="http://schemas.microsoft.com/VisualStudio/2011/storyboarding/control/v1.0"/>
  </ds:schemaRefs>
</ds:datastoreItem>
</file>

<file path=customXml/itemProps16.xml><?xml version="1.0" encoding="utf-8"?>
<ds:datastoreItem xmlns:ds="http://schemas.openxmlformats.org/officeDocument/2006/customXml" ds:itemID="{9C57ED54-5F7A-476D-BFE2-C46C7230CC6B}">
  <ds:schemaRefs>
    <ds:schemaRef ds:uri="http://schemas.microsoft.com/VisualStudio/2011/storyboarding/control/v1.0"/>
  </ds:schemaRefs>
</ds:datastoreItem>
</file>

<file path=customXml/itemProps17.xml><?xml version="1.0" encoding="utf-8"?>
<ds:datastoreItem xmlns:ds="http://schemas.openxmlformats.org/officeDocument/2006/customXml" ds:itemID="{288CEDBF-3F9B-47CF-AF84-2B8486359159}">
  <ds:schemaRefs>
    <ds:schemaRef ds:uri="http://schemas.microsoft.com/VisualStudio/2011/storyboarding/control/v1.0"/>
  </ds:schemaRefs>
</ds:datastoreItem>
</file>

<file path=customXml/itemProps18.xml><?xml version="1.0" encoding="utf-8"?>
<ds:datastoreItem xmlns:ds="http://schemas.openxmlformats.org/officeDocument/2006/customXml" ds:itemID="{253B000D-0B23-420C-B5B5-11B6002E5391}">
  <ds:schemaRefs>
    <ds:schemaRef ds:uri="http://schemas.microsoft.com/VisualStudio/2011/storyboarding/control/v1.0"/>
  </ds:schemaRefs>
</ds:datastoreItem>
</file>

<file path=customXml/itemProps19.xml><?xml version="1.0" encoding="utf-8"?>
<ds:datastoreItem xmlns:ds="http://schemas.openxmlformats.org/officeDocument/2006/customXml" ds:itemID="{4EE14C2A-AD9F-4617-A8CC-4057921BFCA8}">
  <ds:schemaRefs>
    <ds:schemaRef ds:uri="http://schemas.microsoft.com/VisualStudio/2011/storyboarding/control/v1.0"/>
  </ds:schemaRefs>
</ds:datastoreItem>
</file>

<file path=customXml/itemProps2.xml><?xml version="1.0" encoding="utf-8"?>
<ds:datastoreItem xmlns:ds="http://schemas.openxmlformats.org/officeDocument/2006/customXml" ds:itemID="{699689A1-427B-4DEA-8FDB-0058CB4B38D8}">
  <ds:schemaRefs>
    <ds:schemaRef ds:uri="http://schemas.microsoft.com/VisualStudio/2011/storyboarding/control/v1.0"/>
  </ds:schemaRefs>
</ds:datastoreItem>
</file>

<file path=customXml/itemProps20.xml><?xml version="1.0" encoding="utf-8"?>
<ds:datastoreItem xmlns:ds="http://schemas.openxmlformats.org/officeDocument/2006/customXml" ds:itemID="{E4A0845B-41B6-4256-8FB3-E31EA581BF55}">
  <ds:schemaRefs>
    <ds:schemaRef ds:uri="http://schemas.microsoft.com/VisualStudio/2011/storyboarding/control/v1.0"/>
  </ds:schemaRefs>
</ds:datastoreItem>
</file>

<file path=customXml/itemProps21.xml><?xml version="1.0" encoding="utf-8"?>
<ds:datastoreItem xmlns:ds="http://schemas.openxmlformats.org/officeDocument/2006/customXml" ds:itemID="{C1E8400F-CB83-4A16-AF3D-36FAF22BDD23}">
  <ds:schemaRefs>
    <ds:schemaRef ds:uri="http://schemas.microsoft.com/VisualStudio/2011/storyboarding/control/v1.0"/>
  </ds:schemaRefs>
</ds:datastoreItem>
</file>

<file path=customXml/itemProps22.xml><?xml version="1.0" encoding="utf-8"?>
<ds:datastoreItem xmlns:ds="http://schemas.openxmlformats.org/officeDocument/2006/customXml" ds:itemID="{DDEEC505-9111-44CE-9DED-8A454ABEC272}">
  <ds:schemaRefs>
    <ds:schemaRef ds:uri="http://schemas.microsoft.com/VisualStudio/2011/storyboarding/control/v1.0"/>
  </ds:schemaRefs>
</ds:datastoreItem>
</file>

<file path=customXml/itemProps23.xml><?xml version="1.0" encoding="utf-8"?>
<ds:datastoreItem xmlns:ds="http://schemas.openxmlformats.org/officeDocument/2006/customXml" ds:itemID="{63E54A0C-A919-4747-87DB-6EB5DB41F719}">
  <ds:schemaRefs>
    <ds:schemaRef ds:uri="http://schemas.microsoft.com/VisualStudio/2011/storyboarding/control/v1.0"/>
  </ds:schemaRefs>
</ds:datastoreItem>
</file>

<file path=customXml/itemProps24.xml><?xml version="1.0" encoding="utf-8"?>
<ds:datastoreItem xmlns:ds="http://schemas.openxmlformats.org/officeDocument/2006/customXml" ds:itemID="{0BD21A30-063A-4397-97B8-0121D45BD9D6}">
  <ds:schemaRefs>
    <ds:schemaRef ds:uri="http://schemas.microsoft.com/VisualStudio/2011/storyboarding/control/v1.0"/>
  </ds:schemaRefs>
</ds:datastoreItem>
</file>

<file path=customXml/itemProps25.xml><?xml version="1.0" encoding="utf-8"?>
<ds:datastoreItem xmlns:ds="http://schemas.openxmlformats.org/officeDocument/2006/customXml" ds:itemID="{D705ACE5-FAF8-44EC-9622-845721B4A44D}">
  <ds:schemaRefs>
    <ds:schemaRef ds:uri="http://schemas.microsoft.com/VisualStudio/2011/storyboarding/control/v1.0"/>
  </ds:schemaRefs>
</ds:datastoreItem>
</file>

<file path=customXml/itemProps26.xml><?xml version="1.0" encoding="utf-8"?>
<ds:datastoreItem xmlns:ds="http://schemas.openxmlformats.org/officeDocument/2006/customXml" ds:itemID="{B0DBD337-FDC5-4C36-BF85-C09756391AA1}">
  <ds:schemaRefs>
    <ds:schemaRef ds:uri="http://schemas.microsoft.com/VisualStudio/2011/storyboarding/control/v1.0"/>
  </ds:schemaRefs>
</ds:datastoreItem>
</file>

<file path=customXml/itemProps27.xml><?xml version="1.0" encoding="utf-8"?>
<ds:datastoreItem xmlns:ds="http://schemas.openxmlformats.org/officeDocument/2006/customXml" ds:itemID="{5E2E8CE4-298D-499A-B8B4-4A593AC844A5}">
  <ds:schemaRefs>
    <ds:schemaRef ds:uri="http://schemas.microsoft.com/VisualStudio/2011/storyboarding/control/v1.0"/>
  </ds:schemaRefs>
</ds:datastoreItem>
</file>

<file path=customXml/itemProps28.xml><?xml version="1.0" encoding="utf-8"?>
<ds:datastoreItem xmlns:ds="http://schemas.openxmlformats.org/officeDocument/2006/customXml" ds:itemID="{B571350C-23C3-4B5A-8F49-FBEB6CF22964}">
  <ds:schemaRefs>
    <ds:schemaRef ds:uri="http://schemas.microsoft.com/VisualStudio/2011/storyboarding/control/v1.0"/>
  </ds:schemaRefs>
</ds:datastoreItem>
</file>

<file path=customXml/itemProps29.xml><?xml version="1.0" encoding="utf-8"?>
<ds:datastoreItem xmlns:ds="http://schemas.openxmlformats.org/officeDocument/2006/customXml" ds:itemID="{53BC856C-B486-437D-A7B4-612AE9417D7A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70C23831-7801-40F8-9A53-4E9925562CBE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B2C9D19C-4878-43E0-A5AD-CB76AB49D960}">
  <ds:schemaRefs>
    <ds:schemaRef ds:uri="http://schemas.microsoft.com/VisualStudio/2011/storyboarding/control/v1.0"/>
  </ds:schemaRefs>
</ds:datastoreItem>
</file>

<file path=customXml/itemProps31.xml><?xml version="1.0" encoding="utf-8"?>
<ds:datastoreItem xmlns:ds="http://schemas.openxmlformats.org/officeDocument/2006/customXml" ds:itemID="{6772C88A-36A0-4EAC-86A3-BB16EEADAB3E}">
  <ds:schemaRefs>
    <ds:schemaRef ds:uri="http://schemas.microsoft.com/VisualStudio/2011/storyboarding/control/v1.0"/>
  </ds:schemaRefs>
</ds:datastoreItem>
</file>

<file path=customXml/itemProps32.xml><?xml version="1.0" encoding="utf-8"?>
<ds:datastoreItem xmlns:ds="http://schemas.openxmlformats.org/officeDocument/2006/customXml" ds:itemID="{4BCB20A2-9850-49DA-9BD6-A5D2B0ABF72F}">
  <ds:schemaRefs>
    <ds:schemaRef ds:uri="http://schemas.microsoft.com/VisualStudio/2011/storyboarding/control/v1.0"/>
  </ds:schemaRefs>
</ds:datastoreItem>
</file>

<file path=customXml/itemProps33.xml><?xml version="1.0" encoding="utf-8"?>
<ds:datastoreItem xmlns:ds="http://schemas.openxmlformats.org/officeDocument/2006/customXml" ds:itemID="{387838C4-29F2-40AB-9647-8346D39956AB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CB953D38-E965-4BB2-94FE-DF647E85A654}">
  <ds:schemaRefs>
    <ds:schemaRef ds:uri="http://schemas.microsoft.com/VisualStudio/2011/storyboarding/control/v1.0"/>
  </ds:schemaRefs>
</ds:datastoreItem>
</file>

<file path=customXml/itemProps35.xml><?xml version="1.0" encoding="utf-8"?>
<ds:datastoreItem xmlns:ds="http://schemas.openxmlformats.org/officeDocument/2006/customXml" ds:itemID="{07B11A95-7731-4379-9E1B-32BC87FA2B56}">
  <ds:schemaRefs>
    <ds:schemaRef ds:uri="http://schemas.microsoft.com/VisualStudio/2011/storyboarding/control/v1.0"/>
  </ds:schemaRefs>
</ds:datastoreItem>
</file>

<file path=customXml/itemProps36.xml><?xml version="1.0" encoding="utf-8"?>
<ds:datastoreItem xmlns:ds="http://schemas.openxmlformats.org/officeDocument/2006/customXml" ds:itemID="{188F6680-9EB8-4B03-8D3B-773D66FC777A}">
  <ds:schemaRefs>
    <ds:schemaRef ds:uri="http://schemas.microsoft.com/VisualStudio/2011/storyboarding/control/v1.0"/>
  </ds:schemaRefs>
</ds:datastoreItem>
</file>

<file path=customXml/itemProps37.xml><?xml version="1.0" encoding="utf-8"?>
<ds:datastoreItem xmlns:ds="http://schemas.openxmlformats.org/officeDocument/2006/customXml" ds:itemID="{B4BE880E-F71A-4C21-A1C3-8A2437E3C677}">
  <ds:schemaRefs>
    <ds:schemaRef ds:uri="http://schemas.microsoft.com/VisualStudio/2011/storyboarding/control/v1.0"/>
  </ds:schemaRefs>
</ds:datastoreItem>
</file>

<file path=customXml/itemProps38.xml><?xml version="1.0" encoding="utf-8"?>
<ds:datastoreItem xmlns:ds="http://schemas.openxmlformats.org/officeDocument/2006/customXml" ds:itemID="{08904217-40E1-4558-95D8-8D709CA82866}">
  <ds:schemaRefs>
    <ds:schemaRef ds:uri="http://schemas.microsoft.com/VisualStudio/2011/storyboarding/control/v1.0"/>
  </ds:schemaRefs>
</ds:datastoreItem>
</file>

<file path=customXml/itemProps39.xml><?xml version="1.0" encoding="utf-8"?>
<ds:datastoreItem xmlns:ds="http://schemas.openxmlformats.org/officeDocument/2006/customXml" ds:itemID="{1AF31726-A62F-4331-8622-ED351D5149B7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9536A02-E179-4A1C-9FA7-86EF40631969}">
  <ds:schemaRefs>
    <ds:schemaRef ds:uri="http://schemas.microsoft.com/VisualStudio/2011/storyboarding/control/v1.0"/>
  </ds:schemaRefs>
</ds:datastoreItem>
</file>

<file path=customXml/itemProps40.xml><?xml version="1.0" encoding="utf-8"?>
<ds:datastoreItem xmlns:ds="http://schemas.openxmlformats.org/officeDocument/2006/customXml" ds:itemID="{C4783010-23AB-4BDC-BABF-F6576658A2B0}">
  <ds:schemaRefs>
    <ds:schemaRef ds:uri="http://schemas.microsoft.com/VisualStudio/2011/storyboarding/control/v1.0"/>
  </ds:schemaRefs>
</ds:datastoreItem>
</file>

<file path=customXml/itemProps41.xml><?xml version="1.0" encoding="utf-8"?>
<ds:datastoreItem xmlns:ds="http://schemas.openxmlformats.org/officeDocument/2006/customXml" ds:itemID="{4CFA599C-9F1C-4AB4-AB4F-10CF77B58F79}">
  <ds:schemaRefs>
    <ds:schemaRef ds:uri="http://schemas.microsoft.com/VisualStudio/2011/storyboarding/control/v1.0"/>
  </ds:schemaRefs>
</ds:datastoreItem>
</file>

<file path=customXml/itemProps42.xml><?xml version="1.0" encoding="utf-8"?>
<ds:datastoreItem xmlns:ds="http://schemas.openxmlformats.org/officeDocument/2006/customXml" ds:itemID="{EDE713BE-A567-491C-902D-E6087D824056}">
  <ds:schemaRefs>
    <ds:schemaRef ds:uri="http://schemas.microsoft.com/VisualStudio/2011/storyboarding/control/v1.0"/>
  </ds:schemaRefs>
</ds:datastoreItem>
</file>

<file path=customXml/itemProps43.xml><?xml version="1.0" encoding="utf-8"?>
<ds:datastoreItem xmlns:ds="http://schemas.openxmlformats.org/officeDocument/2006/customXml" ds:itemID="{A6ECB6E0-BD84-4681-8699-56A1B3F36A60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AA5E4F96-8C72-44F9-A0C5-FB007B246D91}">
  <ds:schemaRefs>
    <ds:schemaRef ds:uri="http://schemas.microsoft.com/VisualStudio/2011/storyboarding/control/v1.0"/>
  </ds:schemaRefs>
</ds:datastoreItem>
</file>

<file path=customXml/itemProps45.xml><?xml version="1.0" encoding="utf-8"?>
<ds:datastoreItem xmlns:ds="http://schemas.openxmlformats.org/officeDocument/2006/customXml" ds:itemID="{A84BE01C-E91B-4A90-8E7F-25887EF8E061}">
  <ds:schemaRefs>
    <ds:schemaRef ds:uri="http://schemas.microsoft.com/VisualStudio/2011/storyboarding/control/v1.0"/>
  </ds:schemaRefs>
</ds:datastoreItem>
</file>

<file path=customXml/itemProps46.xml><?xml version="1.0" encoding="utf-8"?>
<ds:datastoreItem xmlns:ds="http://schemas.openxmlformats.org/officeDocument/2006/customXml" ds:itemID="{2FEB3A16-E640-4049-92BF-229BF3B54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bf394-daf6-497a-96c5-a2f8c10b3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7.xml><?xml version="1.0" encoding="utf-8"?>
<ds:datastoreItem xmlns:ds="http://schemas.openxmlformats.org/officeDocument/2006/customXml" ds:itemID="{E2968586-6EB5-4B3C-A2E1-82E35F695B75}">
  <ds:schemaRefs>
    <ds:schemaRef ds:uri="http://schemas.microsoft.com/VisualStudio/2011/storyboarding/control/v1.0"/>
  </ds:schemaRefs>
</ds:datastoreItem>
</file>

<file path=customXml/itemProps48.xml><?xml version="1.0" encoding="utf-8"?>
<ds:datastoreItem xmlns:ds="http://schemas.openxmlformats.org/officeDocument/2006/customXml" ds:itemID="{574C0546-69B0-4850-A983-CDA8017CD4CE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E6C688DD-065A-4726-BCE5-E5AFDA3F5641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D356E6DB-54C9-4389-B932-0F583366BD4B}">
  <ds:schemaRefs>
    <ds:schemaRef ds:uri="http://schemas.microsoft.com/VisualStudio/2011/storyboarding/control/v1.0"/>
  </ds:schemaRefs>
</ds:datastoreItem>
</file>

<file path=customXml/itemProps50.xml><?xml version="1.0" encoding="utf-8"?>
<ds:datastoreItem xmlns:ds="http://schemas.openxmlformats.org/officeDocument/2006/customXml" ds:itemID="{7BF16C54-4775-4FA7-AF88-98AF6D5E8CA6}">
  <ds:schemaRefs>
    <ds:schemaRef ds:uri="http://schemas.microsoft.com/VisualStudio/2011/storyboarding/control/v1.0"/>
  </ds:schemaRefs>
</ds:datastoreItem>
</file>

<file path=customXml/itemProps51.xml><?xml version="1.0" encoding="utf-8"?>
<ds:datastoreItem xmlns:ds="http://schemas.openxmlformats.org/officeDocument/2006/customXml" ds:itemID="{156ACD54-663F-4146-A83C-D39B7758E090}">
  <ds:schemaRefs>
    <ds:schemaRef ds:uri="http://schemas.microsoft.com/VisualStudio/2011/storyboarding/control/v1.0"/>
  </ds:schemaRefs>
</ds:datastoreItem>
</file>

<file path=customXml/itemProps52.xml><?xml version="1.0" encoding="utf-8"?>
<ds:datastoreItem xmlns:ds="http://schemas.openxmlformats.org/officeDocument/2006/customXml" ds:itemID="{5423C7C4-EE26-4ED2-9F11-C9ABAA081BA5}">
  <ds:schemaRefs>
    <ds:schemaRef ds:uri="http://schemas.microsoft.com/VisualStudio/2011/storyboarding/control/v1.0"/>
  </ds:schemaRefs>
</ds:datastoreItem>
</file>

<file path=customXml/itemProps53.xml><?xml version="1.0" encoding="utf-8"?>
<ds:datastoreItem xmlns:ds="http://schemas.openxmlformats.org/officeDocument/2006/customXml" ds:itemID="{416D00B5-FBFE-483F-BE84-520287240459}">
  <ds:schemaRefs>
    <ds:schemaRef ds:uri="http://schemas.microsoft.com/VisualStudio/2011/storyboarding/control/v1.0"/>
  </ds:schemaRefs>
</ds:datastoreItem>
</file>

<file path=customXml/itemProps54.xml><?xml version="1.0" encoding="utf-8"?>
<ds:datastoreItem xmlns:ds="http://schemas.openxmlformats.org/officeDocument/2006/customXml" ds:itemID="{AB006AED-D3B6-450F-A436-759E490055A5}">
  <ds:schemaRefs>
    <ds:schemaRef ds:uri="http://schemas.microsoft.com/VisualStudio/2011/storyboarding/control/v1.0"/>
  </ds:schemaRefs>
</ds:datastoreItem>
</file>

<file path=customXml/itemProps55.xml><?xml version="1.0" encoding="utf-8"?>
<ds:datastoreItem xmlns:ds="http://schemas.openxmlformats.org/officeDocument/2006/customXml" ds:itemID="{B7BD4F34-B154-4D92-BE87-C557EB1B7EFB}">
  <ds:schemaRefs>
    <ds:schemaRef ds:uri="http://schemas.microsoft.com/sharepoint/v3/contenttype/forms"/>
  </ds:schemaRefs>
</ds:datastoreItem>
</file>

<file path=customXml/itemProps56.xml><?xml version="1.0" encoding="utf-8"?>
<ds:datastoreItem xmlns:ds="http://schemas.openxmlformats.org/officeDocument/2006/customXml" ds:itemID="{AECE9E1B-E7C1-46F6-9945-164C1E49BE74}">
  <ds:schemaRefs>
    <ds:schemaRef ds:uri="http://schemas.microsoft.com/VisualStudio/2011/storyboarding/control/v1.0"/>
  </ds:schemaRefs>
</ds:datastoreItem>
</file>

<file path=customXml/itemProps57.xml><?xml version="1.0" encoding="utf-8"?>
<ds:datastoreItem xmlns:ds="http://schemas.openxmlformats.org/officeDocument/2006/customXml" ds:itemID="{A2DAA52B-5F52-4A8E-B601-7BF162CD738F}">
  <ds:schemaRefs>
    <ds:schemaRef ds:uri="http://schemas.microsoft.com/VisualStudio/2011/storyboarding/control/v1.0"/>
  </ds:schemaRefs>
</ds:datastoreItem>
</file>

<file path=customXml/itemProps58.xml><?xml version="1.0" encoding="utf-8"?>
<ds:datastoreItem xmlns:ds="http://schemas.openxmlformats.org/officeDocument/2006/customXml" ds:itemID="{814432F2-7AE9-411E-9F7B-EBBF16C4666D}">
  <ds:schemaRefs>
    <ds:schemaRef ds:uri="http://schemas.microsoft.com/VisualStudio/2011/storyboarding/control/v1.0"/>
  </ds:schemaRefs>
</ds:datastoreItem>
</file>

<file path=customXml/itemProps59.xml><?xml version="1.0" encoding="utf-8"?>
<ds:datastoreItem xmlns:ds="http://schemas.openxmlformats.org/officeDocument/2006/customXml" ds:itemID="{2B6243A2-99B5-42ED-B049-93E27D774527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6574190A-3D9E-42C1-B276-38E33156AA99}">
  <ds:schemaRefs>
    <ds:schemaRef ds:uri="http://schemas.microsoft.com/VisualStudio/2011/storyboarding/control/v1.0"/>
  </ds:schemaRefs>
</ds:datastoreItem>
</file>

<file path=customXml/itemProps60.xml><?xml version="1.0" encoding="utf-8"?>
<ds:datastoreItem xmlns:ds="http://schemas.openxmlformats.org/officeDocument/2006/customXml" ds:itemID="{729DB56D-F542-4709-9AE0-E83CD92BA163}">
  <ds:schemaRefs>
    <ds:schemaRef ds:uri="http://schemas.microsoft.com/VisualStudio/2011/storyboarding/control/v1.0"/>
  </ds:schemaRefs>
</ds:datastoreItem>
</file>

<file path=customXml/itemProps61.xml><?xml version="1.0" encoding="utf-8"?>
<ds:datastoreItem xmlns:ds="http://schemas.openxmlformats.org/officeDocument/2006/customXml" ds:itemID="{18A6A270-A75C-4D7E-86E4-765FF07C5144}">
  <ds:schemaRefs>
    <ds:schemaRef ds:uri="http://schemas.microsoft.com/sharepoint/events"/>
  </ds:schemaRefs>
</ds:datastoreItem>
</file>

<file path=customXml/itemProps62.xml><?xml version="1.0" encoding="utf-8"?>
<ds:datastoreItem xmlns:ds="http://schemas.openxmlformats.org/officeDocument/2006/customXml" ds:itemID="{7C4FADB9-82C5-46C4-AD0E-6B60B5C6AEAE}">
  <ds:schemaRefs>
    <ds:schemaRef ds:uri="http://schemas.microsoft.com/VisualStudio/2011/storyboarding/control/v1.0"/>
  </ds:schemaRefs>
</ds:datastoreItem>
</file>

<file path=customXml/itemProps63.xml><?xml version="1.0" encoding="utf-8"?>
<ds:datastoreItem xmlns:ds="http://schemas.openxmlformats.org/officeDocument/2006/customXml" ds:itemID="{3C6220BE-0F2A-49C6-BFB2-C458479F3F62}">
  <ds:schemaRefs>
    <ds:schemaRef ds:uri="http://schemas.microsoft.com/VisualStudio/2011/storyboarding/control/v1.0"/>
  </ds:schemaRefs>
</ds:datastoreItem>
</file>

<file path=customXml/itemProps64.xml><?xml version="1.0" encoding="utf-8"?>
<ds:datastoreItem xmlns:ds="http://schemas.openxmlformats.org/officeDocument/2006/customXml" ds:itemID="{19CB1DF2-8822-4520-A56A-045D340F0C71}">
  <ds:schemaRefs>
    <ds:schemaRef ds:uri="http://schemas.microsoft.com/VisualStudio/2011/storyboarding/control/v1.0"/>
  </ds:schemaRefs>
</ds:datastoreItem>
</file>

<file path=customXml/itemProps65.xml><?xml version="1.0" encoding="utf-8"?>
<ds:datastoreItem xmlns:ds="http://schemas.openxmlformats.org/officeDocument/2006/customXml" ds:itemID="{E9C4CBB0-7D2F-42EC-9ED0-589327F3DDE1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AD9C1405-6371-400D-A0E2-389A1557BE20}">
  <ds:schemaRefs>
    <ds:schemaRef ds:uri="http://schemas.microsoft.com/VisualStudio/2011/storyboarding/control/v1.0"/>
  </ds:schemaRefs>
</ds:datastoreItem>
</file>

<file path=customXml/itemProps67.xml><?xml version="1.0" encoding="utf-8"?>
<ds:datastoreItem xmlns:ds="http://schemas.openxmlformats.org/officeDocument/2006/customXml" ds:itemID="{CD17C18B-5B11-471F-97AA-CE2EA822BB97}">
  <ds:schemaRefs>
    <ds:schemaRef ds:uri="http://schemas.microsoft.com/VisualStudio/2011/storyboarding/control/v1.0"/>
  </ds:schemaRefs>
</ds:datastoreItem>
</file>

<file path=customXml/itemProps68.xml><?xml version="1.0" encoding="utf-8"?>
<ds:datastoreItem xmlns:ds="http://schemas.openxmlformats.org/officeDocument/2006/customXml" ds:itemID="{359B13B5-DE77-48C2-859A-70355A1B9D90}">
  <ds:schemaRefs>
    <ds:schemaRef ds:uri="http://schemas.microsoft.com/VisualStudio/2011/storyboarding/control/v1.0"/>
  </ds:schemaRefs>
</ds:datastoreItem>
</file>

<file path=customXml/itemProps69.xml><?xml version="1.0" encoding="utf-8"?>
<ds:datastoreItem xmlns:ds="http://schemas.openxmlformats.org/officeDocument/2006/customXml" ds:itemID="{379BFC32-51F7-4218-B2AD-CFD6564CE11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C419530-796D-4DBE-BBEE-9A6630A896E1}">
  <ds:schemaRefs>
    <ds:schemaRef ds:uri="http://schemas.microsoft.com/VisualStudio/2011/storyboarding/control/v1.0"/>
  </ds:schemaRefs>
</ds:datastoreItem>
</file>

<file path=customXml/itemProps70.xml><?xml version="1.0" encoding="utf-8"?>
<ds:datastoreItem xmlns:ds="http://schemas.openxmlformats.org/officeDocument/2006/customXml" ds:itemID="{6B22741B-5AC6-4A2C-A57A-E4BDF22E0A90}">
  <ds:schemaRefs>
    <ds:schemaRef ds:uri="http://schemas.microsoft.com/VisualStudio/2011/storyboarding/control/v1.0"/>
  </ds:schemaRefs>
</ds:datastoreItem>
</file>

<file path=customXml/itemProps71.xml><?xml version="1.0" encoding="utf-8"?>
<ds:datastoreItem xmlns:ds="http://schemas.openxmlformats.org/officeDocument/2006/customXml" ds:itemID="{A9E9510A-02AF-4564-9E17-46676C80E84C}">
  <ds:schemaRefs>
    <ds:schemaRef ds:uri="http://www.w3.org/XML/1998/namespace"/>
    <ds:schemaRef ds:uri="http://purl.org/dc/dcmitype/"/>
    <ds:schemaRef ds:uri="http://schemas.microsoft.com/office/infopath/2007/PartnerControls"/>
    <ds:schemaRef ds:uri="b4ebf394-daf6-497a-96c5-a2f8c10b38c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72.xml><?xml version="1.0" encoding="utf-8"?>
<ds:datastoreItem xmlns:ds="http://schemas.openxmlformats.org/officeDocument/2006/customXml" ds:itemID="{E4D924B8-E923-4751-87E1-B31AA64A9F7B}">
  <ds:schemaRefs>
    <ds:schemaRef ds:uri="http://schemas.microsoft.com/VisualStudio/2011/storyboarding/control/v1.0"/>
  </ds:schemaRefs>
</ds:datastoreItem>
</file>

<file path=customXml/itemProps73.xml><?xml version="1.0" encoding="utf-8"?>
<ds:datastoreItem xmlns:ds="http://schemas.openxmlformats.org/officeDocument/2006/customXml" ds:itemID="{9C4C7B07-3AE3-46A1-A54D-2BDFAB93A8EF}">
  <ds:schemaRefs>
    <ds:schemaRef ds:uri="http://schemas.microsoft.com/VisualStudio/2011/storyboarding/control/v1.0"/>
  </ds:schemaRefs>
</ds:datastoreItem>
</file>

<file path=customXml/itemProps74.xml><?xml version="1.0" encoding="utf-8"?>
<ds:datastoreItem xmlns:ds="http://schemas.openxmlformats.org/officeDocument/2006/customXml" ds:itemID="{B41892D7-DF8B-4D5A-8AD2-983048A35AA0}">
  <ds:schemaRefs>
    <ds:schemaRef ds:uri="http://schemas.microsoft.com/VisualStudio/2011/storyboarding/control/v1.0"/>
  </ds:schemaRefs>
</ds:datastoreItem>
</file>

<file path=customXml/itemProps8.xml><?xml version="1.0" encoding="utf-8"?>
<ds:datastoreItem xmlns:ds="http://schemas.openxmlformats.org/officeDocument/2006/customXml" ds:itemID="{F395D8ED-A0D3-4F6E-91F3-A29EC16A8083}">
  <ds:schemaRefs>
    <ds:schemaRef ds:uri="http://schemas.microsoft.com/VisualStudio/2011/storyboarding/control/v1.0"/>
  </ds:schemaRefs>
</ds:datastoreItem>
</file>

<file path=customXml/itemProps9.xml><?xml version="1.0" encoding="utf-8"?>
<ds:datastoreItem xmlns:ds="http://schemas.openxmlformats.org/officeDocument/2006/customXml" ds:itemID="{63E5DE85-F05E-4507-B223-806D8F49F058}">
  <ds:schemaRefs>
    <ds:schemaRef ds:uri="http://schemas.microsoft.com/VisualStudio/2011/storyboarding/control/v1.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1703</Words>
  <Application>Microsoft Office PowerPoint</Application>
  <PresentationFormat>On-screen Show (4:3)</PresentationFormat>
  <Paragraphs>327</Paragraphs>
  <Slides>54</Slides>
  <Notes>4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Presentation</vt:lpstr>
      <vt:lpstr>Biomimicry for Coastal Eco-Cities: Towards a Carbon Neutral Dover (UK)</vt:lpstr>
      <vt:lpstr>Overview</vt:lpstr>
      <vt:lpstr>Coastal Eco-Cities</vt:lpstr>
      <vt:lpstr>Coastal Eco-City</vt:lpstr>
      <vt:lpstr>Dover</vt:lpstr>
      <vt:lpstr>Port of Dover</vt:lpstr>
      <vt:lpstr>White Cliffs</vt:lpstr>
      <vt:lpstr>Bios + mimesis = BIOMIMICRY</vt:lpstr>
      <vt:lpstr>The Biomimicry Methodology</vt:lpstr>
      <vt:lpstr>Wave Energy Converters</vt:lpstr>
      <vt:lpstr>The Oyster WEC System</vt:lpstr>
      <vt:lpstr>Oyster Technology for Port of Dover</vt:lpstr>
      <vt:lpstr>Project Constraints</vt:lpstr>
      <vt:lpstr>Oyster Technology for Dover</vt:lpstr>
      <vt:lpstr>Project for Dover </vt:lpstr>
      <vt:lpstr>PowerPoint Presentation</vt:lpstr>
      <vt:lpstr>Risk Assessment of Oyster 800</vt:lpstr>
      <vt:lpstr>Carbon Management in Dover</vt:lpstr>
      <vt:lpstr>Carbon Cycle</vt:lpstr>
      <vt:lpstr>Biomimicry for carbon sequestration: Eco-cement</vt:lpstr>
      <vt:lpstr>Conventional cement production</vt:lpstr>
      <vt:lpstr>Eco-cement proposal</vt:lpstr>
      <vt:lpstr>Calera Corporation</vt:lpstr>
      <vt:lpstr>Calera Technology</vt:lpstr>
      <vt:lpstr>Application in Dover</vt:lpstr>
      <vt:lpstr>CEMEX Dover Plant</vt:lpstr>
      <vt:lpstr>Carbon Impact (Section 6.5.1, pages 87-91)</vt:lpstr>
      <vt:lpstr>Net CO2 emission</vt:lpstr>
      <vt:lpstr>Completed Carbon Cycle</vt:lpstr>
      <vt:lpstr>Conclusion</vt:lpstr>
      <vt:lpstr>Future Work</vt:lpstr>
      <vt:lpstr>PowerPoint Presentation</vt:lpstr>
      <vt:lpstr>PowerPoint Presentation</vt:lpstr>
      <vt:lpstr>Biomimicry for Carbon Capture (Section 6.4.1, pages 78-82)</vt:lpstr>
      <vt:lpstr>Artificial Trees (Section 6.4.1, pages 78-79)</vt:lpstr>
      <vt:lpstr>Industrial Lungs (Section 6.4.1, pages 80-82)</vt:lpstr>
      <vt:lpstr>Technical Performance</vt:lpstr>
      <vt:lpstr>Magnesium cement</vt:lpstr>
      <vt:lpstr>Carbon Impact</vt:lpstr>
      <vt:lpstr>Is there a market for cement? (Last paragraph of Section 6.5.1, page 91)</vt:lpstr>
      <vt:lpstr>Cost Analysis (Section 6.4.2, page 84-85)</vt:lpstr>
      <vt:lpstr>Cost Analysis (Section 6.4.2, page 84-85)</vt:lpstr>
      <vt:lpstr>Economic Feasibility</vt:lpstr>
      <vt:lpstr>Economic Feasibility</vt:lpstr>
      <vt:lpstr>System Analysis</vt:lpstr>
      <vt:lpstr>System Analysis</vt:lpstr>
      <vt:lpstr>Legislative Issues (Section 6.4.2, page 85)</vt:lpstr>
      <vt:lpstr>Environmental Impact (Section 6.5.2, page 91)</vt:lpstr>
      <vt:lpstr>Environmental risks (Section 6.4.2, page 85)</vt:lpstr>
      <vt:lpstr>Scalability</vt:lpstr>
      <vt:lpstr>Carbon Cycle</vt:lpstr>
      <vt:lpstr>Carbon Cycle</vt:lpstr>
      <vt:lpstr>Carbon Cycle</vt:lpstr>
      <vt:lpstr>Carbon Emissions in Dover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Goossens A.</dc:creator>
  <cp:lastModifiedBy>Aik Ling</cp:lastModifiedBy>
  <cp:revision>138</cp:revision>
  <cp:lastPrinted>2013-09-09T16:27:23Z</cp:lastPrinted>
  <dcterms:created xsi:type="dcterms:W3CDTF">2013-09-05T09:21:07Z</dcterms:created>
  <dcterms:modified xsi:type="dcterms:W3CDTF">2013-09-09T19:51:59Z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\\filestore.soton.ac.uk\users\ag2a12\mydocuments\Final Presentation\Group D Final Presentation.pptx</vt:lpwstr>
  </property>
</Properties>
</file>