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5" r:id="rId3"/>
  </p:sldMasterIdLst>
  <p:sldIdLst>
    <p:sldId id="256" r:id="rId4"/>
    <p:sldId id="257" r:id="rId5"/>
    <p:sldId id="263" r:id="rId6"/>
    <p:sldId id="268" r:id="rId7"/>
    <p:sldId id="258" r:id="rId8"/>
    <p:sldId id="259" r:id="rId9"/>
    <p:sldId id="266" r:id="rId10"/>
    <p:sldId id="267" r:id="rId11"/>
    <p:sldId id="265" r:id="rId12"/>
    <p:sldId id="264" r:id="rId13"/>
    <p:sldId id="26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ChangeArrowheads="1"/>
          </p:cNvSpPr>
          <p:nvPr/>
        </p:nvSpPr>
        <p:spPr bwMode="auto">
          <a:xfrm>
            <a:off x="-79375" y="3200400"/>
            <a:ext cx="9223375" cy="3657600"/>
          </a:xfrm>
          <a:prstGeom prst="rect">
            <a:avLst/>
          </a:prstGeom>
          <a:gradFill rotWithShape="0">
            <a:gsLst>
              <a:gs pos="0">
                <a:srgbClr val="014359"/>
              </a:gs>
              <a:gs pos="100000">
                <a:srgbClr val="007275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1032"/>
          <p:cNvSpPr>
            <a:spLocks noChangeArrowheads="1"/>
          </p:cNvSpPr>
          <p:nvPr/>
        </p:nvSpPr>
        <p:spPr bwMode="auto">
          <a:xfrm>
            <a:off x="-79375" y="0"/>
            <a:ext cx="9223375" cy="3276600"/>
          </a:xfrm>
          <a:prstGeom prst="rect">
            <a:avLst/>
          </a:prstGeom>
          <a:solidFill>
            <a:srgbClr val="0143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 b="0">
              <a:latin typeface="Arial" charset="0"/>
            </a:endParaRPr>
          </a:p>
        </p:txBody>
      </p:sp>
      <p:pic>
        <p:nvPicPr>
          <p:cNvPr id="6" name="Picture 1039" descr="law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400050"/>
            <a:ext cx="2713037" cy="79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850" y="1700213"/>
            <a:ext cx="8496300" cy="2160587"/>
          </a:xfrm>
        </p:spPr>
        <p:txBody>
          <a:bodyPr lIns="91440"/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933825"/>
            <a:ext cx="8496300" cy="1752600"/>
          </a:xfrm>
        </p:spPr>
        <p:txBody>
          <a:bodyPr lIns="91440"/>
          <a:lstStyle>
            <a:lvl1pPr marL="0" indent="0">
              <a:buFontTx/>
              <a:buNone/>
              <a:defRPr sz="35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 rIns="91440"/>
          <a:lstStyle>
            <a:lvl1pPr>
              <a:defRPr>
                <a:latin typeface="Arial" charset="0"/>
              </a:defRPr>
            </a:lvl1pPr>
          </a:lstStyle>
          <a:p>
            <a:fld id="{C2E3CD3B-083A-496D-83FA-32BA02A580E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518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036CAE-E94F-4839-A6B6-CD4848496336}" type="datetimeFigureOut">
              <a:rPr lang="en-GB" smtClean="0"/>
              <a:pPr/>
              <a:t>22/04/2013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E3CD3B-083A-496D-83FA-32BA02A580E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6962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4906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4906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036CAE-E94F-4839-A6B6-CD4848496336}" type="datetimeFigureOut">
              <a:rPr lang="en-GB" smtClean="0"/>
              <a:pPr/>
              <a:t>22/04/2013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E3CD3B-083A-496D-83FA-32BA02A580E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53108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036CAE-E94F-4839-A6B6-CD4848496336}" type="datetimeFigureOut">
              <a:rPr lang="en-GB" smtClean="0"/>
              <a:pPr/>
              <a:t>22/04/2013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E3CD3B-083A-496D-83FA-32BA02A580E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94880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ChangeArrowheads="1"/>
          </p:cNvSpPr>
          <p:nvPr/>
        </p:nvSpPr>
        <p:spPr bwMode="auto">
          <a:xfrm>
            <a:off x="-90488" y="3200400"/>
            <a:ext cx="9234488" cy="3657600"/>
          </a:xfrm>
          <a:prstGeom prst="rect">
            <a:avLst/>
          </a:prstGeom>
          <a:gradFill rotWithShape="0">
            <a:gsLst>
              <a:gs pos="0">
                <a:srgbClr val="007275"/>
              </a:gs>
              <a:gs pos="100000">
                <a:srgbClr val="008CAC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1032"/>
          <p:cNvSpPr>
            <a:spLocks noChangeArrowheads="1"/>
          </p:cNvSpPr>
          <p:nvPr/>
        </p:nvSpPr>
        <p:spPr bwMode="auto">
          <a:xfrm>
            <a:off x="-90488" y="0"/>
            <a:ext cx="9234488" cy="3276600"/>
          </a:xfrm>
          <a:prstGeom prst="rect">
            <a:avLst/>
          </a:prstGeom>
          <a:solidFill>
            <a:srgbClr val="00727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 b="0">
              <a:latin typeface="Arial" charset="0"/>
            </a:endParaRPr>
          </a:p>
        </p:txBody>
      </p:sp>
      <p:pic>
        <p:nvPicPr>
          <p:cNvPr id="6" name="Picture 1038" descr="law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400050"/>
            <a:ext cx="2713037" cy="79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0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850" y="1700213"/>
            <a:ext cx="8496300" cy="4105275"/>
          </a:xfrm>
        </p:spPr>
        <p:txBody>
          <a:bodyPr lIns="91440"/>
          <a:lstStyle>
            <a:lvl1pPr algn="r">
              <a:defRPr sz="75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12291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-69850" y="7461250"/>
            <a:ext cx="69850" cy="69850"/>
          </a:xfrm>
        </p:spPr>
        <p:txBody>
          <a:bodyPr lIns="91440"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4293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3F1CFD-7892-49A9-AC9E-22344FFF6E3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21390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B9147F-0BF8-49F5-B01A-ADD33E69BA6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33391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0C253A-7C3E-4233-9295-D86D5E4DA47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69058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2197E5-623D-4304-ADAA-EEA35F5B8B3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74068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9E1DF-6199-413E-9F5F-5712A7AAA84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3156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BDF94B-62E8-4611-8BB4-9B86FF3DB6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538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036CAE-E94F-4839-A6B6-CD4848496336}" type="datetimeFigureOut">
              <a:rPr lang="en-GB" smtClean="0"/>
              <a:pPr/>
              <a:t>22/04/2013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E3CD3B-083A-496D-83FA-32BA02A580E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98441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2C0D30-8ABB-4DF4-AA08-D1AA3468550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63273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D65737-87AE-4CE2-9C85-4415ED5C3D7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33594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68419-1A9C-4A12-AD5E-D62643746AD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05425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5318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5318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6A138C-2100-4B41-A306-6563E5BE58F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10206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1956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58388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1160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5447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10714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917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036CAE-E94F-4839-A6B6-CD4848496336}" type="datetimeFigureOut">
              <a:rPr lang="en-GB" smtClean="0"/>
              <a:pPr/>
              <a:t>22/04/2013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E3CD3B-083A-496D-83FA-32BA02A580E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74824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82810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91788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71953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90889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5318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5318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690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036CAE-E94F-4839-A6B6-CD4848496336}" type="datetimeFigureOut">
              <a:rPr lang="en-GB" smtClean="0"/>
              <a:pPr/>
              <a:t>22/04/2013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E3CD3B-083A-496D-83FA-32BA02A580E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894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036CAE-E94F-4839-A6B6-CD4848496336}" type="datetimeFigureOut">
              <a:rPr lang="en-GB" smtClean="0"/>
              <a:pPr/>
              <a:t>22/04/2013</a:t>
            </a:fld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E3CD3B-083A-496D-83FA-32BA02A580E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4714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036CAE-E94F-4839-A6B6-CD4848496336}" type="datetimeFigureOut">
              <a:rPr lang="en-GB" smtClean="0"/>
              <a:pPr/>
              <a:t>22/04/2013</a:t>
            </a:fld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E3CD3B-083A-496D-83FA-32BA02A580E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415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036CAE-E94F-4839-A6B6-CD4848496336}" type="datetimeFigureOut">
              <a:rPr lang="en-GB" smtClean="0"/>
              <a:pPr/>
              <a:t>22/04/2013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E3CD3B-083A-496D-83FA-32BA02A580E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9260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036CAE-E94F-4839-A6B6-CD4848496336}" type="datetimeFigureOut">
              <a:rPr lang="en-GB" smtClean="0"/>
              <a:pPr/>
              <a:t>22/04/2013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E3CD3B-083A-496D-83FA-32BA02A580E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571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036CAE-E94F-4839-A6B6-CD4848496336}" type="datetimeFigureOut">
              <a:rPr lang="en-GB" smtClean="0"/>
              <a:pPr/>
              <a:t>22/04/2013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E3CD3B-083A-496D-83FA-32BA02A580E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5329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ChangeArrowheads="1"/>
          </p:cNvSpPr>
          <p:nvPr/>
        </p:nvSpPr>
        <p:spPr bwMode="auto">
          <a:xfrm>
            <a:off x="-79375" y="0"/>
            <a:ext cx="9223375" cy="3810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 b="0">
              <a:latin typeface="Arial" charset="0"/>
            </a:endParaRPr>
          </a:p>
        </p:txBody>
      </p:sp>
      <p:sp>
        <p:nvSpPr>
          <p:cNvPr id="1027" name="Rectangle 9"/>
          <p:cNvSpPr>
            <a:spLocks noChangeArrowheads="1"/>
          </p:cNvSpPr>
          <p:nvPr/>
        </p:nvSpPr>
        <p:spPr bwMode="auto">
          <a:xfrm>
            <a:off x="-79375" y="3048000"/>
            <a:ext cx="9223375" cy="3810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DCDEDE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>
                <a:latin typeface="Arial" charset="0"/>
              </a:defRPr>
            </a:lvl1pPr>
          </a:lstStyle>
          <a:p>
            <a:fld id="{1F036CAE-E94F-4839-A6B6-CD4848496336}" type="datetimeFigureOut">
              <a:rPr lang="en-GB" smtClean="0"/>
              <a:pPr/>
              <a:t>22/04/2013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77050" y="630872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Georgia" pitchFamily="18" charset="0"/>
              </a:defRPr>
            </a:lvl1pPr>
          </a:lstStyle>
          <a:p>
            <a:fld id="{C2E3CD3B-083A-496D-83FA-32BA02A580E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033" name="Picture 13" descr="law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279400"/>
            <a:ext cx="2136775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9pPr>
    </p:titleStyle>
    <p:bodyStyle>
      <a:lvl1pPr marL="342900" indent="-342900" algn="l" rtl="0" eaLnBrk="1" fontAlgn="base" hangingPunct="1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11213" indent="-288925" algn="l" rtl="0" eaLnBrk="1" fontAlgn="base" hangingPunct="1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219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27188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3087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Georgia" pitchFamily="18" charset="0"/>
              </a:defRPr>
            </a:lvl1pPr>
          </a:lstStyle>
          <a:p>
            <a:pPr>
              <a:defRPr/>
            </a:pPr>
            <a:fld id="{455B89BF-5339-4E3F-A396-9076F797CB1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2055" name="Picture 14" descr="law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279400"/>
            <a:ext cx="2136775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9pPr>
    </p:titleStyle>
    <p:bodyStyle>
      <a:lvl1pPr marL="342900" indent="-342900" algn="l" rtl="0" eaLnBrk="1" fontAlgn="base" hangingPunct="1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5000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9pPr>
    </p:titleStyle>
    <p:bodyStyle>
      <a:lvl1pPr marL="342900" indent="-342900" algn="l" rtl="0" eaLnBrk="1" fontAlgn="base" hangingPunct="1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5000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3500" b="1" dirty="0" smtClean="0"/>
              <a:t>CONSUMER FLOOD INSURANCE</a:t>
            </a:r>
            <a:r>
              <a:rPr lang="en-US" sz="4000" b="1" dirty="0" smtClean="0"/>
              <a:t> </a:t>
            </a:r>
            <a:br>
              <a:rPr lang="en-US" sz="40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>some thoughts for </a:t>
            </a:r>
            <a:br>
              <a:rPr lang="en-US" sz="4000" b="1" dirty="0" smtClean="0"/>
            </a:br>
            <a:r>
              <a:rPr lang="en-US" sz="4000" b="1" dirty="0" smtClean="0"/>
              <a:t>an emerging consumer catastrophe insurance market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4724400"/>
            <a:ext cx="8496300" cy="1752600"/>
          </a:xfrm>
        </p:spPr>
        <p:txBody>
          <a:bodyPr/>
          <a:lstStyle/>
          <a:p>
            <a:pPr algn="r"/>
            <a:endParaRPr lang="en-GB" dirty="0" smtClean="0"/>
          </a:p>
          <a:p>
            <a:pPr algn="r"/>
            <a:r>
              <a:rPr lang="en-GB" sz="2000" dirty="0" smtClean="0"/>
              <a:t>Johanna Hjalmarsson</a:t>
            </a:r>
          </a:p>
          <a:p>
            <a:pPr algn="r"/>
            <a:r>
              <a:rPr lang="en-GB" sz="2000" dirty="0" smtClean="0"/>
              <a:t>Mateusz Bek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2604570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Turkey - structure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Unlike in the case of New Zealand, where a flat premium rate applies to all properties concerned, the TCIP premium levels vary from 0.44% to 5.50%, depending on the type of construction of the particular building and the earthquake zone in which it is located. </a:t>
            </a:r>
          </a:p>
          <a:p>
            <a:r>
              <a:rPr lang="en-US" dirty="0"/>
              <a:t>Reinsurance, in the form of excess of loss, is also in place.</a:t>
            </a:r>
          </a:p>
          <a:p>
            <a:r>
              <a:rPr lang="en-US" dirty="0"/>
              <a:t>Recent data suggest the program has not been entirely successful</a:t>
            </a:r>
            <a:r>
              <a:rPr lang="en-US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19429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CONCLUDING REMARKS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Cover against natural disaster damage is essential in today’s society, especially in regions known to be regularly affected by such hazards. </a:t>
            </a:r>
          </a:p>
          <a:p>
            <a:r>
              <a:rPr lang="en-US" dirty="0" smtClean="0"/>
              <a:t>The two models studied so far in the project demonstrate some of the challenges encountered in developing efficient natural disaster cover. </a:t>
            </a:r>
          </a:p>
          <a:p>
            <a:r>
              <a:rPr lang="en-US" dirty="0" smtClean="0"/>
              <a:t>None of the presented models should be transposed in entirety into the Chinese legal system. Nonetheless, lessons can be learnt, so as to improve on the existing solutions.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BACKGROUND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Natural disasters are inevitable, unpreventable, often come without warning and tend to affect the lives of large numbers of consumers.</a:t>
            </a:r>
          </a:p>
          <a:p>
            <a:r>
              <a:rPr lang="en-GB" dirty="0" smtClean="0"/>
              <a:t>Although they can be mitigated against, their impact upon the society cannot be avoided.</a:t>
            </a:r>
          </a:p>
          <a:p>
            <a:r>
              <a:rPr lang="en-GB" dirty="0" smtClean="0"/>
              <a:t>Climate change has been intensifying the occurrence of natural catastrophes over the past few decades. </a:t>
            </a:r>
          </a:p>
          <a:p>
            <a:r>
              <a:rPr lang="en-GB" dirty="0" smtClean="0"/>
              <a:t>Availability of insurance is, therefore, crucial in helping people to restore what they lost because of a natural hazard.</a:t>
            </a:r>
          </a:p>
        </p:txBody>
      </p:sp>
    </p:spTree>
    <p:extLst>
      <p:ext uri="{BB962C8B-B14F-4D97-AF65-F5344CB8AC3E}">
        <p14:creationId xmlns:p14="http://schemas.microsoft.com/office/powerpoint/2010/main" val="2504636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Practical issues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Flood risks get progressively worse as the ground is saturated with water</a:t>
            </a:r>
          </a:p>
          <a:p>
            <a:r>
              <a:rPr lang="en-GB" dirty="0" smtClean="0"/>
              <a:t>Earthquake risks build up over time and release over a short period of time, often with ancillary risks such as tsunamis or landslides</a:t>
            </a:r>
          </a:p>
          <a:p>
            <a:r>
              <a:rPr lang="en-GB" dirty="0" smtClean="0"/>
              <a:t>Large and widespread destruction cannot be catered for in a regular government budget</a:t>
            </a:r>
          </a:p>
          <a:p>
            <a:r>
              <a:rPr lang="en-GB" dirty="0" smtClean="0"/>
              <a:t>Government needs the insurance industry – but these risks may look inevitable and therefore uninsurable or at least unattractive to commercial insurers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1560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Our project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“Statement of Principles” expires 30 June 2013</a:t>
            </a:r>
          </a:p>
          <a:p>
            <a:r>
              <a:rPr lang="en-GB" dirty="0" smtClean="0"/>
              <a:t>Our project aims to study solutions already in place in other jurisdictions and analyse whether those solutions can be adopted in the UK and provide a comprehensive report</a:t>
            </a:r>
          </a:p>
          <a:p>
            <a:r>
              <a:rPr lang="en-GB" dirty="0" smtClean="0"/>
              <a:t>The report will aim to provide neutral information for policymakers and the market</a:t>
            </a:r>
          </a:p>
          <a:p>
            <a:r>
              <a:rPr lang="en-GB" dirty="0" smtClean="0"/>
              <a:t>Further information: public policy @ </a:t>
            </a:r>
            <a:r>
              <a:rPr lang="en-GB" dirty="0" err="1" smtClean="0"/>
              <a:t>southampton</a:t>
            </a:r>
            <a:endParaRPr lang="en-GB" dirty="0" smtClean="0"/>
          </a:p>
          <a:p>
            <a:r>
              <a:rPr lang="en-GB" dirty="0" smtClean="0"/>
              <a:t>Insurance Law Research Group at </a:t>
            </a:r>
            <a:r>
              <a:rPr lang="en-GB" dirty="0" err="1" smtClean="0"/>
              <a:t>UoS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249309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496300" cy="649288"/>
          </a:xfrm>
        </p:spPr>
        <p:txBody>
          <a:bodyPr/>
          <a:lstStyle/>
          <a:p>
            <a:r>
              <a:rPr lang="en-GB" b="1" dirty="0" smtClean="0"/>
              <a:t>NEW ZEALAND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496300" cy="4114800"/>
          </a:xfrm>
        </p:spPr>
        <p:txBody>
          <a:bodyPr/>
          <a:lstStyle/>
          <a:p>
            <a:r>
              <a:rPr lang="en-GB" dirty="0" smtClean="0"/>
              <a:t>New Zealand introduced a statutory scheme of insurance against natural catastrophes as early as in 1944. </a:t>
            </a:r>
          </a:p>
          <a:p>
            <a:r>
              <a:rPr lang="en-GB" dirty="0" smtClean="0"/>
              <a:t>It was subsequently revised by the Earthquake Commission Act 1993, whereby the Earthquake Commission (EQC) was established.</a:t>
            </a:r>
          </a:p>
          <a:p>
            <a:r>
              <a:rPr lang="cs-CZ" dirty="0" smtClean="0"/>
              <a:t>Every person who enters into a contract of fire insurance with a private insurance company in respect of a residential building is </a:t>
            </a:r>
            <a:r>
              <a:rPr lang="en-US" dirty="0" smtClean="0"/>
              <a:t>“deemed” to have insured that building against natural disaster damage for the replacement value to the amount specified under the act, not greater than $100,000 per dwelling. </a:t>
            </a:r>
          </a:p>
          <a:p>
            <a:r>
              <a:rPr lang="en-US" dirty="0" smtClean="0"/>
              <a:t>However, there is no </a:t>
            </a:r>
            <a:r>
              <a:rPr lang="cs-CZ" dirty="0" smtClean="0"/>
              <a:t>contractual relationship between the assured and the EQC – liability is statutory in nature.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2957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496300" cy="649288"/>
          </a:xfrm>
        </p:spPr>
        <p:txBody>
          <a:bodyPr/>
          <a:lstStyle/>
          <a:p>
            <a:r>
              <a:rPr lang="en-US" b="1" dirty="0" smtClean="0"/>
              <a:t>NEW ZEALAND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496300" cy="4114800"/>
          </a:xfrm>
        </p:spPr>
        <p:txBody>
          <a:bodyPr/>
          <a:lstStyle/>
          <a:p>
            <a:r>
              <a:rPr lang="en-US" dirty="0" smtClean="0"/>
              <a:t>Although designed to deal predominantly with the aftermath of earthquakes, which are common there because of the peculiar location of the country, the scope of the act is much wider. </a:t>
            </a:r>
          </a:p>
          <a:p>
            <a:r>
              <a:rPr lang="en-US" dirty="0" smtClean="0"/>
              <a:t>Person insured under the EQC Act 1993 can additionally obtain a “top-up” cover on the private market. </a:t>
            </a:r>
          </a:p>
          <a:p>
            <a:r>
              <a:rPr lang="cs-CZ" dirty="0" smtClean="0"/>
              <a:t>Commercial property is excluded from the ambit of the EQC Act 1993.</a:t>
            </a:r>
            <a:r>
              <a:rPr lang="en-US" dirty="0" smtClean="0"/>
              <a:t> </a:t>
            </a:r>
          </a:p>
          <a:p>
            <a:r>
              <a:rPr lang="en-US" dirty="0" smtClean="0"/>
              <a:t>The EQC has a reinsurance programme in place in the form of an excess of loss policy.</a:t>
            </a:r>
          </a:p>
          <a:p>
            <a:r>
              <a:rPr lang="en-US" dirty="0" smtClean="0"/>
              <a:t>Success of the scheme depended largely on the market penetration of fire insurance.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Turkey - background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Prior to the establishment of the Turkish Catastrophe Insurance Pool (TCIP) in 1999, Disaster Law No 7296 required the government to finance reconstruction of households destroyed by a natural disaster. </a:t>
            </a:r>
          </a:p>
          <a:p>
            <a:r>
              <a:rPr lang="en-US" dirty="0"/>
              <a:t>From the very beginning, the Turkish government was of the opinion that leaving catastrophe insurance coverage to consumer choice was simply not a viable solution in a country with extremely low insurance penetration level</a:t>
            </a:r>
            <a:r>
              <a:rPr lang="en-US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0768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Turkey - TCIP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TCIP was made the sole provider of coverage against earthquake risk up to an initial amount of $25,000 (currently, $83,400), yet private market can “top-up”.</a:t>
            </a:r>
          </a:p>
          <a:p>
            <a:r>
              <a:rPr lang="en-US" dirty="0"/>
              <a:t>Earthquake insurance offered by the TCIP is sold as a stand-alone product. The Turkish government rejected the idea implemented in New Zealand, namely combining fire insurance policy with a natural catastrophe cover.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8185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Turkey - obstacles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Lack of awareness among citizens about the existence of the pool proved to be the main obstacle to uniform implementation of the new legislation.</a:t>
            </a:r>
          </a:p>
          <a:p>
            <a:r>
              <a:rPr lang="en-US" dirty="0"/>
              <a:t>Lack of risk awareness was yet another problem. </a:t>
            </a:r>
          </a:p>
          <a:p>
            <a:r>
              <a:rPr lang="en-US" dirty="0"/>
              <a:t>Lack of trust in the TCIP was an additional issue – people viewed, and to large extent still do view, the pool as a tax levied by the government</a:t>
            </a:r>
            <a:r>
              <a:rPr lang="en-US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9958023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uos_ppt__template_law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law">
      <a:majorFont>
        <a:latin typeface="Georgia"/>
        <a:ea typeface="ＭＳ Ｐゴシック"/>
        <a:cs typeface=""/>
      </a:majorFont>
      <a:minorFont>
        <a:latin typeface="Georgi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_ppt__template_law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UOS divider slide design">
  <a:themeElements>
    <a:clrScheme name="UOS divider slide design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 divider slide design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 divider slide design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UOS full bleed image">
  <a:themeElements>
    <a:clrScheme name="UOS full bleed image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 full bleed image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 full bleed image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175</TotalTime>
  <Words>807</Words>
  <Application>Microsoft Office PowerPoint</Application>
  <PresentationFormat>On-screen Show (4:3)</PresentationFormat>
  <Paragraphs>49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Theme1</vt:lpstr>
      <vt:lpstr>UOS divider slide design</vt:lpstr>
      <vt:lpstr>UOS full bleed image</vt:lpstr>
      <vt:lpstr>CONSUMER FLOOD INSURANCE   some thoughts for  an emerging consumer catastrophe insurance market</vt:lpstr>
      <vt:lpstr>BACKGROUND</vt:lpstr>
      <vt:lpstr>Practical issues</vt:lpstr>
      <vt:lpstr>Our project</vt:lpstr>
      <vt:lpstr>NEW ZEALAND</vt:lpstr>
      <vt:lpstr>NEW ZEALAND</vt:lpstr>
      <vt:lpstr>Turkey - background</vt:lpstr>
      <vt:lpstr>Turkey - TCIP</vt:lpstr>
      <vt:lpstr>Turkey - obstacles</vt:lpstr>
      <vt:lpstr>Turkey - structure</vt:lpstr>
      <vt:lpstr>CONCLUDING REMARKS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Here you go love</dc:title>
  <dc:creator>Alma</dc:creator>
  <cp:lastModifiedBy>Hjalmarsson J.</cp:lastModifiedBy>
  <cp:revision>10</cp:revision>
  <dcterms:created xsi:type="dcterms:W3CDTF">2013-04-21T16:31:01Z</dcterms:created>
  <dcterms:modified xsi:type="dcterms:W3CDTF">2013-04-22T14:04:00Z</dcterms:modified>
</cp:coreProperties>
</file>