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53" r:id="rId3"/>
  </p:sldMasterIdLst>
  <p:notesMasterIdLst>
    <p:notesMasterId r:id="rId27"/>
  </p:notesMasterIdLst>
  <p:handoutMasterIdLst>
    <p:handoutMasterId r:id="rId28"/>
  </p:handoutMasterIdLst>
  <p:sldIdLst>
    <p:sldId id="256" r:id="rId4"/>
    <p:sldId id="338" r:id="rId5"/>
    <p:sldId id="339" r:id="rId6"/>
    <p:sldId id="380" r:id="rId7"/>
    <p:sldId id="326" r:id="rId8"/>
    <p:sldId id="411" r:id="rId9"/>
    <p:sldId id="386" r:id="rId10"/>
    <p:sldId id="412" r:id="rId11"/>
    <p:sldId id="413" r:id="rId12"/>
    <p:sldId id="371" r:id="rId13"/>
    <p:sldId id="393" r:id="rId14"/>
    <p:sldId id="418" r:id="rId15"/>
    <p:sldId id="398" r:id="rId16"/>
    <p:sldId id="400" r:id="rId17"/>
    <p:sldId id="401" r:id="rId18"/>
    <p:sldId id="330" r:id="rId19"/>
    <p:sldId id="402" r:id="rId20"/>
    <p:sldId id="419" r:id="rId21"/>
    <p:sldId id="414" r:id="rId22"/>
    <p:sldId id="409" r:id="rId23"/>
    <p:sldId id="420" r:id="rId24"/>
    <p:sldId id="375" r:id="rId25"/>
    <p:sldId id="410" r:id="rId26"/>
  </p:sldIdLst>
  <p:sldSz cx="9144000" cy="6858000" type="screen4x3"/>
  <p:notesSz cx="6797675" cy="9926638"/>
  <p:defaultTextStyle>
    <a:defPPr>
      <a:defRPr lang="en-GB"/>
    </a:defPPr>
    <a:lvl1pPr algn="l" rtl="0" fontAlgn="base">
      <a:spcBef>
        <a:spcPct val="0"/>
      </a:spcBef>
      <a:spcAft>
        <a:spcPct val="0"/>
      </a:spcAft>
      <a:defRPr sz="1200" kern="1200">
        <a:solidFill>
          <a:schemeClr val="tx1"/>
        </a:solidFill>
        <a:latin typeface="Lucida Sans" pitchFamily="34" charset="0"/>
        <a:ea typeface="ＭＳ Ｐゴシック" pitchFamily="34" charset="-128"/>
        <a:cs typeface="Arial" charset="0"/>
      </a:defRPr>
    </a:lvl1pPr>
    <a:lvl2pPr marL="457200" algn="l" rtl="0" fontAlgn="base">
      <a:spcBef>
        <a:spcPct val="0"/>
      </a:spcBef>
      <a:spcAft>
        <a:spcPct val="0"/>
      </a:spcAft>
      <a:defRPr sz="1200" kern="1200">
        <a:solidFill>
          <a:schemeClr val="tx1"/>
        </a:solidFill>
        <a:latin typeface="Lucida Sans" pitchFamily="34" charset="0"/>
        <a:ea typeface="ＭＳ Ｐゴシック" pitchFamily="34" charset="-128"/>
        <a:cs typeface="Arial" charset="0"/>
      </a:defRPr>
    </a:lvl2pPr>
    <a:lvl3pPr marL="914400" algn="l" rtl="0" fontAlgn="base">
      <a:spcBef>
        <a:spcPct val="0"/>
      </a:spcBef>
      <a:spcAft>
        <a:spcPct val="0"/>
      </a:spcAft>
      <a:defRPr sz="1200" kern="1200">
        <a:solidFill>
          <a:schemeClr val="tx1"/>
        </a:solidFill>
        <a:latin typeface="Lucida Sans" pitchFamily="34" charset="0"/>
        <a:ea typeface="ＭＳ Ｐゴシック" pitchFamily="34" charset="-128"/>
        <a:cs typeface="Arial" charset="0"/>
      </a:defRPr>
    </a:lvl3pPr>
    <a:lvl4pPr marL="1371600" algn="l" rtl="0" fontAlgn="base">
      <a:spcBef>
        <a:spcPct val="0"/>
      </a:spcBef>
      <a:spcAft>
        <a:spcPct val="0"/>
      </a:spcAft>
      <a:defRPr sz="1200" kern="1200">
        <a:solidFill>
          <a:schemeClr val="tx1"/>
        </a:solidFill>
        <a:latin typeface="Lucida Sans" pitchFamily="34" charset="0"/>
        <a:ea typeface="ＭＳ Ｐゴシック" pitchFamily="34" charset="-128"/>
        <a:cs typeface="Arial" charset="0"/>
      </a:defRPr>
    </a:lvl4pPr>
    <a:lvl5pPr marL="1828800" algn="l" rtl="0" fontAlgn="base">
      <a:spcBef>
        <a:spcPct val="0"/>
      </a:spcBef>
      <a:spcAft>
        <a:spcPct val="0"/>
      </a:spcAft>
      <a:defRPr sz="1200" kern="1200">
        <a:solidFill>
          <a:schemeClr val="tx1"/>
        </a:solidFill>
        <a:latin typeface="Lucida Sans" pitchFamily="34" charset="0"/>
        <a:ea typeface="ＭＳ Ｐゴシック" pitchFamily="34" charset="-128"/>
        <a:cs typeface="Arial" charset="0"/>
      </a:defRPr>
    </a:lvl5pPr>
    <a:lvl6pPr marL="2286000" algn="l" defTabSz="914400" rtl="0" eaLnBrk="1" latinLnBrk="0" hangingPunct="1">
      <a:defRPr sz="1200" kern="1200">
        <a:solidFill>
          <a:schemeClr val="tx1"/>
        </a:solidFill>
        <a:latin typeface="Lucida Sans" pitchFamily="34" charset="0"/>
        <a:ea typeface="ＭＳ Ｐゴシック" pitchFamily="34" charset="-128"/>
        <a:cs typeface="Arial" charset="0"/>
      </a:defRPr>
    </a:lvl6pPr>
    <a:lvl7pPr marL="2743200" algn="l" defTabSz="914400" rtl="0" eaLnBrk="1" latinLnBrk="0" hangingPunct="1">
      <a:defRPr sz="1200" kern="1200">
        <a:solidFill>
          <a:schemeClr val="tx1"/>
        </a:solidFill>
        <a:latin typeface="Lucida Sans" pitchFamily="34" charset="0"/>
        <a:ea typeface="ＭＳ Ｐゴシック" pitchFamily="34" charset="-128"/>
        <a:cs typeface="Arial" charset="0"/>
      </a:defRPr>
    </a:lvl7pPr>
    <a:lvl8pPr marL="3200400" algn="l" defTabSz="914400" rtl="0" eaLnBrk="1" latinLnBrk="0" hangingPunct="1">
      <a:defRPr sz="1200" kern="1200">
        <a:solidFill>
          <a:schemeClr val="tx1"/>
        </a:solidFill>
        <a:latin typeface="Lucida Sans" pitchFamily="34" charset="0"/>
        <a:ea typeface="ＭＳ Ｐゴシック" pitchFamily="34" charset="-128"/>
        <a:cs typeface="Arial" charset="0"/>
      </a:defRPr>
    </a:lvl8pPr>
    <a:lvl9pPr marL="3657600" algn="l" defTabSz="914400" rtl="0" eaLnBrk="1" latinLnBrk="0" hangingPunct="1">
      <a:defRPr sz="1200" kern="1200">
        <a:solidFill>
          <a:schemeClr val="tx1"/>
        </a:solidFill>
        <a:latin typeface="Lucida Sans" pitchFamily="34" charset="0"/>
        <a:ea typeface="ＭＳ Ｐゴシック" pitchFamily="34" charset="-128"/>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etdijk" initials="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0000"/>
    <a:srgbClr val="8E2653"/>
    <a:srgbClr val="8B2978"/>
    <a:srgbClr val="6A2D97"/>
    <a:srgbClr val="0000FF"/>
    <a:srgbClr val="3333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15" autoAdjust="0"/>
    <p:restoredTop sz="88430" autoAdjust="0"/>
  </p:normalViewPr>
  <p:slideViewPr>
    <p:cSldViewPr>
      <p:cViewPr varScale="1">
        <p:scale>
          <a:sx n="86" d="100"/>
          <a:sy n="86" d="100"/>
        </p:scale>
        <p:origin x="-84" y="-3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F:\@@ARPP%20article\teacher%20confidence%20graph.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title>
      <c:tx>
        <c:rich>
          <a:bodyPr/>
          <a:lstStyle/>
          <a:p>
            <a:pPr>
              <a:defRPr sz="1050"/>
            </a:pPr>
            <a:r>
              <a:rPr lang="en-GB" sz="1050"/>
              <a:t>Since the start of the programme, how has your confidence changed in ...</a:t>
            </a:r>
          </a:p>
        </c:rich>
      </c:tx>
      <c:layout>
        <c:manualLayout>
          <c:xMode val="edge"/>
          <c:yMode val="edge"/>
          <c:x val="0.12787767808093756"/>
          <c:y val="1.5019845768097211E-2"/>
        </c:manualLayout>
      </c:layout>
      <c:overlay val="0"/>
    </c:title>
    <c:autoTitleDeleted val="0"/>
    <c:plotArea>
      <c:layout>
        <c:manualLayout>
          <c:layoutTarget val="inner"/>
          <c:xMode val="edge"/>
          <c:yMode val="edge"/>
          <c:x val="0.52611489361702124"/>
          <c:y val="0.10361796911415232"/>
          <c:w val="0.45737210401891254"/>
          <c:h val="0.87503243701716982"/>
        </c:manualLayout>
      </c:layout>
      <c:barChart>
        <c:barDir val="bar"/>
        <c:grouping val="percentStacked"/>
        <c:varyColors val="0"/>
        <c:ser>
          <c:idx val="0"/>
          <c:order val="0"/>
          <c:tx>
            <c:strRef>
              <c:f>Sheet1!$B$1:$B$2</c:f>
              <c:strCache>
                <c:ptCount val="1"/>
                <c:pt idx="0">
                  <c:v>Increased %</c:v>
                </c:pt>
              </c:strCache>
            </c:strRef>
          </c:tx>
          <c:invertIfNegative val="0"/>
          <c:cat>
            <c:strRef>
              <c:f>Sheet1!$A$3:$A$19</c:f>
              <c:strCache>
                <c:ptCount val="17"/>
                <c:pt idx="1">
                  <c:v>...your ability to get students engaged in physics?</c:v>
                </c:pt>
                <c:pt idx="2">
                  <c:v>...your ability to make physics relevant?</c:v>
                </c:pt>
                <c:pt idx="3">
                  <c:v>…your ability to make abstract physics more 'visible' for students?</c:v>
                </c:pt>
                <c:pt idx="4">
                  <c:v>...your ability to increase students’ awareness of careers/futures in physics?</c:v>
                </c:pt>
                <c:pt idx="5">
                  <c:v>...your ability to boost students’ confidence in physics?</c:v>
                </c:pt>
                <c:pt idx="6">
                  <c:v>...your ability to make the most of resources?</c:v>
                </c:pt>
                <c:pt idx="7">
                  <c:v>...your ability to acquire interesting resources?</c:v>
                </c:pt>
                <c:pt idx="8">
                  <c:v>...your ability to get girls engaged in physics?</c:v>
                </c:pt>
                <c:pt idx="9">
                  <c:v>...your ability to boost girls’ confidence in physics?</c:v>
                </c:pt>
                <c:pt idx="10">
                  <c:v>...teaching physics?</c:v>
                </c:pt>
                <c:pt idx="11">
                  <c:v>...your ability to teach “wow!” physics?</c:v>
                </c:pt>
                <c:pt idx="12">
                  <c:v>...your ability to teaching “cutting edge” physics?</c:v>
                </c:pt>
                <c:pt idx="13">
                  <c:v>...your ability to answer students' physics questions?</c:v>
                </c:pt>
                <c:pt idx="14">
                  <c:v>...your ability to sufficiently challenge able students in physics?</c:v>
                </c:pt>
                <c:pt idx="15">
                  <c:v>...your ability to maximise physics learning interactions between boys and girls?</c:v>
                </c:pt>
                <c:pt idx="16">
                  <c:v>...your physics subject knowledge?</c:v>
                </c:pt>
              </c:strCache>
            </c:strRef>
          </c:cat>
          <c:val>
            <c:numRef>
              <c:f>Sheet1!$B$3:$B$19</c:f>
              <c:numCache>
                <c:formatCode>General</c:formatCode>
                <c:ptCount val="17"/>
                <c:pt idx="1">
                  <c:v>79</c:v>
                </c:pt>
                <c:pt idx="2">
                  <c:v>78</c:v>
                </c:pt>
                <c:pt idx="3">
                  <c:v>70</c:v>
                </c:pt>
                <c:pt idx="4">
                  <c:v>70</c:v>
                </c:pt>
                <c:pt idx="5">
                  <c:v>63</c:v>
                </c:pt>
                <c:pt idx="6">
                  <c:v>63</c:v>
                </c:pt>
                <c:pt idx="7">
                  <c:v>61</c:v>
                </c:pt>
                <c:pt idx="8">
                  <c:v>61</c:v>
                </c:pt>
                <c:pt idx="9">
                  <c:v>57</c:v>
                </c:pt>
                <c:pt idx="10">
                  <c:v>48</c:v>
                </c:pt>
                <c:pt idx="11">
                  <c:v>47</c:v>
                </c:pt>
                <c:pt idx="12">
                  <c:v>44</c:v>
                </c:pt>
                <c:pt idx="13">
                  <c:v>41</c:v>
                </c:pt>
                <c:pt idx="14">
                  <c:v>38</c:v>
                </c:pt>
                <c:pt idx="15">
                  <c:v>34</c:v>
                </c:pt>
                <c:pt idx="16">
                  <c:v>28</c:v>
                </c:pt>
              </c:numCache>
            </c:numRef>
          </c:val>
        </c:ser>
        <c:ser>
          <c:idx val="1"/>
          <c:order val="1"/>
          <c:tx>
            <c:strRef>
              <c:f>Sheet1!$C$1:$C$2</c:f>
              <c:strCache>
                <c:ptCount val="1"/>
                <c:pt idx="0">
                  <c:v>Remained the same %</c:v>
                </c:pt>
              </c:strCache>
            </c:strRef>
          </c:tx>
          <c:invertIfNegative val="0"/>
          <c:cat>
            <c:strRef>
              <c:f>Sheet1!$A$3:$A$19</c:f>
              <c:strCache>
                <c:ptCount val="17"/>
                <c:pt idx="1">
                  <c:v>...your ability to get students engaged in physics?</c:v>
                </c:pt>
                <c:pt idx="2">
                  <c:v>...your ability to make physics relevant?</c:v>
                </c:pt>
                <c:pt idx="3">
                  <c:v>…your ability to make abstract physics more 'visible' for students?</c:v>
                </c:pt>
                <c:pt idx="4">
                  <c:v>...your ability to increase students’ awareness of careers/futures in physics?</c:v>
                </c:pt>
                <c:pt idx="5">
                  <c:v>...your ability to boost students’ confidence in physics?</c:v>
                </c:pt>
                <c:pt idx="6">
                  <c:v>...your ability to make the most of resources?</c:v>
                </c:pt>
                <c:pt idx="7">
                  <c:v>...your ability to acquire interesting resources?</c:v>
                </c:pt>
                <c:pt idx="8">
                  <c:v>...your ability to get girls engaged in physics?</c:v>
                </c:pt>
                <c:pt idx="9">
                  <c:v>...your ability to boost girls’ confidence in physics?</c:v>
                </c:pt>
                <c:pt idx="10">
                  <c:v>...teaching physics?</c:v>
                </c:pt>
                <c:pt idx="11">
                  <c:v>...your ability to teach “wow!” physics?</c:v>
                </c:pt>
                <c:pt idx="12">
                  <c:v>...your ability to teaching “cutting edge” physics?</c:v>
                </c:pt>
                <c:pt idx="13">
                  <c:v>...your ability to answer students' physics questions?</c:v>
                </c:pt>
                <c:pt idx="14">
                  <c:v>...your ability to sufficiently challenge able students in physics?</c:v>
                </c:pt>
                <c:pt idx="15">
                  <c:v>...your ability to maximise physics learning interactions between boys and girls?</c:v>
                </c:pt>
                <c:pt idx="16">
                  <c:v>...your physics subject knowledge?</c:v>
                </c:pt>
              </c:strCache>
            </c:strRef>
          </c:cat>
          <c:val>
            <c:numRef>
              <c:f>Sheet1!$C$3:$C$19</c:f>
              <c:numCache>
                <c:formatCode>General</c:formatCode>
                <c:ptCount val="17"/>
                <c:pt idx="1">
                  <c:v>18</c:v>
                </c:pt>
                <c:pt idx="2">
                  <c:v>19</c:v>
                </c:pt>
                <c:pt idx="3">
                  <c:v>28</c:v>
                </c:pt>
                <c:pt idx="4">
                  <c:v>28</c:v>
                </c:pt>
                <c:pt idx="5">
                  <c:v>36</c:v>
                </c:pt>
                <c:pt idx="6">
                  <c:v>36</c:v>
                </c:pt>
                <c:pt idx="7">
                  <c:v>36</c:v>
                </c:pt>
                <c:pt idx="8">
                  <c:v>34</c:v>
                </c:pt>
                <c:pt idx="9">
                  <c:v>41</c:v>
                </c:pt>
                <c:pt idx="10">
                  <c:v>52</c:v>
                </c:pt>
                <c:pt idx="11">
                  <c:v>53</c:v>
                </c:pt>
                <c:pt idx="12">
                  <c:v>56</c:v>
                </c:pt>
                <c:pt idx="13">
                  <c:v>59</c:v>
                </c:pt>
                <c:pt idx="14">
                  <c:v>60</c:v>
                </c:pt>
                <c:pt idx="15">
                  <c:v>65</c:v>
                </c:pt>
                <c:pt idx="16">
                  <c:v>72</c:v>
                </c:pt>
              </c:numCache>
            </c:numRef>
          </c:val>
        </c:ser>
        <c:ser>
          <c:idx val="2"/>
          <c:order val="2"/>
          <c:tx>
            <c:strRef>
              <c:f>Sheet1!$D$1:$D$2</c:f>
              <c:strCache>
                <c:ptCount val="1"/>
                <c:pt idx="0">
                  <c:v>Decreased %</c:v>
                </c:pt>
              </c:strCache>
            </c:strRef>
          </c:tx>
          <c:invertIfNegative val="0"/>
          <c:cat>
            <c:strRef>
              <c:f>Sheet1!$A$3:$A$19</c:f>
              <c:strCache>
                <c:ptCount val="17"/>
                <c:pt idx="1">
                  <c:v>...your ability to get students engaged in physics?</c:v>
                </c:pt>
                <c:pt idx="2">
                  <c:v>...your ability to make physics relevant?</c:v>
                </c:pt>
                <c:pt idx="3">
                  <c:v>…your ability to make abstract physics more 'visible' for students?</c:v>
                </c:pt>
                <c:pt idx="4">
                  <c:v>...your ability to increase students’ awareness of careers/futures in physics?</c:v>
                </c:pt>
                <c:pt idx="5">
                  <c:v>...your ability to boost students’ confidence in physics?</c:v>
                </c:pt>
                <c:pt idx="6">
                  <c:v>...your ability to make the most of resources?</c:v>
                </c:pt>
                <c:pt idx="7">
                  <c:v>...your ability to acquire interesting resources?</c:v>
                </c:pt>
                <c:pt idx="8">
                  <c:v>...your ability to get girls engaged in physics?</c:v>
                </c:pt>
                <c:pt idx="9">
                  <c:v>...your ability to boost girls’ confidence in physics?</c:v>
                </c:pt>
                <c:pt idx="10">
                  <c:v>...teaching physics?</c:v>
                </c:pt>
                <c:pt idx="11">
                  <c:v>...your ability to teach “wow!” physics?</c:v>
                </c:pt>
                <c:pt idx="12">
                  <c:v>...your ability to teaching “cutting edge” physics?</c:v>
                </c:pt>
                <c:pt idx="13">
                  <c:v>...your ability to answer students' physics questions?</c:v>
                </c:pt>
                <c:pt idx="14">
                  <c:v>...your ability to sufficiently challenge able students in physics?</c:v>
                </c:pt>
                <c:pt idx="15">
                  <c:v>...your ability to maximise physics learning interactions between boys and girls?</c:v>
                </c:pt>
                <c:pt idx="16">
                  <c:v>...your physics subject knowledge?</c:v>
                </c:pt>
              </c:strCache>
            </c:strRef>
          </c:cat>
          <c:val>
            <c:numRef>
              <c:f>Sheet1!$D$3:$D$19</c:f>
              <c:numCache>
                <c:formatCode>General</c:formatCode>
                <c:ptCount val="17"/>
                <c:pt idx="1">
                  <c:v>3</c:v>
                </c:pt>
                <c:pt idx="2">
                  <c:v>3</c:v>
                </c:pt>
                <c:pt idx="3">
                  <c:v>2</c:v>
                </c:pt>
                <c:pt idx="4">
                  <c:v>2</c:v>
                </c:pt>
                <c:pt idx="5">
                  <c:v>2</c:v>
                </c:pt>
                <c:pt idx="6">
                  <c:v>2</c:v>
                </c:pt>
                <c:pt idx="7">
                  <c:v>3</c:v>
                </c:pt>
                <c:pt idx="8">
                  <c:v>5</c:v>
                </c:pt>
                <c:pt idx="9">
                  <c:v>2</c:v>
                </c:pt>
                <c:pt idx="10">
                  <c:v>0</c:v>
                </c:pt>
                <c:pt idx="11">
                  <c:v>0</c:v>
                </c:pt>
                <c:pt idx="12">
                  <c:v>0</c:v>
                </c:pt>
                <c:pt idx="13">
                  <c:v>0</c:v>
                </c:pt>
                <c:pt idx="14">
                  <c:v>2</c:v>
                </c:pt>
                <c:pt idx="15">
                  <c:v>2</c:v>
                </c:pt>
                <c:pt idx="16">
                  <c:v>0</c:v>
                </c:pt>
              </c:numCache>
            </c:numRef>
          </c:val>
        </c:ser>
        <c:dLbls>
          <c:showLegendKey val="0"/>
          <c:showVal val="1"/>
          <c:showCatName val="0"/>
          <c:showSerName val="0"/>
          <c:showPercent val="0"/>
          <c:showBubbleSize val="0"/>
        </c:dLbls>
        <c:gapWidth val="95"/>
        <c:overlap val="100"/>
        <c:axId val="86597632"/>
        <c:axId val="86599168"/>
      </c:barChart>
      <c:catAx>
        <c:axId val="86597632"/>
        <c:scaling>
          <c:orientation val="minMax"/>
        </c:scaling>
        <c:delete val="0"/>
        <c:axPos val="l"/>
        <c:majorTickMark val="none"/>
        <c:minorTickMark val="none"/>
        <c:tickLblPos val="nextTo"/>
        <c:crossAx val="86599168"/>
        <c:crosses val="autoZero"/>
        <c:auto val="1"/>
        <c:lblAlgn val="ctr"/>
        <c:lblOffset val="100"/>
        <c:noMultiLvlLbl val="0"/>
      </c:catAx>
      <c:valAx>
        <c:axId val="86599168"/>
        <c:scaling>
          <c:orientation val="minMax"/>
        </c:scaling>
        <c:delete val="1"/>
        <c:axPos val="b"/>
        <c:numFmt formatCode="0%" sourceLinked="1"/>
        <c:majorTickMark val="out"/>
        <c:minorTickMark val="none"/>
        <c:tickLblPos val="nextTo"/>
        <c:crossAx val="86597632"/>
        <c:crosses val="autoZero"/>
        <c:crossBetween val="between"/>
      </c:valAx>
    </c:plotArea>
    <c:legend>
      <c:legendPos val="t"/>
      <c:layout>
        <c:manualLayout>
          <c:xMode val="edge"/>
          <c:yMode val="edge"/>
          <c:x val="0.22776728490334058"/>
          <c:y val="5.79255053367577E-2"/>
          <c:w val="0.54446543019331883"/>
          <c:h val="4.8387435441537549E-2"/>
        </c:manualLayout>
      </c:layout>
      <c:overlay val="0"/>
      <c:txPr>
        <a:bodyPr/>
        <a:lstStyle/>
        <a:p>
          <a:pPr>
            <a:defRPr sz="800"/>
          </a:pPr>
          <a:endParaRPr lang="en-US"/>
        </a:p>
      </c:txPr>
    </c:legend>
    <c:plotVisOnly val="1"/>
    <c:dispBlanksAs val="gap"/>
    <c:showDLblsOverMax val="0"/>
  </c:chart>
  <c:spPr>
    <a:ln>
      <a:noFill/>
    </a:ln>
  </c:spPr>
  <c:txPr>
    <a:bodyPr/>
    <a:lstStyle/>
    <a:p>
      <a:pPr>
        <a:defRPr sz="700" b="1"/>
      </a:pPr>
      <a:endParaRPr lang="en-US"/>
    </a:p>
  </c:txPr>
  <c:externalData r:id="rId2">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0" dt="2013-08-30T21:39:40.634" idx="1">
    <p:pos x="5472" y="2046"/>
    <p:text>this doesn't correspond!!</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a:lvl1pPr>
          </a:lstStyle>
          <a:p>
            <a:endParaRPr lang="en-US"/>
          </a:p>
        </p:txBody>
      </p:sp>
      <p:sp>
        <p:nvSpPr>
          <p:cNvPr id="5120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a:lvl1pPr>
          </a:lstStyle>
          <a:p>
            <a:fld id="{FD4A6512-FFD7-4619-993F-212351674ABE}" type="datetimeFigureOut">
              <a:rPr lang="en-GB"/>
              <a:pPr/>
              <a:t>14/12/2013</a:t>
            </a:fld>
            <a:endParaRPr lang="en-GB"/>
          </a:p>
        </p:txBody>
      </p:sp>
      <p:sp>
        <p:nvSpPr>
          <p:cNvPr id="51204"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a:lvl1pPr>
          </a:lstStyle>
          <a:p>
            <a:endParaRPr lang="en-US"/>
          </a:p>
        </p:txBody>
      </p:sp>
      <p:sp>
        <p:nvSpPr>
          <p:cNvPr id="51205"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a:lvl1pPr>
          </a:lstStyle>
          <a:p>
            <a:fld id="{C879288A-825F-4E8D-8BB2-DAE9656E270B}" type="slidenum">
              <a:rPr lang="en-GB"/>
              <a:pPr/>
              <a:t>‹#›</a:t>
            </a:fld>
            <a:endParaRPr lang="en-GB"/>
          </a:p>
        </p:txBody>
      </p:sp>
    </p:spTree>
    <p:extLst>
      <p:ext uri="{BB962C8B-B14F-4D97-AF65-F5344CB8AC3E}">
        <p14:creationId xmlns:p14="http://schemas.microsoft.com/office/powerpoint/2010/main" val="887042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eaLnBrk="0" hangingPunct="0">
              <a:defRPr/>
            </a:lvl1pPr>
          </a:lstStyle>
          <a:p>
            <a:fld id="{38622236-396E-4CDE-B0F9-9AC97F8D7798}" type="datetimeFigureOut">
              <a:rPr lang="en-GB"/>
              <a:pPr/>
              <a:t>14/12/2013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eaLnBrk="0" hangingPunct="0">
              <a:defRPr/>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0" hangingPunct="0">
              <a:defRPr/>
            </a:lvl1pPr>
          </a:lstStyle>
          <a:p>
            <a:fld id="{E5C3A562-DBCE-4C93-AEC5-E11936D3043E}" type="slidenum">
              <a:rPr lang="en-GB"/>
              <a:pPr/>
              <a:t>‹#›</a:t>
            </a:fld>
            <a:endParaRPr lang="en-GB"/>
          </a:p>
        </p:txBody>
      </p:sp>
    </p:spTree>
    <p:extLst>
      <p:ext uri="{BB962C8B-B14F-4D97-AF65-F5344CB8AC3E}">
        <p14:creationId xmlns:p14="http://schemas.microsoft.com/office/powerpoint/2010/main" val="8228627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2</a:t>
            </a:fld>
            <a:endParaRPr lang="en-GB"/>
          </a:p>
        </p:txBody>
      </p:sp>
    </p:spTree>
    <p:extLst>
      <p:ext uri="{BB962C8B-B14F-4D97-AF65-F5344CB8AC3E}">
        <p14:creationId xmlns:p14="http://schemas.microsoft.com/office/powerpoint/2010/main" val="8964477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15</a:t>
            </a:fld>
            <a:endParaRPr lang="en-GB"/>
          </a:p>
        </p:txBody>
      </p:sp>
    </p:spTree>
    <p:extLst>
      <p:ext uri="{BB962C8B-B14F-4D97-AF65-F5344CB8AC3E}">
        <p14:creationId xmlns:p14="http://schemas.microsoft.com/office/powerpoint/2010/main" val="1576319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16</a:t>
            </a:fld>
            <a:endParaRPr lang="en-GB"/>
          </a:p>
        </p:txBody>
      </p:sp>
    </p:spTree>
    <p:extLst>
      <p:ext uri="{BB962C8B-B14F-4D97-AF65-F5344CB8AC3E}">
        <p14:creationId xmlns:p14="http://schemas.microsoft.com/office/powerpoint/2010/main" val="3290164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b="1" dirty="0" smtClean="0"/>
              <a:t>Senior manager questionnaire findings:</a:t>
            </a:r>
          </a:p>
          <a:p>
            <a:r>
              <a:rPr lang="en-GB" sz="1200" dirty="0" smtClean="0"/>
              <a:t>38 senior managers responsible for PD across their schools responded to the questionnaires</a:t>
            </a:r>
          </a:p>
          <a:p>
            <a:r>
              <a:rPr lang="en-GB" sz="1200" dirty="0" smtClean="0"/>
              <a:t>91% felt that the action research programme had been ‘very useful’ or ‘quite useful’ for classroom improvement</a:t>
            </a:r>
          </a:p>
          <a:p>
            <a:r>
              <a:rPr lang="en-GB" sz="1200" dirty="0" smtClean="0"/>
              <a:t>37% said they planned to use their teachers’ findings in future staff development</a:t>
            </a:r>
          </a:p>
          <a:p>
            <a:r>
              <a:rPr lang="en-GB" sz="1200" dirty="0" smtClean="0"/>
              <a:t>61% said they would send other teachers on this PD course in the future</a:t>
            </a:r>
          </a:p>
          <a:p>
            <a:r>
              <a:rPr lang="en-GB" sz="1200" dirty="0" smtClean="0"/>
              <a:t>87% would recommend the course to other senior managers</a:t>
            </a:r>
          </a:p>
          <a:p>
            <a:r>
              <a:rPr lang="en-GB" sz="1200" dirty="0" smtClean="0"/>
              <a:t>Many senior managers had a clear understanding of their teacher’s intervention and the impact it had:   (Quotes)</a:t>
            </a:r>
          </a:p>
          <a:p>
            <a:endParaRPr lang="en-GB" sz="1200" dirty="0" smtClean="0"/>
          </a:p>
          <a:p>
            <a:r>
              <a:rPr lang="en-GB" sz="1200" b="1" dirty="0" smtClean="0"/>
              <a:t>Course tutor interview findings:</a:t>
            </a:r>
          </a:p>
          <a:p>
            <a:r>
              <a:rPr lang="en-GB" sz="2000" dirty="0" smtClean="0"/>
              <a:t>9 programme tutors </a:t>
            </a:r>
          </a:p>
          <a:p>
            <a:r>
              <a:rPr lang="en-GB" sz="2000" dirty="0" smtClean="0"/>
              <a:t>generally felt the course had been very useful for participants in terms of: </a:t>
            </a:r>
          </a:p>
          <a:p>
            <a:pPr lvl="1"/>
            <a:r>
              <a:rPr lang="en-GB" sz="1800" dirty="0" smtClean="0"/>
              <a:t>having a period of time out of school to reflect on their practice</a:t>
            </a:r>
          </a:p>
          <a:p>
            <a:pPr lvl="1"/>
            <a:r>
              <a:rPr lang="en-GB" sz="1800" dirty="0" smtClean="0"/>
              <a:t>implementing something new in their classes</a:t>
            </a:r>
          </a:p>
          <a:p>
            <a:pPr lvl="1"/>
            <a:r>
              <a:rPr lang="en-GB" sz="1800" dirty="0" smtClean="0"/>
              <a:t>discovering and considering things they had never known or considered before</a:t>
            </a:r>
          </a:p>
          <a:p>
            <a:pPr lvl="1"/>
            <a:r>
              <a:rPr lang="en-GB" sz="1800" dirty="0" smtClean="0"/>
              <a:t>sharing their practice with teachers from other schools. </a:t>
            </a:r>
          </a:p>
          <a:p>
            <a:r>
              <a:rPr lang="en-GB" sz="2000" dirty="0" smtClean="0"/>
              <a:t>Action research as useful in terms of improving classroom practice</a:t>
            </a:r>
          </a:p>
          <a:p>
            <a:r>
              <a:rPr lang="en-GB" sz="2000" dirty="0" smtClean="0"/>
              <a:t>The process of action research was perceived as inspiring for teachers</a:t>
            </a:r>
          </a:p>
          <a:p>
            <a:r>
              <a:rPr lang="en-GB" sz="2000" dirty="0" smtClean="0"/>
              <a:t>Almost all teachers were felt to recognise the value of action research for improving classroom practice</a:t>
            </a:r>
          </a:p>
          <a:p>
            <a:r>
              <a:rPr lang="en-GB" sz="2000" dirty="0" smtClean="0"/>
              <a:t>Significant impact in the classroom and beyond:     (quotes)</a:t>
            </a:r>
          </a:p>
          <a:p>
            <a:endParaRPr lang="en-GB" sz="1200" dirty="0" smtClean="0"/>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18</a:t>
            </a:fld>
            <a:endParaRPr lang="en-GB"/>
          </a:p>
        </p:txBody>
      </p:sp>
    </p:spTree>
    <p:extLst>
      <p:ext uri="{BB962C8B-B14F-4D97-AF65-F5344CB8AC3E}">
        <p14:creationId xmlns:p14="http://schemas.microsoft.com/office/powerpoint/2010/main" val="2840215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18 teachers</a:t>
            </a:r>
          </a:p>
          <a:p>
            <a:r>
              <a:rPr lang="en-GB" dirty="0" smtClean="0"/>
              <a:t>School context, overview of intervention, changes to lessons, new resources required, timing issues, impact on self, impact on colleagues, recommendations,</a:t>
            </a:r>
            <a:r>
              <a:rPr lang="en-GB" baseline="0" dirty="0" smtClean="0"/>
              <a:t> appendices with resources used</a:t>
            </a:r>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19</a:t>
            </a:fld>
            <a:endParaRPr lang="en-GB"/>
          </a:p>
        </p:txBody>
      </p:sp>
    </p:spTree>
    <p:extLst>
      <p:ext uri="{BB962C8B-B14F-4D97-AF65-F5344CB8AC3E}">
        <p14:creationId xmlns:p14="http://schemas.microsoft.com/office/powerpoint/2010/main" val="1139750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b="1" dirty="0" smtClean="0"/>
              <a:t>Today focusing on impact of programme on teachers! Reported on student outcomes at previous conference. Evaluation</a:t>
            </a:r>
            <a:r>
              <a:rPr lang="en-GB" sz="1200" b="1" baseline="0" dirty="0" smtClean="0"/>
              <a:t> p</a:t>
            </a:r>
            <a:r>
              <a:rPr lang="en-GB" sz="1200" b="1" dirty="0" smtClean="0"/>
              <a:t>aper</a:t>
            </a:r>
            <a:r>
              <a:rPr lang="en-GB" sz="1200" b="1" baseline="0" dirty="0" smtClean="0"/>
              <a:t> published in 2011, teacher Case Studies (part 2) published in 2012</a:t>
            </a:r>
            <a:endParaRPr lang="en-GB" sz="1200" b="1" dirty="0" smtClean="0"/>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3</a:t>
            </a:fld>
            <a:endParaRPr lang="en-GB"/>
          </a:p>
        </p:txBody>
      </p:sp>
    </p:spTree>
    <p:extLst>
      <p:ext uri="{BB962C8B-B14F-4D97-AF65-F5344CB8AC3E}">
        <p14:creationId xmlns:p14="http://schemas.microsoft.com/office/powerpoint/2010/main" val="1123523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Emphasis on cyclical nature of the process, involving iterative stages of reflection, planning, action and observation which lead on to further reflection and planning (</a:t>
            </a:r>
            <a:r>
              <a:rPr lang="en-GB" dirty="0" err="1" smtClean="0"/>
              <a:t>McNiff</a:t>
            </a:r>
            <a:r>
              <a:rPr lang="en-GB" dirty="0" smtClean="0"/>
              <a:t> et al., 1996; 2002)</a:t>
            </a:r>
          </a:p>
          <a:p>
            <a:pPr marL="171450" indent="-171450">
              <a:buFont typeface="Arial" pitchFamily="34" charset="0"/>
              <a:buChar char="•"/>
            </a:pPr>
            <a:r>
              <a:rPr lang="en-GB" dirty="0" smtClean="0"/>
              <a:t>Taking a broad view of action research as a form of self-reflective inquiry, to understand and improve one’s own practice (Carr and </a:t>
            </a:r>
            <a:r>
              <a:rPr lang="en-GB" dirty="0" err="1" smtClean="0"/>
              <a:t>Kemmis</a:t>
            </a:r>
            <a:r>
              <a:rPr lang="en-GB" dirty="0" smtClean="0"/>
              <a:t>, 1986) </a:t>
            </a:r>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5</a:t>
            </a:fld>
            <a:endParaRPr lang="en-GB"/>
          </a:p>
        </p:txBody>
      </p:sp>
    </p:spTree>
    <p:extLst>
      <p:ext uri="{BB962C8B-B14F-4D97-AF65-F5344CB8AC3E}">
        <p14:creationId xmlns:p14="http://schemas.microsoft.com/office/powerpoint/2010/main" val="58925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457200" lvl="1" indent="0">
              <a:buFont typeface="Arial" pitchFamily="34" charset="0"/>
              <a:buNone/>
            </a:pPr>
            <a:r>
              <a:rPr lang="en-GB" dirty="0" smtClean="0"/>
              <a:t>First PD day:</a:t>
            </a:r>
          </a:p>
          <a:p>
            <a:pPr marL="628650" lvl="1" indent="-171450">
              <a:buFont typeface="Arial" pitchFamily="34" charset="0"/>
              <a:buChar char="•"/>
            </a:pPr>
            <a:r>
              <a:rPr lang="en-GB" dirty="0" smtClean="0"/>
              <a:t>Introduction to outcomes of Girls into Physics project</a:t>
            </a:r>
          </a:p>
          <a:p>
            <a:pPr marL="628650" lvl="1" indent="-171450">
              <a:buFont typeface="Arial" pitchFamily="34" charset="0"/>
              <a:buChar char="•"/>
            </a:pPr>
            <a:r>
              <a:rPr lang="en-GB" dirty="0" smtClean="0"/>
              <a:t>Exploring definitions, examples, pros and cons of action research</a:t>
            </a:r>
          </a:p>
          <a:p>
            <a:pPr marL="628650" lvl="1" indent="-171450">
              <a:buFont typeface="Arial" pitchFamily="34" charset="0"/>
              <a:buChar char="•"/>
            </a:pPr>
            <a:r>
              <a:rPr lang="en-GB" dirty="0" smtClean="0"/>
              <a:t>Training in collecting, analysing, interpreting data</a:t>
            </a:r>
          </a:p>
          <a:p>
            <a:pPr marL="628650" lvl="1" indent="-171450">
              <a:buFont typeface="Arial" pitchFamily="34" charset="0"/>
              <a:buChar char="•"/>
            </a:pPr>
            <a:r>
              <a:rPr lang="en-GB" dirty="0" smtClean="0"/>
              <a:t>Consider own research question + discussion with peers and tutor</a:t>
            </a:r>
          </a:p>
          <a:p>
            <a:pPr marL="628650" lvl="1" indent="-171450">
              <a:buFont typeface="Arial" pitchFamily="34" charset="0"/>
              <a:buChar char="•"/>
            </a:pPr>
            <a:r>
              <a:rPr lang="en-GB" dirty="0" smtClean="0"/>
              <a:t>Think about collecting useful baseline data, considering indicators for measurement</a:t>
            </a:r>
          </a:p>
          <a:p>
            <a:pPr marL="628650" lvl="1" indent="-171450">
              <a:buFont typeface="Arial" pitchFamily="34" charset="0"/>
              <a:buChar char="•"/>
            </a:pPr>
            <a:endParaRPr lang="en-GB" dirty="0" smtClean="0"/>
          </a:p>
          <a:p>
            <a:pPr marL="457200" lvl="1" indent="0">
              <a:buFont typeface="Arial" pitchFamily="34" charset="0"/>
              <a:buNone/>
            </a:pPr>
            <a:r>
              <a:rPr lang="en-GB" dirty="0" smtClean="0"/>
              <a:t>Second PD</a:t>
            </a:r>
            <a:r>
              <a:rPr lang="en-GB" baseline="0" dirty="0" smtClean="0"/>
              <a:t> day:</a:t>
            </a:r>
          </a:p>
          <a:p>
            <a:pPr marL="171450" indent="-171450">
              <a:buFont typeface="Arial" pitchFamily="34" charset="0"/>
              <a:buChar char="•"/>
            </a:pPr>
            <a:r>
              <a:rPr lang="en-GB" dirty="0" smtClean="0"/>
              <a:t>All teachers present first findings of their classroom action research</a:t>
            </a:r>
          </a:p>
          <a:p>
            <a:pPr marL="171450" indent="-171450">
              <a:buFont typeface="Arial" pitchFamily="34" charset="0"/>
              <a:buChar char="•"/>
            </a:pPr>
            <a:r>
              <a:rPr lang="en-GB" dirty="0" smtClean="0"/>
              <a:t>Receive feedback from tutors and peers</a:t>
            </a:r>
          </a:p>
          <a:p>
            <a:pPr marL="171450" indent="-171450">
              <a:buFont typeface="Arial" pitchFamily="34" charset="0"/>
              <a:buChar char="•"/>
            </a:pPr>
            <a:r>
              <a:rPr lang="en-GB" dirty="0" smtClean="0"/>
              <a:t>Reflect on learning and progress so far</a:t>
            </a:r>
          </a:p>
          <a:p>
            <a:pPr marL="171450" indent="-171450">
              <a:buFont typeface="Arial" pitchFamily="34" charset="0"/>
              <a:buChar char="•"/>
            </a:pPr>
            <a:r>
              <a:rPr lang="en-GB" dirty="0" smtClean="0"/>
              <a:t>Refine action research plans for second round of implementation in classroom</a:t>
            </a:r>
          </a:p>
          <a:p>
            <a:pPr marL="171450" indent="-171450">
              <a:buFont typeface="Arial" pitchFamily="34" charset="0"/>
              <a:buChar char="•"/>
            </a:pPr>
            <a:r>
              <a:rPr lang="en-GB" dirty="0" smtClean="0"/>
              <a:t>Collaborate with peers in refining research designs and implementations</a:t>
            </a:r>
          </a:p>
          <a:p>
            <a:pPr marL="171450" indent="-171450">
              <a:buFont typeface="Arial" pitchFamily="34" charset="0"/>
              <a:buChar char="•"/>
            </a:pPr>
            <a:r>
              <a:rPr lang="en-GB" dirty="0" smtClean="0"/>
              <a:t>Share ideas and practice</a:t>
            </a:r>
          </a:p>
          <a:p>
            <a:pPr marL="0" indent="0">
              <a:buFont typeface="Arial" pitchFamily="34" charset="0"/>
              <a:buNone/>
            </a:pPr>
            <a:endParaRPr lang="en-GB" dirty="0" smtClean="0"/>
          </a:p>
          <a:p>
            <a:pPr marL="0" indent="0">
              <a:buFont typeface="Arial" pitchFamily="34" charset="0"/>
              <a:buNone/>
            </a:pPr>
            <a:r>
              <a:rPr lang="en-GB" dirty="0" smtClean="0"/>
              <a:t>Third</a:t>
            </a:r>
            <a:r>
              <a:rPr lang="en-GB" baseline="0" dirty="0" smtClean="0"/>
              <a:t> PD day:</a:t>
            </a:r>
          </a:p>
          <a:p>
            <a:r>
              <a:rPr lang="en-GB" dirty="0" smtClean="0"/>
              <a:t>Report on classroom action research findings</a:t>
            </a:r>
          </a:p>
          <a:p>
            <a:r>
              <a:rPr lang="en-GB" dirty="0" smtClean="0"/>
              <a:t>Collaboratively evaluate these final findings</a:t>
            </a:r>
          </a:p>
          <a:p>
            <a:r>
              <a:rPr lang="en-GB" dirty="0" smtClean="0"/>
              <a:t>Receive support with writing up reflective reports on intervention</a:t>
            </a:r>
          </a:p>
          <a:p>
            <a:r>
              <a:rPr lang="en-GB" dirty="0" smtClean="0"/>
              <a:t>Comparing experiences and views with those at the start of the course</a:t>
            </a:r>
          </a:p>
          <a:p>
            <a:pPr marL="0" indent="0">
              <a:buFont typeface="Arial" pitchFamily="34" charse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6</a:t>
            </a:fld>
            <a:endParaRPr lang="en-GB"/>
          </a:p>
        </p:txBody>
      </p:sp>
    </p:spTree>
    <p:extLst>
      <p:ext uri="{BB962C8B-B14F-4D97-AF65-F5344CB8AC3E}">
        <p14:creationId xmlns:p14="http://schemas.microsoft.com/office/powerpoint/2010/main" val="3722619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GB" sz="1050" b="1" dirty="0" smtClean="0"/>
              <a:t>Research methods</a:t>
            </a:r>
          </a:p>
          <a:p>
            <a:pPr>
              <a:buFontTx/>
              <a:buNone/>
            </a:pPr>
            <a:r>
              <a:rPr lang="en-GB" sz="1050" b="0" dirty="0" smtClean="0"/>
              <a:t>Quantitative:</a:t>
            </a:r>
          </a:p>
          <a:p>
            <a:r>
              <a:rPr lang="en-GB" sz="1000" b="0" dirty="0" smtClean="0"/>
              <a:t>2 Teacher questionnaires (pre- and post training): concerns,</a:t>
            </a:r>
            <a:r>
              <a:rPr lang="en-GB" sz="1000" b="0" baseline="0" dirty="0" smtClean="0"/>
              <a:t> teaching strategies, feelings about the programme, impact of the programme</a:t>
            </a:r>
            <a:endParaRPr lang="en-GB" sz="1000" b="0" dirty="0" smtClean="0"/>
          </a:p>
          <a:p>
            <a:r>
              <a:rPr lang="en-GB" sz="1000" b="0" dirty="0" smtClean="0">
                <a:sym typeface="Wingdings" pitchFamily="2" charset="2"/>
              </a:rPr>
              <a:t>Teachers’ Senior Managers Questionnaires:</a:t>
            </a:r>
          </a:p>
          <a:p>
            <a:pPr>
              <a:buFontTx/>
              <a:buNone/>
            </a:pPr>
            <a:r>
              <a:rPr lang="en-GB" sz="1050" b="0" dirty="0" smtClean="0">
                <a:sym typeface="Wingdings" pitchFamily="2" charset="2"/>
              </a:rPr>
              <a:t>Qualitative:</a:t>
            </a:r>
          </a:p>
          <a:p>
            <a:r>
              <a:rPr lang="en-GB" sz="1000" b="0" dirty="0" smtClean="0">
                <a:sym typeface="Wingdings" pitchFamily="2" charset="2"/>
              </a:rPr>
              <a:t>Teacher focus group meetings at 9 regional Science Learning Centres at the end of the programme to assess impact of taking part in course</a:t>
            </a:r>
          </a:p>
          <a:p>
            <a:r>
              <a:rPr lang="en-GB" sz="1000" b="0" dirty="0" smtClean="0">
                <a:sym typeface="Wingdings" pitchFamily="2" charset="2"/>
              </a:rPr>
              <a:t>1:1 Course tutor interviews about their views on the success of the programme and any recommendations for future running of the course</a:t>
            </a:r>
          </a:p>
          <a:p>
            <a:endParaRPr lang="en-GB" sz="1000" b="0" dirty="0" smtClean="0">
              <a:sym typeface="Wingdings" pitchFamily="2" charset="2"/>
            </a:endParaRPr>
          </a:p>
          <a:p>
            <a:r>
              <a:rPr lang="en-GB" sz="1000" dirty="0" smtClean="0"/>
              <a:t>Statistical analysis of the questionnaire data (</a:t>
            </a:r>
            <a:r>
              <a:rPr lang="en-GB" sz="1000" dirty="0" err="1" smtClean="0"/>
              <a:t>ChiSq</a:t>
            </a:r>
            <a:r>
              <a:rPr lang="en-GB" sz="1000" dirty="0" smtClean="0"/>
              <a:t>; t-tests; Pearson correlations ; no direct cause and effect associations necessarily implied) </a:t>
            </a:r>
          </a:p>
          <a:p>
            <a:r>
              <a:rPr lang="en-GB" sz="1000" dirty="0" smtClean="0"/>
              <a:t>Qualitative analysis (thematic coding) using </a:t>
            </a:r>
            <a:r>
              <a:rPr lang="en-GB" sz="1000" dirty="0" err="1" smtClean="0"/>
              <a:t>NVivo</a:t>
            </a:r>
            <a:r>
              <a:rPr lang="en-GB" sz="1000" dirty="0" smtClean="0"/>
              <a:t> of the interviews and focus group meetings</a:t>
            </a:r>
          </a:p>
          <a:p>
            <a:endParaRPr lang="en-GB" sz="1000" b="0" dirty="0" smtClean="0">
              <a:sym typeface="Wingdings" pitchFamily="2" charset="2"/>
            </a:endParaRPr>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8</a:t>
            </a:fld>
            <a:endParaRPr lang="en-GB"/>
          </a:p>
        </p:txBody>
      </p:sp>
    </p:spTree>
    <p:extLst>
      <p:ext uri="{BB962C8B-B14F-4D97-AF65-F5344CB8AC3E}">
        <p14:creationId xmlns:p14="http://schemas.microsoft.com/office/powerpoint/2010/main" val="724200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GB" b="1" dirty="0" smtClean="0"/>
              <a:t>Teacher questionnaires (pre + post)</a:t>
            </a:r>
          </a:p>
          <a:p>
            <a:r>
              <a:rPr lang="en-GB" dirty="0" smtClean="0"/>
              <a:t>i) Teaching strategies teachers used to engage students in their classes (pre- and post- programme for comparison)</a:t>
            </a:r>
          </a:p>
          <a:p>
            <a:r>
              <a:rPr lang="en-GB" dirty="0" smtClean="0"/>
              <a:t>ii) Concerns about teaching physics (pre- and post);</a:t>
            </a:r>
          </a:p>
          <a:p>
            <a:r>
              <a:rPr lang="en-GB" dirty="0" smtClean="0"/>
              <a:t>iii) What teachers felt needed changing in their own physics classes to increase student engagement (pre-programme);</a:t>
            </a:r>
          </a:p>
          <a:p>
            <a:r>
              <a:rPr lang="en-GB" dirty="0" smtClean="0"/>
              <a:t>iv) Perceived impact of the ARP programme on:</a:t>
            </a:r>
          </a:p>
          <a:p>
            <a:pPr lvl="1"/>
            <a:r>
              <a:rPr lang="en-GB" dirty="0" smtClean="0"/>
              <a:t>own physics teaching;</a:t>
            </a:r>
          </a:p>
          <a:p>
            <a:pPr lvl="1"/>
            <a:r>
              <a:rPr lang="en-GB" dirty="0" smtClean="0"/>
              <a:t>confidence and enthusiasm to teach physics;</a:t>
            </a:r>
          </a:p>
          <a:p>
            <a:pPr lvl="1"/>
            <a:r>
              <a:rPr lang="en-GB" dirty="0" smtClean="0"/>
              <a:t>whether the programme had addressed concerns about physics teaching.</a:t>
            </a:r>
          </a:p>
          <a:p>
            <a:pPr lvl="1">
              <a:spcAft>
                <a:spcPts val="600"/>
              </a:spcAft>
            </a:pPr>
            <a:r>
              <a:rPr lang="en-GB" sz="2000" dirty="0" smtClean="0"/>
              <a:t>Changes in practice, changes to SOW,  remaining concerns </a:t>
            </a:r>
          </a:p>
          <a:p>
            <a:pPr lvl="1">
              <a:spcAft>
                <a:spcPts val="600"/>
              </a:spcAft>
            </a:pPr>
            <a:r>
              <a:rPr lang="en-GB" sz="2000" dirty="0" smtClean="0"/>
              <a:t>Impact on colleagues/Department and wider school level</a:t>
            </a:r>
          </a:p>
          <a:p>
            <a:pPr lvl="0"/>
            <a:endParaRPr lang="en-GB" dirty="0" smtClean="0"/>
          </a:p>
          <a:p>
            <a:pPr lvl="0"/>
            <a:r>
              <a:rPr lang="en-GB" b="1" dirty="0" smtClean="0"/>
              <a:t>Teacher focus group meetings</a:t>
            </a:r>
          </a:p>
          <a:p>
            <a:r>
              <a:rPr lang="en-GB" dirty="0" smtClean="0"/>
              <a:t>30-minutes at the end of the final PD day</a:t>
            </a:r>
          </a:p>
          <a:p>
            <a:r>
              <a:rPr lang="en-GB" dirty="0" smtClean="0"/>
              <a:t>face-to-face or video-conferenced</a:t>
            </a:r>
          </a:p>
          <a:p>
            <a:r>
              <a:rPr lang="en-GB" dirty="0" smtClean="0"/>
              <a:t>volunteer teacher participants</a:t>
            </a:r>
          </a:p>
          <a:p>
            <a:r>
              <a:rPr lang="en-GB" dirty="0" smtClean="0"/>
              <a:t>assessing teachers’ views of </a:t>
            </a:r>
          </a:p>
          <a:p>
            <a:pPr lvl="1"/>
            <a:r>
              <a:rPr lang="en-GB" dirty="0" smtClean="0"/>
              <a:t>impact of the training </a:t>
            </a:r>
          </a:p>
          <a:p>
            <a:pPr lvl="1"/>
            <a:r>
              <a:rPr lang="en-GB" dirty="0" smtClean="0"/>
              <a:t>which teaching strategies had been particularly </a:t>
            </a:r>
          </a:p>
          <a:p>
            <a:pPr lvl="1"/>
            <a:r>
              <a:rPr lang="en-GB" dirty="0" smtClean="0"/>
              <a:t>successful in engaging students with physics.</a:t>
            </a:r>
          </a:p>
          <a:p>
            <a:pPr lvl="0"/>
            <a:endParaRPr lang="en-GB" b="1" dirty="0" smtClean="0"/>
          </a:p>
          <a:p>
            <a:pPr lvl="0"/>
            <a:r>
              <a:rPr lang="en-GB" b="1" dirty="0" smtClean="0"/>
              <a:t>Senior</a:t>
            </a:r>
            <a:r>
              <a:rPr lang="en-GB" b="1" baseline="0" dirty="0" smtClean="0"/>
              <a:t> managers questionnaires</a:t>
            </a:r>
          </a:p>
          <a:p>
            <a:pPr marL="0" indent="0">
              <a:buFontTx/>
              <a:buNone/>
            </a:pPr>
            <a:r>
              <a:rPr lang="en-GB" dirty="0" smtClean="0"/>
              <a:t>(Senior managers approved teachers' involvement in the programme.)</a:t>
            </a:r>
          </a:p>
          <a:p>
            <a:pPr marL="0" indent="0">
              <a:buFontTx/>
              <a:buNone/>
            </a:pPr>
            <a:r>
              <a:rPr lang="en-GB" dirty="0" smtClean="0"/>
              <a:t>The questionnaire asked about impact of the programme on:</a:t>
            </a:r>
          </a:p>
          <a:p>
            <a:pPr marL="1036638" lvl="1" indent="-514350">
              <a:buFont typeface="Georgia" pitchFamily="18" charset="0"/>
              <a:buAutoNum type="romanLcPeriod"/>
            </a:pPr>
            <a:r>
              <a:rPr lang="en-GB" dirty="0" smtClean="0"/>
              <a:t>the teachers’ confidence, enthusiasm and capability to teach physics; </a:t>
            </a:r>
          </a:p>
          <a:p>
            <a:pPr marL="1036638" lvl="1" indent="-514350">
              <a:buFont typeface="Georgia" pitchFamily="18" charset="0"/>
              <a:buAutoNum type="romanLcPeriod"/>
            </a:pPr>
            <a:r>
              <a:rPr lang="en-GB" dirty="0" smtClean="0"/>
              <a:t>the students’ performance and attitudes towards physics; and </a:t>
            </a:r>
          </a:p>
          <a:p>
            <a:pPr marL="1036638" lvl="1" indent="-514350">
              <a:buFont typeface="Georgia" pitchFamily="18" charset="0"/>
              <a:buAutoNum type="romanLcPeriod"/>
            </a:pPr>
            <a:r>
              <a:rPr lang="en-GB" dirty="0" smtClean="0"/>
              <a:t>the science department and at a wider school level;</a:t>
            </a:r>
          </a:p>
          <a:p>
            <a:pPr marL="1036638" lvl="1" indent="-514350">
              <a:buFont typeface="Georgia" pitchFamily="18" charset="0"/>
              <a:buAutoNum type="romanLcPeriod"/>
            </a:pPr>
            <a:r>
              <a:rPr lang="en-GB" dirty="0" smtClean="0"/>
              <a:t>send other teachers on the programme in the future?</a:t>
            </a:r>
          </a:p>
          <a:p>
            <a:pPr marL="1036638" lvl="1" indent="-514350">
              <a:buFont typeface="Georgia" pitchFamily="18" charset="0"/>
              <a:buAutoNum type="romanLcPeriod"/>
            </a:pPr>
            <a:r>
              <a:rPr lang="en-GB" dirty="0" smtClean="0"/>
              <a:t>recommend the programme to other schools?</a:t>
            </a:r>
          </a:p>
          <a:p>
            <a:pPr lvl="0"/>
            <a:endParaRPr lang="en-GB" b="1" dirty="0" smtClean="0"/>
          </a:p>
          <a:p>
            <a:pPr lvl="0"/>
            <a:r>
              <a:rPr lang="en-GB" b="1" dirty="0" smtClean="0"/>
              <a:t>Programme</a:t>
            </a:r>
            <a:r>
              <a:rPr lang="en-GB" b="1" baseline="0" dirty="0" smtClean="0"/>
              <a:t> tutor interviews:</a:t>
            </a:r>
          </a:p>
          <a:p>
            <a:r>
              <a:rPr lang="en-GB" dirty="0" smtClean="0"/>
              <a:t>30 minutes</a:t>
            </a:r>
          </a:p>
          <a:p>
            <a:r>
              <a:rPr lang="en-GB" dirty="0" smtClean="0"/>
              <a:t>mostly phone interviews; occasionally face-to-face</a:t>
            </a:r>
          </a:p>
          <a:p>
            <a:r>
              <a:rPr lang="en-GB" dirty="0" smtClean="0"/>
              <a:t>Questions about:</a:t>
            </a:r>
          </a:p>
          <a:p>
            <a:pPr lvl="1"/>
            <a:r>
              <a:rPr lang="en-GB" dirty="0" smtClean="0"/>
              <a:t>usefulness of programme for teachers</a:t>
            </a:r>
          </a:p>
          <a:p>
            <a:pPr lvl="1"/>
            <a:r>
              <a:rPr lang="en-GB" dirty="0" smtClean="0"/>
              <a:t>impact of programme on:</a:t>
            </a:r>
          </a:p>
          <a:p>
            <a:pPr lvl="1"/>
            <a:r>
              <a:rPr lang="en-GB" dirty="0" smtClean="0"/>
              <a:t>participants' teaching </a:t>
            </a:r>
          </a:p>
          <a:p>
            <a:pPr lvl="1"/>
            <a:r>
              <a:rPr lang="en-GB" dirty="0" smtClean="0"/>
              <a:t>participants' students</a:t>
            </a:r>
          </a:p>
          <a:p>
            <a:pPr lvl="1"/>
            <a:r>
              <a:rPr lang="en-GB" dirty="0" smtClean="0"/>
              <a:t>participants' learning from doing action research in classroom</a:t>
            </a:r>
          </a:p>
          <a:p>
            <a:pPr lvl="0"/>
            <a:endParaRPr lang="en-GB" b="0" dirty="0" smtClean="0"/>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9</a:t>
            </a:fld>
            <a:endParaRPr lang="en-GB"/>
          </a:p>
        </p:txBody>
      </p:sp>
    </p:spTree>
    <p:extLst>
      <p:ext uri="{BB962C8B-B14F-4D97-AF65-F5344CB8AC3E}">
        <p14:creationId xmlns:p14="http://schemas.microsoft.com/office/powerpoint/2010/main" val="3353546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defRPr/>
            </a:pPr>
            <a:r>
              <a:rPr lang="en-GB" b="1" dirty="0" smtClean="0"/>
              <a:t>Teachers’ concerns</a:t>
            </a:r>
            <a:r>
              <a:rPr lang="en-GB" b="1" baseline="0" dirty="0" smtClean="0"/>
              <a:t> r</a:t>
            </a:r>
            <a:r>
              <a:rPr lang="en-GB" b="1" dirty="0" smtClean="0"/>
              <a:t>elated to:</a:t>
            </a:r>
          </a:p>
          <a:p>
            <a:pPr>
              <a:defRPr/>
            </a:pPr>
            <a:r>
              <a:rPr lang="en-GB" dirty="0" smtClean="0"/>
              <a:t>Engaging and enthusing students</a:t>
            </a:r>
          </a:p>
          <a:p>
            <a:pPr>
              <a:defRPr/>
            </a:pPr>
            <a:r>
              <a:rPr lang="en-GB" dirty="0" smtClean="0"/>
              <a:t>Making physics relevant</a:t>
            </a:r>
          </a:p>
          <a:p>
            <a:pPr>
              <a:defRPr/>
            </a:pPr>
            <a:r>
              <a:rPr lang="en-GB" dirty="0" smtClean="0"/>
              <a:t>Challenging students’ perceptions of physics as a hard subject</a:t>
            </a:r>
          </a:p>
          <a:p>
            <a:pPr>
              <a:defRPr/>
            </a:pPr>
            <a:r>
              <a:rPr lang="en-GB" dirty="0" smtClean="0"/>
              <a:t>Progression to post-compulsory physics</a:t>
            </a:r>
          </a:p>
          <a:p>
            <a:pPr>
              <a:defRPr/>
            </a:pPr>
            <a:r>
              <a:rPr lang="en-GB" dirty="0" smtClean="0"/>
              <a:t>Confidence in their own teaching of physics</a:t>
            </a:r>
          </a:p>
          <a:p>
            <a:pPr>
              <a:defRPr/>
            </a:pPr>
            <a:r>
              <a:rPr lang="en-GB" dirty="0" smtClean="0"/>
              <a:t>Gender imbalances (particularly girls’ enjoyment and progression in physics)</a:t>
            </a:r>
          </a:p>
          <a:p>
            <a:endParaRPr lang="en-GB" dirty="0" smtClean="0"/>
          </a:p>
          <a:p>
            <a:r>
              <a:rPr lang="en-GB" b="1" dirty="0" smtClean="0"/>
              <a:t>Teaching</a:t>
            </a:r>
            <a:r>
              <a:rPr lang="en-GB" b="1" baseline="0" dirty="0" smtClean="0"/>
              <a:t> strategies used:</a:t>
            </a:r>
          </a:p>
          <a:p>
            <a:r>
              <a:rPr lang="en-GB" dirty="0" smtClean="0"/>
              <a:t>90% of the teachers ‘rarely’ differentiated for boys and girls</a:t>
            </a:r>
          </a:p>
          <a:p>
            <a:r>
              <a:rPr lang="en-GB" dirty="0" smtClean="0"/>
              <a:t>68% reported that they differentiated for more able students at least ‘sometimes’.  </a:t>
            </a:r>
          </a:p>
          <a:p>
            <a:r>
              <a:rPr lang="en-GB" dirty="0" smtClean="0"/>
              <a:t>25% ‘rarely’ linked physics with careers in their physics lessons</a:t>
            </a:r>
          </a:p>
          <a:p>
            <a:r>
              <a:rPr lang="en-GB" dirty="0" smtClean="0"/>
              <a:t>16% ‘rarely’ made links with global and social issues in their physics lessons.</a:t>
            </a:r>
          </a:p>
          <a:p>
            <a:endParaRPr lang="en-GB" b="1"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12</a:t>
            </a:fld>
            <a:endParaRPr lang="en-GB"/>
          </a:p>
        </p:txBody>
      </p:sp>
    </p:spTree>
    <p:extLst>
      <p:ext uri="{BB962C8B-B14F-4D97-AF65-F5344CB8AC3E}">
        <p14:creationId xmlns:p14="http://schemas.microsoft.com/office/powerpoint/2010/main" val="3727288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GB" dirty="0" smtClean="0"/>
              <a:t>64% felt increased motivation/enthusiasm to teach physics</a:t>
            </a:r>
          </a:p>
          <a:p>
            <a:r>
              <a:rPr lang="en-GB" dirty="0" smtClean="0"/>
              <a:t>50% said their own interest in teaching physics had increased (50% said it had stayed the same)</a:t>
            </a:r>
          </a:p>
          <a:p>
            <a:pPr>
              <a:spcAft>
                <a:spcPct val="0"/>
              </a:spcAft>
              <a:buFontTx/>
              <a:buNone/>
            </a:pPr>
            <a:endParaRPr lang="en-GB" b="1" dirty="0" smtClean="0">
              <a:solidFill>
                <a:schemeClr val="tx2"/>
              </a:solidFill>
            </a:endParaRPr>
          </a:p>
          <a:p>
            <a:pPr>
              <a:spcAft>
                <a:spcPct val="0"/>
              </a:spcAft>
              <a:buFontTx/>
              <a:buNone/>
            </a:pPr>
            <a:r>
              <a:rPr lang="en-GB" b="1" dirty="0" smtClean="0">
                <a:solidFill>
                  <a:schemeClr val="tx2"/>
                </a:solidFill>
              </a:rPr>
              <a:t>Changes in teaching physics strategies</a:t>
            </a:r>
          </a:p>
          <a:p>
            <a:r>
              <a:rPr lang="en-GB" dirty="0" smtClean="0"/>
              <a:t>72% increased discussion time in class</a:t>
            </a:r>
          </a:p>
          <a:p>
            <a:r>
              <a:rPr lang="en-GB" dirty="0" smtClean="0"/>
              <a:t>85% increased student reflection/thinking time</a:t>
            </a:r>
          </a:p>
          <a:p>
            <a:endParaRPr lang="en-GB" dirty="0" smtClean="0"/>
          </a:p>
          <a:p>
            <a:r>
              <a:rPr lang="en-GB" sz="1200" b="1" dirty="0" smtClean="0"/>
              <a:t>Changes in motivation/enthusiasm</a:t>
            </a:r>
          </a:p>
          <a:p>
            <a:r>
              <a:rPr lang="en-GB" dirty="0" smtClean="0"/>
              <a:t>64% felt increased motivation/enthusiasm to teach physics</a:t>
            </a:r>
          </a:p>
          <a:p>
            <a:r>
              <a:rPr lang="en-GB" dirty="0" smtClean="0"/>
              <a:t>50% said their own interest in teaching physics had increased (50% said it had stayed the same)</a:t>
            </a:r>
          </a:p>
          <a:p>
            <a:pPr>
              <a:spcAft>
                <a:spcPct val="0"/>
              </a:spcAft>
              <a:buFontTx/>
              <a:buNone/>
            </a:pPr>
            <a:endParaRPr lang="en-GB" b="1" dirty="0" smtClean="0">
              <a:solidFill>
                <a:schemeClr val="tx2"/>
              </a:solidFill>
            </a:endParaRPr>
          </a:p>
          <a:p>
            <a:pPr>
              <a:spcAft>
                <a:spcPct val="0"/>
              </a:spcAft>
              <a:buFontTx/>
              <a:buNone/>
            </a:pPr>
            <a:r>
              <a:rPr lang="en-GB" b="1" dirty="0" smtClean="0">
                <a:solidFill>
                  <a:schemeClr val="tx2"/>
                </a:solidFill>
              </a:rPr>
              <a:t>Changes in teaching physics strategies</a:t>
            </a:r>
          </a:p>
          <a:p>
            <a:r>
              <a:rPr lang="en-GB" dirty="0" smtClean="0"/>
              <a:t>Discussion had become a more natural part of teachers' physics lessons</a:t>
            </a:r>
          </a:p>
          <a:p>
            <a:r>
              <a:rPr lang="en-GB" dirty="0" smtClean="0"/>
              <a:t>Quality of the discussion had improved </a:t>
            </a:r>
          </a:p>
          <a:p>
            <a:r>
              <a:rPr lang="en-GB" dirty="0" smtClean="0"/>
              <a:t>Thinking time had  sometimes increased</a:t>
            </a:r>
          </a:p>
          <a:p>
            <a:pPr>
              <a:buFontTx/>
              <a:buNone/>
            </a:pPr>
            <a:r>
              <a:rPr lang="en-GB" sz="1200" i="1" dirty="0" smtClean="0"/>
              <a:t>I have increased discussion – with </a:t>
            </a:r>
            <a:r>
              <a:rPr lang="en-GB" sz="1200" i="1" dirty="0" err="1" smtClean="0"/>
              <a:t>practicals</a:t>
            </a:r>
            <a:r>
              <a:rPr lang="en-GB" sz="1200" i="1" dirty="0" smtClean="0"/>
              <a:t> for example, I stand back for 10 minutes to see what happens and I was very impressed by the discussions taking place. The pupils are so responsive I don’t have to control the class as much. </a:t>
            </a:r>
            <a:r>
              <a:rPr lang="en-GB" sz="1200" b="1" i="1" dirty="0" smtClean="0"/>
              <a:t>(Male teacher 1, Focus group 1)</a:t>
            </a:r>
          </a:p>
          <a:p>
            <a:pPr>
              <a:buFontTx/>
              <a:buNone/>
            </a:pPr>
            <a:endParaRPr lang="en-GB" sz="500" i="1" dirty="0" smtClean="0"/>
          </a:p>
          <a:p>
            <a:pPr>
              <a:buFontTx/>
              <a:buNone/>
            </a:pPr>
            <a:r>
              <a:rPr lang="en-GB" sz="1200" i="1" dirty="0" smtClean="0"/>
              <a:t>[students are] used to being given a little bit of time to discuss it, and they are actually starting to do that now, so I think that’s perhaps a confidence thing as well with me, that I feel more comfortable now with them. </a:t>
            </a:r>
            <a:r>
              <a:rPr lang="en-GB" sz="1200" b="1" i="1" dirty="0" smtClean="0"/>
              <a:t>(Female teacher 7, Focus group 1)</a:t>
            </a:r>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13</a:t>
            </a:fld>
            <a:endParaRPr lang="en-GB"/>
          </a:p>
        </p:txBody>
      </p:sp>
    </p:spTree>
    <p:extLst>
      <p:ext uri="{BB962C8B-B14F-4D97-AF65-F5344CB8AC3E}">
        <p14:creationId xmlns:p14="http://schemas.microsoft.com/office/powerpoint/2010/main" val="2173883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sz="2000" dirty="0" smtClean="0"/>
              <a:t>At the end of the Programme teachers reported increased confidence in:</a:t>
            </a:r>
          </a:p>
          <a:p>
            <a:pPr lvl="1"/>
            <a:r>
              <a:rPr lang="en-GB" sz="2000" dirty="0" smtClean="0"/>
              <a:t>Getting pupils engaged in physics (78% feel more confident)</a:t>
            </a:r>
          </a:p>
          <a:p>
            <a:pPr lvl="1"/>
            <a:r>
              <a:rPr lang="en-GB" sz="2000" dirty="0" smtClean="0"/>
              <a:t>Getting girls engaged in physics (56% feel more confident)</a:t>
            </a:r>
          </a:p>
          <a:p>
            <a:pPr lvl="1"/>
            <a:r>
              <a:rPr lang="en-GB" sz="2000" dirty="0" smtClean="0"/>
              <a:t>Making physics relevant (78%)</a:t>
            </a:r>
          </a:p>
          <a:p>
            <a:pPr lvl="1"/>
            <a:r>
              <a:rPr lang="en-GB" sz="2000" dirty="0" smtClean="0"/>
              <a:t>Boosting pupils’ confidence in physics (63%)</a:t>
            </a:r>
          </a:p>
          <a:p>
            <a:pPr lvl="1"/>
            <a:r>
              <a:rPr lang="en-GB" sz="2000" dirty="0" smtClean="0"/>
              <a:t>Boosting girls’ confidence in physics (59%)</a:t>
            </a:r>
          </a:p>
          <a:p>
            <a:pPr lvl="1"/>
            <a:r>
              <a:rPr lang="en-GB" sz="2000" dirty="0" smtClean="0"/>
              <a:t>Increasing pupils’ awareness of careers/futures in physics (70%)</a:t>
            </a:r>
          </a:p>
          <a:p>
            <a:pPr lvl="1"/>
            <a:r>
              <a:rPr lang="en-GB" sz="2000" dirty="0" smtClean="0"/>
              <a:t>Making abstract physics more ‘visible’ for pupils (70%)</a:t>
            </a:r>
          </a:p>
          <a:p>
            <a:pPr lvl="1"/>
            <a:r>
              <a:rPr lang="en-GB" sz="2000" dirty="0" smtClean="0"/>
              <a:t>Making the most of resources (62%)</a:t>
            </a:r>
          </a:p>
          <a:p>
            <a:endParaRPr lang="en-GB" dirty="0"/>
          </a:p>
        </p:txBody>
      </p:sp>
      <p:sp>
        <p:nvSpPr>
          <p:cNvPr id="4" name="Slide Number Placeholder 3"/>
          <p:cNvSpPr>
            <a:spLocks noGrp="1"/>
          </p:cNvSpPr>
          <p:nvPr>
            <p:ph type="sldNum" sz="quarter" idx="10"/>
          </p:nvPr>
        </p:nvSpPr>
        <p:spPr/>
        <p:txBody>
          <a:bodyPr/>
          <a:lstStyle/>
          <a:p>
            <a:fld id="{E5C3A562-DBCE-4C93-AEC5-E11936D3043E}" type="slidenum">
              <a:rPr lang="en-GB" smtClean="0"/>
              <a:pPr/>
              <a:t>14</a:t>
            </a:fld>
            <a:endParaRPr lang="en-GB"/>
          </a:p>
        </p:txBody>
      </p:sp>
    </p:spTree>
    <p:extLst>
      <p:ext uri="{BB962C8B-B14F-4D97-AF65-F5344CB8AC3E}">
        <p14:creationId xmlns:p14="http://schemas.microsoft.com/office/powerpoint/2010/main" val="28961565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79375" y="3200400"/>
            <a:ext cx="9223375" cy="3657600"/>
          </a:xfrm>
          <a:prstGeom prst="rect">
            <a:avLst/>
          </a:prstGeom>
          <a:gradFill rotWithShape="0">
            <a:gsLst>
              <a:gs pos="0">
                <a:srgbClr val="014359"/>
              </a:gs>
              <a:gs pos="100000">
                <a:srgbClr val="007275"/>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a:p>
        </p:txBody>
      </p:sp>
      <p:sp>
        <p:nvSpPr>
          <p:cNvPr id="5" name="Rectangle 3"/>
          <p:cNvSpPr>
            <a:spLocks noChangeArrowheads="1"/>
          </p:cNvSpPr>
          <p:nvPr/>
        </p:nvSpPr>
        <p:spPr bwMode="auto">
          <a:xfrm>
            <a:off x="-79375" y="0"/>
            <a:ext cx="9223375" cy="3276600"/>
          </a:xfrm>
          <a:prstGeom prst="rect">
            <a:avLst/>
          </a:prstGeom>
          <a:solidFill>
            <a:srgbClr val="0143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sz="2400">
              <a:latin typeface="Arial" charset="0"/>
            </a:endParaRPr>
          </a:p>
        </p:txBody>
      </p:sp>
      <p:pic>
        <p:nvPicPr>
          <p:cNvPr id="6" name="Picture 7" descr="education"/>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23020"/>
          <a:stretch/>
        </p:blipFill>
        <p:spPr bwMode="auto">
          <a:xfrm>
            <a:off x="6011863" y="404813"/>
            <a:ext cx="2736850" cy="6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4"/>
          <p:cNvSpPr>
            <a:spLocks noGrp="1" noChangeArrowheads="1"/>
          </p:cNvSpPr>
          <p:nvPr>
            <p:ph type="ctrTitle"/>
          </p:nvPr>
        </p:nvSpPr>
        <p:spPr>
          <a:xfrm>
            <a:off x="323850" y="1700213"/>
            <a:ext cx="8496300" cy="2160587"/>
          </a:xfrm>
        </p:spPr>
        <p:txBody>
          <a:bodyPr lIns="91440"/>
          <a:lstStyle>
            <a:lvl1pPr>
              <a:defRPr sz="7500">
                <a:solidFill>
                  <a:schemeClr val="bg1"/>
                </a:solidFill>
              </a:defRPr>
            </a:lvl1pPr>
          </a:lstStyle>
          <a:p>
            <a:r>
              <a:rPr lang="en-GB"/>
              <a:t>Click to edit Master title style</a:t>
            </a:r>
          </a:p>
        </p:txBody>
      </p:sp>
      <p:sp>
        <p:nvSpPr>
          <p:cNvPr id="18437" name="Rectangle 5"/>
          <p:cNvSpPr>
            <a:spLocks noGrp="1" noChangeArrowheads="1"/>
          </p:cNvSpPr>
          <p:nvPr>
            <p:ph type="subTitle" idx="1"/>
          </p:nvPr>
        </p:nvSpPr>
        <p:spPr>
          <a:xfrm>
            <a:off x="323850" y="3933825"/>
            <a:ext cx="8496300" cy="1752600"/>
          </a:xfrm>
        </p:spPr>
        <p:txBody>
          <a:bodyPr lIns="91440"/>
          <a:lstStyle>
            <a:lvl1pPr marL="0" indent="0">
              <a:buFontTx/>
              <a:buNone/>
              <a:defRPr sz="3500">
                <a:solidFill>
                  <a:schemeClr val="accent1"/>
                </a:solidFill>
              </a:defRPr>
            </a:lvl1pPr>
          </a:lstStyle>
          <a:p>
            <a:r>
              <a:rPr lang="en-GB"/>
              <a:t>Click to edit Master subtitle style</a:t>
            </a:r>
          </a:p>
        </p:txBody>
      </p:sp>
      <p:sp>
        <p:nvSpPr>
          <p:cNvPr id="7" name="Rectangle 6"/>
          <p:cNvSpPr>
            <a:spLocks noGrp="1" noChangeArrowheads="1"/>
          </p:cNvSpPr>
          <p:nvPr>
            <p:ph type="sldNum" sz="quarter" idx="10"/>
          </p:nvPr>
        </p:nvSpPr>
        <p:spPr>
          <a:xfrm>
            <a:off x="6553200" y="6245225"/>
            <a:ext cx="2133600" cy="476250"/>
          </a:xfrm>
        </p:spPr>
        <p:txBody>
          <a:bodyPr rIns="91440"/>
          <a:lstStyle>
            <a:lvl1pPr>
              <a:defRPr>
                <a:latin typeface="Arial" charset="0"/>
              </a:defRPr>
            </a:lvl1pPr>
          </a:lstStyle>
          <a:p>
            <a:fld id="{02897DBD-9B5B-458C-B276-04CFB18042A4}" type="slidenum">
              <a:rPr lang="en-GB"/>
              <a:pPr/>
              <a:t>‹#›</a:t>
            </a:fld>
            <a:endParaRPr lang="en-GB"/>
          </a:p>
        </p:txBody>
      </p:sp>
    </p:spTree>
    <p:extLst>
      <p:ext uri="{BB962C8B-B14F-4D97-AF65-F5344CB8AC3E}">
        <p14:creationId xmlns:p14="http://schemas.microsoft.com/office/powerpoint/2010/main" val="42297470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BDAE9501-5690-4819-AF77-E60158AB8601}" type="slidenum">
              <a:rPr lang="en-GB"/>
              <a:pPr/>
              <a:t>‹#›</a:t>
            </a:fld>
            <a:endParaRPr lang="en-GB"/>
          </a:p>
        </p:txBody>
      </p:sp>
    </p:spTree>
    <p:extLst>
      <p:ext uri="{BB962C8B-B14F-4D97-AF65-F5344CB8AC3E}">
        <p14:creationId xmlns:p14="http://schemas.microsoft.com/office/powerpoint/2010/main" val="132804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49069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A2089B54-4ACC-4183-AB64-697F4F81C2E2}" type="slidenum">
              <a:rPr lang="en-GB"/>
              <a:pPr/>
              <a:t>‹#›</a:t>
            </a:fld>
            <a:endParaRPr lang="en-GB"/>
          </a:p>
        </p:txBody>
      </p:sp>
    </p:spTree>
    <p:extLst>
      <p:ext uri="{BB962C8B-B14F-4D97-AF65-F5344CB8AC3E}">
        <p14:creationId xmlns:p14="http://schemas.microsoft.com/office/powerpoint/2010/main" val="2750028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23850" y="908050"/>
            <a:ext cx="8496300" cy="4906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B873B6A5-E8FA-4BB8-B4DD-3DDBF0B4C118}" type="slidenum">
              <a:rPr lang="en-GB"/>
              <a:pPr/>
              <a:t>‹#›</a:t>
            </a:fld>
            <a:endParaRPr lang="en-GB"/>
          </a:p>
        </p:txBody>
      </p:sp>
    </p:spTree>
    <p:extLst>
      <p:ext uri="{BB962C8B-B14F-4D97-AF65-F5344CB8AC3E}">
        <p14:creationId xmlns:p14="http://schemas.microsoft.com/office/powerpoint/2010/main" val="2290566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90488" y="3200400"/>
            <a:ext cx="9234488" cy="3657600"/>
          </a:xfrm>
          <a:prstGeom prst="rect">
            <a:avLst/>
          </a:prstGeom>
          <a:gradFill rotWithShape="0">
            <a:gsLst>
              <a:gs pos="0">
                <a:srgbClr val="007275"/>
              </a:gs>
              <a:gs pos="100000">
                <a:srgbClr val="008CA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a:p>
        </p:txBody>
      </p:sp>
      <p:sp>
        <p:nvSpPr>
          <p:cNvPr id="5" name="Rectangle 3"/>
          <p:cNvSpPr>
            <a:spLocks noChangeArrowheads="1"/>
          </p:cNvSpPr>
          <p:nvPr/>
        </p:nvSpPr>
        <p:spPr bwMode="auto">
          <a:xfrm>
            <a:off x="-90488" y="0"/>
            <a:ext cx="9234488" cy="3276600"/>
          </a:xfrm>
          <a:prstGeom prst="rect">
            <a:avLst/>
          </a:prstGeom>
          <a:solidFill>
            <a:srgbClr val="0072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sz="2400">
              <a:latin typeface="Arial" charset="0"/>
            </a:endParaRPr>
          </a:p>
        </p:txBody>
      </p:sp>
      <p:pic>
        <p:nvPicPr>
          <p:cNvPr id="6" name="Picture 6" descr="educa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1863" y="404813"/>
            <a:ext cx="27368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4"/>
          <p:cNvSpPr>
            <a:spLocks noGrp="1" noChangeArrowheads="1"/>
          </p:cNvSpPr>
          <p:nvPr>
            <p:ph type="ctrTitle"/>
          </p:nvPr>
        </p:nvSpPr>
        <p:spPr>
          <a:xfrm>
            <a:off x="323850" y="1700213"/>
            <a:ext cx="8496300" cy="4105275"/>
          </a:xfrm>
        </p:spPr>
        <p:txBody>
          <a:bodyPr lIns="91440"/>
          <a:lstStyle>
            <a:lvl1pPr algn="r">
              <a:defRPr sz="7500">
                <a:solidFill>
                  <a:schemeClr val="bg1"/>
                </a:solidFill>
              </a:defRPr>
            </a:lvl1pPr>
          </a:lstStyle>
          <a:p>
            <a:r>
              <a:rPr lang="en-GB"/>
              <a:t>Click to edit Master title style</a:t>
            </a:r>
          </a:p>
        </p:txBody>
      </p:sp>
      <p:sp>
        <p:nvSpPr>
          <p:cNvPr id="21509" name="Rectangle 5"/>
          <p:cNvSpPr>
            <a:spLocks noGrp="1" noChangeArrowheads="1"/>
          </p:cNvSpPr>
          <p:nvPr>
            <p:ph type="subTitle" idx="1"/>
          </p:nvPr>
        </p:nvSpPr>
        <p:spPr>
          <a:xfrm>
            <a:off x="-69850" y="7461250"/>
            <a:ext cx="69850" cy="69850"/>
          </a:xfrm>
        </p:spPr>
        <p:txBody>
          <a:bodyPr lIns="91440"/>
          <a:lstStyle>
            <a:lvl1pPr marL="0" indent="0" algn="ctr">
              <a:buFontTx/>
              <a:buNone/>
              <a:defRPr/>
            </a:lvl1pPr>
          </a:lstStyle>
          <a:p>
            <a:r>
              <a:rPr lang="en-GB"/>
              <a:t>Click to edit Master subtitle style</a:t>
            </a:r>
          </a:p>
        </p:txBody>
      </p:sp>
    </p:spTree>
    <p:extLst>
      <p:ext uri="{BB962C8B-B14F-4D97-AF65-F5344CB8AC3E}">
        <p14:creationId xmlns:p14="http://schemas.microsoft.com/office/powerpoint/2010/main" val="4114554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D026B22-816D-4A86-BDCF-EB087B14A363}" type="slidenum">
              <a:rPr lang="en-GB"/>
              <a:pPr/>
              <a:t>‹#›</a:t>
            </a:fld>
            <a:endParaRPr lang="en-GB"/>
          </a:p>
        </p:txBody>
      </p:sp>
    </p:spTree>
    <p:extLst>
      <p:ext uri="{BB962C8B-B14F-4D97-AF65-F5344CB8AC3E}">
        <p14:creationId xmlns:p14="http://schemas.microsoft.com/office/powerpoint/2010/main" val="1051145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75207F2-B72D-4B9C-91B7-7DDBCCCDAED6}" type="slidenum">
              <a:rPr lang="en-GB"/>
              <a:pPr/>
              <a:t>‹#›</a:t>
            </a:fld>
            <a:endParaRPr lang="en-GB"/>
          </a:p>
        </p:txBody>
      </p:sp>
    </p:spTree>
    <p:extLst>
      <p:ext uri="{BB962C8B-B14F-4D97-AF65-F5344CB8AC3E}">
        <p14:creationId xmlns:p14="http://schemas.microsoft.com/office/powerpoint/2010/main" val="4214688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94D575E-8713-47D6-BB40-505A17601C54}" type="slidenum">
              <a:rPr lang="en-GB"/>
              <a:pPr/>
              <a:t>‹#›</a:t>
            </a:fld>
            <a:endParaRPr lang="en-GB"/>
          </a:p>
        </p:txBody>
      </p:sp>
    </p:spTree>
    <p:extLst>
      <p:ext uri="{BB962C8B-B14F-4D97-AF65-F5344CB8AC3E}">
        <p14:creationId xmlns:p14="http://schemas.microsoft.com/office/powerpoint/2010/main" val="4021985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C55ED1E7-3EC9-45F0-8E4E-580926D03B7F}" type="slidenum">
              <a:rPr lang="en-GB"/>
              <a:pPr/>
              <a:t>‹#›</a:t>
            </a:fld>
            <a:endParaRPr lang="en-GB"/>
          </a:p>
        </p:txBody>
      </p:sp>
    </p:spTree>
    <p:extLst>
      <p:ext uri="{BB962C8B-B14F-4D97-AF65-F5344CB8AC3E}">
        <p14:creationId xmlns:p14="http://schemas.microsoft.com/office/powerpoint/2010/main" val="714181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1F63E00-3B8D-4701-A19A-645EB1F0DD10}" type="slidenum">
              <a:rPr lang="en-GB"/>
              <a:pPr/>
              <a:t>‹#›</a:t>
            </a:fld>
            <a:endParaRPr lang="en-GB"/>
          </a:p>
        </p:txBody>
      </p:sp>
    </p:spTree>
    <p:extLst>
      <p:ext uri="{BB962C8B-B14F-4D97-AF65-F5344CB8AC3E}">
        <p14:creationId xmlns:p14="http://schemas.microsoft.com/office/powerpoint/2010/main" val="6919555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F8C8542C-0C73-4EA0-ACC7-2B997FA48378}" type="slidenum">
              <a:rPr lang="en-GB"/>
              <a:pPr/>
              <a:t>‹#›</a:t>
            </a:fld>
            <a:endParaRPr lang="en-GB"/>
          </a:p>
        </p:txBody>
      </p:sp>
    </p:spTree>
    <p:extLst>
      <p:ext uri="{BB962C8B-B14F-4D97-AF65-F5344CB8AC3E}">
        <p14:creationId xmlns:p14="http://schemas.microsoft.com/office/powerpoint/2010/main" val="3345724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9300CBF6-D490-40FF-9CF9-99A5AEBF059A}" type="slidenum">
              <a:rPr lang="en-GB"/>
              <a:pPr/>
              <a:t>‹#›</a:t>
            </a:fld>
            <a:endParaRPr lang="en-GB"/>
          </a:p>
        </p:txBody>
      </p:sp>
    </p:spTree>
    <p:extLst>
      <p:ext uri="{BB962C8B-B14F-4D97-AF65-F5344CB8AC3E}">
        <p14:creationId xmlns:p14="http://schemas.microsoft.com/office/powerpoint/2010/main" val="242281413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438D24D-C5D5-4D81-B032-E0087264D5BC}" type="slidenum">
              <a:rPr lang="en-GB"/>
              <a:pPr/>
              <a:t>‹#›</a:t>
            </a:fld>
            <a:endParaRPr lang="en-GB"/>
          </a:p>
        </p:txBody>
      </p:sp>
    </p:spTree>
    <p:extLst>
      <p:ext uri="{BB962C8B-B14F-4D97-AF65-F5344CB8AC3E}">
        <p14:creationId xmlns:p14="http://schemas.microsoft.com/office/powerpoint/2010/main" val="2639081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2C39CEF-8388-412F-BE88-804C7DD5476E}" type="slidenum">
              <a:rPr lang="en-GB"/>
              <a:pPr/>
              <a:t>‹#›</a:t>
            </a:fld>
            <a:endParaRPr lang="en-GB"/>
          </a:p>
        </p:txBody>
      </p:sp>
    </p:spTree>
    <p:extLst>
      <p:ext uri="{BB962C8B-B14F-4D97-AF65-F5344CB8AC3E}">
        <p14:creationId xmlns:p14="http://schemas.microsoft.com/office/powerpoint/2010/main" val="345874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05641D5-2C1D-4778-B725-6A78DFD12AC8}" type="slidenum">
              <a:rPr lang="en-GB"/>
              <a:pPr/>
              <a:t>‹#›</a:t>
            </a:fld>
            <a:endParaRPr lang="en-GB"/>
          </a:p>
        </p:txBody>
      </p:sp>
    </p:spTree>
    <p:extLst>
      <p:ext uri="{BB962C8B-B14F-4D97-AF65-F5344CB8AC3E}">
        <p14:creationId xmlns:p14="http://schemas.microsoft.com/office/powerpoint/2010/main" val="34801221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3629A1-AFC8-465E-8F28-ABB8ADEB8441}" type="slidenum">
              <a:rPr lang="en-GB"/>
              <a:pPr/>
              <a:t>‹#›</a:t>
            </a:fld>
            <a:endParaRPr lang="en-GB"/>
          </a:p>
        </p:txBody>
      </p:sp>
    </p:spTree>
    <p:extLst>
      <p:ext uri="{BB962C8B-B14F-4D97-AF65-F5344CB8AC3E}">
        <p14:creationId xmlns:p14="http://schemas.microsoft.com/office/powerpoint/2010/main" val="37273911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16100672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4049449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17323206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37308002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10061438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973871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0DC3D3E0-3668-401D-88F2-AA08000AF06A}" type="slidenum">
              <a:rPr lang="en-GB"/>
              <a:pPr/>
              <a:t>‹#›</a:t>
            </a:fld>
            <a:endParaRPr lang="en-GB"/>
          </a:p>
        </p:txBody>
      </p:sp>
    </p:spTree>
    <p:extLst>
      <p:ext uri="{BB962C8B-B14F-4D97-AF65-F5344CB8AC3E}">
        <p14:creationId xmlns:p14="http://schemas.microsoft.com/office/powerpoint/2010/main" val="173267141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10041551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30904284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24176446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27887083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Tree>
    <p:extLst>
      <p:ext uri="{BB962C8B-B14F-4D97-AF65-F5344CB8AC3E}">
        <p14:creationId xmlns:p14="http://schemas.microsoft.com/office/powerpoint/2010/main" val="3459120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3EACA11A-D6FE-4E3E-8C55-8A7AE359D186}" type="slidenum">
              <a:rPr lang="en-GB"/>
              <a:pPr/>
              <a:t>‹#›</a:t>
            </a:fld>
            <a:endParaRPr lang="en-GB"/>
          </a:p>
        </p:txBody>
      </p:sp>
    </p:spTree>
    <p:extLst>
      <p:ext uri="{BB962C8B-B14F-4D97-AF65-F5344CB8AC3E}">
        <p14:creationId xmlns:p14="http://schemas.microsoft.com/office/powerpoint/2010/main" val="814209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dt" sz="half" idx="10"/>
          </p:nvPr>
        </p:nvSpPr>
        <p:spPr>
          <a:ln/>
        </p:spPr>
        <p:txBody>
          <a:bodyPr/>
          <a:lstStyle>
            <a:lvl1pPr>
              <a:defRPr/>
            </a:lvl1pPr>
          </a:lstStyle>
          <a:p>
            <a:endParaRPr lang="en-US"/>
          </a:p>
        </p:txBody>
      </p:sp>
      <p:sp>
        <p:nvSpPr>
          <p:cNvPr id="8" name="Rectangle 7"/>
          <p:cNvSpPr>
            <a:spLocks noGrp="1" noChangeArrowheads="1"/>
          </p:cNvSpPr>
          <p:nvPr>
            <p:ph type="ftr" sz="quarter" idx="11"/>
          </p:nvPr>
        </p:nvSpPr>
        <p:spPr>
          <a:ln/>
        </p:spPr>
        <p:txBody>
          <a:bodyPr/>
          <a:lstStyle>
            <a:lvl1pPr>
              <a:defRPr/>
            </a:lvl1pPr>
          </a:lstStyle>
          <a:p>
            <a:endParaRPr lang="en-US"/>
          </a:p>
        </p:txBody>
      </p:sp>
      <p:sp>
        <p:nvSpPr>
          <p:cNvPr id="9" name="Rectangle 8"/>
          <p:cNvSpPr>
            <a:spLocks noGrp="1" noChangeArrowheads="1"/>
          </p:cNvSpPr>
          <p:nvPr>
            <p:ph type="sldNum" sz="quarter" idx="12"/>
          </p:nvPr>
        </p:nvSpPr>
        <p:spPr>
          <a:ln/>
        </p:spPr>
        <p:txBody>
          <a:bodyPr/>
          <a:lstStyle>
            <a:lvl1pPr>
              <a:defRPr/>
            </a:lvl1pPr>
          </a:lstStyle>
          <a:p>
            <a:fld id="{CE309D58-B467-4CD2-9A80-D4FD4834A1D5}" type="slidenum">
              <a:rPr lang="en-GB"/>
              <a:pPr/>
              <a:t>‹#›</a:t>
            </a:fld>
            <a:endParaRPr lang="en-GB"/>
          </a:p>
        </p:txBody>
      </p:sp>
    </p:spTree>
    <p:extLst>
      <p:ext uri="{BB962C8B-B14F-4D97-AF65-F5344CB8AC3E}">
        <p14:creationId xmlns:p14="http://schemas.microsoft.com/office/powerpoint/2010/main" val="182311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4A190D39-E3B8-476A-8B48-DF1E1BFF618E}" type="slidenum">
              <a:rPr lang="en-GB"/>
              <a:pPr/>
              <a:t>‹#›</a:t>
            </a:fld>
            <a:endParaRPr lang="en-GB"/>
          </a:p>
        </p:txBody>
      </p:sp>
    </p:spTree>
    <p:extLst>
      <p:ext uri="{BB962C8B-B14F-4D97-AF65-F5344CB8AC3E}">
        <p14:creationId xmlns:p14="http://schemas.microsoft.com/office/powerpoint/2010/main" val="10696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p>
        </p:txBody>
      </p:sp>
      <p:sp>
        <p:nvSpPr>
          <p:cNvPr id="3" name="Rectangle 7"/>
          <p:cNvSpPr>
            <a:spLocks noGrp="1" noChangeArrowheads="1"/>
          </p:cNvSpPr>
          <p:nvPr>
            <p:ph type="ftr" sz="quarter" idx="11"/>
          </p:nvPr>
        </p:nvSpPr>
        <p:spPr>
          <a:ln/>
        </p:spPr>
        <p:txBody>
          <a:bodyPr/>
          <a:lstStyle>
            <a:lvl1pPr>
              <a:defRPr/>
            </a:lvl1pPr>
          </a:lstStyle>
          <a:p>
            <a:endParaRPr lang="en-US"/>
          </a:p>
        </p:txBody>
      </p:sp>
      <p:sp>
        <p:nvSpPr>
          <p:cNvPr id="4" name="Rectangle 8"/>
          <p:cNvSpPr>
            <a:spLocks noGrp="1" noChangeArrowheads="1"/>
          </p:cNvSpPr>
          <p:nvPr>
            <p:ph type="sldNum" sz="quarter" idx="12"/>
          </p:nvPr>
        </p:nvSpPr>
        <p:spPr>
          <a:ln/>
        </p:spPr>
        <p:txBody>
          <a:bodyPr/>
          <a:lstStyle>
            <a:lvl1pPr>
              <a:defRPr/>
            </a:lvl1pPr>
          </a:lstStyle>
          <a:p>
            <a:fld id="{D83AF788-ABDA-4731-BDF0-F4E18F127144}" type="slidenum">
              <a:rPr lang="en-GB"/>
              <a:pPr/>
              <a:t>‹#›</a:t>
            </a:fld>
            <a:endParaRPr lang="en-GB"/>
          </a:p>
        </p:txBody>
      </p:sp>
    </p:spTree>
    <p:extLst>
      <p:ext uri="{BB962C8B-B14F-4D97-AF65-F5344CB8AC3E}">
        <p14:creationId xmlns:p14="http://schemas.microsoft.com/office/powerpoint/2010/main" val="123604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9D60DDB0-6EC8-4FC6-B288-799179863F0F}" type="slidenum">
              <a:rPr lang="en-GB"/>
              <a:pPr/>
              <a:t>‹#›</a:t>
            </a:fld>
            <a:endParaRPr lang="en-GB"/>
          </a:p>
        </p:txBody>
      </p:sp>
    </p:spTree>
    <p:extLst>
      <p:ext uri="{BB962C8B-B14F-4D97-AF65-F5344CB8AC3E}">
        <p14:creationId xmlns:p14="http://schemas.microsoft.com/office/powerpoint/2010/main" val="2229065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254B256B-3786-45BA-B4BC-ED79B945DFD4}" type="slidenum">
              <a:rPr lang="en-GB"/>
              <a:pPr/>
              <a:t>‹#›</a:t>
            </a:fld>
            <a:endParaRPr lang="en-GB"/>
          </a:p>
        </p:txBody>
      </p:sp>
    </p:spTree>
    <p:extLst>
      <p:ext uri="{BB962C8B-B14F-4D97-AF65-F5344CB8AC3E}">
        <p14:creationId xmlns:p14="http://schemas.microsoft.com/office/powerpoint/2010/main" val="345481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79375" y="0"/>
            <a:ext cx="9223375" cy="3810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sz="2400">
              <a:latin typeface="Arial" charset="0"/>
            </a:endParaRPr>
          </a:p>
        </p:txBody>
      </p:sp>
      <p:sp>
        <p:nvSpPr>
          <p:cNvPr id="1027" name="Rectangle 3"/>
          <p:cNvSpPr>
            <a:spLocks noChangeArrowheads="1"/>
          </p:cNvSpPr>
          <p:nvPr/>
        </p:nvSpPr>
        <p:spPr bwMode="auto">
          <a:xfrm>
            <a:off x="-79375" y="3048000"/>
            <a:ext cx="9223375" cy="3810000"/>
          </a:xfrm>
          <a:prstGeom prst="rect">
            <a:avLst/>
          </a:prstGeom>
          <a:gradFill rotWithShape="0">
            <a:gsLst>
              <a:gs pos="0">
                <a:schemeClr val="bg1"/>
              </a:gs>
              <a:gs pos="100000">
                <a:srgbClr val="DCDEDE"/>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US"/>
          </a:p>
        </p:txBody>
      </p:sp>
      <p:sp>
        <p:nvSpPr>
          <p:cNvPr id="1028" name="Rectangle 4"/>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title style</a:t>
            </a:r>
          </a:p>
        </p:txBody>
      </p:sp>
      <p:sp>
        <p:nvSpPr>
          <p:cNvPr id="1029" name="Rectangle 5"/>
          <p:cNvSpPr>
            <a:spLocks noGrp="1" noChangeArrowheads="1"/>
          </p:cNvSpPr>
          <p:nvPr>
            <p:ph type="body" idx="1"/>
          </p:nvPr>
        </p:nvSpPr>
        <p:spPr bwMode="auto">
          <a:xfrm>
            <a:off x="323850" y="1700213"/>
            <a:ext cx="84963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7414"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defRPr>
            </a:lvl1pPr>
          </a:lstStyle>
          <a:p>
            <a:endParaRPr lang="en-US"/>
          </a:p>
        </p:txBody>
      </p:sp>
      <p:sp>
        <p:nvSpPr>
          <p:cNvPr id="17415"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defRPr>
            </a:lvl1pPr>
          </a:lstStyle>
          <a:p>
            <a:endParaRPr lang="en-US"/>
          </a:p>
        </p:txBody>
      </p:sp>
      <p:sp>
        <p:nvSpPr>
          <p:cNvPr id="17416" name="Rectangle 8"/>
          <p:cNvSpPr>
            <a:spLocks noGrp="1" noChangeArrowheads="1"/>
          </p:cNvSpPr>
          <p:nvPr>
            <p:ph type="sldNum" sz="quarter" idx="4"/>
          </p:nvPr>
        </p:nvSpPr>
        <p:spPr bwMode="auto">
          <a:xfrm>
            <a:off x="6877050" y="6308725"/>
            <a:ext cx="1905000" cy="457200"/>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eaLnBrk="0" hangingPunct="0">
              <a:defRPr sz="1400">
                <a:latin typeface="Georgia" pitchFamily="18" charset="0"/>
              </a:defRPr>
            </a:lvl1pPr>
          </a:lstStyle>
          <a:p>
            <a:fld id="{99CCF695-090A-468D-B406-3EF1DD4552DD}" type="slidenum">
              <a:rPr lang="en-GB"/>
              <a:pPr/>
              <a:t>‹#›</a:t>
            </a:fld>
            <a:endParaRPr lang="en-GB"/>
          </a:p>
        </p:txBody>
      </p:sp>
      <p:pic>
        <p:nvPicPr>
          <p:cNvPr id="1033" name="Picture 9" descr="education"/>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23017"/>
          <a:stretch/>
        </p:blipFill>
        <p:spPr bwMode="auto">
          <a:xfrm>
            <a:off x="6629400" y="288925"/>
            <a:ext cx="2119313" cy="476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32" r:id="rId1"/>
    <p:sldLayoutId id="2147484300" r:id="rId2"/>
    <p:sldLayoutId id="2147484301" r:id="rId3"/>
    <p:sldLayoutId id="2147484302" r:id="rId4"/>
    <p:sldLayoutId id="2147484303" r:id="rId5"/>
    <p:sldLayoutId id="2147484304" r:id="rId6"/>
    <p:sldLayoutId id="2147484305" r:id="rId7"/>
    <p:sldLayoutId id="2147484306" r:id="rId8"/>
    <p:sldLayoutId id="2147484307" r:id="rId9"/>
    <p:sldLayoutId id="2147484308" r:id="rId10"/>
    <p:sldLayoutId id="2147484309" r:id="rId11"/>
    <p:sldLayoutId id="2147484310" r:id="rId12"/>
  </p:sldLayoutIdLst>
  <p:timing>
    <p:tnLst>
      <p:par>
        <p:cTn id="1" dur="indefinite" restart="never" nodeType="tmRoot"/>
      </p:par>
    </p:tnLst>
  </p:timing>
  <p:txStyles>
    <p:titleStyle>
      <a:lvl1pPr algn="l" rtl="0" eaLnBrk="0" fontAlgn="base" hangingPunct="0">
        <a:spcBef>
          <a:spcPct val="0"/>
        </a:spcBef>
        <a:spcAft>
          <a:spcPct val="0"/>
        </a:spcAft>
        <a:defRPr sz="3500">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2pPr>
      <a:lvl3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3pPr>
      <a:lvl4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4pPr>
      <a:lvl5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5pPr>
      <a:lvl6pPr marL="457200" algn="l" rtl="0" fontAlgn="base">
        <a:spcBef>
          <a:spcPct val="0"/>
        </a:spcBef>
        <a:spcAft>
          <a:spcPct val="0"/>
        </a:spcAft>
        <a:defRPr sz="3500">
          <a:solidFill>
            <a:schemeClr val="tx2"/>
          </a:solidFill>
          <a:latin typeface="Georgia" pitchFamily="18" charset="0"/>
          <a:ea typeface="MS PGothic" pitchFamily="34" charset="-128"/>
        </a:defRPr>
      </a:lvl6pPr>
      <a:lvl7pPr marL="914400" algn="l" rtl="0" fontAlgn="base">
        <a:spcBef>
          <a:spcPct val="0"/>
        </a:spcBef>
        <a:spcAft>
          <a:spcPct val="0"/>
        </a:spcAft>
        <a:defRPr sz="3500">
          <a:solidFill>
            <a:schemeClr val="tx2"/>
          </a:solidFill>
          <a:latin typeface="Georgia" pitchFamily="18" charset="0"/>
          <a:ea typeface="MS PGothic" pitchFamily="34" charset="-128"/>
        </a:defRPr>
      </a:lvl7pPr>
      <a:lvl8pPr marL="1371600" algn="l" rtl="0" fontAlgn="base">
        <a:spcBef>
          <a:spcPct val="0"/>
        </a:spcBef>
        <a:spcAft>
          <a:spcPct val="0"/>
        </a:spcAft>
        <a:defRPr sz="3500">
          <a:solidFill>
            <a:schemeClr val="tx2"/>
          </a:solidFill>
          <a:latin typeface="Georgia" pitchFamily="18" charset="0"/>
          <a:ea typeface="MS PGothic" pitchFamily="34" charset="-128"/>
        </a:defRPr>
      </a:lvl8pPr>
      <a:lvl9pPr marL="1828800" algn="l" rtl="0" fontAlgn="base">
        <a:spcBef>
          <a:spcPct val="0"/>
        </a:spcBef>
        <a:spcAft>
          <a:spcPct val="0"/>
        </a:spcAft>
        <a:defRPr sz="3500">
          <a:solidFill>
            <a:schemeClr val="tx2"/>
          </a:solidFill>
          <a:latin typeface="Georgia" pitchFamily="18" charset="0"/>
          <a:ea typeface="MS PGothic" pitchFamily="34" charset="-128"/>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ＭＳ Ｐゴシック" pitchFamily="34" charset="-128"/>
          <a:cs typeface="+mn-cs"/>
        </a:defRPr>
      </a:lvl1pPr>
      <a:lvl2pPr marL="811213" indent="-288925" algn="l" rtl="0" eaLnBrk="0" fontAlgn="base" hangingPunct="0">
        <a:lnSpc>
          <a:spcPct val="90000"/>
        </a:lnSpc>
        <a:spcBef>
          <a:spcPct val="0"/>
        </a:spcBef>
        <a:spcAft>
          <a:spcPct val="50000"/>
        </a:spcAft>
        <a:buChar char="–"/>
        <a:defRPr sz="2400">
          <a:solidFill>
            <a:schemeClr val="tx1"/>
          </a:solidFill>
          <a:latin typeface="+mn-lt"/>
          <a:ea typeface="ＭＳ Ｐゴシック" pitchFamily="34" charset="-128"/>
        </a:defRPr>
      </a:lvl2pPr>
      <a:lvl3pPr marL="1219200" indent="-228600" algn="l" rtl="0" eaLnBrk="0" fontAlgn="base" hangingPunct="0">
        <a:lnSpc>
          <a:spcPct val="90000"/>
        </a:lnSpc>
        <a:spcBef>
          <a:spcPct val="20000"/>
        </a:spcBef>
        <a:spcAft>
          <a:spcPct val="0"/>
        </a:spcAft>
        <a:buChar char="•"/>
        <a:defRPr sz="2400">
          <a:solidFill>
            <a:schemeClr val="tx1"/>
          </a:solidFill>
          <a:latin typeface="+mn-lt"/>
          <a:ea typeface="ＭＳ Ｐゴシック" pitchFamily="34" charset="-128"/>
        </a:defRPr>
      </a:lvl3pPr>
      <a:lvl4pPr marL="1627188" indent="-228600" algn="l" rtl="0" eaLnBrk="0" fontAlgn="base" hangingPunct="0">
        <a:lnSpc>
          <a:spcPct val="90000"/>
        </a:lnSpc>
        <a:spcBef>
          <a:spcPct val="20000"/>
        </a:spcBef>
        <a:spcAft>
          <a:spcPct val="0"/>
        </a:spcAft>
        <a:buChar char="–"/>
        <a:defRPr sz="2400">
          <a:solidFill>
            <a:schemeClr val="tx1"/>
          </a:solidFill>
          <a:latin typeface="+mn-lt"/>
          <a:ea typeface="ＭＳ Ｐゴシック" pitchFamily="34" charset="-128"/>
        </a:defRPr>
      </a:lvl4pPr>
      <a:lvl5pPr marL="2057400" indent="-228600" algn="l" rtl="0" eaLnBrk="0" fontAlgn="base" hangingPunct="0">
        <a:lnSpc>
          <a:spcPct val="90000"/>
        </a:lnSpc>
        <a:spcBef>
          <a:spcPct val="20000"/>
        </a:spcBef>
        <a:spcAft>
          <a:spcPct val="0"/>
        </a:spcAft>
        <a:buChar char="»"/>
        <a:defRPr sz="2400">
          <a:solidFill>
            <a:schemeClr val="tx1"/>
          </a:solidFill>
          <a:latin typeface="+mn-lt"/>
          <a:ea typeface="ＭＳ Ｐゴシック" pitchFamily="34" charset="-128"/>
        </a:defRPr>
      </a:lvl5pPr>
      <a:lvl6pPr marL="2514600" indent="-228600" algn="l" rtl="0" fontAlgn="base">
        <a:lnSpc>
          <a:spcPct val="90000"/>
        </a:lnSpc>
        <a:spcBef>
          <a:spcPct val="20000"/>
        </a:spcBef>
        <a:spcAft>
          <a:spcPct val="0"/>
        </a:spcAft>
        <a:buChar char="»"/>
        <a:defRPr sz="2400">
          <a:solidFill>
            <a:schemeClr val="tx1"/>
          </a:solidFill>
          <a:latin typeface="+mn-lt"/>
          <a:ea typeface="+mn-ea"/>
        </a:defRPr>
      </a:lvl6pPr>
      <a:lvl7pPr marL="2971800" indent="-228600" algn="l" rtl="0" fontAlgn="base">
        <a:lnSpc>
          <a:spcPct val="90000"/>
        </a:lnSpc>
        <a:spcBef>
          <a:spcPct val="20000"/>
        </a:spcBef>
        <a:spcAft>
          <a:spcPct val="0"/>
        </a:spcAft>
        <a:buChar char="»"/>
        <a:defRPr sz="2400">
          <a:solidFill>
            <a:schemeClr val="tx1"/>
          </a:solidFill>
          <a:latin typeface="+mn-lt"/>
          <a:ea typeface="+mn-ea"/>
        </a:defRPr>
      </a:lvl7pPr>
      <a:lvl8pPr marL="3429000" indent="-228600" algn="l" rtl="0" fontAlgn="base">
        <a:lnSpc>
          <a:spcPct val="90000"/>
        </a:lnSpc>
        <a:spcBef>
          <a:spcPct val="20000"/>
        </a:spcBef>
        <a:spcAft>
          <a:spcPct val="0"/>
        </a:spcAft>
        <a:buChar char="»"/>
        <a:defRPr sz="2400">
          <a:solidFill>
            <a:schemeClr val="tx1"/>
          </a:solidFill>
          <a:latin typeface="+mn-lt"/>
          <a:ea typeface="+mn-ea"/>
        </a:defRPr>
      </a:lvl8pPr>
      <a:lvl9pPr marL="3886200" indent="-228600" algn="l" rtl="0" fontAlgn="base">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2051" name="Rectangle 3"/>
          <p:cNvSpPr>
            <a:spLocks noGrp="1" noChangeArrowheads="1"/>
          </p:cNvSpPr>
          <p:nvPr>
            <p:ph type="body" idx="1"/>
          </p:nvPr>
        </p:nvSpPr>
        <p:spPr bwMode="auto">
          <a:xfrm>
            <a:off x="323850" y="1700213"/>
            <a:ext cx="84963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04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Arial" charset="0"/>
              </a:defRPr>
            </a:lvl1pPr>
          </a:lstStyle>
          <a:p>
            <a:endParaRPr lang="en-US"/>
          </a:p>
        </p:txBody>
      </p:sp>
      <p:sp>
        <p:nvSpPr>
          <p:cNvPr id="204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defRPr>
            </a:lvl1pPr>
          </a:lstStyle>
          <a:p>
            <a:endParaRPr lang="en-US"/>
          </a:p>
        </p:txBody>
      </p:sp>
      <p:sp>
        <p:nvSpPr>
          <p:cNvPr id="20486" name="Rectangle 6"/>
          <p:cNvSpPr>
            <a:spLocks noGrp="1" noChangeArrowheads="1"/>
          </p:cNvSpPr>
          <p:nvPr>
            <p:ph type="sldNum" sz="quarter" idx="4"/>
          </p:nvPr>
        </p:nvSpPr>
        <p:spPr bwMode="auto">
          <a:xfrm>
            <a:off x="6642100" y="6308725"/>
            <a:ext cx="2133600" cy="476250"/>
          </a:xfrm>
          <a:prstGeom prst="rect">
            <a:avLst/>
          </a:prstGeom>
          <a:noFill/>
          <a:ln w="9525">
            <a:noFill/>
            <a:miter lim="800000"/>
            <a:headEnd/>
            <a:tailEnd/>
          </a:ln>
          <a:effectLst/>
        </p:spPr>
        <p:txBody>
          <a:bodyPr vert="horz" wrap="square" lIns="91440" tIns="45720" rIns="0" bIns="45720" numCol="1" anchor="t" anchorCtr="0" compatLnSpc="1">
            <a:prstTxWarp prst="textNoShape">
              <a:avLst/>
            </a:prstTxWarp>
          </a:bodyPr>
          <a:lstStyle>
            <a:lvl1pPr algn="r" eaLnBrk="0" hangingPunct="0">
              <a:defRPr sz="1400">
                <a:latin typeface="Georgia" pitchFamily="18" charset="0"/>
              </a:defRPr>
            </a:lvl1pPr>
          </a:lstStyle>
          <a:p>
            <a:fld id="{854FE666-9E0E-40C8-83FB-3F46DE36BAB8}" type="slidenum">
              <a:rPr lang="en-GB"/>
              <a:pPr/>
              <a:t>‹#›</a:t>
            </a:fld>
            <a:endParaRPr lang="en-GB"/>
          </a:p>
        </p:txBody>
      </p:sp>
      <p:pic>
        <p:nvPicPr>
          <p:cNvPr id="2055" name="Picture 7" descr="educatio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29400" y="288925"/>
            <a:ext cx="2119313"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33" r:id="rId1"/>
    <p:sldLayoutId id="2147484311" r:id="rId2"/>
    <p:sldLayoutId id="2147484312" r:id="rId3"/>
    <p:sldLayoutId id="2147484313" r:id="rId4"/>
    <p:sldLayoutId id="2147484314" r:id="rId5"/>
    <p:sldLayoutId id="2147484315" r:id="rId6"/>
    <p:sldLayoutId id="2147484316" r:id="rId7"/>
    <p:sldLayoutId id="2147484317" r:id="rId8"/>
    <p:sldLayoutId id="2147484318" r:id="rId9"/>
    <p:sldLayoutId id="2147484319" r:id="rId10"/>
    <p:sldLayoutId id="2147484320" r:id="rId11"/>
  </p:sldLayoutIdLst>
  <p:txStyles>
    <p:titleStyle>
      <a:lvl1pPr algn="l" rtl="0" eaLnBrk="0" fontAlgn="base" hangingPunct="0">
        <a:spcBef>
          <a:spcPct val="0"/>
        </a:spcBef>
        <a:spcAft>
          <a:spcPct val="0"/>
        </a:spcAft>
        <a:defRPr sz="3500">
          <a:solidFill>
            <a:schemeClr val="tx2"/>
          </a:solidFill>
          <a:latin typeface="+mj-lt"/>
          <a:ea typeface="+mj-ea"/>
          <a:cs typeface="+mj-cs"/>
        </a:defRPr>
      </a:lvl1pPr>
      <a:lvl2pPr algn="l" rtl="0" eaLnBrk="0" fontAlgn="base" hangingPunct="0">
        <a:spcBef>
          <a:spcPct val="0"/>
        </a:spcBef>
        <a:spcAft>
          <a:spcPct val="0"/>
        </a:spcAft>
        <a:defRPr sz="3500">
          <a:solidFill>
            <a:schemeClr val="tx2"/>
          </a:solidFill>
          <a:latin typeface="Georgia" pitchFamily="18" charset="0"/>
        </a:defRPr>
      </a:lvl2pPr>
      <a:lvl3pPr algn="l" rtl="0" eaLnBrk="0" fontAlgn="base" hangingPunct="0">
        <a:spcBef>
          <a:spcPct val="0"/>
        </a:spcBef>
        <a:spcAft>
          <a:spcPct val="0"/>
        </a:spcAft>
        <a:defRPr sz="3500">
          <a:solidFill>
            <a:schemeClr val="tx2"/>
          </a:solidFill>
          <a:latin typeface="Georgia" pitchFamily="18" charset="0"/>
        </a:defRPr>
      </a:lvl3pPr>
      <a:lvl4pPr algn="l" rtl="0" eaLnBrk="0" fontAlgn="base" hangingPunct="0">
        <a:spcBef>
          <a:spcPct val="0"/>
        </a:spcBef>
        <a:spcAft>
          <a:spcPct val="0"/>
        </a:spcAft>
        <a:defRPr sz="3500">
          <a:solidFill>
            <a:schemeClr val="tx2"/>
          </a:solidFill>
          <a:latin typeface="Georgia" pitchFamily="18" charset="0"/>
        </a:defRPr>
      </a:lvl4pPr>
      <a:lvl5pPr algn="l" rtl="0" eaLnBrk="0" fontAlgn="base" hangingPunct="0">
        <a:spcBef>
          <a:spcPct val="0"/>
        </a:spcBef>
        <a:spcAft>
          <a:spcPct val="0"/>
        </a:spcAft>
        <a:defRPr sz="3500">
          <a:solidFill>
            <a:schemeClr val="tx2"/>
          </a:solidFill>
          <a:latin typeface="Georgia" pitchFamily="18" charset="0"/>
        </a:defRPr>
      </a:lvl5pPr>
      <a:lvl6pPr marL="457200" algn="l" rtl="0" fontAlgn="base">
        <a:spcBef>
          <a:spcPct val="0"/>
        </a:spcBef>
        <a:spcAft>
          <a:spcPct val="0"/>
        </a:spcAft>
        <a:defRPr sz="3500">
          <a:solidFill>
            <a:schemeClr val="tx2"/>
          </a:solidFill>
          <a:latin typeface="Georgia" pitchFamily="18" charset="0"/>
        </a:defRPr>
      </a:lvl6pPr>
      <a:lvl7pPr marL="914400" algn="l" rtl="0" fontAlgn="base">
        <a:spcBef>
          <a:spcPct val="0"/>
        </a:spcBef>
        <a:spcAft>
          <a:spcPct val="0"/>
        </a:spcAft>
        <a:defRPr sz="3500">
          <a:solidFill>
            <a:schemeClr val="tx2"/>
          </a:solidFill>
          <a:latin typeface="Georgia" pitchFamily="18" charset="0"/>
        </a:defRPr>
      </a:lvl7pPr>
      <a:lvl8pPr marL="1371600" algn="l" rtl="0" fontAlgn="base">
        <a:spcBef>
          <a:spcPct val="0"/>
        </a:spcBef>
        <a:spcAft>
          <a:spcPct val="0"/>
        </a:spcAft>
        <a:defRPr sz="3500">
          <a:solidFill>
            <a:schemeClr val="tx2"/>
          </a:solidFill>
          <a:latin typeface="Georgia" pitchFamily="18" charset="0"/>
        </a:defRPr>
      </a:lvl8pPr>
      <a:lvl9pPr marL="1828800" algn="l" rtl="0" fontAlgn="base">
        <a:spcBef>
          <a:spcPct val="0"/>
        </a:spcBef>
        <a:spcAft>
          <a:spcPct val="0"/>
        </a:spcAft>
        <a:defRPr sz="3500">
          <a:solidFill>
            <a:schemeClr val="tx2"/>
          </a:solidFill>
          <a:latin typeface="Georgia" pitchFamily="18" charset="0"/>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mn-ea"/>
          <a:cs typeface="+mn-cs"/>
        </a:defRPr>
      </a:lvl1pPr>
      <a:lvl2pPr marL="742950" indent="-285750" algn="l" rtl="0" eaLnBrk="0" fontAlgn="base" hangingPunct="0">
        <a:lnSpc>
          <a:spcPct val="90000"/>
        </a:lnSpc>
        <a:spcBef>
          <a:spcPct val="0"/>
        </a:spcBef>
        <a:spcAft>
          <a:spcPct val="50000"/>
        </a:spcAft>
        <a:buChar char="–"/>
        <a:defRPr sz="2400">
          <a:solidFill>
            <a:schemeClr val="tx1"/>
          </a:solidFill>
          <a:latin typeface="+mn-lt"/>
        </a:defRPr>
      </a:lvl2pPr>
      <a:lvl3pPr marL="1143000" indent="-228600" algn="l" rtl="0" eaLnBrk="0" fontAlgn="base" hangingPunct="0">
        <a:spcBef>
          <a:spcPct val="20000"/>
        </a:spcBef>
        <a:spcAft>
          <a:spcPct val="50000"/>
        </a:spcAft>
        <a:buChar char="•"/>
        <a:defRPr sz="2400">
          <a:solidFill>
            <a:schemeClr val="tx1"/>
          </a:solidFill>
          <a:latin typeface="+mn-lt"/>
        </a:defRPr>
      </a:lvl3pPr>
      <a:lvl4pPr marL="1600200" indent="-228600" algn="l" rtl="0" eaLnBrk="0" fontAlgn="base" hangingPunct="0">
        <a:spcBef>
          <a:spcPct val="20000"/>
        </a:spcBef>
        <a:spcAft>
          <a:spcPct val="50000"/>
        </a:spcAft>
        <a:buChar char="–"/>
        <a:defRPr sz="2400">
          <a:solidFill>
            <a:schemeClr val="tx1"/>
          </a:solidFill>
          <a:latin typeface="+mn-lt"/>
        </a:defRPr>
      </a:lvl4pPr>
      <a:lvl5pPr marL="2057400" indent="-228600" algn="l" rtl="0" eaLnBrk="0" fontAlgn="base" hangingPunct="0">
        <a:spcBef>
          <a:spcPct val="20000"/>
        </a:spcBef>
        <a:spcAft>
          <a:spcPct val="50000"/>
        </a:spcAft>
        <a:buChar char="»"/>
        <a:defRPr sz="2400">
          <a:solidFill>
            <a:schemeClr val="tx1"/>
          </a:solidFill>
          <a:latin typeface="+mn-lt"/>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3075" name="Rectangle 3"/>
          <p:cNvSpPr>
            <a:spLocks noGrp="1" noChangeArrowheads="1"/>
          </p:cNvSpPr>
          <p:nvPr>
            <p:ph type="body" idx="1"/>
          </p:nvPr>
        </p:nvSpPr>
        <p:spPr bwMode="auto">
          <a:xfrm>
            <a:off x="323850" y="1700213"/>
            <a:ext cx="84963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25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Arial" charset="0"/>
              </a:defRPr>
            </a:lvl1pPr>
          </a:lstStyle>
          <a:p>
            <a:endParaRPr lang="en-US"/>
          </a:p>
        </p:txBody>
      </p:sp>
      <p:sp>
        <p:nvSpPr>
          <p:cNvPr id="225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defRPr>
            </a:lvl1pPr>
          </a:lstStyle>
          <a:p>
            <a:endParaRPr lang="en-US"/>
          </a:p>
        </p:txBody>
      </p:sp>
    </p:spTree>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Lst>
  <p:txStyles>
    <p:titleStyle>
      <a:lvl1pPr algn="l" rtl="0" eaLnBrk="0" fontAlgn="base" hangingPunct="0">
        <a:spcBef>
          <a:spcPct val="0"/>
        </a:spcBef>
        <a:spcAft>
          <a:spcPct val="0"/>
        </a:spcAft>
        <a:defRPr sz="3500">
          <a:solidFill>
            <a:schemeClr val="tx2"/>
          </a:solidFill>
          <a:latin typeface="+mj-lt"/>
          <a:ea typeface="+mj-ea"/>
          <a:cs typeface="+mj-cs"/>
        </a:defRPr>
      </a:lvl1pPr>
      <a:lvl2pPr algn="l" rtl="0" eaLnBrk="0" fontAlgn="base" hangingPunct="0">
        <a:spcBef>
          <a:spcPct val="0"/>
        </a:spcBef>
        <a:spcAft>
          <a:spcPct val="0"/>
        </a:spcAft>
        <a:defRPr sz="3500">
          <a:solidFill>
            <a:schemeClr val="tx2"/>
          </a:solidFill>
          <a:latin typeface="Georgia" pitchFamily="18" charset="0"/>
        </a:defRPr>
      </a:lvl2pPr>
      <a:lvl3pPr algn="l" rtl="0" eaLnBrk="0" fontAlgn="base" hangingPunct="0">
        <a:spcBef>
          <a:spcPct val="0"/>
        </a:spcBef>
        <a:spcAft>
          <a:spcPct val="0"/>
        </a:spcAft>
        <a:defRPr sz="3500">
          <a:solidFill>
            <a:schemeClr val="tx2"/>
          </a:solidFill>
          <a:latin typeface="Georgia" pitchFamily="18" charset="0"/>
        </a:defRPr>
      </a:lvl3pPr>
      <a:lvl4pPr algn="l" rtl="0" eaLnBrk="0" fontAlgn="base" hangingPunct="0">
        <a:spcBef>
          <a:spcPct val="0"/>
        </a:spcBef>
        <a:spcAft>
          <a:spcPct val="0"/>
        </a:spcAft>
        <a:defRPr sz="3500">
          <a:solidFill>
            <a:schemeClr val="tx2"/>
          </a:solidFill>
          <a:latin typeface="Georgia" pitchFamily="18" charset="0"/>
        </a:defRPr>
      </a:lvl4pPr>
      <a:lvl5pPr algn="l" rtl="0" eaLnBrk="0" fontAlgn="base" hangingPunct="0">
        <a:spcBef>
          <a:spcPct val="0"/>
        </a:spcBef>
        <a:spcAft>
          <a:spcPct val="0"/>
        </a:spcAft>
        <a:defRPr sz="3500">
          <a:solidFill>
            <a:schemeClr val="tx2"/>
          </a:solidFill>
          <a:latin typeface="Georgia" pitchFamily="18" charset="0"/>
        </a:defRPr>
      </a:lvl5pPr>
      <a:lvl6pPr marL="457200" algn="l" rtl="0" fontAlgn="base">
        <a:spcBef>
          <a:spcPct val="0"/>
        </a:spcBef>
        <a:spcAft>
          <a:spcPct val="0"/>
        </a:spcAft>
        <a:defRPr sz="3500">
          <a:solidFill>
            <a:schemeClr val="tx2"/>
          </a:solidFill>
          <a:latin typeface="Georgia" pitchFamily="18" charset="0"/>
        </a:defRPr>
      </a:lvl6pPr>
      <a:lvl7pPr marL="914400" algn="l" rtl="0" fontAlgn="base">
        <a:spcBef>
          <a:spcPct val="0"/>
        </a:spcBef>
        <a:spcAft>
          <a:spcPct val="0"/>
        </a:spcAft>
        <a:defRPr sz="3500">
          <a:solidFill>
            <a:schemeClr val="tx2"/>
          </a:solidFill>
          <a:latin typeface="Georgia" pitchFamily="18" charset="0"/>
        </a:defRPr>
      </a:lvl7pPr>
      <a:lvl8pPr marL="1371600" algn="l" rtl="0" fontAlgn="base">
        <a:spcBef>
          <a:spcPct val="0"/>
        </a:spcBef>
        <a:spcAft>
          <a:spcPct val="0"/>
        </a:spcAft>
        <a:defRPr sz="3500">
          <a:solidFill>
            <a:schemeClr val="tx2"/>
          </a:solidFill>
          <a:latin typeface="Georgia" pitchFamily="18" charset="0"/>
        </a:defRPr>
      </a:lvl8pPr>
      <a:lvl9pPr marL="1828800" algn="l" rtl="0" fontAlgn="base">
        <a:spcBef>
          <a:spcPct val="0"/>
        </a:spcBef>
        <a:spcAft>
          <a:spcPct val="0"/>
        </a:spcAft>
        <a:defRPr sz="3500">
          <a:solidFill>
            <a:schemeClr val="tx2"/>
          </a:solidFill>
          <a:latin typeface="Georgia" pitchFamily="18" charset="0"/>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mn-ea"/>
          <a:cs typeface="+mn-cs"/>
        </a:defRPr>
      </a:lvl1pPr>
      <a:lvl2pPr marL="742950" indent="-285750" algn="l" rtl="0" eaLnBrk="0" fontAlgn="base" hangingPunct="0">
        <a:lnSpc>
          <a:spcPct val="90000"/>
        </a:lnSpc>
        <a:spcBef>
          <a:spcPct val="0"/>
        </a:spcBef>
        <a:spcAft>
          <a:spcPct val="50000"/>
        </a:spcAft>
        <a:buChar char="–"/>
        <a:defRPr sz="2400">
          <a:solidFill>
            <a:schemeClr val="tx1"/>
          </a:solidFill>
          <a:latin typeface="+mn-lt"/>
        </a:defRPr>
      </a:lvl2pPr>
      <a:lvl3pPr marL="1143000" indent="-228600" algn="l" rtl="0" eaLnBrk="0" fontAlgn="base" hangingPunct="0">
        <a:spcBef>
          <a:spcPct val="20000"/>
        </a:spcBef>
        <a:spcAft>
          <a:spcPct val="50000"/>
        </a:spcAft>
        <a:buChar char="•"/>
        <a:defRPr sz="2400">
          <a:solidFill>
            <a:schemeClr val="tx1"/>
          </a:solidFill>
          <a:latin typeface="+mn-lt"/>
        </a:defRPr>
      </a:lvl3pPr>
      <a:lvl4pPr marL="1600200" indent="-228600" algn="l" rtl="0" eaLnBrk="0" fontAlgn="base" hangingPunct="0">
        <a:spcBef>
          <a:spcPct val="20000"/>
        </a:spcBef>
        <a:spcAft>
          <a:spcPct val="50000"/>
        </a:spcAft>
        <a:buChar char="–"/>
        <a:defRPr sz="2400">
          <a:solidFill>
            <a:schemeClr val="tx1"/>
          </a:solidFill>
          <a:latin typeface="+mn-lt"/>
        </a:defRPr>
      </a:lvl4pPr>
      <a:lvl5pPr marL="2057400" indent="-228600" algn="l" rtl="0" eaLnBrk="0" fontAlgn="base" hangingPunct="0">
        <a:spcBef>
          <a:spcPct val="20000"/>
        </a:spcBef>
        <a:spcAft>
          <a:spcPct val="50000"/>
        </a:spcAft>
        <a:buChar char="»"/>
        <a:defRPr sz="2400">
          <a:solidFill>
            <a:schemeClr val="tx1"/>
          </a:solidFill>
          <a:latin typeface="+mn-lt"/>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prints.soton.ac.uk/342679/"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iop.org/education/teacher/support/girls_physics/action/page_41602.html" TargetMode="External"/><Relationship Id="rId7" Type="http://schemas.openxmlformats.org/officeDocument/2006/relationships/hyperlink" Target="http://www.iop.org/education/teacher/support/girls_physics/page_41593.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www.education.gov.uk/publications/standard/publicationDetail/Page1/DCSF-RR103" TargetMode="External"/><Relationship Id="rId4" Type="http://schemas.openxmlformats.org/officeDocument/2006/relationships/hyperlink" Target="https://www.gov.uk/government/publications/girls-into-physics-action-research-project"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eprints.soton.ac.uk/342679/" TargetMode="External"/><Relationship Id="rId2" Type="http://schemas.openxmlformats.org/officeDocument/2006/relationships/hyperlink" Target="https://www.sciencelearningcentres.org.uk/impact-and-research/ARPPexecutivesummary.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C.Garrett@soton.ac.uk" TargetMode="External"/><Relationship Id="rId2" Type="http://schemas.openxmlformats.org/officeDocument/2006/relationships/hyperlink" Target="mailto:W.Rietdijk@soton.ac.uk" TargetMode="External"/><Relationship Id="rId1" Type="http://schemas.openxmlformats.org/officeDocument/2006/relationships/slideLayout" Target="../slideLayouts/slideLayout2.xml"/><Relationship Id="rId4" Type="http://schemas.openxmlformats.org/officeDocument/2006/relationships/hyperlink" Target="mailto:M.M.Grace@soton.ac.u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79388" y="1438275"/>
            <a:ext cx="8785225" cy="2665413"/>
          </a:xfrm>
        </p:spPr>
        <p:txBody>
          <a:bodyPr/>
          <a:lstStyle/>
          <a:p>
            <a:pPr algn="ctr" eaLnBrk="1" hangingPunct="1"/>
            <a:r>
              <a:rPr lang="en-GB" sz="4000" dirty="0" smtClean="0">
                <a:solidFill>
                  <a:srgbClr val="FFFF99"/>
                </a:solidFill>
              </a:rPr>
              <a:t>Improving physics teaching </a:t>
            </a:r>
            <a:br>
              <a:rPr lang="en-GB" sz="4000" dirty="0" smtClean="0">
                <a:solidFill>
                  <a:srgbClr val="FFFF99"/>
                </a:solidFill>
              </a:rPr>
            </a:br>
            <a:r>
              <a:rPr lang="en-GB" sz="4000" dirty="0" smtClean="0">
                <a:solidFill>
                  <a:srgbClr val="FFFF99"/>
                </a:solidFill>
              </a:rPr>
              <a:t>through action research: </a:t>
            </a:r>
            <a:br>
              <a:rPr lang="en-GB" sz="4000" dirty="0" smtClean="0">
                <a:solidFill>
                  <a:srgbClr val="FFFF99"/>
                </a:solidFill>
              </a:rPr>
            </a:br>
            <a:r>
              <a:rPr lang="en-GB" sz="4000" dirty="0" smtClean="0">
                <a:solidFill>
                  <a:srgbClr val="FFFF99"/>
                </a:solidFill>
              </a:rPr>
              <a:t>the impact of a nationwide professional development programme</a:t>
            </a:r>
            <a:endParaRPr lang="en-GB" sz="4000" b="1" dirty="0" smtClean="0">
              <a:solidFill>
                <a:srgbClr val="FFFF99"/>
              </a:solidFill>
              <a:ea typeface="SimSun" pitchFamily="2" charset="-122"/>
            </a:endParaRPr>
          </a:p>
        </p:txBody>
      </p:sp>
      <p:sp>
        <p:nvSpPr>
          <p:cNvPr id="6147" name="Rectangle 4"/>
          <p:cNvSpPr>
            <a:spLocks noChangeArrowheads="1"/>
          </p:cNvSpPr>
          <p:nvPr/>
        </p:nvSpPr>
        <p:spPr bwMode="auto">
          <a:xfrm>
            <a:off x="3457865" y="4261619"/>
            <a:ext cx="2369559"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bIns="0" anchor="ctr">
            <a:spAutoFit/>
          </a:bodyPr>
          <a:lstStyle/>
          <a:p>
            <a:pPr algn="ctr" eaLnBrk="0" hangingPunct="0"/>
            <a:r>
              <a:rPr lang="en-GB" sz="2400" dirty="0" err="1">
                <a:solidFill>
                  <a:schemeClr val="bg1"/>
                </a:solidFill>
                <a:latin typeface="Georgia" pitchFamily="18" charset="0"/>
              </a:rPr>
              <a:t>Willeke</a:t>
            </a:r>
            <a:r>
              <a:rPr lang="en-GB" sz="2400" dirty="0">
                <a:solidFill>
                  <a:schemeClr val="bg1"/>
                </a:solidFill>
                <a:latin typeface="Georgia" pitchFamily="18" charset="0"/>
              </a:rPr>
              <a:t> </a:t>
            </a:r>
            <a:r>
              <a:rPr lang="en-GB" sz="2400" dirty="0" err="1">
                <a:solidFill>
                  <a:schemeClr val="bg1"/>
                </a:solidFill>
                <a:latin typeface="Georgia" pitchFamily="18" charset="0"/>
              </a:rPr>
              <a:t>Rietdijk</a:t>
            </a:r>
            <a:endParaRPr lang="en-GB" sz="2400" dirty="0">
              <a:solidFill>
                <a:schemeClr val="bg1"/>
              </a:solidFill>
              <a:latin typeface="Georgia" pitchFamily="18" charset="0"/>
            </a:endParaRPr>
          </a:p>
          <a:p>
            <a:pPr algn="ctr" eaLnBrk="0" hangingPunct="0"/>
            <a:r>
              <a:rPr lang="pt-BR" sz="2400" dirty="0" smtClean="0">
                <a:solidFill>
                  <a:schemeClr val="bg1"/>
                </a:solidFill>
                <a:latin typeface="Georgia" pitchFamily="18" charset="0"/>
              </a:rPr>
              <a:t>Caro </a:t>
            </a:r>
            <a:r>
              <a:rPr lang="pt-BR" sz="2400" dirty="0">
                <a:solidFill>
                  <a:schemeClr val="bg1"/>
                </a:solidFill>
                <a:latin typeface="Georgia" pitchFamily="18" charset="0"/>
              </a:rPr>
              <a:t>Garrett</a:t>
            </a:r>
            <a:endParaRPr lang="en-GB" sz="2400" dirty="0">
              <a:solidFill>
                <a:schemeClr val="bg1"/>
              </a:solidFill>
              <a:latin typeface="Georgia" pitchFamily="18" charset="0"/>
            </a:endParaRPr>
          </a:p>
          <a:p>
            <a:pPr algn="ctr" eaLnBrk="0" hangingPunct="0"/>
            <a:r>
              <a:rPr lang="en-GB" sz="2400" dirty="0" smtClean="0">
                <a:solidFill>
                  <a:schemeClr val="bg1"/>
                </a:solidFill>
                <a:latin typeface="Georgia" pitchFamily="18" charset="0"/>
              </a:rPr>
              <a:t>Marcus </a:t>
            </a:r>
            <a:r>
              <a:rPr lang="en-GB" sz="2400" dirty="0">
                <a:solidFill>
                  <a:schemeClr val="bg1"/>
                </a:solidFill>
                <a:latin typeface="Georgia" pitchFamily="18" charset="0"/>
              </a:rPr>
              <a:t>Grace</a:t>
            </a:r>
          </a:p>
        </p:txBody>
      </p:sp>
      <p:sp>
        <p:nvSpPr>
          <p:cNvPr id="6148" name="TextBox 3"/>
          <p:cNvSpPr txBox="1">
            <a:spLocks noChangeArrowheads="1"/>
          </p:cNvSpPr>
          <p:nvPr/>
        </p:nvSpPr>
        <p:spPr bwMode="auto">
          <a:xfrm>
            <a:off x="0" y="6021388"/>
            <a:ext cx="87487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Lucida Sans" pitchFamily="34" charset="0"/>
                <a:ea typeface="ＭＳ Ｐゴシック" pitchFamily="34" charset="-128"/>
              </a:defRPr>
            </a:lvl1pPr>
            <a:lvl2pPr marL="742950" indent="-285750" eaLnBrk="0" hangingPunct="0">
              <a:defRPr sz="1200">
                <a:solidFill>
                  <a:schemeClr val="tx1"/>
                </a:solidFill>
                <a:latin typeface="Lucida Sans" pitchFamily="34" charset="0"/>
                <a:ea typeface="ＭＳ Ｐゴシック" pitchFamily="34" charset="-128"/>
              </a:defRPr>
            </a:lvl2pPr>
            <a:lvl3pPr marL="1143000" indent="-228600" eaLnBrk="0" hangingPunct="0">
              <a:defRPr sz="1200">
                <a:solidFill>
                  <a:schemeClr val="tx1"/>
                </a:solidFill>
                <a:latin typeface="Lucida Sans" pitchFamily="34" charset="0"/>
                <a:ea typeface="ＭＳ Ｐゴシック" pitchFamily="34" charset="-128"/>
              </a:defRPr>
            </a:lvl3pPr>
            <a:lvl4pPr marL="1600200" indent="-228600" eaLnBrk="0" hangingPunct="0">
              <a:defRPr sz="1200">
                <a:solidFill>
                  <a:schemeClr val="tx1"/>
                </a:solidFill>
                <a:latin typeface="Lucida Sans" pitchFamily="34" charset="0"/>
                <a:ea typeface="ＭＳ Ｐゴシック" pitchFamily="34" charset="-128"/>
              </a:defRPr>
            </a:lvl4pPr>
            <a:lvl5pPr marL="2057400" indent="-228600" eaLnBrk="0" hangingPunct="0">
              <a:defRPr sz="1200">
                <a:solidFill>
                  <a:schemeClr val="tx1"/>
                </a:solidFill>
                <a:latin typeface="Lucida Sans"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Lucida Sans"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Lucida Sans"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Lucida Sans"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Lucida Sans" pitchFamily="34" charset="0"/>
                <a:ea typeface="ＭＳ Ｐゴシック" pitchFamily="34" charset="-128"/>
              </a:defRPr>
            </a:lvl9pPr>
          </a:lstStyle>
          <a:p>
            <a:r>
              <a:rPr lang="en-GB" sz="1600" b="1">
                <a:solidFill>
                  <a:srgbClr val="C6CB89"/>
                </a:solidFill>
              </a:rPr>
              <a:t>ESERA 2013			        	</a:t>
            </a:r>
            <a:r>
              <a:rPr lang="en-GB" sz="1600">
                <a:solidFill>
                  <a:srgbClr val="C6CB89"/>
                </a:solidFill>
              </a:rPr>
              <a:t>		5 September 2013</a:t>
            </a:r>
          </a:p>
          <a:p>
            <a:r>
              <a:rPr lang="en-GB" sz="1600">
                <a:solidFill>
                  <a:srgbClr val="C6CB89"/>
                </a:solidFill>
              </a:rPr>
              <a:t>Nicosia, Cyprus</a:t>
            </a:r>
          </a:p>
          <a:p>
            <a:pPr algn="ctr"/>
            <a:endParaRPr lang="en-GB">
              <a:solidFill>
                <a:srgbClr val="C6CB89"/>
              </a:solidFill>
            </a:endParaRPr>
          </a:p>
          <a:p>
            <a:pPr algn="ctr"/>
            <a:r>
              <a:rPr lang="en-GB" sz="1600">
                <a:solidFill>
                  <a:srgbClr val="C6CB89"/>
                </a:solidFill>
              </a:rPr>
              <a:t>								</a:t>
            </a:r>
          </a:p>
        </p:txBody>
      </p:sp>
      <p:pic>
        <p:nvPicPr>
          <p:cNvPr id="5" name="Picture 4" descr="\\userfiles.soton.ac.uk\Users\ad3m09\mydocuments\Education\Southampton Education School_(WHITE).ep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76672"/>
            <a:ext cx="1947862"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0825" y="549275"/>
            <a:ext cx="8496300" cy="649288"/>
          </a:xfrm>
        </p:spPr>
        <p:txBody>
          <a:bodyPr/>
          <a:lstStyle/>
          <a:p>
            <a:r>
              <a:rPr lang="en-GB" sz="2400" b="1" smtClean="0"/>
              <a:t>Teachers’ physics action research projects</a:t>
            </a:r>
          </a:p>
        </p:txBody>
      </p:sp>
      <p:sp>
        <p:nvSpPr>
          <p:cNvPr id="25603" name="Content Placeholder 2"/>
          <p:cNvSpPr>
            <a:spLocks noGrp="1"/>
          </p:cNvSpPr>
          <p:nvPr>
            <p:ph idx="1"/>
          </p:nvPr>
        </p:nvSpPr>
        <p:spPr>
          <a:xfrm>
            <a:off x="323850" y="1125538"/>
            <a:ext cx="8496300" cy="5732462"/>
          </a:xfrm>
        </p:spPr>
        <p:txBody>
          <a:bodyPr/>
          <a:lstStyle/>
          <a:p>
            <a:pPr>
              <a:spcAft>
                <a:spcPts val="600"/>
              </a:spcAft>
            </a:pPr>
            <a:r>
              <a:rPr lang="en-GB" sz="2000" smtClean="0"/>
              <a:t>67 action research interventions (8 in girls’ schools; 1 in a boys’ school; rest in mixed gender schools)</a:t>
            </a:r>
          </a:p>
          <a:p>
            <a:pPr>
              <a:spcAft>
                <a:spcPts val="600"/>
              </a:spcAft>
            </a:pPr>
            <a:r>
              <a:rPr lang="en-GB" sz="2000" smtClean="0"/>
              <a:t>Projects included action research on: </a:t>
            </a:r>
          </a:p>
          <a:p>
            <a:pPr lvl="1">
              <a:spcAft>
                <a:spcPts val="600"/>
              </a:spcAft>
            </a:pPr>
            <a:r>
              <a:rPr lang="en-GB" sz="2000" smtClean="0"/>
              <a:t>questioning techniques; </a:t>
            </a:r>
          </a:p>
          <a:p>
            <a:pPr lvl="1">
              <a:spcAft>
                <a:spcPts val="600"/>
              </a:spcAft>
            </a:pPr>
            <a:r>
              <a:rPr lang="en-GB" sz="2000" smtClean="0"/>
              <a:t>introducing the context and applications at the beginning rather than at the end of a topic (this was reported by teachers as especially successful); </a:t>
            </a:r>
          </a:p>
          <a:p>
            <a:pPr lvl="1">
              <a:spcAft>
                <a:spcPts val="600"/>
              </a:spcAft>
            </a:pPr>
            <a:r>
              <a:rPr lang="en-GB" sz="2000" smtClean="0"/>
              <a:t>bringing more real-life context into the lesson (for example using short anecdotes);</a:t>
            </a:r>
          </a:p>
          <a:p>
            <a:pPr lvl="1">
              <a:spcAft>
                <a:spcPts val="600"/>
              </a:spcAft>
            </a:pPr>
            <a:r>
              <a:rPr lang="en-GB" sz="2000" smtClean="0"/>
              <a:t> introducing relevant mathematics at the start of a topic to boost confidence; </a:t>
            </a:r>
          </a:p>
          <a:p>
            <a:pPr lvl="1">
              <a:spcAft>
                <a:spcPts val="600"/>
              </a:spcAft>
            </a:pPr>
            <a:r>
              <a:rPr lang="en-GB" sz="2000" smtClean="0"/>
              <a:t>video peer assessment; </a:t>
            </a:r>
          </a:p>
          <a:p>
            <a:pPr lvl="1">
              <a:spcAft>
                <a:spcPts val="600"/>
              </a:spcAft>
            </a:pPr>
            <a:r>
              <a:rPr lang="en-GB" sz="2000" smtClean="0"/>
              <a:t>more discussion; </a:t>
            </a:r>
          </a:p>
          <a:p>
            <a:pPr lvl="1">
              <a:spcAft>
                <a:spcPts val="600"/>
              </a:spcAft>
            </a:pPr>
            <a:r>
              <a:rPr lang="en-GB" sz="2000" smtClean="0"/>
              <a:t>cross-curricular activities; </a:t>
            </a:r>
          </a:p>
          <a:p>
            <a:pPr lvl="1">
              <a:spcAft>
                <a:spcPts val="600"/>
              </a:spcAft>
            </a:pPr>
            <a:r>
              <a:rPr lang="en-GB" sz="2000" smtClean="0"/>
              <a:t>incorporating outside speakers in class;</a:t>
            </a:r>
          </a:p>
          <a:p>
            <a:pPr lvl="1">
              <a:spcAft>
                <a:spcPts val="600"/>
              </a:spcAft>
            </a:pPr>
            <a:r>
              <a:rPr lang="en-GB" sz="2000" smtClean="0"/>
              <a:t> students researching careers; </a:t>
            </a:r>
          </a:p>
          <a:p>
            <a:pPr lvl="1">
              <a:spcAft>
                <a:spcPts val="600"/>
              </a:spcAft>
            </a:pPr>
            <a:r>
              <a:rPr lang="en-GB" sz="2000" smtClean="0"/>
              <a:t>students’ presenting about what physicists do.</a:t>
            </a:r>
          </a:p>
          <a:p>
            <a:pPr>
              <a:spcAft>
                <a:spcPts val="600"/>
              </a:spcAft>
            </a:pPr>
            <a:endParaRPr lang="en-GB" sz="2000" smtClean="0"/>
          </a:p>
          <a:p>
            <a:pPr>
              <a:spcAft>
                <a:spcPts val="600"/>
              </a:spcAft>
            </a:pPr>
            <a:endParaRPr lang="en-GB" sz="1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23850" y="620713"/>
            <a:ext cx="8496300" cy="649287"/>
          </a:xfrm>
        </p:spPr>
        <p:txBody>
          <a:bodyPr/>
          <a:lstStyle/>
          <a:p>
            <a:r>
              <a:rPr lang="en-GB" sz="2400" b="1" dirty="0" smtClean="0"/>
              <a:t>Findings at start of programme</a:t>
            </a:r>
          </a:p>
        </p:txBody>
      </p:sp>
      <p:sp>
        <p:nvSpPr>
          <p:cNvPr id="3" name="Content Placeholder 2"/>
          <p:cNvSpPr>
            <a:spLocks noGrp="1"/>
          </p:cNvSpPr>
          <p:nvPr>
            <p:ph idx="1"/>
          </p:nvPr>
        </p:nvSpPr>
        <p:spPr>
          <a:xfrm>
            <a:off x="323850" y="1341438"/>
            <a:ext cx="8496300" cy="5327650"/>
          </a:xfrm>
        </p:spPr>
        <p:txBody>
          <a:bodyPr/>
          <a:lstStyle/>
          <a:p>
            <a:pPr marL="0" indent="0">
              <a:buFontTx/>
              <a:buNone/>
              <a:defRPr/>
            </a:pPr>
            <a:r>
              <a:rPr lang="en-GB" dirty="0" smtClean="0"/>
              <a:t>Teachers' backgrounds (n=110)</a:t>
            </a:r>
          </a:p>
          <a:p>
            <a:pPr>
              <a:defRPr/>
            </a:pPr>
            <a:r>
              <a:rPr lang="en-GB" dirty="0" smtClean="0"/>
              <a:t>55% female and 45% male teachers</a:t>
            </a:r>
          </a:p>
          <a:p>
            <a:pPr>
              <a:defRPr/>
            </a:pPr>
            <a:r>
              <a:rPr lang="en-GB" dirty="0" smtClean="0"/>
              <a:t>from a very wide range of schools. </a:t>
            </a:r>
          </a:p>
          <a:p>
            <a:pPr>
              <a:defRPr/>
            </a:pPr>
            <a:r>
              <a:rPr lang="en-GB" dirty="0" smtClean="0"/>
              <a:t>55% subject background in physics, 13% in biology, and 9% in chemistry. </a:t>
            </a:r>
          </a:p>
          <a:p>
            <a:pPr>
              <a:defRPr/>
            </a:pPr>
            <a:r>
              <a:rPr lang="en-GB" dirty="0" smtClean="0"/>
              <a:t>36% had taught science for more than 10 years, 22% for 6-10 years, 40% for 1-5 years</a:t>
            </a:r>
          </a:p>
          <a:p>
            <a:pPr>
              <a:defRPr/>
            </a:pPr>
            <a:r>
              <a:rPr lang="en-GB" dirty="0" smtClean="0"/>
              <a:t>36% had done some previous action research.</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b="1" dirty="0"/>
              <a:t>Findings at start of </a:t>
            </a:r>
            <a:r>
              <a:rPr lang="en-GB" sz="2400" b="1" dirty="0" smtClean="0"/>
              <a:t>programme (</a:t>
            </a:r>
            <a:r>
              <a:rPr lang="en-GB" sz="2400" b="1" dirty="0" err="1" smtClean="0"/>
              <a:t>cont</a:t>
            </a:r>
            <a:r>
              <a:rPr lang="en-GB" sz="2400" b="1" dirty="0" smtClean="0"/>
              <a:t>)</a:t>
            </a:r>
            <a:endParaRPr lang="en-GB" sz="2400" dirty="0"/>
          </a:p>
        </p:txBody>
      </p:sp>
      <p:sp>
        <p:nvSpPr>
          <p:cNvPr id="3" name="Content Placeholder 2"/>
          <p:cNvSpPr>
            <a:spLocks noGrp="1"/>
          </p:cNvSpPr>
          <p:nvPr>
            <p:ph idx="1"/>
          </p:nvPr>
        </p:nvSpPr>
        <p:spPr/>
        <p:txBody>
          <a:bodyPr/>
          <a:lstStyle/>
          <a:p>
            <a:r>
              <a:rPr lang="en-GB" dirty="0" smtClean="0"/>
              <a:t>Concerns about teaching physics (only 55% were physics ‘specialists’), including a lack of confidence </a:t>
            </a:r>
          </a:p>
          <a:p>
            <a:r>
              <a:rPr lang="en-GB" dirty="0" smtClean="0"/>
              <a:t>Limited range of strategies used to address</a:t>
            </a:r>
          </a:p>
          <a:p>
            <a:pPr lvl="1"/>
            <a:r>
              <a:rPr lang="en-GB" dirty="0" smtClean="0"/>
              <a:t>Differentiation for gender/ability</a:t>
            </a:r>
          </a:p>
          <a:p>
            <a:pPr lvl="1"/>
            <a:r>
              <a:rPr lang="en-GB" dirty="0" smtClean="0"/>
              <a:t>Links to careers and global/social issues</a:t>
            </a:r>
            <a:endParaRPr lang="en-GB" dirty="0"/>
          </a:p>
        </p:txBody>
      </p:sp>
    </p:spTree>
    <p:extLst>
      <p:ext uri="{BB962C8B-B14F-4D97-AF65-F5344CB8AC3E}">
        <p14:creationId xmlns:p14="http://schemas.microsoft.com/office/powerpoint/2010/main" val="3251336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51520" y="548680"/>
            <a:ext cx="8496300" cy="649288"/>
          </a:xfrm>
        </p:spPr>
        <p:txBody>
          <a:bodyPr/>
          <a:lstStyle/>
          <a:p>
            <a:r>
              <a:rPr lang="en-GB" sz="2400" b="1" dirty="0" smtClean="0"/>
              <a:t>Post-programme teacher questionnaires</a:t>
            </a:r>
          </a:p>
        </p:txBody>
      </p:sp>
      <p:sp>
        <p:nvSpPr>
          <p:cNvPr id="3" name="Content Placeholder 2"/>
          <p:cNvSpPr>
            <a:spLocks noGrp="1"/>
          </p:cNvSpPr>
          <p:nvPr>
            <p:ph idx="1"/>
          </p:nvPr>
        </p:nvSpPr>
        <p:spPr>
          <a:xfrm>
            <a:off x="323850" y="1052736"/>
            <a:ext cx="8496300" cy="5761235"/>
          </a:xfrm>
        </p:spPr>
        <p:txBody>
          <a:bodyPr/>
          <a:lstStyle/>
          <a:p>
            <a:pPr marL="0" indent="0">
              <a:buFontTx/>
              <a:buNone/>
            </a:pPr>
            <a:r>
              <a:rPr lang="en-GB" dirty="0" smtClean="0"/>
              <a:t>Action research:</a:t>
            </a:r>
          </a:p>
          <a:p>
            <a:pPr marL="0" indent="0"/>
            <a:r>
              <a:rPr lang="en-GB" dirty="0" smtClean="0"/>
              <a:t>100% found the action research useful for improving classroom practice</a:t>
            </a:r>
          </a:p>
          <a:p>
            <a:pPr marL="0" indent="0"/>
            <a:r>
              <a:rPr lang="en-GB" dirty="0" smtClean="0"/>
              <a:t>91% had learnt 'a lot' or 'quite a lot' about action research since programme start</a:t>
            </a:r>
          </a:p>
          <a:p>
            <a:pPr marL="0" indent="0"/>
            <a:r>
              <a:rPr lang="en-GB" dirty="0" smtClean="0"/>
              <a:t>86% said their intervention had been 'very’ or ‘quite’ effective in increasing student engagement with physics</a:t>
            </a:r>
          </a:p>
          <a:p>
            <a:pPr marL="0" indent="0"/>
            <a:r>
              <a:rPr lang="en-GB" dirty="0" smtClean="0"/>
              <a:t>50% had changed their schemes of work as result of the programme</a:t>
            </a:r>
          </a:p>
          <a:p>
            <a:pPr marL="0" indent="0"/>
            <a:r>
              <a:rPr lang="en-GB" dirty="0" smtClean="0"/>
              <a:t>Increase </a:t>
            </a:r>
            <a:r>
              <a:rPr lang="en-GB" dirty="0"/>
              <a:t>in </a:t>
            </a:r>
            <a:r>
              <a:rPr lang="en-GB" dirty="0" smtClean="0"/>
              <a:t>motivation/enthusiasm to teach physics</a:t>
            </a:r>
            <a:endParaRPr lang="en-GB" dirty="0"/>
          </a:p>
          <a:p>
            <a:pPr marL="0" indent="0"/>
            <a:r>
              <a:rPr lang="en-GB" dirty="0" smtClean="0"/>
              <a:t>Increase of discussion and reflection time</a:t>
            </a:r>
            <a:endParaRPr lang="en-GB" dirty="0"/>
          </a:p>
          <a:p>
            <a:pPr marL="0" indent="0"/>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title="Since the start of the programme, how has your confidence changed in …"/>
          <p:cNvGraphicFramePr/>
          <p:nvPr>
            <p:extLst>
              <p:ext uri="{D42A27DB-BD31-4B8C-83A1-F6EECF244321}">
                <p14:modId xmlns:p14="http://schemas.microsoft.com/office/powerpoint/2010/main" val="3966456639"/>
              </p:ext>
            </p:extLst>
          </p:nvPr>
        </p:nvGraphicFramePr>
        <p:xfrm>
          <a:off x="107504" y="1241376"/>
          <a:ext cx="8784976" cy="5616624"/>
        </p:xfrm>
        <a:graphic>
          <a:graphicData uri="http://schemas.openxmlformats.org/drawingml/2006/chart">
            <c:chart xmlns:c="http://schemas.openxmlformats.org/drawingml/2006/chart" xmlns:r="http://schemas.openxmlformats.org/officeDocument/2006/relationships" r:id="rId3"/>
          </a:graphicData>
        </a:graphic>
      </p:graphicFrame>
      <p:sp>
        <p:nvSpPr>
          <p:cNvPr id="34819" name="Rectangle 5"/>
          <p:cNvSpPr>
            <a:spLocks noChangeArrowheads="1"/>
          </p:cNvSpPr>
          <p:nvPr/>
        </p:nvSpPr>
        <p:spPr bwMode="auto">
          <a:xfrm>
            <a:off x="206375" y="858198"/>
            <a:ext cx="89376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sz="1600" b="1" dirty="0"/>
              <a:t>Figure 1. Confidence changes in teachers between the beginning and end of ARPP</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23107267"/>
              </p:ext>
            </p:extLst>
          </p:nvPr>
        </p:nvGraphicFramePr>
        <p:xfrm>
          <a:off x="323528" y="1339027"/>
          <a:ext cx="8280921" cy="4956048"/>
        </p:xfrm>
        <a:graphic>
          <a:graphicData uri="http://schemas.openxmlformats.org/drawingml/2006/table">
            <a:tbl>
              <a:tblPr/>
              <a:tblGrid>
                <a:gridCol w="4792804"/>
                <a:gridCol w="1204466"/>
                <a:gridCol w="1204464"/>
                <a:gridCol w="1079187"/>
              </a:tblGrid>
              <a:tr h="263103">
                <a:tc rowSpan="2">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dirty="0" smtClean="0">
                          <a:ln>
                            <a:noFill/>
                          </a:ln>
                          <a:solidFill>
                            <a:srgbClr val="FFFFFF"/>
                          </a:solidFill>
                          <a:effectLst/>
                          <a:latin typeface="Georgia" pitchFamily="18" charset="0"/>
                          <a:ea typeface="ＭＳ Ｐゴシック" pitchFamily="34" charset="-128"/>
                        </a:rPr>
                        <a:t>In your physics lessons, how often do you…</a:t>
                      </a:r>
                      <a:endParaRPr kumimoji="0" lang="en-GB" sz="1600" b="1"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dirty="0" smtClean="0">
                          <a:ln>
                            <a:noFill/>
                          </a:ln>
                          <a:solidFill>
                            <a:srgbClr val="FFFFFF"/>
                          </a:solidFill>
                          <a:effectLst/>
                          <a:latin typeface="Georgia" pitchFamily="18" charset="0"/>
                          <a:ea typeface="ＭＳ Ｐゴシック" pitchFamily="34" charset="-128"/>
                        </a:rPr>
                        <a:t>Mean (SD)</a:t>
                      </a:r>
                      <a:endParaRPr kumimoji="0" lang="en-GB" sz="1600" b="1"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GB"/>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T-value</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88032">
                <a:tc vMerge="1">
                  <a:txBody>
                    <a:bodyPr/>
                    <a:lstStyle/>
                    <a:p>
                      <a:endParaRPr lang="en-GB"/>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Before</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After</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 </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86710">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Encourage dialogue between teacher and student?</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1.41 (.53)</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2.97 (.18)</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19.78***</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Encourage dialogue between student and student?</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1.16 (.37)</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2.74 (.44)</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21.09***</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Differentiate between boys and girls?</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1.89 (.51)</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1.36 (.56)</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-4.97***</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dirty="0" smtClean="0">
                          <a:ln>
                            <a:noFill/>
                          </a:ln>
                          <a:solidFill>
                            <a:srgbClr val="FFFFFF"/>
                          </a:solidFill>
                          <a:effectLst/>
                          <a:latin typeface="Georgia" pitchFamily="18" charset="0"/>
                          <a:ea typeface="ＭＳ Ｐゴシック" pitchFamily="34" charset="-128"/>
                        </a:rPr>
                        <a:t>Differentiate for gifted &amp; talented students?</a:t>
                      </a:r>
                      <a:endParaRPr kumimoji="0" lang="en-GB" sz="1600" b="1"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2.86 (.40)</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2.22 (.62)</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-6.35***</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dirty="0" smtClean="0">
                          <a:ln>
                            <a:noFill/>
                          </a:ln>
                          <a:solidFill>
                            <a:srgbClr val="FFFFFF"/>
                          </a:solidFill>
                          <a:effectLst/>
                          <a:latin typeface="Georgia" pitchFamily="18" charset="0"/>
                          <a:ea typeface="ＭＳ Ｐゴシック" pitchFamily="34" charset="-128"/>
                        </a:rPr>
                        <a:t>Use gender-neutral examples and illustrations?</a:t>
                      </a:r>
                      <a:endParaRPr kumimoji="0" lang="en-GB" sz="1600" b="1"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1.69 (.71)</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2.55 (.63)</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6.06***</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Link physics with careers?</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1.53 (.54)</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2.29 (.59)</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6.84***</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dirty="0" smtClean="0">
                          <a:ln>
                            <a:noFill/>
                          </a:ln>
                          <a:solidFill>
                            <a:srgbClr val="FFFFFF"/>
                          </a:solidFill>
                          <a:effectLst/>
                          <a:latin typeface="Georgia" pitchFamily="18" charset="0"/>
                          <a:ea typeface="ＭＳ Ｐゴシック" pitchFamily="34" charset="-128"/>
                        </a:rPr>
                        <a:t>Link physics with everyday life?</a:t>
                      </a:r>
                      <a:endParaRPr kumimoji="0" lang="en-GB" sz="1600" b="1"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1.60 (.62)</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2.79 (.41)</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11.76***</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Link physics with global and social issues?</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1.33 (.51)</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2.41 (.56)</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11.30*** </a:t>
                      </a:r>
                      <a:endParaRPr kumimoji="0" lang="en-GB" sz="1600" b="0" i="0" u="none" strike="noStrike" cap="none" normalizeH="0" baseline="0" dirty="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Link physics with other subjects?</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1.77 (.63)</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2.35 (.55)</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4.46***</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Make links between topics?</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1.81 (.61)</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2.66 (.55)</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7.19***</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FCF"/>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1" i="0" u="none" strike="noStrike" cap="none" normalizeH="0" baseline="0" smtClean="0">
                          <a:ln>
                            <a:noFill/>
                          </a:ln>
                          <a:solidFill>
                            <a:srgbClr val="FFFFFF"/>
                          </a:solidFill>
                          <a:effectLst/>
                          <a:latin typeface="Georgia" pitchFamily="18" charset="0"/>
                          <a:ea typeface="ＭＳ Ｐゴシック" pitchFamily="34" charset="-128"/>
                        </a:rPr>
                        <a:t>Use non-technical language?</a:t>
                      </a:r>
                      <a:endParaRPr kumimoji="0" lang="en-GB" sz="1600" b="1"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2.12 (.62)</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smtClean="0">
                          <a:ln>
                            <a:noFill/>
                          </a:ln>
                          <a:solidFill>
                            <a:srgbClr val="323D43"/>
                          </a:solidFill>
                          <a:effectLst/>
                          <a:latin typeface="Georgia" pitchFamily="18" charset="0"/>
                          <a:ea typeface="ＭＳ Ｐゴシック" pitchFamily="34" charset="-128"/>
                        </a:rPr>
                        <a:t>2.74 (.48)</a:t>
                      </a:r>
                      <a:endParaRPr kumimoji="0" lang="en-GB" sz="1600" b="0" i="0" u="none" strike="noStrike" cap="none" normalizeH="0" baseline="0" smtClean="0">
                        <a:ln>
                          <a:noFill/>
                        </a:ln>
                        <a:solidFill>
                          <a:srgbClr val="365F91"/>
                        </a:solidFill>
                        <a:effectLst/>
                        <a:latin typeface="Times New Roman" pitchFamily="18" charset="0"/>
                        <a:ea typeface="SimSun" pitchFamily="2" charset="-122"/>
                      </a:endParaRP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179388" algn="l"/>
                          <a:tab pos="269875" algn="l"/>
                        </a:tabLst>
                      </a:pPr>
                      <a:r>
                        <a:rPr kumimoji="0" lang="en-GB" sz="1600" b="0" i="0" u="none" strike="noStrike" cap="none" normalizeH="0" baseline="0" dirty="0" smtClean="0">
                          <a:ln>
                            <a:noFill/>
                          </a:ln>
                          <a:solidFill>
                            <a:srgbClr val="323D43"/>
                          </a:solidFill>
                          <a:effectLst/>
                          <a:latin typeface="Georgia" pitchFamily="18" charset="0"/>
                          <a:ea typeface="ＭＳ Ｐゴシック" pitchFamily="34" charset="-128"/>
                        </a:rPr>
                        <a:t>5.98***</a:t>
                      </a:r>
                    </a:p>
                  </a:txBody>
                  <a:tcPr marL="47881" marR="47881"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0E9"/>
                    </a:solidFill>
                  </a:tcPr>
                </a:tc>
              </a:tr>
            </a:tbl>
          </a:graphicData>
        </a:graphic>
      </p:graphicFrame>
      <p:sp>
        <p:nvSpPr>
          <p:cNvPr id="35915" name="Rectangle 1"/>
          <p:cNvSpPr>
            <a:spLocks noChangeArrowheads="1"/>
          </p:cNvSpPr>
          <p:nvPr/>
        </p:nvSpPr>
        <p:spPr bwMode="auto">
          <a:xfrm>
            <a:off x="-1" y="692696"/>
            <a:ext cx="816569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tabLst>
                <a:tab pos="180975" algn="l"/>
                <a:tab pos="269875" algn="l"/>
              </a:tabLst>
            </a:pPr>
            <a:r>
              <a:rPr lang="en-GB" altLang="zh-CN" sz="1800" b="1" dirty="0">
                <a:latin typeface="Times New Roman" pitchFamily="18" charset="0"/>
                <a:cs typeface="Times New Roman" pitchFamily="18" charset="0"/>
              </a:rPr>
              <a:t>Table 1. </a:t>
            </a:r>
            <a:r>
              <a:rPr lang="en-GB" altLang="zh-CN" sz="1800" dirty="0">
                <a:latin typeface="Times New Roman" pitchFamily="18" charset="0"/>
                <a:cs typeface="Times New Roman" pitchFamily="18" charset="0"/>
              </a:rPr>
              <a:t>Physics teaching strategies used by teachers before and after the intervention </a:t>
            </a:r>
            <a:endParaRPr lang="en-GB" altLang="zh-CN" sz="1800" dirty="0" smtClean="0">
              <a:latin typeface="Times New Roman" pitchFamily="18" charset="0"/>
              <a:cs typeface="Times New Roman" pitchFamily="18" charset="0"/>
            </a:endParaRPr>
          </a:p>
          <a:p>
            <a:pPr eaLnBrk="0" hangingPunct="0">
              <a:tabLst>
                <a:tab pos="180975" algn="l"/>
                <a:tab pos="269875" algn="l"/>
              </a:tabLst>
            </a:pPr>
            <a:r>
              <a:rPr lang="en-GB" altLang="zh-CN" sz="1800" dirty="0" smtClean="0">
                <a:latin typeface="Times New Roman" pitchFamily="18" charset="0"/>
                <a:cs typeface="Times New Roman" pitchFamily="18" charset="0"/>
              </a:rPr>
              <a:t>(</a:t>
            </a:r>
            <a:r>
              <a:rPr lang="en-GB" altLang="zh-CN" sz="1800" dirty="0">
                <a:latin typeface="Times New Roman" pitchFamily="18" charset="0"/>
                <a:cs typeface="Times New Roman" pitchFamily="18" charset="0"/>
              </a:rPr>
              <a:t>a higher score indicates more use of the strategy</a:t>
            </a:r>
            <a:r>
              <a:rPr lang="en-GB" altLang="zh-CN" sz="1800" dirty="0" smtClean="0">
                <a:latin typeface="Times New Roman" pitchFamily="18" charset="0"/>
                <a:cs typeface="Times New Roman" pitchFamily="18" charset="0"/>
              </a:rPr>
              <a:t>)</a:t>
            </a:r>
            <a:endParaRPr lang="en-GB" altLang="zh-CN" sz="900" dirty="0"/>
          </a:p>
        </p:txBody>
      </p:sp>
      <p:sp>
        <p:nvSpPr>
          <p:cNvPr id="2" name="TextBox 1"/>
          <p:cNvSpPr txBox="1"/>
          <p:nvPr/>
        </p:nvSpPr>
        <p:spPr>
          <a:xfrm>
            <a:off x="395536" y="6597352"/>
            <a:ext cx="2808312" cy="276999"/>
          </a:xfrm>
          <a:prstGeom prst="rect">
            <a:avLst/>
          </a:prstGeom>
          <a:noFill/>
        </p:spPr>
        <p:txBody>
          <a:bodyPr wrap="square" rtlCol="0">
            <a:spAutoFit/>
          </a:bodyPr>
          <a:lstStyle/>
          <a:p>
            <a:r>
              <a:rPr lang="en-GB" b="1" dirty="0" smtClean="0"/>
              <a:t>*p&lt;.05; **p&lt;.01; ***p&lt;.001</a:t>
            </a:r>
            <a:endParaRPr lang="en-GB"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50825" y="476250"/>
            <a:ext cx="8496300" cy="649288"/>
          </a:xfrm>
        </p:spPr>
        <p:txBody>
          <a:bodyPr/>
          <a:lstStyle/>
          <a:p>
            <a:r>
              <a:rPr lang="en-GB" sz="2400" b="1" dirty="0" smtClean="0"/>
              <a:t>Teacher focus group meeting findings</a:t>
            </a:r>
          </a:p>
        </p:txBody>
      </p:sp>
      <p:sp>
        <p:nvSpPr>
          <p:cNvPr id="37891" name="Rectangle 3"/>
          <p:cNvSpPr>
            <a:spLocks noGrp="1" noChangeArrowheads="1"/>
          </p:cNvSpPr>
          <p:nvPr>
            <p:ph type="body" idx="1"/>
          </p:nvPr>
        </p:nvSpPr>
        <p:spPr>
          <a:xfrm>
            <a:off x="323850" y="1268413"/>
            <a:ext cx="8496300" cy="5400675"/>
          </a:xfrm>
        </p:spPr>
        <p:txBody>
          <a:bodyPr/>
          <a:lstStyle/>
          <a:p>
            <a:pPr>
              <a:lnSpc>
                <a:spcPct val="80000"/>
              </a:lnSpc>
            </a:pPr>
            <a:r>
              <a:rPr lang="en-GB" sz="2000" dirty="0"/>
              <a:t>9 held at end of CPD day 3 at all Science Learning Centres (live or VC</a:t>
            </a:r>
            <a:r>
              <a:rPr lang="en-GB" sz="2000" dirty="0" smtClean="0"/>
              <a:t>) (n=54)</a:t>
            </a:r>
            <a:endParaRPr lang="en-GB" sz="2000" dirty="0"/>
          </a:p>
          <a:p>
            <a:pPr>
              <a:lnSpc>
                <a:spcPct val="80000"/>
              </a:lnSpc>
            </a:pPr>
            <a:r>
              <a:rPr lang="en-GB" sz="2000" dirty="0" smtClean="0"/>
              <a:t>Confirmed the questionnaire findings</a:t>
            </a:r>
          </a:p>
          <a:p>
            <a:pPr>
              <a:lnSpc>
                <a:spcPct val="80000"/>
              </a:lnSpc>
            </a:pPr>
            <a:r>
              <a:rPr lang="en-GB" sz="2000" dirty="0" smtClean="0"/>
              <a:t>Teachers very positive about the benefits for their practice of discussing classroom strategies and ideas with other teachers on the course</a:t>
            </a:r>
          </a:p>
          <a:p>
            <a:pPr>
              <a:lnSpc>
                <a:spcPct val="80000"/>
              </a:lnSpc>
              <a:spcAft>
                <a:spcPct val="30000"/>
              </a:spcAft>
            </a:pPr>
            <a:r>
              <a:rPr lang="en-GB" sz="2000" dirty="0" smtClean="0"/>
              <a:t>Many teachers feel formal engagement with action research has had many benefits</a:t>
            </a:r>
          </a:p>
          <a:p>
            <a:pPr lvl="1">
              <a:lnSpc>
                <a:spcPct val="70000"/>
              </a:lnSpc>
              <a:spcAft>
                <a:spcPct val="30000"/>
              </a:spcAft>
            </a:pPr>
            <a:r>
              <a:rPr lang="en-GB" sz="2000" dirty="0" smtClean="0"/>
              <a:t>realise they do it all the time, </a:t>
            </a:r>
          </a:p>
          <a:p>
            <a:pPr lvl="1">
              <a:lnSpc>
                <a:spcPct val="70000"/>
              </a:lnSpc>
              <a:spcAft>
                <a:spcPct val="30000"/>
              </a:spcAft>
            </a:pPr>
            <a:r>
              <a:rPr lang="en-GB" sz="2000" dirty="0" smtClean="0"/>
              <a:t>but the course ensured greater focus, </a:t>
            </a:r>
          </a:p>
          <a:p>
            <a:pPr lvl="1">
              <a:lnSpc>
                <a:spcPct val="70000"/>
              </a:lnSpc>
              <a:spcAft>
                <a:spcPct val="30000"/>
              </a:spcAft>
            </a:pPr>
            <a:r>
              <a:rPr lang="en-GB" sz="2000" dirty="0" smtClean="0"/>
              <a:t>and the cyclical nature of action research impacted more on their practice</a:t>
            </a:r>
          </a:p>
          <a:p>
            <a:pPr lvl="1">
              <a:lnSpc>
                <a:spcPct val="70000"/>
              </a:lnSpc>
              <a:spcAft>
                <a:spcPct val="30000"/>
              </a:spcAft>
            </a:pPr>
            <a:r>
              <a:rPr lang="en-GB" sz="2000" dirty="0" smtClean="0"/>
              <a:t>some say they will try to do this more often</a:t>
            </a:r>
          </a:p>
          <a:p>
            <a:pPr>
              <a:lnSpc>
                <a:spcPct val="80000"/>
              </a:lnSpc>
            </a:pPr>
            <a:r>
              <a:rPr lang="en-GB" sz="2000" dirty="0" smtClean="0"/>
              <a:t>Many teachers feel pupils are more engaged now</a:t>
            </a:r>
          </a:p>
          <a:p>
            <a:pPr>
              <a:lnSpc>
                <a:spcPct val="80000"/>
              </a:lnSpc>
            </a:pPr>
            <a:r>
              <a:rPr lang="en-GB" sz="2000" dirty="0" smtClean="0"/>
              <a:t>Discussion in class is found to be extremely useful</a:t>
            </a:r>
          </a:p>
          <a:p>
            <a:pPr>
              <a:lnSpc>
                <a:spcPct val="80000"/>
              </a:lnSpc>
            </a:pPr>
            <a:r>
              <a:rPr lang="en-GB" sz="2000" dirty="0" smtClean="0"/>
              <a:t>Many teachers not sure of impact on post-16 take-up (hard to tell – and even if increased take-up, what are the reasons?)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sz="2400" b="1" smtClean="0"/>
              <a:t>Comments about the usefulness of action research</a:t>
            </a:r>
          </a:p>
        </p:txBody>
      </p:sp>
      <p:sp>
        <p:nvSpPr>
          <p:cNvPr id="38915" name="Content Placeholder 2"/>
          <p:cNvSpPr>
            <a:spLocks noGrp="1"/>
          </p:cNvSpPr>
          <p:nvPr>
            <p:ph idx="1"/>
          </p:nvPr>
        </p:nvSpPr>
        <p:spPr>
          <a:xfrm>
            <a:off x="323850" y="1700213"/>
            <a:ext cx="8496300" cy="4608512"/>
          </a:xfrm>
        </p:spPr>
        <p:txBody>
          <a:bodyPr/>
          <a:lstStyle/>
          <a:p>
            <a:r>
              <a:rPr lang="en-GB" sz="1800" i="1" dirty="0" smtClean="0"/>
              <a:t>I think the course has reminded me how important it is, even if you’ve had a go at doing something different, that’s not necessarily the end of it; you can go back and have a look at it again. It is nice to get something that you think’s going to work and is going to be useful. And it’s not a wrong thing to go back and change it. </a:t>
            </a:r>
            <a:r>
              <a:rPr lang="en-GB" sz="1800" b="1" i="1" dirty="0" smtClean="0"/>
              <a:t>(Female teacher 6, Focus group 2)</a:t>
            </a:r>
            <a:endParaRPr lang="en-GB" sz="1800" dirty="0" smtClean="0"/>
          </a:p>
          <a:p>
            <a:r>
              <a:rPr lang="en-GB" sz="1800" i="1" dirty="0" smtClean="0"/>
              <a:t>Often if you have a look at an idea you’ll implement it all the way across the board and you’ll never actually know if it’s that idea that made a change in the results. Whereas doing it this way, having it controlled, looking at the year before, you do get that feedback that it was actually because you did that. </a:t>
            </a:r>
            <a:r>
              <a:rPr lang="en-GB" sz="1800" b="1" i="1" dirty="0" smtClean="0"/>
              <a:t>(Male teacher 5, Focus group 3)</a:t>
            </a:r>
          </a:p>
          <a:p>
            <a:r>
              <a:rPr lang="en-GB" sz="1800" i="1" dirty="0"/>
              <a:t>It’s led me to reflect more on my teaching, and therefore, I think, I’ve been more inspired in my lessons to feel that I now know what makes students tick a little bit more. I’m aware much more of what they enjoy and what they don’t enjoy, and I’m more aware of different ways of working, which I’ve learnt from other professionals here. </a:t>
            </a:r>
            <a:r>
              <a:rPr lang="en-GB" sz="1800" b="1" i="1" dirty="0"/>
              <a:t>(Male teacher 5, Focus group 5)</a:t>
            </a:r>
          </a:p>
          <a:p>
            <a:pPr marL="0" indent="0">
              <a:buFontTx/>
              <a:buNone/>
            </a:pPr>
            <a:endParaRPr lang="en-GB" sz="1600" b="1" i="1" dirty="0" smtClean="0"/>
          </a:p>
          <a:p>
            <a:pPr marL="0" indent="0">
              <a:buFontTx/>
              <a:buNone/>
            </a:pPr>
            <a:endParaRPr lang="en-GB" sz="1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496300" cy="5040560"/>
          </a:xfrm>
        </p:spPr>
        <p:txBody>
          <a:bodyPr/>
          <a:lstStyle/>
          <a:p>
            <a:r>
              <a:rPr lang="en-GB" b="1" dirty="0"/>
              <a:t>Senior managers </a:t>
            </a:r>
            <a:r>
              <a:rPr lang="en-GB" b="1" dirty="0" smtClean="0"/>
              <a:t>questionnaire</a:t>
            </a:r>
          </a:p>
          <a:p>
            <a:pPr lvl="1"/>
            <a:r>
              <a:rPr lang="en-GB" i="1" dirty="0"/>
              <a:t>There have been huge benefits in terms of motivation and enjoyment of physics, and benefits for teachers, having the creative freedom to work together on a common project. (Senior manager 2)</a:t>
            </a:r>
          </a:p>
          <a:p>
            <a:pPr lvl="1"/>
            <a:endParaRPr lang="en-GB" b="1" dirty="0" smtClean="0"/>
          </a:p>
          <a:p>
            <a:r>
              <a:rPr lang="en-GB" b="1" dirty="0"/>
              <a:t>Course tutor </a:t>
            </a:r>
            <a:r>
              <a:rPr lang="en-GB" b="1" dirty="0" smtClean="0"/>
              <a:t>interviews</a:t>
            </a:r>
          </a:p>
          <a:p>
            <a:pPr lvl="1"/>
            <a:r>
              <a:rPr lang="en-GB" i="1" dirty="0"/>
              <a:t>One teacher told me that there’s a little bit of a buzz about what’s going on, which has really heightened the profile of the department within the school and therefore is changing the senior managers’ </a:t>
            </a:r>
            <a:r>
              <a:rPr lang="en-GB" i="1" dirty="0" smtClean="0"/>
              <a:t>attitudes </a:t>
            </a:r>
            <a:r>
              <a:rPr lang="en-GB" i="1" dirty="0"/>
              <a:t>(Programme tutor 9)</a:t>
            </a:r>
          </a:p>
          <a:p>
            <a:pPr lvl="1"/>
            <a:endParaRPr lang="en-GB" dirty="0"/>
          </a:p>
        </p:txBody>
      </p:sp>
    </p:spTree>
    <p:extLst>
      <p:ext uri="{BB962C8B-B14F-4D97-AF65-F5344CB8AC3E}">
        <p14:creationId xmlns:p14="http://schemas.microsoft.com/office/powerpoint/2010/main" val="982077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64704"/>
            <a:ext cx="8496300" cy="649288"/>
          </a:xfrm>
        </p:spPr>
        <p:txBody>
          <a:bodyPr/>
          <a:lstStyle/>
          <a:p>
            <a:r>
              <a:rPr lang="en-GB" sz="3200" dirty="0" smtClean="0"/>
              <a:t>Case studies</a:t>
            </a:r>
            <a:endParaRPr lang="en-GB" sz="3200" dirty="0"/>
          </a:p>
        </p:txBody>
      </p:sp>
      <p:sp>
        <p:nvSpPr>
          <p:cNvPr id="3" name="Content Placeholder 2"/>
          <p:cNvSpPr>
            <a:spLocks noGrp="1"/>
          </p:cNvSpPr>
          <p:nvPr>
            <p:ph idx="1"/>
          </p:nvPr>
        </p:nvSpPr>
        <p:spPr>
          <a:xfrm>
            <a:off x="323850" y="1412776"/>
            <a:ext cx="8496300" cy="4402237"/>
          </a:xfrm>
        </p:spPr>
        <p:txBody>
          <a:bodyPr/>
          <a:lstStyle/>
          <a:p>
            <a:r>
              <a:rPr lang="en-GB" sz="2000" dirty="0"/>
              <a:t>Rietdijk, </a:t>
            </a:r>
            <a:r>
              <a:rPr lang="en-GB" sz="2000" dirty="0" err="1"/>
              <a:t>Willeke</a:t>
            </a:r>
            <a:r>
              <a:rPr lang="en-GB" sz="2000" dirty="0"/>
              <a:t>, Grace, Marcus and Garrett, Caro (eds.) (2012) Action Research for Physics Case Studies, Southampton Education School, 106pp</a:t>
            </a:r>
            <a:r>
              <a:rPr lang="en-GB" sz="2000" dirty="0" smtClean="0"/>
              <a:t>. (</a:t>
            </a:r>
            <a:r>
              <a:rPr lang="en-GB" sz="2000" dirty="0"/>
              <a:t>accessible at </a:t>
            </a:r>
            <a:r>
              <a:rPr lang="en-GB" sz="2000" dirty="0" smtClean="0">
                <a:hlinkClick r:id="rId3"/>
              </a:rPr>
              <a:t>http</a:t>
            </a:r>
            <a:r>
              <a:rPr lang="en-GB" sz="2000" dirty="0">
                <a:hlinkClick r:id="rId3"/>
              </a:rPr>
              <a:t>://eprints.soton.ac.uk/342679/</a:t>
            </a:r>
            <a:r>
              <a:rPr lang="en-GB" sz="2000" dirty="0"/>
              <a:t> </a:t>
            </a:r>
            <a:r>
              <a:rPr lang="en-GB" sz="2000" dirty="0" smtClean="0"/>
              <a:t>)</a:t>
            </a:r>
            <a:endParaRPr lang="en-GB" sz="2000" dirty="0"/>
          </a:p>
          <a:p>
            <a:endParaRPr lang="en-GB" sz="2000"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492896"/>
            <a:ext cx="3024336" cy="4249028"/>
          </a:xfrm>
          <a:prstGeom prst="rect">
            <a:avLst/>
          </a:prstGeom>
        </p:spPr>
      </p:pic>
    </p:spTree>
    <p:extLst>
      <p:ext uri="{BB962C8B-B14F-4D97-AF65-F5344CB8AC3E}">
        <p14:creationId xmlns:p14="http://schemas.microsoft.com/office/powerpoint/2010/main" val="916566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51520" y="692696"/>
            <a:ext cx="8496300" cy="649287"/>
          </a:xfrm>
        </p:spPr>
        <p:txBody>
          <a:bodyPr/>
          <a:lstStyle/>
          <a:p>
            <a:r>
              <a:rPr lang="en-GB" sz="2400" b="1" dirty="0" smtClean="0"/>
              <a:t>The Action Research for Physics (ARP) programme</a:t>
            </a:r>
          </a:p>
        </p:txBody>
      </p:sp>
      <p:sp>
        <p:nvSpPr>
          <p:cNvPr id="7171" name="Content Placeholder 2"/>
          <p:cNvSpPr>
            <a:spLocks noGrp="1"/>
          </p:cNvSpPr>
          <p:nvPr>
            <p:ph idx="1"/>
          </p:nvPr>
        </p:nvSpPr>
        <p:spPr>
          <a:xfrm>
            <a:off x="145589" y="1124744"/>
            <a:ext cx="8964488" cy="3245584"/>
          </a:xfrm>
        </p:spPr>
        <p:txBody>
          <a:bodyPr/>
          <a:lstStyle/>
          <a:p>
            <a:r>
              <a:rPr lang="en-GB" sz="2200" dirty="0" smtClean="0"/>
              <a:t>Programme set up as professional development programme for teachers</a:t>
            </a:r>
          </a:p>
          <a:p>
            <a:r>
              <a:rPr lang="en-GB" sz="2200" dirty="0" smtClean="0"/>
              <a:t>Evaluation research commissioned by the National Network of Science Learning Centres and Department for Children, Schools and Families; focus on impact on pupil attainment and future uptake of physics</a:t>
            </a:r>
          </a:p>
          <a:p>
            <a:r>
              <a:rPr lang="en-GB" sz="2200" dirty="0" smtClean="0"/>
              <a:t>Organised and managed by the nine Regional Science Learning Centres between September 2009 and February 2011. </a:t>
            </a:r>
          </a:p>
        </p:txBody>
      </p:sp>
      <p:sp>
        <p:nvSpPr>
          <p:cNvPr id="5" name="Rectangle 4"/>
          <p:cNvSpPr>
            <a:spLocks noChangeArrowheads="1"/>
          </p:cNvSpPr>
          <p:nvPr/>
        </p:nvSpPr>
        <p:spPr bwMode="auto">
          <a:xfrm>
            <a:off x="2339529" y="4370328"/>
            <a:ext cx="468074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sz="2200" dirty="0">
                <a:latin typeface="+mn-lt"/>
              </a:rPr>
              <a:t>Built on findings from </a:t>
            </a:r>
            <a:r>
              <a:rPr lang="en-GB" sz="2200" i="1" dirty="0">
                <a:latin typeface="+mn-lt"/>
                <a:hlinkClick r:id="rId3"/>
              </a:rPr>
              <a:t>Girls in the Physics Classroom </a:t>
            </a:r>
            <a:r>
              <a:rPr lang="en-GB" sz="2200" dirty="0">
                <a:latin typeface="+mn-lt"/>
              </a:rPr>
              <a:t>(</a:t>
            </a:r>
            <a:r>
              <a:rPr lang="en-GB" sz="2200" dirty="0" err="1">
                <a:latin typeface="+mn-lt"/>
              </a:rPr>
              <a:t>Hollins</a:t>
            </a:r>
            <a:r>
              <a:rPr lang="en-GB" sz="2200" dirty="0">
                <a:latin typeface="+mn-lt"/>
              </a:rPr>
              <a:t> et al., 2006) and </a:t>
            </a:r>
            <a:r>
              <a:rPr lang="en-GB" sz="2200" i="1" dirty="0">
                <a:latin typeface="+mn-lt"/>
                <a:hlinkClick r:id="rId4"/>
              </a:rPr>
              <a:t>Girls into Physics</a:t>
            </a:r>
            <a:r>
              <a:rPr lang="en-GB" sz="2200" dirty="0">
                <a:latin typeface="+mn-lt"/>
                <a:hlinkClick r:id="rId4"/>
              </a:rPr>
              <a:t> </a:t>
            </a:r>
            <a:r>
              <a:rPr lang="en-GB" sz="2200" dirty="0">
                <a:latin typeface="+mn-lt"/>
              </a:rPr>
              <a:t>(Daly et al., 2009) projects. </a:t>
            </a:r>
          </a:p>
        </p:txBody>
      </p:sp>
      <p:pic>
        <p:nvPicPr>
          <p:cNvPr id="7" name="Picture 3">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41423" y="4370328"/>
            <a:ext cx="1736273" cy="24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0" y="4370328"/>
            <a:ext cx="1742559" cy="245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23850" y="476250"/>
            <a:ext cx="8496300" cy="649288"/>
          </a:xfrm>
        </p:spPr>
        <p:txBody>
          <a:bodyPr/>
          <a:lstStyle/>
          <a:p>
            <a:r>
              <a:rPr lang="en-GB" sz="2400" b="1" smtClean="0"/>
              <a:t>Conclusions</a:t>
            </a:r>
          </a:p>
        </p:txBody>
      </p:sp>
      <p:sp>
        <p:nvSpPr>
          <p:cNvPr id="48131" name="Content Placeholder 2"/>
          <p:cNvSpPr>
            <a:spLocks noGrp="1"/>
          </p:cNvSpPr>
          <p:nvPr>
            <p:ph idx="1"/>
          </p:nvPr>
        </p:nvSpPr>
        <p:spPr>
          <a:xfrm>
            <a:off x="323850" y="1268760"/>
            <a:ext cx="8496300" cy="4896544"/>
          </a:xfrm>
        </p:spPr>
        <p:txBody>
          <a:bodyPr/>
          <a:lstStyle/>
          <a:p>
            <a:r>
              <a:rPr lang="en-GB" sz="1800" dirty="0" smtClean="0"/>
              <a:t>ARP programme was considered a resounding success by all stakeholders</a:t>
            </a:r>
          </a:p>
          <a:p>
            <a:r>
              <a:rPr lang="en-GB" sz="1800" dirty="0" smtClean="0"/>
              <a:t>Intention to continue  action research approach to physics teaching as a means of improving classroom practice</a:t>
            </a:r>
          </a:p>
          <a:p>
            <a:r>
              <a:rPr lang="en-GB" sz="1800" dirty="0" smtClean="0"/>
              <a:t>Increased teacher self-efficacy and confidence in engaging students in physics and making physics relevant</a:t>
            </a:r>
          </a:p>
          <a:p>
            <a:r>
              <a:rPr lang="en-GB" sz="1800" dirty="0" smtClean="0"/>
              <a:t>Adopting new teaching strategies</a:t>
            </a:r>
          </a:p>
          <a:p>
            <a:r>
              <a:rPr lang="en-GB" sz="1800" dirty="0" smtClean="0"/>
              <a:t>Increased motivation and enthusiasm towards teaching physics</a:t>
            </a:r>
          </a:p>
          <a:p>
            <a:r>
              <a:rPr lang="en-GB" sz="1800" dirty="0" smtClean="0"/>
              <a:t>Sometimes unfocussed project aims due to inexperience with action research; some teachers would require further assistance with action research planning and scoping techniques.</a:t>
            </a:r>
          </a:p>
          <a:p>
            <a:r>
              <a:rPr lang="en-GB" sz="1800" dirty="0" smtClean="0"/>
              <a:t>Senior managers' overwhelming endorsement of the ARP programme in delivering classroom improvement is an important measure of its success.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GB" sz="2400" b="1" smtClean="0"/>
              <a:t>Recommendations/implications</a:t>
            </a:r>
          </a:p>
        </p:txBody>
      </p:sp>
      <p:sp>
        <p:nvSpPr>
          <p:cNvPr id="49155" name="Content Placeholder 2"/>
          <p:cNvSpPr>
            <a:spLocks noGrp="1"/>
          </p:cNvSpPr>
          <p:nvPr>
            <p:ph idx="1"/>
          </p:nvPr>
        </p:nvSpPr>
        <p:spPr>
          <a:xfrm>
            <a:off x="323850" y="1700212"/>
            <a:ext cx="8496300" cy="5157787"/>
          </a:xfrm>
        </p:spPr>
        <p:txBody>
          <a:bodyPr/>
          <a:lstStyle/>
          <a:p>
            <a:r>
              <a:rPr lang="en-GB" dirty="0" smtClean="0"/>
              <a:t>Engagement with course and action research has been a driver of change in the classroom</a:t>
            </a:r>
          </a:p>
          <a:p>
            <a:r>
              <a:rPr lang="en-GB" dirty="0" smtClean="0"/>
              <a:t>Science Learning Centres delivering Action Research courses modelled on ARPP and its predecessors</a:t>
            </a:r>
          </a:p>
          <a:p>
            <a:r>
              <a:rPr lang="en-GB" dirty="0" smtClean="0"/>
              <a:t>Continue to do so in the new era of CPD in England</a:t>
            </a:r>
          </a:p>
          <a:p>
            <a:pPr lvl="1"/>
            <a:r>
              <a:rPr lang="en-GB" i="1" dirty="0"/>
              <a:t>the National College for School Leadership (NCSL) has designated the first cohort of teaching school alliances. These will lead the school system in training and developing outstanding teachers. </a:t>
            </a:r>
            <a:r>
              <a:rPr lang="en-GB" i="1" dirty="0" smtClean="0"/>
              <a:t>(</a:t>
            </a:r>
            <a:r>
              <a:rPr lang="en-GB" dirty="0" err="1" smtClean="0"/>
              <a:t>DfE</a:t>
            </a:r>
            <a:r>
              <a:rPr lang="en-GB" dirty="0" smtClean="0"/>
              <a:t> 2011:12)</a:t>
            </a:r>
            <a:endParaRPr lang="en-GB" dirty="0"/>
          </a:p>
          <a:p>
            <a:pPr lvl="0"/>
            <a:r>
              <a:rPr lang="en-GB" dirty="0" smtClean="0">
                <a:solidFill>
                  <a:srgbClr val="323D43"/>
                </a:solidFill>
              </a:rPr>
              <a:t>Continuing issues around release time for teachers</a:t>
            </a:r>
            <a:endParaRPr lang="en-GB" dirty="0">
              <a:solidFill>
                <a:srgbClr val="323D43"/>
              </a:solidFill>
            </a:endParaRPr>
          </a:p>
          <a:p>
            <a:pPr marL="522288" lvl="1" indent="0">
              <a:buNone/>
            </a:pPr>
            <a:endParaRPr lang="en-GB" i="1" dirty="0"/>
          </a:p>
        </p:txBody>
      </p:sp>
    </p:spTree>
    <p:extLst>
      <p:ext uri="{BB962C8B-B14F-4D97-AF65-F5344CB8AC3E}">
        <p14:creationId xmlns:p14="http://schemas.microsoft.com/office/powerpoint/2010/main" val="172411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500"/>
                                        <p:tgtEl>
                                          <p:spTgt spid="491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fade">
                                      <p:cBhvr>
                                        <p:cTn id="12" dur="500"/>
                                        <p:tgtEl>
                                          <p:spTgt spid="491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fade">
                                      <p:cBhvr>
                                        <p:cTn id="17" dur="500"/>
                                        <p:tgtEl>
                                          <p:spTgt spid="4915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9155">
                                            <p:txEl>
                                              <p:pRg st="3" end="3"/>
                                            </p:txEl>
                                          </p:spTgt>
                                        </p:tgtEl>
                                        <p:attrNameLst>
                                          <p:attrName>style.visibility</p:attrName>
                                        </p:attrNameLst>
                                      </p:cBhvr>
                                      <p:to>
                                        <p:strVal val="visible"/>
                                      </p:to>
                                    </p:set>
                                    <p:animEffect transition="in" filter="fade">
                                      <p:cBhvr>
                                        <p:cTn id="20" dur="500"/>
                                        <p:tgtEl>
                                          <p:spTgt spid="4915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9155">
                                            <p:txEl>
                                              <p:pRg st="4" end="4"/>
                                            </p:txEl>
                                          </p:spTgt>
                                        </p:tgtEl>
                                        <p:attrNameLst>
                                          <p:attrName>style.visibility</p:attrName>
                                        </p:attrNameLst>
                                      </p:cBhvr>
                                      <p:to>
                                        <p:strVal val="visible"/>
                                      </p:to>
                                    </p:set>
                                    <p:animEffect transition="in" filter="fade">
                                      <p:cBhvr>
                                        <p:cTn id="25" dur="500"/>
                                        <p:tgtEl>
                                          <p:spTgt spid="491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68313" y="620713"/>
            <a:ext cx="8496300" cy="649287"/>
          </a:xfrm>
        </p:spPr>
        <p:txBody>
          <a:bodyPr/>
          <a:lstStyle/>
          <a:p>
            <a:r>
              <a:rPr lang="en-GB" sz="2400" b="1" smtClean="0"/>
              <a:t>References</a:t>
            </a:r>
          </a:p>
        </p:txBody>
      </p:sp>
      <p:sp>
        <p:nvSpPr>
          <p:cNvPr id="38915" name="Content Placeholder 2"/>
          <p:cNvSpPr>
            <a:spLocks noGrp="1"/>
          </p:cNvSpPr>
          <p:nvPr>
            <p:ph idx="1"/>
          </p:nvPr>
        </p:nvSpPr>
        <p:spPr>
          <a:xfrm>
            <a:off x="323850" y="1125538"/>
            <a:ext cx="8496300" cy="5616575"/>
          </a:xfrm>
        </p:spPr>
        <p:txBody>
          <a:bodyPr/>
          <a:lstStyle/>
          <a:p>
            <a:pPr marL="0" indent="0">
              <a:buFontTx/>
              <a:buNone/>
            </a:pPr>
            <a:r>
              <a:rPr lang="en-GB" sz="1800" b="1" u="sng" dirty="0" smtClean="0"/>
              <a:t>Research publications:</a:t>
            </a:r>
          </a:p>
          <a:p>
            <a:pPr marL="0" indent="0"/>
            <a:r>
              <a:rPr lang="en-GB" sz="1800" dirty="0" smtClean="0"/>
              <a:t>Rietdijk, </a:t>
            </a:r>
            <a:r>
              <a:rPr lang="en-GB" sz="1800" dirty="0" err="1" smtClean="0"/>
              <a:t>Willeke</a:t>
            </a:r>
            <a:r>
              <a:rPr lang="en-GB" sz="1800" dirty="0" smtClean="0"/>
              <a:t>, Grace, Marcus and Garrett, Caro (2011) Action Research for Physics Programme Final Report, National Science Learning Centre (accessible at </a:t>
            </a:r>
            <a:r>
              <a:rPr lang="en-GB" sz="1800" dirty="0" smtClean="0">
                <a:hlinkClick r:id="rId2"/>
              </a:rPr>
              <a:t>https://www.sciencelearningcentres.org.uk/impact-and-research/ARPPexecutivesummary.pdf</a:t>
            </a:r>
            <a:r>
              <a:rPr lang="en-GB" sz="1800" dirty="0" smtClean="0"/>
              <a:t>)</a:t>
            </a:r>
          </a:p>
          <a:p>
            <a:pPr marL="0" indent="0"/>
            <a:r>
              <a:rPr lang="en-GB" sz="1800" dirty="0" smtClean="0"/>
              <a:t>Rietdijk, </a:t>
            </a:r>
            <a:r>
              <a:rPr lang="en-GB" sz="1800" dirty="0" err="1" smtClean="0"/>
              <a:t>Willeke</a:t>
            </a:r>
            <a:r>
              <a:rPr lang="en-GB" sz="1800" dirty="0" smtClean="0"/>
              <a:t>, Grace, Marcus and Garrett, Caro (eds.) (2012) Action Research for Physics Case Studies, Southampton Education School, 106pp</a:t>
            </a:r>
            <a:r>
              <a:rPr lang="en-GB" sz="1800" dirty="0"/>
              <a:t>.(accessible at </a:t>
            </a:r>
            <a:r>
              <a:rPr lang="en-GB" sz="1800" dirty="0">
                <a:hlinkClick r:id="rId3"/>
              </a:rPr>
              <a:t>http://eprints.soton.ac.uk/342679</a:t>
            </a:r>
            <a:r>
              <a:rPr lang="en-GB" sz="1800" dirty="0" smtClean="0">
                <a:hlinkClick r:id="rId3"/>
              </a:rPr>
              <a:t>/</a:t>
            </a:r>
            <a:r>
              <a:rPr lang="en-GB" sz="1800" dirty="0" smtClean="0"/>
              <a:t> </a:t>
            </a:r>
          </a:p>
          <a:p>
            <a:pPr marL="0" indent="0">
              <a:buFontTx/>
              <a:buNone/>
            </a:pPr>
            <a:r>
              <a:rPr lang="en-US" sz="1800" b="1" u="sng" dirty="0" smtClean="0"/>
              <a:t>Accessible from the </a:t>
            </a:r>
            <a:r>
              <a:rPr lang="en-US" sz="1800" b="1" u="sng" dirty="0" err="1" smtClean="0"/>
              <a:t>IoP</a:t>
            </a:r>
            <a:r>
              <a:rPr lang="en-US" sz="1800" b="1" u="sng" dirty="0" smtClean="0"/>
              <a:t> website:</a:t>
            </a:r>
          </a:p>
          <a:p>
            <a:pPr marL="0" indent="0"/>
            <a:r>
              <a:rPr lang="en-GB" sz="1800" dirty="0" smtClean="0"/>
              <a:t>Daly, A., Grant, L. and </a:t>
            </a:r>
            <a:r>
              <a:rPr lang="en-GB" sz="1800" dirty="0" err="1" smtClean="0"/>
              <a:t>Bultitude</a:t>
            </a:r>
            <a:r>
              <a:rPr lang="en-GB" sz="1800" dirty="0" smtClean="0"/>
              <a:t>, K. (2009) </a:t>
            </a:r>
            <a:r>
              <a:rPr lang="en-GB" sz="1800" i="1" dirty="0" smtClean="0"/>
              <a:t>Girls into Physics: Action Research: Evaluation Report,</a:t>
            </a:r>
            <a:r>
              <a:rPr lang="en-GB" sz="1800" b="1" dirty="0" smtClean="0"/>
              <a:t> </a:t>
            </a:r>
            <a:r>
              <a:rPr lang="en-GB" sz="1800" dirty="0" smtClean="0"/>
              <a:t>London: Department of Children, Schools and Families, UK</a:t>
            </a:r>
          </a:p>
          <a:p>
            <a:pPr marL="0" indent="0"/>
            <a:r>
              <a:rPr lang="en-GB" sz="1800" dirty="0" err="1" smtClean="0"/>
              <a:t>Hollins</a:t>
            </a:r>
            <a:r>
              <a:rPr lang="en-GB" sz="1800" dirty="0" smtClean="0"/>
              <a:t>, M., Murphy, P., </a:t>
            </a:r>
            <a:r>
              <a:rPr lang="en-GB" sz="1800" dirty="0" err="1" smtClean="0"/>
              <a:t>Ponchaud</a:t>
            </a:r>
            <a:r>
              <a:rPr lang="en-GB" sz="1800" dirty="0" smtClean="0"/>
              <a:t>, B. and </a:t>
            </a:r>
            <a:r>
              <a:rPr lang="en-GB" sz="1800" dirty="0" err="1" smtClean="0"/>
              <a:t>Whitelegg</a:t>
            </a:r>
            <a:r>
              <a:rPr lang="en-GB" sz="1800" dirty="0" smtClean="0"/>
              <a:t>, E. (2006) </a:t>
            </a:r>
            <a:r>
              <a:rPr lang="en-GB" sz="1800" i="1" dirty="0" smtClean="0"/>
              <a:t>Girls in the Physics</a:t>
            </a:r>
            <a:r>
              <a:rPr lang="en-GB" sz="1800" dirty="0" smtClean="0"/>
              <a:t> </a:t>
            </a:r>
            <a:r>
              <a:rPr lang="en-GB" sz="1800" i="1" dirty="0" smtClean="0"/>
              <a:t>Classroom</a:t>
            </a:r>
            <a:r>
              <a:rPr lang="en-GB" sz="1800" dirty="0" smtClean="0"/>
              <a:t>: </a:t>
            </a:r>
            <a:r>
              <a:rPr lang="en-GB" sz="1800" i="1" dirty="0" smtClean="0"/>
              <a:t>A Teachers’ Guide for Action</a:t>
            </a:r>
            <a:r>
              <a:rPr lang="en-GB" sz="1800" dirty="0" smtClean="0"/>
              <a:t>. London, Institute of Physics</a:t>
            </a:r>
          </a:p>
          <a:p>
            <a:pPr marL="0" indent="0"/>
            <a:r>
              <a:rPr lang="en-US" sz="1800" dirty="0" smtClean="0"/>
              <a:t>Murphy, P. and </a:t>
            </a:r>
            <a:r>
              <a:rPr lang="en-US" sz="1800" dirty="0" err="1" smtClean="0"/>
              <a:t>Whitelegg</a:t>
            </a:r>
            <a:r>
              <a:rPr lang="en-US" sz="1800" dirty="0" smtClean="0"/>
              <a:t>, E. (2006). Institute of Physics Report: </a:t>
            </a:r>
            <a:r>
              <a:rPr lang="en-US" sz="1800" i="1" dirty="0" smtClean="0"/>
              <a:t>Girls in the Physics Classroom: A Review of the Research on the Participation of Girls in Physics.</a:t>
            </a:r>
            <a:r>
              <a:rPr lang="en-US" sz="1800" dirty="0" smtClean="0"/>
              <a:t> London: Institute of Physics</a:t>
            </a:r>
          </a:p>
          <a:p>
            <a:pPr marL="0" indent="0"/>
            <a:endParaRPr lang="en-GB" dirty="0" smtClean="0"/>
          </a:p>
          <a:p>
            <a:pPr marL="0" indent="0"/>
            <a:endParaRPr lang="en-GB"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FontTx/>
              <a:buNone/>
            </a:pPr>
            <a:r>
              <a:rPr lang="en-GB" sz="4000" b="1" dirty="0" smtClean="0">
                <a:solidFill>
                  <a:srgbClr val="002060"/>
                </a:solidFill>
              </a:rPr>
              <a:t>Thank you</a:t>
            </a:r>
          </a:p>
          <a:p>
            <a:pPr marL="0" indent="0">
              <a:buFontTx/>
              <a:buNone/>
            </a:pPr>
            <a:r>
              <a:rPr lang="en-GB" smtClean="0"/>
              <a:t>Our </a:t>
            </a:r>
            <a:r>
              <a:rPr lang="en-GB" dirty="0" smtClean="0"/>
              <a:t>email addresses:</a:t>
            </a:r>
          </a:p>
          <a:p>
            <a:pPr marL="0" indent="0"/>
            <a:endParaRPr lang="en-GB" dirty="0" smtClean="0"/>
          </a:p>
          <a:p>
            <a:pPr marL="0" indent="0">
              <a:buFontTx/>
              <a:buNone/>
            </a:pPr>
            <a:r>
              <a:rPr lang="en-GB" dirty="0" smtClean="0">
                <a:hlinkClick r:id="rId2"/>
              </a:rPr>
              <a:t>W.Rietdijk@soton.ac.uk</a:t>
            </a:r>
            <a:endParaRPr lang="en-GB" dirty="0" smtClean="0"/>
          </a:p>
          <a:p>
            <a:pPr marL="0" indent="0">
              <a:buFontTx/>
              <a:buNone/>
            </a:pPr>
            <a:r>
              <a:rPr lang="en-GB" dirty="0" smtClean="0">
                <a:hlinkClick r:id="rId3"/>
              </a:rPr>
              <a:t>C.Garrett@soton.ac.uk</a:t>
            </a:r>
            <a:endParaRPr lang="en-GB" dirty="0" smtClean="0"/>
          </a:p>
          <a:p>
            <a:pPr marL="0" indent="0">
              <a:buFontTx/>
              <a:buNone/>
            </a:pPr>
            <a:r>
              <a:rPr lang="en-GB" dirty="0" smtClean="0">
                <a:hlinkClick r:id="rId4"/>
              </a:rPr>
              <a:t>M.M.Grace@soton.ac.uk</a:t>
            </a:r>
            <a:endParaRPr lang="en-GB" dirty="0" smtClean="0"/>
          </a:p>
          <a:p>
            <a:pPr marL="0" indent="0"/>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z="2400" b="1" smtClean="0"/>
              <a:t>The course</a:t>
            </a:r>
          </a:p>
        </p:txBody>
      </p:sp>
      <p:sp>
        <p:nvSpPr>
          <p:cNvPr id="8195" name="Content Placeholder 2"/>
          <p:cNvSpPr>
            <a:spLocks noGrp="1"/>
          </p:cNvSpPr>
          <p:nvPr>
            <p:ph idx="1"/>
          </p:nvPr>
        </p:nvSpPr>
        <p:spPr/>
        <p:txBody>
          <a:bodyPr/>
          <a:lstStyle/>
          <a:p>
            <a:r>
              <a:rPr lang="en-GB" smtClean="0"/>
              <a:t>A model of professional development incorporating action research, with, as its aims:</a:t>
            </a:r>
          </a:p>
          <a:p>
            <a:pPr lvl="1"/>
            <a:r>
              <a:rPr lang="en-GB" smtClean="0"/>
              <a:t>to try out new approaches to teaching physics...</a:t>
            </a:r>
          </a:p>
          <a:p>
            <a:pPr lvl="1"/>
            <a:r>
              <a:rPr lang="en-GB" smtClean="0"/>
              <a:t>...which lead to an increase in young people’s engagement with the subject...</a:t>
            </a:r>
          </a:p>
          <a:p>
            <a:pPr lvl="1"/>
            <a:r>
              <a:rPr lang="en-GB" smtClean="0"/>
              <a:t>...and pursuit of physics beyond GCSE level.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79388" y="981075"/>
            <a:ext cx="8820150" cy="649288"/>
          </a:xfrm>
        </p:spPr>
        <p:txBody>
          <a:bodyPr/>
          <a:lstStyle/>
          <a:p>
            <a:r>
              <a:rPr lang="en-GB" sz="2400" b="1" smtClean="0"/>
              <a:t>Research into teacher professional development</a:t>
            </a:r>
          </a:p>
        </p:txBody>
      </p:sp>
      <p:sp>
        <p:nvSpPr>
          <p:cNvPr id="9219" name="Content Placeholder 2"/>
          <p:cNvSpPr>
            <a:spLocks noGrp="1"/>
          </p:cNvSpPr>
          <p:nvPr>
            <p:ph idx="1"/>
          </p:nvPr>
        </p:nvSpPr>
        <p:spPr>
          <a:xfrm>
            <a:off x="323850" y="1700213"/>
            <a:ext cx="8496300" cy="4824412"/>
          </a:xfrm>
        </p:spPr>
        <p:txBody>
          <a:bodyPr/>
          <a:lstStyle/>
          <a:p>
            <a:r>
              <a:rPr lang="en-GB" sz="2000" smtClean="0"/>
              <a:t>More successful when:</a:t>
            </a:r>
          </a:p>
          <a:p>
            <a:pPr lvl="1"/>
            <a:r>
              <a:rPr lang="en-GB" sz="2000" smtClean="0"/>
              <a:t>implemented over long time scale;</a:t>
            </a:r>
          </a:p>
          <a:p>
            <a:pPr lvl="1"/>
            <a:r>
              <a:rPr lang="en-GB" sz="2000" smtClean="0"/>
              <a:t>incorporating opportunities for reflection on changes teachers make.</a:t>
            </a:r>
          </a:p>
          <a:p>
            <a:endParaRPr lang="en-GB" sz="2000" smtClean="0"/>
          </a:p>
          <a:p>
            <a:r>
              <a:rPr lang="en-GB" sz="2000" smtClean="0"/>
              <a:t>Support from senior management essential in: </a:t>
            </a:r>
          </a:p>
          <a:p>
            <a:pPr lvl="1"/>
            <a:r>
              <a:rPr lang="en-GB" sz="2000" smtClean="0"/>
              <a:t>embedding long time scale CPD in school</a:t>
            </a:r>
          </a:p>
          <a:p>
            <a:pPr lvl="1"/>
            <a:r>
              <a:rPr lang="en-GB" sz="2000" smtClean="0"/>
              <a:t>developing inquiring learning communities (Joyce &amp; Showers, 2002)</a:t>
            </a:r>
          </a:p>
          <a:p>
            <a:pPr lvl="1"/>
            <a:r>
              <a:rPr lang="en-GB" sz="2000" smtClean="0"/>
              <a:t>developing a school culture which encourages the uptake of physics (IoP, 2012)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180975" y="1700213"/>
            <a:ext cx="8929688" cy="5041900"/>
          </a:xfrm>
        </p:spPr>
        <p:txBody>
          <a:bodyPr/>
          <a:lstStyle/>
          <a:p>
            <a:pPr lvl="1">
              <a:buFont typeface="Arial" charset="0"/>
              <a:buChar char="•"/>
            </a:pPr>
            <a:r>
              <a:rPr lang="en-GB" sz="2000" b="1" dirty="0" smtClean="0"/>
              <a:t>3 separate CPD sessions </a:t>
            </a:r>
            <a:r>
              <a:rPr lang="en-GB" sz="2000" dirty="0" smtClean="0"/>
              <a:t>of one day,                                                             focusing on:</a:t>
            </a:r>
          </a:p>
          <a:p>
            <a:pPr lvl="2">
              <a:buFont typeface="Courier New" pitchFamily="49" charset="0"/>
              <a:buChar char="o"/>
            </a:pPr>
            <a:r>
              <a:rPr lang="en-GB" sz="2000" dirty="0" smtClean="0"/>
              <a:t>action research theory and explanation;</a:t>
            </a:r>
          </a:p>
          <a:p>
            <a:pPr lvl="2">
              <a:buFont typeface="Courier New" pitchFamily="49" charset="0"/>
              <a:buChar char="o"/>
            </a:pPr>
            <a:r>
              <a:rPr lang="en-GB" sz="2000" dirty="0" smtClean="0"/>
              <a:t>physics teaching strategies; </a:t>
            </a:r>
          </a:p>
          <a:p>
            <a:pPr lvl="2">
              <a:buFont typeface="Courier New" pitchFamily="49" charset="0"/>
              <a:buChar char="o"/>
            </a:pPr>
            <a:r>
              <a:rPr lang="en-GB" sz="2000" dirty="0" smtClean="0"/>
              <a:t>feedback from individual </a:t>
            </a:r>
          </a:p>
          <a:p>
            <a:pPr lvl="2">
              <a:buFontTx/>
              <a:buNone/>
            </a:pPr>
            <a:r>
              <a:rPr lang="en-GB" sz="2000" dirty="0" smtClean="0"/>
              <a:t>teacher’s action research findings</a:t>
            </a:r>
          </a:p>
          <a:p>
            <a:pPr lvl="2">
              <a:buFontTx/>
              <a:buNone/>
            </a:pPr>
            <a:endParaRPr lang="en-GB" sz="2000" dirty="0" smtClean="0"/>
          </a:p>
          <a:p>
            <a:pPr lvl="1">
              <a:buFont typeface="Arial" charset="0"/>
              <a:buChar char="•"/>
            </a:pPr>
            <a:r>
              <a:rPr lang="en-GB" sz="2000" b="1" dirty="0" smtClean="0"/>
              <a:t>2 rounds of action research </a:t>
            </a:r>
            <a:r>
              <a:rPr lang="en-GB" sz="2000" dirty="0" smtClean="0"/>
              <a:t>in between the 3 sessions</a:t>
            </a:r>
          </a:p>
          <a:p>
            <a:pPr lvl="2">
              <a:buFont typeface="Courier New" pitchFamily="49" charset="0"/>
              <a:buChar char="o"/>
            </a:pPr>
            <a:r>
              <a:rPr lang="en-GB" sz="2000" dirty="0" smtClean="0"/>
              <a:t>Intervention in one of the </a:t>
            </a:r>
            <a:r>
              <a:rPr lang="en-GB" sz="2000" b="1" dirty="0" smtClean="0"/>
              <a:t>6 strands </a:t>
            </a:r>
            <a:r>
              <a:rPr lang="en-GB" sz="2000" dirty="0" smtClean="0"/>
              <a:t>from the Girls into Physics project: Careers, Teaching &amp; Learning; School Culture; Progression; Classroom Management; Workforce</a:t>
            </a:r>
          </a:p>
          <a:p>
            <a:pPr lvl="2">
              <a:buFont typeface="Courier New" pitchFamily="49" charset="0"/>
              <a:buChar char="o"/>
            </a:pPr>
            <a:r>
              <a:rPr lang="en-GB" sz="2000" dirty="0" smtClean="0"/>
              <a:t>Intervention to be developed over 2 rounds of action research to incorporate feedback from first round in second round</a:t>
            </a:r>
          </a:p>
          <a:p>
            <a:pPr lvl="2">
              <a:buFont typeface="Courier New" pitchFamily="49" charset="0"/>
              <a:buChar char="o"/>
            </a:pPr>
            <a:endParaRPr lang="en-GB" sz="2000" dirty="0" smtClean="0"/>
          </a:p>
          <a:p>
            <a:pPr lvl="1">
              <a:buFont typeface="Arial" charset="0"/>
              <a:buChar char="•"/>
            </a:pPr>
            <a:r>
              <a:rPr lang="en-GB" sz="2000" dirty="0" smtClean="0"/>
              <a:t>+1 day away from school for reading and planning</a:t>
            </a:r>
          </a:p>
        </p:txBody>
      </p:sp>
      <p:sp>
        <p:nvSpPr>
          <p:cNvPr id="5" name="Title 1"/>
          <p:cNvSpPr txBox="1">
            <a:spLocks/>
          </p:cNvSpPr>
          <p:nvPr/>
        </p:nvSpPr>
        <p:spPr bwMode="auto">
          <a:xfrm>
            <a:off x="371475" y="836613"/>
            <a:ext cx="84963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lstStyle>
            <a:lvl1pPr algn="l" rtl="0" eaLnBrk="0" fontAlgn="base" hangingPunct="0">
              <a:spcBef>
                <a:spcPct val="0"/>
              </a:spcBef>
              <a:spcAft>
                <a:spcPct val="0"/>
              </a:spcAft>
              <a:defRPr sz="3500">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2pPr>
            <a:lvl3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3pPr>
            <a:lvl4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4pPr>
            <a:lvl5pPr algn="l" rtl="0" eaLnBrk="0" fontAlgn="base" hangingPunct="0">
              <a:spcBef>
                <a:spcPct val="0"/>
              </a:spcBef>
              <a:spcAft>
                <a:spcPct val="0"/>
              </a:spcAft>
              <a:defRPr sz="3500">
                <a:solidFill>
                  <a:schemeClr val="tx2"/>
                </a:solidFill>
                <a:latin typeface="Georgia" pitchFamily="18" charset="0"/>
                <a:ea typeface="ＭＳ Ｐゴシック" pitchFamily="34" charset="-128"/>
              </a:defRPr>
            </a:lvl5pPr>
            <a:lvl6pPr marL="457200" algn="l" rtl="0" fontAlgn="base">
              <a:spcBef>
                <a:spcPct val="0"/>
              </a:spcBef>
              <a:spcAft>
                <a:spcPct val="0"/>
              </a:spcAft>
              <a:defRPr sz="3500">
                <a:solidFill>
                  <a:schemeClr val="tx2"/>
                </a:solidFill>
                <a:latin typeface="Georgia" pitchFamily="18" charset="0"/>
                <a:ea typeface="MS PGothic" pitchFamily="34" charset="-128"/>
              </a:defRPr>
            </a:lvl6pPr>
            <a:lvl7pPr marL="914400" algn="l" rtl="0" fontAlgn="base">
              <a:spcBef>
                <a:spcPct val="0"/>
              </a:spcBef>
              <a:spcAft>
                <a:spcPct val="0"/>
              </a:spcAft>
              <a:defRPr sz="3500">
                <a:solidFill>
                  <a:schemeClr val="tx2"/>
                </a:solidFill>
                <a:latin typeface="Georgia" pitchFamily="18" charset="0"/>
                <a:ea typeface="MS PGothic" pitchFamily="34" charset="-128"/>
              </a:defRPr>
            </a:lvl7pPr>
            <a:lvl8pPr marL="1371600" algn="l" rtl="0" fontAlgn="base">
              <a:spcBef>
                <a:spcPct val="0"/>
              </a:spcBef>
              <a:spcAft>
                <a:spcPct val="0"/>
              </a:spcAft>
              <a:defRPr sz="3500">
                <a:solidFill>
                  <a:schemeClr val="tx2"/>
                </a:solidFill>
                <a:latin typeface="Georgia" pitchFamily="18" charset="0"/>
                <a:ea typeface="MS PGothic" pitchFamily="34" charset="-128"/>
              </a:defRPr>
            </a:lvl8pPr>
            <a:lvl9pPr marL="1828800" algn="l" rtl="0" fontAlgn="base">
              <a:spcBef>
                <a:spcPct val="0"/>
              </a:spcBef>
              <a:spcAft>
                <a:spcPct val="0"/>
              </a:spcAft>
              <a:defRPr sz="3500">
                <a:solidFill>
                  <a:schemeClr val="tx2"/>
                </a:solidFill>
                <a:latin typeface="Georgia" pitchFamily="18" charset="0"/>
                <a:ea typeface="MS PGothic" pitchFamily="34" charset="-128"/>
              </a:defRPr>
            </a:lvl9pPr>
          </a:lstStyle>
          <a:p>
            <a:pPr>
              <a:defRPr/>
            </a:pPr>
            <a:r>
              <a:rPr lang="en-GB" sz="2400" b="1" kern="0" dirty="0" smtClean="0"/>
              <a:t>Structure and content of the programme</a:t>
            </a:r>
            <a:endParaRPr lang="en-GB" sz="2400" b="1" kern="0" dirty="0"/>
          </a:p>
        </p:txBody>
      </p:sp>
      <p:pic>
        <p:nvPicPr>
          <p:cNvPr id="11269" name="Picture 5" descr="\\soton.ac.uk\ude\personalfiles\users\cg1o07\mydocuments\7_Recruitment\Marketing\Classroom snaps\Ca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128" y="2204864"/>
            <a:ext cx="3200356" cy="1800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professional days</a:t>
            </a:r>
            <a:endParaRPr lang="en-GB" dirty="0"/>
          </a:p>
        </p:txBody>
      </p:sp>
      <p:pic>
        <p:nvPicPr>
          <p:cNvPr id="4" name="Picture 2" descr="\\soton.ac.uk\ude\personalfiles\users\cg1o07\mydocuments\My Pictures\SLC PARP3\100_104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1665287"/>
            <a:ext cx="6526436" cy="4895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88592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850" y="1052513"/>
            <a:ext cx="8496300" cy="649287"/>
          </a:xfrm>
        </p:spPr>
        <p:txBody>
          <a:bodyPr/>
          <a:lstStyle/>
          <a:p>
            <a:r>
              <a:rPr lang="en-GB" sz="2400" b="1" smtClean="0"/>
              <a:t>Research questions</a:t>
            </a:r>
          </a:p>
        </p:txBody>
      </p:sp>
      <p:sp>
        <p:nvSpPr>
          <p:cNvPr id="3" name="Content Placeholder 2"/>
          <p:cNvSpPr>
            <a:spLocks noGrp="1"/>
          </p:cNvSpPr>
          <p:nvPr>
            <p:ph idx="1"/>
          </p:nvPr>
        </p:nvSpPr>
        <p:spPr>
          <a:xfrm>
            <a:off x="323850" y="1989138"/>
            <a:ext cx="8208963" cy="3825875"/>
          </a:xfrm>
        </p:spPr>
        <p:txBody>
          <a:bodyPr/>
          <a:lstStyle/>
          <a:p>
            <a:pPr marL="457200" indent="-457200">
              <a:buFont typeface="Georgia" pitchFamily="18" charset="0"/>
              <a:buAutoNum type="arabicPeriod"/>
            </a:pPr>
            <a:r>
              <a:rPr lang="en-GB" smtClean="0"/>
              <a:t>What were teachers’ views about the ARP programme and the impact of action research on their classroom practice?</a:t>
            </a:r>
          </a:p>
          <a:p>
            <a:pPr marL="457200" indent="-457200">
              <a:buFont typeface="Georgia" pitchFamily="18" charset="0"/>
              <a:buAutoNum type="arabicPeriod"/>
            </a:pPr>
            <a:r>
              <a:rPr lang="en-GB" smtClean="0"/>
              <a:t>What were the teachers’ senior managers’ and programme tutors’ views about the programme?</a:t>
            </a:r>
          </a:p>
          <a:p>
            <a:pPr marL="457200" indent="-457200"/>
            <a:endParaRPr lang="en-GB"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Research methods, data collection &amp; analysis</a:t>
            </a:r>
            <a:endParaRPr lang="en-GB" sz="3200" dirty="0"/>
          </a:p>
        </p:txBody>
      </p:sp>
      <p:sp>
        <p:nvSpPr>
          <p:cNvPr id="3" name="Content Placeholder 2"/>
          <p:cNvSpPr>
            <a:spLocks noGrp="1"/>
          </p:cNvSpPr>
          <p:nvPr>
            <p:ph idx="1"/>
          </p:nvPr>
        </p:nvSpPr>
        <p:spPr>
          <a:xfrm>
            <a:off x="323528" y="1556792"/>
            <a:ext cx="8496622" cy="5301208"/>
          </a:xfrm>
        </p:spPr>
        <p:txBody>
          <a:bodyPr/>
          <a:lstStyle/>
          <a:p>
            <a:r>
              <a:rPr lang="en-GB" dirty="0" smtClean="0"/>
              <a:t>Research methods + Data collection:</a:t>
            </a:r>
          </a:p>
          <a:p>
            <a:pPr lvl="1"/>
            <a:r>
              <a:rPr lang="en-GB" dirty="0" smtClean="0"/>
              <a:t>Quantitative: questionnaires for </a:t>
            </a:r>
          </a:p>
          <a:p>
            <a:pPr lvl="2"/>
            <a:r>
              <a:rPr lang="en-GB" dirty="0" smtClean="0"/>
              <a:t>participating teachers (n=110/64)</a:t>
            </a:r>
          </a:p>
          <a:p>
            <a:pPr lvl="2"/>
            <a:r>
              <a:rPr lang="en-GB" dirty="0" smtClean="0"/>
              <a:t>senior managers (n=38) from secondary schools across the UK</a:t>
            </a:r>
          </a:p>
          <a:p>
            <a:pPr lvl="2"/>
            <a:endParaRPr lang="en-GB" dirty="0" smtClean="0"/>
          </a:p>
          <a:p>
            <a:pPr lvl="1"/>
            <a:r>
              <a:rPr lang="en-GB" dirty="0" smtClean="0"/>
              <a:t>Qualitative: </a:t>
            </a:r>
          </a:p>
          <a:p>
            <a:pPr lvl="2"/>
            <a:r>
              <a:rPr lang="en-GB" dirty="0" smtClean="0"/>
              <a:t>9 focus groups with teachers (n=54) </a:t>
            </a:r>
          </a:p>
          <a:p>
            <a:pPr lvl="2"/>
            <a:r>
              <a:rPr lang="en-GB" dirty="0" smtClean="0"/>
              <a:t>1:1 interviews with course tutors (n=9)</a:t>
            </a:r>
          </a:p>
          <a:p>
            <a:pPr marL="990600" lvl="2" indent="0">
              <a:buNone/>
            </a:pPr>
            <a:r>
              <a:rPr lang="en-GB" dirty="0" smtClean="0"/>
              <a:t>(at all 9 regional UK Science Learning Centres)</a:t>
            </a:r>
          </a:p>
          <a:p>
            <a:pPr lvl="2"/>
            <a:endParaRPr lang="en-GB" dirty="0" smtClean="0"/>
          </a:p>
          <a:p>
            <a:r>
              <a:rPr lang="en-GB" dirty="0" smtClean="0"/>
              <a:t>SPSS + </a:t>
            </a:r>
            <a:r>
              <a:rPr lang="en-GB" dirty="0" err="1" smtClean="0"/>
              <a:t>Nvivo</a:t>
            </a:r>
            <a:r>
              <a:rPr lang="en-GB" dirty="0" smtClean="0"/>
              <a:t> for data analysis</a:t>
            </a:r>
            <a:endParaRPr lang="en-GB" dirty="0"/>
          </a:p>
        </p:txBody>
      </p:sp>
    </p:spTree>
    <p:extLst>
      <p:ext uri="{BB962C8B-B14F-4D97-AF65-F5344CB8AC3E}">
        <p14:creationId xmlns:p14="http://schemas.microsoft.com/office/powerpoint/2010/main" val="218088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500"/>
                                        <p:tgtEl>
                                          <p:spTgt spid="3">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Questionnaires and interview items</a:t>
            </a:r>
            <a:endParaRPr lang="en-GB" dirty="0"/>
          </a:p>
        </p:txBody>
      </p:sp>
      <p:sp>
        <p:nvSpPr>
          <p:cNvPr id="3" name="Content Placeholder 2"/>
          <p:cNvSpPr>
            <a:spLocks noGrp="1"/>
          </p:cNvSpPr>
          <p:nvPr>
            <p:ph idx="1"/>
          </p:nvPr>
        </p:nvSpPr>
        <p:spPr>
          <a:xfrm>
            <a:off x="323850" y="1700212"/>
            <a:ext cx="8496300" cy="4969147"/>
          </a:xfrm>
        </p:spPr>
        <p:txBody>
          <a:bodyPr/>
          <a:lstStyle/>
          <a:p>
            <a:r>
              <a:rPr lang="en-GB" b="1" dirty="0" smtClean="0"/>
              <a:t>Teacher questionnaire</a:t>
            </a:r>
            <a:r>
              <a:rPr lang="en-GB" dirty="0" smtClean="0"/>
              <a:t>: concerns; teaching strategies; impact of programme on various aspects &amp; at various levels</a:t>
            </a:r>
          </a:p>
          <a:p>
            <a:r>
              <a:rPr lang="en-GB" b="1" dirty="0" smtClean="0"/>
              <a:t>Teacher focus meetings</a:t>
            </a:r>
            <a:r>
              <a:rPr lang="en-GB" dirty="0" smtClean="0"/>
              <a:t>: impact of programme, teaching strategies particularly successful in engaging students</a:t>
            </a:r>
          </a:p>
          <a:p>
            <a:r>
              <a:rPr lang="en-GB" b="1" dirty="0" smtClean="0"/>
              <a:t>Senior manager survey questions</a:t>
            </a:r>
            <a:r>
              <a:rPr lang="en-GB" dirty="0" smtClean="0"/>
              <a:t>: impact of programme on teachers, students, science department and wider school + satisfaction with programme</a:t>
            </a:r>
          </a:p>
          <a:p>
            <a:r>
              <a:rPr lang="en-GB" b="1" dirty="0" smtClean="0"/>
              <a:t>Programme tutor interviews</a:t>
            </a:r>
            <a:r>
              <a:rPr lang="en-GB" dirty="0" smtClean="0"/>
              <a:t>: usefulness of programme for teachers &amp; their students; teachers’ learning from action research in the classroom</a:t>
            </a:r>
          </a:p>
          <a:p>
            <a:endParaRPr lang="en-GB" dirty="0" smtClean="0"/>
          </a:p>
          <a:p>
            <a:endParaRPr lang="en-GB" dirty="0"/>
          </a:p>
        </p:txBody>
      </p:sp>
    </p:spTree>
    <p:extLst>
      <p:ext uri="{BB962C8B-B14F-4D97-AF65-F5344CB8AC3E}">
        <p14:creationId xmlns:p14="http://schemas.microsoft.com/office/powerpoint/2010/main" val="3737553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uos_ppt__template_education[1]">
  <a:themeElements>
    <a:clrScheme name="uos_ppt__template_education[1]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ducation[1]">
      <a:majorFont>
        <a:latin typeface="Georgia"/>
        <a:ea typeface="MS PGothic"/>
        <a:cs typeface=""/>
      </a:majorFont>
      <a:minorFont>
        <a:latin typeface="Georgi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lnDef>
  </a:objectDefaults>
  <a:extraClrSchemeLst>
    <a:extraClrScheme>
      <a:clrScheme name="uos_ppt__template_education[1]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UOS divider slide design">
  <a:themeElements>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divider slide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lnDef>
  </a:objectDefaults>
  <a:extraClrSchemeLst>
    <a:extraClrScheme>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UOS full bleed image">
  <a:themeElements>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full bleed image">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MS PGothic" pitchFamily="34" charset="-128"/>
          </a:defRPr>
        </a:defPPr>
      </a:lstStyle>
    </a:lnDef>
  </a:objectDefaults>
  <a:extraClrSchemeLst>
    <a:extraClrScheme>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uos_ppt__template_education[1]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ducation[1]">
    <a:majorFont>
      <a:latin typeface="Georgia"/>
      <a:ea typeface="MS PGothic"/>
      <a:cs typeface=""/>
    </a:majorFont>
    <a:minorFont>
      <a:latin typeface="Georgi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SoE template</Template>
  <TotalTime>661</TotalTime>
  <Words>3059</Words>
  <Application>Microsoft Office PowerPoint</Application>
  <PresentationFormat>On-screen Show (4:3)</PresentationFormat>
  <Paragraphs>344</Paragraphs>
  <Slides>23</Slides>
  <Notes>13</Notes>
  <HiddenSlides>0</HiddenSlides>
  <MMClips>0</MMClips>
  <ScaleCrop>false</ScaleCrop>
  <HeadingPairs>
    <vt:vector size="4" baseType="variant">
      <vt:variant>
        <vt:lpstr>Theme</vt:lpstr>
      </vt:variant>
      <vt:variant>
        <vt:i4>3</vt:i4>
      </vt:variant>
      <vt:variant>
        <vt:lpstr>Slide Titles</vt:lpstr>
      </vt:variant>
      <vt:variant>
        <vt:i4>23</vt:i4>
      </vt:variant>
    </vt:vector>
  </HeadingPairs>
  <TitlesOfParts>
    <vt:vector size="26" baseType="lpstr">
      <vt:lpstr>uos_ppt__template_education[1]</vt:lpstr>
      <vt:lpstr>UOS divider slide design</vt:lpstr>
      <vt:lpstr>UOS full bleed image</vt:lpstr>
      <vt:lpstr>Improving physics teaching  through action research:  the impact of a nationwide professional development programme</vt:lpstr>
      <vt:lpstr>The Action Research for Physics (ARP) programme</vt:lpstr>
      <vt:lpstr>The course</vt:lpstr>
      <vt:lpstr>Research into teacher professional development</vt:lpstr>
      <vt:lpstr>PowerPoint Presentation</vt:lpstr>
      <vt:lpstr>3 professional days</vt:lpstr>
      <vt:lpstr>Research questions</vt:lpstr>
      <vt:lpstr>Research methods, data collection &amp; analysis</vt:lpstr>
      <vt:lpstr>Questionnaires and interview items</vt:lpstr>
      <vt:lpstr>Teachers’ physics action research projects</vt:lpstr>
      <vt:lpstr>Findings at start of programme</vt:lpstr>
      <vt:lpstr>Findings at start of programme (cont)</vt:lpstr>
      <vt:lpstr>Post-programme teacher questionnaires</vt:lpstr>
      <vt:lpstr>PowerPoint Presentation</vt:lpstr>
      <vt:lpstr>PowerPoint Presentation</vt:lpstr>
      <vt:lpstr>Teacher focus group meeting findings</vt:lpstr>
      <vt:lpstr>Comments about the usefulness of action research</vt:lpstr>
      <vt:lpstr>PowerPoint Presentation</vt:lpstr>
      <vt:lpstr>Case studies</vt:lpstr>
      <vt:lpstr>Conclusions</vt:lpstr>
      <vt:lpstr>Recommendations/implications</vt:lpstr>
      <vt:lpstr>References</vt:lpstr>
      <vt:lpstr>PowerPoint Presentation</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cg1o07</dc:creator>
  <cp:lastModifiedBy>Rietdijk</cp:lastModifiedBy>
  <cp:revision>215</cp:revision>
  <dcterms:created xsi:type="dcterms:W3CDTF">2009-11-22T23:34:31Z</dcterms:created>
  <dcterms:modified xsi:type="dcterms:W3CDTF">2013-12-14T17:01:26Z</dcterms:modified>
</cp:coreProperties>
</file>