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9"/>
  </p:notesMasterIdLst>
  <p:handoutMasterIdLst>
    <p:handoutMasterId r:id="rId40"/>
  </p:handoutMasterIdLst>
  <p:sldIdLst>
    <p:sldId id="256" r:id="rId3"/>
    <p:sldId id="273" r:id="rId4"/>
    <p:sldId id="275" r:id="rId5"/>
    <p:sldId id="276" r:id="rId6"/>
    <p:sldId id="278" r:id="rId7"/>
    <p:sldId id="265" r:id="rId8"/>
    <p:sldId id="280" r:id="rId9"/>
    <p:sldId id="282" r:id="rId10"/>
    <p:sldId id="257" r:id="rId11"/>
    <p:sldId id="269" r:id="rId12"/>
    <p:sldId id="267" r:id="rId13"/>
    <p:sldId id="289" r:id="rId14"/>
    <p:sldId id="315" r:id="rId15"/>
    <p:sldId id="314" r:id="rId16"/>
    <p:sldId id="292" r:id="rId17"/>
    <p:sldId id="293" r:id="rId18"/>
    <p:sldId id="294" r:id="rId19"/>
    <p:sldId id="295" r:id="rId20"/>
    <p:sldId id="316" r:id="rId21"/>
    <p:sldId id="298" r:id="rId22"/>
    <p:sldId id="299" r:id="rId23"/>
    <p:sldId id="301" r:id="rId24"/>
    <p:sldId id="303" r:id="rId25"/>
    <p:sldId id="302" r:id="rId26"/>
    <p:sldId id="317" r:id="rId27"/>
    <p:sldId id="304" r:id="rId28"/>
    <p:sldId id="305" r:id="rId29"/>
    <p:sldId id="306" r:id="rId30"/>
    <p:sldId id="307" r:id="rId31"/>
    <p:sldId id="308" r:id="rId32"/>
    <p:sldId id="309" r:id="rId33"/>
    <p:sldId id="311" r:id="rId34"/>
    <p:sldId id="312" r:id="rId35"/>
    <p:sldId id="313" r:id="rId36"/>
    <p:sldId id="281" r:id="rId37"/>
    <p:sldId id="288" r:id="rId3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ＭＳ Ｐゴシック" pitchFamily="16"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6"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6"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6"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6" charset="-128"/>
        <a:cs typeface="+mn-cs"/>
      </a:defRPr>
    </a:lvl5pPr>
    <a:lvl6pPr marL="2286000" algn="l" defTabSz="914400" rtl="0" eaLnBrk="1" latinLnBrk="0" hangingPunct="1">
      <a:defRPr kern="1200">
        <a:solidFill>
          <a:schemeClr val="tx1"/>
        </a:solidFill>
        <a:latin typeface="Arial" charset="0"/>
        <a:ea typeface="ＭＳ Ｐゴシック" pitchFamily="16" charset="-128"/>
        <a:cs typeface="+mn-cs"/>
      </a:defRPr>
    </a:lvl6pPr>
    <a:lvl7pPr marL="2743200" algn="l" defTabSz="914400" rtl="0" eaLnBrk="1" latinLnBrk="0" hangingPunct="1">
      <a:defRPr kern="1200">
        <a:solidFill>
          <a:schemeClr val="tx1"/>
        </a:solidFill>
        <a:latin typeface="Arial" charset="0"/>
        <a:ea typeface="ＭＳ Ｐゴシック" pitchFamily="16" charset="-128"/>
        <a:cs typeface="+mn-cs"/>
      </a:defRPr>
    </a:lvl7pPr>
    <a:lvl8pPr marL="3200400" algn="l" defTabSz="914400" rtl="0" eaLnBrk="1" latinLnBrk="0" hangingPunct="1">
      <a:defRPr kern="1200">
        <a:solidFill>
          <a:schemeClr val="tx1"/>
        </a:solidFill>
        <a:latin typeface="Arial" charset="0"/>
        <a:ea typeface="ＭＳ Ｐゴシック" pitchFamily="16" charset="-128"/>
        <a:cs typeface="+mn-cs"/>
      </a:defRPr>
    </a:lvl8pPr>
    <a:lvl9pPr marL="3657600" algn="l" defTabSz="914400" rtl="0" eaLnBrk="1" latinLnBrk="0" hangingPunct="1">
      <a:defRPr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D3A"/>
    <a:srgbClr val="1C4F7C"/>
    <a:srgbClr val="003399"/>
    <a:srgbClr val="3399FF"/>
    <a:srgbClr val="0066FF"/>
    <a:srgbClr val="000066"/>
    <a:srgbClr val="DDDDDD"/>
    <a:srgbClr val="498CC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2C52D-B132-4FDB-A527-DA32EAAA95BA}"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GB"/>
        </a:p>
      </dgm:t>
    </dgm:pt>
    <dgm:pt modelId="{75408A8B-FC7F-47BF-AAEC-F6038BF5FD79}">
      <dgm:prSet phldrT="[Text]"/>
      <dgm:spPr/>
      <dgm:t>
        <a:bodyPr/>
        <a:lstStyle/>
        <a:p>
          <a:r>
            <a:rPr lang="en-GB" b="1" dirty="0" smtClean="0">
              <a:solidFill>
                <a:schemeClr val="accent2">
                  <a:lumMod val="75000"/>
                </a:schemeClr>
              </a:solidFill>
            </a:rPr>
            <a:t>Lit Review</a:t>
          </a:r>
          <a:endParaRPr lang="en-GB" b="1" dirty="0">
            <a:solidFill>
              <a:schemeClr val="accent2">
                <a:lumMod val="75000"/>
              </a:schemeClr>
            </a:solidFill>
          </a:endParaRPr>
        </a:p>
      </dgm:t>
    </dgm:pt>
    <dgm:pt modelId="{B55093C9-F701-4E64-94A2-B9E8FBDF6B9A}" type="parTrans" cxnId="{0C59A1FC-1289-4D49-BA0D-5552D257C8BD}">
      <dgm:prSet/>
      <dgm:spPr/>
      <dgm:t>
        <a:bodyPr/>
        <a:lstStyle/>
        <a:p>
          <a:endParaRPr lang="en-GB"/>
        </a:p>
      </dgm:t>
    </dgm:pt>
    <dgm:pt modelId="{1D5F0571-2272-4115-A743-0F2907569A4F}" type="sibTrans" cxnId="{0C59A1FC-1289-4D49-BA0D-5552D257C8BD}">
      <dgm:prSet/>
      <dgm:spPr/>
      <dgm:t>
        <a:bodyPr/>
        <a:lstStyle/>
        <a:p>
          <a:endParaRPr lang="en-GB"/>
        </a:p>
      </dgm:t>
    </dgm:pt>
    <dgm:pt modelId="{7EE6B3B0-F045-4B42-B1F4-81D195F5B4E2}">
      <dgm:prSet phldrT="[Text]" custT="1"/>
      <dgm:spPr/>
      <dgm:t>
        <a:bodyPr/>
        <a:lstStyle/>
        <a:p>
          <a:r>
            <a:rPr lang="en-GB" sz="1800" b="1" dirty="0" smtClean="0"/>
            <a:t>What is already known?</a:t>
          </a:r>
          <a:endParaRPr lang="en-GB" sz="1800" b="1" dirty="0"/>
        </a:p>
      </dgm:t>
    </dgm:pt>
    <dgm:pt modelId="{BC4EB5AD-6325-4F76-8965-A66B93666F19}" type="parTrans" cxnId="{4C18140E-B66F-4D9F-A35A-3C39F64E3A48}">
      <dgm:prSet/>
      <dgm:spPr/>
      <dgm:t>
        <a:bodyPr/>
        <a:lstStyle/>
        <a:p>
          <a:endParaRPr lang="en-GB"/>
        </a:p>
      </dgm:t>
    </dgm:pt>
    <dgm:pt modelId="{5EBEA7F5-1057-4E72-9CE1-4E115A1A7A94}" type="sibTrans" cxnId="{4C18140E-B66F-4D9F-A35A-3C39F64E3A48}">
      <dgm:prSet/>
      <dgm:spPr/>
      <dgm:t>
        <a:bodyPr/>
        <a:lstStyle/>
        <a:p>
          <a:endParaRPr lang="en-GB"/>
        </a:p>
      </dgm:t>
    </dgm:pt>
    <dgm:pt modelId="{8451F5DD-932A-4AA6-A26C-AD54661CDFD2}">
      <dgm:prSet phldrT="[Text]" custT="1"/>
      <dgm:spPr/>
      <dgm:t>
        <a:bodyPr tIns="0" rIns="0"/>
        <a:lstStyle/>
        <a:p>
          <a:r>
            <a:rPr lang="en-GB" sz="1700" b="1" dirty="0" smtClean="0">
              <a:solidFill>
                <a:schemeClr val="accent2">
                  <a:lumMod val="75000"/>
                </a:schemeClr>
              </a:solidFill>
            </a:rPr>
            <a:t>Specialist Panel</a:t>
          </a:r>
          <a:endParaRPr lang="en-GB" sz="1700" b="1" dirty="0">
            <a:solidFill>
              <a:schemeClr val="accent2">
                <a:lumMod val="75000"/>
              </a:schemeClr>
            </a:solidFill>
          </a:endParaRPr>
        </a:p>
      </dgm:t>
    </dgm:pt>
    <dgm:pt modelId="{8366443C-E72C-4A17-BE85-471EB05FF5BF}" type="parTrans" cxnId="{E4035020-AE3F-4FC1-8E87-0A0525FA7C81}">
      <dgm:prSet/>
      <dgm:spPr/>
      <dgm:t>
        <a:bodyPr/>
        <a:lstStyle/>
        <a:p>
          <a:endParaRPr lang="en-GB"/>
        </a:p>
      </dgm:t>
    </dgm:pt>
    <dgm:pt modelId="{28F30CBD-022A-48B6-94D8-DD30E90143E3}" type="sibTrans" cxnId="{E4035020-AE3F-4FC1-8E87-0A0525FA7C81}">
      <dgm:prSet/>
      <dgm:spPr/>
      <dgm:t>
        <a:bodyPr/>
        <a:lstStyle/>
        <a:p>
          <a:endParaRPr lang="en-GB"/>
        </a:p>
      </dgm:t>
    </dgm:pt>
    <dgm:pt modelId="{7BB1413F-0DEB-42EE-9B43-E559E6748E8A}">
      <dgm:prSet phldrT="[Text]" custT="1"/>
      <dgm:spPr/>
      <dgm:t>
        <a:bodyPr/>
        <a:lstStyle/>
        <a:p>
          <a:r>
            <a:rPr lang="en-GB" sz="1800" b="1" dirty="0" smtClean="0"/>
            <a:t>What do specialists understand?</a:t>
          </a:r>
          <a:endParaRPr lang="en-GB" sz="1800" b="1" dirty="0"/>
        </a:p>
      </dgm:t>
    </dgm:pt>
    <dgm:pt modelId="{2DFDA181-5006-42DC-878D-CBCB5BAB7207}" type="parTrans" cxnId="{5F5AED73-9183-49E5-BD88-D1ABECAE4127}">
      <dgm:prSet/>
      <dgm:spPr/>
      <dgm:t>
        <a:bodyPr/>
        <a:lstStyle/>
        <a:p>
          <a:endParaRPr lang="en-GB"/>
        </a:p>
      </dgm:t>
    </dgm:pt>
    <dgm:pt modelId="{9D74FDA5-DC1A-4BBC-91C6-A432A0D14BBD}" type="sibTrans" cxnId="{5F5AED73-9183-49E5-BD88-D1ABECAE4127}">
      <dgm:prSet/>
      <dgm:spPr/>
      <dgm:t>
        <a:bodyPr/>
        <a:lstStyle/>
        <a:p>
          <a:endParaRPr lang="en-GB"/>
        </a:p>
      </dgm:t>
    </dgm:pt>
    <dgm:pt modelId="{11604092-22D4-4D0E-B36B-9641FCD818B6}">
      <dgm:prSet phldrT="[Text]"/>
      <dgm:spPr/>
      <dgm:t>
        <a:bodyPr/>
        <a:lstStyle/>
        <a:p>
          <a:r>
            <a:rPr lang="en-GB" b="1" dirty="0" smtClean="0">
              <a:solidFill>
                <a:schemeClr val="accent2">
                  <a:lumMod val="75000"/>
                </a:schemeClr>
              </a:solidFill>
            </a:rPr>
            <a:t>Focus Groups</a:t>
          </a:r>
          <a:endParaRPr lang="en-GB" b="1" dirty="0">
            <a:solidFill>
              <a:schemeClr val="accent2">
                <a:lumMod val="75000"/>
              </a:schemeClr>
            </a:solidFill>
          </a:endParaRPr>
        </a:p>
      </dgm:t>
    </dgm:pt>
    <dgm:pt modelId="{8E3552DD-AE11-45C7-A8B1-910B6656B219}" type="parTrans" cxnId="{4E7C4D87-746D-497C-BDD6-395E602BD630}">
      <dgm:prSet/>
      <dgm:spPr/>
      <dgm:t>
        <a:bodyPr/>
        <a:lstStyle/>
        <a:p>
          <a:endParaRPr lang="en-GB"/>
        </a:p>
      </dgm:t>
    </dgm:pt>
    <dgm:pt modelId="{97DBFD29-84A7-473B-9029-3201238E5DBA}" type="sibTrans" cxnId="{4E7C4D87-746D-497C-BDD6-395E602BD630}">
      <dgm:prSet/>
      <dgm:spPr/>
      <dgm:t>
        <a:bodyPr/>
        <a:lstStyle/>
        <a:p>
          <a:endParaRPr lang="en-GB"/>
        </a:p>
      </dgm:t>
    </dgm:pt>
    <dgm:pt modelId="{BE2E0090-A7B0-4F01-AF80-6FD2FEA7CD7C}">
      <dgm:prSet phldrT="[Text]" custT="1"/>
      <dgm:spPr/>
      <dgm:t>
        <a:bodyPr/>
        <a:lstStyle/>
        <a:p>
          <a:r>
            <a:rPr lang="en-GB" sz="1800" b="1" dirty="0" smtClean="0"/>
            <a:t>What are learners’ experiences?</a:t>
          </a:r>
          <a:endParaRPr lang="en-GB" sz="1800" b="1" dirty="0"/>
        </a:p>
      </dgm:t>
    </dgm:pt>
    <dgm:pt modelId="{83C2783A-0146-486D-B65E-B3B2193DFF86}" type="parTrans" cxnId="{117290C6-A4A6-401B-B470-193EE0BE8B85}">
      <dgm:prSet/>
      <dgm:spPr/>
      <dgm:t>
        <a:bodyPr/>
        <a:lstStyle/>
        <a:p>
          <a:endParaRPr lang="en-GB"/>
        </a:p>
      </dgm:t>
    </dgm:pt>
    <dgm:pt modelId="{6723AC4C-E137-4ABE-AE0E-68C1F0EEDD56}" type="sibTrans" cxnId="{117290C6-A4A6-401B-B470-193EE0BE8B85}">
      <dgm:prSet/>
      <dgm:spPr/>
      <dgm:t>
        <a:bodyPr/>
        <a:lstStyle/>
        <a:p>
          <a:endParaRPr lang="en-GB"/>
        </a:p>
      </dgm:t>
    </dgm:pt>
    <dgm:pt modelId="{FABD7DB5-B0DA-4151-91E2-9A09AF18B207}">
      <dgm:prSet phldrT="[Text]"/>
      <dgm:spPr/>
      <dgm:t>
        <a:bodyPr/>
        <a:lstStyle/>
        <a:p>
          <a:r>
            <a:rPr lang="en-GB" b="1" dirty="0" smtClean="0">
              <a:solidFill>
                <a:schemeClr val="accent2">
                  <a:lumMod val="75000"/>
                </a:schemeClr>
              </a:solidFill>
            </a:rPr>
            <a:t>Video</a:t>
          </a:r>
          <a:r>
            <a:rPr lang="en-GB" dirty="0" smtClean="0"/>
            <a:t> </a:t>
          </a:r>
          <a:endParaRPr lang="en-GB" dirty="0"/>
        </a:p>
      </dgm:t>
    </dgm:pt>
    <dgm:pt modelId="{11A56EDE-A6F4-40FA-B65D-DF4142334761}" type="parTrans" cxnId="{3E907FAB-977D-422C-B7C8-B9FD111A5D10}">
      <dgm:prSet/>
      <dgm:spPr/>
      <dgm:t>
        <a:bodyPr/>
        <a:lstStyle/>
        <a:p>
          <a:endParaRPr lang="en-GB"/>
        </a:p>
      </dgm:t>
    </dgm:pt>
    <dgm:pt modelId="{CB0F9785-F298-4B6F-8951-7D9E4C5DC17B}" type="sibTrans" cxnId="{3E907FAB-977D-422C-B7C8-B9FD111A5D10}">
      <dgm:prSet/>
      <dgm:spPr/>
      <dgm:t>
        <a:bodyPr/>
        <a:lstStyle/>
        <a:p>
          <a:endParaRPr lang="en-GB"/>
        </a:p>
      </dgm:t>
    </dgm:pt>
    <dgm:pt modelId="{3757552A-3CC3-4134-B6F8-88315C2DD112}">
      <dgm:prSet phldrT="[Text]" custT="1"/>
      <dgm:spPr/>
      <dgm:t>
        <a:bodyPr/>
        <a:lstStyle/>
        <a:p>
          <a:r>
            <a:rPr lang="en-GB" sz="1800" b="1" dirty="0" smtClean="0"/>
            <a:t>What goes on in situ?</a:t>
          </a:r>
          <a:endParaRPr lang="en-GB" sz="1800" b="1" dirty="0"/>
        </a:p>
      </dgm:t>
    </dgm:pt>
    <dgm:pt modelId="{21CE9498-5C08-445B-8D0E-74F29B64F141}" type="parTrans" cxnId="{CEA54DB2-0721-4629-A2F4-5952465B2612}">
      <dgm:prSet/>
      <dgm:spPr/>
      <dgm:t>
        <a:bodyPr/>
        <a:lstStyle/>
        <a:p>
          <a:endParaRPr lang="en-GB"/>
        </a:p>
      </dgm:t>
    </dgm:pt>
    <dgm:pt modelId="{1E45FBC9-CD0E-4E70-9100-9FB0081BFBCA}" type="sibTrans" cxnId="{CEA54DB2-0721-4629-A2F4-5952465B2612}">
      <dgm:prSet/>
      <dgm:spPr/>
      <dgm:t>
        <a:bodyPr/>
        <a:lstStyle/>
        <a:p>
          <a:endParaRPr lang="en-GB"/>
        </a:p>
      </dgm:t>
    </dgm:pt>
    <dgm:pt modelId="{BB1045F0-7634-4482-9D53-4BA29110280E}" type="pres">
      <dgm:prSet presAssocID="{3472C52D-B132-4FDB-A527-DA32EAAA95BA}" presName="cycleMatrixDiagram" presStyleCnt="0">
        <dgm:presLayoutVars>
          <dgm:chMax val="1"/>
          <dgm:dir/>
          <dgm:animLvl val="lvl"/>
          <dgm:resizeHandles val="exact"/>
        </dgm:presLayoutVars>
      </dgm:prSet>
      <dgm:spPr/>
      <dgm:t>
        <a:bodyPr/>
        <a:lstStyle/>
        <a:p>
          <a:endParaRPr lang="en-GB"/>
        </a:p>
      </dgm:t>
    </dgm:pt>
    <dgm:pt modelId="{F0B2D9AB-5473-4FC1-A841-6E6A7A921F9F}" type="pres">
      <dgm:prSet presAssocID="{3472C52D-B132-4FDB-A527-DA32EAAA95BA}" presName="children" presStyleCnt="0"/>
      <dgm:spPr/>
    </dgm:pt>
    <dgm:pt modelId="{CE110D0C-F332-4DFB-AABA-F06FFAC731A1}" type="pres">
      <dgm:prSet presAssocID="{3472C52D-B132-4FDB-A527-DA32EAAA95BA}" presName="child1group" presStyleCnt="0"/>
      <dgm:spPr/>
    </dgm:pt>
    <dgm:pt modelId="{BF3D16BF-F771-48A5-BC1C-1B019CD15FFB}" type="pres">
      <dgm:prSet presAssocID="{3472C52D-B132-4FDB-A527-DA32EAAA95BA}" presName="child1" presStyleLbl="bgAcc1" presStyleIdx="0" presStyleCnt="4" custScaleX="130193"/>
      <dgm:spPr/>
      <dgm:t>
        <a:bodyPr/>
        <a:lstStyle/>
        <a:p>
          <a:endParaRPr lang="en-GB"/>
        </a:p>
      </dgm:t>
    </dgm:pt>
    <dgm:pt modelId="{E46C1F4A-FFB5-4DA7-9576-2694264A6383}" type="pres">
      <dgm:prSet presAssocID="{3472C52D-B132-4FDB-A527-DA32EAAA95BA}" presName="child1Text" presStyleLbl="bgAcc1" presStyleIdx="0" presStyleCnt="4">
        <dgm:presLayoutVars>
          <dgm:bulletEnabled val="1"/>
        </dgm:presLayoutVars>
      </dgm:prSet>
      <dgm:spPr/>
      <dgm:t>
        <a:bodyPr/>
        <a:lstStyle/>
        <a:p>
          <a:endParaRPr lang="en-GB"/>
        </a:p>
      </dgm:t>
    </dgm:pt>
    <dgm:pt modelId="{D56C5A24-6E80-46CA-A659-2D729BC9906E}" type="pres">
      <dgm:prSet presAssocID="{3472C52D-B132-4FDB-A527-DA32EAAA95BA}" presName="child2group" presStyleCnt="0"/>
      <dgm:spPr/>
    </dgm:pt>
    <dgm:pt modelId="{AAF8D140-5B94-43CC-A465-82DA62C3DB23}" type="pres">
      <dgm:prSet presAssocID="{3472C52D-B132-4FDB-A527-DA32EAAA95BA}" presName="child2" presStyleLbl="bgAcc1" presStyleIdx="1" presStyleCnt="4" custScaleX="130570" custLinFactNeighborX="6328" custLinFactNeighborY="-60"/>
      <dgm:spPr/>
      <dgm:t>
        <a:bodyPr/>
        <a:lstStyle/>
        <a:p>
          <a:endParaRPr lang="en-GB"/>
        </a:p>
      </dgm:t>
    </dgm:pt>
    <dgm:pt modelId="{3B84A0AC-8A6C-4D2B-89AA-04E8371B8953}" type="pres">
      <dgm:prSet presAssocID="{3472C52D-B132-4FDB-A527-DA32EAAA95BA}" presName="child2Text" presStyleLbl="bgAcc1" presStyleIdx="1" presStyleCnt="4">
        <dgm:presLayoutVars>
          <dgm:bulletEnabled val="1"/>
        </dgm:presLayoutVars>
      </dgm:prSet>
      <dgm:spPr/>
      <dgm:t>
        <a:bodyPr/>
        <a:lstStyle/>
        <a:p>
          <a:endParaRPr lang="en-GB"/>
        </a:p>
      </dgm:t>
    </dgm:pt>
    <dgm:pt modelId="{4E4C19DE-3BD5-4F8C-B778-CB3EF9757BCD}" type="pres">
      <dgm:prSet presAssocID="{3472C52D-B132-4FDB-A527-DA32EAAA95BA}" presName="child3group" presStyleCnt="0"/>
      <dgm:spPr/>
    </dgm:pt>
    <dgm:pt modelId="{6CE94534-AB39-46EE-AED8-00C70A2D25A4}" type="pres">
      <dgm:prSet presAssocID="{3472C52D-B132-4FDB-A527-DA32EAAA95BA}" presName="child3" presStyleLbl="bgAcc1" presStyleIdx="2" presStyleCnt="4" custScaleX="138799" custLinFactNeighborX="17288" custLinFactNeighborY="1596"/>
      <dgm:spPr/>
      <dgm:t>
        <a:bodyPr/>
        <a:lstStyle/>
        <a:p>
          <a:endParaRPr lang="en-GB"/>
        </a:p>
      </dgm:t>
    </dgm:pt>
    <dgm:pt modelId="{9CCCA35E-AF6C-4B2A-9697-B356E9B105DD}" type="pres">
      <dgm:prSet presAssocID="{3472C52D-B132-4FDB-A527-DA32EAAA95BA}" presName="child3Text" presStyleLbl="bgAcc1" presStyleIdx="2" presStyleCnt="4">
        <dgm:presLayoutVars>
          <dgm:bulletEnabled val="1"/>
        </dgm:presLayoutVars>
      </dgm:prSet>
      <dgm:spPr/>
      <dgm:t>
        <a:bodyPr/>
        <a:lstStyle/>
        <a:p>
          <a:endParaRPr lang="en-GB"/>
        </a:p>
      </dgm:t>
    </dgm:pt>
    <dgm:pt modelId="{8CC3F886-079B-4FD7-A40B-7DD20FAAC8C2}" type="pres">
      <dgm:prSet presAssocID="{3472C52D-B132-4FDB-A527-DA32EAAA95BA}" presName="child4group" presStyleCnt="0"/>
      <dgm:spPr/>
    </dgm:pt>
    <dgm:pt modelId="{2046D475-A402-4676-A6EA-E4C7B1E68C6C}" type="pres">
      <dgm:prSet presAssocID="{3472C52D-B132-4FDB-A527-DA32EAAA95BA}" presName="child4" presStyleLbl="bgAcc1" presStyleIdx="3" presStyleCnt="4" custScaleX="132307" custLinFactNeighborX="-6442" custLinFactNeighborY="1596"/>
      <dgm:spPr/>
      <dgm:t>
        <a:bodyPr/>
        <a:lstStyle/>
        <a:p>
          <a:endParaRPr lang="en-GB"/>
        </a:p>
      </dgm:t>
    </dgm:pt>
    <dgm:pt modelId="{CA02BCB8-EF8F-484F-8FDB-52547AA1D4F7}" type="pres">
      <dgm:prSet presAssocID="{3472C52D-B132-4FDB-A527-DA32EAAA95BA}" presName="child4Text" presStyleLbl="bgAcc1" presStyleIdx="3" presStyleCnt="4">
        <dgm:presLayoutVars>
          <dgm:bulletEnabled val="1"/>
        </dgm:presLayoutVars>
      </dgm:prSet>
      <dgm:spPr/>
      <dgm:t>
        <a:bodyPr/>
        <a:lstStyle/>
        <a:p>
          <a:endParaRPr lang="en-GB"/>
        </a:p>
      </dgm:t>
    </dgm:pt>
    <dgm:pt modelId="{676DB82F-1010-45F3-8D9C-7E4300823B54}" type="pres">
      <dgm:prSet presAssocID="{3472C52D-B132-4FDB-A527-DA32EAAA95BA}" presName="childPlaceholder" presStyleCnt="0"/>
      <dgm:spPr/>
    </dgm:pt>
    <dgm:pt modelId="{8EB62944-3B15-4CCB-BFBC-728354ADE546}" type="pres">
      <dgm:prSet presAssocID="{3472C52D-B132-4FDB-A527-DA32EAAA95BA}" presName="circle" presStyleCnt="0"/>
      <dgm:spPr/>
    </dgm:pt>
    <dgm:pt modelId="{A1EA36E1-FA21-4894-9EB4-B41312BD9F4E}" type="pres">
      <dgm:prSet presAssocID="{3472C52D-B132-4FDB-A527-DA32EAAA95BA}" presName="quadrant1" presStyleLbl="node1" presStyleIdx="0" presStyleCnt="4" custLinFactNeighborX="-371" custLinFactNeighborY="-376">
        <dgm:presLayoutVars>
          <dgm:chMax val="1"/>
          <dgm:bulletEnabled val="1"/>
        </dgm:presLayoutVars>
      </dgm:prSet>
      <dgm:spPr/>
      <dgm:t>
        <a:bodyPr/>
        <a:lstStyle/>
        <a:p>
          <a:endParaRPr lang="en-GB"/>
        </a:p>
      </dgm:t>
    </dgm:pt>
    <dgm:pt modelId="{389A906D-8205-4E91-B194-9F3476293FA3}" type="pres">
      <dgm:prSet presAssocID="{3472C52D-B132-4FDB-A527-DA32EAAA95BA}" presName="quadrant2" presStyleLbl="node1" presStyleIdx="1" presStyleCnt="4">
        <dgm:presLayoutVars>
          <dgm:chMax val="1"/>
          <dgm:bulletEnabled val="1"/>
        </dgm:presLayoutVars>
      </dgm:prSet>
      <dgm:spPr/>
      <dgm:t>
        <a:bodyPr/>
        <a:lstStyle/>
        <a:p>
          <a:endParaRPr lang="en-GB"/>
        </a:p>
      </dgm:t>
    </dgm:pt>
    <dgm:pt modelId="{1F2E8CAE-5A8E-4BE7-AAA3-0ECF6D00F42D}" type="pres">
      <dgm:prSet presAssocID="{3472C52D-B132-4FDB-A527-DA32EAAA95BA}" presName="quadrant3" presStyleLbl="node1" presStyleIdx="2" presStyleCnt="4">
        <dgm:presLayoutVars>
          <dgm:chMax val="1"/>
          <dgm:bulletEnabled val="1"/>
        </dgm:presLayoutVars>
      </dgm:prSet>
      <dgm:spPr/>
      <dgm:t>
        <a:bodyPr/>
        <a:lstStyle/>
        <a:p>
          <a:endParaRPr lang="en-GB"/>
        </a:p>
      </dgm:t>
    </dgm:pt>
    <dgm:pt modelId="{919624E4-AC72-4CFF-9D3E-85C7897EEAE1}" type="pres">
      <dgm:prSet presAssocID="{3472C52D-B132-4FDB-A527-DA32EAAA95BA}" presName="quadrant4" presStyleLbl="node1" presStyleIdx="3" presStyleCnt="4">
        <dgm:presLayoutVars>
          <dgm:chMax val="1"/>
          <dgm:bulletEnabled val="1"/>
        </dgm:presLayoutVars>
      </dgm:prSet>
      <dgm:spPr/>
      <dgm:t>
        <a:bodyPr/>
        <a:lstStyle/>
        <a:p>
          <a:endParaRPr lang="en-GB"/>
        </a:p>
      </dgm:t>
    </dgm:pt>
    <dgm:pt modelId="{608607C8-9E84-484E-9AA3-ACD8CD4FE643}" type="pres">
      <dgm:prSet presAssocID="{3472C52D-B132-4FDB-A527-DA32EAAA95BA}" presName="quadrantPlaceholder" presStyleCnt="0"/>
      <dgm:spPr/>
    </dgm:pt>
    <dgm:pt modelId="{E359F5D8-3074-4641-B37E-7ADBF20C8850}" type="pres">
      <dgm:prSet presAssocID="{3472C52D-B132-4FDB-A527-DA32EAAA95BA}" presName="center1" presStyleLbl="fgShp" presStyleIdx="0" presStyleCnt="2"/>
      <dgm:spPr/>
    </dgm:pt>
    <dgm:pt modelId="{3909A7BA-B5D3-4320-8674-2100EBA44DEE}" type="pres">
      <dgm:prSet presAssocID="{3472C52D-B132-4FDB-A527-DA32EAAA95BA}" presName="center2" presStyleLbl="fgShp" presStyleIdx="1" presStyleCnt="2"/>
      <dgm:spPr/>
    </dgm:pt>
  </dgm:ptLst>
  <dgm:cxnLst>
    <dgm:cxn modelId="{1ADD17F8-C2D7-4A3C-B57D-97495ED208B4}" type="presOf" srcId="{3472C52D-B132-4FDB-A527-DA32EAAA95BA}" destId="{BB1045F0-7634-4482-9D53-4BA29110280E}" srcOrd="0" destOrd="0" presId="urn:microsoft.com/office/officeart/2005/8/layout/cycle4"/>
    <dgm:cxn modelId="{3E907FAB-977D-422C-B7C8-B9FD111A5D10}" srcId="{3472C52D-B132-4FDB-A527-DA32EAAA95BA}" destId="{FABD7DB5-B0DA-4151-91E2-9A09AF18B207}" srcOrd="3" destOrd="0" parTransId="{11A56EDE-A6F4-40FA-B65D-DF4142334761}" sibTransId="{CB0F9785-F298-4B6F-8951-7D9E4C5DC17B}"/>
    <dgm:cxn modelId="{E1F7529A-88EB-4AD2-B04C-445C18ACA4B3}" type="presOf" srcId="{BE2E0090-A7B0-4F01-AF80-6FD2FEA7CD7C}" destId="{6CE94534-AB39-46EE-AED8-00C70A2D25A4}" srcOrd="0" destOrd="0" presId="urn:microsoft.com/office/officeart/2005/8/layout/cycle4"/>
    <dgm:cxn modelId="{4521DB35-B0D1-448D-A947-23BDE7E65319}" type="presOf" srcId="{BE2E0090-A7B0-4F01-AF80-6FD2FEA7CD7C}" destId="{9CCCA35E-AF6C-4B2A-9697-B356E9B105DD}" srcOrd="1" destOrd="0" presId="urn:microsoft.com/office/officeart/2005/8/layout/cycle4"/>
    <dgm:cxn modelId="{817DF788-FBEB-41FA-90EC-158827252B1B}" type="presOf" srcId="{3757552A-3CC3-4134-B6F8-88315C2DD112}" destId="{CA02BCB8-EF8F-484F-8FDB-52547AA1D4F7}" srcOrd="1" destOrd="0" presId="urn:microsoft.com/office/officeart/2005/8/layout/cycle4"/>
    <dgm:cxn modelId="{8D721F68-11D5-48ED-A416-ECCBE5175D9B}" type="presOf" srcId="{7BB1413F-0DEB-42EE-9B43-E559E6748E8A}" destId="{AAF8D140-5B94-43CC-A465-82DA62C3DB23}" srcOrd="0" destOrd="0" presId="urn:microsoft.com/office/officeart/2005/8/layout/cycle4"/>
    <dgm:cxn modelId="{2E762516-226C-46D9-BB3C-96F37F0897B9}" type="presOf" srcId="{75408A8B-FC7F-47BF-AAEC-F6038BF5FD79}" destId="{A1EA36E1-FA21-4894-9EB4-B41312BD9F4E}" srcOrd="0" destOrd="0" presId="urn:microsoft.com/office/officeart/2005/8/layout/cycle4"/>
    <dgm:cxn modelId="{E4035020-AE3F-4FC1-8E87-0A0525FA7C81}" srcId="{3472C52D-B132-4FDB-A527-DA32EAAA95BA}" destId="{8451F5DD-932A-4AA6-A26C-AD54661CDFD2}" srcOrd="1" destOrd="0" parTransId="{8366443C-E72C-4A17-BE85-471EB05FF5BF}" sibTransId="{28F30CBD-022A-48B6-94D8-DD30E90143E3}"/>
    <dgm:cxn modelId="{CEA54DB2-0721-4629-A2F4-5952465B2612}" srcId="{FABD7DB5-B0DA-4151-91E2-9A09AF18B207}" destId="{3757552A-3CC3-4134-B6F8-88315C2DD112}" srcOrd="0" destOrd="0" parTransId="{21CE9498-5C08-445B-8D0E-74F29B64F141}" sibTransId="{1E45FBC9-CD0E-4E70-9100-9FB0081BFBCA}"/>
    <dgm:cxn modelId="{4C18140E-B66F-4D9F-A35A-3C39F64E3A48}" srcId="{75408A8B-FC7F-47BF-AAEC-F6038BF5FD79}" destId="{7EE6B3B0-F045-4B42-B1F4-81D195F5B4E2}" srcOrd="0" destOrd="0" parTransId="{BC4EB5AD-6325-4F76-8965-A66B93666F19}" sibTransId="{5EBEA7F5-1057-4E72-9CE1-4E115A1A7A94}"/>
    <dgm:cxn modelId="{4E7C4D87-746D-497C-BDD6-395E602BD630}" srcId="{3472C52D-B132-4FDB-A527-DA32EAAA95BA}" destId="{11604092-22D4-4D0E-B36B-9641FCD818B6}" srcOrd="2" destOrd="0" parTransId="{8E3552DD-AE11-45C7-A8B1-910B6656B219}" sibTransId="{97DBFD29-84A7-473B-9029-3201238E5DBA}"/>
    <dgm:cxn modelId="{F6E9EBAD-8B7B-49E1-8DFA-C79979249A1F}" type="presOf" srcId="{7EE6B3B0-F045-4B42-B1F4-81D195F5B4E2}" destId="{BF3D16BF-F771-48A5-BC1C-1B019CD15FFB}" srcOrd="0" destOrd="0" presId="urn:microsoft.com/office/officeart/2005/8/layout/cycle4"/>
    <dgm:cxn modelId="{5F5AED73-9183-49E5-BD88-D1ABECAE4127}" srcId="{8451F5DD-932A-4AA6-A26C-AD54661CDFD2}" destId="{7BB1413F-0DEB-42EE-9B43-E559E6748E8A}" srcOrd="0" destOrd="0" parTransId="{2DFDA181-5006-42DC-878D-CBCB5BAB7207}" sibTransId="{9D74FDA5-DC1A-4BBC-91C6-A432A0D14BBD}"/>
    <dgm:cxn modelId="{8246F667-86F1-4810-9F13-591EB382B590}" type="presOf" srcId="{3757552A-3CC3-4134-B6F8-88315C2DD112}" destId="{2046D475-A402-4676-A6EA-E4C7B1E68C6C}" srcOrd="0" destOrd="0" presId="urn:microsoft.com/office/officeart/2005/8/layout/cycle4"/>
    <dgm:cxn modelId="{4D8909F5-F574-4EAC-AFCD-42317FDF0AD9}" type="presOf" srcId="{8451F5DD-932A-4AA6-A26C-AD54661CDFD2}" destId="{389A906D-8205-4E91-B194-9F3476293FA3}" srcOrd="0" destOrd="0" presId="urn:microsoft.com/office/officeart/2005/8/layout/cycle4"/>
    <dgm:cxn modelId="{0C59A1FC-1289-4D49-BA0D-5552D257C8BD}" srcId="{3472C52D-B132-4FDB-A527-DA32EAAA95BA}" destId="{75408A8B-FC7F-47BF-AAEC-F6038BF5FD79}" srcOrd="0" destOrd="0" parTransId="{B55093C9-F701-4E64-94A2-B9E8FBDF6B9A}" sibTransId="{1D5F0571-2272-4115-A743-0F2907569A4F}"/>
    <dgm:cxn modelId="{F449D510-902D-4C74-8B90-C9A8CED27063}" type="presOf" srcId="{7BB1413F-0DEB-42EE-9B43-E559E6748E8A}" destId="{3B84A0AC-8A6C-4D2B-89AA-04E8371B8953}" srcOrd="1" destOrd="0" presId="urn:microsoft.com/office/officeart/2005/8/layout/cycle4"/>
    <dgm:cxn modelId="{117290C6-A4A6-401B-B470-193EE0BE8B85}" srcId="{11604092-22D4-4D0E-B36B-9641FCD818B6}" destId="{BE2E0090-A7B0-4F01-AF80-6FD2FEA7CD7C}" srcOrd="0" destOrd="0" parTransId="{83C2783A-0146-486D-B65E-B3B2193DFF86}" sibTransId="{6723AC4C-E137-4ABE-AE0E-68C1F0EEDD56}"/>
    <dgm:cxn modelId="{97F11837-4225-4AF4-A74E-B4FE4F5DC0BB}" type="presOf" srcId="{11604092-22D4-4D0E-B36B-9641FCD818B6}" destId="{1F2E8CAE-5A8E-4BE7-AAA3-0ECF6D00F42D}" srcOrd="0" destOrd="0" presId="urn:microsoft.com/office/officeart/2005/8/layout/cycle4"/>
    <dgm:cxn modelId="{EEA33F1D-A6C2-4D06-BFA9-BADFF04CE773}" type="presOf" srcId="{7EE6B3B0-F045-4B42-B1F4-81D195F5B4E2}" destId="{E46C1F4A-FFB5-4DA7-9576-2694264A6383}" srcOrd="1" destOrd="0" presId="urn:microsoft.com/office/officeart/2005/8/layout/cycle4"/>
    <dgm:cxn modelId="{C96F4441-3AFB-48D2-9EC0-A754EBB44645}" type="presOf" srcId="{FABD7DB5-B0DA-4151-91E2-9A09AF18B207}" destId="{919624E4-AC72-4CFF-9D3E-85C7897EEAE1}" srcOrd="0" destOrd="0" presId="urn:microsoft.com/office/officeart/2005/8/layout/cycle4"/>
    <dgm:cxn modelId="{53599636-B896-4964-95EF-E43CE6E57572}" type="presParOf" srcId="{BB1045F0-7634-4482-9D53-4BA29110280E}" destId="{F0B2D9AB-5473-4FC1-A841-6E6A7A921F9F}" srcOrd="0" destOrd="0" presId="urn:microsoft.com/office/officeart/2005/8/layout/cycle4"/>
    <dgm:cxn modelId="{E26AFED6-6614-4DE1-8E3B-205FCC64E86A}" type="presParOf" srcId="{F0B2D9AB-5473-4FC1-A841-6E6A7A921F9F}" destId="{CE110D0C-F332-4DFB-AABA-F06FFAC731A1}" srcOrd="0" destOrd="0" presId="urn:microsoft.com/office/officeart/2005/8/layout/cycle4"/>
    <dgm:cxn modelId="{0678FEBE-87AB-4CF2-B6EF-6DFD4E3916C5}" type="presParOf" srcId="{CE110D0C-F332-4DFB-AABA-F06FFAC731A1}" destId="{BF3D16BF-F771-48A5-BC1C-1B019CD15FFB}" srcOrd="0" destOrd="0" presId="urn:microsoft.com/office/officeart/2005/8/layout/cycle4"/>
    <dgm:cxn modelId="{341F7A47-A454-42C5-A258-88DA453801F3}" type="presParOf" srcId="{CE110D0C-F332-4DFB-AABA-F06FFAC731A1}" destId="{E46C1F4A-FFB5-4DA7-9576-2694264A6383}" srcOrd="1" destOrd="0" presId="urn:microsoft.com/office/officeart/2005/8/layout/cycle4"/>
    <dgm:cxn modelId="{49FF2943-48FE-45D5-8263-EC34EC50298B}" type="presParOf" srcId="{F0B2D9AB-5473-4FC1-A841-6E6A7A921F9F}" destId="{D56C5A24-6E80-46CA-A659-2D729BC9906E}" srcOrd="1" destOrd="0" presId="urn:microsoft.com/office/officeart/2005/8/layout/cycle4"/>
    <dgm:cxn modelId="{F4A374C1-BEFC-486C-95CC-4B2BFAA4E694}" type="presParOf" srcId="{D56C5A24-6E80-46CA-A659-2D729BC9906E}" destId="{AAF8D140-5B94-43CC-A465-82DA62C3DB23}" srcOrd="0" destOrd="0" presId="urn:microsoft.com/office/officeart/2005/8/layout/cycle4"/>
    <dgm:cxn modelId="{37739A37-5C98-4803-827D-829E1965C50C}" type="presParOf" srcId="{D56C5A24-6E80-46CA-A659-2D729BC9906E}" destId="{3B84A0AC-8A6C-4D2B-89AA-04E8371B8953}" srcOrd="1" destOrd="0" presId="urn:microsoft.com/office/officeart/2005/8/layout/cycle4"/>
    <dgm:cxn modelId="{4BA2C5E5-3283-4306-A3A0-BA9BD52ACAE7}" type="presParOf" srcId="{F0B2D9AB-5473-4FC1-A841-6E6A7A921F9F}" destId="{4E4C19DE-3BD5-4F8C-B778-CB3EF9757BCD}" srcOrd="2" destOrd="0" presId="urn:microsoft.com/office/officeart/2005/8/layout/cycle4"/>
    <dgm:cxn modelId="{BA492AEF-176F-44E6-B050-174A77DECEEC}" type="presParOf" srcId="{4E4C19DE-3BD5-4F8C-B778-CB3EF9757BCD}" destId="{6CE94534-AB39-46EE-AED8-00C70A2D25A4}" srcOrd="0" destOrd="0" presId="urn:microsoft.com/office/officeart/2005/8/layout/cycle4"/>
    <dgm:cxn modelId="{48FD5086-4896-4EC2-9F13-E4195E969A32}" type="presParOf" srcId="{4E4C19DE-3BD5-4F8C-B778-CB3EF9757BCD}" destId="{9CCCA35E-AF6C-4B2A-9697-B356E9B105DD}" srcOrd="1" destOrd="0" presId="urn:microsoft.com/office/officeart/2005/8/layout/cycle4"/>
    <dgm:cxn modelId="{EDB051F5-44F5-4993-9AD4-C28B79C47686}" type="presParOf" srcId="{F0B2D9AB-5473-4FC1-A841-6E6A7A921F9F}" destId="{8CC3F886-079B-4FD7-A40B-7DD20FAAC8C2}" srcOrd="3" destOrd="0" presId="urn:microsoft.com/office/officeart/2005/8/layout/cycle4"/>
    <dgm:cxn modelId="{05C4C289-FC06-446C-9AD3-FF8723A9A21D}" type="presParOf" srcId="{8CC3F886-079B-4FD7-A40B-7DD20FAAC8C2}" destId="{2046D475-A402-4676-A6EA-E4C7B1E68C6C}" srcOrd="0" destOrd="0" presId="urn:microsoft.com/office/officeart/2005/8/layout/cycle4"/>
    <dgm:cxn modelId="{60358FD4-2812-4673-98A8-A8B7F9371BD8}" type="presParOf" srcId="{8CC3F886-079B-4FD7-A40B-7DD20FAAC8C2}" destId="{CA02BCB8-EF8F-484F-8FDB-52547AA1D4F7}" srcOrd="1" destOrd="0" presId="urn:microsoft.com/office/officeart/2005/8/layout/cycle4"/>
    <dgm:cxn modelId="{B72A5D7F-2250-41D4-A6FC-985D35EBBB51}" type="presParOf" srcId="{F0B2D9AB-5473-4FC1-A841-6E6A7A921F9F}" destId="{676DB82F-1010-45F3-8D9C-7E4300823B54}" srcOrd="4" destOrd="0" presId="urn:microsoft.com/office/officeart/2005/8/layout/cycle4"/>
    <dgm:cxn modelId="{3D7D43C8-D023-4EBF-8034-52ADFF1FA583}" type="presParOf" srcId="{BB1045F0-7634-4482-9D53-4BA29110280E}" destId="{8EB62944-3B15-4CCB-BFBC-728354ADE546}" srcOrd="1" destOrd="0" presId="urn:microsoft.com/office/officeart/2005/8/layout/cycle4"/>
    <dgm:cxn modelId="{E939E3E0-8ACA-4613-A54F-0209856F97B5}" type="presParOf" srcId="{8EB62944-3B15-4CCB-BFBC-728354ADE546}" destId="{A1EA36E1-FA21-4894-9EB4-B41312BD9F4E}" srcOrd="0" destOrd="0" presId="urn:microsoft.com/office/officeart/2005/8/layout/cycle4"/>
    <dgm:cxn modelId="{7F300218-9739-4D30-946E-7F77AAEC69DB}" type="presParOf" srcId="{8EB62944-3B15-4CCB-BFBC-728354ADE546}" destId="{389A906D-8205-4E91-B194-9F3476293FA3}" srcOrd="1" destOrd="0" presId="urn:microsoft.com/office/officeart/2005/8/layout/cycle4"/>
    <dgm:cxn modelId="{F135D1FF-90B9-45D6-A81B-B93D6E24E5AD}" type="presParOf" srcId="{8EB62944-3B15-4CCB-BFBC-728354ADE546}" destId="{1F2E8CAE-5A8E-4BE7-AAA3-0ECF6D00F42D}" srcOrd="2" destOrd="0" presId="urn:microsoft.com/office/officeart/2005/8/layout/cycle4"/>
    <dgm:cxn modelId="{F78468A9-CBFE-4DD0-A4CF-55718090DE9B}" type="presParOf" srcId="{8EB62944-3B15-4CCB-BFBC-728354ADE546}" destId="{919624E4-AC72-4CFF-9D3E-85C7897EEAE1}" srcOrd="3" destOrd="0" presId="urn:microsoft.com/office/officeart/2005/8/layout/cycle4"/>
    <dgm:cxn modelId="{1891E742-6C2A-49E4-A1E5-B4CB98203199}" type="presParOf" srcId="{8EB62944-3B15-4CCB-BFBC-728354ADE546}" destId="{608607C8-9E84-484E-9AA3-ACD8CD4FE643}" srcOrd="4" destOrd="0" presId="urn:microsoft.com/office/officeart/2005/8/layout/cycle4"/>
    <dgm:cxn modelId="{63B9E058-230F-4001-99D7-F09947CFA738}" type="presParOf" srcId="{BB1045F0-7634-4482-9D53-4BA29110280E}" destId="{E359F5D8-3074-4641-B37E-7ADBF20C8850}" srcOrd="2" destOrd="0" presId="urn:microsoft.com/office/officeart/2005/8/layout/cycle4"/>
    <dgm:cxn modelId="{F6BF56B1-5E68-41C4-A2ED-405B22D17583}" type="presParOf" srcId="{BB1045F0-7634-4482-9D53-4BA29110280E}" destId="{3909A7BA-B5D3-4320-8674-2100EBA44DE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94534-AB39-46EE-AED8-00C70A2D25A4}">
      <dsp:nvSpPr>
        <dsp:cNvPr id="0" name=""/>
        <dsp:cNvSpPr/>
      </dsp:nvSpPr>
      <dsp:spPr>
        <a:xfrm>
          <a:off x="4494789" y="2643695"/>
          <a:ext cx="2665728" cy="12440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What are learners’ experiences?</a:t>
          </a:r>
          <a:endParaRPr lang="en-GB" sz="1800" b="1" kern="1200" dirty="0"/>
        </a:p>
      </dsp:txBody>
      <dsp:txXfrm>
        <a:off x="5321837" y="2982047"/>
        <a:ext cx="1811351" cy="878411"/>
      </dsp:txXfrm>
    </dsp:sp>
    <dsp:sp modelId="{2046D475-A402-4676-A6EA-E4C7B1E68C6C}">
      <dsp:nvSpPr>
        <dsp:cNvPr id="0" name=""/>
        <dsp:cNvSpPr/>
      </dsp:nvSpPr>
      <dsp:spPr>
        <a:xfrm>
          <a:off x="967823" y="2643695"/>
          <a:ext cx="2541044" cy="12440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What goes on in situ?</a:t>
          </a:r>
          <a:endParaRPr lang="en-GB" sz="1800" b="1" kern="1200" dirty="0"/>
        </a:p>
      </dsp:txBody>
      <dsp:txXfrm>
        <a:off x="995152" y="2982047"/>
        <a:ext cx="1724073" cy="878411"/>
      </dsp:txXfrm>
    </dsp:sp>
    <dsp:sp modelId="{AAF8D140-5B94-43CC-A465-82DA62C3DB23}">
      <dsp:nvSpPr>
        <dsp:cNvPr id="0" name=""/>
        <dsp:cNvSpPr/>
      </dsp:nvSpPr>
      <dsp:spPr>
        <a:xfrm>
          <a:off x="4363317" y="0"/>
          <a:ext cx="2507684" cy="12440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What do specialists understand?</a:t>
          </a:r>
          <a:endParaRPr lang="en-GB" sz="1800" b="1" kern="1200" dirty="0"/>
        </a:p>
      </dsp:txBody>
      <dsp:txXfrm>
        <a:off x="5142951" y="27329"/>
        <a:ext cx="1700721" cy="878411"/>
      </dsp:txXfrm>
    </dsp:sp>
    <dsp:sp modelId="{BF3D16BF-F771-48A5-BC1C-1B019CD15FFB}">
      <dsp:nvSpPr>
        <dsp:cNvPr id="0" name=""/>
        <dsp:cNvSpPr/>
      </dsp:nvSpPr>
      <dsp:spPr>
        <a:xfrm>
          <a:off x="1111847" y="0"/>
          <a:ext cx="2500444" cy="12440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What is already known?</a:t>
          </a:r>
          <a:endParaRPr lang="en-GB" sz="1800" b="1" kern="1200" dirty="0"/>
        </a:p>
      </dsp:txBody>
      <dsp:txXfrm>
        <a:off x="1139176" y="27329"/>
        <a:ext cx="1695652" cy="878411"/>
      </dsp:txXfrm>
    </dsp:sp>
    <dsp:sp modelId="{A1EA36E1-FA21-4894-9EB4-B41312BD9F4E}">
      <dsp:nvSpPr>
        <dsp:cNvPr id="0" name=""/>
        <dsp:cNvSpPr/>
      </dsp:nvSpPr>
      <dsp:spPr>
        <a:xfrm>
          <a:off x="2231482" y="215274"/>
          <a:ext cx="1683412" cy="168341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accent2">
                  <a:lumMod val="75000"/>
                </a:schemeClr>
              </a:solidFill>
            </a:rPr>
            <a:t>Lit Review</a:t>
          </a:r>
          <a:endParaRPr lang="en-GB" sz="2000" b="1" kern="1200" dirty="0">
            <a:solidFill>
              <a:schemeClr val="accent2">
                <a:lumMod val="75000"/>
              </a:schemeClr>
            </a:solidFill>
          </a:endParaRPr>
        </a:p>
      </dsp:txBody>
      <dsp:txXfrm>
        <a:off x="2724542" y="708334"/>
        <a:ext cx="1190352" cy="1190352"/>
      </dsp:txXfrm>
    </dsp:sp>
    <dsp:sp modelId="{389A906D-8205-4E91-B194-9F3476293FA3}">
      <dsp:nvSpPr>
        <dsp:cNvPr id="0" name=""/>
        <dsp:cNvSpPr/>
      </dsp:nvSpPr>
      <dsp:spPr>
        <a:xfrm rot="5400000">
          <a:off x="3998896" y="221603"/>
          <a:ext cx="1683412" cy="168341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0" rIns="0" bIns="120904"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2">
                  <a:lumMod val="75000"/>
                </a:schemeClr>
              </a:solidFill>
            </a:rPr>
            <a:t>Specialist Panel</a:t>
          </a:r>
          <a:endParaRPr lang="en-GB" sz="1700" b="1" kern="1200" dirty="0">
            <a:solidFill>
              <a:schemeClr val="accent2">
                <a:lumMod val="75000"/>
              </a:schemeClr>
            </a:solidFill>
          </a:endParaRPr>
        </a:p>
      </dsp:txBody>
      <dsp:txXfrm rot="-5400000">
        <a:off x="3998896" y="714663"/>
        <a:ext cx="1190352" cy="1190352"/>
      </dsp:txXfrm>
    </dsp:sp>
    <dsp:sp modelId="{1F2E8CAE-5A8E-4BE7-AAA3-0ECF6D00F42D}">
      <dsp:nvSpPr>
        <dsp:cNvPr id="0" name=""/>
        <dsp:cNvSpPr/>
      </dsp:nvSpPr>
      <dsp:spPr>
        <a:xfrm rot="10800000">
          <a:off x="3998896" y="1982771"/>
          <a:ext cx="1683412" cy="168341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accent2">
                  <a:lumMod val="75000"/>
                </a:schemeClr>
              </a:solidFill>
            </a:rPr>
            <a:t>Focus Groups</a:t>
          </a:r>
          <a:endParaRPr lang="en-GB" sz="2000" b="1" kern="1200" dirty="0">
            <a:solidFill>
              <a:schemeClr val="accent2">
                <a:lumMod val="75000"/>
              </a:schemeClr>
            </a:solidFill>
          </a:endParaRPr>
        </a:p>
      </dsp:txBody>
      <dsp:txXfrm rot="10800000">
        <a:off x="3998896" y="1982771"/>
        <a:ext cx="1190352" cy="1190352"/>
      </dsp:txXfrm>
    </dsp:sp>
    <dsp:sp modelId="{919624E4-AC72-4CFF-9D3E-85C7897EEAE1}">
      <dsp:nvSpPr>
        <dsp:cNvPr id="0" name=""/>
        <dsp:cNvSpPr/>
      </dsp:nvSpPr>
      <dsp:spPr>
        <a:xfrm rot="16200000">
          <a:off x="2237728" y="1982771"/>
          <a:ext cx="1683412" cy="168341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accent2">
                  <a:lumMod val="75000"/>
                </a:schemeClr>
              </a:solidFill>
            </a:rPr>
            <a:t>Video</a:t>
          </a:r>
          <a:r>
            <a:rPr lang="en-GB" sz="2000" kern="1200" dirty="0" smtClean="0"/>
            <a:t> </a:t>
          </a:r>
          <a:endParaRPr lang="en-GB" sz="2000" kern="1200" dirty="0"/>
        </a:p>
      </dsp:txBody>
      <dsp:txXfrm rot="5400000">
        <a:off x="2730788" y="1982771"/>
        <a:ext cx="1190352" cy="1190352"/>
      </dsp:txXfrm>
    </dsp:sp>
    <dsp:sp modelId="{E359F5D8-3074-4641-B37E-7ADBF20C8850}">
      <dsp:nvSpPr>
        <dsp:cNvPr id="0" name=""/>
        <dsp:cNvSpPr/>
      </dsp:nvSpPr>
      <dsp:spPr>
        <a:xfrm>
          <a:off x="3669406" y="1593993"/>
          <a:ext cx="581224" cy="505412"/>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9A7BA-B5D3-4320-8674-2100EBA44DEE}">
      <dsp:nvSpPr>
        <dsp:cNvPr id="0" name=""/>
        <dsp:cNvSpPr/>
      </dsp:nvSpPr>
      <dsp:spPr>
        <a:xfrm rot="10800000">
          <a:off x="3669406" y="1788382"/>
          <a:ext cx="581224" cy="505412"/>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Arial" pitchFamily="34" charset="0"/>
              </a:defRPr>
            </a:lvl1pPr>
          </a:lstStyle>
          <a:p>
            <a:pPr>
              <a:defRPr/>
            </a:pPr>
            <a:endParaRPr lang="en-US"/>
          </a:p>
        </p:txBody>
      </p:sp>
      <p:sp>
        <p:nvSpPr>
          <p:cNvPr id="409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cs typeface="Arial" pitchFamily="34" charset="0"/>
              </a:defRPr>
            </a:lvl1pPr>
          </a:lstStyle>
          <a:p>
            <a:pPr>
              <a:defRPr/>
            </a:pPr>
            <a:endParaRPr lang="en-US"/>
          </a:p>
        </p:txBody>
      </p:sp>
      <p:sp>
        <p:nvSpPr>
          <p:cNvPr id="410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Arial" pitchFamily="34" charset="0"/>
              </a:defRPr>
            </a:lvl1pPr>
          </a:lstStyle>
          <a:p>
            <a:pPr>
              <a:defRPr/>
            </a:pPr>
            <a:endParaRPr lang="en-US"/>
          </a:p>
        </p:txBody>
      </p:sp>
      <p:sp>
        <p:nvSpPr>
          <p:cNvPr id="410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Arial" pitchFamily="34" charset="0"/>
              </a:defRPr>
            </a:lvl1pPr>
          </a:lstStyle>
          <a:p>
            <a:pPr>
              <a:defRPr/>
            </a:pPr>
            <a:fld id="{1E36CACD-7439-4F67-B356-D32EEA7256CE}" type="slidenum">
              <a:rPr lang="en-GB"/>
              <a:pPr>
                <a:defRPr/>
              </a:pPr>
              <a:t>‹#›</a:t>
            </a:fld>
            <a:endParaRPr lang="en-GB"/>
          </a:p>
        </p:txBody>
      </p:sp>
    </p:spTree>
    <p:extLst>
      <p:ext uri="{BB962C8B-B14F-4D97-AF65-F5344CB8AC3E}">
        <p14:creationId xmlns:p14="http://schemas.microsoft.com/office/powerpoint/2010/main" val="144960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cs typeface="Arial" pitchFamily="34"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Arial" pitchFamily="34" charset="0"/>
              </a:defRPr>
            </a:lvl1pPr>
          </a:lstStyle>
          <a:p>
            <a:pPr>
              <a:defRPr/>
            </a:pPr>
            <a:fld id="{CF243FD5-9FAC-48C5-ABC9-ED47DECE6CF0}" type="slidenum">
              <a:rPr lang="en-GB"/>
              <a:pPr>
                <a:defRPr/>
              </a:pPr>
              <a:t>‹#›</a:t>
            </a:fld>
            <a:endParaRPr lang="en-GB"/>
          </a:p>
        </p:txBody>
      </p:sp>
    </p:spTree>
    <p:extLst>
      <p:ext uri="{BB962C8B-B14F-4D97-AF65-F5344CB8AC3E}">
        <p14:creationId xmlns:p14="http://schemas.microsoft.com/office/powerpoint/2010/main" val="3395981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16"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017373B4-DA1F-4221-A81F-11CA88197609}" type="slidenum">
              <a:rPr lang="en-GB" altLang="en-US" smtClean="0"/>
              <a:pPr eaLnBrk="1" hangingPunct="1"/>
              <a:t>1</a:t>
            </a:fld>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0"/>
          <p:cNvSpPr>
            <a:spLocks noGrp="1" noChangeArrowheads="1"/>
          </p:cNvSpPr>
          <p:nvPr>
            <p:ph type="sldNum" sz="quarter" idx="10"/>
          </p:nvPr>
        </p:nvSpPr>
        <p:spPr>
          <a:ln/>
        </p:spPr>
        <p:txBody>
          <a:bodyPr/>
          <a:lstStyle>
            <a:lvl1pPr>
              <a:defRPr/>
            </a:lvl1pPr>
          </a:lstStyle>
          <a:p>
            <a:pPr>
              <a:defRPr/>
            </a:pPr>
            <a:fld id="{5D8819E8-8646-4560-B5A5-D37C06D5BDEE}" type="slidenum">
              <a:rPr lang="en-GB"/>
              <a:pPr>
                <a:defRPr/>
              </a:pPr>
              <a:t>‹#›</a:t>
            </a:fld>
            <a:endParaRPr lang="en-GB"/>
          </a:p>
        </p:txBody>
      </p:sp>
    </p:spTree>
    <p:extLst>
      <p:ext uri="{BB962C8B-B14F-4D97-AF65-F5344CB8AC3E}">
        <p14:creationId xmlns:p14="http://schemas.microsoft.com/office/powerpoint/2010/main" val="3706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sldNum" sz="quarter" idx="10"/>
          </p:nvPr>
        </p:nvSpPr>
        <p:spPr>
          <a:ln/>
        </p:spPr>
        <p:txBody>
          <a:bodyPr/>
          <a:lstStyle>
            <a:lvl1pPr>
              <a:defRPr/>
            </a:lvl1pPr>
          </a:lstStyle>
          <a:p>
            <a:pPr>
              <a:defRPr/>
            </a:pPr>
            <a:fld id="{F33AAF5E-BE93-4943-9BE8-6758EA3CA4D0}" type="slidenum">
              <a:rPr lang="en-GB"/>
              <a:pPr>
                <a:defRPr/>
              </a:pPr>
              <a:t>‹#›</a:t>
            </a:fld>
            <a:endParaRPr lang="en-GB"/>
          </a:p>
        </p:txBody>
      </p:sp>
    </p:spTree>
    <p:extLst>
      <p:ext uri="{BB962C8B-B14F-4D97-AF65-F5344CB8AC3E}">
        <p14:creationId xmlns:p14="http://schemas.microsoft.com/office/powerpoint/2010/main" val="381299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8738" y="1052513"/>
            <a:ext cx="1979612" cy="5113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1052513"/>
            <a:ext cx="5788025" cy="5113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sldNum" sz="quarter" idx="10"/>
          </p:nvPr>
        </p:nvSpPr>
        <p:spPr>
          <a:ln/>
        </p:spPr>
        <p:txBody>
          <a:bodyPr/>
          <a:lstStyle>
            <a:lvl1pPr>
              <a:defRPr/>
            </a:lvl1pPr>
          </a:lstStyle>
          <a:p>
            <a:pPr>
              <a:defRPr/>
            </a:pPr>
            <a:fld id="{BDD55D66-688E-44AE-B785-26AFDDE373A2}" type="slidenum">
              <a:rPr lang="en-GB"/>
              <a:pPr>
                <a:defRPr/>
              </a:pPr>
              <a:t>‹#›</a:t>
            </a:fld>
            <a:endParaRPr lang="en-GB"/>
          </a:p>
        </p:txBody>
      </p:sp>
    </p:spTree>
    <p:extLst>
      <p:ext uri="{BB962C8B-B14F-4D97-AF65-F5344CB8AC3E}">
        <p14:creationId xmlns:p14="http://schemas.microsoft.com/office/powerpoint/2010/main" val="72223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76207EBF-AC04-440F-9F5C-CE4C93DF2D4F}" type="slidenum">
              <a:rPr lang="en-GB"/>
              <a:pPr>
                <a:defRPr/>
              </a:pPr>
              <a:t>‹#›</a:t>
            </a:fld>
            <a:endParaRPr lang="en-GB"/>
          </a:p>
        </p:txBody>
      </p:sp>
    </p:spTree>
    <p:extLst>
      <p:ext uri="{BB962C8B-B14F-4D97-AF65-F5344CB8AC3E}">
        <p14:creationId xmlns:p14="http://schemas.microsoft.com/office/powerpoint/2010/main" val="2135292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29A4A41C-0582-49CD-B334-0516C305C44F}" type="slidenum">
              <a:rPr lang="en-GB"/>
              <a:pPr>
                <a:defRPr/>
              </a:pPr>
              <a:t>‹#›</a:t>
            </a:fld>
            <a:endParaRPr lang="en-GB"/>
          </a:p>
        </p:txBody>
      </p:sp>
    </p:spTree>
    <p:extLst>
      <p:ext uri="{BB962C8B-B14F-4D97-AF65-F5344CB8AC3E}">
        <p14:creationId xmlns:p14="http://schemas.microsoft.com/office/powerpoint/2010/main" val="2368546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0BEE3B1-BBA3-4656-86FB-F11A2BE8DDC0}" type="slidenum">
              <a:rPr lang="en-GB"/>
              <a:pPr>
                <a:defRPr/>
              </a:pPr>
              <a:t>‹#›</a:t>
            </a:fld>
            <a:endParaRPr lang="en-GB"/>
          </a:p>
        </p:txBody>
      </p:sp>
    </p:spTree>
    <p:extLst>
      <p:ext uri="{BB962C8B-B14F-4D97-AF65-F5344CB8AC3E}">
        <p14:creationId xmlns:p14="http://schemas.microsoft.com/office/powerpoint/2010/main" val="2447476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2133600"/>
            <a:ext cx="3883025" cy="3887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03738" y="2133600"/>
            <a:ext cx="3884612" cy="3887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F252E484-F531-426E-8938-0E00FE36EAEC}" type="slidenum">
              <a:rPr lang="en-GB"/>
              <a:pPr>
                <a:defRPr/>
              </a:pPr>
              <a:t>‹#›</a:t>
            </a:fld>
            <a:endParaRPr lang="en-GB"/>
          </a:p>
        </p:txBody>
      </p:sp>
    </p:spTree>
    <p:extLst>
      <p:ext uri="{BB962C8B-B14F-4D97-AF65-F5344CB8AC3E}">
        <p14:creationId xmlns:p14="http://schemas.microsoft.com/office/powerpoint/2010/main" val="177506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A87BBF35-F016-4C04-B916-F60E5D1A70AB}" type="slidenum">
              <a:rPr lang="en-GB"/>
              <a:pPr>
                <a:defRPr/>
              </a:pPr>
              <a:t>‹#›</a:t>
            </a:fld>
            <a:endParaRPr lang="en-GB"/>
          </a:p>
        </p:txBody>
      </p:sp>
    </p:spTree>
    <p:extLst>
      <p:ext uri="{BB962C8B-B14F-4D97-AF65-F5344CB8AC3E}">
        <p14:creationId xmlns:p14="http://schemas.microsoft.com/office/powerpoint/2010/main" val="1881455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064BE635-A95F-4167-8674-F30734BB01F0}" type="slidenum">
              <a:rPr lang="en-GB"/>
              <a:pPr>
                <a:defRPr/>
              </a:pPr>
              <a:t>‹#›</a:t>
            </a:fld>
            <a:endParaRPr lang="en-GB"/>
          </a:p>
        </p:txBody>
      </p:sp>
    </p:spTree>
    <p:extLst>
      <p:ext uri="{BB962C8B-B14F-4D97-AF65-F5344CB8AC3E}">
        <p14:creationId xmlns:p14="http://schemas.microsoft.com/office/powerpoint/2010/main" val="1732192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E1D1F14-0EBA-4F73-8055-33FC0E90ECED}" type="slidenum">
              <a:rPr lang="en-GB"/>
              <a:pPr>
                <a:defRPr/>
              </a:pPr>
              <a:t>‹#›</a:t>
            </a:fld>
            <a:endParaRPr lang="en-GB"/>
          </a:p>
        </p:txBody>
      </p:sp>
    </p:spTree>
    <p:extLst>
      <p:ext uri="{BB962C8B-B14F-4D97-AF65-F5344CB8AC3E}">
        <p14:creationId xmlns:p14="http://schemas.microsoft.com/office/powerpoint/2010/main" val="315748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14C7CF2-8205-4E32-8567-D8EE505730AA}" type="slidenum">
              <a:rPr lang="en-GB"/>
              <a:pPr>
                <a:defRPr/>
              </a:pPr>
              <a:t>‹#›</a:t>
            </a:fld>
            <a:endParaRPr lang="en-GB"/>
          </a:p>
        </p:txBody>
      </p:sp>
    </p:spTree>
    <p:extLst>
      <p:ext uri="{BB962C8B-B14F-4D97-AF65-F5344CB8AC3E}">
        <p14:creationId xmlns:p14="http://schemas.microsoft.com/office/powerpoint/2010/main" val="24244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sldNum" sz="quarter" idx="10"/>
          </p:nvPr>
        </p:nvSpPr>
        <p:spPr>
          <a:ln/>
        </p:spPr>
        <p:txBody>
          <a:bodyPr/>
          <a:lstStyle>
            <a:lvl1pPr>
              <a:defRPr/>
            </a:lvl1pPr>
          </a:lstStyle>
          <a:p>
            <a:pPr>
              <a:defRPr/>
            </a:pPr>
            <a:fld id="{87123303-1A0B-4A2B-8BB8-10613CDE661E}" type="slidenum">
              <a:rPr lang="en-GB"/>
              <a:pPr>
                <a:defRPr/>
              </a:pPr>
              <a:t>‹#›</a:t>
            </a:fld>
            <a:endParaRPr lang="en-GB"/>
          </a:p>
        </p:txBody>
      </p:sp>
    </p:spTree>
    <p:extLst>
      <p:ext uri="{BB962C8B-B14F-4D97-AF65-F5344CB8AC3E}">
        <p14:creationId xmlns:p14="http://schemas.microsoft.com/office/powerpoint/2010/main" val="1972469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211189-20D0-4F2E-A12E-0EEEA20FA94C}" type="slidenum">
              <a:rPr lang="en-GB"/>
              <a:pPr>
                <a:defRPr/>
              </a:pPr>
              <a:t>‹#›</a:t>
            </a:fld>
            <a:endParaRPr lang="en-GB"/>
          </a:p>
        </p:txBody>
      </p:sp>
    </p:spTree>
    <p:extLst>
      <p:ext uri="{BB962C8B-B14F-4D97-AF65-F5344CB8AC3E}">
        <p14:creationId xmlns:p14="http://schemas.microsoft.com/office/powerpoint/2010/main" val="2133822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1B4EC521-C31E-4822-9C7F-F6B246C58209}" type="slidenum">
              <a:rPr lang="en-GB"/>
              <a:pPr>
                <a:defRPr/>
              </a:pPr>
              <a:t>‹#›</a:t>
            </a:fld>
            <a:endParaRPr lang="en-GB"/>
          </a:p>
        </p:txBody>
      </p:sp>
    </p:spTree>
    <p:extLst>
      <p:ext uri="{BB962C8B-B14F-4D97-AF65-F5344CB8AC3E}">
        <p14:creationId xmlns:p14="http://schemas.microsoft.com/office/powerpoint/2010/main" val="2933643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8738" y="1341438"/>
            <a:ext cx="1979612" cy="4679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1341438"/>
            <a:ext cx="5788025" cy="4679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63C5BC30-95B6-4C7C-846D-79BBBC7A2BE1}" type="slidenum">
              <a:rPr lang="en-GB"/>
              <a:pPr>
                <a:defRPr/>
              </a:pPr>
              <a:t>‹#›</a:t>
            </a:fld>
            <a:endParaRPr lang="en-GB"/>
          </a:p>
        </p:txBody>
      </p:sp>
    </p:spTree>
    <p:extLst>
      <p:ext uri="{BB962C8B-B14F-4D97-AF65-F5344CB8AC3E}">
        <p14:creationId xmlns:p14="http://schemas.microsoft.com/office/powerpoint/2010/main" val="146356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88799448-14E2-451D-84FB-FF1591D21A78}" type="slidenum">
              <a:rPr lang="en-GB"/>
              <a:pPr>
                <a:defRPr/>
              </a:pPr>
              <a:t>‹#›</a:t>
            </a:fld>
            <a:endParaRPr lang="en-GB"/>
          </a:p>
        </p:txBody>
      </p:sp>
    </p:spTree>
    <p:extLst>
      <p:ext uri="{BB962C8B-B14F-4D97-AF65-F5344CB8AC3E}">
        <p14:creationId xmlns:p14="http://schemas.microsoft.com/office/powerpoint/2010/main" val="3778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844675"/>
            <a:ext cx="3883025"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03738" y="1844675"/>
            <a:ext cx="3884612"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sldNum" sz="quarter" idx="10"/>
          </p:nvPr>
        </p:nvSpPr>
        <p:spPr>
          <a:ln/>
        </p:spPr>
        <p:txBody>
          <a:bodyPr/>
          <a:lstStyle>
            <a:lvl1pPr>
              <a:defRPr/>
            </a:lvl1pPr>
          </a:lstStyle>
          <a:p>
            <a:pPr>
              <a:defRPr/>
            </a:pPr>
            <a:fld id="{A6093E98-9D2B-4BA0-848E-24FC8FA0703A}" type="slidenum">
              <a:rPr lang="en-GB"/>
              <a:pPr>
                <a:defRPr/>
              </a:pPr>
              <a:t>‹#›</a:t>
            </a:fld>
            <a:endParaRPr lang="en-GB"/>
          </a:p>
        </p:txBody>
      </p:sp>
    </p:spTree>
    <p:extLst>
      <p:ext uri="{BB962C8B-B14F-4D97-AF65-F5344CB8AC3E}">
        <p14:creationId xmlns:p14="http://schemas.microsoft.com/office/powerpoint/2010/main" val="323237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sldNum" sz="quarter" idx="10"/>
          </p:nvPr>
        </p:nvSpPr>
        <p:spPr>
          <a:ln/>
        </p:spPr>
        <p:txBody>
          <a:bodyPr/>
          <a:lstStyle>
            <a:lvl1pPr>
              <a:defRPr/>
            </a:lvl1pPr>
          </a:lstStyle>
          <a:p>
            <a:pPr>
              <a:defRPr/>
            </a:pPr>
            <a:fld id="{5A6CD600-044C-4C3D-9F3E-E9B4B1919838}" type="slidenum">
              <a:rPr lang="en-GB"/>
              <a:pPr>
                <a:defRPr/>
              </a:pPr>
              <a:t>‹#›</a:t>
            </a:fld>
            <a:endParaRPr lang="en-GB"/>
          </a:p>
        </p:txBody>
      </p:sp>
    </p:spTree>
    <p:extLst>
      <p:ext uri="{BB962C8B-B14F-4D97-AF65-F5344CB8AC3E}">
        <p14:creationId xmlns:p14="http://schemas.microsoft.com/office/powerpoint/2010/main" val="120011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sldNum" sz="quarter" idx="10"/>
          </p:nvPr>
        </p:nvSpPr>
        <p:spPr>
          <a:ln/>
        </p:spPr>
        <p:txBody>
          <a:bodyPr/>
          <a:lstStyle>
            <a:lvl1pPr>
              <a:defRPr/>
            </a:lvl1pPr>
          </a:lstStyle>
          <a:p>
            <a:pPr>
              <a:defRPr/>
            </a:pPr>
            <a:fld id="{02AD38BD-B8A0-46AB-BEAB-EDB9EB893C0C}" type="slidenum">
              <a:rPr lang="en-GB"/>
              <a:pPr>
                <a:defRPr/>
              </a:pPr>
              <a:t>‹#›</a:t>
            </a:fld>
            <a:endParaRPr lang="en-GB"/>
          </a:p>
        </p:txBody>
      </p:sp>
    </p:spTree>
    <p:extLst>
      <p:ext uri="{BB962C8B-B14F-4D97-AF65-F5344CB8AC3E}">
        <p14:creationId xmlns:p14="http://schemas.microsoft.com/office/powerpoint/2010/main" val="367158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772F7E78-3E66-45FD-A69C-830BB0BF0240}" type="slidenum">
              <a:rPr lang="en-GB"/>
              <a:pPr>
                <a:defRPr/>
              </a:pPr>
              <a:t>‹#›</a:t>
            </a:fld>
            <a:endParaRPr lang="en-GB"/>
          </a:p>
        </p:txBody>
      </p:sp>
    </p:spTree>
    <p:extLst>
      <p:ext uri="{BB962C8B-B14F-4D97-AF65-F5344CB8AC3E}">
        <p14:creationId xmlns:p14="http://schemas.microsoft.com/office/powerpoint/2010/main" val="49410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8D4A904D-D712-4759-AC64-2E1E07431240}" type="slidenum">
              <a:rPr lang="en-GB"/>
              <a:pPr>
                <a:defRPr/>
              </a:pPr>
              <a:t>‹#›</a:t>
            </a:fld>
            <a:endParaRPr lang="en-GB"/>
          </a:p>
        </p:txBody>
      </p:sp>
    </p:spTree>
    <p:extLst>
      <p:ext uri="{BB962C8B-B14F-4D97-AF65-F5344CB8AC3E}">
        <p14:creationId xmlns:p14="http://schemas.microsoft.com/office/powerpoint/2010/main" val="90962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DC9252CC-AEF6-4F68-A6BA-008D7AE7E7B6}" type="slidenum">
              <a:rPr lang="en-GB"/>
              <a:pPr>
                <a:defRPr/>
              </a:pPr>
              <a:t>‹#›</a:t>
            </a:fld>
            <a:endParaRPr lang="en-GB"/>
          </a:p>
        </p:txBody>
      </p:sp>
    </p:spTree>
    <p:extLst>
      <p:ext uri="{BB962C8B-B14F-4D97-AF65-F5344CB8AC3E}">
        <p14:creationId xmlns:p14="http://schemas.microsoft.com/office/powerpoint/2010/main" val="3971258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NCRM Logo Horizontal (CMYK)"/>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2438" y="304800"/>
            <a:ext cx="33988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ESRC Logo small blue white background"/>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68313" y="6353175"/>
            <a:ext cx="4318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Box 9"/>
          <p:cNvSpPr txBox="1">
            <a:spLocks noChangeArrowheads="1"/>
          </p:cNvSpPr>
          <p:nvPr userDrawn="1"/>
        </p:nvSpPr>
        <p:spPr bwMode="auto">
          <a:xfrm>
            <a:off x="971550" y="6534150"/>
            <a:ext cx="38163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sz="1000" smtClean="0">
                <a:solidFill>
                  <a:schemeClr val="bg2"/>
                </a:solidFill>
              </a:rPr>
              <a:t>NCRM is funded by the Economic and Social Research Council</a:t>
            </a:r>
          </a:p>
          <a:p>
            <a:pPr eaLnBrk="1" hangingPunct="1">
              <a:spcBef>
                <a:spcPct val="50000"/>
              </a:spcBef>
              <a:defRPr/>
            </a:pPr>
            <a:endParaRPr lang="en-GB" sz="1000" smtClean="0"/>
          </a:p>
        </p:txBody>
      </p:sp>
      <p:sp>
        <p:nvSpPr>
          <p:cNvPr id="10250" name="Rectangle 10"/>
          <p:cNvSpPr>
            <a:spLocks noGrp="1" noChangeArrowheads="1"/>
          </p:cNvSpPr>
          <p:nvPr>
            <p:ph type="sldNum" sz="quarter" idx="4"/>
          </p:nvPr>
        </p:nvSpPr>
        <p:spPr bwMode="auto">
          <a:xfrm>
            <a:off x="7885113" y="6381750"/>
            <a:ext cx="80168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pitchFamily="34" charset="0"/>
                <a:ea typeface="ＭＳ Ｐゴシック" pitchFamily="34" charset="-128"/>
              </a:defRPr>
            </a:lvl1pPr>
          </a:lstStyle>
          <a:p>
            <a:pPr>
              <a:defRPr/>
            </a:pPr>
            <a:fld id="{9390DF26-CE26-4E02-930B-784BC4FE13EA}" type="slidenum">
              <a:rPr lang="en-GB"/>
              <a:pPr>
                <a:defRPr/>
              </a:pPr>
              <a:t>‹#›</a:t>
            </a:fld>
            <a:endParaRPr lang="en-GB"/>
          </a:p>
        </p:txBody>
      </p:sp>
      <p:sp>
        <p:nvSpPr>
          <p:cNvPr id="1030" name="Rectangle 11"/>
          <p:cNvSpPr>
            <a:spLocks noGrp="1" noChangeArrowheads="1"/>
          </p:cNvSpPr>
          <p:nvPr>
            <p:ph type="title"/>
          </p:nvPr>
        </p:nvSpPr>
        <p:spPr bwMode="auto">
          <a:xfrm>
            <a:off x="468313" y="1052513"/>
            <a:ext cx="7920037"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1031" name="Rectangle 12"/>
          <p:cNvSpPr>
            <a:spLocks noGrp="1" noChangeArrowheads="1"/>
          </p:cNvSpPr>
          <p:nvPr>
            <p:ph type="body" idx="1"/>
          </p:nvPr>
        </p:nvSpPr>
        <p:spPr bwMode="auto">
          <a:xfrm>
            <a:off x="468313" y="1844675"/>
            <a:ext cx="792003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eaLnBrk="0" fontAlgn="base" hangingPunct="0">
        <a:spcBef>
          <a:spcPct val="0"/>
        </a:spcBef>
        <a:spcAft>
          <a:spcPct val="0"/>
        </a:spcAft>
        <a:defRPr sz="4000">
          <a:solidFill>
            <a:srgbClr val="1C4F7C"/>
          </a:solidFill>
          <a:latin typeface="+mj-lt"/>
          <a:ea typeface="ＭＳ Ｐゴシック" charset="0"/>
          <a:cs typeface="+mj-cs"/>
        </a:defRPr>
      </a:lvl1pPr>
      <a:lvl2pPr algn="ctr" rtl="0" eaLnBrk="0" fontAlgn="base" hangingPunct="0">
        <a:spcBef>
          <a:spcPct val="0"/>
        </a:spcBef>
        <a:spcAft>
          <a:spcPct val="0"/>
        </a:spcAft>
        <a:defRPr sz="4000">
          <a:solidFill>
            <a:srgbClr val="1C4F7C"/>
          </a:solidFill>
          <a:latin typeface="Gill Sans MT" pitchFamily="34" charset="0"/>
          <a:ea typeface="ＭＳ Ｐゴシック" charset="0"/>
          <a:cs typeface="Arial" charset="0"/>
        </a:defRPr>
      </a:lvl2pPr>
      <a:lvl3pPr algn="ctr" rtl="0" eaLnBrk="0" fontAlgn="base" hangingPunct="0">
        <a:spcBef>
          <a:spcPct val="0"/>
        </a:spcBef>
        <a:spcAft>
          <a:spcPct val="0"/>
        </a:spcAft>
        <a:defRPr sz="4000">
          <a:solidFill>
            <a:srgbClr val="1C4F7C"/>
          </a:solidFill>
          <a:latin typeface="Gill Sans MT" pitchFamily="34" charset="0"/>
          <a:ea typeface="ＭＳ Ｐゴシック" charset="0"/>
          <a:cs typeface="Arial" charset="0"/>
        </a:defRPr>
      </a:lvl3pPr>
      <a:lvl4pPr algn="ctr" rtl="0" eaLnBrk="0" fontAlgn="base" hangingPunct="0">
        <a:spcBef>
          <a:spcPct val="0"/>
        </a:spcBef>
        <a:spcAft>
          <a:spcPct val="0"/>
        </a:spcAft>
        <a:defRPr sz="4000">
          <a:solidFill>
            <a:srgbClr val="1C4F7C"/>
          </a:solidFill>
          <a:latin typeface="Gill Sans MT" pitchFamily="34" charset="0"/>
          <a:ea typeface="ＭＳ Ｐゴシック" charset="0"/>
          <a:cs typeface="Arial" charset="0"/>
        </a:defRPr>
      </a:lvl4pPr>
      <a:lvl5pPr algn="ctr" rtl="0" eaLnBrk="0" fontAlgn="base" hangingPunct="0">
        <a:spcBef>
          <a:spcPct val="0"/>
        </a:spcBef>
        <a:spcAft>
          <a:spcPct val="0"/>
        </a:spcAft>
        <a:defRPr sz="4000">
          <a:solidFill>
            <a:srgbClr val="1C4F7C"/>
          </a:solidFill>
          <a:latin typeface="Gill Sans MT" pitchFamily="34" charset="0"/>
          <a:ea typeface="ＭＳ Ｐゴシック" charset="0"/>
          <a:cs typeface="Arial" charset="0"/>
        </a:defRPr>
      </a:lvl5pPr>
      <a:lvl6pPr marL="457200" algn="ctr" rtl="0" fontAlgn="base">
        <a:spcBef>
          <a:spcPct val="0"/>
        </a:spcBef>
        <a:spcAft>
          <a:spcPct val="0"/>
        </a:spcAft>
        <a:defRPr sz="4000">
          <a:solidFill>
            <a:srgbClr val="1C4F7C"/>
          </a:solidFill>
          <a:latin typeface="Gill Sans MT" pitchFamily="34" charset="0"/>
          <a:cs typeface="Arial" charset="0"/>
        </a:defRPr>
      </a:lvl6pPr>
      <a:lvl7pPr marL="914400" algn="ctr" rtl="0" fontAlgn="base">
        <a:spcBef>
          <a:spcPct val="0"/>
        </a:spcBef>
        <a:spcAft>
          <a:spcPct val="0"/>
        </a:spcAft>
        <a:defRPr sz="4000">
          <a:solidFill>
            <a:srgbClr val="1C4F7C"/>
          </a:solidFill>
          <a:latin typeface="Gill Sans MT" pitchFamily="34" charset="0"/>
          <a:cs typeface="Arial" charset="0"/>
        </a:defRPr>
      </a:lvl7pPr>
      <a:lvl8pPr marL="1371600" algn="ctr" rtl="0" fontAlgn="base">
        <a:spcBef>
          <a:spcPct val="0"/>
        </a:spcBef>
        <a:spcAft>
          <a:spcPct val="0"/>
        </a:spcAft>
        <a:defRPr sz="4000">
          <a:solidFill>
            <a:srgbClr val="1C4F7C"/>
          </a:solidFill>
          <a:latin typeface="Gill Sans MT" pitchFamily="34" charset="0"/>
          <a:cs typeface="Arial" charset="0"/>
        </a:defRPr>
      </a:lvl8pPr>
      <a:lvl9pPr marL="1828800" algn="ctr" rtl="0" fontAlgn="base">
        <a:spcBef>
          <a:spcPct val="0"/>
        </a:spcBef>
        <a:spcAft>
          <a:spcPct val="0"/>
        </a:spcAft>
        <a:defRPr sz="4000">
          <a:solidFill>
            <a:srgbClr val="1C4F7C"/>
          </a:solidFill>
          <a:latin typeface="Gill Sans MT" pitchFamily="34" charset="0"/>
          <a:cs typeface="Arial" charset="0"/>
        </a:defRPr>
      </a:lvl9pPr>
    </p:titleStyle>
    <p:bodyStyle>
      <a:lvl1pPr marL="342900" indent="-342900" algn="l" rtl="0" eaLnBrk="0" fontAlgn="base" hangingPunct="0">
        <a:spcBef>
          <a:spcPct val="20000"/>
        </a:spcBef>
        <a:spcAft>
          <a:spcPct val="0"/>
        </a:spcAft>
        <a:buChar char="•"/>
        <a:defRPr sz="2800">
          <a:solidFill>
            <a:srgbClr val="1C4F7C"/>
          </a:solidFill>
          <a:latin typeface="+mn-lt"/>
          <a:ea typeface="ＭＳ Ｐゴシック" charset="0"/>
          <a:cs typeface="+mn-cs"/>
        </a:defRPr>
      </a:lvl1pPr>
      <a:lvl2pPr marL="742950" indent="-285750" algn="l" rtl="0" eaLnBrk="0" fontAlgn="base" hangingPunct="0">
        <a:spcBef>
          <a:spcPct val="20000"/>
        </a:spcBef>
        <a:spcAft>
          <a:spcPct val="0"/>
        </a:spcAft>
        <a:buChar char="–"/>
        <a:defRPr sz="2400">
          <a:solidFill>
            <a:srgbClr val="1C4F7C"/>
          </a:solidFill>
          <a:latin typeface="+mn-lt"/>
          <a:ea typeface="Arial" charset="0"/>
          <a:cs typeface="+mn-cs"/>
        </a:defRPr>
      </a:lvl2pPr>
      <a:lvl3pPr marL="1143000" indent="-228600" algn="l" rtl="0" eaLnBrk="0" fontAlgn="base" hangingPunct="0">
        <a:spcBef>
          <a:spcPct val="20000"/>
        </a:spcBef>
        <a:spcAft>
          <a:spcPct val="0"/>
        </a:spcAft>
        <a:buChar char="•"/>
        <a:defRPr sz="2000">
          <a:solidFill>
            <a:srgbClr val="1C4F7C"/>
          </a:solidFill>
          <a:latin typeface="+mn-lt"/>
          <a:ea typeface="Arial" charset="0"/>
          <a:cs typeface="+mn-cs"/>
        </a:defRPr>
      </a:lvl3pPr>
      <a:lvl4pPr marL="1600200" indent="-228600" algn="l" rtl="0" eaLnBrk="0" fontAlgn="base" hangingPunct="0">
        <a:spcBef>
          <a:spcPct val="20000"/>
        </a:spcBef>
        <a:spcAft>
          <a:spcPct val="0"/>
        </a:spcAft>
        <a:buChar char="–"/>
        <a:defRPr>
          <a:solidFill>
            <a:srgbClr val="1C4F7C"/>
          </a:solidFill>
          <a:latin typeface="+mn-lt"/>
          <a:ea typeface="Arial" charset="0"/>
          <a:cs typeface="+mn-cs"/>
        </a:defRPr>
      </a:lvl4pPr>
      <a:lvl5pPr marL="2057400" indent="-228600" algn="l" rtl="0" eaLnBrk="0" fontAlgn="base" hangingPunct="0">
        <a:spcBef>
          <a:spcPct val="20000"/>
        </a:spcBef>
        <a:spcAft>
          <a:spcPct val="0"/>
        </a:spcAft>
        <a:buChar char="»"/>
        <a:defRPr sz="1600">
          <a:solidFill>
            <a:srgbClr val="1C4F7C"/>
          </a:solidFill>
          <a:latin typeface="+mn-lt"/>
          <a:ea typeface="Arial" charset="0"/>
          <a:cs typeface="+mn-cs"/>
        </a:defRPr>
      </a:lvl5pPr>
      <a:lvl6pPr marL="2514600" indent="-228600" algn="l" rtl="0" fontAlgn="base">
        <a:spcBef>
          <a:spcPct val="20000"/>
        </a:spcBef>
        <a:spcAft>
          <a:spcPct val="0"/>
        </a:spcAft>
        <a:buChar char="»"/>
        <a:defRPr sz="1600">
          <a:solidFill>
            <a:srgbClr val="1C4F7C"/>
          </a:solidFill>
          <a:latin typeface="+mn-lt"/>
          <a:cs typeface="+mn-cs"/>
        </a:defRPr>
      </a:lvl6pPr>
      <a:lvl7pPr marL="2971800" indent="-228600" algn="l" rtl="0" fontAlgn="base">
        <a:spcBef>
          <a:spcPct val="20000"/>
        </a:spcBef>
        <a:spcAft>
          <a:spcPct val="0"/>
        </a:spcAft>
        <a:buChar char="»"/>
        <a:defRPr sz="1600">
          <a:solidFill>
            <a:srgbClr val="1C4F7C"/>
          </a:solidFill>
          <a:latin typeface="+mn-lt"/>
          <a:cs typeface="+mn-cs"/>
        </a:defRPr>
      </a:lvl7pPr>
      <a:lvl8pPr marL="3429000" indent="-228600" algn="l" rtl="0" fontAlgn="base">
        <a:spcBef>
          <a:spcPct val="20000"/>
        </a:spcBef>
        <a:spcAft>
          <a:spcPct val="0"/>
        </a:spcAft>
        <a:buChar char="»"/>
        <a:defRPr sz="1600">
          <a:solidFill>
            <a:srgbClr val="1C4F7C"/>
          </a:solidFill>
          <a:latin typeface="+mn-lt"/>
          <a:cs typeface="+mn-cs"/>
        </a:defRPr>
      </a:lvl8pPr>
      <a:lvl9pPr marL="3886200" indent="-228600" algn="l" rtl="0" fontAlgn="base">
        <a:spcBef>
          <a:spcPct val="20000"/>
        </a:spcBef>
        <a:spcAft>
          <a:spcPct val="0"/>
        </a:spcAft>
        <a:buChar char="»"/>
        <a:defRPr sz="1600">
          <a:solidFill>
            <a:srgbClr val="1C4F7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025525"/>
            <a:ext cx="8748713" cy="5111750"/>
          </a:xfrm>
          <a:prstGeom prst="rect">
            <a:avLst/>
          </a:prstGeom>
          <a:solidFill>
            <a:srgbClr val="1C4F7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endParaRPr lang="en-US" altLang="en-US"/>
          </a:p>
        </p:txBody>
      </p:sp>
      <p:sp>
        <p:nvSpPr>
          <p:cNvPr id="2051" name="Rectangle 3"/>
          <p:cNvSpPr>
            <a:spLocks noGrp="1" noChangeArrowheads="1"/>
          </p:cNvSpPr>
          <p:nvPr>
            <p:ph type="title"/>
          </p:nvPr>
        </p:nvSpPr>
        <p:spPr bwMode="auto">
          <a:xfrm>
            <a:off x="468313" y="1341438"/>
            <a:ext cx="76327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2052" name="Rectangle 4"/>
          <p:cNvSpPr>
            <a:spLocks noGrp="1" noChangeArrowheads="1"/>
          </p:cNvSpPr>
          <p:nvPr>
            <p:ph type="body" idx="1"/>
          </p:nvPr>
        </p:nvSpPr>
        <p:spPr bwMode="auto">
          <a:xfrm>
            <a:off x="468313" y="2133600"/>
            <a:ext cx="7920037"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4341" name="Rectangle 5"/>
          <p:cNvSpPr>
            <a:spLocks noGrp="1" noChangeArrowheads="1"/>
          </p:cNvSpPr>
          <p:nvPr>
            <p:ph type="sldNum" sz="quarter" idx="4"/>
          </p:nvPr>
        </p:nvSpPr>
        <p:spPr bwMode="auto">
          <a:xfrm>
            <a:off x="7885113" y="6381750"/>
            <a:ext cx="80168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pitchFamily="34" charset="0"/>
                <a:ea typeface="ＭＳ Ｐゴシック" pitchFamily="34" charset="-128"/>
              </a:defRPr>
            </a:lvl1pPr>
          </a:lstStyle>
          <a:p>
            <a:pPr>
              <a:defRPr/>
            </a:pPr>
            <a:fld id="{D2898F4A-A7D9-4DF5-8C12-E252212FEEB3}" type="slidenum">
              <a:rPr lang="en-GB"/>
              <a:pPr>
                <a:defRPr/>
              </a:pPr>
              <a:t>‹#›</a:t>
            </a:fld>
            <a:endParaRPr lang="en-GB"/>
          </a:p>
        </p:txBody>
      </p:sp>
      <p:pic>
        <p:nvPicPr>
          <p:cNvPr id="2054" name="Picture 6" descr="ESRC Logo small blue white backgroun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313" y="6353175"/>
            <a:ext cx="4318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Oval 7"/>
          <p:cNvSpPr>
            <a:spLocks noChangeArrowheads="1"/>
          </p:cNvSpPr>
          <p:nvPr/>
        </p:nvSpPr>
        <p:spPr bwMode="auto">
          <a:xfrm>
            <a:off x="8043863" y="1196975"/>
            <a:ext cx="503237" cy="50323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endParaRPr lang="en-US" altLang="en-US"/>
          </a:p>
        </p:txBody>
      </p:sp>
      <p:sp>
        <p:nvSpPr>
          <p:cNvPr id="13320" name="Text Box 8"/>
          <p:cNvSpPr txBox="1">
            <a:spLocks noChangeArrowheads="1"/>
          </p:cNvSpPr>
          <p:nvPr/>
        </p:nvSpPr>
        <p:spPr bwMode="auto">
          <a:xfrm>
            <a:off x="971550" y="6534150"/>
            <a:ext cx="38163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sz="1000" smtClean="0">
                <a:solidFill>
                  <a:schemeClr val="bg2"/>
                </a:solidFill>
              </a:rPr>
              <a:t>NCRM is funded by the Economic and Social Research Council</a:t>
            </a:r>
          </a:p>
          <a:p>
            <a:pPr eaLnBrk="1" hangingPunct="1">
              <a:spcBef>
                <a:spcPct val="50000"/>
              </a:spcBef>
              <a:defRPr/>
            </a:pPr>
            <a:endParaRPr lang="en-GB" sz="1000" smtClean="0"/>
          </a:p>
        </p:txBody>
      </p:sp>
      <p:pic>
        <p:nvPicPr>
          <p:cNvPr id="2057" name="Picture 9" descr="NCRM Logo Horizontal (CMY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2438" y="304800"/>
            <a:ext cx="33988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NCRM Logo Horizontal (CMYK)"/>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2438" y="304800"/>
            <a:ext cx="33988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ESRC Logo small blue white backgroun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68313" y="6353175"/>
            <a:ext cx="4318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Text Box 12"/>
          <p:cNvSpPr txBox="1">
            <a:spLocks noChangeArrowheads="1"/>
          </p:cNvSpPr>
          <p:nvPr userDrawn="1"/>
        </p:nvSpPr>
        <p:spPr bwMode="auto">
          <a:xfrm>
            <a:off x="971550" y="6534150"/>
            <a:ext cx="38163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sz="1000" smtClean="0">
                <a:solidFill>
                  <a:schemeClr val="bg2"/>
                </a:solidFill>
              </a:rPr>
              <a:t>NCRM is funded by the Economic and Social Research Council</a:t>
            </a:r>
          </a:p>
          <a:p>
            <a:pPr eaLnBrk="1" hangingPunct="1">
              <a:spcBef>
                <a:spcPct val="50000"/>
              </a:spcBef>
              <a:defRPr/>
            </a:pPr>
            <a:endParaRPr lang="en-GB" sz="1000" smtClean="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ＭＳ Ｐゴシック" charset="0"/>
          <a:cs typeface="+mn-cs"/>
        </a:defRPr>
      </a:lvl1pPr>
      <a:lvl2pPr marL="742950" indent="-285750" algn="l" rtl="0" eaLnBrk="0" fontAlgn="base" hangingPunct="0">
        <a:spcBef>
          <a:spcPct val="20000"/>
        </a:spcBef>
        <a:spcAft>
          <a:spcPct val="0"/>
        </a:spcAft>
        <a:buChar char="–"/>
        <a:defRPr sz="2400">
          <a:solidFill>
            <a:schemeClr val="bg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bg1"/>
          </a:solidFill>
          <a:latin typeface="+mn-lt"/>
          <a:ea typeface="Arial" charset="0"/>
          <a:cs typeface="+mn-cs"/>
        </a:defRPr>
      </a:lvl3pPr>
      <a:lvl4pPr marL="1600200" indent="-228600" algn="l" rtl="0" eaLnBrk="0" fontAlgn="base" hangingPunct="0">
        <a:spcBef>
          <a:spcPct val="20000"/>
        </a:spcBef>
        <a:spcAft>
          <a:spcPct val="0"/>
        </a:spcAft>
        <a:buChar char="–"/>
        <a:defRPr>
          <a:solidFill>
            <a:schemeClr val="bg1"/>
          </a:solidFill>
          <a:latin typeface="+mn-lt"/>
          <a:ea typeface="Arial" charset="0"/>
          <a:cs typeface="+mn-cs"/>
        </a:defRPr>
      </a:lvl4pPr>
      <a:lvl5pPr marL="2057400" indent="-228600" algn="l" rtl="0" eaLnBrk="0" fontAlgn="base" hangingPunct="0">
        <a:spcBef>
          <a:spcPct val="20000"/>
        </a:spcBef>
        <a:spcAft>
          <a:spcPct val="0"/>
        </a:spcAft>
        <a:buChar char="»"/>
        <a:defRPr sz="1600">
          <a:solidFill>
            <a:schemeClr val="bg1"/>
          </a:solidFill>
          <a:latin typeface="+mn-lt"/>
          <a:ea typeface="Arial" charset="0"/>
          <a:cs typeface="+mn-cs"/>
        </a:defRPr>
      </a:lvl5pPr>
      <a:lvl6pPr marL="2514600" indent="-228600" algn="l" rtl="0" fontAlgn="base">
        <a:spcBef>
          <a:spcPct val="20000"/>
        </a:spcBef>
        <a:spcAft>
          <a:spcPct val="0"/>
        </a:spcAft>
        <a:buChar char="»"/>
        <a:defRPr sz="1600">
          <a:solidFill>
            <a:schemeClr val="bg1"/>
          </a:solidFill>
          <a:latin typeface="+mn-lt"/>
          <a:cs typeface="+mn-cs"/>
        </a:defRPr>
      </a:lvl6pPr>
      <a:lvl7pPr marL="2971800" indent="-228600" algn="l" rtl="0" fontAlgn="base">
        <a:spcBef>
          <a:spcPct val="20000"/>
        </a:spcBef>
        <a:spcAft>
          <a:spcPct val="0"/>
        </a:spcAft>
        <a:buChar char="»"/>
        <a:defRPr sz="1600">
          <a:solidFill>
            <a:schemeClr val="bg1"/>
          </a:solidFill>
          <a:latin typeface="+mn-lt"/>
          <a:cs typeface="+mn-cs"/>
        </a:defRPr>
      </a:lvl7pPr>
      <a:lvl8pPr marL="3429000" indent="-228600" algn="l" rtl="0" fontAlgn="base">
        <a:spcBef>
          <a:spcPct val="20000"/>
        </a:spcBef>
        <a:spcAft>
          <a:spcPct val="0"/>
        </a:spcAft>
        <a:buChar char="»"/>
        <a:defRPr sz="1600">
          <a:solidFill>
            <a:schemeClr val="bg1"/>
          </a:solidFill>
          <a:latin typeface="+mn-lt"/>
          <a:cs typeface="+mn-cs"/>
        </a:defRPr>
      </a:lvl8pPr>
      <a:lvl9pPr marL="3886200" indent="-228600" algn="l" rtl="0" fontAlgn="base">
        <a:spcBef>
          <a:spcPct val="20000"/>
        </a:spcBef>
        <a:spcAft>
          <a:spcPct val="0"/>
        </a:spcAft>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7619B518-7B0A-46A6-B72C-17D858B7DB20}" type="slidenum">
              <a:rPr lang="en-GB" altLang="en-US" smtClean="0">
                <a:solidFill>
                  <a:schemeClr val="bg2"/>
                </a:solidFill>
              </a:rPr>
              <a:pPr eaLnBrk="1" hangingPunct="1"/>
              <a:t>1</a:t>
            </a:fld>
            <a:endParaRPr lang="en-GB" altLang="en-US" dirty="0" smtClean="0">
              <a:solidFill>
                <a:schemeClr val="bg2"/>
              </a:solidFill>
            </a:endParaRPr>
          </a:p>
        </p:txBody>
      </p:sp>
      <p:sp>
        <p:nvSpPr>
          <p:cNvPr id="4" name="TextBox 3"/>
          <p:cNvSpPr txBox="1"/>
          <p:nvPr/>
        </p:nvSpPr>
        <p:spPr>
          <a:xfrm>
            <a:off x="323528" y="1196752"/>
            <a:ext cx="8208912" cy="4985980"/>
          </a:xfrm>
          <a:prstGeom prst="rect">
            <a:avLst/>
          </a:prstGeom>
          <a:noFill/>
        </p:spPr>
        <p:txBody>
          <a:bodyPr wrap="square" rtlCol="0">
            <a:spAutoFit/>
          </a:bodyPr>
          <a:lstStyle/>
          <a:p>
            <a:pPr>
              <a:spcBef>
                <a:spcPts val="3600"/>
              </a:spcBef>
            </a:pPr>
            <a:r>
              <a:rPr lang="en-GB" altLang="en-US" sz="4800" dirty="0">
                <a:solidFill>
                  <a:schemeClr val="bg1"/>
                </a:solidFill>
                <a:latin typeface="+mj-lt"/>
              </a:rPr>
              <a:t>Capacity building in advanced social science research methods: </a:t>
            </a:r>
            <a:br>
              <a:rPr lang="en-GB" altLang="en-US" sz="4800" dirty="0">
                <a:solidFill>
                  <a:schemeClr val="bg1"/>
                </a:solidFill>
                <a:latin typeface="+mj-lt"/>
              </a:rPr>
            </a:br>
            <a:r>
              <a:rPr lang="en-GB" altLang="en-US" sz="4800" dirty="0">
                <a:solidFill>
                  <a:schemeClr val="bg1"/>
                </a:solidFill>
                <a:latin typeface="+mj-lt"/>
              </a:rPr>
              <a:t>Researching teaching </a:t>
            </a:r>
            <a:r>
              <a:rPr lang="en-GB" altLang="en-US" sz="4800" dirty="0" smtClean="0">
                <a:solidFill>
                  <a:schemeClr val="bg1"/>
                </a:solidFill>
                <a:latin typeface="+mj-lt"/>
              </a:rPr>
              <a:t>and </a:t>
            </a:r>
            <a:r>
              <a:rPr lang="en-GB" altLang="en-US" sz="4800" dirty="0">
                <a:solidFill>
                  <a:schemeClr val="bg1"/>
                </a:solidFill>
                <a:latin typeface="+mj-lt"/>
              </a:rPr>
              <a:t>learning </a:t>
            </a:r>
            <a:r>
              <a:rPr lang="en-GB" altLang="en-US" sz="4800" dirty="0" smtClean="0">
                <a:solidFill>
                  <a:schemeClr val="bg1"/>
                </a:solidFill>
                <a:latin typeface="+mj-lt"/>
              </a:rPr>
              <a:t>processes</a:t>
            </a:r>
          </a:p>
          <a:p>
            <a:pPr algn="ctr">
              <a:spcBef>
                <a:spcPts val="1800"/>
              </a:spcBef>
            </a:pPr>
            <a:r>
              <a:rPr lang="en-GB" altLang="en-US" sz="4800" dirty="0" smtClean="0">
                <a:solidFill>
                  <a:srgbClr val="8BBD3A"/>
                </a:solidFill>
                <a:latin typeface="+mj-lt"/>
              </a:rPr>
              <a:t>Daniel Kilburn</a:t>
            </a:r>
          </a:p>
          <a:p>
            <a:pPr algn="ctr">
              <a:spcBef>
                <a:spcPts val="600"/>
              </a:spcBef>
            </a:pPr>
            <a:r>
              <a:rPr lang="en-GB" altLang="en-US" sz="4800" dirty="0" smtClean="0">
                <a:solidFill>
                  <a:srgbClr val="8BBD3A"/>
                </a:solidFill>
                <a:latin typeface="+mj-lt"/>
              </a:rPr>
              <a:t>Melanie </a:t>
            </a:r>
            <a:r>
              <a:rPr lang="en-GB" altLang="en-US" sz="4800" dirty="0" err="1" smtClean="0">
                <a:solidFill>
                  <a:srgbClr val="8BBD3A"/>
                </a:solidFill>
                <a:latin typeface="+mj-lt"/>
              </a:rPr>
              <a:t>Nind</a:t>
            </a:r>
            <a:r>
              <a:rPr lang="en-GB" altLang="en-US" sz="4800" dirty="0" smtClean="0">
                <a:solidFill>
                  <a:srgbClr val="8BBD3A"/>
                </a:solidFill>
                <a:latin typeface="+mj-lt"/>
              </a:rPr>
              <a:t> &amp; Rose Wiles</a:t>
            </a:r>
            <a:endParaRPr lang="en-GB" sz="4800" dirty="0">
              <a:solidFill>
                <a:srgbClr val="8BBD3A"/>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b="1" dirty="0" smtClean="0">
                <a:ea typeface="ＭＳ Ｐゴシック" pitchFamily="16" charset="-128"/>
              </a:rPr>
              <a:t>Concerns in the academy</a:t>
            </a:r>
          </a:p>
        </p:txBody>
      </p:sp>
      <p:sp>
        <p:nvSpPr>
          <p:cNvPr id="14339" name="Content Placeholder 2"/>
          <p:cNvSpPr>
            <a:spLocks noGrp="1"/>
          </p:cNvSpPr>
          <p:nvPr>
            <p:ph idx="1"/>
          </p:nvPr>
        </p:nvSpPr>
        <p:spPr>
          <a:xfrm>
            <a:off x="107504" y="2276872"/>
            <a:ext cx="8496943" cy="3887788"/>
          </a:xfrm>
        </p:spPr>
        <p:txBody>
          <a:bodyPr/>
          <a:lstStyle/>
          <a:p>
            <a:pPr>
              <a:spcBef>
                <a:spcPts val="1800"/>
              </a:spcBef>
            </a:pPr>
            <a:r>
              <a:rPr lang="en-GB" altLang="en-US" dirty="0" smtClean="0">
                <a:latin typeface="+mj-lt"/>
                <a:ea typeface="ＭＳ Ｐゴシック" pitchFamily="16" charset="-128"/>
              </a:rPr>
              <a:t>Quantitative skills deficit, even at a basic ‘statistical literacy’ level (</a:t>
            </a:r>
            <a:r>
              <a:rPr lang="en-GB" altLang="en-US" dirty="0" err="1" smtClean="0">
                <a:latin typeface="+mj-lt"/>
                <a:ea typeface="ＭＳ Ｐゴシック" pitchFamily="16" charset="-128"/>
              </a:rPr>
              <a:t>MacInnes</a:t>
            </a:r>
            <a:r>
              <a:rPr lang="en-GB" altLang="en-US" dirty="0" smtClean="0">
                <a:latin typeface="+mj-lt"/>
                <a:ea typeface="ＭＳ Ｐゴシック" pitchFamily="16" charset="-128"/>
              </a:rPr>
              <a:t>, 2012)</a:t>
            </a:r>
          </a:p>
          <a:p>
            <a:pPr>
              <a:spcBef>
                <a:spcPts val="1800"/>
              </a:spcBef>
            </a:pPr>
            <a:r>
              <a:rPr lang="en-GB" altLang="en-US" dirty="0" smtClean="0">
                <a:latin typeface="+mj-lt"/>
                <a:ea typeface="ＭＳ Ｐゴシック" pitchFamily="16" charset="-128"/>
              </a:rPr>
              <a:t>Pipeline of competent people to meet demands of a competitive global knowledge economy</a:t>
            </a:r>
          </a:p>
          <a:p>
            <a:pPr>
              <a:spcBef>
                <a:spcPts val="1800"/>
              </a:spcBef>
            </a:pPr>
            <a:r>
              <a:rPr lang="en-GB" altLang="en-US" dirty="0" smtClean="0">
                <a:latin typeface="+mj-lt"/>
                <a:ea typeface="ＭＳ Ｐゴシック" pitchFamily="16" charset="-128"/>
              </a:rPr>
              <a:t>Methodological weaknesses within particular disciplines (</a:t>
            </a:r>
            <a:r>
              <a:rPr lang="en-GB" altLang="en-US" dirty="0" err="1" smtClean="0">
                <a:latin typeface="+mj-lt"/>
                <a:ea typeface="ＭＳ Ｐゴシック" pitchFamily="16" charset="-128"/>
              </a:rPr>
              <a:t>HaPS</a:t>
            </a:r>
            <a:r>
              <a:rPr lang="en-GB" altLang="en-US" dirty="0" smtClean="0">
                <a:latin typeface="+mj-lt"/>
                <a:ea typeface="ＭＳ Ｐゴシック" pitchFamily="16" charset="-128"/>
              </a:rPr>
              <a:t> 2010)</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A9F0A62C-753A-4D7C-93C7-01A95939B0E5}" type="slidenum">
              <a:rPr lang="en-GB" altLang="en-US" smtClean="0">
                <a:solidFill>
                  <a:schemeClr val="bg2"/>
                </a:solidFill>
              </a:rPr>
              <a:pPr eaLnBrk="1" hangingPunct="1"/>
              <a:t>10</a:t>
            </a:fld>
            <a:endParaRPr lang="en-GB" altLang="en-US" smtClean="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b="1" smtClean="0">
                <a:ea typeface="ＭＳ Ｐゴシック" pitchFamily="16" charset="-128"/>
              </a:rPr>
              <a:t>Educational</a:t>
            </a:r>
            <a:r>
              <a:rPr lang="en-GB" altLang="en-US" sz="3200" b="1" smtClean="0">
                <a:ea typeface="ＭＳ Ｐゴシック" pitchFamily="16" charset="-128"/>
              </a:rPr>
              <a:t> </a:t>
            </a:r>
            <a:r>
              <a:rPr lang="en-GB" altLang="en-US" b="1" smtClean="0">
                <a:ea typeface="ＭＳ Ｐゴシック" pitchFamily="16" charset="-128"/>
              </a:rPr>
              <a:t>concerns</a:t>
            </a:r>
          </a:p>
        </p:txBody>
      </p:sp>
      <p:sp>
        <p:nvSpPr>
          <p:cNvPr id="15363" name="Content Placeholder 2"/>
          <p:cNvSpPr>
            <a:spLocks noGrp="1"/>
          </p:cNvSpPr>
          <p:nvPr>
            <p:ph idx="1"/>
          </p:nvPr>
        </p:nvSpPr>
        <p:spPr>
          <a:xfrm>
            <a:off x="468313" y="2133600"/>
            <a:ext cx="8064500" cy="3887788"/>
          </a:xfrm>
        </p:spPr>
        <p:txBody>
          <a:bodyPr/>
          <a:lstStyle/>
          <a:p>
            <a:pPr marL="0" indent="0">
              <a:buNone/>
            </a:pPr>
            <a:r>
              <a:rPr lang="en-GB" altLang="en-US" dirty="0">
                <a:latin typeface="+mj-lt"/>
                <a:ea typeface="ＭＳ Ｐゴシック" pitchFamily="16" charset="-128"/>
              </a:rPr>
              <a:t>Limited attention given to ‘pedagogical culture’ in research methods:</a:t>
            </a:r>
          </a:p>
          <a:p>
            <a:pPr marL="0" indent="0">
              <a:spcBef>
                <a:spcPts val="1800"/>
              </a:spcBef>
              <a:buFontTx/>
              <a:buNone/>
            </a:pPr>
            <a:r>
              <a:rPr lang="en-GB" altLang="en-US" i="1" dirty="0" smtClean="0">
                <a:latin typeface="+mj-lt"/>
                <a:ea typeface="ＭＳ Ｐゴシック" pitchFamily="16" charset="-128"/>
              </a:rPr>
              <a:t>Although there is a substantial body of literature at the disposal of teachers addressing the “how to” of research methods it does not adequately inform the teaching of methods </a:t>
            </a:r>
            <a:r>
              <a:rPr lang="en-GB" altLang="en-US" dirty="0" smtClean="0">
                <a:latin typeface="+mj-lt"/>
                <a:ea typeface="ＭＳ Ｐゴシック" pitchFamily="16" charset="-128"/>
              </a:rPr>
              <a:t>(Wagner et al, 2011</a:t>
            </a:r>
            <a:r>
              <a:rPr lang="en-GB" altLang="en-US" b="1" dirty="0" smtClean="0">
                <a:latin typeface="+mj-lt"/>
                <a:ea typeface="ＭＳ Ｐゴシック" pitchFamily="16" charset="-128"/>
              </a:rPr>
              <a:t>: </a:t>
            </a:r>
            <a:r>
              <a:rPr lang="en-GB" altLang="en-US" dirty="0" smtClean="0">
                <a:latin typeface="+mj-lt"/>
                <a:ea typeface="ＭＳ Ｐゴシック" pitchFamily="16" charset="-128"/>
              </a:rPr>
              <a:t>75)</a:t>
            </a:r>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6927C3C5-9F4A-4858-B26F-01E236376482}" type="slidenum">
              <a:rPr lang="en-GB" altLang="en-US" smtClean="0">
                <a:solidFill>
                  <a:schemeClr val="bg2"/>
                </a:solidFill>
              </a:rPr>
              <a:pPr eaLnBrk="1" hangingPunct="1"/>
              <a:t>11</a:t>
            </a:fld>
            <a:endParaRPr lang="en-GB" altLang="en-US" smtClean="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12</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Data from our Specialist Panel</a:t>
            </a:r>
          </a:p>
          <a:p>
            <a:pPr algn="l">
              <a:spcBef>
                <a:spcPts val="1800"/>
              </a:spcBef>
            </a:pPr>
            <a:r>
              <a:rPr lang="en-GB" altLang="en-US" kern="0" dirty="0" smtClean="0">
                <a:solidFill>
                  <a:srgbClr val="8BBD3A"/>
                </a:solidFill>
                <a:ea typeface="ＭＳ Ｐゴシック" pitchFamily="16" charset="-128"/>
              </a:rPr>
              <a:t>Emerging themes: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Challenges for teaching and learning</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Approaches towards teaching and learning</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Pedagogical Content Knowledge</a:t>
            </a:r>
          </a:p>
          <a:p>
            <a:pPr>
              <a:spcBef>
                <a:spcPts val="1800"/>
              </a:spcBef>
            </a:pPr>
            <a:r>
              <a:rPr lang="en-GB" altLang="en-US" kern="0" dirty="0" smtClean="0">
                <a:solidFill>
                  <a:srgbClr val="8BBD3A"/>
                </a:solidFill>
                <a:ea typeface="ＭＳ Ｐゴシック" pitchFamily="16" charset="-128"/>
              </a:rPr>
              <a:t>Any </a:t>
            </a:r>
            <a:r>
              <a:rPr lang="en-GB" altLang="en-US" kern="0" dirty="0" smtClean="0">
                <a:solidFill>
                  <a:srgbClr val="8BBD3A"/>
                </a:solidFill>
                <a:ea typeface="ＭＳ Ｐゴシック" pitchFamily="16" charset="-128"/>
              </a:rPr>
              <a:t>thoughts</a:t>
            </a:r>
            <a:r>
              <a:rPr lang="en-GB" altLang="en-US" kern="0" dirty="0" smtClean="0">
                <a:solidFill>
                  <a:srgbClr val="8BBD3A"/>
                </a:solidFill>
                <a:ea typeface="ＭＳ Ｐゴシック" pitchFamily="16" charset="-128"/>
              </a:rPr>
              <a:t>?</a:t>
            </a:r>
          </a:p>
        </p:txBody>
      </p:sp>
    </p:spTree>
    <p:extLst>
      <p:ext uri="{BB962C8B-B14F-4D97-AF65-F5344CB8AC3E}">
        <p14:creationId xmlns:p14="http://schemas.microsoft.com/office/powerpoint/2010/main" val="554732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13</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a:ea typeface="ＭＳ Ｐゴシック" pitchFamily="16" charset="-128"/>
              </a:rPr>
              <a:t>Challenges for teaching &amp; learning</a:t>
            </a:r>
          </a:p>
          <a:p>
            <a:pPr algn="l">
              <a:spcBef>
                <a:spcPts val="1800"/>
              </a:spcBef>
            </a:pPr>
            <a:r>
              <a:rPr lang="en-GB" altLang="en-US" kern="0" dirty="0" smtClean="0">
                <a:solidFill>
                  <a:srgbClr val="8BBD3A"/>
                </a:solidFill>
                <a:ea typeface="ＭＳ Ｐゴシック" pitchFamily="16" charset="-128"/>
              </a:rPr>
              <a:t>Emerging sub-themes: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Learners’ confidence</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Learners’ prior Skills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Learners’ backgrounds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The methods </a:t>
            </a:r>
            <a:r>
              <a:rPr lang="en-GB" altLang="en-US" kern="0" dirty="0">
                <a:ea typeface="ＭＳ Ｐゴシック" pitchFamily="16" charset="-128"/>
              </a:rPr>
              <a:t>t</a:t>
            </a:r>
            <a:r>
              <a:rPr lang="en-GB" altLang="en-US" kern="0" dirty="0" smtClean="0">
                <a:ea typeface="ＭＳ Ｐゴシック" pitchFamily="16" charset="-128"/>
              </a:rPr>
              <a:t>hemselves</a:t>
            </a:r>
          </a:p>
        </p:txBody>
      </p:sp>
    </p:spTree>
    <p:extLst>
      <p:ext uri="{BB962C8B-B14F-4D97-AF65-F5344CB8AC3E}">
        <p14:creationId xmlns:p14="http://schemas.microsoft.com/office/powerpoint/2010/main" val="1387332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14</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Challenges for teaching &amp; learning</a:t>
            </a:r>
          </a:p>
          <a:p>
            <a:pPr algn="l"/>
            <a:endParaRPr lang="en-GB" altLang="en-US"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Learners’ Confidence:</a:t>
            </a:r>
          </a:p>
          <a:p>
            <a:pPr marL="177800" indent="-177800" algn="l"/>
            <a:r>
              <a:rPr lang="en-GB" dirty="0" smtClean="0"/>
              <a:t>“I </a:t>
            </a:r>
            <a:r>
              <a:rPr lang="en-GB" dirty="0"/>
              <a:t>don’t think doctoral students are immune to feeling freaked out about </a:t>
            </a:r>
            <a:r>
              <a:rPr lang="en-GB" dirty="0" smtClean="0"/>
              <a:t>stats”</a:t>
            </a:r>
          </a:p>
          <a:p>
            <a:pPr marL="273050" indent="-273050" algn="r"/>
            <a:r>
              <a:rPr lang="en-GB" altLang="en-US" sz="4000" kern="0" dirty="0" smtClean="0">
                <a:solidFill>
                  <a:srgbClr val="8BBD3A"/>
                </a:solidFill>
                <a:ea typeface="ＭＳ Ｐゴシック" pitchFamily="16" charset="-128"/>
              </a:rPr>
              <a:t>Author of a popular statistics textbook</a:t>
            </a:r>
          </a:p>
        </p:txBody>
      </p:sp>
    </p:spTree>
    <p:extLst>
      <p:ext uri="{BB962C8B-B14F-4D97-AF65-F5344CB8AC3E}">
        <p14:creationId xmlns:p14="http://schemas.microsoft.com/office/powerpoint/2010/main" val="4276616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15</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Challenges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a:solidFill>
                  <a:srgbClr val="8BBD3A"/>
                </a:solidFill>
                <a:ea typeface="ＭＳ Ｐゴシック" pitchFamily="16" charset="-128"/>
              </a:rPr>
              <a:t>Learners’ </a:t>
            </a:r>
            <a:r>
              <a:rPr lang="en-GB" altLang="en-US" kern="0" dirty="0">
                <a:solidFill>
                  <a:srgbClr val="8BBD3A"/>
                </a:solidFill>
                <a:ea typeface="ＭＳ Ｐゴシック" pitchFamily="16" charset="-128"/>
              </a:rPr>
              <a:t>p</a:t>
            </a:r>
            <a:r>
              <a:rPr lang="en-GB" altLang="en-US" kern="0" dirty="0" smtClean="0">
                <a:solidFill>
                  <a:srgbClr val="8BBD3A"/>
                </a:solidFill>
                <a:ea typeface="ＭＳ Ｐゴシック" pitchFamily="16" charset="-128"/>
              </a:rPr>
              <a:t>rior </a:t>
            </a:r>
            <a:r>
              <a:rPr lang="en-GB" altLang="en-US" kern="0" dirty="0">
                <a:solidFill>
                  <a:srgbClr val="8BBD3A"/>
                </a:solidFill>
                <a:ea typeface="ＭＳ Ｐゴシック" pitchFamily="16" charset="-128"/>
              </a:rPr>
              <a:t>s</a:t>
            </a:r>
            <a:r>
              <a:rPr lang="en-GB" altLang="en-US" kern="0" dirty="0" smtClean="0">
                <a:solidFill>
                  <a:srgbClr val="8BBD3A"/>
                </a:solidFill>
                <a:ea typeface="ＭＳ Ｐゴシック" pitchFamily="16" charset="-128"/>
              </a:rPr>
              <a:t>kills</a:t>
            </a:r>
            <a:r>
              <a:rPr lang="en-GB" altLang="en-US" kern="0" dirty="0" smtClean="0">
                <a:solidFill>
                  <a:srgbClr val="8BBD3A"/>
                </a:solidFill>
                <a:ea typeface="ＭＳ Ｐゴシック" pitchFamily="16" charset="-128"/>
              </a:rPr>
              <a:t>:</a:t>
            </a:r>
            <a:endParaRPr lang="en-GB" altLang="en-US" kern="0" dirty="0">
              <a:solidFill>
                <a:srgbClr val="8BBD3A"/>
              </a:solidFill>
              <a:ea typeface="ＭＳ Ｐゴシック" pitchFamily="16" charset="-128"/>
            </a:endParaRPr>
          </a:p>
          <a:p>
            <a:pPr marL="177800" indent="-177800" algn="l"/>
            <a:r>
              <a:rPr lang="en-GB" dirty="0" smtClean="0"/>
              <a:t>“I </a:t>
            </a:r>
            <a:r>
              <a:rPr lang="en-GB" dirty="0"/>
              <a:t>think there are deficits </a:t>
            </a:r>
            <a:r>
              <a:rPr lang="en-GB" dirty="0" smtClean="0"/>
              <a:t>[…] </a:t>
            </a:r>
            <a:r>
              <a:rPr lang="en-GB" dirty="0"/>
              <a:t>in the kind of skill set that </a:t>
            </a:r>
            <a:r>
              <a:rPr lang="en-GB" dirty="0" smtClean="0"/>
              <a:t>social science </a:t>
            </a:r>
            <a:r>
              <a:rPr lang="en-GB" dirty="0"/>
              <a:t>undergraduates emerge from higher education with. </a:t>
            </a:r>
            <a:endParaRPr lang="en-GB" dirty="0" smtClean="0"/>
          </a:p>
          <a:p>
            <a:pPr marL="177800" algn="l"/>
            <a:r>
              <a:rPr lang="en-GB" dirty="0" smtClean="0"/>
              <a:t>Those </a:t>
            </a:r>
            <a:r>
              <a:rPr lang="en-GB" dirty="0"/>
              <a:t>gaps are all around the use of numbers in different contexts. ”</a:t>
            </a:r>
            <a:endParaRPr lang="en-GB" dirty="0" smtClean="0"/>
          </a:p>
          <a:p>
            <a:pPr marL="273050" indent="-273050" algn="r"/>
            <a:r>
              <a:rPr lang="en-GB" altLang="en-US" kern="0" dirty="0" smtClean="0">
                <a:solidFill>
                  <a:srgbClr val="8BBD3A"/>
                </a:solidFill>
                <a:ea typeface="ＭＳ Ｐゴシック" pitchFamily="16" charset="-128"/>
              </a:rPr>
              <a:t>Senior advisor to the ESRC</a:t>
            </a:r>
          </a:p>
        </p:txBody>
      </p:sp>
    </p:spTree>
    <p:extLst>
      <p:ext uri="{BB962C8B-B14F-4D97-AF65-F5344CB8AC3E}">
        <p14:creationId xmlns:p14="http://schemas.microsoft.com/office/powerpoint/2010/main" val="2455164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16</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Challenges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Learners’ </a:t>
            </a:r>
            <a:r>
              <a:rPr lang="en-GB" altLang="en-US" kern="0" dirty="0" smtClean="0">
                <a:solidFill>
                  <a:srgbClr val="8BBD3A"/>
                </a:solidFill>
                <a:ea typeface="ＭＳ Ｐゴシック" pitchFamily="16" charset="-128"/>
              </a:rPr>
              <a:t>backgrounds</a:t>
            </a:r>
            <a:endParaRPr lang="en-GB" altLang="en-US" kern="0" dirty="0" smtClean="0">
              <a:solidFill>
                <a:srgbClr val="8BBD3A"/>
              </a:solidFill>
              <a:ea typeface="ＭＳ Ｐゴシック" pitchFamily="16" charset="-128"/>
            </a:endParaRPr>
          </a:p>
          <a:p>
            <a:pPr marL="177800" indent="-177800" algn="l"/>
            <a:r>
              <a:rPr lang="en-GB" dirty="0" smtClean="0"/>
              <a:t>“A </a:t>
            </a:r>
            <a:r>
              <a:rPr lang="en-GB" dirty="0"/>
              <a:t>bigger </a:t>
            </a:r>
            <a:r>
              <a:rPr lang="en-GB" dirty="0" smtClean="0"/>
              <a:t>issue, </a:t>
            </a:r>
            <a:r>
              <a:rPr lang="en-GB" dirty="0"/>
              <a:t>I </a:t>
            </a:r>
            <a:r>
              <a:rPr lang="en-GB" dirty="0" smtClean="0"/>
              <a:t>think, </a:t>
            </a:r>
            <a:r>
              <a:rPr lang="en-GB" dirty="0"/>
              <a:t>is that a lot of people are coming in without what you might call a mainstream social scientific background, so actually I think the complexity of the work does perplex </a:t>
            </a:r>
            <a:r>
              <a:rPr lang="en-GB" dirty="0" smtClean="0"/>
              <a:t>them.”</a:t>
            </a:r>
          </a:p>
          <a:p>
            <a:pPr marL="273050" indent="-273050" algn="r"/>
            <a:r>
              <a:rPr lang="en-GB" altLang="en-US" kern="0" dirty="0" smtClean="0">
                <a:solidFill>
                  <a:srgbClr val="8BBD3A"/>
                </a:solidFill>
                <a:ea typeface="ＭＳ Ｐゴシック" pitchFamily="16" charset="-128"/>
              </a:rPr>
              <a:t>Director of an education research institute</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3582742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17</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Challenges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Methods </a:t>
            </a:r>
            <a:r>
              <a:rPr lang="en-GB" altLang="en-US" kern="0" dirty="0" smtClean="0">
                <a:solidFill>
                  <a:srgbClr val="8BBD3A"/>
                </a:solidFill>
                <a:ea typeface="ＭＳ Ｐゴシック" pitchFamily="16" charset="-128"/>
              </a:rPr>
              <a:t>themselves</a:t>
            </a:r>
            <a:endParaRPr lang="en-GB" altLang="en-US" kern="0" dirty="0" smtClean="0">
              <a:solidFill>
                <a:srgbClr val="8BBD3A"/>
              </a:solidFill>
              <a:ea typeface="ＭＳ Ｐゴシック" pitchFamily="16" charset="-128"/>
            </a:endParaRPr>
          </a:p>
          <a:p>
            <a:pPr marL="177800" indent="-177800" algn="l"/>
            <a:r>
              <a:rPr lang="en-GB" dirty="0" smtClean="0"/>
              <a:t>“</a:t>
            </a:r>
            <a:r>
              <a:rPr lang="en-GB" dirty="0"/>
              <a:t>I think it’s </a:t>
            </a:r>
            <a:r>
              <a:rPr lang="en-GB" dirty="0" smtClean="0"/>
              <a:t>easiest </a:t>
            </a:r>
            <a:r>
              <a:rPr lang="en-GB" dirty="0"/>
              <a:t>to lose sight of – when you’re teaching </a:t>
            </a:r>
            <a:r>
              <a:rPr lang="en-GB" dirty="0" smtClean="0"/>
              <a:t>this kind </a:t>
            </a:r>
            <a:r>
              <a:rPr lang="en-GB" dirty="0"/>
              <a:t>of numerical stuff – that it has a </a:t>
            </a:r>
            <a:r>
              <a:rPr lang="en-GB" dirty="0" smtClean="0"/>
              <a:t>language </a:t>
            </a:r>
            <a:r>
              <a:rPr lang="en-GB" dirty="0"/>
              <a:t>of its </a:t>
            </a:r>
            <a:r>
              <a:rPr lang="en-GB" dirty="0" smtClean="0"/>
              <a:t>own.”</a:t>
            </a:r>
          </a:p>
          <a:p>
            <a:pPr algn="r"/>
            <a:r>
              <a:rPr lang="en-GB" sz="4000" dirty="0">
                <a:solidFill>
                  <a:srgbClr val="8BBD3A"/>
                </a:solidFill>
                <a:ea typeface="MS PGothic"/>
              </a:rPr>
              <a:t>Author </a:t>
            </a:r>
            <a:r>
              <a:rPr lang="en-GB" sz="4000" dirty="0" smtClean="0">
                <a:solidFill>
                  <a:srgbClr val="8BBD3A"/>
                </a:solidFill>
                <a:ea typeface="MS PGothic"/>
              </a:rPr>
              <a:t>of a </a:t>
            </a:r>
            <a:r>
              <a:rPr lang="en-GB" sz="4000" dirty="0">
                <a:solidFill>
                  <a:srgbClr val="8BBD3A"/>
                </a:solidFill>
                <a:ea typeface="MS PGothic"/>
              </a:rPr>
              <a:t>popular statistics textbook</a:t>
            </a:r>
          </a:p>
        </p:txBody>
      </p:sp>
    </p:spTree>
    <p:extLst>
      <p:ext uri="{BB962C8B-B14F-4D97-AF65-F5344CB8AC3E}">
        <p14:creationId xmlns:p14="http://schemas.microsoft.com/office/powerpoint/2010/main" val="2114259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18</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Challenges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Methods </a:t>
            </a:r>
            <a:r>
              <a:rPr lang="en-GB" altLang="en-US" kern="0" dirty="0" smtClean="0">
                <a:solidFill>
                  <a:srgbClr val="8BBD3A"/>
                </a:solidFill>
                <a:ea typeface="ＭＳ Ｐゴシック" pitchFamily="16" charset="-128"/>
              </a:rPr>
              <a:t>themselves</a:t>
            </a:r>
            <a:endParaRPr lang="en-GB" altLang="en-US" kern="0" dirty="0" smtClean="0">
              <a:solidFill>
                <a:srgbClr val="8BBD3A"/>
              </a:solidFill>
              <a:ea typeface="ＭＳ Ｐゴシック" pitchFamily="16" charset="-128"/>
            </a:endParaRPr>
          </a:p>
          <a:p>
            <a:pPr marL="177800" indent="-177800" algn="l"/>
            <a:r>
              <a:rPr lang="en-GB" sz="3200" dirty="0" smtClean="0"/>
              <a:t>“I </a:t>
            </a:r>
            <a:r>
              <a:rPr lang="en-GB" sz="3200" dirty="0"/>
              <a:t>suspect that advanced learners are just as reticent as students are at coming forward when they’ve not followed something or they’ve got </a:t>
            </a:r>
            <a:r>
              <a:rPr lang="en-GB" sz="3200" dirty="0" smtClean="0"/>
              <a:t>lost… It’s </a:t>
            </a:r>
            <a:r>
              <a:rPr lang="en-GB" sz="3200" dirty="0"/>
              <a:t>still really easy to go too </a:t>
            </a:r>
            <a:r>
              <a:rPr lang="en-GB" sz="3200" dirty="0" smtClean="0"/>
              <a:t>fast [and] to </a:t>
            </a:r>
            <a:r>
              <a:rPr lang="en-GB" sz="3200" dirty="0"/>
              <a:t>forget how difficult even the most </a:t>
            </a:r>
            <a:r>
              <a:rPr lang="en-GB" sz="3200" dirty="0" smtClean="0"/>
              <a:t>straight-forward </a:t>
            </a:r>
            <a:r>
              <a:rPr lang="en-GB" sz="3200" dirty="0"/>
              <a:t>procedure is when you’re trying it for the first time</a:t>
            </a:r>
            <a:r>
              <a:rPr lang="en-GB" sz="3200" dirty="0" smtClean="0"/>
              <a:t>.”</a:t>
            </a:r>
          </a:p>
          <a:p>
            <a:pPr marL="273050" indent="-273050" algn="r"/>
            <a:endParaRPr lang="en-GB" altLang="en-US" kern="0" dirty="0">
              <a:solidFill>
                <a:srgbClr val="8BBD3A"/>
              </a:solidFill>
              <a:ea typeface="ＭＳ Ｐゴシック" pitchFamily="16" charset="-128"/>
            </a:endParaRPr>
          </a:p>
        </p:txBody>
      </p:sp>
      <p:sp>
        <p:nvSpPr>
          <p:cNvPr id="2" name="TextBox 1"/>
          <p:cNvSpPr txBox="1"/>
          <p:nvPr/>
        </p:nvSpPr>
        <p:spPr>
          <a:xfrm>
            <a:off x="1835696" y="5518973"/>
            <a:ext cx="6696744" cy="646331"/>
          </a:xfrm>
          <a:prstGeom prst="rect">
            <a:avLst/>
          </a:prstGeom>
          <a:noFill/>
        </p:spPr>
        <p:txBody>
          <a:bodyPr wrap="square" rtlCol="0">
            <a:spAutoFit/>
          </a:bodyPr>
          <a:lstStyle/>
          <a:p>
            <a:pPr algn="r"/>
            <a:r>
              <a:rPr lang="en-GB" altLang="en-US" sz="3600" kern="0" dirty="0">
                <a:solidFill>
                  <a:srgbClr val="8BBD3A"/>
                </a:solidFill>
                <a:latin typeface="+mj-lt"/>
              </a:rPr>
              <a:t>Senior advisor to the ESRC</a:t>
            </a:r>
            <a:endParaRPr lang="en-GB" sz="3600" dirty="0">
              <a:latin typeface="+mj-lt"/>
            </a:endParaRPr>
          </a:p>
        </p:txBody>
      </p:sp>
    </p:spTree>
    <p:extLst>
      <p:ext uri="{BB962C8B-B14F-4D97-AF65-F5344CB8AC3E}">
        <p14:creationId xmlns:p14="http://schemas.microsoft.com/office/powerpoint/2010/main" val="3891806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19</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a:ea typeface="ＭＳ Ｐゴシック" pitchFamily="16" charset="-128"/>
              </a:rPr>
              <a:t>Approaches for teaching &amp; learning</a:t>
            </a:r>
          </a:p>
          <a:p>
            <a:pPr algn="l">
              <a:spcBef>
                <a:spcPts val="1800"/>
              </a:spcBef>
            </a:pPr>
            <a:r>
              <a:rPr lang="en-GB" altLang="en-US" kern="0" dirty="0">
                <a:solidFill>
                  <a:srgbClr val="8BBD3A"/>
                </a:solidFill>
                <a:ea typeface="ＭＳ Ｐゴシック" pitchFamily="16" charset="-128"/>
              </a:rPr>
              <a:t>Emerging </a:t>
            </a:r>
            <a:r>
              <a:rPr lang="en-GB" altLang="en-US" kern="0" dirty="0" smtClean="0">
                <a:solidFill>
                  <a:srgbClr val="8BBD3A"/>
                </a:solidFill>
                <a:ea typeface="ＭＳ Ｐゴシック" pitchFamily="16" charset="-128"/>
              </a:rPr>
              <a:t>sub-themes: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Building confidence</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Embedding </a:t>
            </a:r>
            <a:r>
              <a:rPr lang="en-GB" altLang="en-US" kern="0" dirty="0">
                <a:ea typeface="ＭＳ Ｐゴシック" pitchFamily="16" charset="-128"/>
              </a:rPr>
              <a:t>m</a:t>
            </a:r>
            <a:r>
              <a:rPr lang="en-GB" altLang="en-US" kern="0" dirty="0" smtClean="0">
                <a:ea typeface="ＭＳ Ｐゴシック" pitchFamily="16" charset="-128"/>
              </a:rPr>
              <a:t>ethods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Supervision/mentoring</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Teaching</a:t>
            </a:r>
          </a:p>
        </p:txBody>
      </p:sp>
    </p:spTree>
    <p:extLst>
      <p:ext uri="{BB962C8B-B14F-4D97-AF65-F5344CB8AC3E}">
        <p14:creationId xmlns:p14="http://schemas.microsoft.com/office/powerpoint/2010/main" val="58471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GB" altLang="en-US" b="1" dirty="0" smtClean="0">
                <a:ea typeface="ＭＳ Ｐゴシック" pitchFamily="16" charset="-128"/>
              </a:rPr>
              <a:t>Focus</a:t>
            </a:r>
          </a:p>
        </p:txBody>
      </p:sp>
      <p:sp>
        <p:nvSpPr>
          <p:cNvPr id="4100" name="Content Placeholder 6"/>
          <p:cNvSpPr>
            <a:spLocks noGrp="1"/>
          </p:cNvSpPr>
          <p:nvPr>
            <p:ph sz="half" idx="2"/>
          </p:nvPr>
        </p:nvSpPr>
        <p:spPr>
          <a:xfrm>
            <a:off x="323528" y="2133600"/>
            <a:ext cx="8064822" cy="3887788"/>
          </a:xfrm>
        </p:spPr>
        <p:txBody>
          <a:bodyPr/>
          <a:lstStyle/>
          <a:p>
            <a:r>
              <a:rPr lang="en-GB" altLang="en-US" sz="3200" dirty="0" smtClean="0">
                <a:latin typeface="+mj-lt"/>
                <a:ea typeface="ＭＳ Ｐゴシック" pitchFamily="16" charset="-128"/>
              </a:rPr>
              <a:t>Research about how advanced and innovative social research methods are taught and learned</a:t>
            </a:r>
          </a:p>
          <a:p>
            <a:pPr>
              <a:spcBef>
                <a:spcPts val="2400"/>
              </a:spcBef>
            </a:pPr>
            <a:r>
              <a:rPr lang="en-GB" altLang="en-US" sz="3200" dirty="0" smtClean="0">
                <a:latin typeface="+mj-lt"/>
                <a:ea typeface="ＭＳ Ｐゴシック" pitchFamily="16" charset="-128"/>
              </a:rPr>
              <a:t>To inform and develop the pedagogical culture surrounding research methods teaching</a:t>
            </a:r>
          </a:p>
        </p:txBody>
      </p:sp>
      <p:sp>
        <p:nvSpPr>
          <p:cNvPr id="410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3FA45BCB-F1BD-45BB-9512-F45BE67097BF}" type="slidenum">
              <a:rPr lang="en-GB" altLang="en-US" smtClean="0">
                <a:solidFill>
                  <a:schemeClr val="bg2"/>
                </a:solidFill>
              </a:rPr>
              <a:pPr eaLnBrk="1" hangingPunct="1"/>
              <a:t>2</a:t>
            </a:fld>
            <a:endParaRPr lang="en-GB" altLang="en-US" dirty="0" smtClean="0">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20</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Approaches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Building </a:t>
            </a:r>
            <a:r>
              <a:rPr lang="en-GB" altLang="en-US" kern="0" dirty="0" smtClean="0">
                <a:solidFill>
                  <a:srgbClr val="8BBD3A"/>
                </a:solidFill>
                <a:ea typeface="ＭＳ Ｐゴシック" pitchFamily="16" charset="-128"/>
              </a:rPr>
              <a:t>confidence</a:t>
            </a:r>
            <a:endParaRPr lang="en-GB" altLang="en-US" kern="0" dirty="0" smtClean="0">
              <a:solidFill>
                <a:srgbClr val="8BBD3A"/>
              </a:solidFill>
              <a:ea typeface="ＭＳ Ｐゴシック" pitchFamily="16" charset="-128"/>
            </a:endParaRPr>
          </a:p>
          <a:p>
            <a:pPr marL="177800" indent="-177800" algn="l"/>
            <a:r>
              <a:rPr lang="en-GB" dirty="0" smtClean="0"/>
              <a:t>“The </a:t>
            </a:r>
            <a:r>
              <a:rPr lang="en-GB" dirty="0"/>
              <a:t>thing that excites me is </a:t>
            </a:r>
            <a:r>
              <a:rPr lang="en-GB" dirty="0" smtClean="0"/>
              <a:t>kind of empowering </a:t>
            </a:r>
            <a:r>
              <a:rPr lang="en-GB" dirty="0"/>
              <a:t>people to feel like that they can tackle these things </a:t>
            </a:r>
            <a:r>
              <a:rPr lang="en-GB" dirty="0" smtClean="0"/>
              <a:t>[…] </a:t>
            </a:r>
            <a:r>
              <a:rPr lang="en-GB" dirty="0"/>
              <a:t>under their own steam </a:t>
            </a:r>
            <a:r>
              <a:rPr lang="en-GB" dirty="0" smtClean="0"/>
              <a:t>[…] and </a:t>
            </a:r>
            <a:r>
              <a:rPr lang="en-GB" dirty="0"/>
              <a:t>feel confident in doing </a:t>
            </a:r>
            <a:r>
              <a:rPr lang="en-GB" dirty="0" smtClean="0"/>
              <a:t>that.”</a:t>
            </a:r>
          </a:p>
          <a:p>
            <a:pPr algn="r"/>
            <a:r>
              <a:rPr lang="en-GB" dirty="0">
                <a:solidFill>
                  <a:srgbClr val="8BBD3A"/>
                </a:solidFill>
                <a:ea typeface="MS PGothic"/>
              </a:rPr>
              <a:t>Author of a popular statistics textbook</a:t>
            </a:r>
          </a:p>
        </p:txBody>
      </p:sp>
    </p:spTree>
    <p:extLst>
      <p:ext uri="{BB962C8B-B14F-4D97-AF65-F5344CB8AC3E}">
        <p14:creationId xmlns:p14="http://schemas.microsoft.com/office/powerpoint/2010/main" val="1942919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21</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Approaches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Building </a:t>
            </a:r>
            <a:r>
              <a:rPr lang="en-GB" altLang="en-US" kern="0" dirty="0" smtClean="0">
                <a:solidFill>
                  <a:srgbClr val="8BBD3A"/>
                </a:solidFill>
                <a:ea typeface="ＭＳ Ｐゴシック" pitchFamily="16" charset="-128"/>
              </a:rPr>
              <a:t>confidence</a:t>
            </a:r>
            <a:endParaRPr lang="en-GB" altLang="en-US" kern="0" dirty="0">
              <a:solidFill>
                <a:srgbClr val="8BBD3A"/>
              </a:solidFill>
              <a:ea typeface="ＭＳ Ｐゴシック" pitchFamily="16" charset="-128"/>
            </a:endParaRPr>
          </a:p>
          <a:p>
            <a:pPr marL="177800" indent="-177800" algn="l"/>
            <a:r>
              <a:rPr lang="en-GB" sz="3200" dirty="0" smtClean="0"/>
              <a:t>“…a </a:t>
            </a:r>
            <a:r>
              <a:rPr lang="en-GB" sz="3200" dirty="0"/>
              <a:t>real induction into the </a:t>
            </a:r>
            <a:r>
              <a:rPr lang="en-GB" sz="3200" dirty="0" smtClean="0"/>
              <a:t>academy […] is </a:t>
            </a:r>
            <a:r>
              <a:rPr lang="en-GB" sz="3200" dirty="0"/>
              <a:t>much more </a:t>
            </a:r>
            <a:r>
              <a:rPr lang="en-GB" sz="3200" dirty="0" smtClean="0"/>
              <a:t>about giving </a:t>
            </a:r>
            <a:r>
              <a:rPr lang="en-GB" sz="3200" dirty="0"/>
              <a:t>people the confidence to talk about the nature of the problem that they’ve got, rather than somehow feel that they have </a:t>
            </a:r>
            <a:r>
              <a:rPr lang="en-GB" sz="3200" dirty="0" smtClean="0"/>
              <a:t>to come </a:t>
            </a:r>
            <a:r>
              <a:rPr lang="en-GB" sz="3200" dirty="0"/>
              <a:t>to you with a solution</a:t>
            </a:r>
            <a:r>
              <a:rPr lang="en-GB" sz="3200" dirty="0" smtClean="0"/>
              <a:t>.”</a:t>
            </a:r>
            <a:endParaRPr lang="en-GB" sz="3200" dirty="0"/>
          </a:p>
          <a:p>
            <a:pPr marL="273050" indent="-273050" algn="r"/>
            <a:r>
              <a:rPr lang="en-GB" altLang="en-US" kern="0" dirty="0" smtClean="0">
                <a:solidFill>
                  <a:srgbClr val="8BBD3A"/>
                </a:solidFill>
                <a:ea typeface="ＭＳ Ｐゴシック" pitchFamily="16" charset="-128"/>
              </a:rPr>
              <a:t>Director of an education research institute</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3097224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22</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Approaches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Embedding </a:t>
            </a:r>
            <a:r>
              <a:rPr lang="en-GB" altLang="en-US" kern="0" dirty="0" smtClean="0">
                <a:solidFill>
                  <a:srgbClr val="8BBD3A"/>
                </a:solidFill>
                <a:ea typeface="ＭＳ Ｐゴシック" pitchFamily="16" charset="-128"/>
              </a:rPr>
              <a:t>methods </a:t>
            </a:r>
            <a:r>
              <a:rPr lang="en-GB" altLang="en-US" kern="0" dirty="0" smtClean="0">
                <a:solidFill>
                  <a:srgbClr val="8BBD3A"/>
                </a:solidFill>
                <a:ea typeface="ＭＳ Ｐゴシック" pitchFamily="16" charset="-128"/>
              </a:rPr>
              <a:t>(within the PhD)</a:t>
            </a:r>
          </a:p>
          <a:p>
            <a:pPr marL="177800" indent="-177800" algn="l"/>
            <a:r>
              <a:rPr lang="en-GB" sz="2900" dirty="0" smtClean="0"/>
              <a:t>“[It</a:t>
            </a:r>
            <a:r>
              <a:rPr lang="en-GB" sz="2900" dirty="0"/>
              <a:t>] would be better to perhaps be a </a:t>
            </a:r>
            <a:r>
              <a:rPr lang="en-GB" sz="2900" dirty="0" smtClean="0"/>
              <a:t>bit </a:t>
            </a:r>
            <a:r>
              <a:rPr lang="en-GB" sz="2900" dirty="0"/>
              <a:t>less ambitious about the breadth of the </a:t>
            </a:r>
            <a:r>
              <a:rPr lang="en-GB" sz="2900" dirty="0" smtClean="0"/>
              <a:t>[PhD] </a:t>
            </a:r>
            <a:r>
              <a:rPr lang="en-GB" sz="2900" dirty="0"/>
              <a:t>curriculum [...], and spend more time on getting deeper learning...  I don’t think it’s the place to run past them a catalogue of methods that they </a:t>
            </a:r>
            <a:r>
              <a:rPr lang="en-GB" sz="2900" i="1" dirty="0"/>
              <a:t>might</a:t>
            </a:r>
            <a:r>
              <a:rPr lang="en-GB" sz="2900" dirty="0"/>
              <a:t> use.  I think [...] the research problem </a:t>
            </a:r>
            <a:r>
              <a:rPr lang="en-GB" sz="2900" dirty="0" smtClean="0"/>
              <a:t>[…] should </a:t>
            </a:r>
            <a:r>
              <a:rPr lang="en-GB" sz="2900" dirty="0"/>
              <a:t>determine </a:t>
            </a:r>
            <a:r>
              <a:rPr lang="en-GB" sz="2900" dirty="0" smtClean="0"/>
              <a:t>what their methodological training is.”</a:t>
            </a:r>
            <a:endParaRPr lang="en-GB" sz="2900" dirty="0"/>
          </a:p>
          <a:p>
            <a:pPr marL="273050" indent="-273050" algn="r"/>
            <a:r>
              <a:rPr lang="en-GB" altLang="en-US" kern="0" dirty="0" smtClean="0">
                <a:solidFill>
                  <a:srgbClr val="8BBD3A"/>
                </a:solidFill>
                <a:ea typeface="ＭＳ Ｐゴシック" pitchFamily="16" charset="-128"/>
              </a:rPr>
              <a:t>Head of school of social sciences</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113874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23</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Approaches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Supervision / </a:t>
            </a:r>
            <a:r>
              <a:rPr lang="en-GB" altLang="en-US" kern="0" dirty="0" smtClean="0">
                <a:solidFill>
                  <a:srgbClr val="8BBD3A"/>
                </a:solidFill>
                <a:ea typeface="ＭＳ Ｐゴシック" pitchFamily="16" charset="-128"/>
              </a:rPr>
              <a:t>mentoring</a:t>
            </a:r>
            <a:endParaRPr lang="en-GB" altLang="en-US" kern="0" dirty="0" smtClean="0">
              <a:solidFill>
                <a:srgbClr val="8BBD3A"/>
              </a:solidFill>
              <a:ea typeface="ＭＳ Ｐゴシック" pitchFamily="16" charset="-128"/>
            </a:endParaRPr>
          </a:p>
          <a:p>
            <a:pPr marL="177800" indent="-177800" algn="l"/>
            <a:r>
              <a:rPr lang="en-GB" sz="3000" dirty="0" smtClean="0"/>
              <a:t>“</a:t>
            </a:r>
            <a:r>
              <a:rPr lang="en-GB" sz="3200" dirty="0" smtClean="0"/>
              <a:t>In terms of further [professional] development for research staff – research assistants, research fellows – I mean that is all done by informal mentoring [and] forums in which people can meet and feel comfortable to talk about their problems as well as their potential successes.”</a:t>
            </a:r>
          </a:p>
          <a:p>
            <a:pPr marL="273050" indent="-273050" algn="r"/>
            <a:r>
              <a:rPr lang="en-GB" altLang="en-US" kern="0" dirty="0" smtClean="0">
                <a:solidFill>
                  <a:srgbClr val="8BBD3A"/>
                </a:solidFill>
                <a:ea typeface="ＭＳ Ｐゴシック" pitchFamily="16" charset="-128"/>
              </a:rPr>
              <a:t>Director of an education research institute</a:t>
            </a:r>
            <a:endParaRPr lang="en-GB" altLang="en-US" kern="0" dirty="0">
              <a:solidFill>
                <a:srgbClr val="8BBD3A"/>
              </a:solidFill>
              <a:ea typeface="ＭＳ Ｐゴシック" pitchFamily="16" charset="-128"/>
            </a:endParaRPr>
          </a:p>
          <a:p>
            <a:pPr marL="177800" indent="-177800" algn="l"/>
            <a:endParaRPr lang="en-GB" altLang="en-US" sz="4400" kern="0" dirty="0" smtClean="0">
              <a:solidFill>
                <a:srgbClr val="8BBD3A"/>
              </a:solidFill>
              <a:ea typeface="ＭＳ Ｐゴシック" pitchFamily="16" charset="-128"/>
            </a:endParaRPr>
          </a:p>
        </p:txBody>
      </p:sp>
    </p:spTree>
    <p:extLst>
      <p:ext uri="{BB962C8B-B14F-4D97-AF65-F5344CB8AC3E}">
        <p14:creationId xmlns:p14="http://schemas.microsoft.com/office/powerpoint/2010/main" val="2660458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24</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Approaches for teaching &amp; learning</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Teaching</a:t>
            </a:r>
          </a:p>
          <a:p>
            <a:pPr marL="177800" indent="-177800" algn="l"/>
            <a:r>
              <a:rPr lang="en-GB" sz="3200" dirty="0" smtClean="0"/>
              <a:t>“I </a:t>
            </a:r>
            <a:r>
              <a:rPr lang="en-GB" sz="3200" dirty="0"/>
              <a:t>certainly don’t hold with the view that qualitative research methods can’t be taught… </a:t>
            </a:r>
            <a:r>
              <a:rPr lang="en-GB" sz="3200" dirty="0" smtClean="0"/>
              <a:t>We </a:t>
            </a:r>
            <a:r>
              <a:rPr lang="en-GB" sz="3200" dirty="0"/>
              <a:t>can teach people how to be good qualitative researchers, </a:t>
            </a:r>
            <a:r>
              <a:rPr lang="en-GB" sz="3200" dirty="0" smtClean="0"/>
              <a:t>[…] there </a:t>
            </a:r>
            <a:r>
              <a:rPr lang="en-GB" sz="3200" dirty="0"/>
              <a:t>are a set of skills and set of practices that </a:t>
            </a:r>
            <a:r>
              <a:rPr lang="en-GB" sz="3200" i="1" dirty="0"/>
              <a:t>can</a:t>
            </a:r>
            <a:r>
              <a:rPr lang="en-GB" sz="3200" dirty="0"/>
              <a:t> be taught [..] and they </a:t>
            </a:r>
            <a:r>
              <a:rPr lang="en-GB" sz="3200" i="1" dirty="0"/>
              <a:t>must</a:t>
            </a:r>
            <a:r>
              <a:rPr lang="en-GB" sz="3200" dirty="0"/>
              <a:t> be taught</a:t>
            </a:r>
            <a:r>
              <a:rPr lang="en-GB" sz="3200" dirty="0" smtClean="0"/>
              <a:t>.”</a:t>
            </a:r>
          </a:p>
          <a:p>
            <a:pPr marL="273050" indent="-273050" algn="r"/>
            <a:r>
              <a:rPr lang="en-GB" altLang="en-US" kern="0" dirty="0">
                <a:solidFill>
                  <a:srgbClr val="8BBD3A"/>
                </a:solidFill>
                <a:ea typeface="ＭＳ Ｐゴシック" pitchFamily="16" charset="-128"/>
              </a:rPr>
              <a:t>Director of two national methods initiatives  </a:t>
            </a:r>
          </a:p>
        </p:txBody>
      </p:sp>
    </p:spTree>
    <p:extLst>
      <p:ext uri="{BB962C8B-B14F-4D97-AF65-F5344CB8AC3E}">
        <p14:creationId xmlns:p14="http://schemas.microsoft.com/office/powerpoint/2010/main" val="139494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25</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a:ea typeface="ＭＳ Ｐゴシック" pitchFamily="16" charset="-128"/>
              </a:rPr>
              <a:t>Pedagogical Content </a:t>
            </a:r>
            <a:r>
              <a:rPr lang="en-GB" altLang="en-US" b="1" kern="0" dirty="0" smtClean="0">
                <a:ea typeface="ＭＳ Ｐゴシック" pitchFamily="16" charset="-128"/>
              </a:rPr>
              <a:t>Knowledge</a:t>
            </a:r>
            <a:endParaRPr lang="en-GB" altLang="en-US" b="1" kern="0" dirty="0">
              <a:ea typeface="ＭＳ Ｐゴシック" pitchFamily="16" charset="-128"/>
            </a:endParaRPr>
          </a:p>
          <a:p>
            <a:pPr algn="l">
              <a:spcBef>
                <a:spcPts val="1800"/>
              </a:spcBef>
            </a:pPr>
            <a:r>
              <a:rPr lang="en-GB" altLang="en-US" kern="0" dirty="0" smtClean="0">
                <a:solidFill>
                  <a:srgbClr val="8BBD3A"/>
                </a:solidFill>
                <a:ea typeface="ＭＳ Ｐゴシック" pitchFamily="16" charset="-128"/>
              </a:rPr>
              <a:t>Emerging sub-themes:</a:t>
            </a: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The </a:t>
            </a:r>
            <a:r>
              <a:rPr lang="en-GB" altLang="en-US" kern="0" dirty="0" smtClean="0">
                <a:ea typeface="ＭＳ Ｐゴシック" pitchFamily="16" charset="-128"/>
              </a:rPr>
              <a:t>importance </a:t>
            </a:r>
            <a:r>
              <a:rPr lang="en-GB" altLang="en-US" kern="0" dirty="0" smtClean="0">
                <a:ea typeface="ＭＳ Ｐゴシック" pitchFamily="16" charset="-128"/>
              </a:rPr>
              <a:t>of </a:t>
            </a:r>
            <a:r>
              <a:rPr lang="en-GB" altLang="en-US" kern="0" dirty="0" smtClean="0">
                <a:ea typeface="ＭＳ Ｐゴシック" pitchFamily="16" charset="-128"/>
              </a:rPr>
              <a:t>practice</a:t>
            </a:r>
            <a:endParaRPr lang="en-GB" altLang="en-US" kern="0" dirty="0" smtClean="0">
              <a:ea typeface="ＭＳ Ｐゴシック" pitchFamily="16" charset="-128"/>
            </a:endParaRPr>
          </a:p>
          <a:p>
            <a:pPr marL="571500" indent="-571500" algn="l">
              <a:spcBef>
                <a:spcPts val="1200"/>
              </a:spcBef>
              <a:buFont typeface="Arial" panose="020B0604020202020204" pitchFamily="34" charset="0"/>
              <a:buChar char="•"/>
            </a:pPr>
            <a:r>
              <a:rPr lang="en-GB" altLang="en-US" kern="0" dirty="0" smtClean="0">
                <a:ea typeface="ＭＳ Ｐゴシック" pitchFamily="16" charset="-128"/>
              </a:rPr>
              <a:t>Sharing </a:t>
            </a:r>
            <a:r>
              <a:rPr lang="en-GB" altLang="en-US" kern="0" dirty="0" smtClean="0">
                <a:ea typeface="ＭＳ Ｐゴシック" pitchFamily="16" charset="-128"/>
              </a:rPr>
              <a:t>research </a:t>
            </a:r>
            <a:r>
              <a:rPr lang="en-GB" altLang="en-US" kern="0" dirty="0">
                <a:ea typeface="ＭＳ Ｐゴシック" pitchFamily="16" charset="-128"/>
              </a:rPr>
              <a:t>e</a:t>
            </a:r>
            <a:r>
              <a:rPr lang="en-GB" altLang="en-US" kern="0" dirty="0" smtClean="0">
                <a:ea typeface="ＭＳ Ｐゴシック" pitchFamily="16" charset="-128"/>
              </a:rPr>
              <a:t>xperiences</a:t>
            </a:r>
            <a:endParaRPr lang="en-GB" altLang="en-US" kern="0" dirty="0" smtClean="0">
              <a:ea typeface="ＭＳ Ｐゴシック" pitchFamily="16" charset="-128"/>
            </a:endParaRPr>
          </a:p>
          <a:p>
            <a:pPr>
              <a:spcBef>
                <a:spcPts val="1200"/>
              </a:spcBef>
            </a:pPr>
            <a:r>
              <a:rPr lang="en-GB" altLang="en-US" kern="0" dirty="0" smtClean="0">
                <a:solidFill>
                  <a:srgbClr val="8BBD3A"/>
                </a:solidFill>
                <a:ea typeface="ＭＳ Ｐゴシック" pitchFamily="16" charset="-128"/>
              </a:rPr>
              <a:t>Any </a:t>
            </a:r>
            <a:r>
              <a:rPr lang="en-GB" altLang="en-US" kern="0" dirty="0" smtClean="0">
                <a:solidFill>
                  <a:srgbClr val="8BBD3A"/>
                </a:solidFill>
                <a:ea typeface="ＭＳ Ｐゴシック" pitchFamily="16" charset="-128"/>
              </a:rPr>
              <a:t>thoughts</a:t>
            </a:r>
            <a:r>
              <a:rPr lang="en-GB" altLang="en-US" kern="0" dirty="0" smtClean="0">
                <a:solidFill>
                  <a:srgbClr val="8BBD3A"/>
                </a:solidFill>
                <a:ea typeface="ＭＳ Ｐゴシック" pitchFamily="16" charset="-128"/>
              </a:rPr>
              <a:t>?</a:t>
            </a:r>
          </a:p>
          <a:p>
            <a:pPr marL="571500" indent="-571500" algn="l">
              <a:spcBef>
                <a:spcPts val="1200"/>
              </a:spcBef>
              <a:buFont typeface="Arial" panose="020B0604020202020204" pitchFamily="34" charset="0"/>
              <a:buChar char="•"/>
            </a:pPr>
            <a:endParaRPr lang="en-GB" altLang="en-US" kern="0" dirty="0" smtClean="0">
              <a:ea typeface="ＭＳ Ｐゴシック" pitchFamily="16" charset="-128"/>
            </a:endParaRPr>
          </a:p>
        </p:txBody>
      </p:sp>
    </p:spTree>
    <p:extLst>
      <p:ext uri="{BB962C8B-B14F-4D97-AF65-F5344CB8AC3E}">
        <p14:creationId xmlns:p14="http://schemas.microsoft.com/office/powerpoint/2010/main" val="659248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26</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The </a:t>
            </a:r>
            <a:r>
              <a:rPr lang="en-GB" altLang="en-US" kern="0" dirty="0" smtClean="0">
                <a:solidFill>
                  <a:srgbClr val="8BBD3A"/>
                </a:solidFill>
                <a:ea typeface="ＭＳ Ｐゴシック" pitchFamily="16" charset="-128"/>
              </a:rPr>
              <a:t>importance </a:t>
            </a:r>
            <a:r>
              <a:rPr lang="en-GB" altLang="en-US" kern="0" dirty="0" smtClean="0">
                <a:solidFill>
                  <a:srgbClr val="8BBD3A"/>
                </a:solidFill>
                <a:ea typeface="ＭＳ Ｐゴシック" pitchFamily="16" charset="-128"/>
              </a:rPr>
              <a:t>of </a:t>
            </a:r>
            <a:r>
              <a:rPr lang="en-GB" altLang="en-US" kern="0" dirty="0" smtClean="0">
                <a:solidFill>
                  <a:srgbClr val="8BBD3A"/>
                </a:solidFill>
                <a:ea typeface="ＭＳ Ｐゴシック" pitchFamily="16" charset="-128"/>
              </a:rPr>
              <a:t>practice</a:t>
            </a:r>
            <a:endParaRPr lang="en-GB" altLang="en-US" kern="0" dirty="0" smtClean="0">
              <a:solidFill>
                <a:srgbClr val="8BBD3A"/>
              </a:solidFill>
              <a:ea typeface="ＭＳ Ｐゴシック" pitchFamily="16" charset="-128"/>
            </a:endParaRPr>
          </a:p>
          <a:p>
            <a:pPr marL="177800" indent="-177800" algn="l"/>
            <a:r>
              <a:rPr lang="en-GB" dirty="0" smtClean="0"/>
              <a:t>“</a:t>
            </a:r>
            <a:r>
              <a:rPr lang="en-GB" dirty="0"/>
              <a:t>You can’t teach someone how to become a qualitative researcher by standing up and […] lecturing them about it.  You have to have a really practically-orientated </a:t>
            </a:r>
            <a:r>
              <a:rPr lang="en-GB" dirty="0" smtClean="0"/>
              <a:t>approach”</a:t>
            </a:r>
          </a:p>
          <a:p>
            <a:pPr marL="273050" indent="-273050" algn="r"/>
            <a:r>
              <a:rPr lang="en-GB" altLang="en-US" kern="0" dirty="0" smtClean="0">
                <a:solidFill>
                  <a:srgbClr val="8BBD3A"/>
                </a:solidFill>
                <a:ea typeface="ＭＳ Ｐゴシック" pitchFamily="16" charset="-128"/>
              </a:rPr>
              <a:t>Director of two national methods initiatives  </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14578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27</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The </a:t>
            </a:r>
            <a:r>
              <a:rPr lang="en-GB" altLang="en-US" kern="0" dirty="0" smtClean="0">
                <a:solidFill>
                  <a:srgbClr val="8BBD3A"/>
                </a:solidFill>
                <a:ea typeface="ＭＳ Ｐゴシック" pitchFamily="16" charset="-128"/>
              </a:rPr>
              <a:t>importance </a:t>
            </a:r>
            <a:r>
              <a:rPr lang="en-GB" altLang="en-US" kern="0" dirty="0" smtClean="0">
                <a:solidFill>
                  <a:srgbClr val="8BBD3A"/>
                </a:solidFill>
                <a:ea typeface="ＭＳ Ｐゴシック" pitchFamily="16" charset="-128"/>
              </a:rPr>
              <a:t>of </a:t>
            </a:r>
            <a:r>
              <a:rPr lang="en-GB" altLang="en-US" kern="0" dirty="0" smtClean="0">
                <a:solidFill>
                  <a:srgbClr val="8BBD3A"/>
                </a:solidFill>
                <a:ea typeface="ＭＳ Ｐゴシック" pitchFamily="16" charset="-128"/>
              </a:rPr>
              <a:t>practice</a:t>
            </a:r>
            <a:endParaRPr lang="en-GB" altLang="en-US" kern="0" dirty="0" smtClean="0">
              <a:solidFill>
                <a:srgbClr val="8BBD3A"/>
              </a:solidFill>
              <a:ea typeface="ＭＳ Ｐゴシック" pitchFamily="16" charset="-128"/>
            </a:endParaRPr>
          </a:p>
          <a:p>
            <a:pPr marL="177800" indent="-177800" algn="l"/>
            <a:r>
              <a:rPr lang="en-GB" dirty="0" smtClean="0"/>
              <a:t>“There’s </a:t>
            </a:r>
            <a:r>
              <a:rPr lang="en-GB" dirty="0"/>
              <a:t>some wonderful datasets </a:t>
            </a:r>
            <a:r>
              <a:rPr lang="en-GB" dirty="0" smtClean="0"/>
              <a:t>out there […] So </a:t>
            </a:r>
            <a:r>
              <a:rPr lang="en-GB" dirty="0"/>
              <a:t>actually getting </a:t>
            </a:r>
            <a:r>
              <a:rPr lang="en-GB" dirty="0" smtClean="0"/>
              <a:t>[students] </a:t>
            </a:r>
            <a:r>
              <a:rPr lang="en-GB" dirty="0"/>
              <a:t>to work practically on those datasets…  So you actually get the students, as Cathie Marsh said, being </a:t>
            </a:r>
            <a:r>
              <a:rPr lang="en-GB" dirty="0" smtClean="0"/>
              <a:t>detectives”</a:t>
            </a:r>
          </a:p>
          <a:p>
            <a:pPr marL="273050" indent="-273050" algn="r"/>
            <a:r>
              <a:rPr lang="en-GB" altLang="en-US" kern="0" dirty="0" smtClean="0">
                <a:solidFill>
                  <a:srgbClr val="8BBD3A"/>
                </a:solidFill>
                <a:ea typeface="ＭＳ Ｐゴシック" pitchFamily="16" charset="-128"/>
              </a:rPr>
              <a:t>Head of school of social sciences</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403354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28</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The </a:t>
            </a:r>
            <a:r>
              <a:rPr lang="en-GB" altLang="en-US" kern="0" dirty="0">
                <a:solidFill>
                  <a:srgbClr val="8BBD3A"/>
                </a:solidFill>
                <a:ea typeface="ＭＳ Ｐゴシック" pitchFamily="16" charset="-128"/>
              </a:rPr>
              <a:t>i</a:t>
            </a:r>
            <a:r>
              <a:rPr lang="en-GB" altLang="en-US" kern="0" dirty="0" smtClean="0">
                <a:solidFill>
                  <a:srgbClr val="8BBD3A"/>
                </a:solidFill>
                <a:ea typeface="ＭＳ Ｐゴシック" pitchFamily="16" charset="-128"/>
              </a:rPr>
              <a:t>mportance </a:t>
            </a:r>
            <a:r>
              <a:rPr lang="en-GB" altLang="en-US" kern="0" dirty="0" smtClean="0">
                <a:solidFill>
                  <a:srgbClr val="8BBD3A"/>
                </a:solidFill>
                <a:ea typeface="ＭＳ Ｐゴシック" pitchFamily="16" charset="-128"/>
              </a:rPr>
              <a:t>of </a:t>
            </a:r>
            <a:r>
              <a:rPr lang="en-GB" altLang="en-US" kern="0" dirty="0" smtClean="0">
                <a:solidFill>
                  <a:srgbClr val="8BBD3A"/>
                </a:solidFill>
                <a:ea typeface="ＭＳ Ｐゴシック" pitchFamily="16" charset="-128"/>
              </a:rPr>
              <a:t>practice</a:t>
            </a:r>
            <a:endParaRPr lang="en-GB" altLang="en-US" kern="0" dirty="0" smtClean="0">
              <a:solidFill>
                <a:srgbClr val="8BBD3A"/>
              </a:solidFill>
              <a:ea typeface="ＭＳ Ｐゴシック" pitchFamily="16" charset="-128"/>
            </a:endParaRPr>
          </a:p>
          <a:p>
            <a:pPr marL="177800" indent="-177800" algn="l"/>
            <a:r>
              <a:rPr lang="en-GB" sz="3500" dirty="0" smtClean="0"/>
              <a:t>“…that </a:t>
            </a:r>
            <a:r>
              <a:rPr lang="en-GB" sz="3500" dirty="0"/>
              <a:t>isn’t saying that we’re not </a:t>
            </a:r>
            <a:r>
              <a:rPr lang="en-GB" sz="3500" dirty="0" smtClean="0"/>
              <a:t>teaching. </a:t>
            </a:r>
          </a:p>
          <a:p>
            <a:pPr marL="177800" algn="l"/>
            <a:r>
              <a:rPr lang="en-GB" sz="3500" dirty="0" smtClean="0"/>
              <a:t>I </a:t>
            </a:r>
            <a:r>
              <a:rPr lang="en-GB" sz="3500" dirty="0"/>
              <a:t>actually think it’s about having a pedagogic approach which suits the fact that people have to be able to </a:t>
            </a:r>
            <a:r>
              <a:rPr lang="en-GB" sz="3500" dirty="0" smtClean="0"/>
              <a:t>do </a:t>
            </a:r>
            <a:r>
              <a:rPr lang="en-GB" sz="3500" dirty="0"/>
              <a:t>it […] in order to develop their </a:t>
            </a:r>
            <a:r>
              <a:rPr lang="en-GB" sz="3500" dirty="0" smtClean="0"/>
              <a:t>practice… It </a:t>
            </a:r>
            <a:r>
              <a:rPr lang="en-GB" sz="3500" dirty="0"/>
              <a:t>is about having really very intensive teaching </a:t>
            </a:r>
            <a:r>
              <a:rPr lang="en-GB" sz="3500" dirty="0" smtClean="0"/>
              <a:t>sessions”</a:t>
            </a:r>
          </a:p>
          <a:p>
            <a:pPr marL="273050" indent="-273050" algn="r"/>
            <a:r>
              <a:rPr lang="en-GB" altLang="en-US" kern="0" dirty="0">
                <a:solidFill>
                  <a:srgbClr val="8BBD3A"/>
                </a:solidFill>
                <a:ea typeface="ＭＳ Ｐゴシック" pitchFamily="16" charset="-128"/>
              </a:rPr>
              <a:t>Director of two national methods initiatives  </a:t>
            </a:r>
          </a:p>
        </p:txBody>
      </p:sp>
    </p:spTree>
    <p:extLst>
      <p:ext uri="{BB962C8B-B14F-4D97-AF65-F5344CB8AC3E}">
        <p14:creationId xmlns:p14="http://schemas.microsoft.com/office/powerpoint/2010/main" val="1359154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29</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The </a:t>
            </a:r>
            <a:r>
              <a:rPr lang="en-GB" altLang="en-US" kern="0" dirty="0" smtClean="0">
                <a:solidFill>
                  <a:srgbClr val="8BBD3A"/>
                </a:solidFill>
                <a:ea typeface="ＭＳ Ｐゴシック" pitchFamily="16" charset="-128"/>
              </a:rPr>
              <a:t>importance </a:t>
            </a:r>
            <a:r>
              <a:rPr lang="en-GB" altLang="en-US" kern="0" dirty="0" smtClean="0">
                <a:solidFill>
                  <a:srgbClr val="8BBD3A"/>
                </a:solidFill>
                <a:ea typeface="ＭＳ Ｐゴシック" pitchFamily="16" charset="-128"/>
              </a:rPr>
              <a:t>of </a:t>
            </a:r>
            <a:r>
              <a:rPr lang="en-GB" altLang="en-US" kern="0" dirty="0" smtClean="0">
                <a:solidFill>
                  <a:srgbClr val="8BBD3A"/>
                </a:solidFill>
                <a:ea typeface="ＭＳ Ｐゴシック" pitchFamily="16" charset="-128"/>
              </a:rPr>
              <a:t>practice</a:t>
            </a:r>
            <a:endParaRPr lang="en-GB" altLang="en-US" kern="0" dirty="0" smtClean="0">
              <a:solidFill>
                <a:srgbClr val="8BBD3A"/>
              </a:solidFill>
              <a:ea typeface="ＭＳ Ｐゴシック" pitchFamily="16" charset="-128"/>
            </a:endParaRPr>
          </a:p>
          <a:p>
            <a:pPr marL="177800" indent="-177800" algn="l"/>
            <a:r>
              <a:rPr lang="en-GB" sz="3550" dirty="0" smtClean="0"/>
              <a:t>“…</a:t>
            </a:r>
            <a:r>
              <a:rPr lang="en-GB" sz="3200" dirty="0" smtClean="0"/>
              <a:t>all </a:t>
            </a:r>
            <a:r>
              <a:rPr lang="en-GB" sz="3200" dirty="0"/>
              <a:t>of that implies I suppose a much more interactive pedagogy than might traditionally be the case.</a:t>
            </a:r>
            <a:r>
              <a:rPr lang="en-GB" sz="3550" dirty="0" smtClean="0"/>
              <a:t>”</a:t>
            </a:r>
          </a:p>
          <a:p>
            <a:pPr marL="273050" indent="-273050" algn="r"/>
            <a:r>
              <a:rPr lang="en-GB" altLang="en-US" kern="0" dirty="0">
                <a:solidFill>
                  <a:srgbClr val="8BBD3A"/>
                </a:solidFill>
                <a:ea typeface="ＭＳ Ｐゴシック" pitchFamily="16" charset="-128"/>
              </a:rPr>
              <a:t>Director of </a:t>
            </a:r>
            <a:r>
              <a:rPr lang="en-GB" altLang="en-US" kern="0" dirty="0" smtClean="0">
                <a:solidFill>
                  <a:srgbClr val="8BBD3A"/>
                </a:solidFill>
                <a:ea typeface="ＭＳ Ｐゴシック" pitchFamily="16" charset="-128"/>
              </a:rPr>
              <a:t>an education </a:t>
            </a:r>
            <a:r>
              <a:rPr lang="en-GB" altLang="en-US" kern="0" dirty="0">
                <a:solidFill>
                  <a:srgbClr val="8BBD3A"/>
                </a:solidFill>
                <a:ea typeface="ＭＳ Ｐゴシック" pitchFamily="16" charset="-128"/>
              </a:rPr>
              <a:t>research institute</a:t>
            </a:r>
          </a:p>
        </p:txBody>
      </p:sp>
    </p:spTree>
    <p:extLst>
      <p:ext uri="{BB962C8B-B14F-4D97-AF65-F5344CB8AC3E}">
        <p14:creationId xmlns:p14="http://schemas.microsoft.com/office/powerpoint/2010/main" val="247165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b="1" dirty="0" smtClean="0">
                <a:ea typeface="ＭＳ Ｐゴシック" pitchFamily="16" charset="-128"/>
              </a:rPr>
              <a:t>Origins</a:t>
            </a:r>
          </a:p>
        </p:txBody>
      </p:sp>
      <p:sp>
        <p:nvSpPr>
          <p:cNvPr id="5123" name="Content Placeholder 2"/>
          <p:cNvSpPr>
            <a:spLocks noGrp="1"/>
          </p:cNvSpPr>
          <p:nvPr>
            <p:ph idx="1"/>
          </p:nvPr>
        </p:nvSpPr>
        <p:spPr/>
        <p:txBody>
          <a:bodyPr/>
          <a:lstStyle/>
          <a:p>
            <a:pPr marL="0" indent="0">
              <a:buNone/>
            </a:pPr>
            <a:r>
              <a:rPr lang="en-GB" altLang="en-US" dirty="0" smtClean="0">
                <a:latin typeface="+mj-lt"/>
                <a:ea typeface="ＭＳ Ｐゴシック" pitchFamily="16" charset="-128"/>
              </a:rPr>
              <a:t>NCRM’s overall mission is to provide a strategic focal point for the identification, development and delivery of an integrated national research and training programme aimed at promoting a step change in the quality and range of methodological skills and techniques used by the UK social science community and providing support for, and dissemination of, methodological innovation and excellence within the UK.</a:t>
            </a:r>
          </a:p>
          <a:p>
            <a:endParaRPr lang="en-GB" altLang="en-US" dirty="0" smtClean="0">
              <a:ea typeface="ＭＳ Ｐゴシック" pitchFamily="16" charset="-128"/>
            </a:endParaRPr>
          </a:p>
        </p:txBody>
      </p:sp>
      <p:sp>
        <p:nvSpPr>
          <p:cNvPr id="512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FCDCDE29-01C0-46ED-A09C-B71D5256F8A1}" type="slidenum">
              <a:rPr lang="en-GB" altLang="en-US" smtClean="0">
                <a:solidFill>
                  <a:schemeClr val="bg2"/>
                </a:solidFill>
              </a:rPr>
              <a:pPr eaLnBrk="1" hangingPunct="1"/>
              <a:t>3</a:t>
            </a:fld>
            <a:endParaRPr lang="en-GB" altLang="en-US" dirty="0" smtClean="0">
              <a:solidFill>
                <a:schemeClr val="bg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30</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The </a:t>
            </a:r>
            <a:r>
              <a:rPr lang="en-GB" altLang="en-US" kern="0" dirty="0" smtClean="0">
                <a:solidFill>
                  <a:srgbClr val="8BBD3A"/>
                </a:solidFill>
                <a:ea typeface="ＭＳ Ｐゴシック" pitchFamily="16" charset="-128"/>
              </a:rPr>
              <a:t>importance </a:t>
            </a:r>
            <a:r>
              <a:rPr lang="en-GB" altLang="en-US" kern="0" dirty="0" smtClean="0">
                <a:solidFill>
                  <a:srgbClr val="8BBD3A"/>
                </a:solidFill>
                <a:ea typeface="ＭＳ Ｐゴシック" pitchFamily="16" charset="-128"/>
              </a:rPr>
              <a:t>of </a:t>
            </a:r>
            <a:r>
              <a:rPr lang="en-GB" altLang="en-US" kern="0" dirty="0" smtClean="0">
                <a:solidFill>
                  <a:srgbClr val="8BBD3A"/>
                </a:solidFill>
                <a:ea typeface="ＭＳ Ｐゴシック" pitchFamily="16" charset="-128"/>
              </a:rPr>
              <a:t>practice</a:t>
            </a:r>
            <a:endParaRPr lang="en-GB" altLang="en-US" kern="0" dirty="0" smtClean="0">
              <a:solidFill>
                <a:srgbClr val="8BBD3A"/>
              </a:solidFill>
              <a:ea typeface="ＭＳ Ｐゴシック" pitchFamily="16" charset="-128"/>
            </a:endParaRPr>
          </a:p>
          <a:p>
            <a:pPr marL="177800" indent="-177800" algn="l"/>
            <a:r>
              <a:rPr lang="en-GB" dirty="0" smtClean="0"/>
              <a:t>“</a:t>
            </a:r>
            <a:r>
              <a:rPr lang="en-GB" dirty="0"/>
              <a:t>I tell you what I’m moving towards, what I’m thinking towards here, is problem-based learning, rather than just taking a kind of one-size-fits-all [approach]. </a:t>
            </a:r>
            <a:r>
              <a:rPr lang="en-GB" dirty="0" smtClean="0"/>
              <a:t>”</a:t>
            </a:r>
          </a:p>
          <a:p>
            <a:pPr marL="273050" indent="-273050" algn="r"/>
            <a:r>
              <a:rPr lang="en-GB" altLang="en-US" kern="0" dirty="0" smtClean="0">
                <a:solidFill>
                  <a:srgbClr val="8BBD3A"/>
                </a:solidFill>
                <a:ea typeface="ＭＳ Ｐゴシック" pitchFamily="16" charset="-128"/>
              </a:rPr>
              <a:t>Head of school of social sciences</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25357779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31</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Sharing </a:t>
            </a:r>
            <a:r>
              <a:rPr lang="en-GB" altLang="en-US" kern="0" dirty="0" smtClean="0">
                <a:solidFill>
                  <a:srgbClr val="8BBD3A"/>
                </a:solidFill>
                <a:ea typeface="ＭＳ Ｐゴシック" pitchFamily="16" charset="-128"/>
              </a:rPr>
              <a:t>research </a:t>
            </a:r>
            <a:r>
              <a:rPr lang="en-GB" altLang="en-US" kern="0" dirty="0">
                <a:solidFill>
                  <a:srgbClr val="8BBD3A"/>
                </a:solidFill>
                <a:ea typeface="ＭＳ Ｐゴシック" pitchFamily="16" charset="-128"/>
              </a:rPr>
              <a:t>e</a:t>
            </a:r>
            <a:r>
              <a:rPr lang="en-GB" altLang="en-US" kern="0" dirty="0" smtClean="0">
                <a:solidFill>
                  <a:srgbClr val="8BBD3A"/>
                </a:solidFill>
                <a:ea typeface="ＭＳ Ｐゴシック" pitchFamily="16" charset="-128"/>
              </a:rPr>
              <a:t>xperiences</a:t>
            </a:r>
            <a:endParaRPr lang="en-GB" altLang="en-US" kern="0" dirty="0" smtClean="0">
              <a:solidFill>
                <a:srgbClr val="8BBD3A"/>
              </a:solidFill>
              <a:ea typeface="ＭＳ Ｐゴシック" pitchFamily="16" charset="-128"/>
            </a:endParaRPr>
          </a:p>
          <a:p>
            <a:pPr marL="177800" indent="-177800" algn="l"/>
            <a:r>
              <a:rPr lang="en-GB" sz="3500" dirty="0" smtClean="0"/>
              <a:t>“</a:t>
            </a:r>
            <a:r>
              <a:rPr lang="en-GB" sz="3500" dirty="0"/>
              <a:t>I tell </a:t>
            </a:r>
            <a:r>
              <a:rPr lang="en-GB" sz="3500" dirty="0" smtClean="0"/>
              <a:t>stories. That’s </a:t>
            </a:r>
            <a:r>
              <a:rPr lang="en-GB" sz="3500" dirty="0"/>
              <a:t>how I </a:t>
            </a:r>
            <a:r>
              <a:rPr lang="en-GB" sz="3500" dirty="0" smtClean="0"/>
              <a:t>teach. I </a:t>
            </a:r>
            <a:r>
              <a:rPr lang="en-GB" sz="3500" dirty="0"/>
              <a:t>tell stories </a:t>
            </a:r>
            <a:r>
              <a:rPr lang="en-GB" sz="3500" dirty="0" smtClean="0"/>
              <a:t>[…] </a:t>
            </a:r>
            <a:r>
              <a:rPr lang="en-GB" sz="3500" dirty="0"/>
              <a:t>about my own work, about other peoples’ </a:t>
            </a:r>
            <a:r>
              <a:rPr lang="en-GB" sz="3500" dirty="0" smtClean="0"/>
              <a:t>work…  </a:t>
            </a:r>
            <a:r>
              <a:rPr lang="en-GB" sz="3500" dirty="0"/>
              <a:t>I think it’s important for everybody to engage and not to </a:t>
            </a:r>
            <a:r>
              <a:rPr lang="en-GB" sz="3500" dirty="0" smtClean="0"/>
              <a:t>see </a:t>
            </a:r>
            <a:r>
              <a:rPr lang="en-GB" sz="3500" dirty="0"/>
              <a:t>research as being about applying a set of techniques and </a:t>
            </a:r>
            <a:r>
              <a:rPr lang="en-GB" sz="3500" dirty="0" smtClean="0"/>
              <a:t>skills.”</a:t>
            </a:r>
          </a:p>
          <a:p>
            <a:pPr marL="273050" indent="-273050" algn="r"/>
            <a:r>
              <a:rPr lang="en-GB" altLang="en-US" kern="0" dirty="0" smtClean="0">
                <a:solidFill>
                  <a:srgbClr val="8BBD3A"/>
                </a:solidFill>
                <a:ea typeface="ＭＳ Ｐゴシック" pitchFamily="16" charset="-128"/>
              </a:rPr>
              <a:t>Professor of qualitative research</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2978737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32</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Sharing </a:t>
            </a:r>
            <a:r>
              <a:rPr lang="en-GB" altLang="en-US" kern="0" dirty="0" smtClean="0">
                <a:solidFill>
                  <a:srgbClr val="8BBD3A"/>
                </a:solidFill>
                <a:ea typeface="ＭＳ Ｐゴシック" pitchFamily="16" charset="-128"/>
              </a:rPr>
              <a:t>research </a:t>
            </a:r>
            <a:r>
              <a:rPr lang="en-GB" altLang="en-US" kern="0" dirty="0">
                <a:solidFill>
                  <a:srgbClr val="8BBD3A"/>
                </a:solidFill>
                <a:ea typeface="ＭＳ Ｐゴシック" pitchFamily="16" charset="-128"/>
              </a:rPr>
              <a:t>e</a:t>
            </a:r>
            <a:r>
              <a:rPr lang="en-GB" altLang="en-US" kern="0" dirty="0" smtClean="0">
                <a:solidFill>
                  <a:srgbClr val="8BBD3A"/>
                </a:solidFill>
                <a:ea typeface="ＭＳ Ｐゴシック" pitchFamily="16" charset="-128"/>
              </a:rPr>
              <a:t>xperiences</a:t>
            </a:r>
            <a:endParaRPr lang="en-GB" altLang="en-US" kern="0" dirty="0" smtClean="0">
              <a:solidFill>
                <a:srgbClr val="8BBD3A"/>
              </a:solidFill>
              <a:ea typeface="ＭＳ Ｐゴシック" pitchFamily="16" charset="-128"/>
            </a:endParaRPr>
          </a:p>
          <a:p>
            <a:pPr marL="177800" indent="-177800" algn="l"/>
            <a:r>
              <a:rPr lang="en-GB" sz="3200" dirty="0" smtClean="0"/>
              <a:t>“</a:t>
            </a:r>
            <a:r>
              <a:rPr lang="en-GB" sz="2800" dirty="0"/>
              <a:t>When you read </a:t>
            </a:r>
            <a:r>
              <a:rPr lang="en-GB" sz="2800" dirty="0" smtClean="0"/>
              <a:t>methodological accounts, </a:t>
            </a:r>
            <a:r>
              <a:rPr lang="en-GB" sz="2800" dirty="0"/>
              <a:t>they very rarely give you a warts and all description, because nobody wants to say what went wrong, but let me tell you what went right.  So the only way students are ever going to get </a:t>
            </a:r>
            <a:r>
              <a:rPr lang="en-GB" sz="2800" dirty="0" smtClean="0"/>
              <a:t>that </a:t>
            </a:r>
            <a:r>
              <a:rPr lang="en-GB" sz="2800" dirty="0"/>
              <a:t>is when </a:t>
            </a:r>
            <a:r>
              <a:rPr lang="en-GB" sz="2800" dirty="0" smtClean="0"/>
              <a:t>they </a:t>
            </a:r>
            <a:r>
              <a:rPr lang="en-GB" sz="2800" dirty="0"/>
              <a:t>hear it from the people themselves... But that’s what I </a:t>
            </a:r>
            <a:r>
              <a:rPr lang="en-GB" sz="2800" dirty="0" smtClean="0"/>
              <a:t>tell; </a:t>
            </a:r>
            <a:r>
              <a:rPr lang="en-GB" sz="2800" dirty="0"/>
              <a:t>I tell them that story, and </a:t>
            </a:r>
            <a:r>
              <a:rPr lang="en-GB" sz="2800" dirty="0" smtClean="0"/>
              <a:t>[students] </a:t>
            </a:r>
            <a:r>
              <a:rPr lang="en-GB" sz="2800" dirty="0"/>
              <a:t>love that bit of dirt, you know</a:t>
            </a:r>
            <a:r>
              <a:rPr lang="en-GB" sz="2800" dirty="0" smtClean="0"/>
              <a:t>.</a:t>
            </a:r>
            <a:r>
              <a:rPr lang="en-GB" sz="3200" dirty="0" smtClean="0"/>
              <a:t>”</a:t>
            </a:r>
          </a:p>
          <a:p>
            <a:pPr marL="273050" indent="-273050" algn="r"/>
            <a:r>
              <a:rPr lang="en-GB" altLang="en-US" kern="0" dirty="0" smtClean="0">
                <a:solidFill>
                  <a:srgbClr val="8BBD3A"/>
                </a:solidFill>
                <a:ea typeface="ＭＳ Ｐゴシック" pitchFamily="16" charset="-128"/>
              </a:rPr>
              <a:t>Head of school of social sciences</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3998115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33</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Pedagogical Content Knowledge</a:t>
            </a:r>
          </a:p>
          <a:p>
            <a:pPr algn="l"/>
            <a:endParaRPr lang="en-GB" altLang="en-US" sz="1400" kern="0" dirty="0" smtClean="0">
              <a:solidFill>
                <a:srgbClr val="8BBD3A"/>
              </a:solidFill>
              <a:ea typeface="ＭＳ Ｐゴシック" pitchFamily="16" charset="-128"/>
            </a:endParaRPr>
          </a:p>
          <a:p>
            <a:pPr algn="l"/>
            <a:r>
              <a:rPr lang="en-GB" altLang="en-US" kern="0" dirty="0" smtClean="0">
                <a:solidFill>
                  <a:srgbClr val="8BBD3A"/>
                </a:solidFill>
                <a:ea typeface="ＭＳ Ｐゴシック" pitchFamily="16" charset="-128"/>
              </a:rPr>
              <a:t>Sharing </a:t>
            </a:r>
            <a:r>
              <a:rPr lang="en-GB" altLang="en-US" kern="0" dirty="0" smtClean="0">
                <a:solidFill>
                  <a:srgbClr val="8BBD3A"/>
                </a:solidFill>
                <a:ea typeface="ＭＳ Ｐゴシック" pitchFamily="16" charset="-128"/>
              </a:rPr>
              <a:t>research </a:t>
            </a:r>
            <a:r>
              <a:rPr lang="en-GB" altLang="en-US" kern="0" dirty="0">
                <a:solidFill>
                  <a:srgbClr val="8BBD3A"/>
                </a:solidFill>
                <a:ea typeface="ＭＳ Ｐゴシック" pitchFamily="16" charset="-128"/>
              </a:rPr>
              <a:t>e</a:t>
            </a:r>
            <a:r>
              <a:rPr lang="en-GB" altLang="en-US" kern="0" dirty="0" smtClean="0">
                <a:solidFill>
                  <a:srgbClr val="8BBD3A"/>
                </a:solidFill>
                <a:ea typeface="ＭＳ Ｐゴシック" pitchFamily="16" charset="-128"/>
              </a:rPr>
              <a:t>xperiences</a:t>
            </a:r>
            <a:endParaRPr lang="en-GB" altLang="en-US" kern="0" dirty="0" smtClean="0">
              <a:solidFill>
                <a:srgbClr val="8BBD3A"/>
              </a:solidFill>
              <a:ea typeface="ＭＳ Ｐゴシック" pitchFamily="16" charset="-128"/>
            </a:endParaRPr>
          </a:p>
          <a:p>
            <a:pPr marL="177800" indent="-177800" algn="l"/>
            <a:r>
              <a:rPr lang="en-GB" dirty="0" smtClean="0"/>
              <a:t>“</a:t>
            </a:r>
            <a:r>
              <a:rPr lang="en-GB" sz="3200" dirty="0"/>
              <a:t>You know, </a:t>
            </a:r>
            <a:r>
              <a:rPr lang="en-GB" sz="3200" dirty="0" smtClean="0"/>
              <a:t>that’s the </a:t>
            </a:r>
            <a:r>
              <a:rPr lang="en-GB" sz="3200" dirty="0"/>
              <a:t>other side of the mentoring really isn’t it, that idea that actually we’re embodying </a:t>
            </a:r>
            <a:r>
              <a:rPr lang="en-GB" sz="3200" dirty="0" smtClean="0"/>
              <a:t>some </a:t>
            </a:r>
            <a:r>
              <a:rPr lang="en-GB" sz="3200" dirty="0"/>
              <a:t>of the values and some of the practices that we want our students to engage </a:t>
            </a:r>
            <a:r>
              <a:rPr lang="en-GB" sz="3200" dirty="0" smtClean="0"/>
              <a:t>in. So </a:t>
            </a:r>
            <a:r>
              <a:rPr lang="en-GB" sz="3200" dirty="0"/>
              <a:t>I think role modelling is quite a good way of articulating that. </a:t>
            </a:r>
            <a:r>
              <a:rPr lang="en-GB" sz="3200" dirty="0" smtClean="0"/>
              <a:t>.</a:t>
            </a:r>
            <a:r>
              <a:rPr lang="en-GB" dirty="0" smtClean="0"/>
              <a:t>”</a:t>
            </a:r>
          </a:p>
          <a:p>
            <a:pPr marL="273050" indent="-273050" algn="r"/>
            <a:r>
              <a:rPr lang="en-GB" altLang="en-US" kern="0" dirty="0" smtClean="0">
                <a:solidFill>
                  <a:srgbClr val="8BBD3A"/>
                </a:solidFill>
                <a:ea typeface="ＭＳ Ｐゴシック" pitchFamily="16" charset="-128"/>
              </a:rPr>
              <a:t>Head of school of social sciences</a:t>
            </a:r>
            <a:endParaRPr lang="en-GB" altLang="en-US" kern="0" dirty="0">
              <a:solidFill>
                <a:srgbClr val="8BBD3A"/>
              </a:solidFill>
              <a:ea typeface="ＭＳ Ｐゴシック" pitchFamily="16" charset="-128"/>
            </a:endParaRPr>
          </a:p>
        </p:txBody>
      </p:sp>
    </p:spTree>
    <p:extLst>
      <p:ext uri="{BB962C8B-B14F-4D97-AF65-F5344CB8AC3E}">
        <p14:creationId xmlns:p14="http://schemas.microsoft.com/office/powerpoint/2010/main" val="782397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9A4A41C-0582-49CD-B334-0516C305C44F}" type="slidenum">
              <a:rPr lang="en-GB" smtClean="0"/>
              <a:pPr>
                <a:defRPr/>
              </a:pPr>
              <a:t>34</a:t>
            </a:fld>
            <a:endParaRPr lang="en-GB"/>
          </a:p>
        </p:txBody>
      </p:sp>
      <p:sp>
        <p:nvSpPr>
          <p:cNvPr id="5" name="Title 5"/>
          <p:cNvSpPr txBox="1">
            <a:spLocks/>
          </p:cNvSpPr>
          <p:nvPr/>
        </p:nvSpPr>
        <p:spPr bwMode="auto">
          <a:xfrm>
            <a:off x="179512" y="1052662"/>
            <a:ext cx="8568952" cy="504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600">
                <a:solidFill>
                  <a:schemeClr val="bg1"/>
                </a:solidFill>
                <a:latin typeface="+mj-lt"/>
                <a:ea typeface="ＭＳ Ｐゴシック" charset="0"/>
                <a:cs typeface="+mj-cs"/>
              </a:defRPr>
            </a:lvl1pPr>
            <a:lvl2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2pPr>
            <a:lvl3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3pPr>
            <a:lvl4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4pPr>
            <a:lvl5pPr algn="ctr" rtl="0" eaLnBrk="0" fontAlgn="base" hangingPunct="0">
              <a:spcBef>
                <a:spcPct val="0"/>
              </a:spcBef>
              <a:spcAft>
                <a:spcPct val="0"/>
              </a:spcAft>
              <a:defRPr sz="3600">
                <a:solidFill>
                  <a:schemeClr val="bg1"/>
                </a:solidFill>
                <a:latin typeface="Gill Sans MT" pitchFamily="34" charset="0"/>
                <a:ea typeface="ＭＳ Ｐゴシック" charset="0"/>
                <a:cs typeface="Arial" charset="0"/>
              </a:defRPr>
            </a:lvl5pPr>
            <a:lvl6pPr marL="457200" algn="ctr" rtl="0" fontAlgn="base">
              <a:spcBef>
                <a:spcPct val="0"/>
              </a:spcBef>
              <a:spcAft>
                <a:spcPct val="0"/>
              </a:spcAft>
              <a:defRPr sz="3600">
                <a:solidFill>
                  <a:schemeClr val="bg1"/>
                </a:solidFill>
                <a:latin typeface="Gill Sans MT" pitchFamily="34" charset="0"/>
                <a:cs typeface="Arial" charset="0"/>
              </a:defRPr>
            </a:lvl6pPr>
            <a:lvl7pPr marL="914400" algn="ctr" rtl="0" fontAlgn="base">
              <a:spcBef>
                <a:spcPct val="0"/>
              </a:spcBef>
              <a:spcAft>
                <a:spcPct val="0"/>
              </a:spcAft>
              <a:defRPr sz="3600">
                <a:solidFill>
                  <a:schemeClr val="bg1"/>
                </a:solidFill>
                <a:latin typeface="Gill Sans MT" pitchFamily="34" charset="0"/>
                <a:cs typeface="Arial" charset="0"/>
              </a:defRPr>
            </a:lvl7pPr>
            <a:lvl8pPr marL="1371600" algn="ctr" rtl="0" fontAlgn="base">
              <a:spcBef>
                <a:spcPct val="0"/>
              </a:spcBef>
              <a:spcAft>
                <a:spcPct val="0"/>
              </a:spcAft>
              <a:defRPr sz="3600">
                <a:solidFill>
                  <a:schemeClr val="bg1"/>
                </a:solidFill>
                <a:latin typeface="Gill Sans MT" pitchFamily="34" charset="0"/>
                <a:cs typeface="Arial" charset="0"/>
              </a:defRPr>
            </a:lvl8pPr>
            <a:lvl9pPr marL="1828800" algn="ctr" rtl="0" fontAlgn="base">
              <a:spcBef>
                <a:spcPct val="0"/>
              </a:spcBef>
              <a:spcAft>
                <a:spcPct val="0"/>
              </a:spcAft>
              <a:defRPr sz="3600">
                <a:solidFill>
                  <a:schemeClr val="bg1"/>
                </a:solidFill>
                <a:latin typeface="Gill Sans MT" pitchFamily="34" charset="0"/>
                <a:cs typeface="Arial" charset="0"/>
              </a:defRPr>
            </a:lvl9pPr>
          </a:lstStyle>
          <a:p>
            <a:pPr algn="l"/>
            <a:r>
              <a:rPr lang="en-GB" altLang="en-US" b="1" kern="0" dirty="0" smtClean="0">
                <a:ea typeface="ＭＳ Ｐゴシック" pitchFamily="16" charset="-128"/>
              </a:rPr>
              <a:t>So, what can we argue (so </a:t>
            </a:r>
            <a:r>
              <a:rPr lang="en-GB" altLang="en-US" b="1" kern="0" dirty="0">
                <a:ea typeface="ＭＳ Ｐゴシック" pitchFamily="16" charset="-128"/>
              </a:rPr>
              <a:t>f</a:t>
            </a:r>
            <a:r>
              <a:rPr lang="en-GB" altLang="en-US" b="1" kern="0" dirty="0" smtClean="0">
                <a:ea typeface="ＭＳ Ｐゴシック" pitchFamily="16" charset="-128"/>
              </a:rPr>
              <a:t>ar!)?</a:t>
            </a:r>
          </a:p>
          <a:p>
            <a:pPr marL="571500" indent="-571500" algn="l">
              <a:spcBef>
                <a:spcPts val="1200"/>
              </a:spcBef>
              <a:buFont typeface="Arial" panose="020B0604020202020204" pitchFamily="34" charset="0"/>
              <a:buChar char="•"/>
            </a:pPr>
            <a:r>
              <a:rPr lang="en-GB" altLang="en-US" sz="2800" kern="0" dirty="0" smtClean="0">
                <a:ea typeface="ＭＳ Ｐゴシック" pitchFamily="16" charset="-128"/>
              </a:rPr>
              <a:t>Teaching &amp; learning of </a:t>
            </a:r>
            <a:r>
              <a:rPr lang="en-GB" altLang="en-US" sz="2800" kern="0" dirty="0">
                <a:ea typeface="ＭＳ Ｐゴシック" pitchFamily="16" charset="-128"/>
              </a:rPr>
              <a:t>advanced research </a:t>
            </a:r>
            <a:r>
              <a:rPr lang="en-GB" altLang="en-US" sz="2800" kern="0" dirty="0" smtClean="0">
                <a:ea typeface="ＭＳ Ｐゴシック" pitchFamily="16" charset="-128"/>
              </a:rPr>
              <a:t>methods has challenges in common with broader HE contexts</a:t>
            </a:r>
          </a:p>
          <a:p>
            <a:pPr marL="571500" indent="-571500" algn="l">
              <a:spcBef>
                <a:spcPts val="1200"/>
              </a:spcBef>
              <a:buFont typeface="Arial" panose="020B0604020202020204" pitchFamily="34" charset="0"/>
              <a:buChar char="•"/>
            </a:pPr>
            <a:r>
              <a:rPr lang="en-GB" altLang="en-US" sz="2800" kern="0" dirty="0" smtClean="0">
                <a:ea typeface="ＭＳ Ｐゴシック" pitchFamily="16" charset="-128"/>
              </a:rPr>
              <a:t>Advanced methods can and should be taught, but in ways that are tailored towards research practice</a:t>
            </a:r>
          </a:p>
          <a:p>
            <a:pPr marL="571500" indent="-571500" algn="l">
              <a:spcBef>
                <a:spcPts val="1200"/>
              </a:spcBef>
              <a:buFont typeface="Arial" panose="020B0604020202020204" pitchFamily="34" charset="0"/>
              <a:buChar char="•"/>
            </a:pPr>
            <a:r>
              <a:rPr lang="en-GB" altLang="en-US" sz="2800" kern="0" dirty="0" smtClean="0">
                <a:ea typeface="ＭＳ Ｐゴシック" pitchFamily="16" charset="-128"/>
              </a:rPr>
              <a:t>It is possible to tease out distinctive pedagogical content knowledge for research methods but we do not know yet about the wider groups involved</a:t>
            </a:r>
          </a:p>
          <a:p>
            <a:pPr marL="571500" indent="-571500" algn="l">
              <a:spcBef>
                <a:spcPts val="1200"/>
              </a:spcBef>
              <a:buFont typeface="Arial" panose="020B0604020202020204" pitchFamily="34" charset="0"/>
              <a:buChar char="•"/>
            </a:pPr>
            <a:r>
              <a:rPr lang="en-GB" altLang="en-US" sz="2800" dirty="0">
                <a:ea typeface="ＭＳ Ｐゴシック" pitchFamily="16" charset="-128"/>
              </a:rPr>
              <a:t>Educational research </a:t>
            </a:r>
            <a:r>
              <a:rPr lang="en-GB" altLang="en-US" sz="2800" dirty="0" smtClean="0">
                <a:ea typeface="ＭＳ Ｐゴシック" pitchFamily="16" charset="-128"/>
              </a:rPr>
              <a:t>has potential to </a:t>
            </a:r>
            <a:r>
              <a:rPr lang="en-GB" altLang="en-US" sz="2800" dirty="0">
                <a:ea typeface="ＭＳ Ｐゴシック" pitchFamily="16" charset="-128"/>
              </a:rPr>
              <a:t>help develop a pedagogical culture for teaching research methods</a:t>
            </a:r>
            <a:endParaRPr lang="en-GB" altLang="en-US" sz="2800" kern="0" dirty="0" smtClean="0">
              <a:ea typeface="ＭＳ Ｐゴシック" pitchFamily="16" charset="-128"/>
            </a:endParaRPr>
          </a:p>
          <a:p>
            <a:pPr marL="571500" indent="-571500" algn="l">
              <a:spcBef>
                <a:spcPts val="1200"/>
              </a:spcBef>
              <a:buFont typeface="Arial" panose="020B0604020202020204" pitchFamily="34" charset="0"/>
              <a:buChar char="•"/>
            </a:pPr>
            <a:endParaRPr lang="en-GB" altLang="en-US" sz="2800" kern="0" dirty="0" smtClean="0">
              <a:ea typeface="ＭＳ Ｐゴシック" pitchFamily="16" charset="-128"/>
            </a:endParaRPr>
          </a:p>
        </p:txBody>
      </p:sp>
    </p:spTree>
    <p:extLst>
      <p:ext uri="{BB962C8B-B14F-4D97-AF65-F5344CB8AC3E}">
        <p14:creationId xmlns:p14="http://schemas.microsoft.com/office/powerpoint/2010/main" val="2787628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b="1" dirty="0" smtClean="0">
                <a:ea typeface="ＭＳ Ｐゴシック" pitchFamily="16" charset="-128"/>
              </a:rPr>
              <a:t>Acknowledgements</a:t>
            </a:r>
          </a:p>
        </p:txBody>
      </p:sp>
      <p:sp>
        <p:nvSpPr>
          <p:cNvPr id="24579" name="Content Placeholder 2"/>
          <p:cNvSpPr>
            <a:spLocks noGrp="1"/>
          </p:cNvSpPr>
          <p:nvPr>
            <p:ph idx="1"/>
          </p:nvPr>
        </p:nvSpPr>
        <p:spPr>
          <a:xfrm>
            <a:off x="467544" y="2348880"/>
            <a:ext cx="7920037" cy="3887788"/>
          </a:xfrm>
        </p:spPr>
        <p:txBody>
          <a:bodyPr/>
          <a:lstStyle/>
          <a:p>
            <a:pPr>
              <a:spcBef>
                <a:spcPts val="1800"/>
              </a:spcBef>
            </a:pPr>
            <a:r>
              <a:rPr lang="en-GB" altLang="en-US" dirty="0" smtClean="0">
                <a:latin typeface="+mj-lt"/>
                <a:ea typeface="ＭＳ Ｐゴシック" pitchFamily="16" charset="-128"/>
              </a:rPr>
              <a:t>This research is funded by NCRM</a:t>
            </a:r>
          </a:p>
          <a:p>
            <a:pPr>
              <a:spcBef>
                <a:spcPts val="1800"/>
              </a:spcBef>
            </a:pPr>
            <a:r>
              <a:rPr lang="en-GB" altLang="en-US" dirty="0" smtClean="0">
                <a:latin typeface="+mj-lt"/>
                <a:ea typeface="ＭＳ Ｐゴシック" pitchFamily="16" charset="-128"/>
              </a:rPr>
              <a:t>Our advisory group and the NCRM hub at the University of Southampton have provided valuable input</a:t>
            </a:r>
          </a:p>
          <a:p>
            <a:pPr marL="0" indent="0">
              <a:buNone/>
            </a:pPr>
            <a:endParaRPr lang="en-GB" altLang="en-US" dirty="0" smtClean="0">
              <a:ea typeface="ＭＳ Ｐゴシック" pitchFamily="16" charset="-128"/>
            </a:endParaRPr>
          </a:p>
          <a:p>
            <a:endParaRPr lang="en-GB" altLang="en-US" dirty="0" smtClean="0">
              <a:ea typeface="ＭＳ Ｐゴシック" pitchFamily="16" charset="-128"/>
            </a:endParaRP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072FF144-2C6E-4296-BED2-982CBE01CAF0}" type="slidenum">
              <a:rPr lang="en-GB" altLang="en-US" smtClean="0">
                <a:solidFill>
                  <a:schemeClr val="bg2"/>
                </a:solidFill>
              </a:rPr>
              <a:pPr eaLnBrk="1" hangingPunct="1"/>
              <a:t>35</a:t>
            </a:fld>
            <a:endParaRPr lang="en-GB" altLang="en-US" smtClean="0">
              <a:solidFill>
                <a:schemeClr val="bg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5"/>
          <p:cNvSpPr>
            <a:spLocks noGrp="1"/>
          </p:cNvSpPr>
          <p:nvPr>
            <p:ph idx="1"/>
          </p:nvPr>
        </p:nvSpPr>
        <p:spPr>
          <a:xfrm>
            <a:off x="468313" y="980728"/>
            <a:ext cx="7344047" cy="4824412"/>
          </a:xfrm>
        </p:spPr>
        <p:txBody>
          <a:bodyPr/>
          <a:lstStyle/>
          <a:p>
            <a:pPr marL="0" indent="0">
              <a:spcBef>
                <a:spcPts val="1800"/>
              </a:spcBef>
              <a:buNone/>
            </a:pPr>
            <a:endParaRPr lang="en-GB" sz="1800" dirty="0">
              <a:latin typeface="+mj-lt"/>
            </a:endParaRPr>
          </a:p>
          <a:p>
            <a:pPr marL="0" indent="0">
              <a:spcBef>
                <a:spcPts val="1800"/>
              </a:spcBef>
              <a:buNone/>
            </a:pPr>
            <a:r>
              <a:rPr lang="en-GB" sz="1800" dirty="0" err="1" smtClean="0">
                <a:latin typeface="+mj-lt"/>
              </a:rPr>
              <a:t>HaPS</a:t>
            </a:r>
            <a:r>
              <a:rPr lang="en-GB" sz="1800" dirty="0" smtClean="0">
                <a:latin typeface="+mj-lt"/>
              </a:rPr>
              <a:t> </a:t>
            </a:r>
            <a:r>
              <a:rPr lang="en-GB" sz="1800" dirty="0">
                <a:latin typeface="+mj-lt"/>
              </a:rPr>
              <a:t>(2010). </a:t>
            </a:r>
            <a:r>
              <a:rPr lang="en-GB" sz="1800" i="1" dirty="0">
                <a:latin typeface="+mj-lt"/>
              </a:rPr>
              <a:t>International Benchmarking Review of UK Sociology</a:t>
            </a:r>
            <a:r>
              <a:rPr lang="en-GB" sz="1800" dirty="0">
                <a:latin typeface="+mj-lt"/>
              </a:rPr>
              <a:t>, ESRC; BSA; Heads and Professors of Sociology (</a:t>
            </a:r>
            <a:r>
              <a:rPr lang="en-GB" sz="1800" dirty="0" err="1">
                <a:latin typeface="+mj-lt"/>
              </a:rPr>
              <a:t>HaPS</a:t>
            </a:r>
            <a:r>
              <a:rPr lang="en-GB" sz="1800" dirty="0">
                <a:latin typeface="+mj-lt"/>
              </a:rPr>
              <a:t>).</a:t>
            </a:r>
          </a:p>
          <a:p>
            <a:pPr marL="0" indent="0">
              <a:spcBef>
                <a:spcPts val="1800"/>
              </a:spcBef>
              <a:buFontTx/>
              <a:buNone/>
            </a:pPr>
            <a:r>
              <a:rPr lang="en-GB" altLang="en-US" sz="1800" dirty="0" err="1" smtClean="0">
                <a:latin typeface="+mj-lt"/>
                <a:ea typeface="ＭＳ Ｐゴシック" pitchFamily="16" charset="-128"/>
              </a:rPr>
              <a:t>MacInnes</a:t>
            </a:r>
            <a:r>
              <a:rPr lang="en-GB" altLang="en-US" sz="1800" dirty="0" smtClean="0">
                <a:latin typeface="+mj-lt"/>
                <a:ea typeface="ＭＳ Ｐゴシック" pitchFamily="16" charset="-128"/>
              </a:rPr>
              <a:t>, J. 2012. </a:t>
            </a:r>
            <a:r>
              <a:rPr lang="en-GB" altLang="en-US" sz="1800" i="1" dirty="0" smtClean="0">
                <a:latin typeface="+mj-lt"/>
                <a:ea typeface="ＭＳ Ｐゴシック" pitchFamily="16" charset="-128"/>
              </a:rPr>
              <a:t>Quantitative Methods teaching in UK Higher Education: The state of the field and how it might be improved</a:t>
            </a:r>
            <a:r>
              <a:rPr lang="en-GB" altLang="en-US" sz="1800" dirty="0" smtClean="0">
                <a:latin typeface="+mj-lt"/>
                <a:ea typeface="ＭＳ Ｐゴシック" pitchFamily="16" charset="-128"/>
              </a:rPr>
              <a:t>: HEA Social Sciences teaching and learning summit: Teaching research methods, University of Warwick, 21- 22 June 2012.</a:t>
            </a:r>
          </a:p>
          <a:p>
            <a:pPr marL="0" indent="0">
              <a:spcBef>
                <a:spcPts val="1800"/>
              </a:spcBef>
              <a:buFontTx/>
              <a:buNone/>
            </a:pPr>
            <a:r>
              <a:rPr lang="en-GB" altLang="en-US" sz="1800" dirty="0" smtClean="0">
                <a:latin typeface="+mj-lt"/>
                <a:ea typeface="ＭＳ Ｐゴシック" pitchFamily="16" charset="-128"/>
              </a:rPr>
              <a:t>Wagner, C., M. Garner, and B. </a:t>
            </a:r>
            <a:r>
              <a:rPr lang="en-GB" altLang="en-US" sz="1800" dirty="0" err="1" smtClean="0">
                <a:latin typeface="+mj-lt"/>
                <a:ea typeface="ＭＳ Ｐゴシック" pitchFamily="16" charset="-128"/>
              </a:rPr>
              <a:t>Kawulich</a:t>
            </a:r>
            <a:r>
              <a:rPr lang="en-GB" altLang="en-US" sz="1800" dirty="0" smtClean="0">
                <a:latin typeface="+mj-lt"/>
                <a:ea typeface="ＭＳ Ｐゴシック" pitchFamily="16" charset="-128"/>
              </a:rPr>
              <a:t>. 2011. "The state of the art of teaching research methods in the social sciences: towards a pedagogical culture." </a:t>
            </a:r>
            <a:r>
              <a:rPr lang="en-GB" altLang="en-US" sz="1800" i="1" dirty="0" smtClean="0">
                <a:latin typeface="+mj-lt"/>
                <a:ea typeface="ＭＳ Ｐゴシック" pitchFamily="16" charset="-128"/>
              </a:rPr>
              <a:t>Studies in Higher Education</a:t>
            </a:r>
            <a:r>
              <a:rPr lang="en-GB" altLang="en-US" sz="1800" dirty="0" smtClean="0">
                <a:latin typeface="+mj-lt"/>
                <a:ea typeface="ＭＳ Ｐゴシック" pitchFamily="16" charset="-128"/>
              </a:rPr>
              <a:t> 36, no. 1:75-88.</a:t>
            </a:r>
          </a:p>
          <a:p>
            <a:pPr marL="0" indent="0">
              <a:buFontTx/>
              <a:buNone/>
            </a:pPr>
            <a:endParaRPr lang="en-GB" altLang="en-US" sz="1800" dirty="0" smtClean="0">
              <a:latin typeface="+mj-lt"/>
              <a:ea typeface="ＭＳ Ｐゴシック" pitchFamily="16" charset="-128"/>
            </a:endParaRP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FAE56C50-EFC9-473B-8E5A-D0BC3F2FC084}" type="slidenum">
              <a:rPr lang="en-GB" altLang="en-US" smtClean="0">
                <a:solidFill>
                  <a:schemeClr val="bg2"/>
                </a:solidFill>
              </a:rPr>
              <a:pPr eaLnBrk="1" hangingPunct="1"/>
              <a:t>36</a:t>
            </a:fld>
            <a:endParaRPr lang="en-GB" altLang="en-US" smtClean="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GB" altLang="en-US" b="1" dirty="0" smtClean="0">
                <a:ea typeface="ＭＳ Ｐゴシック" pitchFamily="16" charset="-128"/>
              </a:rPr>
              <a:t>The social science perspective</a:t>
            </a:r>
          </a:p>
        </p:txBody>
      </p:sp>
      <p:sp>
        <p:nvSpPr>
          <p:cNvPr id="6147" name="Content Placeholder 5"/>
          <p:cNvSpPr>
            <a:spLocks noGrp="1"/>
          </p:cNvSpPr>
          <p:nvPr>
            <p:ph sz="half" idx="1"/>
          </p:nvPr>
        </p:nvSpPr>
        <p:spPr/>
        <p:txBody>
          <a:bodyPr/>
          <a:lstStyle/>
          <a:p>
            <a:pPr marL="0" indent="0">
              <a:buFontTx/>
              <a:buNone/>
            </a:pPr>
            <a:r>
              <a:rPr lang="en-GB" altLang="en-US" dirty="0" smtClean="0">
                <a:latin typeface="+mj-lt"/>
                <a:ea typeface="ＭＳ Ｐゴシック" pitchFamily="16" charset="-128"/>
              </a:rPr>
              <a:t>Problem: </a:t>
            </a:r>
          </a:p>
          <a:p>
            <a:pPr marL="0" indent="0">
              <a:buFontTx/>
              <a:buNone/>
            </a:pPr>
            <a:r>
              <a:rPr lang="en-GB" altLang="en-US" dirty="0" smtClean="0">
                <a:latin typeface="+mj-lt"/>
                <a:ea typeface="ＭＳ Ｐゴシック" pitchFamily="16" charset="-128"/>
              </a:rPr>
              <a:t>Need for a step change in the quality and range of methodological skills and techniques used by social researchers</a:t>
            </a:r>
          </a:p>
        </p:txBody>
      </p:sp>
      <p:sp>
        <p:nvSpPr>
          <p:cNvPr id="6148" name="Content Placeholder 10"/>
          <p:cNvSpPr>
            <a:spLocks noGrp="1"/>
          </p:cNvSpPr>
          <p:nvPr>
            <p:ph sz="half" idx="2"/>
          </p:nvPr>
        </p:nvSpPr>
        <p:spPr/>
        <p:txBody>
          <a:bodyPr/>
          <a:lstStyle/>
          <a:p>
            <a:pPr marL="0" indent="0">
              <a:buNone/>
            </a:pPr>
            <a:r>
              <a:rPr lang="en-GB" altLang="en-US" dirty="0" smtClean="0">
                <a:latin typeface="+mj-lt"/>
                <a:ea typeface="ＭＳ Ｐゴシック" pitchFamily="16" charset="-128"/>
              </a:rPr>
              <a:t>Solution: </a:t>
            </a:r>
          </a:p>
          <a:p>
            <a:pPr marL="0" indent="0">
              <a:buNone/>
            </a:pPr>
            <a:r>
              <a:rPr lang="en-GB" altLang="en-US" dirty="0" smtClean="0">
                <a:latin typeface="+mj-lt"/>
                <a:ea typeface="ＭＳ Ｐゴシック" pitchFamily="16" charset="-128"/>
              </a:rPr>
              <a:t>Training in advanced and innovative research methods – lots of it – face-to-face, VLEs – in context of quality research by top methodologists</a:t>
            </a:r>
          </a:p>
        </p:txBody>
      </p:sp>
      <p:sp>
        <p:nvSpPr>
          <p:cNvPr id="614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C1371036-E570-4ED4-A87B-F15697F59B43}" type="slidenum">
              <a:rPr lang="en-GB" altLang="en-US" smtClean="0">
                <a:solidFill>
                  <a:schemeClr val="bg2"/>
                </a:solidFill>
              </a:rPr>
              <a:pPr eaLnBrk="1" hangingPunct="1"/>
              <a:t>4</a:t>
            </a:fld>
            <a:endParaRPr lang="en-GB" altLang="en-US" dirty="0" smtClean="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GB" altLang="en-US" b="1" dirty="0" smtClean="0">
                <a:ea typeface="ＭＳ Ｐゴシック" pitchFamily="16" charset="-128"/>
              </a:rPr>
              <a:t>The educational perspective</a:t>
            </a:r>
          </a:p>
        </p:txBody>
      </p:sp>
      <p:sp>
        <p:nvSpPr>
          <p:cNvPr id="7171" name="Content Placeholder 5"/>
          <p:cNvSpPr>
            <a:spLocks noGrp="1"/>
          </p:cNvSpPr>
          <p:nvPr>
            <p:ph sz="half" idx="1"/>
          </p:nvPr>
        </p:nvSpPr>
        <p:spPr/>
        <p:txBody>
          <a:bodyPr/>
          <a:lstStyle/>
          <a:p>
            <a:pPr marL="0" indent="0">
              <a:buFontTx/>
              <a:buNone/>
            </a:pPr>
            <a:r>
              <a:rPr lang="en-GB" altLang="en-US" dirty="0" smtClean="0">
                <a:latin typeface="+mj-lt"/>
                <a:ea typeface="ＭＳ Ｐゴシック" pitchFamily="16" charset="-128"/>
              </a:rPr>
              <a:t>Problem: </a:t>
            </a:r>
          </a:p>
          <a:p>
            <a:pPr marL="0" indent="0">
              <a:buFontTx/>
              <a:buNone/>
            </a:pPr>
            <a:r>
              <a:rPr lang="en-GB" altLang="en-US" dirty="0" smtClean="0">
                <a:latin typeface="+mj-lt"/>
                <a:ea typeface="ＭＳ Ｐゴシック" pitchFamily="16" charset="-128"/>
              </a:rPr>
              <a:t>Need to understand the distinctive pedagogical challenges that arise in teaching advanced/ innovative social science research methods</a:t>
            </a:r>
          </a:p>
        </p:txBody>
      </p:sp>
      <p:sp>
        <p:nvSpPr>
          <p:cNvPr id="7172" name="Content Placeholder 10"/>
          <p:cNvSpPr>
            <a:spLocks noGrp="1"/>
          </p:cNvSpPr>
          <p:nvPr>
            <p:ph sz="half" idx="2"/>
          </p:nvPr>
        </p:nvSpPr>
        <p:spPr/>
        <p:txBody>
          <a:bodyPr/>
          <a:lstStyle/>
          <a:p>
            <a:pPr marL="0" indent="0">
              <a:buNone/>
            </a:pPr>
            <a:r>
              <a:rPr lang="en-GB" altLang="en-US" dirty="0" smtClean="0">
                <a:latin typeface="+mj-lt"/>
                <a:ea typeface="ＭＳ Ｐゴシック" pitchFamily="16" charset="-128"/>
              </a:rPr>
              <a:t>Solution: </a:t>
            </a:r>
          </a:p>
          <a:p>
            <a:pPr marL="0" indent="0">
              <a:buNone/>
            </a:pPr>
            <a:r>
              <a:rPr lang="en-GB" altLang="en-US" dirty="0" smtClean="0">
                <a:latin typeface="+mj-lt"/>
                <a:ea typeface="ＭＳ Ｐゴシック" pitchFamily="16" charset="-128"/>
              </a:rPr>
              <a:t>Qualitative research, conducted </a:t>
            </a:r>
            <a:r>
              <a:rPr lang="en-GB" altLang="en-US" i="1" dirty="0" smtClean="0">
                <a:latin typeface="+mj-lt"/>
                <a:ea typeface="ＭＳ Ｐゴシック" pitchFamily="16" charset="-128"/>
              </a:rPr>
              <a:t>with</a:t>
            </a:r>
            <a:r>
              <a:rPr lang="en-GB" altLang="en-US" dirty="0" smtClean="0">
                <a:latin typeface="+mj-lt"/>
                <a:ea typeface="ＭＳ Ｐゴシック" pitchFamily="16" charset="-128"/>
              </a:rPr>
              <a:t> methods teachers and learners, on their perspectives, experiences and practices</a:t>
            </a:r>
          </a:p>
        </p:txBody>
      </p:sp>
      <p:sp>
        <p:nvSpPr>
          <p:cNvPr id="717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068C7E83-CAD3-4FA8-8B22-B86C4514FAF0}" type="slidenum">
              <a:rPr lang="en-GB" altLang="en-US" smtClean="0">
                <a:solidFill>
                  <a:schemeClr val="bg2"/>
                </a:solidFill>
              </a:rPr>
              <a:pPr eaLnBrk="1" hangingPunct="1"/>
              <a:t>5</a:t>
            </a:fld>
            <a:endParaRPr lang="en-GB" altLang="en-US" dirty="0" smtClean="0">
              <a:solidFill>
                <a:schemeClr val="bg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b="1" dirty="0" smtClean="0">
                <a:ea typeface="ＭＳ Ｐゴシック" pitchFamily="16" charset="-128"/>
              </a:rPr>
              <a:t>Research questions</a:t>
            </a:r>
          </a:p>
        </p:txBody>
      </p:sp>
      <p:sp>
        <p:nvSpPr>
          <p:cNvPr id="12291" name="Content Placeholder 2"/>
          <p:cNvSpPr>
            <a:spLocks noGrp="1"/>
          </p:cNvSpPr>
          <p:nvPr>
            <p:ph idx="1"/>
          </p:nvPr>
        </p:nvSpPr>
        <p:spPr>
          <a:xfrm>
            <a:off x="468313" y="2349500"/>
            <a:ext cx="7920037" cy="3887788"/>
          </a:xfrm>
        </p:spPr>
        <p:txBody>
          <a:bodyPr/>
          <a:lstStyle/>
          <a:p>
            <a:pPr>
              <a:defRPr/>
            </a:pPr>
            <a:r>
              <a:rPr lang="en-GB" dirty="0">
                <a:latin typeface="+mj-lt"/>
              </a:rPr>
              <a:t>What </a:t>
            </a:r>
            <a:r>
              <a:rPr lang="en-GB" dirty="0" smtClean="0">
                <a:latin typeface="+mj-lt"/>
              </a:rPr>
              <a:t>are the distinctive </a:t>
            </a:r>
            <a:r>
              <a:rPr lang="en-GB" dirty="0">
                <a:latin typeface="+mj-lt"/>
              </a:rPr>
              <a:t>pedagogical </a:t>
            </a:r>
            <a:r>
              <a:rPr lang="en-GB" dirty="0" smtClean="0">
                <a:latin typeface="+mj-lt"/>
              </a:rPr>
              <a:t>challenges?</a:t>
            </a:r>
          </a:p>
          <a:p>
            <a:pPr>
              <a:defRPr/>
            </a:pPr>
            <a:r>
              <a:rPr lang="en-GB" dirty="0" smtClean="0">
                <a:latin typeface="+mj-lt"/>
              </a:rPr>
              <a:t>How </a:t>
            </a:r>
            <a:r>
              <a:rPr lang="en-GB" dirty="0">
                <a:latin typeface="+mj-lt"/>
              </a:rPr>
              <a:t>do teachers </a:t>
            </a:r>
            <a:r>
              <a:rPr lang="en-GB" dirty="0" smtClean="0">
                <a:latin typeface="+mj-lt"/>
              </a:rPr>
              <a:t>&amp; </a:t>
            </a:r>
            <a:r>
              <a:rPr lang="en-GB" dirty="0">
                <a:latin typeface="+mj-lt"/>
              </a:rPr>
              <a:t>learners </a:t>
            </a:r>
            <a:r>
              <a:rPr lang="en-GB" dirty="0" smtClean="0">
                <a:latin typeface="+mj-lt"/>
              </a:rPr>
              <a:t>respond? </a:t>
            </a:r>
          </a:p>
          <a:p>
            <a:pPr>
              <a:defRPr/>
            </a:pPr>
            <a:r>
              <a:rPr lang="en-GB" dirty="0" smtClean="0">
                <a:latin typeface="+mj-lt"/>
              </a:rPr>
              <a:t>What </a:t>
            </a:r>
            <a:r>
              <a:rPr lang="en-GB" dirty="0">
                <a:latin typeface="+mj-lt"/>
              </a:rPr>
              <a:t>is the nature of </a:t>
            </a:r>
            <a:r>
              <a:rPr lang="en-GB" dirty="0" smtClean="0">
                <a:latin typeface="+mj-lt"/>
              </a:rPr>
              <a:t>methods teachers’ pedagogical content knowledge?</a:t>
            </a:r>
            <a:endParaRPr lang="en-GB" dirty="0">
              <a:latin typeface="+mj-lt"/>
            </a:endParaRPr>
          </a:p>
          <a:p>
            <a:pPr>
              <a:defRPr/>
            </a:pPr>
            <a:endParaRPr lang="en-GB" dirty="0" smtClean="0">
              <a:ea typeface="ＭＳ Ｐゴシック" pitchFamily="16" charset="-128"/>
            </a:endParaRPr>
          </a:p>
          <a:p>
            <a:pPr marL="0" indent="0">
              <a:buFontTx/>
              <a:buNone/>
              <a:defRPr/>
            </a:pPr>
            <a:endParaRPr lang="en-GB" dirty="0" smtClean="0">
              <a:ea typeface="ＭＳ Ｐゴシック" pitchFamily="16" charset="-128"/>
            </a:endParaRPr>
          </a:p>
          <a:p>
            <a:pPr>
              <a:defRPr/>
            </a:pPr>
            <a:endParaRPr lang="en-GB" dirty="0" smtClean="0">
              <a:ea typeface="ＭＳ Ｐゴシック" pitchFamily="16" charset="-128"/>
            </a:endParaRPr>
          </a:p>
        </p:txBody>
      </p:sp>
      <p:sp>
        <p:nvSpPr>
          <p:cNvPr id="81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5F067622-C307-4598-A92B-F7055744E70C}" type="slidenum">
              <a:rPr lang="en-GB" altLang="en-US" smtClean="0">
                <a:solidFill>
                  <a:schemeClr val="bg2"/>
                </a:solidFill>
              </a:rPr>
              <a:pPr eaLnBrk="1" hangingPunct="1"/>
              <a:t>6</a:t>
            </a:fld>
            <a:endParaRPr lang="en-GB" altLang="en-US" dirty="0" smtClean="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b="1" dirty="0" smtClean="0">
                <a:ea typeface="ＭＳ Ｐゴシック" pitchFamily="16" charset="-128"/>
              </a:rPr>
              <a:t>Research design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4362214"/>
              </p:ext>
            </p:extLst>
          </p:nvPr>
        </p:nvGraphicFramePr>
        <p:xfrm>
          <a:off x="468313" y="2133600"/>
          <a:ext cx="7920037" cy="3887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9B1F4541-79FB-4BAF-A17E-FAA5717D3831}" type="slidenum">
              <a:rPr lang="en-GB" altLang="en-US" smtClean="0">
                <a:solidFill>
                  <a:schemeClr val="bg2"/>
                </a:solidFill>
              </a:rPr>
              <a:pPr eaLnBrk="1" hangingPunct="1"/>
              <a:t>7</a:t>
            </a:fld>
            <a:endParaRPr lang="en-GB" altLang="en-US" dirty="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b="1" dirty="0" smtClean="0">
                <a:ea typeface="ＭＳ Ｐゴシック" pitchFamily="16" charset="-128"/>
              </a:rPr>
              <a:t>The big challenge: research </a:t>
            </a:r>
            <a:r>
              <a:rPr lang="en-GB" altLang="en-US" b="1" i="1" dirty="0" smtClean="0">
                <a:ea typeface="ＭＳ Ｐゴシック" pitchFamily="16" charset="-128"/>
              </a:rPr>
              <a:t>with…</a:t>
            </a:r>
          </a:p>
        </p:txBody>
      </p:sp>
      <p:sp>
        <p:nvSpPr>
          <p:cNvPr id="12291" name="Content Placeholder 2"/>
          <p:cNvSpPr>
            <a:spLocks noGrp="1"/>
          </p:cNvSpPr>
          <p:nvPr>
            <p:ph idx="1"/>
          </p:nvPr>
        </p:nvSpPr>
        <p:spPr>
          <a:xfrm>
            <a:off x="107504" y="2276872"/>
            <a:ext cx="8496944" cy="3887788"/>
          </a:xfrm>
        </p:spPr>
        <p:txBody>
          <a:bodyPr/>
          <a:lstStyle/>
          <a:p>
            <a:r>
              <a:rPr lang="en-GB" altLang="en-US" dirty="0" smtClean="0">
                <a:latin typeface="+mj-lt"/>
                <a:ea typeface="ＭＳ Ｐゴシック" pitchFamily="16" charset="-128"/>
              </a:rPr>
              <a:t>not seeking to make judgements on others, but instead to foster reflection and co-construction of knowledge</a:t>
            </a:r>
          </a:p>
          <a:p>
            <a:pPr>
              <a:buSzPts val="2800"/>
              <a:buFont typeface="Arial"/>
              <a:buChar char="•"/>
            </a:pPr>
            <a:r>
              <a:rPr lang="en-GB" dirty="0" smtClean="0">
                <a:solidFill>
                  <a:srgbClr val="FFFFFF"/>
                </a:solidFill>
                <a:latin typeface="Gill Sans MT"/>
                <a:ea typeface="MS PGothic"/>
              </a:rPr>
              <a:t>fac</a:t>
            </a:r>
            <a:r>
              <a:rPr lang="en-GB" altLang="en-US" dirty="0" smtClean="0">
                <a:latin typeface="+mj-lt"/>
                <a:ea typeface="ＭＳ Ｐゴシック" pitchFamily="16" charset="-128"/>
              </a:rPr>
              <a:t>ilitating dialogue and reflection within a community of stakeholders, including teachers as learners and learners as teachers</a:t>
            </a:r>
          </a:p>
          <a:p>
            <a:r>
              <a:rPr lang="en-GB" altLang="en-US" dirty="0">
                <a:latin typeface="+mj-lt"/>
                <a:ea typeface="ＭＳ Ｐゴシック" pitchFamily="16" charset="-128"/>
              </a:rPr>
              <a:t>a</a:t>
            </a:r>
            <a:r>
              <a:rPr lang="en-GB" altLang="en-US" dirty="0" smtClean="0">
                <a:latin typeface="+mj-lt"/>
                <a:ea typeface="ＭＳ Ｐゴシック" pitchFamily="16" charset="-128"/>
              </a:rPr>
              <a:t>s methods teachers, learners and researchers ourselves we are inherently part of what we are studying</a:t>
            </a:r>
          </a:p>
        </p:txBody>
      </p:sp>
      <p:sp>
        <p:nvSpPr>
          <p:cNvPr id="122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2CB768D3-09A5-4B59-B3A8-F0C6BEAC8010}" type="slidenum">
              <a:rPr lang="en-GB" altLang="en-US" smtClean="0">
                <a:solidFill>
                  <a:schemeClr val="bg2"/>
                </a:solidFill>
              </a:rPr>
              <a:pPr eaLnBrk="1" hangingPunct="1"/>
              <a:t>8</a:t>
            </a:fld>
            <a:endParaRPr lang="en-GB" altLang="en-US" dirty="0" smtClean="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b="1" dirty="0" smtClean="0">
                <a:ea typeface="ＭＳ Ｐゴシック" pitchFamily="16" charset="-128"/>
              </a:rPr>
              <a:t/>
            </a:r>
            <a:br>
              <a:rPr lang="en-GB" altLang="en-US" b="1" dirty="0" smtClean="0">
                <a:ea typeface="ＭＳ Ｐゴシック" pitchFamily="16" charset="-128"/>
              </a:rPr>
            </a:br>
            <a:r>
              <a:rPr lang="en-GB" altLang="en-US" b="1" dirty="0" smtClean="0">
                <a:ea typeface="ＭＳ Ｐゴシック" pitchFamily="16" charset="-128"/>
              </a:rPr>
              <a:t>Concerns in the literature</a:t>
            </a:r>
            <a:r>
              <a:rPr lang="en-GB" altLang="en-US" sz="3200" dirty="0" smtClean="0">
                <a:ea typeface="ＭＳ Ｐゴシック" pitchFamily="16" charset="-128"/>
              </a:rPr>
              <a:t/>
            </a:r>
            <a:br>
              <a:rPr lang="en-GB" altLang="en-US" sz="3200" dirty="0" smtClean="0">
                <a:ea typeface="ＭＳ Ｐゴシック" pitchFamily="16" charset="-128"/>
              </a:rPr>
            </a:br>
            <a:endParaRPr lang="en-GB" altLang="en-US" dirty="0" smtClean="0">
              <a:ea typeface="ＭＳ Ｐゴシック" pitchFamily="16" charset="-128"/>
            </a:endParaRPr>
          </a:p>
        </p:txBody>
      </p:sp>
      <p:sp>
        <p:nvSpPr>
          <p:cNvPr id="13315" name="Content Placeholder 2"/>
          <p:cNvSpPr>
            <a:spLocks noGrp="1"/>
          </p:cNvSpPr>
          <p:nvPr>
            <p:ph idx="1"/>
          </p:nvPr>
        </p:nvSpPr>
        <p:spPr>
          <a:xfrm>
            <a:off x="107504" y="2133600"/>
            <a:ext cx="8568951" cy="3887788"/>
          </a:xfrm>
        </p:spPr>
        <p:txBody>
          <a:bodyPr/>
          <a:lstStyle/>
          <a:p>
            <a:r>
              <a:rPr lang="en-GB" altLang="en-US" dirty="0" smtClean="0">
                <a:latin typeface="+mj-lt"/>
                <a:ea typeface="ＭＳ Ｐゴシック" pitchFamily="16" charset="-128"/>
              </a:rPr>
              <a:t>Needs of particular students (mostly UGs)</a:t>
            </a:r>
          </a:p>
          <a:p>
            <a:pPr>
              <a:spcBef>
                <a:spcPts val="1800"/>
              </a:spcBef>
            </a:pPr>
            <a:r>
              <a:rPr lang="en-GB" altLang="en-US" dirty="0" smtClean="0">
                <a:latin typeface="+mj-lt"/>
                <a:ea typeface="ＭＳ Ｐゴシック" pitchFamily="16" charset="-128"/>
              </a:rPr>
              <a:t>How to structure or embed  methods courses/content</a:t>
            </a:r>
          </a:p>
          <a:p>
            <a:pPr>
              <a:spcBef>
                <a:spcPts val="1800"/>
              </a:spcBef>
            </a:pPr>
            <a:r>
              <a:rPr lang="en-GB" altLang="en-US" dirty="0" smtClean="0">
                <a:latin typeface="+mj-lt"/>
                <a:ea typeface="ＭＳ Ｐゴシック" pitchFamily="16" charset="-128"/>
              </a:rPr>
              <a:t>Issues within certain disciplines (or even institutions)</a:t>
            </a:r>
          </a:p>
          <a:p>
            <a:pPr>
              <a:spcBef>
                <a:spcPts val="1800"/>
              </a:spcBef>
            </a:pPr>
            <a:r>
              <a:rPr lang="en-GB" altLang="en-US" dirty="0" smtClean="0">
                <a:latin typeface="+mj-lt"/>
                <a:ea typeface="ＭＳ Ｐゴシック" pitchFamily="16" charset="-128"/>
              </a:rPr>
              <a:t>Challenges of teaching particular methods</a:t>
            </a:r>
          </a:p>
          <a:p>
            <a:pPr>
              <a:spcBef>
                <a:spcPts val="1800"/>
              </a:spcBef>
            </a:pPr>
            <a:r>
              <a:rPr lang="en-GB" altLang="en-US" dirty="0">
                <a:latin typeface="+mj-lt"/>
                <a:ea typeface="ＭＳ Ｐゴシック" pitchFamily="16" charset="-128"/>
              </a:rPr>
              <a:t>E</a:t>
            </a:r>
            <a:r>
              <a:rPr lang="en-GB" altLang="en-US" dirty="0" smtClean="0">
                <a:latin typeface="+mj-lt"/>
                <a:ea typeface="ＭＳ Ｐゴシック" pitchFamily="16" charset="-128"/>
              </a:rPr>
              <a:t>ffective modes of delivery (instructor reflections)</a:t>
            </a:r>
          </a:p>
          <a:p>
            <a:pPr>
              <a:spcBef>
                <a:spcPts val="1800"/>
              </a:spcBef>
            </a:pPr>
            <a:r>
              <a:rPr lang="en-GB" altLang="en-US" dirty="0" smtClean="0">
                <a:latin typeface="+mj-lt"/>
                <a:ea typeface="ＭＳ Ｐゴシック" pitchFamily="16" charset="-128"/>
              </a:rPr>
              <a:t>Student satisfaction and performance in assessments</a:t>
            </a:r>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6" charset="-128"/>
              </a:defRPr>
            </a:lvl1pPr>
            <a:lvl2pPr marL="742950" indent="-285750" eaLnBrk="0" hangingPunct="0">
              <a:defRPr>
                <a:solidFill>
                  <a:schemeClr val="tx1"/>
                </a:solidFill>
                <a:latin typeface="Arial" charset="0"/>
                <a:ea typeface="ＭＳ Ｐゴシック" pitchFamily="16" charset="-128"/>
              </a:defRPr>
            </a:lvl2pPr>
            <a:lvl3pPr marL="1143000" indent="-228600" eaLnBrk="0" hangingPunct="0">
              <a:defRPr>
                <a:solidFill>
                  <a:schemeClr val="tx1"/>
                </a:solidFill>
                <a:latin typeface="Arial" charset="0"/>
                <a:ea typeface="ＭＳ Ｐゴシック" pitchFamily="16" charset="-128"/>
              </a:defRPr>
            </a:lvl3pPr>
            <a:lvl4pPr marL="1600200" indent="-228600" eaLnBrk="0" hangingPunct="0">
              <a:defRPr>
                <a:solidFill>
                  <a:schemeClr val="tx1"/>
                </a:solidFill>
                <a:latin typeface="Arial" charset="0"/>
                <a:ea typeface="ＭＳ Ｐゴシック" pitchFamily="16" charset="-128"/>
              </a:defRPr>
            </a:lvl4pPr>
            <a:lvl5pPr marL="2057400" indent="-228600" eaLnBrk="0" hangingPunct="0">
              <a:defRPr>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6" charset="-128"/>
              </a:defRPr>
            </a:lvl9pPr>
          </a:lstStyle>
          <a:p>
            <a:pPr eaLnBrk="1" hangingPunct="1"/>
            <a:fld id="{E9D70661-B140-4DEC-85D0-F97E68041A8E}" type="slidenum">
              <a:rPr lang="en-GB" altLang="en-US" smtClean="0">
                <a:solidFill>
                  <a:schemeClr val="bg2"/>
                </a:solidFill>
              </a:rPr>
              <a:pPr eaLnBrk="1" hangingPunct="1"/>
              <a:t>9</a:t>
            </a:fld>
            <a:endParaRPr lang="en-GB" altLang="en-US" dirty="0" smtClean="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Gill Sans MT"/>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ill Sans MT"/>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3450</TotalTime>
  <Words>1790</Words>
  <Application>Microsoft Office PowerPoint</Application>
  <PresentationFormat>On-screen Show (4:3)</PresentationFormat>
  <Paragraphs>214</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Default Design</vt:lpstr>
      <vt:lpstr>PowerPoint Presentation</vt:lpstr>
      <vt:lpstr>Focus</vt:lpstr>
      <vt:lpstr>Origins</vt:lpstr>
      <vt:lpstr>The social science perspective</vt:lpstr>
      <vt:lpstr>The educational perspective</vt:lpstr>
      <vt:lpstr>Research questions</vt:lpstr>
      <vt:lpstr>Research design</vt:lpstr>
      <vt:lpstr>The big challenge: research with…</vt:lpstr>
      <vt:lpstr> Concerns in the literature </vt:lpstr>
      <vt:lpstr>Concerns in the academy</vt:lpstr>
      <vt:lpstr>Educational concerns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Acknowledgements</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Kaisa Johanna Puustinen-Hopper</dc:creator>
  <cp:lastModifiedBy>Nind M.A.</cp:lastModifiedBy>
  <cp:revision>146</cp:revision>
  <cp:lastPrinted>2013-05-15T12:45:43Z</cp:lastPrinted>
  <dcterms:created xsi:type="dcterms:W3CDTF">2008-01-17T16:34:25Z</dcterms:created>
  <dcterms:modified xsi:type="dcterms:W3CDTF">2013-11-29T13:28:32Z</dcterms:modified>
</cp:coreProperties>
</file>