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0267275" cy="42794238"/>
  <p:notesSz cx="31940500" cy="44361100"/>
  <p:defaultText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6699"/>
    <a:srgbClr val="003366"/>
    <a:srgbClr val="33CCCC"/>
    <a:srgbClr val="CCFFFF"/>
    <a:srgbClr val="666699"/>
    <a:srgbClr val="333399"/>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62" autoAdjust="0"/>
  </p:normalViewPr>
  <p:slideViewPr>
    <p:cSldViewPr>
      <p:cViewPr>
        <p:scale>
          <a:sx n="50" d="100"/>
          <a:sy n="50" d="100"/>
        </p:scale>
        <p:origin x="1230" y="9252"/>
      </p:cViewPr>
      <p:guideLst>
        <p:guide orient="horz" pos="13479"/>
        <p:guide pos="9533"/>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840883" cy="2218055"/>
          </a:xfrm>
          <a:prstGeom prst="rect">
            <a:avLst/>
          </a:prstGeom>
        </p:spPr>
        <p:txBody>
          <a:bodyPr vert="horz" lIns="435989" tIns="217997" rIns="435989" bIns="217997" rtlCol="0"/>
          <a:lstStyle>
            <a:lvl1pPr algn="l">
              <a:defRPr sz="5900"/>
            </a:lvl1pPr>
          </a:lstStyle>
          <a:p>
            <a:endParaRPr lang="en-PH"/>
          </a:p>
        </p:txBody>
      </p:sp>
      <p:sp>
        <p:nvSpPr>
          <p:cNvPr id="3" name="Date Placeholder 2"/>
          <p:cNvSpPr>
            <a:spLocks noGrp="1"/>
          </p:cNvSpPr>
          <p:nvPr>
            <p:ph type="dt" idx="1"/>
          </p:nvPr>
        </p:nvSpPr>
        <p:spPr>
          <a:xfrm>
            <a:off x="18092225" y="0"/>
            <a:ext cx="13840883" cy="2218055"/>
          </a:xfrm>
          <a:prstGeom prst="rect">
            <a:avLst/>
          </a:prstGeom>
        </p:spPr>
        <p:txBody>
          <a:bodyPr vert="horz" lIns="435989" tIns="217997" rIns="435989" bIns="217997" rtlCol="0"/>
          <a:lstStyle>
            <a:lvl1pPr algn="r">
              <a:defRPr sz="5900"/>
            </a:lvl1pPr>
          </a:lstStyle>
          <a:p>
            <a:fld id="{84AE4149-867B-43B3-B346-0ED4C6716456}" type="datetimeFigureOut">
              <a:rPr lang="en-PH" smtClean="0"/>
              <a:pPr/>
              <a:t>3/23/2013</a:t>
            </a:fld>
            <a:endParaRPr lang="en-PH"/>
          </a:p>
        </p:txBody>
      </p:sp>
      <p:sp>
        <p:nvSpPr>
          <p:cNvPr id="4" name="Slide Image Placeholder 3"/>
          <p:cNvSpPr>
            <a:spLocks noGrp="1" noRot="1" noChangeAspect="1"/>
          </p:cNvSpPr>
          <p:nvPr>
            <p:ph type="sldImg" idx="2"/>
          </p:nvPr>
        </p:nvSpPr>
        <p:spPr>
          <a:xfrm>
            <a:off x="10088563" y="3330575"/>
            <a:ext cx="11763375" cy="16635413"/>
          </a:xfrm>
          <a:prstGeom prst="rect">
            <a:avLst/>
          </a:prstGeom>
          <a:noFill/>
          <a:ln w="12700">
            <a:solidFill>
              <a:prstClr val="black"/>
            </a:solidFill>
          </a:ln>
        </p:spPr>
        <p:txBody>
          <a:bodyPr vert="horz" lIns="435989" tIns="217997" rIns="435989" bIns="217997" rtlCol="0" anchor="ctr"/>
          <a:lstStyle/>
          <a:p>
            <a:endParaRPr lang="en-PH"/>
          </a:p>
        </p:txBody>
      </p:sp>
      <p:sp>
        <p:nvSpPr>
          <p:cNvPr id="5" name="Notes Placeholder 4"/>
          <p:cNvSpPr>
            <a:spLocks noGrp="1"/>
          </p:cNvSpPr>
          <p:nvPr>
            <p:ph type="body" sz="quarter" idx="3"/>
          </p:nvPr>
        </p:nvSpPr>
        <p:spPr>
          <a:xfrm>
            <a:off x="3194050" y="21071522"/>
            <a:ext cx="25552400" cy="19962495"/>
          </a:xfrm>
          <a:prstGeom prst="rect">
            <a:avLst/>
          </a:prstGeom>
        </p:spPr>
        <p:txBody>
          <a:bodyPr vert="horz" lIns="435989" tIns="217997" rIns="435989" bIns="2179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42135347"/>
            <a:ext cx="13840883" cy="2218055"/>
          </a:xfrm>
          <a:prstGeom prst="rect">
            <a:avLst/>
          </a:prstGeom>
        </p:spPr>
        <p:txBody>
          <a:bodyPr vert="horz" lIns="435989" tIns="217997" rIns="435989" bIns="217997" rtlCol="0" anchor="b"/>
          <a:lstStyle>
            <a:lvl1pPr algn="l">
              <a:defRPr sz="5900"/>
            </a:lvl1pPr>
          </a:lstStyle>
          <a:p>
            <a:endParaRPr lang="en-PH"/>
          </a:p>
        </p:txBody>
      </p:sp>
      <p:sp>
        <p:nvSpPr>
          <p:cNvPr id="7" name="Slide Number Placeholder 6"/>
          <p:cNvSpPr>
            <a:spLocks noGrp="1"/>
          </p:cNvSpPr>
          <p:nvPr>
            <p:ph type="sldNum" sz="quarter" idx="5"/>
          </p:nvPr>
        </p:nvSpPr>
        <p:spPr>
          <a:xfrm>
            <a:off x="18092225" y="42135347"/>
            <a:ext cx="13840883" cy="2218055"/>
          </a:xfrm>
          <a:prstGeom prst="rect">
            <a:avLst/>
          </a:prstGeom>
        </p:spPr>
        <p:txBody>
          <a:bodyPr vert="horz" lIns="435989" tIns="217997" rIns="435989" bIns="217997" rtlCol="0" anchor="b"/>
          <a:lstStyle>
            <a:lvl1pPr algn="r">
              <a:defRPr sz="5900"/>
            </a:lvl1pPr>
          </a:lstStyle>
          <a:p>
            <a:fld id="{E9A8FF42-B10A-4340-A17F-3106540D7C8C}"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E9A8FF42-B10A-4340-A17F-3106540D7C8C}" type="slidenum">
              <a:rPr lang="en-PH" smtClean="0"/>
              <a:pPr/>
              <a:t>1</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smtClean="0"/>
              <a:t>Click to edit Master title style</a:t>
            </a:r>
            <a:endParaRPr lang="en-PH"/>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2087438" indent="0" algn="ctr">
              <a:buNone/>
              <a:defRPr>
                <a:solidFill>
                  <a:schemeClr val="tx1">
                    <a:tint val="75000"/>
                  </a:schemeClr>
                </a:solidFill>
              </a:defRPr>
            </a:lvl2pPr>
            <a:lvl3pPr marL="4174876" indent="0" algn="ctr">
              <a:buNone/>
              <a:defRPr>
                <a:solidFill>
                  <a:schemeClr val="tx1">
                    <a:tint val="75000"/>
                  </a:schemeClr>
                </a:solidFill>
              </a:defRPr>
            </a:lvl3pPr>
            <a:lvl4pPr marL="6262314" indent="0" algn="ctr">
              <a:buNone/>
              <a:defRPr>
                <a:solidFill>
                  <a:schemeClr val="tx1">
                    <a:tint val="75000"/>
                  </a:schemeClr>
                </a:solidFill>
              </a:defRPr>
            </a:lvl4pPr>
            <a:lvl5pPr marL="8349752" indent="0" algn="ctr">
              <a:buNone/>
              <a:defRPr>
                <a:solidFill>
                  <a:schemeClr val="tx1">
                    <a:tint val="75000"/>
                  </a:schemeClr>
                </a:solidFill>
              </a:defRPr>
            </a:lvl5pPr>
            <a:lvl6pPr marL="10437190" indent="0" algn="ctr">
              <a:buNone/>
              <a:defRPr>
                <a:solidFill>
                  <a:schemeClr val="tx1">
                    <a:tint val="75000"/>
                  </a:schemeClr>
                </a:solidFill>
              </a:defRPr>
            </a:lvl6pPr>
            <a:lvl7pPr marL="12524628" indent="0" algn="ctr">
              <a:buNone/>
              <a:defRPr>
                <a:solidFill>
                  <a:schemeClr val="tx1">
                    <a:tint val="75000"/>
                  </a:schemeClr>
                </a:solidFill>
              </a:defRPr>
            </a:lvl7pPr>
            <a:lvl8pPr marL="14612066" indent="0" algn="ctr">
              <a:buNone/>
              <a:defRPr>
                <a:solidFill>
                  <a:schemeClr val="tx1">
                    <a:tint val="75000"/>
                  </a:schemeClr>
                </a:solidFill>
              </a:defRPr>
            </a:lvl8pPr>
            <a:lvl9pPr marL="16699504"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F1A54892-8858-4A47-93DC-53EB7C1640D7}" type="datetimeFigureOut">
              <a:rPr lang="en-PH" smtClean="0"/>
              <a:pPr/>
              <a:t>3/23/2013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1A54892-8858-4A47-93DC-53EB7C1640D7}" type="datetimeFigureOut">
              <a:rPr lang="en-PH" smtClean="0"/>
              <a:pPr/>
              <a:t>3/23/2013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3774" y="1713757"/>
            <a:ext cx="6810137" cy="36513787"/>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1513364" y="1713757"/>
            <a:ext cx="19925956" cy="3651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1A54892-8858-4A47-93DC-53EB7C1640D7}" type="datetimeFigureOut">
              <a:rPr lang="en-PH" smtClean="0"/>
              <a:pPr/>
              <a:t>3/23/2013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1A54892-8858-4A47-93DC-53EB7C1640D7}" type="datetimeFigureOut">
              <a:rPr lang="en-PH" smtClean="0"/>
              <a:pPr/>
              <a:t>3/23/2013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18300" b="1" cap="all"/>
            </a:lvl1pPr>
          </a:lstStyle>
          <a:p>
            <a:r>
              <a:rPr lang="en-US" smtClean="0"/>
              <a:t>Click to edit Master title style</a:t>
            </a:r>
            <a:endParaRPr lang="en-PH"/>
          </a:p>
        </p:txBody>
      </p:sp>
      <p:sp>
        <p:nvSpPr>
          <p:cNvPr id="3" name="Text Placeholder 2"/>
          <p:cNvSpPr>
            <a:spLocks noGrp="1"/>
          </p:cNvSpPr>
          <p:nvPr>
            <p:ph type="body" idx="1"/>
          </p:nvPr>
        </p:nvSpPr>
        <p:spPr>
          <a:xfrm>
            <a:off x="2390906" y="18138027"/>
            <a:ext cx="25727184" cy="9361236"/>
          </a:xfrm>
        </p:spPr>
        <p:txBody>
          <a:bodyPr anchor="b"/>
          <a:lstStyle>
            <a:lvl1pPr marL="0" indent="0">
              <a:buNone/>
              <a:defRPr sz="9100">
                <a:solidFill>
                  <a:schemeClr val="tx1">
                    <a:tint val="75000"/>
                  </a:schemeClr>
                </a:solidFill>
              </a:defRPr>
            </a:lvl1pPr>
            <a:lvl2pPr marL="2087438" indent="0">
              <a:buNone/>
              <a:defRPr sz="8200">
                <a:solidFill>
                  <a:schemeClr val="tx1">
                    <a:tint val="75000"/>
                  </a:schemeClr>
                </a:solidFill>
              </a:defRPr>
            </a:lvl2pPr>
            <a:lvl3pPr marL="4174876" indent="0">
              <a:buNone/>
              <a:defRPr sz="7300">
                <a:solidFill>
                  <a:schemeClr val="tx1">
                    <a:tint val="75000"/>
                  </a:schemeClr>
                </a:solidFill>
              </a:defRPr>
            </a:lvl3pPr>
            <a:lvl4pPr marL="6262314" indent="0">
              <a:buNone/>
              <a:defRPr sz="6400">
                <a:solidFill>
                  <a:schemeClr val="tx1">
                    <a:tint val="75000"/>
                  </a:schemeClr>
                </a:solidFill>
              </a:defRPr>
            </a:lvl4pPr>
            <a:lvl5pPr marL="8349752" indent="0">
              <a:buNone/>
              <a:defRPr sz="6400">
                <a:solidFill>
                  <a:schemeClr val="tx1">
                    <a:tint val="75000"/>
                  </a:schemeClr>
                </a:solidFill>
              </a:defRPr>
            </a:lvl5pPr>
            <a:lvl6pPr marL="10437190" indent="0">
              <a:buNone/>
              <a:defRPr sz="6400">
                <a:solidFill>
                  <a:schemeClr val="tx1">
                    <a:tint val="75000"/>
                  </a:schemeClr>
                </a:solidFill>
              </a:defRPr>
            </a:lvl6pPr>
            <a:lvl7pPr marL="12524628" indent="0">
              <a:buNone/>
              <a:defRPr sz="6400">
                <a:solidFill>
                  <a:schemeClr val="tx1">
                    <a:tint val="75000"/>
                  </a:schemeClr>
                </a:solidFill>
              </a:defRPr>
            </a:lvl7pPr>
            <a:lvl8pPr marL="14612066" indent="0">
              <a:buNone/>
              <a:defRPr sz="6400">
                <a:solidFill>
                  <a:schemeClr val="tx1">
                    <a:tint val="75000"/>
                  </a:schemeClr>
                </a:solidFill>
              </a:defRPr>
            </a:lvl8pPr>
            <a:lvl9pPr marL="16699504"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54892-8858-4A47-93DC-53EB7C1640D7}" type="datetimeFigureOut">
              <a:rPr lang="en-PH" smtClean="0"/>
              <a:pPr/>
              <a:t>3/23/2013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1513364" y="9985325"/>
            <a:ext cx="13368046" cy="2824221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15385865" y="9985325"/>
            <a:ext cx="13368046" cy="28242219"/>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F1A54892-8858-4A47-93DC-53EB7C1640D7}" type="datetimeFigureOut">
              <a:rPr lang="en-PH" smtClean="0"/>
              <a:pPr/>
              <a:t>3/23/2013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1513364" y="9579176"/>
            <a:ext cx="13373303"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364" y="13571321"/>
            <a:ext cx="13373303"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11000" b="1"/>
            </a:lvl1pPr>
            <a:lvl2pPr marL="2087438" indent="0">
              <a:buNone/>
              <a:defRPr sz="9100" b="1"/>
            </a:lvl2pPr>
            <a:lvl3pPr marL="4174876" indent="0">
              <a:buNone/>
              <a:defRPr sz="8200" b="1"/>
            </a:lvl3pPr>
            <a:lvl4pPr marL="6262314" indent="0">
              <a:buNone/>
              <a:defRPr sz="7300" b="1"/>
            </a:lvl4pPr>
            <a:lvl5pPr marL="8349752" indent="0">
              <a:buNone/>
              <a:defRPr sz="7300" b="1"/>
            </a:lvl5pPr>
            <a:lvl6pPr marL="10437190" indent="0">
              <a:buNone/>
              <a:defRPr sz="7300" b="1"/>
            </a:lvl6pPr>
            <a:lvl7pPr marL="12524628" indent="0">
              <a:buNone/>
              <a:defRPr sz="7300" b="1"/>
            </a:lvl7pPr>
            <a:lvl8pPr marL="14612066" indent="0">
              <a:buNone/>
              <a:defRPr sz="7300" b="1"/>
            </a:lvl8pPr>
            <a:lvl9pPr marL="16699504"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F1A54892-8858-4A47-93DC-53EB7C1640D7}" type="datetimeFigureOut">
              <a:rPr lang="en-PH" smtClean="0"/>
              <a:pPr/>
              <a:t>3/23/2013</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F1A54892-8858-4A47-93DC-53EB7C1640D7}" type="datetimeFigureOut">
              <a:rPr lang="en-PH" smtClean="0"/>
              <a:pPr/>
              <a:t>3/23/2013</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54892-8858-4A47-93DC-53EB7C1640D7}" type="datetimeFigureOut">
              <a:rPr lang="en-PH" smtClean="0"/>
              <a:pPr/>
              <a:t>3/23/2013</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5" y="1703845"/>
            <a:ext cx="9957725" cy="7251246"/>
          </a:xfrm>
        </p:spPr>
        <p:txBody>
          <a:bodyPr anchor="b"/>
          <a:lstStyle>
            <a:lvl1pPr algn="l">
              <a:defRPr sz="9100" b="1"/>
            </a:lvl1pPr>
          </a:lstStyle>
          <a:p>
            <a:r>
              <a:rPr lang="en-US" smtClean="0"/>
              <a:t>Click to edit Master title style</a:t>
            </a:r>
            <a:endParaRPr lang="en-PH"/>
          </a:p>
        </p:txBody>
      </p:sp>
      <p:sp>
        <p:nvSpPr>
          <p:cNvPr id="3" name="Content Placeholder 2"/>
          <p:cNvSpPr>
            <a:spLocks noGrp="1"/>
          </p:cNvSpPr>
          <p:nvPr>
            <p:ph idx="1"/>
          </p:nvPr>
        </p:nvSpPr>
        <p:spPr>
          <a:xfrm>
            <a:off x="11833664" y="1703848"/>
            <a:ext cx="16920247" cy="36523697"/>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1513365" y="8955093"/>
            <a:ext cx="9957725" cy="29272451"/>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54892-8858-4A47-93DC-53EB7C1640D7}" type="datetimeFigureOut">
              <a:rPr lang="en-PH" smtClean="0"/>
              <a:pPr/>
              <a:t>3/23/2013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7"/>
            <a:ext cx="18160365" cy="3536471"/>
          </a:xfrm>
        </p:spPr>
        <p:txBody>
          <a:bodyPr anchor="b"/>
          <a:lstStyle>
            <a:lvl1pPr algn="l">
              <a:defRPr sz="9100" b="1"/>
            </a:lvl1pPr>
          </a:lstStyle>
          <a:p>
            <a:r>
              <a:rPr lang="en-US" smtClean="0"/>
              <a:t>Click to edit Master title style</a:t>
            </a:r>
            <a:endParaRPr lang="en-PH"/>
          </a:p>
        </p:txBody>
      </p:sp>
      <p:sp>
        <p:nvSpPr>
          <p:cNvPr id="3" name="Picture Placeholder 2"/>
          <p:cNvSpPr>
            <a:spLocks noGrp="1"/>
          </p:cNvSpPr>
          <p:nvPr>
            <p:ph type="pic" idx="1"/>
          </p:nvPr>
        </p:nvSpPr>
        <p:spPr>
          <a:xfrm>
            <a:off x="5932598" y="3823744"/>
            <a:ext cx="18160365" cy="25676543"/>
          </a:xfrm>
        </p:spPr>
        <p:txBody>
          <a:bodyPr/>
          <a:lstStyle>
            <a:lvl1pPr marL="0" indent="0">
              <a:buNone/>
              <a:defRPr sz="14600"/>
            </a:lvl1pPr>
            <a:lvl2pPr marL="2087438" indent="0">
              <a:buNone/>
              <a:defRPr sz="12800"/>
            </a:lvl2pPr>
            <a:lvl3pPr marL="4174876" indent="0">
              <a:buNone/>
              <a:defRPr sz="11000"/>
            </a:lvl3pPr>
            <a:lvl4pPr marL="6262314" indent="0">
              <a:buNone/>
              <a:defRPr sz="9100"/>
            </a:lvl4pPr>
            <a:lvl5pPr marL="8349752" indent="0">
              <a:buNone/>
              <a:defRPr sz="9100"/>
            </a:lvl5pPr>
            <a:lvl6pPr marL="10437190" indent="0">
              <a:buNone/>
              <a:defRPr sz="9100"/>
            </a:lvl6pPr>
            <a:lvl7pPr marL="12524628" indent="0">
              <a:buNone/>
              <a:defRPr sz="9100"/>
            </a:lvl7pPr>
            <a:lvl8pPr marL="14612066" indent="0">
              <a:buNone/>
              <a:defRPr sz="9100"/>
            </a:lvl8pPr>
            <a:lvl9pPr marL="16699504" indent="0">
              <a:buNone/>
              <a:defRPr sz="9100"/>
            </a:lvl9pPr>
          </a:lstStyle>
          <a:p>
            <a:endParaRPr lang="en-PH"/>
          </a:p>
        </p:txBody>
      </p:sp>
      <p:sp>
        <p:nvSpPr>
          <p:cNvPr id="4" name="Text Placeholder 3"/>
          <p:cNvSpPr>
            <a:spLocks noGrp="1"/>
          </p:cNvSpPr>
          <p:nvPr>
            <p:ph type="body" sz="half" idx="2"/>
          </p:nvPr>
        </p:nvSpPr>
        <p:spPr>
          <a:xfrm>
            <a:off x="5932598" y="33492438"/>
            <a:ext cx="18160365" cy="5022376"/>
          </a:xfrm>
        </p:spPr>
        <p:txBody>
          <a:bodyPr/>
          <a:lstStyle>
            <a:lvl1pPr marL="0" indent="0">
              <a:buNone/>
              <a:defRPr sz="6400"/>
            </a:lvl1pPr>
            <a:lvl2pPr marL="2087438" indent="0">
              <a:buNone/>
              <a:defRPr sz="5500"/>
            </a:lvl2pPr>
            <a:lvl3pPr marL="4174876" indent="0">
              <a:buNone/>
              <a:defRPr sz="4600"/>
            </a:lvl3pPr>
            <a:lvl4pPr marL="6262314" indent="0">
              <a:buNone/>
              <a:defRPr sz="4100"/>
            </a:lvl4pPr>
            <a:lvl5pPr marL="8349752" indent="0">
              <a:buNone/>
              <a:defRPr sz="4100"/>
            </a:lvl5pPr>
            <a:lvl6pPr marL="10437190" indent="0">
              <a:buNone/>
              <a:defRPr sz="4100"/>
            </a:lvl6pPr>
            <a:lvl7pPr marL="12524628" indent="0">
              <a:buNone/>
              <a:defRPr sz="4100"/>
            </a:lvl7pPr>
            <a:lvl8pPr marL="14612066" indent="0">
              <a:buNone/>
              <a:defRPr sz="4100"/>
            </a:lvl8pPr>
            <a:lvl9pPr marL="16699504"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54892-8858-4A47-93DC-53EB7C1640D7}" type="datetimeFigureOut">
              <a:rPr lang="en-PH" smtClean="0"/>
              <a:pPr/>
              <a:t>3/23/2013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9A42237-0152-4204-901F-6990215F4A14}"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88" tIns="208744" rIns="417488" bIns="208744"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1513364" y="9985325"/>
            <a:ext cx="27240548" cy="28242219"/>
          </a:xfrm>
          <a:prstGeom prst="rect">
            <a:avLst/>
          </a:prstGeom>
        </p:spPr>
        <p:txBody>
          <a:bodyPr vert="horz" lIns="417488" tIns="208744" rIns="417488" bIns="2087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88" tIns="208744" rIns="417488" bIns="208744" rtlCol="0" anchor="ctr"/>
          <a:lstStyle>
            <a:lvl1pPr algn="l">
              <a:defRPr sz="5500">
                <a:solidFill>
                  <a:schemeClr val="tx1">
                    <a:tint val="75000"/>
                  </a:schemeClr>
                </a:solidFill>
              </a:defRPr>
            </a:lvl1pPr>
          </a:lstStyle>
          <a:p>
            <a:fld id="{F1A54892-8858-4A47-93DC-53EB7C1640D7}" type="datetimeFigureOut">
              <a:rPr lang="en-PH" smtClean="0"/>
              <a:pPr/>
              <a:t>3/23/2013</a:t>
            </a:fld>
            <a:endParaRPr lang="en-PH"/>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88" tIns="208744" rIns="417488" bIns="208744" rtlCol="0" anchor="ctr"/>
          <a:lstStyle>
            <a:lvl1pPr algn="ctr">
              <a:defRPr sz="55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88" tIns="208744" rIns="417488" bIns="208744" rtlCol="0" anchor="ctr"/>
          <a:lstStyle>
            <a:lvl1pPr algn="r">
              <a:defRPr sz="5500">
                <a:solidFill>
                  <a:schemeClr val="tx1">
                    <a:tint val="75000"/>
                  </a:schemeClr>
                </a:solidFill>
              </a:defRPr>
            </a:lvl1pPr>
          </a:lstStyle>
          <a:p>
            <a:fld id="{B9A42237-0152-4204-901F-6990215F4A14}"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174876" rtl="0" eaLnBrk="1" latinLnBrk="0" hangingPunct="1">
        <a:spcBef>
          <a:spcPct val="0"/>
        </a:spcBef>
        <a:buNone/>
        <a:defRPr sz="20100" kern="1200">
          <a:solidFill>
            <a:schemeClr val="tx1"/>
          </a:solidFill>
          <a:latin typeface="+mj-lt"/>
          <a:ea typeface="+mj-ea"/>
          <a:cs typeface="+mj-cs"/>
        </a:defRPr>
      </a:lvl1pPr>
    </p:titleStyle>
    <p:bodyStyle>
      <a:lvl1pPr marL="1565579" indent="-1565579" algn="l" defTabSz="4174876"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087" indent="-1304649" algn="l" defTabSz="417487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8595" indent="-1043719" algn="l" defTabSz="4174876"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603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3471"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0909"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8347"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5785"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3223" indent="-1043719" algn="l" defTabSz="417487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137319"/>
            <a:ext cx="29840238" cy="3352800"/>
          </a:xfrm>
          <a:solidFill>
            <a:srgbClr val="003366"/>
          </a:solidFill>
          <a:ln/>
        </p:spPr>
        <p:style>
          <a:lnRef idx="3">
            <a:schemeClr val="lt1"/>
          </a:lnRef>
          <a:fillRef idx="1">
            <a:schemeClr val="accent4"/>
          </a:fillRef>
          <a:effectRef idx="1">
            <a:schemeClr val="accent4"/>
          </a:effectRef>
          <a:fontRef idx="minor">
            <a:schemeClr val="lt1"/>
          </a:fontRef>
        </p:style>
        <p:txBody>
          <a:bodyPr anchor="t" anchorCtr="0">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PH" sz="9600" b="1" dirty="0" smtClean="0">
                <a:solidFill>
                  <a:schemeClr val="bg1"/>
                </a:solidFill>
                <a:effectLst>
                  <a:glow rad="139700">
                    <a:srgbClr val="66FFFF">
                      <a:alpha val="40000"/>
                    </a:srgbClr>
                  </a:glow>
                </a:effectLst>
                <a:latin typeface="Georgia" pitchFamily="18" charset="0"/>
              </a:rPr>
              <a:t>WAIS @ MIREX 2011</a:t>
            </a:r>
            <a:br>
              <a:rPr lang="en-PH" sz="9600" b="1" dirty="0" smtClean="0">
                <a:solidFill>
                  <a:schemeClr val="bg1"/>
                </a:solidFill>
                <a:effectLst>
                  <a:glow rad="139700">
                    <a:srgbClr val="66FFFF">
                      <a:alpha val="40000"/>
                    </a:srgbClr>
                  </a:glow>
                </a:effectLst>
                <a:latin typeface="Georgia" pitchFamily="18" charset="0"/>
              </a:rPr>
            </a:br>
            <a:r>
              <a:rPr lang="en-PH" sz="7200" b="1" dirty="0" smtClean="0">
                <a:solidFill>
                  <a:schemeClr val="bg1"/>
                </a:solidFill>
                <a:effectLst>
                  <a:glow rad="139700">
                    <a:srgbClr val="66FFFF">
                      <a:alpha val="40000"/>
                    </a:srgbClr>
                  </a:glow>
                </a:effectLst>
                <a:latin typeface="Georgia" pitchFamily="18" charset="0"/>
              </a:rPr>
              <a:t>AMS and Genre Classification Tasks</a:t>
            </a:r>
            <a:endParaRPr lang="en-PH" sz="9600" b="1" dirty="0">
              <a:solidFill>
                <a:schemeClr val="bg1"/>
              </a:solidFill>
              <a:effectLst>
                <a:glow rad="139700">
                  <a:srgbClr val="66FFFF">
                    <a:alpha val="40000"/>
                  </a:srgbClr>
                </a:glow>
              </a:effectLst>
              <a:latin typeface="Georgia" pitchFamily="18" charset="0"/>
            </a:endParaRPr>
          </a:p>
        </p:txBody>
      </p:sp>
      <p:pic>
        <p:nvPicPr>
          <p:cNvPr id="12" name="Content Placeholder 11" descr="500px-University_of_Southampton_Logo.svg.png"/>
          <p:cNvPicPr>
            <a:picLocks noGrp="1" noChangeAspect="1"/>
          </p:cNvPicPr>
          <p:nvPr>
            <p:ph sz="half" idx="1"/>
          </p:nvPr>
        </p:nvPicPr>
        <p:blipFill>
          <a:blip r:embed="rId3" cstate="print"/>
          <a:stretch>
            <a:fillRect/>
          </a:stretch>
        </p:blipFill>
        <p:spPr>
          <a:xfrm>
            <a:off x="25039637" y="40599519"/>
            <a:ext cx="4876800" cy="1082650"/>
          </a:xfrm>
        </p:spPr>
      </p:pic>
      <p:sp>
        <p:nvSpPr>
          <p:cNvPr id="13" name="Title 3"/>
          <p:cNvSpPr txBox="1">
            <a:spLocks/>
          </p:cNvSpPr>
          <p:nvPr/>
        </p:nvSpPr>
        <p:spPr>
          <a:xfrm>
            <a:off x="198437" y="3642519"/>
            <a:ext cx="29794200" cy="1676400"/>
          </a:xfrm>
          <a:prstGeom prst="rect">
            <a:avLst/>
          </a:prstGeom>
          <a:noFill/>
        </p:spPr>
        <p:style>
          <a:lnRef idx="1">
            <a:schemeClr val="accent1"/>
          </a:lnRef>
          <a:fillRef idx="2">
            <a:schemeClr val="accent1"/>
          </a:fillRef>
          <a:effectRef idx="1">
            <a:schemeClr val="accent1"/>
          </a:effectRef>
          <a:fontRef idx="minor">
            <a:schemeClr val="dk1"/>
          </a:fontRef>
        </p:style>
        <p:txBody>
          <a:bodyPr vert="horz" lIns="417488" tIns="208744" rIns="417488" bIns="208744" rtlCol="0" anchor="t" anchorCtr="0">
            <a:normAutofit fontScale="55000" lnSpcReduction="20000"/>
          </a:bodyPr>
          <a:lstStyle/>
          <a:p>
            <a:pPr lvl="0" algn="ctr">
              <a:spcBef>
                <a:spcPct val="0"/>
              </a:spcBef>
            </a:pPr>
            <a:r>
              <a:rPr kumimoji="0" lang="en-PH" sz="6000" b="1" i="0" u="none" strike="noStrike" kern="1200" normalizeH="0" baseline="0" noProof="0" dirty="0" smtClean="0">
                <a:solidFill>
                  <a:schemeClr val="tx1"/>
                </a:solidFill>
                <a:uLnTx/>
                <a:uFillTx/>
                <a:latin typeface="Georgia" pitchFamily="18" charset="0"/>
                <a:ea typeface="+mn-ea"/>
                <a:cs typeface="+mn-cs"/>
              </a:rPr>
              <a:t>Franz de Leon, Kirk Martinez</a:t>
            </a:r>
          </a:p>
          <a:p>
            <a:pPr lvl="0" algn="ctr">
              <a:spcBef>
                <a:spcPct val="0"/>
              </a:spcBef>
            </a:pPr>
            <a:r>
              <a:rPr kumimoji="0" lang="en-PH" sz="6000" i="0" u="none" strike="noStrike" kern="1200" normalizeH="0" baseline="0" noProof="0" dirty="0" smtClean="0">
                <a:solidFill>
                  <a:schemeClr val="tx1"/>
                </a:solidFill>
                <a:uLnTx/>
                <a:uFillTx/>
                <a:latin typeface="+mj-lt"/>
                <a:ea typeface="+mn-ea"/>
                <a:cs typeface="+mn-cs"/>
              </a:rPr>
              <a:t>Web and Internet Science Group </a:t>
            </a:r>
            <a:r>
              <a:rPr kumimoji="0" lang="en-PH" sz="6000" i="0" u="none" strike="noStrike" kern="1200" normalizeH="0" baseline="0" noProof="0" dirty="0" smtClean="0">
                <a:solidFill>
                  <a:schemeClr val="tx1"/>
                </a:solidFill>
                <a:uLnTx/>
                <a:uFillTx/>
                <a:latin typeface="+mj-lt"/>
                <a:ea typeface="+mn-ea"/>
                <a:cs typeface="+mn-cs"/>
                <a:sym typeface="Symbol"/>
              </a:rPr>
              <a:t> </a:t>
            </a:r>
            <a:r>
              <a:rPr kumimoji="0" lang="en-PH" sz="6000" i="0" u="none" strike="noStrike" kern="1200" normalizeH="0" baseline="0" noProof="0" dirty="0" smtClean="0">
                <a:solidFill>
                  <a:schemeClr val="tx1"/>
                </a:solidFill>
                <a:uLnTx/>
                <a:uFillTx/>
                <a:latin typeface="+mj-lt"/>
                <a:ea typeface="+mn-ea"/>
                <a:cs typeface="+mn-cs"/>
              </a:rPr>
              <a:t>School of Electronics and Computer Science </a:t>
            </a:r>
            <a:r>
              <a:rPr lang="en-PH" sz="6000" dirty="0" smtClean="0">
                <a:solidFill>
                  <a:schemeClr val="tx1"/>
                </a:solidFill>
                <a:latin typeface="+mj-lt"/>
                <a:sym typeface="Symbol"/>
              </a:rPr>
              <a:t> University </a:t>
            </a:r>
            <a:r>
              <a:rPr lang="en-PH" sz="6000" baseline="0" dirty="0" smtClean="0">
                <a:solidFill>
                  <a:schemeClr val="tx1"/>
                </a:solidFill>
                <a:latin typeface="+mj-lt"/>
              </a:rPr>
              <a:t>of Southampton </a:t>
            </a:r>
          </a:p>
          <a:p>
            <a:pPr lvl="0" algn="ctr">
              <a:spcBef>
                <a:spcPct val="0"/>
              </a:spcBef>
            </a:pPr>
            <a:r>
              <a:rPr lang="en-PH" sz="6000" baseline="0" dirty="0" smtClean="0">
                <a:solidFill>
                  <a:schemeClr val="tx1"/>
                </a:solidFill>
                <a:latin typeface="Calibri" pitchFamily="34" charset="0"/>
                <a:cs typeface="Calibri" pitchFamily="34" charset="0"/>
              </a:rPr>
              <a:t>{fadl1d09, km}@</a:t>
            </a:r>
            <a:r>
              <a:rPr lang="en-PH" sz="6000" baseline="0" dirty="0" err="1" smtClean="0">
                <a:solidFill>
                  <a:schemeClr val="tx1"/>
                </a:solidFill>
                <a:latin typeface="Calibri" pitchFamily="34" charset="0"/>
                <a:cs typeface="Calibri" pitchFamily="34" charset="0"/>
              </a:rPr>
              <a:t>ecs.soton.ac.uk</a:t>
            </a:r>
            <a:endParaRPr lang="en-PH" sz="6000" dirty="0" smtClean="0">
              <a:solidFill>
                <a:schemeClr val="tx1"/>
              </a:solidFill>
              <a:latin typeface="Calibri" pitchFamily="34" charset="0"/>
              <a:cs typeface="Calibri" pitchFamily="34" charset="0"/>
            </a:endParaRPr>
          </a:p>
          <a:p>
            <a:pPr marL="0" marR="0" lvl="0" indent="0" algn="ctr" defTabSz="4174876" rtl="0" eaLnBrk="1" fontAlgn="auto" latinLnBrk="0" hangingPunct="1">
              <a:lnSpc>
                <a:spcPct val="100000"/>
              </a:lnSpc>
              <a:spcBef>
                <a:spcPct val="0"/>
              </a:spcBef>
              <a:spcAft>
                <a:spcPts val="0"/>
              </a:spcAft>
              <a:buClrTx/>
              <a:buSzTx/>
              <a:buFontTx/>
              <a:buNone/>
              <a:tabLst/>
              <a:defRPr/>
            </a:pPr>
            <a:endParaRPr kumimoji="0" lang="en-PH" sz="6000" i="0" u="none" strike="noStrike" kern="1200" normalizeH="0" baseline="0" noProof="0" dirty="0">
              <a:solidFill>
                <a:schemeClr val="tx1"/>
              </a:solidFill>
              <a:uLnTx/>
              <a:uFillTx/>
              <a:latin typeface="Georgia" pitchFamily="18" charset="0"/>
              <a:ea typeface="+mn-ea"/>
              <a:cs typeface="+mn-cs"/>
            </a:endParaRPr>
          </a:p>
        </p:txBody>
      </p:sp>
      <p:sp>
        <p:nvSpPr>
          <p:cNvPr id="15" name="Title 3"/>
          <p:cNvSpPr txBox="1">
            <a:spLocks/>
          </p:cNvSpPr>
          <p:nvPr/>
        </p:nvSpPr>
        <p:spPr>
          <a:xfrm>
            <a:off x="198437" y="5471319"/>
            <a:ext cx="14782800" cy="1295400"/>
          </a:xfrm>
          <a:prstGeom prst="rect">
            <a:avLst/>
          </a:prstGeom>
          <a:solidFill>
            <a:srgbClr val="003366"/>
          </a:solidFill>
        </p:spPr>
        <p:style>
          <a:lnRef idx="3">
            <a:schemeClr val="lt1"/>
          </a:lnRef>
          <a:fillRef idx="1">
            <a:schemeClr val="accent4"/>
          </a:fillRef>
          <a:effectRef idx="1">
            <a:schemeClr val="accent4"/>
          </a:effectRef>
          <a:fontRef idx="minor">
            <a:schemeClr val="lt1"/>
          </a:fontRef>
        </p:style>
        <p:txBody>
          <a:bodyPr vert="horz" lIns="417488" tIns="208744" rIns="417488" bIns="208744" rtlCol="0" anchor="t" anchorCtr="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4174876" rtl="0" eaLnBrk="1" fontAlgn="auto" latinLnBrk="0" hangingPunct="1">
              <a:lnSpc>
                <a:spcPct val="100000"/>
              </a:lnSpc>
              <a:spcBef>
                <a:spcPct val="0"/>
              </a:spcBef>
              <a:spcAft>
                <a:spcPts val="0"/>
              </a:spcAft>
              <a:buClrTx/>
              <a:buSzTx/>
              <a:buFontTx/>
              <a:buNone/>
              <a:tabLst/>
              <a:defRPr/>
            </a:pPr>
            <a:r>
              <a:rPr kumimoji="0" lang="en-PH" sz="6000" b="1" i="0" u="none" strike="noStrike" kern="1200" cap="none" spc="0" normalizeH="0" baseline="0" noProof="0" dirty="0" smtClean="0">
                <a:ln>
                  <a:noFill/>
                </a:ln>
                <a:solidFill>
                  <a:schemeClr val="bg1"/>
                </a:solidFill>
                <a:effectLst/>
                <a:uLnTx/>
                <a:uFillTx/>
                <a:latin typeface="Georgia" pitchFamily="18" charset="0"/>
                <a:ea typeface="+mn-ea"/>
                <a:cs typeface="+mn-cs"/>
              </a:rPr>
              <a:t>Summary</a:t>
            </a:r>
            <a:endParaRPr kumimoji="0" lang="en-PH" sz="6000" b="1"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16" name="Rectangle 15"/>
          <p:cNvSpPr/>
          <p:nvPr/>
        </p:nvSpPr>
        <p:spPr>
          <a:xfrm>
            <a:off x="198437" y="6842919"/>
            <a:ext cx="14782800" cy="304800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PH" sz="3600" dirty="0" smtClean="0"/>
              <a:t>Audio features that approximate </a:t>
            </a:r>
            <a:r>
              <a:rPr lang="en-PH" sz="3600" b="1" dirty="0" smtClean="0"/>
              <a:t>timbre</a:t>
            </a:r>
            <a:r>
              <a:rPr lang="en-PH" sz="3600" dirty="0" smtClean="0"/>
              <a:t>, </a:t>
            </a:r>
            <a:r>
              <a:rPr lang="en-PH" sz="3600" b="1" dirty="0" smtClean="0"/>
              <a:t>rhythm</a:t>
            </a:r>
            <a:r>
              <a:rPr lang="en-PH" sz="3600" dirty="0" smtClean="0"/>
              <a:t> and </a:t>
            </a:r>
            <a:r>
              <a:rPr lang="en-PH" sz="3600" b="1" dirty="0" smtClean="0"/>
              <a:t>tempo</a:t>
            </a:r>
            <a:r>
              <a:rPr lang="en-PH" sz="3600" dirty="0" smtClean="0"/>
              <a:t> are used for genre classification and music similarity estimation. In our system, audio data are modelled as long-term accumulative distribution of frame-based spectral features. This is also known as the “bag-of-frames” (BOF) approach wherein audio data are treated as a global distribution of frame occurrences.</a:t>
            </a:r>
            <a:endParaRPr lang="en-PH" sz="3600" dirty="0"/>
          </a:p>
        </p:txBody>
      </p:sp>
      <p:sp>
        <p:nvSpPr>
          <p:cNvPr id="18" name="Title 3"/>
          <p:cNvSpPr txBox="1">
            <a:spLocks/>
          </p:cNvSpPr>
          <p:nvPr/>
        </p:nvSpPr>
        <p:spPr>
          <a:xfrm>
            <a:off x="198437" y="10119519"/>
            <a:ext cx="14782800" cy="1295400"/>
          </a:xfrm>
          <a:prstGeom prst="rect">
            <a:avLst/>
          </a:prstGeom>
          <a:solidFill>
            <a:srgbClr val="003366"/>
          </a:solidFill>
        </p:spPr>
        <p:style>
          <a:lnRef idx="3">
            <a:schemeClr val="lt1"/>
          </a:lnRef>
          <a:fillRef idx="1">
            <a:schemeClr val="accent4"/>
          </a:fillRef>
          <a:effectRef idx="1">
            <a:schemeClr val="accent4"/>
          </a:effectRef>
          <a:fontRef idx="minor">
            <a:schemeClr val="lt1"/>
          </a:fontRef>
        </p:style>
        <p:txBody>
          <a:bodyPr vert="horz" lIns="417488" tIns="208744" rIns="417488" bIns="208744" rtlCol="0" anchor="t" anchorCtr="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4174876" rtl="0" eaLnBrk="1" fontAlgn="auto" latinLnBrk="0" hangingPunct="1">
              <a:lnSpc>
                <a:spcPct val="100000"/>
              </a:lnSpc>
              <a:spcBef>
                <a:spcPct val="0"/>
              </a:spcBef>
              <a:spcAft>
                <a:spcPts val="0"/>
              </a:spcAft>
              <a:buClrTx/>
              <a:buSzTx/>
              <a:buFontTx/>
              <a:buNone/>
              <a:tabLst/>
              <a:defRPr/>
            </a:pPr>
            <a:r>
              <a:rPr kumimoji="0" lang="en-PH" sz="6000" b="1" i="0" u="none" strike="noStrike" kern="1200" cap="none" spc="0" normalizeH="0" baseline="0" noProof="0" dirty="0" smtClean="0">
                <a:ln>
                  <a:noFill/>
                </a:ln>
                <a:solidFill>
                  <a:schemeClr val="bg1"/>
                </a:solidFill>
                <a:effectLst/>
                <a:uLnTx/>
                <a:uFillTx/>
                <a:latin typeface="Georgia" pitchFamily="18" charset="0"/>
                <a:ea typeface="+mn-ea"/>
                <a:cs typeface="+mn-cs"/>
              </a:rPr>
              <a:t>Feature Extraction</a:t>
            </a:r>
            <a:endParaRPr kumimoji="0" lang="en-PH" sz="6000" b="1"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19" name="Rectangle 18"/>
          <p:cNvSpPr/>
          <p:nvPr/>
        </p:nvSpPr>
        <p:spPr>
          <a:xfrm>
            <a:off x="198437" y="11491119"/>
            <a:ext cx="14782800" cy="2887980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PH" sz="3600" b="1" dirty="0" smtClean="0"/>
              <a:t>Audio Pre-processing</a:t>
            </a:r>
          </a:p>
          <a:p>
            <a:r>
              <a:rPr lang="en-US" sz="3600" dirty="0" smtClean="0"/>
              <a:t>The first step before calculating any features is to normalize the audio signal. The process scales and shifts the sound vectors so they have maximum amplitude of one and have average value of zero. </a:t>
            </a:r>
            <a:r>
              <a:rPr lang="en-PH" sz="3600" dirty="0" smtClean="0"/>
              <a:t>The signal is then cut into frames with a window size 512 samples (~23 msec. @ </a:t>
            </a:r>
            <a:r>
              <a:rPr lang="en-PH" sz="3600" dirty="0" err="1" smtClean="0"/>
              <a:t>F</a:t>
            </a:r>
            <a:r>
              <a:rPr lang="en-PH" sz="3600" baseline="-25000" dirty="0" err="1" smtClean="0"/>
              <a:t>Sampling</a:t>
            </a:r>
            <a:r>
              <a:rPr lang="en-PH" sz="3600" dirty="0" smtClean="0"/>
              <a:t>=22 kHz) and hop size 512 samples.</a:t>
            </a:r>
          </a:p>
          <a:p>
            <a:endParaRPr lang="en-PH" sz="3600" dirty="0" smtClean="0"/>
          </a:p>
          <a:p>
            <a:r>
              <a:rPr lang="en-PH" sz="3600" b="1" dirty="0" smtClean="0"/>
              <a:t>Timbre Component</a:t>
            </a:r>
          </a:p>
          <a:p>
            <a:r>
              <a:rPr lang="en-US" sz="3600" dirty="0" smtClean="0"/>
              <a:t>The timbre component is represented by the Mel-Frequency </a:t>
            </a:r>
            <a:r>
              <a:rPr lang="en-US" sz="3600" dirty="0" err="1" smtClean="0"/>
              <a:t>Cepstral</a:t>
            </a:r>
            <a:r>
              <a:rPr lang="en-US" sz="3600" dirty="0" smtClean="0"/>
              <a:t> Coefficients (coefficients 2:20) [1]. We use a single Gaussian represented by its mean </a:t>
            </a:r>
            <a:r>
              <a:rPr lang="en-US" sz="3600" i="1" dirty="0" smtClean="0"/>
              <a:t>µ</a:t>
            </a:r>
            <a:r>
              <a:rPr lang="en-US" sz="3600" dirty="0" smtClean="0"/>
              <a:t> and covariance matrix </a:t>
            </a:r>
            <a:r>
              <a:rPr lang="en-US" sz="3600" i="1" dirty="0" smtClean="0">
                <a:sym typeface="Symbol"/>
              </a:rPr>
              <a:t></a:t>
            </a:r>
            <a:r>
              <a:rPr lang="en-US" sz="3600" dirty="0" smtClean="0"/>
              <a:t>. Other features derive derived from the spectral representation are </a:t>
            </a:r>
            <a:r>
              <a:rPr lang="en-US" sz="3600" i="1" dirty="0" smtClean="0"/>
              <a:t>spectral flux</a:t>
            </a:r>
            <a:r>
              <a:rPr lang="en-US" sz="3600" dirty="0" smtClean="0"/>
              <a:t>, </a:t>
            </a:r>
            <a:r>
              <a:rPr lang="en-US" sz="3600" i="1" dirty="0" smtClean="0"/>
              <a:t>spectral flux from delta spectrum</a:t>
            </a:r>
            <a:r>
              <a:rPr lang="en-US" sz="3600" dirty="0" smtClean="0"/>
              <a:t>, </a:t>
            </a:r>
            <a:r>
              <a:rPr lang="en-US" sz="3600" i="1" dirty="0" smtClean="0"/>
              <a:t>spectral flux from Mel-frequency spectrum</a:t>
            </a:r>
            <a:r>
              <a:rPr lang="en-US" sz="3600" dirty="0" smtClean="0"/>
              <a:t>, and </a:t>
            </a:r>
            <a:r>
              <a:rPr lang="en-US" sz="3600" i="1" dirty="0" smtClean="0"/>
              <a:t>spectral flux from Mel-frequency delta spectrum</a:t>
            </a:r>
            <a:r>
              <a:rPr lang="en-US" sz="3600" dirty="0" smtClean="0"/>
              <a:t>. </a:t>
            </a:r>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b="1" dirty="0" smtClean="0"/>
          </a:p>
          <a:p>
            <a:endParaRPr lang="en-PH" sz="3600" b="1" dirty="0" smtClean="0"/>
          </a:p>
          <a:p>
            <a:r>
              <a:rPr lang="en-PH" sz="3600" b="1" dirty="0" smtClean="0"/>
              <a:t>Rhythm Component</a:t>
            </a:r>
          </a:p>
          <a:p>
            <a:r>
              <a:rPr lang="en-US" sz="3600" dirty="0" smtClean="0"/>
              <a:t>The rhythm component is based on the Fluctuation Patterns  [2] (FPs) of the audio signal. Fluctuation patterns describe the amplitude modulation of the loudness per frequency band. For each frame, the fluctuation pattern is represented by a 12x30 matrix. The rows correspond to reduced Mel- frequency bin while the columns correspond to modulating frequency bands. To summarize the FPs, the median of the matrices is computed. Additional features derived are FP mean and FP standard deviation. </a:t>
            </a:r>
          </a:p>
          <a:p>
            <a:endParaRPr lang="en-US" sz="3600" dirty="0" smtClean="0"/>
          </a:p>
          <a:p>
            <a:r>
              <a:rPr lang="en-US" sz="3600" b="1" dirty="0" smtClean="0"/>
              <a:t>Tempo Component</a:t>
            </a:r>
          </a:p>
          <a:p>
            <a:r>
              <a:rPr lang="en-US" sz="3600" dirty="0" smtClean="0"/>
              <a:t>The tempo component is derived from a technique using onset autocorrelation [3]. The tempo is computed by taking the first-order difference along time of a Mel-frequency spectrogram then summing across frequency. A high-pass filter is used to remove slowly-varying offsets. The global tempo is estimated by </a:t>
            </a:r>
            <a:r>
              <a:rPr lang="en-US" sz="3600" dirty="0" err="1" smtClean="0"/>
              <a:t>autocorrelating</a:t>
            </a:r>
            <a:r>
              <a:rPr lang="en-US" sz="3600" dirty="0" smtClean="0"/>
              <a:t> the onset strength and choosing the period with the highest windowed peak.</a:t>
            </a:r>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US"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a:p>
            <a:endParaRPr lang="en-PH" sz="3600" dirty="0" smtClean="0"/>
          </a:p>
        </p:txBody>
      </p:sp>
      <p:sp>
        <p:nvSpPr>
          <p:cNvPr id="1060" name="Rectangle 36"/>
          <p:cNvSpPr>
            <a:spLocks noChangeArrowheads="1"/>
          </p:cNvSpPr>
          <p:nvPr/>
        </p:nvSpPr>
        <p:spPr bwMode="auto">
          <a:xfrm>
            <a:off x="0" y="0"/>
            <a:ext cx="302672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PH"/>
          </a:p>
        </p:txBody>
      </p:sp>
      <p:sp>
        <p:nvSpPr>
          <p:cNvPr id="62" name="TextBox 61"/>
          <p:cNvSpPr txBox="1"/>
          <p:nvPr/>
        </p:nvSpPr>
        <p:spPr>
          <a:xfrm>
            <a:off x="25115837" y="41590119"/>
            <a:ext cx="4800600" cy="584775"/>
          </a:xfrm>
          <a:prstGeom prst="rect">
            <a:avLst/>
          </a:prstGeom>
          <a:noFill/>
        </p:spPr>
        <p:txBody>
          <a:bodyPr wrap="square" rtlCol="0">
            <a:spAutoFit/>
          </a:bodyPr>
          <a:lstStyle/>
          <a:p>
            <a:pPr algn="r"/>
            <a:r>
              <a:rPr lang="en-PH" sz="3200" dirty="0" smtClean="0"/>
              <a:t>http://www.soton.ac.uk</a:t>
            </a:r>
            <a:endParaRPr lang="en-PH" sz="3200" dirty="0"/>
          </a:p>
        </p:txBody>
      </p:sp>
      <p:sp>
        <p:nvSpPr>
          <p:cNvPr id="1117" name="Rectangle 93"/>
          <p:cNvSpPr>
            <a:spLocks noChangeArrowheads="1"/>
          </p:cNvSpPr>
          <p:nvPr/>
        </p:nvSpPr>
        <p:spPr bwMode="auto">
          <a:xfrm>
            <a:off x="0" y="0"/>
            <a:ext cx="302672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PH"/>
          </a:p>
        </p:txBody>
      </p:sp>
      <p:sp>
        <p:nvSpPr>
          <p:cNvPr id="110" name="Title 3"/>
          <p:cNvSpPr txBox="1">
            <a:spLocks/>
          </p:cNvSpPr>
          <p:nvPr/>
        </p:nvSpPr>
        <p:spPr>
          <a:xfrm>
            <a:off x="15209837" y="5471319"/>
            <a:ext cx="14782800" cy="1295400"/>
          </a:xfrm>
          <a:prstGeom prst="rect">
            <a:avLst/>
          </a:prstGeom>
          <a:solidFill>
            <a:srgbClr val="003366"/>
          </a:solidFill>
        </p:spPr>
        <p:style>
          <a:lnRef idx="3">
            <a:schemeClr val="lt1"/>
          </a:lnRef>
          <a:fillRef idx="1">
            <a:schemeClr val="accent4"/>
          </a:fillRef>
          <a:effectRef idx="1">
            <a:schemeClr val="accent4"/>
          </a:effectRef>
          <a:fontRef idx="minor">
            <a:schemeClr val="lt1"/>
          </a:fontRef>
        </p:style>
        <p:txBody>
          <a:bodyPr vert="horz" lIns="417488" tIns="208744" rIns="417488" bIns="208744" rtlCol="0" anchor="t" anchorCtr="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4174876" rtl="0" eaLnBrk="1" fontAlgn="auto" latinLnBrk="0" hangingPunct="1">
              <a:lnSpc>
                <a:spcPct val="100000"/>
              </a:lnSpc>
              <a:spcBef>
                <a:spcPct val="0"/>
              </a:spcBef>
              <a:spcAft>
                <a:spcPts val="0"/>
              </a:spcAft>
              <a:buClrTx/>
              <a:buSzTx/>
              <a:buFontTx/>
              <a:buNone/>
              <a:tabLst/>
              <a:defRPr/>
            </a:pPr>
            <a:r>
              <a:rPr kumimoji="0" lang="en-PH" sz="6000" b="1" i="0" u="none" strike="noStrike" kern="1200" cap="none" spc="0" normalizeH="0" baseline="0" noProof="0" dirty="0" smtClean="0">
                <a:ln>
                  <a:noFill/>
                </a:ln>
                <a:solidFill>
                  <a:schemeClr val="bg1"/>
                </a:solidFill>
                <a:effectLst/>
                <a:uLnTx/>
                <a:uFillTx/>
                <a:latin typeface="Georgia" pitchFamily="18" charset="0"/>
                <a:ea typeface="+mn-ea"/>
                <a:cs typeface="+mn-cs"/>
              </a:rPr>
              <a:t>Audio Music Similarity</a:t>
            </a:r>
            <a:endParaRPr kumimoji="0" lang="en-PH" sz="6000" b="1"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111" name="Rectangle 110"/>
          <p:cNvSpPr/>
          <p:nvPr/>
        </p:nvSpPr>
        <p:spPr>
          <a:xfrm>
            <a:off x="15209837" y="6842919"/>
            <a:ext cx="14782800" cy="967740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US" sz="3600" dirty="0" smtClean="0"/>
              <a:t>The timbre, rhythm, and tempo distances are calculated separately. Before they are combined, each distance component is normalized by removing the mean and dividing by the standard deviation of all the distances. The results are then weighted before being summed. Symmetry is obtained by summing up the distances in both directions for each pair of tracks [4]. </a:t>
            </a:r>
            <a:endParaRPr lang="en-PH" sz="3600" dirty="0" smtClean="0"/>
          </a:p>
          <a:p>
            <a:endParaRPr lang="en-US" sz="3600" dirty="0" smtClean="0"/>
          </a:p>
          <a:p>
            <a:r>
              <a:rPr lang="en-US" sz="3600" dirty="0" smtClean="0"/>
              <a:t>Distances between timbres are computed by comparing the GMM models. We use symmetric </a:t>
            </a:r>
            <a:r>
              <a:rPr lang="en-US" sz="3600" dirty="0" err="1" smtClean="0"/>
              <a:t>Kullback-Leibler</a:t>
            </a:r>
            <a:r>
              <a:rPr lang="en-US" sz="3600" dirty="0" smtClean="0"/>
              <a:t> (KL) distance between two models [5]. The Euclidean distance is used to compute distance between rhythms. For tempo distances, a simple absolute distance is computed.</a:t>
            </a:r>
            <a:endParaRPr lang="en-PH" sz="3600" dirty="0"/>
          </a:p>
        </p:txBody>
      </p:sp>
      <p:sp>
        <p:nvSpPr>
          <p:cNvPr id="1158" name="Rectangle 134"/>
          <p:cNvSpPr>
            <a:spLocks noChangeArrowheads="1"/>
          </p:cNvSpPr>
          <p:nvPr/>
        </p:nvSpPr>
        <p:spPr bwMode="auto">
          <a:xfrm>
            <a:off x="0" y="0"/>
            <a:ext cx="302672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PH"/>
          </a:p>
        </p:txBody>
      </p:sp>
      <p:grpSp>
        <p:nvGrpSpPr>
          <p:cNvPr id="1135" name="Group 111"/>
          <p:cNvGrpSpPr>
            <a:grpSpLocks noChangeAspect="1"/>
          </p:cNvGrpSpPr>
          <p:nvPr/>
        </p:nvGrpSpPr>
        <p:grpSpPr bwMode="auto">
          <a:xfrm>
            <a:off x="17648224" y="12557919"/>
            <a:ext cx="9906013" cy="3505200"/>
            <a:chOff x="2280" y="2969"/>
            <a:chExt cx="6017" cy="2586"/>
          </a:xfrm>
        </p:grpSpPr>
        <p:sp>
          <p:nvSpPr>
            <p:cNvPr id="1157" name="AutoShape 133"/>
            <p:cNvSpPr>
              <a:spLocks noChangeAspect="1" noChangeArrowheads="1" noTextEdit="1"/>
            </p:cNvSpPr>
            <p:nvPr/>
          </p:nvSpPr>
          <p:spPr bwMode="auto">
            <a:xfrm>
              <a:off x="2280" y="2969"/>
              <a:ext cx="6017" cy="2586"/>
            </a:xfrm>
            <a:prstGeom prst="rect">
              <a:avLst/>
            </a:prstGeom>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p>
          </p:txBody>
        </p:sp>
        <p:sp>
          <p:nvSpPr>
            <p:cNvPr id="1156" name="AutoShape 132"/>
            <p:cNvSpPr>
              <a:spLocks noChangeArrowheads="1"/>
            </p:cNvSpPr>
            <p:nvPr/>
          </p:nvSpPr>
          <p:spPr bwMode="auto">
            <a:xfrm>
              <a:off x="3533" y="3409"/>
              <a:ext cx="832" cy="402"/>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Normalize</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55" name="AutoShape 131"/>
            <p:cNvSpPr>
              <a:spLocks noChangeArrowheads="1"/>
            </p:cNvSpPr>
            <p:nvPr/>
          </p:nvSpPr>
          <p:spPr bwMode="auto">
            <a:xfrm>
              <a:off x="2519" y="3409"/>
              <a:ext cx="712" cy="402"/>
            </a:xfrm>
            <a:prstGeom prst="flowChartProcess">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Spectral Distances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4" name="AutoShape 130"/>
            <p:cNvSpPr>
              <a:spLocks noChangeArrowheads="1"/>
            </p:cNvSpPr>
            <p:nvPr/>
          </p:nvSpPr>
          <p:spPr bwMode="auto">
            <a:xfrm>
              <a:off x="7003" y="3748"/>
              <a:ext cx="1016" cy="1191"/>
            </a:xfrm>
            <a:prstGeom prst="flowChartProcess">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Distance</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Matrix</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53" name="AutoShape 129"/>
            <p:cNvSpPr>
              <a:spLocks noChangeArrowheads="1"/>
            </p:cNvSpPr>
            <p:nvPr/>
          </p:nvSpPr>
          <p:spPr bwMode="auto">
            <a:xfrm>
              <a:off x="2519" y="4146"/>
              <a:ext cx="712" cy="402"/>
            </a:xfrm>
            <a:prstGeom prst="flowChartProcess">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Rhythm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Distances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2" name="AutoShape 128"/>
            <p:cNvSpPr>
              <a:spLocks noChangeArrowheads="1"/>
            </p:cNvSpPr>
            <p:nvPr/>
          </p:nvSpPr>
          <p:spPr bwMode="auto">
            <a:xfrm>
              <a:off x="2519" y="4869"/>
              <a:ext cx="712" cy="402"/>
            </a:xfrm>
            <a:prstGeom prst="flowChartProcess">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Tempo Distances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1" name="AutoShape 127"/>
            <p:cNvSpPr>
              <a:spLocks noChangeArrowheads="1"/>
            </p:cNvSpPr>
            <p:nvPr/>
          </p:nvSpPr>
          <p:spPr bwMode="auto">
            <a:xfrm>
              <a:off x="3541" y="4145"/>
              <a:ext cx="832" cy="402"/>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Normalize</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50" name="AutoShape 126"/>
            <p:cNvSpPr>
              <a:spLocks noChangeArrowheads="1"/>
            </p:cNvSpPr>
            <p:nvPr/>
          </p:nvSpPr>
          <p:spPr bwMode="auto">
            <a:xfrm>
              <a:off x="3541" y="4869"/>
              <a:ext cx="832" cy="402"/>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Normalize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9" name="Oval 125"/>
            <p:cNvSpPr>
              <a:spLocks noChangeArrowheads="1"/>
            </p:cNvSpPr>
            <p:nvPr/>
          </p:nvSpPr>
          <p:spPr bwMode="auto">
            <a:xfrm>
              <a:off x="4896" y="3346"/>
              <a:ext cx="532" cy="53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8" name="Oval 124"/>
            <p:cNvSpPr>
              <a:spLocks noChangeArrowheads="1"/>
            </p:cNvSpPr>
            <p:nvPr/>
          </p:nvSpPr>
          <p:spPr bwMode="auto">
            <a:xfrm>
              <a:off x="4896" y="4079"/>
              <a:ext cx="532" cy="53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7" name="Oval 123"/>
            <p:cNvSpPr>
              <a:spLocks noChangeArrowheads="1"/>
            </p:cNvSpPr>
            <p:nvPr/>
          </p:nvSpPr>
          <p:spPr bwMode="auto">
            <a:xfrm>
              <a:off x="4896" y="4803"/>
              <a:ext cx="532" cy="53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46" name="Oval 122"/>
            <p:cNvSpPr>
              <a:spLocks noChangeArrowheads="1"/>
            </p:cNvSpPr>
            <p:nvPr/>
          </p:nvSpPr>
          <p:spPr bwMode="auto">
            <a:xfrm>
              <a:off x="5870" y="4079"/>
              <a:ext cx="532" cy="53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rPr>
                <a:t></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1145" name="AutoShape 121"/>
            <p:cNvSpPr>
              <a:spLocks noChangeShapeType="1"/>
            </p:cNvSpPr>
            <p:nvPr/>
          </p:nvSpPr>
          <p:spPr bwMode="auto">
            <a:xfrm>
              <a:off x="3231" y="3610"/>
              <a:ext cx="302"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44" name="AutoShape 120"/>
            <p:cNvSpPr>
              <a:spLocks noChangeShapeType="1"/>
            </p:cNvSpPr>
            <p:nvPr/>
          </p:nvSpPr>
          <p:spPr bwMode="auto">
            <a:xfrm flipV="1">
              <a:off x="3231" y="4346"/>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43" name="AutoShape 119"/>
            <p:cNvSpPr>
              <a:spLocks noChangeShapeType="1"/>
            </p:cNvSpPr>
            <p:nvPr/>
          </p:nvSpPr>
          <p:spPr bwMode="auto">
            <a:xfrm>
              <a:off x="3231" y="5070"/>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42" name="AutoShape 118"/>
            <p:cNvSpPr>
              <a:spLocks noChangeShapeType="1"/>
            </p:cNvSpPr>
            <p:nvPr/>
          </p:nvSpPr>
          <p:spPr bwMode="auto">
            <a:xfrm>
              <a:off x="4365" y="3610"/>
              <a:ext cx="531" cy="2"/>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41" name="AutoShape 117"/>
            <p:cNvSpPr>
              <a:spLocks noChangeShapeType="1"/>
            </p:cNvSpPr>
            <p:nvPr/>
          </p:nvSpPr>
          <p:spPr bwMode="auto">
            <a:xfrm flipV="1">
              <a:off x="4373" y="4345"/>
              <a:ext cx="523"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40" name="AutoShape 116"/>
            <p:cNvSpPr>
              <a:spLocks noChangeShapeType="1"/>
            </p:cNvSpPr>
            <p:nvPr/>
          </p:nvSpPr>
          <p:spPr bwMode="auto">
            <a:xfrm flipV="1">
              <a:off x="4373" y="5069"/>
              <a:ext cx="523"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39" name="AutoShape 115"/>
            <p:cNvSpPr>
              <a:spLocks noChangeShapeType="1"/>
            </p:cNvSpPr>
            <p:nvPr/>
          </p:nvSpPr>
          <p:spPr bwMode="auto">
            <a:xfrm>
              <a:off x="5428" y="3612"/>
              <a:ext cx="520" cy="545"/>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38" name="AutoShape 114"/>
            <p:cNvSpPr>
              <a:spLocks noChangeShapeType="1"/>
            </p:cNvSpPr>
            <p:nvPr/>
          </p:nvSpPr>
          <p:spPr bwMode="auto">
            <a:xfrm>
              <a:off x="5428" y="4345"/>
              <a:ext cx="442"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37" name="AutoShape 113"/>
            <p:cNvSpPr>
              <a:spLocks noChangeShapeType="1"/>
            </p:cNvSpPr>
            <p:nvPr/>
          </p:nvSpPr>
          <p:spPr bwMode="auto">
            <a:xfrm flipV="1">
              <a:off x="5428" y="4533"/>
              <a:ext cx="520" cy="536"/>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sp>
          <p:nvSpPr>
            <p:cNvPr id="1136" name="AutoShape 112"/>
            <p:cNvSpPr>
              <a:spLocks noChangeShapeType="1"/>
            </p:cNvSpPr>
            <p:nvPr/>
          </p:nvSpPr>
          <p:spPr bwMode="auto">
            <a:xfrm flipV="1">
              <a:off x="6402" y="4344"/>
              <a:ext cx="601"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n w="57150">
                  <a:solidFill>
                    <a:srgbClr val="003366"/>
                  </a:solidFill>
                </a:ln>
              </a:endParaRPr>
            </a:p>
          </p:txBody>
        </p:sp>
      </p:grpSp>
      <p:sp>
        <p:nvSpPr>
          <p:cNvPr id="140" name="Title 3"/>
          <p:cNvSpPr txBox="1">
            <a:spLocks/>
          </p:cNvSpPr>
          <p:nvPr/>
        </p:nvSpPr>
        <p:spPr>
          <a:xfrm>
            <a:off x="15209837" y="16748919"/>
            <a:ext cx="14782800" cy="1295400"/>
          </a:xfrm>
          <a:prstGeom prst="rect">
            <a:avLst/>
          </a:prstGeom>
          <a:solidFill>
            <a:srgbClr val="003366"/>
          </a:solidFill>
        </p:spPr>
        <p:style>
          <a:lnRef idx="3">
            <a:schemeClr val="lt1"/>
          </a:lnRef>
          <a:fillRef idx="1">
            <a:schemeClr val="accent4"/>
          </a:fillRef>
          <a:effectRef idx="1">
            <a:schemeClr val="accent4"/>
          </a:effectRef>
          <a:fontRef idx="minor">
            <a:schemeClr val="lt1"/>
          </a:fontRef>
        </p:style>
        <p:txBody>
          <a:bodyPr vert="horz" lIns="417488" tIns="208744" rIns="417488" bIns="208744" rtlCol="0" anchor="t" anchorCtr="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4174876" rtl="0" eaLnBrk="1" fontAlgn="auto" latinLnBrk="0" hangingPunct="1">
              <a:lnSpc>
                <a:spcPct val="100000"/>
              </a:lnSpc>
              <a:spcBef>
                <a:spcPct val="0"/>
              </a:spcBef>
              <a:spcAft>
                <a:spcPts val="0"/>
              </a:spcAft>
              <a:buClrTx/>
              <a:buSzTx/>
              <a:buFontTx/>
              <a:buNone/>
              <a:tabLst/>
              <a:defRPr/>
            </a:pPr>
            <a:r>
              <a:rPr kumimoji="0" lang="en-PH" sz="6000" b="1" i="0" u="none" strike="noStrike" kern="1200" cap="none" spc="0" normalizeH="0" baseline="0" noProof="0" dirty="0" smtClean="0">
                <a:ln>
                  <a:noFill/>
                </a:ln>
                <a:solidFill>
                  <a:schemeClr val="bg1"/>
                </a:solidFill>
                <a:effectLst/>
                <a:uLnTx/>
                <a:uFillTx/>
                <a:latin typeface="Georgia" pitchFamily="18" charset="0"/>
                <a:ea typeface="+mn-ea"/>
                <a:cs typeface="+mn-cs"/>
              </a:rPr>
              <a:t>Genre Classification</a:t>
            </a:r>
            <a:endParaRPr kumimoji="0" lang="en-PH" sz="6000" b="1"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141" name="Rectangle 140"/>
          <p:cNvSpPr/>
          <p:nvPr/>
        </p:nvSpPr>
        <p:spPr>
          <a:xfrm>
            <a:off x="15209837" y="18120519"/>
            <a:ext cx="14782800" cy="967740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US" sz="3600" dirty="0" smtClean="0"/>
              <a:t>Genre classification involves training a classifier. The timbre, rhythm and tempo features are combined as a single vector to represent each training file. For the classifier, the Directed Acyclic Graph-Support Vector Machine [6] is used to handle the multi-class problem. For the DAG-SVM classifier, the radial basis function kernel is used.</a:t>
            </a:r>
            <a:endParaRPr lang="en-PH" sz="3600" dirty="0"/>
          </a:p>
        </p:txBody>
      </p:sp>
      <p:sp>
        <p:nvSpPr>
          <p:cNvPr id="1189" name="Rectangle 165"/>
          <p:cNvSpPr>
            <a:spLocks noChangeArrowheads="1"/>
          </p:cNvSpPr>
          <p:nvPr/>
        </p:nvSpPr>
        <p:spPr bwMode="auto">
          <a:xfrm>
            <a:off x="0" y="0"/>
            <a:ext cx="302672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PH"/>
          </a:p>
        </p:txBody>
      </p:sp>
      <p:grpSp>
        <p:nvGrpSpPr>
          <p:cNvPr id="123" name="Group 122"/>
          <p:cNvGrpSpPr/>
          <p:nvPr/>
        </p:nvGrpSpPr>
        <p:grpSpPr>
          <a:xfrm>
            <a:off x="17572036" y="21321123"/>
            <a:ext cx="10243629" cy="5714796"/>
            <a:chOff x="17572036" y="21244039"/>
            <a:chExt cx="10243629" cy="5714796"/>
          </a:xfrm>
        </p:grpSpPr>
        <p:grpSp>
          <p:nvGrpSpPr>
            <p:cNvPr id="118" name="Group 117"/>
            <p:cNvGrpSpPr/>
            <p:nvPr/>
          </p:nvGrpSpPr>
          <p:grpSpPr>
            <a:xfrm>
              <a:off x="17572036" y="21244039"/>
              <a:ext cx="10243629" cy="5714796"/>
              <a:chOff x="17572036" y="21853435"/>
              <a:chExt cx="10243629" cy="5714796"/>
            </a:xfrm>
          </p:grpSpPr>
          <p:grpSp>
            <p:nvGrpSpPr>
              <p:cNvPr id="117" name="Group 116"/>
              <p:cNvGrpSpPr/>
              <p:nvPr/>
            </p:nvGrpSpPr>
            <p:grpSpPr>
              <a:xfrm>
                <a:off x="17572036" y="21853435"/>
                <a:ext cx="10243629" cy="5714796"/>
                <a:chOff x="17572036" y="21853435"/>
                <a:chExt cx="10243629" cy="5714796"/>
              </a:xfrm>
            </p:grpSpPr>
            <p:grpSp>
              <p:nvGrpSpPr>
                <p:cNvPr id="1170" name="Group 146"/>
                <p:cNvGrpSpPr>
                  <a:grpSpLocks noChangeAspect="1"/>
                </p:cNvGrpSpPr>
                <p:nvPr/>
              </p:nvGrpSpPr>
              <p:grpSpPr bwMode="auto">
                <a:xfrm>
                  <a:off x="17572036" y="21853435"/>
                  <a:ext cx="10243629" cy="5714796"/>
                  <a:chOff x="3225" y="3142"/>
                  <a:chExt cx="6023" cy="3111"/>
                </a:xfrm>
              </p:grpSpPr>
              <p:sp>
                <p:nvSpPr>
                  <p:cNvPr id="1188" name="AutoShape 164"/>
                  <p:cNvSpPr>
                    <a:spLocks noChangeAspect="1" noChangeArrowheads="1" noTextEdit="1"/>
                  </p:cNvSpPr>
                  <p:nvPr/>
                </p:nvSpPr>
                <p:spPr bwMode="auto">
                  <a:xfrm>
                    <a:off x="3225" y="3142"/>
                    <a:ext cx="6023" cy="3111"/>
                  </a:xfrm>
                  <a:prstGeom prst="rect">
                    <a:avLst/>
                  </a:prstGeom>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86" name="AutoShape 162"/>
                  <p:cNvSpPr>
                    <a:spLocks noChangeArrowheads="1"/>
                  </p:cNvSpPr>
                  <p:nvPr/>
                </p:nvSpPr>
                <p:spPr bwMode="auto">
                  <a:xfrm>
                    <a:off x="3675" y="3409"/>
                    <a:ext cx="712" cy="402"/>
                  </a:xfrm>
                  <a:prstGeom prst="flowChartProcess">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Spectral 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5" name="AutoShape 161"/>
                  <p:cNvSpPr>
                    <a:spLocks noChangeArrowheads="1"/>
                  </p:cNvSpPr>
                  <p:nvPr/>
                </p:nvSpPr>
                <p:spPr bwMode="auto">
                  <a:xfrm>
                    <a:off x="6903" y="3766"/>
                    <a:ext cx="1155" cy="1191"/>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DAGSVM</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84" name="AutoShape 160"/>
                  <p:cNvSpPr>
                    <a:spLocks noChangeArrowheads="1"/>
                  </p:cNvSpPr>
                  <p:nvPr/>
                </p:nvSpPr>
                <p:spPr bwMode="auto">
                  <a:xfrm>
                    <a:off x="3675" y="4146"/>
                    <a:ext cx="712" cy="402"/>
                  </a:xfrm>
                  <a:prstGeom prst="flowChartProcess">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Rhythm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pPr>
                    <a:r>
                      <a:rPr lang="en-US" sz="1600" b="1" dirty="0" smtClean="0">
                        <a:solidFill>
                          <a:schemeClr val="tx1"/>
                        </a:solidFill>
                        <a:latin typeface="Arial" pitchFamily="34" charset="0"/>
                        <a:ea typeface="Times New Roman" pitchFamily="18" charset="0"/>
                        <a:cs typeface="Arial" pitchFamily="34" charset="0"/>
                      </a:rPr>
                      <a:t>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3" name="AutoShape 159"/>
                  <p:cNvSpPr>
                    <a:spLocks noChangeArrowheads="1"/>
                  </p:cNvSpPr>
                  <p:nvPr/>
                </p:nvSpPr>
                <p:spPr bwMode="auto">
                  <a:xfrm>
                    <a:off x="3675" y="4869"/>
                    <a:ext cx="712" cy="402"/>
                  </a:xfrm>
                  <a:prstGeom prst="flowChartProcess">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Tempo </a:t>
                    </a:r>
                    <a:r>
                      <a:rPr lang="en-US" sz="1600" b="1" dirty="0" smtClean="0">
                        <a:solidFill>
                          <a:schemeClr val="tx1"/>
                        </a:solidFill>
                        <a:latin typeface="Arial" pitchFamily="34" charset="0"/>
                        <a:ea typeface="Times New Roman" pitchFamily="18" charset="0"/>
                        <a:cs typeface="Arial" pitchFamily="34" charset="0"/>
                      </a:rPr>
                      <a:t>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2" name="AutoShape 158"/>
                  <p:cNvSpPr>
                    <a:spLocks noChangeArrowheads="1"/>
                  </p:cNvSpPr>
                  <p:nvPr/>
                </p:nvSpPr>
                <p:spPr bwMode="auto">
                  <a:xfrm>
                    <a:off x="4689" y="3409"/>
                    <a:ext cx="712" cy="1926"/>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Combine</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Features</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81" name="AutoShape 157"/>
                  <p:cNvSpPr>
                    <a:spLocks noChangeArrowheads="1"/>
                  </p:cNvSpPr>
                  <p:nvPr/>
                </p:nvSpPr>
                <p:spPr bwMode="auto">
                  <a:xfrm>
                    <a:off x="5714" y="3409"/>
                    <a:ext cx="1054" cy="1923"/>
                  </a:xfrm>
                  <a:prstGeom prst="rightArrowCallout">
                    <a:avLst>
                      <a:gd name="adj1" fmla="val 45612"/>
                      <a:gd name="adj2" fmla="val 45612"/>
                      <a:gd name="adj3" fmla="val 16667"/>
                      <a:gd name="adj4" fmla="val 6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Scale Features</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80" name="AutoShape 156"/>
                  <p:cNvSpPr>
                    <a:spLocks noChangeArrowheads="1"/>
                  </p:cNvSpPr>
                  <p:nvPr/>
                </p:nvSpPr>
                <p:spPr bwMode="auto">
                  <a:xfrm>
                    <a:off x="3681" y="5769"/>
                    <a:ext cx="712" cy="402"/>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Test Song</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179" name="AutoShape 155"/>
                  <p:cNvSpPr>
                    <a:spLocks noChangeShapeType="1"/>
                  </p:cNvSpPr>
                  <p:nvPr/>
                </p:nvSpPr>
                <p:spPr bwMode="auto">
                  <a:xfrm>
                    <a:off x="4387" y="5963"/>
                    <a:ext cx="3095" cy="1"/>
                  </a:xfrm>
                  <a:prstGeom prst="straightConnector1">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76" name="AutoShape 152"/>
                  <p:cNvSpPr>
                    <a:spLocks noChangeShapeType="1"/>
                  </p:cNvSpPr>
                  <p:nvPr/>
                </p:nvSpPr>
                <p:spPr bwMode="auto">
                  <a:xfrm>
                    <a:off x="8058" y="4385"/>
                    <a:ext cx="385"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75" name="Text Box 151"/>
                  <p:cNvSpPr txBox="1">
                    <a:spLocks noChangeArrowheads="1"/>
                  </p:cNvSpPr>
                  <p:nvPr/>
                </p:nvSpPr>
                <p:spPr bwMode="auto">
                  <a:xfrm>
                    <a:off x="8443" y="4177"/>
                    <a:ext cx="572" cy="39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Genre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4" name="AutoShape 150"/>
                  <p:cNvSpPr>
                    <a:spLocks noChangeShapeType="1"/>
                  </p:cNvSpPr>
                  <p:nvPr/>
                </p:nvSpPr>
                <p:spPr bwMode="auto">
                  <a:xfrm>
                    <a:off x="4393" y="4340"/>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73" name="AutoShape 149"/>
                  <p:cNvSpPr>
                    <a:spLocks noChangeShapeType="1"/>
                  </p:cNvSpPr>
                  <p:nvPr/>
                </p:nvSpPr>
                <p:spPr bwMode="auto">
                  <a:xfrm>
                    <a:off x="4393" y="5074"/>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72" name="AutoShape 148"/>
                  <p:cNvSpPr>
                    <a:spLocks noChangeShapeType="1"/>
                  </p:cNvSpPr>
                  <p:nvPr/>
                </p:nvSpPr>
                <p:spPr bwMode="auto">
                  <a:xfrm>
                    <a:off x="4393" y="3620"/>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71" name="AutoShape 147"/>
                  <p:cNvSpPr>
                    <a:spLocks noChangeShapeType="1"/>
                  </p:cNvSpPr>
                  <p:nvPr/>
                </p:nvSpPr>
                <p:spPr bwMode="auto">
                  <a:xfrm>
                    <a:off x="5412" y="4341"/>
                    <a:ext cx="310" cy="1"/>
                  </a:xfrm>
                  <a:prstGeom prst="straightConnector1">
                    <a:avLst/>
                  </a:prstGeom>
                  <a:ln>
                    <a:headEnd/>
                    <a:tailEnd type="triangl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grpSp>
            <p:grpSp>
              <p:nvGrpSpPr>
                <p:cNvPr id="169" name="Group 168"/>
                <p:cNvGrpSpPr/>
                <p:nvPr/>
              </p:nvGrpSpPr>
              <p:grpSpPr>
                <a:xfrm>
                  <a:off x="18181637" y="22082919"/>
                  <a:ext cx="7848600" cy="4267200"/>
                  <a:chOff x="18181637" y="22082919"/>
                  <a:chExt cx="7848600" cy="3962400"/>
                </a:xfrm>
              </p:grpSpPr>
              <p:cxnSp>
                <p:nvCxnSpPr>
                  <p:cNvPr id="164" name="Straight Connector 163"/>
                  <p:cNvCxnSpPr/>
                  <p:nvPr/>
                </p:nvCxnSpPr>
                <p:spPr>
                  <a:xfrm>
                    <a:off x="18181637" y="22082919"/>
                    <a:ext cx="7848600"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8181637" y="26045319"/>
                    <a:ext cx="7848600" cy="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8181637" y="22082919"/>
                    <a:ext cx="0" cy="396240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6030237" y="22082919"/>
                    <a:ext cx="0" cy="396240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70" name="TextBox 169"/>
              <p:cNvSpPr txBox="1"/>
              <p:nvPr/>
            </p:nvSpPr>
            <p:spPr>
              <a:xfrm>
                <a:off x="18334037" y="25969119"/>
                <a:ext cx="2133600" cy="338554"/>
              </a:xfrm>
              <a:prstGeom prst="rect">
                <a:avLst/>
              </a:prstGeom>
              <a:noFill/>
            </p:spPr>
            <p:txBody>
              <a:bodyPr wrap="square" rtlCol="0">
                <a:spAutoFit/>
              </a:bodyPr>
              <a:lstStyle/>
              <a:p>
                <a:r>
                  <a:rPr lang="en-PH" sz="1600" b="1" dirty="0" smtClean="0">
                    <a:latin typeface="Arial" pitchFamily="34" charset="0"/>
                    <a:cs typeface="Arial" pitchFamily="34" charset="0"/>
                  </a:rPr>
                  <a:t>Training</a:t>
                </a:r>
                <a:endParaRPr lang="en-PH" sz="1600" b="1" dirty="0">
                  <a:latin typeface="Arial" pitchFamily="34" charset="0"/>
                  <a:cs typeface="Arial" pitchFamily="34" charset="0"/>
                </a:endParaRPr>
              </a:p>
            </p:txBody>
          </p:sp>
        </p:grpSp>
        <p:cxnSp>
          <p:nvCxnSpPr>
            <p:cNvPr id="176" name="Straight Arrow Connector 175"/>
            <p:cNvCxnSpPr/>
            <p:nvPr/>
          </p:nvCxnSpPr>
          <p:spPr>
            <a:xfrm flipV="1">
              <a:off x="24811037" y="24597519"/>
              <a:ext cx="0" cy="182880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7" name="Rectangle 176"/>
          <p:cNvSpPr/>
          <p:nvPr/>
        </p:nvSpPr>
        <p:spPr>
          <a:xfrm>
            <a:off x="15209837" y="35494119"/>
            <a:ext cx="14782800" cy="4876800"/>
          </a:xfrm>
          <a:prstGeom prst="rect">
            <a:avLst/>
          </a:prstGeom>
        </p:spPr>
        <p:style>
          <a:lnRef idx="1">
            <a:schemeClr val="accent1"/>
          </a:lnRef>
          <a:fillRef idx="2">
            <a:schemeClr val="accent1"/>
          </a:fillRef>
          <a:effectRef idx="1">
            <a:schemeClr val="accent1"/>
          </a:effectRef>
          <a:fontRef idx="minor">
            <a:schemeClr val="dk1"/>
          </a:fontRef>
        </p:style>
        <p:txBody>
          <a:bodyPr rtlCol="0" anchor="b" anchorCtr="0"/>
          <a:lstStyle/>
          <a:p>
            <a:endParaRPr lang="en-US" sz="1800" dirty="0" smtClean="0"/>
          </a:p>
          <a:p>
            <a:endParaRPr lang="en-US" sz="1800" dirty="0" smtClean="0"/>
          </a:p>
          <a:p>
            <a:endParaRPr lang="en-US" sz="1800"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t>Acknowledgements</a:t>
            </a:r>
          </a:p>
          <a:p>
            <a:r>
              <a:rPr lang="en-US" sz="2000" dirty="0" smtClean="0"/>
              <a:t>Franz de Leon is supported by the Engineering Research and Development for Technology Faculty Development Program, DOST Philippines.</a:t>
            </a:r>
            <a:endParaRPr lang="en-PH" sz="2000" dirty="0" smtClean="0"/>
          </a:p>
          <a:p>
            <a:r>
              <a:rPr lang="en-US" sz="2000" b="1" dirty="0" smtClean="0"/>
              <a:t>References</a:t>
            </a:r>
          </a:p>
          <a:p>
            <a:r>
              <a:rPr lang="en-US" sz="2000" dirty="0" smtClean="0"/>
              <a:t>[1] B. Logan and A. Salomon, “A Music Similarity Function Based on Signal Analysis,” in </a:t>
            </a:r>
            <a:r>
              <a:rPr lang="en-US" sz="2000" i="1" dirty="0" smtClean="0"/>
              <a:t>I</a:t>
            </a:r>
            <a:r>
              <a:rPr lang="en-GB" sz="2000" i="1" dirty="0" smtClean="0"/>
              <a:t>EEE International Conference on Multimedia and Expo</a:t>
            </a:r>
            <a:r>
              <a:rPr lang="en-GB" sz="2000" dirty="0" smtClean="0"/>
              <a:t>,</a:t>
            </a:r>
            <a:r>
              <a:rPr lang="en-US" sz="2000" dirty="0" smtClean="0"/>
              <a:t>  pp. 745-748, 2001.</a:t>
            </a:r>
            <a:endParaRPr lang="en-PH" sz="2000" dirty="0" smtClean="0"/>
          </a:p>
          <a:p>
            <a:r>
              <a:rPr lang="en-US" sz="2000" dirty="0" smtClean="0"/>
              <a:t>[2] E. </a:t>
            </a:r>
            <a:r>
              <a:rPr lang="en-US" sz="2000" dirty="0" err="1" smtClean="0"/>
              <a:t>Pampalk</a:t>
            </a:r>
            <a:r>
              <a:rPr lang="en-US" sz="2000" dirty="0" smtClean="0"/>
              <a:t>, “Computational Models of Music Similarity and their Application in Music Information Retrieval,” Vienna University of Technology, 2006.</a:t>
            </a:r>
            <a:endParaRPr lang="en-PH" sz="2000" dirty="0" smtClean="0"/>
          </a:p>
          <a:p>
            <a:r>
              <a:rPr lang="en-US" sz="2000" dirty="0" smtClean="0"/>
              <a:t>[3] D. P. W. Ellis and G. E. </a:t>
            </a:r>
            <a:r>
              <a:rPr lang="en-US" sz="2000" dirty="0" err="1" smtClean="0"/>
              <a:t>Poliner</a:t>
            </a:r>
            <a:r>
              <a:rPr lang="en-US" sz="2000" dirty="0" smtClean="0"/>
              <a:t>, “Identifying `Cover Songs’ with </a:t>
            </a:r>
            <a:r>
              <a:rPr lang="en-US" sz="2000" dirty="0" err="1" smtClean="0"/>
              <a:t>Chroma</a:t>
            </a:r>
            <a:r>
              <a:rPr lang="en-US" sz="2000" dirty="0" smtClean="0"/>
              <a:t> Features and Dynamic Programming Beat Tracking,” in </a:t>
            </a:r>
            <a:r>
              <a:rPr lang="en-US" sz="2000" i="1" dirty="0" smtClean="0"/>
              <a:t>2007 IEEE International Conference on Acoustics, Speech and Signal Processing - ICASSP  ’07</a:t>
            </a:r>
            <a:r>
              <a:rPr lang="en-US" sz="2000" dirty="0" smtClean="0"/>
              <a:t>, 2007, p. IV-1429-IV-1432.</a:t>
            </a:r>
            <a:endParaRPr lang="en-PH" sz="2000" dirty="0" smtClean="0"/>
          </a:p>
          <a:p>
            <a:r>
              <a:rPr lang="en-US" sz="2000" dirty="0" smtClean="0"/>
              <a:t>[4] E. </a:t>
            </a:r>
            <a:r>
              <a:rPr lang="en-US" sz="2000" dirty="0" err="1" smtClean="0"/>
              <a:t>Pampalk</a:t>
            </a:r>
            <a:r>
              <a:rPr lang="en-US" sz="2000" dirty="0" smtClean="0"/>
              <a:t>, “Audio-Based Music Similarity and Retrieval : Combining a Spectral Similarity Model with Information Extracted from Fluctuation Patterns,” in </a:t>
            </a:r>
            <a:r>
              <a:rPr lang="en-US" sz="2000" i="1" dirty="0" smtClean="0"/>
              <a:t>Submission to MIREX 2006</a:t>
            </a:r>
            <a:r>
              <a:rPr lang="en-US" sz="2000" dirty="0" smtClean="0"/>
              <a:t>, 2006.</a:t>
            </a:r>
            <a:endParaRPr lang="en-PH" sz="2000" dirty="0" smtClean="0"/>
          </a:p>
          <a:p>
            <a:r>
              <a:rPr lang="en-US" sz="2000" dirty="0" smtClean="0"/>
              <a:t>[5] M. I. Mandel and D. P. W. Ellis, “Song-level Features and Support Vector Machines for Music Classification,” in </a:t>
            </a:r>
            <a:r>
              <a:rPr lang="en-US" sz="2000" i="1" dirty="0" smtClean="0"/>
              <a:t>Submission to MIREX 2005</a:t>
            </a:r>
            <a:r>
              <a:rPr lang="en-US" sz="2000" dirty="0" smtClean="0"/>
              <a:t>, 2005, pp. 594-599.</a:t>
            </a:r>
            <a:endParaRPr lang="en-PH" sz="2000" dirty="0" smtClean="0"/>
          </a:p>
          <a:p>
            <a:r>
              <a:rPr lang="en-US" sz="2000" dirty="0" smtClean="0"/>
              <a:t>[6] J. C. Platt, N. </a:t>
            </a:r>
            <a:r>
              <a:rPr lang="en-US" sz="2000" dirty="0" err="1" smtClean="0"/>
              <a:t>Cristianini</a:t>
            </a:r>
            <a:r>
              <a:rPr lang="en-US" sz="2000" dirty="0" smtClean="0"/>
              <a:t>, and J. </a:t>
            </a:r>
            <a:r>
              <a:rPr lang="en-US" sz="2000" dirty="0" err="1" smtClean="0"/>
              <a:t>Shawe-taylor</a:t>
            </a:r>
            <a:r>
              <a:rPr lang="en-US" sz="2000" dirty="0" smtClean="0"/>
              <a:t>, “Large Margin DAGs for Multiclass Classification,” </a:t>
            </a:r>
            <a:r>
              <a:rPr lang="en-US" sz="2000" i="1" dirty="0" smtClean="0"/>
              <a:t>Advances in Neural Information Processing Systems 12</a:t>
            </a:r>
            <a:r>
              <a:rPr lang="en-US" sz="2000" dirty="0" smtClean="0"/>
              <a:t>, pp. 547-553, 2000. </a:t>
            </a:r>
            <a:endParaRPr lang="en-PH" sz="2000" dirty="0" smtClean="0"/>
          </a:p>
          <a:p>
            <a:endParaRPr lang="en-PH" sz="1600" dirty="0"/>
          </a:p>
        </p:txBody>
      </p:sp>
      <p:sp>
        <p:nvSpPr>
          <p:cNvPr id="178" name="Title 3"/>
          <p:cNvSpPr txBox="1">
            <a:spLocks/>
          </p:cNvSpPr>
          <p:nvPr/>
        </p:nvSpPr>
        <p:spPr>
          <a:xfrm>
            <a:off x="15209837" y="28026519"/>
            <a:ext cx="14782800" cy="1295400"/>
          </a:xfrm>
          <a:prstGeom prst="rect">
            <a:avLst/>
          </a:prstGeom>
          <a:solidFill>
            <a:srgbClr val="003366"/>
          </a:solidFill>
        </p:spPr>
        <p:style>
          <a:lnRef idx="3">
            <a:schemeClr val="lt1"/>
          </a:lnRef>
          <a:fillRef idx="1">
            <a:schemeClr val="accent4"/>
          </a:fillRef>
          <a:effectRef idx="1">
            <a:schemeClr val="accent4"/>
          </a:effectRef>
          <a:fontRef idx="minor">
            <a:schemeClr val="lt1"/>
          </a:fontRef>
        </p:style>
        <p:txBody>
          <a:bodyPr vert="horz" lIns="417488" tIns="208744" rIns="417488" bIns="208744" rtlCol="0" anchor="t" anchorCtr="0">
            <a:normAutofit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defTabSz="4174876" rtl="0" eaLnBrk="1" fontAlgn="auto" latinLnBrk="0" hangingPunct="1">
              <a:lnSpc>
                <a:spcPct val="100000"/>
              </a:lnSpc>
              <a:spcBef>
                <a:spcPct val="0"/>
              </a:spcBef>
              <a:spcAft>
                <a:spcPts val="0"/>
              </a:spcAft>
              <a:buClrTx/>
              <a:buSzTx/>
              <a:buFontTx/>
              <a:buNone/>
              <a:tabLst/>
              <a:defRPr/>
            </a:pPr>
            <a:r>
              <a:rPr kumimoji="0" lang="en-PH" sz="6000" b="1" i="0" u="none" strike="noStrike" kern="1200" cap="none" spc="0" normalizeH="0" baseline="0" noProof="0" dirty="0" smtClean="0">
                <a:ln>
                  <a:noFill/>
                </a:ln>
                <a:solidFill>
                  <a:schemeClr val="bg1"/>
                </a:solidFill>
                <a:effectLst/>
                <a:uLnTx/>
                <a:uFillTx/>
                <a:latin typeface="Georgia" pitchFamily="18" charset="0"/>
                <a:ea typeface="+mn-ea"/>
                <a:cs typeface="+mn-cs"/>
              </a:rPr>
              <a:t>Results</a:t>
            </a:r>
            <a:endParaRPr kumimoji="0" lang="en-PH" sz="6000" b="1" i="0" u="none" strike="noStrike" kern="1200" cap="none" spc="0" normalizeH="0" baseline="0" noProof="0" dirty="0">
              <a:ln>
                <a:noFill/>
              </a:ln>
              <a:solidFill>
                <a:schemeClr val="bg1"/>
              </a:solidFill>
              <a:effectLst/>
              <a:uLnTx/>
              <a:uFillTx/>
              <a:latin typeface="Georgia" pitchFamily="18" charset="0"/>
              <a:ea typeface="+mn-ea"/>
              <a:cs typeface="+mn-cs"/>
            </a:endParaRPr>
          </a:p>
        </p:txBody>
      </p:sp>
      <p:sp>
        <p:nvSpPr>
          <p:cNvPr id="180" name="Rectangle 179"/>
          <p:cNvSpPr/>
          <p:nvPr/>
        </p:nvSpPr>
        <p:spPr>
          <a:xfrm>
            <a:off x="15209837" y="29398119"/>
            <a:ext cx="14782800" cy="594360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endParaRPr lang="en-PH" sz="3600" dirty="0"/>
          </a:p>
        </p:txBody>
      </p:sp>
      <p:sp>
        <p:nvSpPr>
          <p:cNvPr id="3076" name="Rectangle 4"/>
          <p:cNvSpPr>
            <a:spLocks noChangeArrowheads="1"/>
          </p:cNvSpPr>
          <p:nvPr/>
        </p:nvSpPr>
        <p:spPr bwMode="auto">
          <a:xfrm>
            <a:off x="0" y="0"/>
            <a:ext cx="302672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119" name="Group 118"/>
          <p:cNvGrpSpPr/>
          <p:nvPr/>
        </p:nvGrpSpPr>
        <p:grpSpPr>
          <a:xfrm>
            <a:off x="426583" y="19796919"/>
            <a:ext cx="14326054" cy="4191000"/>
            <a:chOff x="351465" y="20254119"/>
            <a:chExt cx="14326054" cy="4191000"/>
          </a:xfrm>
        </p:grpSpPr>
        <p:grpSp>
          <p:nvGrpSpPr>
            <p:cNvPr id="1031" name="Group 7"/>
            <p:cNvGrpSpPr>
              <a:grpSpLocks noChangeAspect="1"/>
            </p:cNvGrpSpPr>
            <p:nvPr/>
          </p:nvGrpSpPr>
          <p:grpSpPr bwMode="auto">
            <a:xfrm>
              <a:off x="351465" y="20254119"/>
              <a:ext cx="14326054" cy="4191000"/>
              <a:chOff x="1653" y="2501"/>
              <a:chExt cx="8295" cy="2238"/>
            </a:xfrm>
            <a:effectLst>
              <a:outerShdw blurRad="50800" dist="38100" dir="2700000" algn="tl" rotWithShape="0">
                <a:prstClr val="black">
                  <a:alpha val="40000"/>
                </a:prstClr>
              </a:outerShdw>
            </a:effectLst>
          </p:grpSpPr>
          <p:sp>
            <p:nvSpPr>
              <p:cNvPr id="1059" name="AutoShape 35"/>
              <p:cNvSpPr>
                <a:spLocks noChangeAspect="1" noChangeArrowheads="1" noTextEdit="1"/>
              </p:cNvSpPr>
              <p:nvPr/>
            </p:nvSpPr>
            <p:spPr bwMode="auto">
              <a:xfrm>
                <a:off x="1653" y="2501"/>
                <a:ext cx="8295" cy="2238"/>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41300"/>
              </a:p>
            </p:txBody>
          </p:sp>
          <p:sp>
            <p:nvSpPr>
              <p:cNvPr id="1058" name="AutoShape 34"/>
              <p:cNvSpPr>
                <a:spLocks noChangeArrowheads="1"/>
              </p:cNvSpPr>
              <p:nvPr/>
            </p:nvSpPr>
            <p:spPr bwMode="auto">
              <a:xfrm>
                <a:off x="1785" y="2908"/>
                <a:ext cx="673" cy="731"/>
              </a:xfrm>
              <a:prstGeom prst="flowChartMultidocumen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Audio Files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AutoShape 27"/>
              <p:cNvSpPr>
                <a:spLocks noChangeShapeType="1"/>
              </p:cNvSpPr>
              <p:nvPr/>
            </p:nvSpPr>
            <p:spPr bwMode="auto">
              <a:xfrm>
                <a:off x="2508" y="3138"/>
                <a:ext cx="255" cy="0"/>
              </a:xfrm>
              <a:prstGeom prst="straightConnector1">
                <a:avLst/>
              </a:prstGeom>
              <a:noFill/>
              <a:ln w="57150">
                <a:solidFill>
                  <a:schemeClr val="bg1"/>
                </a:solidFill>
                <a:round/>
                <a:headEnd/>
                <a:tailEnd type="triangl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PH" sz="41300"/>
              </a:p>
            </p:txBody>
          </p:sp>
          <p:sp>
            <p:nvSpPr>
              <p:cNvPr id="1047" name="AutoShape 23"/>
              <p:cNvSpPr>
                <a:spLocks noChangeArrowheads="1"/>
              </p:cNvSpPr>
              <p:nvPr/>
            </p:nvSpPr>
            <p:spPr bwMode="auto">
              <a:xfrm>
                <a:off x="5315" y="3874"/>
                <a:ext cx="706" cy="580"/>
              </a:xfrm>
              <a:prstGeom prst="flowChartProcess">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Flux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AutoShape 16"/>
              <p:cNvSpPr>
                <a:spLocks noChangeShapeType="1"/>
              </p:cNvSpPr>
              <p:nvPr/>
            </p:nvSpPr>
            <p:spPr bwMode="auto">
              <a:xfrm>
                <a:off x="8739" y="3599"/>
                <a:ext cx="326" cy="1"/>
              </a:xfrm>
              <a:prstGeom prst="straightConnector1">
                <a:avLst/>
              </a:prstGeom>
              <a:noFill/>
              <a:ln w="57150">
                <a:solidFill>
                  <a:schemeClr val="bg1"/>
                </a:solidFill>
                <a:round/>
                <a:headEnd/>
                <a:tailEnd type="triangle" w="med" len="me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PH" sz="41300"/>
              </a:p>
            </p:txBody>
          </p:sp>
        </p:grpSp>
        <p:sp>
          <p:nvSpPr>
            <p:cNvPr id="112" name="TextBox 111"/>
            <p:cNvSpPr txBox="1"/>
            <p:nvPr/>
          </p:nvSpPr>
          <p:spPr>
            <a:xfrm>
              <a:off x="8428037" y="21073209"/>
              <a:ext cx="838200" cy="400110"/>
            </a:xfrm>
            <a:prstGeom prst="rect">
              <a:avLst/>
            </a:prstGeom>
            <a:noFill/>
          </p:spPr>
          <p:txBody>
            <a:bodyPr wrap="square" rtlCol="0">
              <a:spAutoFit/>
            </a:bodyPr>
            <a:lstStyle/>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MFCC</a:t>
              </a:r>
              <a:endParaRPr lang="en-PH"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3" name="TextBox 112"/>
            <p:cNvSpPr txBox="1"/>
            <p:nvPr/>
          </p:nvSpPr>
          <p:spPr>
            <a:xfrm>
              <a:off x="8275637" y="23378319"/>
              <a:ext cx="1752600" cy="707886"/>
            </a:xfrm>
            <a:prstGeom prst="rect">
              <a:avLst/>
            </a:prstGeom>
            <a:noFill/>
          </p:spPr>
          <p:txBody>
            <a:bodyPr wrap="square" rtlCol="0">
              <a:spAutoFit/>
            </a:bodyPr>
            <a:lstStyle/>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Spectral</a:t>
              </a:r>
            </a:p>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Flux</a:t>
              </a:r>
              <a:endParaRPr lang="en-PH"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3077" name="Picture 5" descr="mel spectrum"/>
            <p:cNvPicPr>
              <a:picLocks noChangeAspect="1" noChangeArrowheads="1"/>
            </p:cNvPicPr>
            <p:nvPr/>
          </p:nvPicPr>
          <p:blipFill>
            <a:blip r:embed="rId4" cstate="print"/>
            <a:srcRect/>
            <a:stretch>
              <a:fillRect/>
            </a:stretch>
          </p:blipFill>
          <p:spPr bwMode="auto">
            <a:xfrm>
              <a:off x="2332037" y="20558919"/>
              <a:ext cx="2590800" cy="195210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0" name="Picture 149" descr="mfcc.tif"/>
            <p:cNvPicPr>
              <a:picLocks noChangeAspect="1"/>
            </p:cNvPicPr>
            <p:nvPr/>
          </p:nvPicPr>
          <p:blipFill>
            <a:blip r:embed="rId5" cstate="print"/>
            <a:stretch>
              <a:fillRect/>
            </a:stretch>
          </p:blipFill>
          <p:spPr>
            <a:xfrm>
              <a:off x="5723806" y="20558919"/>
              <a:ext cx="2628031" cy="1981200"/>
            </a:xfrm>
            <a:prstGeom prst="rect">
              <a:avLst/>
            </a:prstGeom>
            <a:effectLst>
              <a:outerShdw blurRad="50800" dist="38100" dir="2700000" algn="tl" rotWithShape="0">
                <a:prstClr val="black">
                  <a:alpha val="40000"/>
                </a:prstClr>
              </a:outerShdw>
            </a:effectLst>
          </p:spPr>
        </p:pic>
        <p:pic>
          <p:nvPicPr>
            <p:cNvPr id="153" name="Picture 152" descr="mean.tif"/>
            <p:cNvPicPr>
              <a:picLocks noChangeAspect="1"/>
            </p:cNvPicPr>
            <p:nvPr/>
          </p:nvPicPr>
          <p:blipFill>
            <a:blip r:embed="rId6" cstate="print"/>
            <a:stretch>
              <a:fillRect/>
            </a:stretch>
          </p:blipFill>
          <p:spPr>
            <a:xfrm rot="5400000">
              <a:off x="8077403" y="22128752"/>
              <a:ext cx="3139667" cy="609600"/>
            </a:xfrm>
            <a:prstGeom prst="rect">
              <a:avLst/>
            </a:prstGeom>
            <a:effectLst>
              <a:outerShdw blurRad="50800" dist="38100" dir="2700000" algn="tl" rotWithShape="0">
                <a:prstClr val="black">
                  <a:alpha val="40000"/>
                </a:prstClr>
              </a:outerShdw>
            </a:effectLst>
          </p:spPr>
        </p:pic>
        <p:pic>
          <p:nvPicPr>
            <p:cNvPr id="154" name="Picture 153" descr="covariance.tif"/>
            <p:cNvPicPr>
              <a:picLocks noChangeAspect="1"/>
            </p:cNvPicPr>
            <p:nvPr/>
          </p:nvPicPr>
          <p:blipFill>
            <a:blip r:embed="rId7" cstate="print"/>
            <a:stretch>
              <a:fillRect/>
            </a:stretch>
          </p:blipFill>
          <p:spPr>
            <a:xfrm>
              <a:off x="10226840" y="21397119"/>
              <a:ext cx="2239797" cy="1752600"/>
            </a:xfrm>
            <a:prstGeom prst="rect">
              <a:avLst/>
            </a:prstGeom>
            <a:effectLst>
              <a:outerShdw blurRad="50800" dist="38100" dir="2700000" algn="tl" rotWithShape="0">
                <a:prstClr val="black">
                  <a:alpha val="40000"/>
                </a:prstClr>
              </a:outerShdw>
            </a:effectLst>
          </p:spPr>
        </p:pic>
        <p:cxnSp>
          <p:nvCxnSpPr>
            <p:cNvPr id="160" name="Straight Arrow Connector 159"/>
            <p:cNvCxnSpPr/>
            <p:nvPr/>
          </p:nvCxnSpPr>
          <p:spPr>
            <a:xfrm>
              <a:off x="8199437" y="23302119"/>
              <a:ext cx="10668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8580437" y="21549519"/>
              <a:ext cx="6858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4999037" y="21549519"/>
              <a:ext cx="6858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999037" y="20787519"/>
              <a:ext cx="838200" cy="707886"/>
            </a:xfrm>
            <a:prstGeom prst="rect">
              <a:avLst/>
            </a:prstGeom>
            <a:noFill/>
          </p:spPr>
          <p:txBody>
            <a:bodyPr wrap="square" rtlCol="0">
              <a:spAutoFit/>
            </a:bodyPr>
            <a:lstStyle/>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Log,</a:t>
              </a:r>
            </a:p>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DCT</a:t>
              </a:r>
              <a:endParaRPr lang="en-PH"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cxnSp>
          <p:nvCxnSpPr>
            <p:cNvPr id="171" name="Straight Connector 170"/>
            <p:cNvCxnSpPr/>
            <p:nvPr/>
          </p:nvCxnSpPr>
          <p:spPr>
            <a:xfrm>
              <a:off x="3703637" y="22616319"/>
              <a:ext cx="0" cy="685800"/>
            </a:xfrm>
            <a:prstGeom prst="line">
              <a:avLst/>
            </a:prstGeom>
            <a:ln w="571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3703637" y="23302119"/>
              <a:ext cx="27432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0" name="AutoShape 162"/>
            <p:cNvSpPr>
              <a:spLocks noChangeArrowheads="1"/>
            </p:cNvSpPr>
            <p:nvPr/>
          </p:nvSpPr>
          <p:spPr bwMode="auto">
            <a:xfrm>
              <a:off x="13304837" y="21930519"/>
              <a:ext cx="1210935" cy="738460"/>
            </a:xfrm>
            <a:prstGeom prst="flowChartProcess">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Spectral 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16" name="AutoShape 92"/>
          <p:cNvSpPr>
            <a:spLocks noChangeAspect="1" noChangeArrowheads="1" noTextEdit="1"/>
          </p:cNvSpPr>
          <p:nvPr/>
        </p:nvSpPr>
        <p:spPr bwMode="auto">
          <a:xfrm>
            <a:off x="426769" y="34046319"/>
            <a:ext cx="14325868" cy="5486400"/>
          </a:xfrm>
          <a:prstGeom prst="rect">
            <a:avLst/>
          </a:prstGeom>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PH" sz="1600">
              <a:latin typeface="Arial" pitchFamily="34" charset="0"/>
              <a:cs typeface="Arial" pitchFamily="34" charset="0"/>
            </a:endParaRPr>
          </a:p>
        </p:txBody>
      </p:sp>
      <p:sp>
        <p:nvSpPr>
          <p:cNvPr id="114" name="TextBox 113"/>
          <p:cNvSpPr txBox="1"/>
          <p:nvPr/>
        </p:nvSpPr>
        <p:spPr>
          <a:xfrm>
            <a:off x="11856769" y="35243433"/>
            <a:ext cx="1524000" cy="707886"/>
          </a:xfrm>
          <a:prstGeom prst="rect">
            <a:avLst/>
          </a:prstGeom>
          <a:noFill/>
        </p:spPr>
        <p:txBody>
          <a:bodyPr wrap="square" rtlCol="0">
            <a:spAutoFit/>
          </a:bodyPr>
          <a:lstStyle/>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Fluctuation</a:t>
            </a:r>
          </a:p>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Patterns</a:t>
            </a:r>
            <a:endParaRPr lang="en-PH"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5" name="TextBox 114"/>
          <p:cNvSpPr txBox="1"/>
          <p:nvPr/>
        </p:nvSpPr>
        <p:spPr>
          <a:xfrm>
            <a:off x="11628169" y="38084919"/>
            <a:ext cx="1143000" cy="400110"/>
          </a:xfrm>
          <a:prstGeom prst="rect">
            <a:avLst/>
          </a:prstGeom>
          <a:noFill/>
        </p:spPr>
        <p:txBody>
          <a:bodyPr wrap="square" rtlCol="0">
            <a:spAutoFit/>
          </a:bodyPr>
          <a:lstStyle/>
          <a:p>
            <a:r>
              <a:rPr lang="en-PH"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Tempo</a:t>
            </a:r>
            <a:endParaRPr lang="en-PH"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82" name="AutoShape 160"/>
          <p:cNvSpPr>
            <a:spLocks noChangeArrowheads="1"/>
          </p:cNvSpPr>
          <p:nvPr/>
        </p:nvSpPr>
        <p:spPr bwMode="auto">
          <a:xfrm>
            <a:off x="13228369" y="35570319"/>
            <a:ext cx="1210935" cy="738460"/>
          </a:xfrm>
          <a:prstGeom prst="flowChartProcess">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Rhythm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lvl="0" algn="ctr" defTabSz="914400" eaLnBrk="0" fontAlgn="base" hangingPunct="0">
              <a:spcBef>
                <a:spcPct val="0"/>
              </a:spcBef>
              <a:spcAft>
                <a:spcPct val="0"/>
              </a:spcAft>
            </a:pPr>
            <a:r>
              <a:rPr lang="en-US" sz="1600" b="1" dirty="0" smtClean="0">
                <a:solidFill>
                  <a:schemeClr val="tx1"/>
                </a:solidFill>
                <a:latin typeface="Arial" pitchFamily="34" charset="0"/>
                <a:ea typeface="Times New Roman" pitchFamily="18" charset="0"/>
                <a:cs typeface="Arial" pitchFamily="34" charset="0"/>
              </a:rPr>
              <a:t>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 name="AutoShape 159"/>
          <p:cNvSpPr>
            <a:spLocks noChangeArrowheads="1"/>
          </p:cNvSpPr>
          <p:nvPr/>
        </p:nvSpPr>
        <p:spPr bwMode="auto">
          <a:xfrm>
            <a:off x="13236634" y="37627719"/>
            <a:ext cx="1210935" cy="738460"/>
          </a:xfrm>
          <a:prstGeom prst="flowChartProcess">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algn="ctr" defTabSz="914400" fontAlgn="base">
              <a:spcBef>
                <a:spcPct val="0"/>
              </a:spcBef>
              <a:spcAft>
                <a:spcPct val="0"/>
              </a:spcAf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Tempo </a:t>
            </a:r>
            <a:r>
              <a:rPr lang="en-US" sz="1600" b="1" dirty="0" smtClean="0">
                <a:solidFill>
                  <a:schemeClr val="tx1"/>
                </a:solidFill>
                <a:latin typeface="Arial" pitchFamily="34" charset="0"/>
                <a:ea typeface="Times New Roman" pitchFamily="18" charset="0"/>
                <a:cs typeface="Arial" pitchFamily="34" charset="0"/>
              </a:rPr>
              <a:t>Features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4" name="Straight Arrow Connector 183"/>
          <p:cNvCxnSpPr/>
          <p:nvPr/>
        </p:nvCxnSpPr>
        <p:spPr>
          <a:xfrm>
            <a:off x="6598969" y="35113119"/>
            <a:ext cx="4572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6598969" y="36941919"/>
            <a:ext cx="11430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11932969" y="36027519"/>
            <a:ext cx="9906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11170969" y="38008719"/>
            <a:ext cx="1752600" cy="0"/>
          </a:xfrm>
          <a:prstGeom prst="straightConnector1">
            <a:avLst/>
          </a:prstGeom>
          <a:ln w="57150">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 name="Picture 101" descr="spectrogram vs beat times.tif"/>
          <p:cNvPicPr>
            <a:picLocks noChangeAspect="1"/>
          </p:cNvPicPr>
          <p:nvPr/>
        </p:nvPicPr>
        <p:blipFill>
          <a:blip r:embed="rId8" cstate="print"/>
          <a:stretch>
            <a:fillRect/>
          </a:stretch>
        </p:blipFill>
        <p:spPr>
          <a:xfrm>
            <a:off x="807769" y="34793362"/>
            <a:ext cx="5344736" cy="4053557"/>
          </a:xfrm>
          <a:prstGeom prst="rect">
            <a:avLst/>
          </a:prstGeom>
          <a:effectLst>
            <a:outerShdw blurRad="50800" dist="38100" dir="2700000" algn="tl" rotWithShape="0">
              <a:prstClr val="black">
                <a:alpha val="40000"/>
              </a:prstClr>
            </a:outerShdw>
          </a:effectLst>
        </p:spPr>
      </p:pic>
      <p:pic>
        <p:nvPicPr>
          <p:cNvPr id="103" name="Picture 102" descr="tempo calculation.tif"/>
          <p:cNvPicPr>
            <a:picLocks noChangeAspect="1"/>
          </p:cNvPicPr>
          <p:nvPr/>
        </p:nvPicPr>
        <p:blipFill>
          <a:blip r:embed="rId9" cstate="print"/>
          <a:stretch>
            <a:fillRect/>
          </a:stretch>
        </p:blipFill>
        <p:spPr>
          <a:xfrm>
            <a:off x="7894368" y="36865719"/>
            <a:ext cx="3215103" cy="2438400"/>
          </a:xfrm>
          <a:prstGeom prst="rect">
            <a:avLst/>
          </a:prstGeom>
          <a:effectLst>
            <a:outerShdw blurRad="50800" dist="38100" dir="2700000" algn="tl" rotWithShape="0">
              <a:prstClr val="black">
                <a:alpha val="40000"/>
              </a:prstClr>
            </a:outerShdw>
          </a:effectLst>
        </p:spPr>
      </p:pic>
      <p:pic>
        <p:nvPicPr>
          <p:cNvPr id="104" name="Picture 103" descr="FP computation.tif"/>
          <p:cNvPicPr>
            <a:picLocks noChangeAspect="1"/>
          </p:cNvPicPr>
          <p:nvPr/>
        </p:nvPicPr>
        <p:blipFill>
          <a:blip r:embed="rId10" cstate="print"/>
          <a:stretch>
            <a:fillRect/>
          </a:stretch>
        </p:blipFill>
        <p:spPr>
          <a:xfrm>
            <a:off x="7208569" y="34274919"/>
            <a:ext cx="4504340" cy="2438400"/>
          </a:xfrm>
          <a:prstGeom prst="rect">
            <a:avLst/>
          </a:prstGeom>
          <a:effectLst>
            <a:outerShdw blurRad="50800" dist="38100" dir="2700000" algn="tl" rotWithShape="0">
              <a:prstClr val="black">
                <a:alpha val="40000"/>
              </a:prstClr>
            </a:outerShdw>
          </a:effectLst>
        </p:spPr>
      </p:pic>
      <p:sp>
        <p:nvSpPr>
          <p:cNvPr id="124" name="TextBox 123"/>
          <p:cNvSpPr txBox="1"/>
          <p:nvPr/>
        </p:nvSpPr>
        <p:spPr>
          <a:xfrm>
            <a:off x="20696237" y="41995944"/>
            <a:ext cx="9220200" cy="584775"/>
          </a:xfrm>
          <a:prstGeom prst="rect">
            <a:avLst/>
          </a:prstGeom>
          <a:noFill/>
        </p:spPr>
        <p:txBody>
          <a:bodyPr wrap="square" rtlCol="0">
            <a:spAutoFit/>
          </a:bodyPr>
          <a:lstStyle/>
          <a:p>
            <a:pPr algn="r"/>
            <a:r>
              <a:rPr lang="en-PH" sz="3200" dirty="0" smtClean="0"/>
              <a:t>http://www.wais.ecs.soton.ac.uk</a:t>
            </a:r>
            <a:endParaRPr lang="en-PH" sz="3200" dirty="0"/>
          </a:p>
        </p:txBody>
      </p:sp>
    </p:spTree>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666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5527</TotalTime>
  <Words>750</Words>
  <Application>Microsoft Office PowerPoint</Application>
  <PresentationFormat>Custom</PresentationFormat>
  <Paragraphs>124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WAIS @ MIREX 2011 AMS and Genre Classification Tasks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Franz de Leon</dc:creator>
  <cp:lastModifiedBy>Franz de Leon</cp:lastModifiedBy>
  <cp:revision>221</cp:revision>
  <dcterms:created xsi:type="dcterms:W3CDTF">2011-10-15T13:13:55Z</dcterms:created>
  <dcterms:modified xsi:type="dcterms:W3CDTF">2013-03-23T22:37:42Z</dcterms:modified>
</cp:coreProperties>
</file>