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7" r:id="rId2"/>
  </p:sldIdLst>
  <p:sldSz cx="21388388" cy="30275213"/>
  <p:notesSz cx="6797675" cy="9874250"/>
  <p:defaultTextStyle>
    <a:defPPr>
      <a:defRPr lang="en-US"/>
    </a:defPPr>
    <a:lvl1pPr algn="ctr"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1pPr>
    <a:lvl2pPr marL="457200" algn="ctr"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2pPr>
    <a:lvl3pPr marL="914400" algn="ctr"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3pPr>
    <a:lvl4pPr marL="1371600" algn="ctr"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4pPr>
    <a:lvl5pPr marL="1828800" algn="ctr" rtl="0" eaLnBrk="0" fontAlgn="base" hangingPunct="0">
      <a:spcBef>
        <a:spcPct val="0"/>
      </a:spcBef>
      <a:spcAft>
        <a:spcPct val="0"/>
      </a:spcAft>
      <a:defRPr sz="2400" kern="1200">
        <a:solidFill>
          <a:schemeClr val="tx1"/>
        </a:solidFill>
        <a:latin typeface="Arial" charset="0"/>
        <a:ea typeface="ＭＳ Ｐゴシック" pitchFamily="-64" charset="-128"/>
        <a:cs typeface="+mn-cs"/>
      </a:defRPr>
    </a:lvl5pPr>
    <a:lvl6pPr marL="2286000" algn="l" defTabSz="914400" rtl="0" eaLnBrk="1" latinLnBrk="0" hangingPunct="1">
      <a:defRPr sz="2400" kern="1200">
        <a:solidFill>
          <a:schemeClr val="tx1"/>
        </a:solidFill>
        <a:latin typeface="Arial" charset="0"/>
        <a:ea typeface="ＭＳ Ｐゴシック" pitchFamily="-64" charset="-128"/>
        <a:cs typeface="+mn-cs"/>
      </a:defRPr>
    </a:lvl6pPr>
    <a:lvl7pPr marL="2743200" algn="l" defTabSz="914400" rtl="0" eaLnBrk="1" latinLnBrk="0" hangingPunct="1">
      <a:defRPr sz="2400" kern="1200">
        <a:solidFill>
          <a:schemeClr val="tx1"/>
        </a:solidFill>
        <a:latin typeface="Arial" charset="0"/>
        <a:ea typeface="ＭＳ Ｐゴシック" pitchFamily="-64" charset="-128"/>
        <a:cs typeface="+mn-cs"/>
      </a:defRPr>
    </a:lvl7pPr>
    <a:lvl8pPr marL="3200400" algn="l" defTabSz="914400" rtl="0" eaLnBrk="1" latinLnBrk="0" hangingPunct="1">
      <a:defRPr sz="2400" kern="1200">
        <a:solidFill>
          <a:schemeClr val="tx1"/>
        </a:solidFill>
        <a:latin typeface="Arial" charset="0"/>
        <a:ea typeface="ＭＳ Ｐゴシック" pitchFamily="-64" charset="-128"/>
        <a:cs typeface="+mn-cs"/>
      </a:defRPr>
    </a:lvl8pPr>
    <a:lvl9pPr marL="3657600" algn="l" defTabSz="914400" rtl="0" eaLnBrk="1" latinLnBrk="0" hangingPunct="1">
      <a:defRPr sz="2400" kern="1200">
        <a:solidFill>
          <a:schemeClr val="tx1"/>
        </a:solidFill>
        <a:latin typeface="Arial" charset="0"/>
        <a:ea typeface="ＭＳ Ｐゴシック" pitchFamily="-6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llj" initials="t" lastIdx="1" clrIdx="0"/>
  <p:cmAuthor id="1" name="grieves" initials="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B4DE"/>
    <a:srgbClr val="41AD49"/>
    <a:srgbClr val="77408D"/>
    <a:srgbClr val="FAA61A"/>
    <a:srgbClr val="BB2F7D"/>
    <a:srgbClr val="F1F2F2"/>
    <a:srgbClr val="58595B"/>
    <a:srgbClr val="007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6835" autoAdjust="0"/>
  </p:normalViewPr>
  <p:slideViewPr>
    <p:cSldViewPr>
      <p:cViewPr>
        <p:scale>
          <a:sx n="33" d="100"/>
          <a:sy n="33" d="100"/>
        </p:scale>
        <p:origin x="-848" y="64"/>
      </p:cViewPr>
      <p:guideLst>
        <p:guide orient="horz" pos="9535"/>
        <p:guide pos="6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FF1FE759-F4A2-4EE2-91DB-6B03FC13690E}" type="datetimeFigureOut">
              <a:rPr lang="en-GB" smtClean="0"/>
              <a:pPr/>
              <a:t>05/05/2014</a:t>
            </a:fld>
            <a:endParaRPr lang="en-GB"/>
          </a:p>
        </p:txBody>
      </p:sp>
      <p:sp>
        <p:nvSpPr>
          <p:cNvPr id="4" name="Slide Image Placeholder 3"/>
          <p:cNvSpPr>
            <a:spLocks noGrp="1" noRot="1" noChangeAspect="1"/>
          </p:cNvSpPr>
          <p:nvPr>
            <p:ph type="sldImg" idx="2"/>
          </p:nvPr>
        </p:nvSpPr>
        <p:spPr>
          <a:xfrm>
            <a:off x="2090738" y="741363"/>
            <a:ext cx="261620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7376A471-C19F-4207-A1B6-EEFC6E48374B}" type="slidenum">
              <a:rPr lang="en-GB" smtClean="0"/>
              <a:pPr/>
              <a:t>‹#›</a:t>
            </a:fld>
            <a:endParaRPr lang="en-GB"/>
          </a:p>
        </p:txBody>
      </p:sp>
    </p:spTree>
    <p:extLst>
      <p:ext uri="{BB962C8B-B14F-4D97-AF65-F5344CB8AC3E}">
        <p14:creationId xmlns:p14="http://schemas.microsoft.com/office/powerpoint/2010/main" val="373253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0738" y="741363"/>
            <a:ext cx="26162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76A471-C19F-4207-A1B6-EEFC6E48374B}" type="slidenum">
              <a:rPr lang="en-GB" smtClean="0"/>
              <a:pPr/>
              <a:t>1</a:t>
            </a:fld>
            <a:endParaRPr lang="en-GB"/>
          </a:p>
        </p:txBody>
      </p:sp>
    </p:spTree>
    <p:extLst>
      <p:ext uri="{BB962C8B-B14F-4D97-AF65-F5344CB8AC3E}">
        <p14:creationId xmlns:p14="http://schemas.microsoft.com/office/powerpoint/2010/main" val="3059909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65" y="9404125"/>
            <a:ext cx="18180859" cy="6489632"/>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651" y="17156629"/>
            <a:ext cx="14971086" cy="773677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795521-615A-4592-B318-B4D373DAF17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572016-7875-40DE-ACBA-960C2E1DD8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40250" y="2692030"/>
            <a:ext cx="4544373" cy="2421927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03765" y="2692030"/>
            <a:ext cx="13528820" cy="24219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CFF2E8-4B8B-49F0-B8F0-24E20EDE90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5C3E82-6271-4D4D-997F-082E23EB4A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000" y="19455414"/>
            <a:ext cx="18180859" cy="601324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689000" y="12830956"/>
            <a:ext cx="18180859" cy="662445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BA2D72-D7D0-450B-AAB5-73A25AFEFB2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03765" y="8745723"/>
            <a:ext cx="9036036" cy="181655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747467" y="8745723"/>
            <a:ext cx="9037157" cy="181655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2ED328-275D-4497-A591-80893695A0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924" y="1213435"/>
            <a:ext cx="19248540" cy="5044746"/>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925" y="6777261"/>
            <a:ext cx="9449874" cy="28246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925" y="9601870"/>
            <a:ext cx="9449874" cy="174420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5225" y="6777261"/>
            <a:ext cx="9453239" cy="28246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865225" y="9601870"/>
            <a:ext cx="9453239" cy="174420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E6805B-EFFE-4879-B99B-DB84F94BA7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59D5A3E-DD7C-46A2-B404-9676D8F23A3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0CB70C2-5FC2-481E-9833-3ED28C98B0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924" y="1204448"/>
            <a:ext cx="7036377" cy="5130136"/>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8362006" y="1204447"/>
            <a:ext cx="11956458" cy="258394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924" y="6334583"/>
            <a:ext cx="7036377" cy="20709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35A34-BC0B-45B5-A42A-8B25F8E74B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218" y="21192426"/>
            <a:ext cx="12833482" cy="250102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4192218" y="2705511"/>
            <a:ext cx="12833482" cy="181655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192218" y="23693450"/>
            <a:ext cx="12833482" cy="35549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C92F2E-2F68-4416-AB5C-613F4C101C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acintosh%20HD:Users:jenny:Desktop:RNH-NHS-logo-ppt.jpg" TargetMode="Externa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3765" y="2692029"/>
            <a:ext cx="18180859" cy="5044746"/>
          </a:xfrm>
          <a:prstGeom prst="rect">
            <a:avLst/>
          </a:prstGeom>
          <a:noFill/>
          <a:ln w="9525">
            <a:noFill/>
            <a:miter lim="800000"/>
            <a:headEnd/>
            <a:tailEnd/>
          </a:ln>
        </p:spPr>
        <p:txBody>
          <a:bodyPr vert="horz" wrap="square" lIns="295214" tIns="147607" rIns="295214" bIns="14760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03765" y="8745723"/>
            <a:ext cx="18180859" cy="18165577"/>
          </a:xfrm>
          <a:prstGeom prst="rect">
            <a:avLst/>
          </a:prstGeom>
          <a:noFill/>
          <a:ln w="9525">
            <a:noFill/>
            <a:miter lim="800000"/>
            <a:headEnd/>
            <a:tailEnd/>
          </a:ln>
        </p:spPr>
        <p:txBody>
          <a:bodyPr vert="horz" wrap="square" lIns="295214" tIns="147607" rIns="295214" bIns="14760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03765" y="27583184"/>
            <a:ext cx="4455774" cy="2020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295214" tIns="147607" rIns="295214" bIns="147607" numCol="1" anchor="t" anchorCtr="0" compatLnSpc="1">
            <a:prstTxWarp prst="textNoShape">
              <a:avLst/>
            </a:prstTxWarp>
          </a:bodyPr>
          <a:lstStyle>
            <a:lvl1pPr algn="l" defTabSz="2952750">
              <a:defRPr sz="4500" smtClean="0"/>
            </a:lvl1pPr>
          </a:lstStyle>
          <a:p>
            <a:pPr>
              <a:defRPr/>
            </a:pPr>
            <a:endParaRPr lang="en-US"/>
          </a:p>
        </p:txBody>
      </p:sp>
      <p:sp>
        <p:nvSpPr>
          <p:cNvPr id="1029" name="Rectangle 5"/>
          <p:cNvSpPr>
            <a:spLocks noGrp="1" noChangeArrowheads="1"/>
          </p:cNvSpPr>
          <p:nvPr>
            <p:ph type="ftr" sz="quarter" idx="3"/>
          </p:nvPr>
        </p:nvSpPr>
        <p:spPr bwMode="auto">
          <a:xfrm>
            <a:off x="7307783" y="27583184"/>
            <a:ext cx="6772822" cy="2020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295214" tIns="147607" rIns="295214" bIns="147607" numCol="1" anchor="t" anchorCtr="0" compatLnSpc="1">
            <a:prstTxWarp prst="textNoShape">
              <a:avLst/>
            </a:prstTxWarp>
          </a:bodyPr>
          <a:lstStyle>
            <a:lvl1pPr defTabSz="2952750">
              <a:defRPr sz="4500" smtClean="0"/>
            </a:lvl1pPr>
          </a:lstStyle>
          <a:p>
            <a:pPr>
              <a:defRPr/>
            </a:pPr>
            <a:endParaRPr lang="en-US"/>
          </a:p>
        </p:txBody>
      </p:sp>
      <p:sp>
        <p:nvSpPr>
          <p:cNvPr id="1030" name="Rectangle 6"/>
          <p:cNvSpPr>
            <a:spLocks noGrp="1" noChangeArrowheads="1"/>
          </p:cNvSpPr>
          <p:nvPr>
            <p:ph type="sldNum" sz="quarter" idx="4"/>
          </p:nvPr>
        </p:nvSpPr>
        <p:spPr bwMode="auto">
          <a:xfrm>
            <a:off x="15328849" y="27583184"/>
            <a:ext cx="4455774" cy="2020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295214" tIns="147607" rIns="295214" bIns="147607" numCol="1" anchor="t" anchorCtr="0" compatLnSpc="1">
            <a:prstTxWarp prst="textNoShape">
              <a:avLst/>
            </a:prstTxWarp>
          </a:bodyPr>
          <a:lstStyle>
            <a:lvl1pPr algn="r" defTabSz="2952750">
              <a:defRPr sz="4500" smtClean="0"/>
            </a:lvl1pPr>
          </a:lstStyle>
          <a:p>
            <a:pPr>
              <a:defRPr/>
            </a:pPr>
            <a:fld id="{0680745E-F281-44B6-8227-AE1D202C941E}" type="slidenum">
              <a:rPr lang="en-US"/>
              <a:pPr>
                <a:defRPr/>
              </a:pPr>
              <a:t>‹#›</a:t>
            </a:fld>
            <a:endParaRPr lang="en-US"/>
          </a:p>
        </p:txBody>
      </p:sp>
      <p:pic>
        <p:nvPicPr>
          <p:cNvPr id="1031" name="Picture 7" descr="Macintosh HD:Users:jenny:Desktop:RNH-NHS-logo-ppt.jpg"/>
          <p:cNvPicPr>
            <a:picLocks noChangeAspect="1" noChangeArrowheads="1"/>
          </p:cNvPicPr>
          <p:nvPr userDrawn="1"/>
        </p:nvPicPr>
        <p:blipFill>
          <a:blip r:embed="rId13" r:link="rId14" cstate="print"/>
          <a:srcRect/>
          <a:stretch>
            <a:fillRect/>
          </a:stretch>
        </p:blipFill>
        <p:spPr bwMode="auto">
          <a:xfrm>
            <a:off x="0" y="0"/>
            <a:ext cx="4737274" cy="281786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ea typeface="ＭＳ Ｐゴシック" pitchFamily="-64" charset="-128"/>
        </a:defRPr>
      </a:lvl2pPr>
      <a:lvl3pPr algn="ctr" defTabSz="2952750" rtl="0" eaLnBrk="0" fontAlgn="base" hangingPunct="0">
        <a:spcBef>
          <a:spcPct val="0"/>
        </a:spcBef>
        <a:spcAft>
          <a:spcPct val="0"/>
        </a:spcAft>
        <a:defRPr sz="14200">
          <a:solidFill>
            <a:schemeClr val="tx2"/>
          </a:solidFill>
          <a:latin typeface="Arial" charset="0"/>
          <a:ea typeface="ＭＳ Ｐゴシック" pitchFamily="-64" charset="-128"/>
        </a:defRPr>
      </a:lvl3pPr>
      <a:lvl4pPr algn="ctr" defTabSz="2952750" rtl="0" eaLnBrk="0" fontAlgn="base" hangingPunct="0">
        <a:spcBef>
          <a:spcPct val="0"/>
        </a:spcBef>
        <a:spcAft>
          <a:spcPct val="0"/>
        </a:spcAft>
        <a:defRPr sz="14200">
          <a:solidFill>
            <a:schemeClr val="tx2"/>
          </a:solidFill>
          <a:latin typeface="Arial" charset="0"/>
          <a:ea typeface="ＭＳ Ｐゴシック" pitchFamily="-64" charset="-128"/>
        </a:defRPr>
      </a:lvl4pPr>
      <a:lvl5pPr algn="ctr" defTabSz="2952750" rtl="0" eaLnBrk="0" fontAlgn="base" hangingPunct="0">
        <a:spcBef>
          <a:spcPct val="0"/>
        </a:spcBef>
        <a:spcAft>
          <a:spcPct val="0"/>
        </a:spcAft>
        <a:defRPr sz="14200">
          <a:solidFill>
            <a:schemeClr val="tx2"/>
          </a:solidFill>
          <a:latin typeface="Arial" charset="0"/>
          <a:ea typeface="ＭＳ Ｐゴシック" pitchFamily="-64" charset="-128"/>
        </a:defRPr>
      </a:lvl5pPr>
      <a:lvl6pPr marL="457200" algn="ctr" defTabSz="2952750" rtl="0" fontAlgn="base">
        <a:spcBef>
          <a:spcPct val="0"/>
        </a:spcBef>
        <a:spcAft>
          <a:spcPct val="0"/>
        </a:spcAft>
        <a:defRPr sz="14200">
          <a:solidFill>
            <a:schemeClr val="tx2"/>
          </a:solidFill>
          <a:latin typeface="Arial" charset="0"/>
          <a:ea typeface="ＭＳ Ｐゴシック" pitchFamily="-64" charset="-128"/>
        </a:defRPr>
      </a:lvl6pPr>
      <a:lvl7pPr marL="914400" algn="ctr" defTabSz="2952750" rtl="0" fontAlgn="base">
        <a:spcBef>
          <a:spcPct val="0"/>
        </a:spcBef>
        <a:spcAft>
          <a:spcPct val="0"/>
        </a:spcAft>
        <a:defRPr sz="14200">
          <a:solidFill>
            <a:schemeClr val="tx2"/>
          </a:solidFill>
          <a:latin typeface="Arial" charset="0"/>
          <a:ea typeface="ＭＳ Ｐゴシック" pitchFamily="-64" charset="-128"/>
        </a:defRPr>
      </a:lvl7pPr>
      <a:lvl8pPr marL="1371600" algn="ctr" defTabSz="2952750" rtl="0" fontAlgn="base">
        <a:spcBef>
          <a:spcPct val="0"/>
        </a:spcBef>
        <a:spcAft>
          <a:spcPct val="0"/>
        </a:spcAft>
        <a:defRPr sz="14200">
          <a:solidFill>
            <a:schemeClr val="tx2"/>
          </a:solidFill>
          <a:latin typeface="Arial" charset="0"/>
          <a:ea typeface="ＭＳ Ｐゴシック" pitchFamily="-64" charset="-128"/>
        </a:defRPr>
      </a:lvl8pPr>
      <a:lvl9pPr marL="1828800" algn="ctr" defTabSz="2952750" rtl="0" fontAlgn="base">
        <a:spcBef>
          <a:spcPct val="0"/>
        </a:spcBef>
        <a:spcAft>
          <a:spcPct val="0"/>
        </a:spcAft>
        <a:defRPr sz="14200">
          <a:solidFill>
            <a:schemeClr val="tx2"/>
          </a:solidFill>
          <a:latin typeface="Arial" charset="0"/>
          <a:ea typeface="ＭＳ Ｐゴシック" pitchFamily="-64" charset="-128"/>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ea typeface="+mn-ea"/>
        </a:defRPr>
      </a:lvl2pPr>
      <a:lvl3pPr marL="3690938" indent="-738188" algn="l" defTabSz="2952750" rtl="0" eaLnBrk="0" fontAlgn="base" hangingPunct="0">
        <a:spcBef>
          <a:spcPct val="20000"/>
        </a:spcBef>
        <a:spcAft>
          <a:spcPct val="0"/>
        </a:spcAft>
        <a:buChar char="•"/>
        <a:defRPr sz="7700">
          <a:solidFill>
            <a:schemeClr val="tx1"/>
          </a:solidFill>
          <a:latin typeface="+mn-lt"/>
          <a:ea typeface="+mn-ea"/>
        </a:defRPr>
      </a:lvl3pPr>
      <a:lvl4pPr marL="5165725" indent="-738188" algn="l" defTabSz="2952750" rtl="0" eaLnBrk="0" fontAlgn="base" hangingPunct="0">
        <a:spcBef>
          <a:spcPct val="20000"/>
        </a:spcBef>
        <a:spcAft>
          <a:spcPct val="0"/>
        </a:spcAft>
        <a:buChar char="–"/>
        <a:defRPr sz="6500">
          <a:solidFill>
            <a:schemeClr val="tx1"/>
          </a:solidFill>
          <a:latin typeface="+mn-lt"/>
          <a:ea typeface="+mn-ea"/>
        </a:defRPr>
      </a:lvl4pPr>
      <a:lvl5pPr marL="6642100" indent="-738188" algn="l" defTabSz="2952750" rtl="0" eaLnBrk="0" fontAlgn="base" hangingPunct="0">
        <a:spcBef>
          <a:spcPct val="20000"/>
        </a:spcBef>
        <a:spcAft>
          <a:spcPct val="0"/>
        </a:spcAft>
        <a:buChar char="»"/>
        <a:defRPr sz="6500">
          <a:solidFill>
            <a:schemeClr val="tx1"/>
          </a:solidFill>
          <a:latin typeface="+mn-lt"/>
          <a:ea typeface="+mn-ea"/>
        </a:defRPr>
      </a:lvl5pPr>
      <a:lvl6pPr marL="7099300" indent="-738188" algn="l" defTabSz="2952750" rtl="0" fontAlgn="base">
        <a:spcBef>
          <a:spcPct val="20000"/>
        </a:spcBef>
        <a:spcAft>
          <a:spcPct val="0"/>
        </a:spcAft>
        <a:buChar char="»"/>
        <a:defRPr sz="6500">
          <a:solidFill>
            <a:schemeClr val="tx1"/>
          </a:solidFill>
          <a:latin typeface="+mn-lt"/>
          <a:ea typeface="+mn-ea"/>
        </a:defRPr>
      </a:lvl6pPr>
      <a:lvl7pPr marL="7556500" indent="-738188" algn="l" defTabSz="2952750" rtl="0" fontAlgn="base">
        <a:spcBef>
          <a:spcPct val="20000"/>
        </a:spcBef>
        <a:spcAft>
          <a:spcPct val="0"/>
        </a:spcAft>
        <a:buChar char="»"/>
        <a:defRPr sz="6500">
          <a:solidFill>
            <a:schemeClr val="tx1"/>
          </a:solidFill>
          <a:latin typeface="+mn-lt"/>
          <a:ea typeface="+mn-ea"/>
        </a:defRPr>
      </a:lvl7pPr>
      <a:lvl8pPr marL="8013700" indent="-738188" algn="l" defTabSz="2952750" rtl="0" fontAlgn="base">
        <a:spcBef>
          <a:spcPct val="20000"/>
        </a:spcBef>
        <a:spcAft>
          <a:spcPct val="0"/>
        </a:spcAft>
        <a:buChar char="»"/>
        <a:defRPr sz="6500">
          <a:solidFill>
            <a:schemeClr val="tx1"/>
          </a:solidFill>
          <a:latin typeface="+mn-lt"/>
          <a:ea typeface="+mn-ea"/>
        </a:defRPr>
      </a:lvl8pPr>
      <a:lvl9pPr marL="8470900" indent="-738188" algn="l" defTabSz="2952750" rtl="0" fontAlgn="base">
        <a:spcBef>
          <a:spcPct val="20000"/>
        </a:spcBef>
        <a:spcAft>
          <a:spcPct val="0"/>
        </a:spcAft>
        <a:buChar char="»"/>
        <a:defRPr sz="65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oleObject" Target="../embeddings/oleObject1.bin"/><Relationship Id="rId7" Type="http://schemas.openxmlformats.org/officeDocument/2006/relationships/package" Target="../embeddings/Microsoft_Word_Document1.docx"/><Relationship Id="rId8"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remap.ac.uk/view/images/logos/soton_logo_l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65488" y="-807141"/>
            <a:ext cx="4129641" cy="4680520"/>
          </a:xfrm>
          <a:prstGeom prst="rect">
            <a:avLst/>
          </a:prstGeom>
          <a:noFill/>
          <a:extLst>
            <a:ext uri="{909E8E84-426E-40dd-AFC4-6F175D3DCCD1}">
              <a14:hiddenFill xmlns:a14="http://schemas.microsoft.com/office/drawing/2010/main">
                <a:solidFill>
                  <a:srgbClr val="FFFFFF"/>
                </a:solidFill>
              </a14:hiddenFill>
            </a:ext>
          </a:extLst>
        </p:spPr>
      </p:pic>
      <p:sp>
        <p:nvSpPr>
          <p:cNvPr id="3074" name="AutoShape 12"/>
          <p:cNvSpPr>
            <a:spLocks noChangeArrowheads="1"/>
          </p:cNvSpPr>
          <p:nvPr/>
        </p:nvSpPr>
        <p:spPr bwMode="auto">
          <a:xfrm>
            <a:off x="505867" y="2521808"/>
            <a:ext cx="20736788" cy="1963124"/>
          </a:xfrm>
          <a:prstGeom prst="roundRect">
            <a:avLst>
              <a:gd name="adj" fmla="val 26306"/>
            </a:avLst>
          </a:prstGeom>
          <a:solidFill>
            <a:srgbClr val="00B4DE"/>
          </a:solidFill>
          <a:ln w="9525">
            <a:noFill/>
            <a:round/>
            <a:headEnd/>
            <a:tailEnd/>
          </a:ln>
          <a:effectLst/>
        </p:spPr>
        <p:txBody>
          <a:bodyPr wrap="none" anchor="ctr"/>
          <a:lstStyle/>
          <a:p>
            <a:pPr>
              <a:lnSpc>
                <a:spcPct val="115000"/>
              </a:lnSpc>
              <a:spcAft>
                <a:spcPts val="1000"/>
              </a:spcAft>
            </a:pPr>
            <a:r>
              <a:rPr lang="en-GB" sz="4800" dirty="0"/>
              <a:t>"What I really needed was the truth" </a:t>
            </a:r>
            <a:endParaRPr lang="en-GB" sz="4800" dirty="0" smtClean="0"/>
          </a:p>
          <a:p>
            <a:pPr>
              <a:lnSpc>
                <a:spcPct val="115000"/>
              </a:lnSpc>
              <a:spcAft>
                <a:spcPts val="1000"/>
              </a:spcAft>
            </a:pPr>
            <a:r>
              <a:rPr lang="en-GB" sz="4800" dirty="0" smtClean="0"/>
              <a:t>Exploring </a:t>
            </a:r>
            <a:r>
              <a:rPr lang="en-GB" sz="4800" dirty="0"/>
              <a:t>the information needs of people with CRPS.</a:t>
            </a:r>
            <a:endParaRPr lang="en-GB" sz="4800" dirty="0">
              <a:latin typeface="Calibri" pitchFamily="34" charset="0"/>
              <a:ea typeface="Calibri" pitchFamily="34" charset="0"/>
              <a:cs typeface="Times New Roman" pitchFamily="18" charset="0"/>
            </a:endParaRPr>
          </a:p>
        </p:txBody>
      </p:sp>
      <p:sp>
        <p:nvSpPr>
          <p:cNvPr id="3079" name="Rectangle 27"/>
          <p:cNvSpPr>
            <a:spLocks noChangeArrowheads="1"/>
          </p:cNvSpPr>
          <p:nvPr/>
        </p:nvSpPr>
        <p:spPr bwMode="auto">
          <a:xfrm>
            <a:off x="272113" y="4512109"/>
            <a:ext cx="20725573" cy="707886"/>
          </a:xfrm>
          <a:prstGeom prst="rect">
            <a:avLst/>
          </a:prstGeom>
          <a:noFill/>
          <a:ln w="9525">
            <a:noFill/>
            <a:miter lim="800000"/>
            <a:headEnd/>
            <a:tailEnd/>
          </a:ln>
          <a:effectLst/>
        </p:spPr>
        <p:txBody>
          <a:bodyPr anchor="ctr">
            <a:spAutoFit/>
          </a:bodyPr>
          <a:lstStyle/>
          <a:p>
            <a:r>
              <a:rPr lang="en-GB" sz="2000" dirty="0" smtClean="0">
                <a:solidFill>
                  <a:srgbClr val="000000"/>
                </a:solidFill>
              </a:rPr>
              <a:t>Sharon Grieve</a:t>
            </a:r>
            <a:r>
              <a:rPr lang="en-GB" sz="2000" baseline="30000" dirty="0" smtClean="0">
                <a:solidFill>
                  <a:srgbClr val="000000"/>
                </a:solidFill>
              </a:rPr>
              <a:t>1,2</a:t>
            </a:r>
            <a:r>
              <a:rPr lang="en-GB" sz="2000" dirty="0" smtClean="0">
                <a:solidFill>
                  <a:srgbClr val="000000"/>
                </a:solidFill>
              </a:rPr>
              <a:t>, </a:t>
            </a:r>
            <a:r>
              <a:rPr lang="en-GB" sz="2000" dirty="0" smtClean="0"/>
              <a:t>Jo </a:t>
            </a:r>
            <a:r>
              <a:rPr lang="en-GB" sz="2000" dirty="0" smtClean="0">
                <a:solidFill>
                  <a:srgbClr val="000000"/>
                </a:solidFill>
              </a:rPr>
              <a:t>Adams</a:t>
            </a:r>
            <a:r>
              <a:rPr lang="en-GB" sz="2000" baseline="30000" dirty="0" smtClean="0">
                <a:solidFill>
                  <a:srgbClr val="000000"/>
                </a:solidFill>
              </a:rPr>
              <a:t>2</a:t>
            </a:r>
            <a:r>
              <a:rPr lang="en-GB" sz="2000" dirty="0" smtClean="0">
                <a:solidFill>
                  <a:srgbClr val="000000"/>
                </a:solidFill>
              </a:rPr>
              <a:t>, Candida McCabe</a:t>
            </a:r>
            <a:r>
              <a:rPr lang="en-GB" sz="2000" baseline="30000" dirty="0" smtClean="0">
                <a:solidFill>
                  <a:srgbClr val="000000"/>
                </a:solidFill>
              </a:rPr>
              <a:t>1,3</a:t>
            </a:r>
            <a:r>
              <a:rPr lang="en-GB" sz="2000" dirty="0" smtClean="0">
                <a:solidFill>
                  <a:srgbClr val="000000"/>
                </a:solidFill>
              </a:rPr>
              <a:t>.</a:t>
            </a:r>
            <a:endParaRPr lang="en-GB" sz="2000" dirty="0">
              <a:solidFill>
                <a:srgbClr val="000000"/>
              </a:solidFill>
            </a:endParaRPr>
          </a:p>
          <a:p>
            <a:r>
              <a:rPr lang="en-GB" sz="2000" baseline="30000" dirty="0" smtClean="0">
                <a:solidFill>
                  <a:srgbClr val="000000"/>
                </a:solidFill>
              </a:rPr>
              <a:t>1</a:t>
            </a:r>
            <a:r>
              <a:rPr lang="en-GB" sz="2000" dirty="0" smtClean="0">
                <a:solidFill>
                  <a:srgbClr val="000000"/>
                </a:solidFill>
              </a:rPr>
              <a:t>Royal </a:t>
            </a:r>
            <a:r>
              <a:rPr lang="en-GB" sz="2000" dirty="0">
                <a:solidFill>
                  <a:srgbClr val="000000"/>
                </a:solidFill>
              </a:rPr>
              <a:t>National Hospital for Rheumatic Diseases, Bath, UK;  </a:t>
            </a:r>
            <a:r>
              <a:rPr lang="en-GB" sz="2000" baseline="30000" dirty="0">
                <a:solidFill>
                  <a:srgbClr val="000000"/>
                </a:solidFill>
              </a:rPr>
              <a:t>2 </a:t>
            </a:r>
            <a:r>
              <a:rPr lang="en-GB" sz="2000" dirty="0">
                <a:solidFill>
                  <a:srgbClr val="000000"/>
                </a:solidFill>
              </a:rPr>
              <a:t>University of </a:t>
            </a:r>
            <a:r>
              <a:rPr lang="en-GB" sz="2000" dirty="0" smtClean="0">
                <a:solidFill>
                  <a:srgbClr val="000000"/>
                </a:solidFill>
              </a:rPr>
              <a:t>Southampton, Southampton, UK; </a:t>
            </a:r>
            <a:r>
              <a:rPr lang="en-GB" sz="2000" baseline="30000" dirty="0" smtClean="0">
                <a:solidFill>
                  <a:srgbClr val="000000"/>
                </a:solidFill>
              </a:rPr>
              <a:t>3</a:t>
            </a:r>
            <a:r>
              <a:rPr lang="en-GB" sz="2000" dirty="0" smtClean="0">
                <a:solidFill>
                  <a:srgbClr val="000000"/>
                </a:solidFill>
              </a:rPr>
              <a:t> University of the West </a:t>
            </a:r>
            <a:r>
              <a:rPr lang="en-GB" sz="2000" dirty="0">
                <a:solidFill>
                  <a:srgbClr val="000000"/>
                </a:solidFill>
              </a:rPr>
              <a:t>of England, Bristol, </a:t>
            </a:r>
            <a:r>
              <a:rPr lang="en-GB" sz="2000" dirty="0" smtClean="0">
                <a:solidFill>
                  <a:srgbClr val="000000"/>
                </a:solidFill>
              </a:rPr>
              <a:t>UK. </a:t>
            </a:r>
            <a:endParaRPr lang="en-US" sz="2000" dirty="0">
              <a:solidFill>
                <a:srgbClr val="58595B"/>
              </a:solidFill>
            </a:endParaRPr>
          </a:p>
        </p:txBody>
      </p:sp>
      <p:pic>
        <p:nvPicPr>
          <p:cNvPr id="21" name="Picture 20" descr="UWE logo.jpg"/>
          <p:cNvPicPr>
            <a:picLocks noChangeAspect="1"/>
          </p:cNvPicPr>
          <p:nvPr/>
        </p:nvPicPr>
        <p:blipFill>
          <a:blip r:embed="rId5" cstate="print"/>
          <a:stretch>
            <a:fillRect/>
          </a:stretch>
        </p:blipFill>
        <p:spPr>
          <a:xfrm>
            <a:off x="17318930" y="440654"/>
            <a:ext cx="3290679" cy="1807520"/>
          </a:xfrm>
          <a:prstGeom prst="rect">
            <a:avLst/>
          </a:prstGeom>
        </p:spPr>
      </p:pic>
      <p:sp>
        <p:nvSpPr>
          <p:cNvPr id="25" name="Rectangle 24"/>
          <p:cNvSpPr/>
          <p:nvPr/>
        </p:nvSpPr>
        <p:spPr>
          <a:xfrm>
            <a:off x="7457469" y="7313492"/>
            <a:ext cx="6664121" cy="986937"/>
          </a:xfrm>
          <a:prstGeom prst="rect">
            <a:avLst/>
          </a:prstGeom>
        </p:spPr>
        <p:txBody>
          <a:bodyPr wrap="square">
            <a:spAutoFit/>
          </a:bodyPr>
          <a:lstStyle/>
          <a:p>
            <a:pPr algn="l">
              <a:lnSpc>
                <a:spcPts val="3200"/>
              </a:lnSpc>
              <a:spcBef>
                <a:spcPct val="20000"/>
              </a:spcBef>
            </a:pPr>
            <a:endParaRPr lang="en-GB" dirty="0">
              <a:solidFill>
                <a:srgbClr val="000000"/>
              </a:solidFill>
              <a:ea typeface="Calibri" pitchFamily="34" charset="0"/>
              <a:cs typeface="Times New Roman" pitchFamily="18" charset="0"/>
            </a:endParaRPr>
          </a:p>
          <a:p>
            <a:pPr algn="l">
              <a:lnSpc>
                <a:spcPts val="3200"/>
              </a:lnSpc>
              <a:spcBef>
                <a:spcPct val="20000"/>
              </a:spcBef>
            </a:pPr>
            <a:endParaRPr lang="en-GB" dirty="0" smtClean="0">
              <a:solidFill>
                <a:srgbClr val="000000"/>
              </a:solidFill>
              <a:ea typeface="Calibri" pitchFamily="34" charset="0"/>
              <a:cs typeface="Times New Roman" pitchFamily="18" charset="0"/>
            </a:endParaRPr>
          </a:p>
        </p:txBody>
      </p:sp>
      <p:sp>
        <p:nvSpPr>
          <p:cNvPr id="2" name="Rectangle 1"/>
          <p:cNvSpPr/>
          <p:nvPr/>
        </p:nvSpPr>
        <p:spPr>
          <a:xfrm>
            <a:off x="59574" y="6747848"/>
            <a:ext cx="8258356" cy="3970318"/>
          </a:xfrm>
          <a:prstGeom prst="rect">
            <a:avLst/>
          </a:prstGeom>
        </p:spPr>
        <p:txBody>
          <a:bodyPr wrap="square">
            <a:spAutoFit/>
          </a:bodyPr>
          <a:lstStyle/>
          <a:p>
            <a:pPr marL="457200" indent="-457200" algn="l">
              <a:buFont typeface="Arial" panose="020B0604020202020204" pitchFamily="34" charset="0"/>
              <a:buChar char="•"/>
            </a:pPr>
            <a:r>
              <a:rPr lang="en-GB" sz="2800" dirty="0"/>
              <a:t>U</a:t>
            </a:r>
            <a:r>
              <a:rPr lang="en-GB" sz="2800" dirty="0" smtClean="0"/>
              <a:t>K </a:t>
            </a:r>
            <a:r>
              <a:rPr lang="en-GB" sz="2800" dirty="0"/>
              <a:t>guidelines </a:t>
            </a:r>
            <a:r>
              <a:rPr lang="en-GB" sz="2800" dirty="0" smtClean="0"/>
              <a:t>indicate </a:t>
            </a:r>
            <a:r>
              <a:rPr lang="en-GB" sz="2800" dirty="0"/>
              <a:t>individuals with Complex Regional Pain Syndrome (</a:t>
            </a:r>
            <a:r>
              <a:rPr lang="en-GB" sz="2800" dirty="0" smtClean="0"/>
              <a:t>CRPS) require </a:t>
            </a:r>
            <a:r>
              <a:rPr lang="en-GB" sz="2800" dirty="0"/>
              <a:t>information and education to support self </a:t>
            </a:r>
            <a:r>
              <a:rPr lang="en-GB" sz="2800" dirty="0" smtClean="0"/>
              <a:t>management¹.</a:t>
            </a:r>
          </a:p>
          <a:p>
            <a:pPr algn="just"/>
            <a:endParaRPr lang="en-GB" sz="2800" dirty="0"/>
          </a:p>
          <a:p>
            <a:pPr marL="457200" indent="-457200" algn="just">
              <a:buFont typeface="Arial" panose="020B0604020202020204" pitchFamily="34" charset="0"/>
              <a:buChar char="•"/>
            </a:pPr>
            <a:r>
              <a:rPr lang="en-GB" sz="2800" dirty="0" smtClean="0"/>
              <a:t>This </a:t>
            </a:r>
            <a:r>
              <a:rPr lang="en-GB" sz="2800" dirty="0"/>
              <a:t>qualitative study explored the specific information requirements of patients with CRPS and provides insight into how health professionals can best provide this.</a:t>
            </a:r>
          </a:p>
        </p:txBody>
      </p:sp>
      <p:sp>
        <p:nvSpPr>
          <p:cNvPr id="3" name="Rectangle 2"/>
          <p:cNvSpPr/>
          <p:nvPr/>
        </p:nvSpPr>
        <p:spPr>
          <a:xfrm>
            <a:off x="29694" y="13943510"/>
            <a:ext cx="7427776" cy="9571851"/>
          </a:xfrm>
          <a:prstGeom prst="rect">
            <a:avLst/>
          </a:prstGeom>
        </p:spPr>
        <p:txBody>
          <a:bodyPr wrap="square">
            <a:spAutoFit/>
          </a:bodyPr>
          <a:lstStyle/>
          <a:p>
            <a:pPr marL="457200" indent="-457200" algn="just">
              <a:buFont typeface="Arial" panose="020B0604020202020204" pitchFamily="34" charset="0"/>
              <a:buChar char="•"/>
            </a:pPr>
            <a:r>
              <a:rPr lang="en-GB" sz="2800" dirty="0"/>
              <a:t>Following ethical approval, study information was placed on three websites for those with an interest in CRPS. </a:t>
            </a:r>
            <a:endParaRPr lang="en-GB" sz="2800" dirty="0" smtClean="0"/>
          </a:p>
          <a:p>
            <a:pPr marL="457200" indent="-457200" algn="just">
              <a:buFont typeface="Arial" panose="020B0604020202020204" pitchFamily="34" charset="0"/>
              <a:buChar char="•"/>
            </a:pPr>
            <a:r>
              <a:rPr lang="en-GB" sz="2800" dirty="0" smtClean="0"/>
              <a:t>Following informed consent, eight </a:t>
            </a:r>
            <a:r>
              <a:rPr lang="en-GB" sz="2800" dirty="0"/>
              <a:t>semi-structured telephone interviews were conducted with adults living </a:t>
            </a:r>
            <a:r>
              <a:rPr lang="en-GB" sz="2800" dirty="0" smtClean="0"/>
              <a:t>with CRPS. </a:t>
            </a:r>
          </a:p>
          <a:p>
            <a:pPr marL="457200" indent="-457200" algn="just">
              <a:buFont typeface="Arial" panose="020B0604020202020204" pitchFamily="34" charset="0"/>
              <a:buChar char="•"/>
            </a:pPr>
            <a:r>
              <a:rPr lang="en-GB" sz="2800" dirty="0" smtClean="0"/>
              <a:t>Individuals </a:t>
            </a:r>
            <a:r>
              <a:rPr lang="en-GB" sz="2800" dirty="0"/>
              <a:t>were asked about their experience of receiving information since their diagnosis and what information they would choose to receive and in what </a:t>
            </a:r>
            <a:r>
              <a:rPr lang="en-GB" sz="2800" dirty="0" smtClean="0"/>
              <a:t>form.</a:t>
            </a:r>
          </a:p>
          <a:p>
            <a:pPr marL="457200" indent="-457200" algn="just">
              <a:buFont typeface="Arial" panose="020B0604020202020204" pitchFamily="34" charset="0"/>
              <a:buChar char="•"/>
            </a:pPr>
            <a:r>
              <a:rPr lang="en-GB" sz="2800" dirty="0" smtClean="0"/>
              <a:t>The </a:t>
            </a:r>
            <a:r>
              <a:rPr lang="en-GB" sz="2800" dirty="0"/>
              <a:t>interviews were audio recorded, transcribed verbatim and analysed using thematic </a:t>
            </a:r>
            <a:r>
              <a:rPr lang="en-GB" sz="2800" dirty="0" smtClean="0"/>
              <a:t>analysis.</a:t>
            </a:r>
          </a:p>
          <a:p>
            <a:pPr marL="457200" indent="-457200" algn="just">
              <a:buFont typeface="Arial" panose="020B0604020202020204" pitchFamily="34" charset="0"/>
              <a:buChar char="•"/>
            </a:pPr>
            <a:r>
              <a:rPr lang="en-GB" sz="2800" dirty="0"/>
              <a:t>To offset researcher bias, a random sample of the data was coded independently by a peer researcher. </a:t>
            </a:r>
            <a:endParaRPr lang="en-GB" sz="2800" dirty="0" smtClean="0"/>
          </a:p>
          <a:p>
            <a:pPr marL="457200" indent="-457200" algn="just">
              <a:buFont typeface="Arial" panose="020B0604020202020204" pitchFamily="34" charset="0"/>
              <a:buChar char="•"/>
            </a:pPr>
            <a:r>
              <a:rPr lang="en-GB" sz="2800" dirty="0" smtClean="0"/>
              <a:t>The </a:t>
            </a:r>
            <a:r>
              <a:rPr lang="en-GB" sz="2800" dirty="0"/>
              <a:t>findings were then taken back to the participants using a questionnaire, asking what information they perceived to be the most important to receive and in what form. </a:t>
            </a:r>
          </a:p>
          <a:p>
            <a:pPr marL="457200" indent="-457200">
              <a:buFont typeface="Arial" panose="020B0604020202020204" pitchFamily="34" charset="0"/>
              <a:buChar char="•"/>
            </a:pPr>
            <a:endParaRPr lang="en-GB" sz="2800" dirty="0"/>
          </a:p>
        </p:txBody>
      </p:sp>
      <p:sp>
        <p:nvSpPr>
          <p:cNvPr id="9" name="TextBox 8"/>
          <p:cNvSpPr txBox="1"/>
          <p:nvPr/>
        </p:nvSpPr>
        <p:spPr>
          <a:xfrm>
            <a:off x="16349855" y="16504233"/>
            <a:ext cx="2614414" cy="461665"/>
          </a:xfrm>
          <a:prstGeom prst="rect">
            <a:avLst/>
          </a:prstGeom>
          <a:noFill/>
        </p:spPr>
        <p:txBody>
          <a:bodyPr wrap="square" rtlCol="0">
            <a:spAutoFit/>
          </a:bodyPr>
          <a:lstStyle/>
          <a:p>
            <a:r>
              <a:rPr lang="en-GB" dirty="0" smtClean="0"/>
              <a:t>Figure 1: Themes</a:t>
            </a:r>
            <a:endParaRPr lang="en-GB" dirty="0"/>
          </a:p>
        </p:txBody>
      </p:sp>
      <p:sp>
        <p:nvSpPr>
          <p:cNvPr id="28" name="Oval Callout 27"/>
          <p:cNvSpPr/>
          <p:nvPr/>
        </p:nvSpPr>
        <p:spPr bwMode="auto">
          <a:xfrm>
            <a:off x="8914012" y="5925416"/>
            <a:ext cx="3441773" cy="4103429"/>
          </a:xfrm>
          <a:prstGeom prst="wedgeEllipseCallout">
            <a:avLst>
              <a:gd name="adj1" fmla="val 55710"/>
              <a:gd name="adj2" fmla="val 54025"/>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
        <p:nvSpPr>
          <p:cNvPr id="6" name="TextBox 5"/>
          <p:cNvSpPr txBox="1"/>
          <p:nvPr/>
        </p:nvSpPr>
        <p:spPr>
          <a:xfrm>
            <a:off x="9327691" y="6453636"/>
            <a:ext cx="2614414" cy="3046988"/>
          </a:xfrm>
          <a:prstGeom prst="rect">
            <a:avLst/>
          </a:prstGeom>
          <a:noFill/>
        </p:spPr>
        <p:txBody>
          <a:bodyPr wrap="square" rtlCol="0">
            <a:spAutoFit/>
          </a:bodyPr>
          <a:lstStyle/>
          <a:p>
            <a:r>
              <a:rPr lang="en-GB" dirty="0"/>
              <a:t>"But they [</a:t>
            </a:r>
            <a:r>
              <a:rPr lang="en-GB" i="1" dirty="0"/>
              <a:t>the health professionals</a:t>
            </a:r>
            <a:r>
              <a:rPr lang="en-GB" dirty="0"/>
              <a:t>] didn't actually explain what the condition was...... and so it was all kind of unknown" </a:t>
            </a:r>
          </a:p>
        </p:txBody>
      </p:sp>
      <p:sp>
        <p:nvSpPr>
          <p:cNvPr id="20" name="Oval Callout 19"/>
          <p:cNvSpPr/>
          <p:nvPr/>
        </p:nvSpPr>
        <p:spPr bwMode="auto">
          <a:xfrm>
            <a:off x="17205002" y="5583867"/>
            <a:ext cx="3138263" cy="3149141"/>
          </a:xfrm>
          <a:prstGeom prst="wedgeEllipseCallout">
            <a:avLst>
              <a:gd name="adj1" fmla="val 3680"/>
              <a:gd name="adj2" fmla="val 66317"/>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7" name="TextBox 6"/>
          <p:cNvSpPr txBox="1"/>
          <p:nvPr/>
        </p:nvSpPr>
        <p:spPr>
          <a:xfrm>
            <a:off x="17769223" y="5935807"/>
            <a:ext cx="1971589" cy="1938992"/>
          </a:xfrm>
          <a:prstGeom prst="rect">
            <a:avLst/>
          </a:prstGeom>
          <a:noFill/>
        </p:spPr>
        <p:txBody>
          <a:bodyPr wrap="square" rtlCol="0">
            <a:spAutoFit/>
          </a:bodyPr>
          <a:lstStyle/>
          <a:p>
            <a:r>
              <a:rPr lang="en-GB" dirty="0"/>
              <a:t>"I had to tell</a:t>
            </a:r>
            <a:r>
              <a:rPr lang="en-GB" b="1" dirty="0"/>
              <a:t> </a:t>
            </a:r>
            <a:r>
              <a:rPr lang="en-GB" b="1" dirty="0" smtClean="0"/>
              <a:t>him </a:t>
            </a:r>
            <a:r>
              <a:rPr lang="en-GB" dirty="0" smtClean="0"/>
              <a:t>[</a:t>
            </a:r>
            <a:r>
              <a:rPr lang="en-GB" i="1" dirty="0" smtClean="0"/>
              <a:t>the GP</a:t>
            </a:r>
            <a:r>
              <a:rPr lang="en-GB" dirty="0" smtClean="0"/>
              <a:t>] </a:t>
            </a:r>
            <a:r>
              <a:rPr lang="en-GB" dirty="0"/>
              <a:t>what it was, and explain it to </a:t>
            </a:r>
            <a:r>
              <a:rPr lang="en-GB" b="1" dirty="0"/>
              <a:t>him</a:t>
            </a:r>
            <a:r>
              <a:rPr lang="en-GB" dirty="0"/>
              <a:t>" </a:t>
            </a:r>
          </a:p>
        </p:txBody>
      </p:sp>
      <p:sp>
        <p:nvSpPr>
          <p:cNvPr id="23" name="Oval Callout 22"/>
          <p:cNvSpPr/>
          <p:nvPr/>
        </p:nvSpPr>
        <p:spPr bwMode="auto">
          <a:xfrm>
            <a:off x="8100430" y="10719830"/>
            <a:ext cx="3569457" cy="3769704"/>
          </a:xfrm>
          <a:prstGeom prst="wedgeEllipseCallout">
            <a:avLst>
              <a:gd name="adj1" fmla="val 57604"/>
              <a:gd name="adj2" fmla="val 27129"/>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
        <p:nvSpPr>
          <p:cNvPr id="26" name="Oval Callout 25"/>
          <p:cNvSpPr/>
          <p:nvPr/>
        </p:nvSpPr>
        <p:spPr bwMode="auto">
          <a:xfrm>
            <a:off x="7828442" y="14987276"/>
            <a:ext cx="4527343" cy="4530911"/>
          </a:xfrm>
          <a:prstGeom prst="wedgeEllipseCallout">
            <a:avLst>
              <a:gd name="adj1" fmla="val 41224"/>
              <a:gd name="adj2" fmla="val -47163"/>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ＭＳ Ｐゴシック" pitchFamily="-64" charset="-128"/>
            </a:endParaRPr>
          </a:p>
        </p:txBody>
      </p:sp>
      <p:sp>
        <p:nvSpPr>
          <p:cNvPr id="13" name="TextBox 12"/>
          <p:cNvSpPr txBox="1"/>
          <p:nvPr/>
        </p:nvSpPr>
        <p:spPr>
          <a:xfrm>
            <a:off x="8423521" y="15538331"/>
            <a:ext cx="3337183" cy="3790216"/>
          </a:xfrm>
          <a:prstGeom prst="rect">
            <a:avLst/>
          </a:prstGeom>
          <a:noFill/>
        </p:spPr>
        <p:txBody>
          <a:bodyPr wrap="square" rtlCol="0">
            <a:spAutoFit/>
          </a:bodyPr>
          <a:lstStyle/>
          <a:p>
            <a:pPr marL="0" indent="0" eaLnBrk="1" hangingPunct="1">
              <a:buFont typeface="Times" charset="0"/>
              <a:buNone/>
              <a:defRPr/>
            </a:pPr>
            <a:r>
              <a:rPr lang="en-US" dirty="0"/>
              <a:t>“</a:t>
            </a:r>
            <a:r>
              <a:rPr lang="en-GB" dirty="0"/>
              <a:t>"And she went  'I know what it's like, I've got this thing called </a:t>
            </a:r>
            <a:r>
              <a:rPr lang="en-GB" dirty="0" smtClean="0"/>
              <a:t>CRPS of </a:t>
            </a:r>
            <a:r>
              <a:rPr lang="en-GB" dirty="0"/>
              <a:t>my leg' and I went </a:t>
            </a:r>
            <a:r>
              <a:rPr lang="en-GB" dirty="0" err="1"/>
              <a:t>aahhh</a:t>
            </a:r>
            <a:r>
              <a:rPr lang="en-GB" dirty="0"/>
              <a:t> that's what I've got as well, and she hugged me and it was just like oh my god, because it is, it's so isolating" </a:t>
            </a:r>
          </a:p>
        </p:txBody>
      </p:sp>
      <p:sp>
        <p:nvSpPr>
          <p:cNvPr id="27" name="Oval Callout 26"/>
          <p:cNvSpPr/>
          <p:nvPr/>
        </p:nvSpPr>
        <p:spPr bwMode="auto">
          <a:xfrm>
            <a:off x="12355785" y="16735066"/>
            <a:ext cx="4539344" cy="4235188"/>
          </a:xfrm>
          <a:prstGeom prst="wedgeEllipseCallout">
            <a:avLst>
              <a:gd name="adj1" fmla="val 31660"/>
              <a:gd name="adj2" fmla="val -61538"/>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14" name="TextBox 13"/>
          <p:cNvSpPr txBox="1"/>
          <p:nvPr/>
        </p:nvSpPr>
        <p:spPr>
          <a:xfrm>
            <a:off x="12888629" y="17144500"/>
            <a:ext cx="3473655" cy="3416320"/>
          </a:xfrm>
          <a:prstGeom prst="rect">
            <a:avLst/>
          </a:prstGeom>
          <a:noFill/>
        </p:spPr>
        <p:txBody>
          <a:bodyPr wrap="square" rtlCol="0">
            <a:spAutoFit/>
          </a:bodyPr>
          <a:lstStyle/>
          <a:p>
            <a:pPr marL="0" indent="0" eaLnBrk="1" hangingPunct="1">
              <a:buFont typeface="Times" charset="0"/>
              <a:buNone/>
              <a:defRPr/>
            </a:pPr>
            <a:r>
              <a:rPr lang="en-GB" dirty="0"/>
              <a:t>"In some ways it's helpful to read, and this sounds awful, in some ways it's helpful to read about people that are worse </a:t>
            </a:r>
            <a:r>
              <a:rPr lang="en-GB" dirty="0" smtClean="0"/>
              <a:t>than me </a:t>
            </a:r>
            <a:r>
              <a:rPr lang="en-GB" dirty="0"/>
              <a:t>and think well at least I'm not there, with maybe a yet question mark" </a:t>
            </a:r>
          </a:p>
        </p:txBody>
      </p:sp>
      <p:sp>
        <p:nvSpPr>
          <p:cNvPr id="29" name="Oval Callout 28"/>
          <p:cNvSpPr/>
          <p:nvPr/>
        </p:nvSpPr>
        <p:spPr bwMode="auto">
          <a:xfrm>
            <a:off x="17202967" y="17252732"/>
            <a:ext cx="3406641" cy="3069449"/>
          </a:xfrm>
          <a:prstGeom prst="wedgeEllipseCallout">
            <a:avLst>
              <a:gd name="adj1" fmla="val 29856"/>
              <a:gd name="adj2" fmla="val -90399"/>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15" name="TextBox 14"/>
          <p:cNvSpPr txBox="1"/>
          <p:nvPr/>
        </p:nvSpPr>
        <p:spPr>
          <a:xfrm>
            <a:off x="17571638" y="17618105"/>
            <a:ext cx="2669298" cy="2308324"/>
          </a:xfrm>
          <a:prstGeom prst="rect">
            <a:avLst/>
          </a:prstGeom>
          <a:noFill/>
        </p:spPr>
        <p:txBody>
          <a:bodyPr wrap="square" rtlCol="0">
            <a:spAutoFit/>
          </a:bodyPr>
          <a:lstStyle/>
          <a:p>
            <a:pPr marL="0" indent="0">
              <a:buNone/>
              <a:defRPr/>
            </a:pPr>
            <a:r>
              <a:rPr lang="en-GB" dirty="0" smtClean="0"/>
              <a:t>“There </a:t>
            </a:r>
            <a:r>
              <a:rPr lang="en-GB" dirty="0"/>
              <a:t>must be people who know about it somewhere but I can't find them and why can't I?" </a:t>
            </a:r>
          </a:p>
        </p:txBody>
      </p:sp>
      <p:sp>
        <p:nvSpPr>
          <p:cNvPr id="31" name="Oval Callout 30"/>
          <p:cNvSpPr/>
          <p:nvPr/>
        </p:nvSpPr>
        <p:spPr bwMode="auto">
          <a:xfrm>
            <a:off x="12876200" y="5219996"/>
            <a:ext cx="3074578" cy="3513012"/>
          </a:xfrm>
          <a:prstGeom prst="wedgeEllipseCallout">
            <a:avLst>
              <a:gd name="adj1" fmla="val -42757"/>
              <a:gd name="adj2" fmla="val 80049"/>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17" name="TextBox 16"/>
          <p:cNvSpPr txBox="1"/>
          <p:nvPr/>
        </p:nvSpPr>
        <p:spPr>
          <a:xfrm>
            <a:off x="13481267" y="6038138"/>
            <a:ext cx="1864443" cy="1938992"/>
          </a:xfrm>
          <a:prstGeom prst="rect">
            <a:avLst/>
          </a:prstGeom>
          <a:noFill/>
        </p:spPr>
        <p:txBody>
          <a:bodyPr wrap="square" rtlCol="0">
            <a:spAutoFit/>
          </a:bodyPr>
          <a:lstStyle/>
          <a:p>
            <a:r>
              <a:rPr lang="en-GB" dirty="0" smtClean="0"/>
              <a:t>“The </a:t>
            </a:r>
            <a:r>
              <a:rPr lang="en-GB" dirty="0"/>
              <a:t>thing </a:t>
            </a:r>
            <a:r>
              <a:rPr lang="en-GB" dirty="0" smtClean="0"/>
              <a:t>is….. </a:t>
            </a:r>
            <a:r>
              <a:rPr lang="en-GB" dirty="0"/>
              <a:t>should I be using that arm if it hurts?" </a:t>
            </a:r>
          </a:p>
        </p:txBody>
      </p:sp>
      <p:sp>
        <p:nvSpPr>
          <p:cNvPr id="16" name="TextBox 15"/>
          <p:cNvSpPr txBox="1"/>
          <p:nvPr/>
        </p:nvSpPr>
        <p:spPr>
          <a:xfrm>
            <a:off x="59574" y="11133704"/>
            <a:ext cx="8289723" cy="827748"/>
          </a:xfrm>
          <a:prstGeom prst="rect">
            <a:avLst/>
          </a:prstGeom>
          <a:noFill/>
        </p:spPr>
        <p:txBody>
          <a:bodyPr wrap="square" rtlCol="0">
            <a:spAutoFit/>
          </a:bodyPr>
          <a:lstStyle/>
          <a:p>
            <a:pPr algn="just"/>
            <a:r>
              <a:rPr lang="en-GB" sz="1600" dirty="0" smtClean="0"/>
              <a:t>¹Goebel </a:t>
            </a:r>
            <a:r>
              <a:rPr lang="en-GB" sz="1600" dirty="0"/>
              <a:t>A, Barker CH, Turner-Stokes L et al. </a:t>
            </a:r>
            <a:r>
              <a:rPr lang="en-GB" sz="1600" i="1" dirty="0"/>
              <a:t>Complex regional pain syndrome in adults: UK guidelines </a:t>
            </a:r>
            <a:r>
              <a:rPr lang="en-GB" sz="1600" i="1" dirty="0" smtClean="0"/>
              <a:t>for diagnosis</a:t>
            </a:r>
            <a:r>
              <a:rPr lang="en-GB" sz="1600" i="1" dirty="0"/>
              <a:t>, referral and management in primary and secondary care</a:t>
            </a:r>
            <a:r>
              <a:rPr lang="en-GB" sz="1600" dirty="0"/>
              <a:t>. London: RCP, 2012.</a:t>
            </a:r>
          </a:p>
        </p:txBody>
      </p:sp>
      <p:sp>
        <p:nvSpPr>
          <p:cNvPr id="22" name="TextBox 21"/>
          <p:cNvSpPr txBox="1"/>
          <p:nvPr/>
        </p:nvSpPr>
        <p:spPr>
          <a:xfrm>
            <a:off x="8873441" y="20057996"/>
            <a:ext cx="2437344" cy="1323439"/>
          </a:xfrm>
          <a:prstGeom prst="rect">
            <a:avLst/>
          </a:prstGeom>
          <a:noFill/>
        </p:spPr>
        <p:txBody>
          <a:bodyPr wrap="square" rtlCol="0">
            <a:spAutoFit/>
          </a:bodyPr>
          <a:lstStyle/>
          <a:p>
            <a:pPr algn="l"/>
            <a:r>
              <a:rPr lang="en-GB" sz="2000" dirty="0" smtClean="0"/>
              <a:t>Many thanks to the participants who kindly contributed to this study.</a:t>
            </a:r>
            <a:endParaRPr lang="en-GB" sz="2000" dirty="0"/>
          </a:p>
        </p:txBody>
      </p:sp>
      <p:sp>
        <p:nvSpPr>
          <p:cNvPr id="8" name="Rectangle 7"/>
          <p:cNvSpPr/>
          <p:nvPr/>
        </p:nvSpPr>
        <p:spPr>
          <a:xfrm>
            <a:off x="13214474" y="22438478"/>
            <a:ext cx="8028181" cy="7417415"/>
          </a:xfrm>
          <a:prstGeom prst="rect">
            <a:avLst/>
          </a:prstGeom>
        </p:spPr>
        <p:txBody>
          <a:bodyPr wrap="square">
            <a:spAutoFit/>
          </a:bodyPr>
          <a:lstStyle/>
          <a:p>
            <a:pPr marL="457200" indent="-457200" algn="just">
              <a:buFont typeface="Arial" panose="020B0604020202020204" pitchFamily="34" charset="0"/>
              <a:buChar char="•"/>
            </a:pPr>
            <a:r>
              <a:rPr lang="en-GB" sz="2800" dirty="0" smtClean="0"/>
              <a:t>Participants described little </a:t>
            </a:r>
            <a:r>
              <a:rPr lang="en-GB" sz="2800" dirty="0"/>
              <a:t>information provided </a:t>
            </a:r>
            <a:r>
              <a:rPr lang="en-GB" sz="2800" dirty="0" smtClean="0"/>
              <a:t>from</a:t>
            </a:r>
            <a:r>
              <a:rPr lang="en-GB" sz="2800" dirty="0"/>
              <a:t> </a:t>
            </a:r>
            <a:r>
              <a:rPr lang="en-GB" sz="2800" dirty="0" smtClean="0"/>
              <a:t>many </a:t>
            </a:r>
            <a:r>
              <a:rPr lang="en-GB" sz="2800" dirty="0"/>
              <a:t>health professionals at diagnosis and </a:t>
            </a:r>
            <a:r>
              <a:rPr lang="en-GB" sz="2800" dirty="0" smtClean="0"/>
              <a:t>beyond.</a:t>
            </a:r>
          </a:p>
          <a:p>
            <a:pPr marL="457200" indent="-457200" algn="just">
              <a:buFont typeface="Arial" panose="020B0604020202020204" pitchFamily="34" charset="0"/>
              <a:buChar char="•"/>
            </a:pPr>
            <a:r>
              <a:rPr lang="en-GB" sz="2800" dirty="0" smtClean="0"/>
              <a:t>The </a:t>
            </a:r>
            <a:r>
              <a:rPr lang="en-GB" sz="2800" dirty="0"/>
              <a:t>internet was the most frequently used resource and information was found to be inconsistent and difficult to access. Consequently there was a struggle for participants to understand the condition, access expertise and appropriate treatment. </a:t>
            </a:r>
            <a:endParaRPr lang="en-GB" sz="2800" dirty="0" smtClean="0"/>
          </a:p>
          <a:p>
            <a:pPr marL="457200" indent="-457200" algn="just">
              <a:buFont typeface="Arial" panose="020B0604020202020204" pitchFamily="34" charset="0"/>
              <a:buChar char="•"/>
            </a:pPr>
            <a:r>
              <a:rPr lang="en-GB" sz="2800" dirty="0" smtClean="0"/>
              <a:t>Participants </a:t>
            </a:r>
            <a:r>
              <a:rPr lang="en-GB" sz="2800" dirty="0"/>
              <a:t>identified a need for accurate, truthful information from initial diagnosis to address questions such as risk of spread, fear of making the condition worse and how to live with CRPS. They preferred to access this from health professionals </a:t>
            </a:r>
            <a:r>
              <a:rPr lang="en-GB" sz="2800" dirty="0" smtClean="0"/>
              <a:t>directly.</a:t>
            </a:r>
          </a:p>
          <a:p>
            <a:pPr marL="457200" indent="-457200" algn="just">
              <a:buFont typeface="Arial" panose="020B0604020202020204" pitchFamily="34" charset="0"/>
              <a:buChar char="•"/>
            </a:pPr>
            <a:r>
              <a:rPr lang="en-GB" sz="2800" dirty="0" smtClean="0"/>
              <a:t>Easily </a:t>
            </a:r>
            <a:r>
              <a:rPr lang="en-GB" sz="2800" dirty="0"/>
              <a:t>accessible patient resources to facilitate early referral for expertise are required</a:t>
            </a:r>
            <a:r>
              <a:rPr lang="en-GB" dirty="0"/>
              <a:t>. </a:t>
            </a:r>
          </a:p>
        </p:txBody>
      </p:sp>
      <p:sp>
        <p:nvSpPr>
          <p:cNvPr id="36" name="AutoShape 31"/>
          <p:cNvSpPr>
            <a:spLocks noChangeArrowheads="1"/>
          </p:cNvSpPr>
          <p:nvPr/>
        </p:nvSpPr>
        <p:spPr bwMode="auto">
          <a:xfrm>
            <a:off x="13145894" y="21376079"/>
            <a:ext cx="8173914" cy="995266"/>
          </a:xfrm>
          <a:prstGeom prst="roundRect">
            <a:avLst>
              <a:gd name="adj" fmla="val 26306"/>
            </a:avLst>
          </a:prstGeom>
          <a:solidFill>
            <a:srgbClr val="00B4DE"/>
          </a:solidFill>
          <a:ln w="9525">
            <a:noFill/>
            <a:round/>
            <a:headEnd/>
            <a:tailEnd/>
          </a:ln>
          <a:effectLst/>
        </p:spPr>
        <p:txBody>
          <a:bodyPr wrap="none" anchor="ctr"/>
          <a:lstStyle/>
          <a:p>
            <a:pPr algn="l"/>
            <a:r>
              <a:rPr lang="en-US" sz="4200" dirty="0" smtClean="0">
                <a:solidFill>
                  <a:srgbClr val="FFFFFF"/>
                </a:solidFill>
              </a:rPr>
              <a:t> Conclusion</a:t>
            </a:r>
            <a:endParaRPr lang="en-US" sz="5000" dirty="0">
              <a:solidFill>
                <a:srgbClr val="FFFFFF"/>
              </a:solidFill>
            </a:endParaRPr>
          </a:p>
        </p:txBody>
      </p:sp>
      <p:sp>
        <p:nvSpPr>
          <p:cNvPr id="37" name="AutoShape 31"/>
          <p:cNvSpPr>
            <a:spLocks noChangeArrowheads="1"/>
          </p:cNvSpPr>
          <p:nvPr/>
        </p:nvSpPr>
        <p:spPr bwMode="auto">
          <a:xfrm>
            <a:off x="113033" y="5598589"/>
            <a:ext cx="8623248" cy="995266"/>
          </a:xfrm>
          <a:prstGeom prst="roundRect">
            <a:avLst>
              <a:gd name="adj" fmla="val 26306"/>
            </a:avLst>
          </a:prstGeom>
          <a:solidFill>
            <a:srgbClr val="00B4DE"/>
          </a:solidFill>
          <a:ln w="9525">
            <a:noFill/>
            <a:round/>
            <a:headEnd/>
            <a:tailEnd/>
          </a:ln>
          <a:effectLst/>
        </p:spPr>
        <p:txBody>
          <a:bodyPr wrap="none" anchor="ctr"/>
          <a:lstStyle/>
          <a:p>
            <a:pPr algn="l"/>
            <a:r>
              <a:rPr lang="en-US" sz="4200" dirty="0" smtClean="0">
                <a:solidFill>
                  <a:srgbClr val="FFFFFF"/>
                </a:solidFill>
              </a:rPr>
              <a:t> Background</a:t>
            </a:r>
            <a:endParaRPr lang="en-US" sz="5000" dirty="0">
              <a:solidFill>
                <a:srgbClr val="FFFFFF"/>
              </a:solidFill>
            </a:endParaRPr>
          </a:p>
        </p:txBody>
      </p:sp>
      <p:sp>
        <p:nvSpPr>
          <p:cNvPr id="38" name="AutoShape 31"/>
          <p:cNvSpPr>
            <a:spLocks noChangeArrowheads="1"/>
          </p:cNvSpPr>
          <p:nvPr/>
        </p:nvSpPr>
        <p:spPr bwMode="auto">
          <a:xfrm>
            <a:off x="90804" y="12604682"/>
            <a:ext cx="7768868" cy="995266"/>
          </a:xfrm>
          <a:prstGeom prst="roundRect">
            <a:avLst>
              <a:gd name="adj" fmla="val 26306"/>
            </a:avLst>
          </a:prstGeom>
          <a:solidFill>
            <a:srgbClr val="00B4DE"/>
          </a:solidFill>
          <a:ln w="9525">
            <a:noFill/>
            <a:round/>
            <a:headEnd/>
            <a:tailEnd/>
          </a:ln>
          <a:effectLst/>
        </p:spPr>
        <p:txBody>
          <a:bodyPr wrap="none" anchor="ctr"/>
          <a:lstStyle/>
          <a:p>
            <a:pPr algn="l"/>
            <a:r>
              <a:rPr lang="en-US" sz="4200" dirty="0" smtClean="0">
                <a:solidFill>
                  <a:srgbClr val="FFFFFF"/>
                </a:solidFill>
              </a:rPr>
              <a:t> Method</a:t>
            </a:r>
            <a:endParaRPr lang="en-US" sz="5000" dirty="0">
              <a:solidFill>
                <a:srgbClr val="FFFFFF"/>
              </a:solidFill>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2761102130"/>
              </p:ext>
            </p:extLst>
          </p:nvPr>
        </p:nvGraphicFramePr>
        <p:xfrm>
          <a:off x="11915775" y="9344025"/>
          <a:ext cx="9001125" cy="6715125"/>
        </p:xfrm>
        <a:graphic>
          <a:graphicData uri="http://schemas.openxmlformats.org/presentationml/2006/ole">
            <mc:AlternateContent xmlns:mc="http://schemas.openxmlformats.org/markup-compatibility/2006">
              <mc:Choice xmlns:v="urn:schemas-microsoft-com:vml" Requires="v">
                <p:oleObj spid="_x0000_s1081" name="Document" r:id="rId7" imgW="6523014" imgH="4874620" progId="Word.Document.12">
                  <p:embed/>
                </p:oleObj>
              </mc:Choice>
              <mc:Fallback>
                <p:oleObj name="Document" r:id="rId7" imgW="6523014" imgH="4874620" progId="Word.Document.12">
                  <p:embed/>
                  <p:pic>
                    <p:nvPicPr>
                      <p:cNvPr id="0" name="Object 18"/>
                      <p:cNvPicPr>
                        <a:picLocks noChangeAspect="1" noChangeArrowheads="1"/>
                      </p:cNvPicPr>
                      <p:nvPr/>
                    </p:nvPicPr>
                    <p:blipFill>
                      <a:blip r:embed="rId8"/>
                      <a:srcRect/>
                      <a:stretch>
                        <a:fillRect/>
                      </a:stretch>
                    </p:blipFill>
                    <p:spPr bwMode="auto">
                      <a:xfrm>
                        <a:off x="11915775" y="9344025"/>
                        <a:ext cx="9001125" cy="6715125"/>
                      </a:xfrm>
                      <a:prstGeom prst="rect">
                        <a:avLst/>
                      </a:prstGeom>
                      <a:noFill/>
                      <a:ln>
                        <a:noFill/>
                      </a:ln>
                    </p:spPr>
                  </p:pic>
                </p:oleObj>
              </mc:Fallback>
            </mc:AlternateContent>
          </a:graphicData>
        </a:graphic>
      </p:graphicFrame>
      <p:sp>
        <p:nvSpPr>
          <p:cNvPr id="24" name="Rectangle 23"/>
          <p:cNvSpPr/>
          <p:nvPr/>
        </p:nvSpPr>
        <p:spPr>
          <a:xfrm>
            <a:off x="29693" y="24197449"/>
            <a:ext cx="12858936" cy="5693866"/>
          </a:xfrm>
          <a:prstGeom prst="rect">
            <a:avLst/>
          </a:prstGeom>
        </p:spPr>
        <p:txBody>
          <a:bodyPr wrap="square">
            <a:spAutoFit/>
          </a:bodyPr>
          <a:lstStyle/>
          <a:p>
            <a:pPr algn="just"/>
            <a:r>
              <a:rPr lang="en-GB" sz="2800" dirty="0"/>
              <a:t>Five themes emerged from the data (Figure 1). </a:t>
            </a:r>
          </a:p>
          <a:p>
            <a:pPr marL="457200" indent="-457200" algn="just">
              <a:buFont typeface="Arial" panose="020B0604020202020204" pitchFamily="34" charset="0"/>
              <a:buChar char="•"/>
            </a:pPr>
            <a:r>
              <a:rPr lang="en-GB" sz="2800" b="1" dirty="0"/>
              <a:t>Facing the unknown</a:t>
            </a:r>
            <a:r>
              <a:rPr lang="en-GB" sz="2800" dirty="0"/>
              <a:t> illustrates how little information participants felt was available and the impact of </a:t>
            </a:r>
            <a:r>
              <a:rPr lang="en-GB" sz="2800" dirty="0" smtClean="0"/>
              <a:t>this, </a:t>
            </a:r>
            <a:r>
              <a:rPr lang="en-GB" sz="2800" dirty="0"/>
              <a:t>including the difficulty accessing clinical </a:t>
            </a:r>
            <a:r>
              <a:rPr lang="en-GB" sz="2800" dirty="0" smtClean="0"/>
              <a:t>expertise.</a:t>
            </a:r>
            <a:endParaRPr lang="en-GB" sz="2800" dirty="0"/>
          </a:p>
          <a:p>
            <a:pPr marL="457200" indent="-457200" algn="just">
              <a:buFont typeface="Arial" panose="020B0604020202020204" pitchFamily="34" charset="0"/>
              <a:buChar char="•"/>
            </a:pPr>
            <a:r>
              <a:rPr lang="en-GB" sz="2800" b="1" dirty="0"/>
              <a:t>The need to be an expert</a:t>
            </a:r>
            <a:r>
              <a:rPr lang="en-GB" sz="2800" dirty="0"/>
              <a:t> describes how the individual was required to be proactive to seek this information themselves, often needing to educate health professionals who lacked awareness of </a:t>
            </a:r>
            <a:r>
              <a:rPr lang="en-GB" sz="2800" dirty="0" smtClean="0"/>
              <a:t>CRPS.</a:t>
            </a:r>
            <a:endParaRPr lang="en-GB" sz="2800" dirty="0"/>
          </a:p>
          <a:p>
            <a:pPr marL="457200" indent="-457200" algn="just">
              <a:buFont typeface="Arial" panose="020B0604020202020204" pitchFamily="34" charset="0"/>
              <a:buChar char="•"/>
            </a:pPr>
            <a:r>
              <a:rPr lang="en-GB" sz="2800" b="1" dirty="0" smtClean="0"/>
              <a:t>Seeking </a:t>
            </a:r>
            <a:r>
              <a:rPr lang="en-GB" sz="2800" b="1" dirty="0"/>
              <a:t>the truth</a:t>
            </a:r>
            <a:r>
              <a:rPr lang="en-GB" sz="2800" dirty="0"/>
              <a:t> describes the need for knowledge, in particular accurate, honest information and information about possible outcomes. </a:t>
            </a:r>
          </a:p>
          <a:p>
            <a:pPr marL="457200" indent="-457200" algn="just">
              <a:buFont typeface="Arial" panose="020B0604020202020204" pitchFamily="34" charset="0"/>
              <a:buChar char="•"/>
            </a:pPr>
            <a:r>
              <a:rPr lang="en-GB" sz="2800" b="1" dirty="0"/>
              <a:t>The shared experience</a:t>
            </a:r>
            <a:r>
              <a:rPr lang="en-GB" sz="2800" dirty="0"/>
              <a:t> describes the positive and negative aspects of sharing information with others experiencing the same condition. </a:t>
            </a:r>
          </a:p>
          <a:p>
            <a:pPr marL="457200" indent="-457200" algn="just">
              <a:buFont typeface="Arial" panose="020B0604020202020204" pitchFamily="34" charset="0"/>
              <a:buChar char="•"/>
            </a:pPr>
            <a:r>
              <a:rPr lang="en-GB" sz="2800" b="1" dirty="0"/>
              <a:t>Access to expertise</a:t>
            </a:r>
            <a:r>
              <a:rPr lang="en-GB" sz="2800" dirty="0"/>
              <a:t> describes the need for access to reliable information and resources, and improved access to expertise. </a:t>
            </a:r>
          </a:p>
        </p:txBody>
      </p:sp>
      <p:sp>
        <p:nvSpPr>
          <p:cNvPr id="30" name="Rectangle 29"/>
          <p:cNvSpPr/>
          <p:nvPr/>
        </p:nvSpPr>
        <p:spPr>
          <a:xfrm>
            <a:off x="8445734" y="11265854"/>
            <a:ext cx="2886290" cy="2677656"/>
          </a:xfrm>
          <a:prstGeom prst="rect">
            <a:avLst/>
          </a:prstGeom>
        </p:spPr>
        <p:txBody>
          <a:bodyPr wrap="square">
            <a:spAutoFit/>
          </a:bodyPr>
          <a:lstStyle/>
          <a:p>
            <a:r>
              <a:rPr lang="en-GB" dirty="0" smtClean="0"/>
              <a:t>“I </a:t>
            </a:r>
            <a:r>
              <a:rPr lang="en-GB" dirty="0"/>
              <a:t>don't suppose I took it seriously enough and I think somebody should have said to me don't underestimate </a:t>
            </a:r>
            <a:r>
              <a:rPr lang="en-GB" dirty="0" smtClean="0"/>
              <a:t>CRPS”</a:t>
            </a:r>
            <a:endParaRPr lang="en-GB" dirty="0"/>
          </a:p>
        </p:txBody>
      </p:sp>
      <p:sp>
        <p:nvSpPr>
          <p:cNvPr id="40" name="AutoShape 31"/>
          <p:cNvSpPr>
            <a:spLocks noChangeArrowheads="1"/>
          </p:cNvSpPr>
          <p:nvPr/>
        </p:nvSpPr>
        <p:spPr bwMode="auto">
          <a:xfrm>
            <a:off x="73927" y="23144802"/>
            <a:ext cx="12327578" cy="995266"/>
          </a:xfrm>
          <a:prstGeom prst="roundRect">
            <a:avLst>
              <a:gd name="adj" fmla="val 26306"/>
            </a:avLst>
          </a:prstGeom>
          <a:solidFill>
            <a:srgbClr val="00B4DE"/>
          </a:solidFill>
          <a:ln w="9525">
            <a:noFill/>
            <a:round/>
            <a:headEnd/>
            <a:tailEnd/>
          </a:ln>
          <a:effectLst/>
        </p:spPr>
        <p:txBody>
          <a:bodyPr wrap="none" anchor="ctr"/>
          <a:lstStyle/>
          <a:p>
            <a:pPr algn="l"/>
            <a:r>
              <a:rPr lang="en-US" sz="4200" dirty="0" smtClean="0">
                <a:solidFill>
                  <a:srgbClr val="FFFFFF"/>
                </a:solidFill>
              </a:rPr>
              <a:t> Results</a:t>
            </a:r>
            <a:endParaRPr lang="en-US" sz="5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742</Words>
  <Application>Microsoft Macintosh PowerPoint</Application>
  <PresentationFormat>Custom</PresentationFormat>
  <Paragraphs>38</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Blank Presentation</vt:lpstr>
      <vt:lpstr>Document</vt:lpstr>
      <vt:lpstr>PowerPoint Presentation</vt:lpstr>
    </vt:vector>
  </TitlesOfParts>
  <Company>Karen 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Bird</dc:creator>
  <cp:lastModifiedBy>Joanna Adams</cp:lastModifiedBy>
  <cp:revision>112</cp:revision>
  <cp:lastPrinted>2013-11-12T12:28:39Z</cp:lastPrinted>
  <dcterms:created xsi:type="dcterms:W3CDTF">2012-02-27T13:17:35Z</dcterms:created>
  <dcterms:modified xsi:type="dcterms:W3CDTF">2014-05-05T13:10:10Z</dcterms:modified>
</cp:coreProperties>
</file>