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5" r:id="rId4"/>
    <p:sldId id="260" r:id="rId5"/>
    <p:sldId id="264" r:id="rId6"/>
    <p:sldId id="267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tg" initials="ct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7" d="100"/>
          <a:sy n="147" d="100"/>
        </p:scale>
        <p:origin x="-485" y="109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2C9D-85FD-4B10-9DC7-A1D00D28BB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84E9-EEDC-4770-9901-27A1A7CBFE7B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1867-920B-4B2D-9576-C50F006AC50F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18AB-8F69-48B4-8EC6-DDA9A728BCC2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07A7-CCCC-4814-93EB-1C78FFC32D32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8A67-E8A5-41BE-8B90-0E5E801F8E5C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07B8-CCB0-4425-A2E6-2A64A642CBC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C965-61C0-428C-8027-584EF59110F8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3B7A-7FDA-4C19-8458-8E3FB7F9A1AA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4329-43BD-4C81-9380-50886167AF67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38BF-DF4D-45C5-98B3-15A24A6625C3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911C-8557-4144-9BE3-D289674C4DC2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EC9E-D769-4734-986C-B5D7B0E36B7A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4DAE-D5BA-48CC-A432-CABDF788D0E1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0490-5BCB-4CD5-AD1E-7F14182C97F2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2073-8F0D-4D16-ABAD-70A0BDEA0D02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6855-F87D-490C-A13A-1339C4D2CCF3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4390-2A93-49D6-90BC-0105EDB33E13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554E-A800-4F6D-9916-193D807039CD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D6A3-C3D8-426B-9464-63F1002283F2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74E4-0F9E-45DB-A064-9495A1AA47FF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E2A2-4142-44E3-A6FB-9471D556A7E8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EB6B-409A-42C7-B9C2-39D96C72DFAA}" type="datetimeFigureOut">
              <a:rPr lang="en-AU" smtClean="0"/>
              <a:pPr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C999-321A-430E-AC76-F4F1AB70024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3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C236-35B8-4DA4-AF59-4D7EB12CCD4F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2/03/2015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E78A4-32B0-46CC-8893-AAB0CBDAF949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4886" b="4823"/>
          <a:stretch>
            <a:fillRect/>
          </a:stretch>
        </p:blipFill>
        <p:spPr bwMode="auto">
          <a:xfrm>
            <a:off x="2992154" y="4329311"/>
            <a:ext cx="35472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179294" y="6364699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0"/>
          <p:cNvSpPr txBox="1"/>
          <p:nvPr/>
        </p:nvSpPr>
        <p:spPr>
          <a:xfrm>
            <a:off x="3458110" y="643126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mtClean="0"/>
              <a:t>= PRS, flat midface, pectus </a:t>
            </a:r>
            <a:r>
              <a:rPr lang="fr-FR" sz="1200" dirty="0" err="1" smtClean="0"/>
              <a:t>excavatum</a:t>
            </a:r>
            <a:r>
              <a:rPr lang="fr-FR" sz="1200" dirty="0" smtClean="0"/>
              <a:t> 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 </a:t>
            </a:r>
            <a:endParaRPr lang="en-AU" sz="1200" dirty="0"/>
          </a:p>
        </p:txBody>
      </p:sp>
      <p:sp>
        <p:nvSpPr>
          <p:cNvPr id="13" name="Rectangle 12"/>
          <p:cNvSpPr/>
          <p:nvPr/>
        </p:nvSpPr>
        <p:spPr>
          <a:xfrm>
            <a:off x="3176279" y="6724739"/>
            <a:ext cx="28800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2"/>
          <p:cNvSpPr txBox="1"/>
          <p:nvPr/>
        </p:nvSpPr>
        <p:spPr>
          <a:xfrm>
            <a:off x="3458909" y="6722936"/>
            <a:ext cx="224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= cleft of soft palate, flat midface</a:t>
            </a:r>
            <a:endParaRPr lang="en-A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-27384" y="471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Fig1</a:t>
            </a:r>
            <a:endParaRPr lang="en-AU"/>
          </a:p>
        </p:txBody>
      </p:sp>
      <p:sp>
        <p:nvSpPr>
          <p:cNvPr id="39" name="TextBox 38"/>
          <p:cNvSpPr txBox="1"/>
          <p:nvPr/>
        </p:nvSpPr>
        <p:spPr>
          <a:xfrm>
            <a:off x="240594" y="2529111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B</a:t>
            </a:r>
            <a:endParaRPr lang="en-AU" sz="1600"/>
          </a:p>
        </p:txBody>
      </p:sp>
      <p:sp>
        <p:nvSpPr>
          <p:cNvPr id="42" name="Rectangle 41"/>
          <p:cNvSpPr/>
          <p:nvPr/>
        </p:nvSpPr>
        <p:spPr>
          <a:xfrm>
            <a:off x="255850" y="2529111"/>
            <a:ext cx="6336704" cy="4608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TextBox 42"/>
          <p:cNvSpPr txBox="1"/>
          <p:nvPr/>
        </p:nvSpPr>
        <p:spPr>
          <a:xfrm>
            <a:off x="4144282" y="2622605"/>
            <a:ext cx="8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PRS183</a:t>
            </a:r>
            <a:endParaRPr lang="en-AU" sz="1600"/>
          </a:p>
        </p:txBody>
      </p:sp>
      <p:sp>
        <p:nvSpPr>
          <p:cNvPr id="46" name="Rectangle 45"/>
          <p:cNvSpPr/>
          <p:nvPr/>
        </p:nvSpPr>
        <p:spPr>
          <a:xfrm>
            <a:off x="5180969" y="3033167"/>
            <a:ext cx="288000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/>
          <p:cNvSpPr/>
          <p:nvPr/>
        </p:nvSpPr>
        <p:spPr>
          <a:xfrm>
            <a:off x="5637400" y="3033167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4254422" y="3724672"/>
            <a:ext cx="288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3342701" y="3724672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/>
          <p:cNvSpPr/>
          <p:nvPr/>
        </p:nvSpPr>
        <p:spPr>
          <a:xfrm>
            <a:off x="3793799" y="3724672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/>
          <p:cNvSpPr/>
          <p:nvPr/>
        </p:nvSpPr>
        <p:spPr>
          <a:xfrm>
            <a:off x="4720346" y="3724672"/>
            <a:ext cx="288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4964945" y="287160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1             2</a:t>
            </a:r>
            <a:endParaRPr lang="en-AU" sz="120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555867" y="318670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>
            <a:off x="3280186" y="3990757"/>
            <a:ext cx="334627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fr-FR" sz="800" smtClean="0">
                <a:ea typeface="+mj-ea"/>
                <a:cs typeface="+mj-cs"/>
              </a:rPr>
              <a:t>del/+          </a:t>
            </a:r>
            <a:r>
              <a:rPr lang="fr-FR" sz="800" smtClean="0"/>
              <a:t>del/+            +/+              +/+</a:t>
            </a:r>
            <a:endParaRPr lang="en-AU" sz="800" smtClean="0"/>
          </a:p>
          <a:p>
            <a:pPr lvl="0">
              <a:spcBef>
                <a:spcPct val="0"/>
              </a:spcBef>
              <a:buNone/>
              <a:defRPr/>
            </a:pPr>
            <a:endParaRPr lang="en-AU" sz="800" smtClean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3102262" y="4035946"/>
            <a:ext cx="201166" cy="1821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464809" y="3177183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80104" y="30141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</a:t>
            </a:r>
            <a:endParaRPr lang="en-AU"/>
          </a:p>
        </p:txBody>
      </p:sp>
      <p:sp>
        <p:nvSpPr>
          <p:cNvPr id="63" name="TextBox 62"/>
          <p:cNvSpPr txBox="1"/>
          <p:nvPr/>
        </p:nvSpPr>
        <p:spPr>
          <a:xfrm>
            <a:off x="2980104" y="36787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II</a:t>
            </a:r>
            <a:endParaRPr lang="en-AU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477160" y="3537223"/>
            <a:ext cx="20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486685" y="3537223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37783" y="3537223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398406" y="3537223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59029" y="3537223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5118486" y="3296816"/>
            <a:ext cx="139367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fr-FR" sz="800" smtClean="0">
                <a:ea typeface="+mj-ea"/>
                <a:cs typeface="+mj-cs"/>
              </a:rPr>
              <a:t>del/+            </a:t>
            </a:r>
            <a:r>
              <a:rPr lang="fr-FR" sz="800" smtClean="0"/>
              <a:t>+/+</a:t>
            </a:r>
            <a:endParaRPr lang="en-AU" sz="800" smtClean="0"/>
          </a:p>
          <a:p>
            <a:pPr lvl="0">
              <a:spcBef>
                <a:spcPct val="0"/>
              </a:spcBef>
              <a:buNone/>
              <a:defRPr/>
            </a:pPr>
            <a:endParaRPr lang="en-AU" sz="800" smtClean="0"/>
          </a:p>
        </p:txBody>
      </p:sp>
      <p:sp>
        <p:nvSpPr>
          <p:cNvPr id="70" name="TextBox 69"/>
          <p:cNvSpPr txBox="1"/>
          <p:nvPr/>
        </p:nvSpPr>
        <p:spPr>
          <a:xfrm>
            <a:off x="3113503" y="3538731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1            2           3           4</a:t>
            </a:r>
            <a:endParaRPr lang="en-AU" sz="1200"/>
          </a:p>
        </p:txBody>
      </p:sp>
      <p:sp>
        <p:nvSpPr>
          <p:cNvPr id="75" name="TextBox 74"/>
          <p:cNvSpPr txBox="1"/>
          <p:nvPr/>
        </p:nvSpPr>
        <p:spPr>
          <a:xfrm>
            <a:off x="3316239" y="6023680"/>
            <a:ext cx="341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mtClean="0"/>
              <a:t>II1         II2         II3         II4         I1          I2     control</a:t>
            </a:r>
            <a:endParaRPr lang="en-AU" sz="12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19634" b="12727"/>
          <a:stretch>
            <a:fillRect/>
          </a:stretch>
        </p:blipFill>
        <p:spPr bwMode="auto">
          <a:xfrm rot="16200000" flipH="1" flipV="1">
            <a:off x="-528893" y="4112299"/>
            <a:ext cx="4089454" cy="16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1883515" y="4577635"/>
            <a:ext cx="1008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336442" y="4362617"/>
            <a:ext cx="881261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Mb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37756" y="5005966"/>
            <a:ext cx="581807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fr-FR" sz="120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SOX9</a:t>
            </a:r>
            <a:endParaRPr kumimoji="0" lang="fr-FR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701948" y="4037777"/>
            <a:ext cx="674928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263962" y="3270254"/>
            <a:ext cx="1080081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2272074" y="3132101"/>
            <a:ext cx="581807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fr-FR" sz="120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KCNJ2</a:t>
            </a:r>
            <a:endParaRPr kumimoji="0" lang="fr-FR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 b="80499"/>
          <a:stretch>
            <a:fillRect/>
          </a:stretch>
        </p:blipFill>
        <p:spPr bwMode="auto">
          <a:xfrm rot="16200000">
            <a:off x="-1518125" y="4687428"/>
            <a:ext cx="4089454" cy="4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>
            <a:off x="1263962" y="5145151"/>
            <a:ext cx="108007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C:\Users\roboty\Desktop\Temple R21H9 family photos\Temple R21H9 - youngest profile.JPG"/>
          <p:cNvPicPr>
            <a:picLocks noChangeAspect="1" noChangeArrowheads="1"/>
          </p:cNvPicPr>
          <p:nvPr/>
        </p:nvPicPr>
        <p:blipFill>
          <a:blip r:embed="rId4" cstate="print"/>
          <a:srcRect l="6031" r="6515" b="35858"/>
          <a:stretch>
            <a:fillRect/>
          </a:stretch>
        </p:blipFill>
        <p:spPr bwMode="auto">
          <a:xfrm>
            <a:off x="4657863" y="488504"/>
            <a:ext cx="1944216" cy="2011257"/>
          </a:xfrm>
          <a:prstGeom prst="rect">
            <a:avLst/>
          </a:prstGeom>
          <a:noFill/>
        </p:spPr>
      </p:pic>
      <p:pic>
        <p:nvPicPr>
          <p:cNvPr id="51" name="Picture 3" descr="C:\Users\roboty\Desktop\Temple R21H9 family photos\Temple R21H9 - family.JPG"/>
          <p:cNvPicPr>
            <a:picLocks noChangeAspect="1" noChangeArrowheads="1"/>
          </p:cNvPicPr>
          <p:nvPr/>
        </p:nvPicPr>
        <p:blipFill>
          <a:blip r:embed="rId5" cstate="print"/>
          <a:srcRect l="53102" t="35940" r="2558" b="8791"/>
          <a:stretch>
            <a:fillRect/>
          </a:stretch>
        </p:blipFill>
        <p:spPr bwMode="auto">
          <a:xfrm>
            <a:off x="260648" y="488504"/>
            <a:ext cx="2727361" cy="2011257"/>
          </a:xfrm>
          <a:prstGeom prst="rect">
            <a:avLst/>
          </a:prstGeom>
          <a:noFill/>
        </p:spPr>
      </p:pic>
      <p:pic>
        <p:nvPicPr>
          <p:cNvPr id="57" name="Picture 4" descr="C:\Users\roboty\Desktop\Temple R21H9 family photos\Temple R21H9 - profile family.JPG"/>
          <p:cNvPicPr>
            <a:picLocks noChangeAspect="1" noChangeArrowheads="1"/>
          </p:cNvPicPr>
          <p:nvPr/>
        </p:nvPicPr>
        <p:blipFill>
          <a:blip r:embed="rId6" cstate="print"/>
          <a:srcRect l="66400" t="30312" b="10958"/>
          <a:stretch>
            <a:fillRect/>
          </a:stretch>
        </p:blipFill>
        <p:spPr bwMode="auto">
          <a:xfrm>
            <a:off x="3039765" y="488504"/>
            <a:ext cx="1575867" cy="2011257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96949" y="417730"/>
            <a:ext cx="34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Ai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70757" y="41649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Aii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1286" y="415262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Aiii</a:t>
            </a:r>
            <a:endParaRPr lang="en-A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Documents and Settings\sbhatia.CALIFORNIA\My Documents\SOX9CE4\SOX9-CEN4 images\WTchr-mutgfp 5dpf all 1.tif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543028" y="646516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" descr="C:\Documents and Settings\sbhatia.CALIFORNIA\My Documents\SOX9CE4\SOX9-CEN4 images\WTchr-mutgfp 5dpf gfp 1.tif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437085" y="646516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1" descr="C:\Documents and Settings\sbhatia.CALIFORNIA\My Documents\SOX9CE4\SOX9-CEN4 images\WTchr-mutgfp 5dpf chr 1.tif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28885" y="6465168"/>
            <a:ext cx="20685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 l="20161" t="55618" r="12258" b="9399"/>
          <a:stretch>
            <a:fillRect/>
          </a:stretch>
        </p:blipFill>
        <p:spPr bwMode="auto">
          <a:xfrm>
            <a:off x="2630366" y="1208584"/>
            <a:ext cx="3894978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-27384" y="47164"/>
            <a:ext cx="56938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AU" smtClean="0"/>
              <a:t>Fig2</a:t>
            </a:r>
            <a:endParaRPr lang="en-AU"/>
          </a:p>
        </p:txBody>
      </p:sp>
      <p:sp>
        <p:nvSpPr>
          <p:cNvPr id="54" name="TextBox 53"/>
          <p:cNvSpPr txBox="1"/>
          <p:nvPr/>
        </p:nvSpPr>
        <p:spPr>
          <a:xfrm>
            <a:off x="1022770" y="2461433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1                    2</a:t>
            </a:r>
            <a:endParaRPr lang="en-AU" sz="120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7236" y="2847351"/>
            <a:ext cx="82482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n-AU" sz="800" smtClean="0"/>
              <a:t>rs78542003,</a:t>
            </a:r>
            <a:r>
              <a:rPr lang="fr-FR" sz="800" smtClean="0">
                <a:ea typeface="+mj-ea"/>
                <a:cs typeface="+mj-cs"/>
              </a:rPr>
              <a:t> FOXC2 del</a:t>
            </a:r>
            <a:endParaRPr lang="en-AU" sz="800" smtClean="0"/>
          </a:p>
        </p:txBody>
      </p:sp>
      <p:sp>
        <p:nvSpPr>
          <p:cNvPr id="56" name="Oval 55"/>
          <p:cNvSpPr/>
          <p:nvPr/>
        </p:nvSpPr>
        <p:spPr>
          <a:xfrm>
            <a:off x="1607500" y="1024691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1485922" y="1796421"/>
            <a:ext cx="5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202780" y="1659229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1998636" y="165552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1075538" y="1171368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758340" y="1796421"/>
            <a:ext cx="0" cy="470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987211" y="2587594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364642" y="2268498"/>
            <a:ext cx="7772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131227" y="2257060"/>
            <a:ext cx="0" cy="3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4664" y="9926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</a:t>
            </a:r>
            <a:endParaRPr lang="en-AU"/>
          </a:p>
        </p:txBody>
      </p:sp>
      <p:sp>
        <p:nvSpPr>
          <p:cNvPr id="66" name="TextBox 65"/>
          <p:cNvSpPr txBox="1"/>
          <p:nvPr/>
        </p:nvSpPr>
        <p:spPr>
          <a:xfrm>
            <a:off x="404664" y="16790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II</a:t>
            </a:r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404664" y="255665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III</a:t>
            </a:r>
            <a:endParaRPr lang="en-AU"/>
          </a:p>
        </p:txBody>
      </p:sp>
      <p:sp>
        <p:nvSpPr>
          <p:cNvPr id="68" name="TextBox 67"/>
          <p:cNvSpPr txBox="1"/>
          <p:nvPr/>
        </p:nvSpPr>
        <p:spPr>
          <a:xfrm>
            <a:off x="560684" y="899066"/>
            <a:ext cx="1152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1                       2</a:t>
            </a:r>
            <a:endParaRPr lang="en-AU" sz="1200"/>
          </a:p>
        </p:txBody>
      </p:sp>
      <p:sp>
        <p:nvSpPr>
          <p:cNvPr id="69" name="TextBox 68"/>
          <p:cNvSpPr txBox="1"/>
          <p:nvPr/>
        </p:nvSpPr>
        <p:spPr>
          <a:xfrm>
            <a:off x="989732" y="1549545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1                      2</a:t>
            </a:r>
            <a:endParaRPr lang="en-AU" sz="120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418062" y="144785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91504" y="2504728"/>
            <a:ext cx="4293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smtClean="0"/>
              <a:t>FOXC2</a:t>
            </a:r>
            <a:r>
              <a:rPr lang="en-AU" sz="1400" smtClean="0"/>
              <a:t>; </a:t>
            </a:r>
            <a:r>
              <a:rPr lang="en-AU" sz="1400" smtClean="0">
                <a:latin typeface="Calibri" pitchFamily="34" charset="0"/>
              </a:rPr>
              <a:t>c.975-984delCGCCGGGGGC, p.Ala326ThrfsX8</a:t>
            </a:r>
            <a:endParaRPr lang="en-AU" sz="1400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338518" y="1183041"/>
            <a:ext cx="0" cy="4693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233219" y="2592057"/>
            <a:ext cx="2880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377235" y="2271287"/>
            <a:ext cx="0" cy="3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1821090" y="2847351"/>
            <a:ext cx="82482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n-AU" sz="800" smtClean="0"/>
              <a:t>rs78542003,</a:t>
            </a:r>
            <a:r>
              <a:rPr lang="fr-FR" sz="800" smtClean="0">
                <a:ea typeface="+mj-ea"/>
                <a:cs typeface="+mj-cs"/>
              </a:rPr>
              <a:t> FOXC2 del</a:t>
            </a:r>
            <a:endParaRPr lang="en-AU" sz="800" smtClean="0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024236" y="1915804"/>
            <a:ext cx="82482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n-AU" sz="800" smtClean="0"/>
              <a:t>rs78542003,</a:t>
            </a:r>
            <a:r>
              <a:rPr lang="fr-FR" sz="800" smtClean="0">
                <a:ea typeface="+mj-ea"/>
                <a:cs typeface="+mj-cs"/>
              </a:rPr>
              <a:t> FOXC2 del</a:t>
            </a:r>
            <a:endParaRPr lang="en-AU" sz="800" smtClean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618066" y="1305816"/>
            <a:ext cx="824826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fr-FR" sz="800" smtClean="0">
                <a:ea typeface="+mj-ea"/>
                <a:cs typeface="+mj-cs"/>
              </a:rPr>
              <a:t>FOXC2 del</a:t>
            </a:r>
            <a:endParaRPr lang="en-AU" sz="800" smtClean="0"/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447658" y="1302236"/>
            <a:ext cx="824826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n-AU" sz="800" smtClean="0"/>
              <a:t>rs78542003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1078" y="3284855"/>
            <a:ext cx="288000" cy="312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80" name="TextBox 79"/>
          <p:cNvSpPr txBox="1"/>
          <p:nvPr/>
        </p:nvSpPr>
        <p:spPr>
          <a:xfrm>
            <a:off x="2042258" y="3306341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mtClean="0"/>
              <a:t>PRS</a:t>
            </a:r>
            <a:endParaRPr lang="en-AU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735779" y="3224808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mtClean="0"/>
              <a:t>lymphoedema </a:t>
            </a:r>
          </a:p>
          <a:p>
            <a:r>
              <a:rPr lang="en-AU" sz="1000" smtClean="0"/>
              <a:t>distichiasis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3110" y="3284855"/>
            <a:ext cx="126000" cy="312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83" name="Rectangle 82"/>
          <p:cNvSpPr/>
          <p:nvPr/>
        </p:nvSpPr>
        <p:spPr>
          <a:xfrm>
            <a:off x="1792326" y="3280478"/>
            <a:ext cx="288000" cy="312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84" name="Rectangle 83"/>
          <p:cNvSpPr/>
          <p:nvPr/>
        </p:nvSpPr>
        <p:spPr>
          <a:xfrm>
            <a:off x="1802658" y="3280478"/>
            <a:ext cx="126000" cy="312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85" name="Rectangle 84"/>
          <p:cNvSpPr/>
          <p:nvPr/>
        </p:nvSpPr>
        <p:spPr>
          <a:xfrm>
            <a:off x="782334" y="1010453"/>
            <a:ext cx="288000" cy="312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Rectangle 85"/>
          <p:cNvSpPr/>
          <p:nvPr/>
        </p:nvSpPr>
        <p:spPr>
          <a:xfrm>
            <a:off x="944366" y="1010453"/>
            <a:ext cx="126000" cy="312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/>
          <p:cNvSpPr/>
          <p:nvPr/>
        </p:nvSpPr>
        <p:spPr>
          <a:xfrm>
            <a:off x="260648" y="683042"/>
            <a:ext cx="6408712" cy="31178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260648" y="3947389"/>
            <a:ext cx="6408712" cy="4629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39" name="TextBox 38"/>
          <p:cNvSpPr txBox="1"/>
          <p:nvPr/>
        </p:nvSpPr>
        <p:spPr>
          <a:xfrm>
            <a:off x="245392" y="65157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A</a:t>
            </a:r>
            <a:endParaRPr lang="en-AU" sz="1600"/>
          </a:p>
        </p:txBody>
      </p:sp>
      <p:pic>
        <p:nvPicPr>
          <p:cNvPr id="44" name="Picture 2" descr="C:\Documents and Settings\sbhatia.CALIFORNIA\My Documents\SOX9CE4\SOX9-CEN4 images\48-WTchr-080912-merge1.tif"/>
          <p:cNvPicPr>
            <a:picLocks noChangeAspect="1" noChangeArrowheads="1"/>
          </p:cNvPicPr>
          <p:nvPr/>
        </p:nvPicPr>
        <p:blipFill>
          <a:blip r:embed="rId6" cstate="print">
            <a:lum bright="30000" contrast="30000"/>
          </a:blip>
          <a:srcRect t="4762" b="12136"/>
          <a:stretch>
            <a:fillRect/>
          </a:stretch>
        </p:blipFill>
        <p:spPr bwMode="auto">
          <a:xfrm>
            <a:off x="332656" y="4019397"/>
            <a:ext cx="2877865" cy="239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260648" y="6179637"/>
            <a:ext cx="34563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HCNE-F2(wt)-mCherry                                       48hpf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1412776" y="4520952"/>
            <a:ext cx="5154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pas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87" name="TextBox 43"/>
          <p:cNvSpPr txBox="1">
            <a:spLocks noChangeArrowheads="1"/>
          </p:cNvSpPr>
          <p:nvPr/>
        </p:nvSpPr>
        <p:spPr bwMode="auto">
          <a:xfrm>
            <a:off x="548680" y="5097016"/>
            <a:ext cx="357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91" name="TextBox 54"/>
          <p:cNvSpPr txBox="1">
            <a:spLocks noChangeArrowheads="1"/>
          </p:cNvSpPr>
          <p:nvPr/>
        </p:nvSpPr>
        <p:spPr bwMode="auto">
          <a:xfrm>
            <a:off x="692696" y="4520952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op</a:t>
            </a:r>
          </a:p>
        </p:txBody>
      </p:sp>
      <p:pic>
        <p:nvPicPr>
          <p:cNvPr id="93" name="Picture 4" descr="C:\Documents and Settings\sbhatia.CALIFORNIA\My Documents\SOX9CE4\SOX9-CEN4 images\48-Mutgfp-080912-merge1.tif"/>
          <p:cNvPicPr>
            <a:picLocks noChangeAspect="1" noChangeArrowheads="1"/>
          </p:cNvPicPr>
          <p:nvPr/>
        </p:nvPicPr>
        <p:blipFill>
          <a:blip r:embed="rId7" cstate="print">
            <a:lum bright="30000" contrast="30000"/>
          </a:blip>
          <a:srcRect l="2711" t="11647" r="11446" b="14511"/>
          <a:stretch>
            <a:fillRect/>
          </a:stretch>
        </p:blipFill>
        <p:spPr bwMode="auto">
          <a:xfrm>
            <a:off x="3236726" y="4019398"/>
            <a:ext cx="2784562" cy="23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8"/>
          <p:cNvSpPr txBox="1">
            <a:spLocks noChangeArrowheads="1"/>
          </p:cNvSpPr>
          <p:nvPr/>
        </p:nvSpPr>
        <p:spPr bwMode="auto">
          <a:xfrm>
            <a:off x="3212976" y="6179637"/>
            <a:ext cx="3024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HCNE-F2(var)-GFP                                         48hpf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648" y="3947389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Bi                                                            Bii</a:t>
            </a:r>
            <a:endParaRPr lang="en-AU" sz="1600" i="1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0648" y="6393160"/>
            <a:ext cx="465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Biii                                         Biv                                        Bv</a:t>
            </a:r>
            <a:endParaRPr lang="en-AU" sz="1600" i="1">
              <a:solidFill>
                <a:schemeClr val="bg1"/>
              </a:solidFill>
            </a:endParaRPr>
          </a:p>
        </p:txBody>
      </p:sp>
      <p:sp>
        <p:nvSpPr>
          <p:cNvPr id="104" name="TextBox 7"/>
          <p:cNvSpPr txBox="1">
            <a:spLocks noChangeArrowheads="1"/>
          </p:cNvSpPr>
          <p:nvPr/>
        </p:nvSpPr>
        <p:spPr bwMode="auto">
          <a:xfrm>
            <a:off x="260648" y="8316000"/>
            <a:ext cx="34563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HCNE-F2(wt)-mCherry               5dpf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05" name="TextBox 8"/>
          <p:cNvSpPr txBox="1">
            <a:spLocks noChangeArrowheads="1"/>
          </p:cNvSpPr>
          <p:nvPr/>
        </p:nvSpPr>
        <p:spPr bwMode="auto">
          <a:xfrm>
            <a:off x="2392313" y="8316000"/>
            <a:ext cx="49685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HCNE-F2(var)-GFP                      5dpf   merge Biii+Biv+brightfield        5dpf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92" name="TextBox 43"/>
          <p:cNvSpPr txBox="1">
            <a:spLocks noChangeArrowheads="1"/>
          </p:cNvSpPr>
          <p:nvPr/>
        </p:nvSpPr>
        <p:spPr bwMode="auto">
          <a:xfrm>
            <a:off x="3717032" y="5025008"/>
            <a:ext cx="357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fb</a:t>
            </a:r>
          </a:p>
        </p:txBody>
      </p:sp>
      <p:sp>
        <p:nvSpPr>
          <p:cNvPr id="102" name="TextBox 54"/>
          <p:cNvSpPr txBox="1">
            <a:spLocks noChangeArrowheads="1"/>
          </p:cNvSpPr>
          <p:nvPr/>
        </p:nvSpPr>
        <p:spPr bwMode="auto">
          <a:xfrm>
            <a:off x="3645024" y="4520952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op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1263474" y="4736976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263474" y="4736976"/>
            <a:ext cx="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055562" y="4736976"/>
            <a:ext cx="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26"/>
          <p:cNvSpPr txBox="1">
            <a:spLocks noChangeArrowheads="1"/>
          </p:cNvSpPr>
          <p:nvPr/>
        </p:nvSpPr>
        <p:spPr bwMode="auto">
          <a:xfrm>
            <a:off x="4365104" y="4448944"/>
            <a:ext cx="5154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pas</a:t>
            </a:r>
            <a:endParaRPr lang="en-GB" sz="1100">
              <a:solidFill>
                <a:schemeClr val="bg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4221088" y="4664968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221088" y="4664968"/>
            <a:ext cx="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13176" y="4664968"/>
            <a:ext cx="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54"/>
          <p:cNvSpPr txBox="1">
            <a:spLocks noChangeArrowheads="1"/>
          </p:cNvSpPr>
          <p:nvPr/>
        </p:nvSpPr>
        <p:spPr bwMode="auto">
          <a:xfrm>
            <a:off x="980728" y="7113240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chemeClr val="bg1"/>
                </a:solidFill>
              </a:rPr>
              <a:t>e</a:t>
            </a:r>
            <a:r>
              <a:rPr lang="en-GB" sz="1100" dirty="0" err="1" smtClean="0">
                <a:solidFill>
                  <a:schemeClr val="bg1"/>
                </a:solidFill>
              </a:rPr>
              <a:t>p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8" name="TextBox 54"/>
          <p:cNvSpPr txBox="1">
            <a:spLocks noChangeArrowheads="1"/>
          </p:cNvSpPr>
          <p:nvPr/>
        </p:nvSpPr>
        <p:spPr bwMode="auto">
          <a:xfrm>
            <a:off x="5157192" y="7113240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e</a:t>
            </a:r>
            <a:r>
              <a:rPr lang="en-GB" sz="1100" smtClean="0">
                <a:solidFill>
                  <a:schemeClr val="bg1"/>
                </a:solidFill>
              </a:rPr>
              <a:t>p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96" name="TextBox 54"/>
          <p:cNvSpPr txBox="1">
            <a:spLocks noChangeArrowheads="1"/>
          </p:cNvSpPr>
          <p:nvPr/>
        </p:nvSpPr>
        <p:spPr bwMode="auto">
          <a:xfrm>
            <a:off x="1497682" y="7257256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err="1" smtClean="0">
                <a:solidFill>
                  <a:schemeClr val="bg1"/>
                </a:solidFill>
              </a:rPr>
              <a:t>ch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7" name="TextBox 54"/>
          <p:cNvSpPr txBox="1">
            <a:spLocks noChangeArrowheads="1"/>
          </p:cNvSpPr>
          <p:nvPr/>
        </p:nvSpPr>
        <p:spPr bwMode="auto">
          <a:xfrm>
            <a:off x="5746154" y="7257256"/>
            <a:ext cx="4911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err="1" smtClean="0">
                <a:solidFill>
                  <a:schemeClr val="bg1"/>
                </a:solidFill>
              </a:rPr>
              <a:t>ch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oty\Desktop\VALEUX family del brkpnt PCR multiplex hi.jpe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0000" t="25080" r="10000" b="30334"/>
          <a:stretch>
            <a:fillRect/>
          </a:stretch>
        </p:blipFill>
        <p:spPr bwMode="auto">
          <a:xfrm>
            <a:off x="4077072" y="6033120"/>
            <a:ext cx="1728192" cy="11521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12255" y="6171843"/>
            <a:ext cx="28800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838154" y="719772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11775" y="7197726"/>
            <a:ext cx="2880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>
            <a:stCxn id="9" idx="1"/>
            <a:endCxn id="8" idx="6"/>
          </p:cNvCxnSpPr>
          <p:nvPr/>
        </p:nvCxnSpPr>
        <p:spPr>
          <a:xfrm flipH="1">
            <a:off x="2126186" y="7341742"/>
            <a:ext cx="5855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7608" y="7714111"/>
            <a:ext cx="15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78856" y="809149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13347" y="771660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60126" y="771660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13552" y="6825248"/>
            <a:ext cx="7825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23374" y="682524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86590" y="6825248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84463" y="7197726"/>
            <a:ext cx="28800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95039" y="7129486"/>
            <a:ext cx="463112" cy="472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flipH="1">
            <a:off x="1573592" y="8091498"/>
            <a:ext cx="288032" cy="288032"/>
          </a:xfrm>
          <a:prstGeom prst="arc">
            <a:avLst>
              <a:gd name="adj1" fmla="val 16176597"/>
              <a:gd name="adj2" fmla="val 53974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c 25"/>
          <p:cNvSpPr/>
          <p:nvPr/>
        </p:nvSpPr>
        <p:spPr>
          <a:xfrm flipH="1">
            <a:off x="3875294" y="7552548"/>
            <a:ext cx="288032" cy="288032"/>
          </a:xfrm>
          <a:prstGeom prst="arc">
            <a:avLst>
              <a:gd name="adj1" fmla="val 16176597"/>
              <a:gd name="adj2" fmla="val 53974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27" name="Arc 26"/>
          <p:cNvSpPr/>
          <p:nvPr/>
        </p:nvSpPr>
        <p:spPr>
          <a:xfrm>
            <a:off x="4509120" y="7611824"/>
            <a:ext cx="288032" cy="288032"/>
          </a:xfrm>
          <a:prstGeom prst="arc">
            <a:avLst>
              <a:gd name="adj1" fmla="val 16176597"/>
              <a:gd name="adj2" fmla="val 21538329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3875294" y="7955421"/>
            <a:ext cx="14400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29" name="Arc 28"/>
          <p:cNvSpPr/>
          <p:nvPr/>
        </p:nvSpPr>
        <p:spPr>
          <a:xfrm flipH="1">
            <a:off x="1084463" y="7197726"/>
            <a:ext cx="288032" cy="288032"/>
          </a:xfrm>
          <a:prstGeom prst="arc">
            <a:avLst>
              <a:gd name="adj1" fmla="val 16176597"/>
              <a:gd name="adj2" fmla="val 53974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3969185" y="7563344"/>
            <a:ext cx="58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/>
              <a:t>= PRS</a:t>
            </a:r>
            <a:endParaRPr lang="en-AU" sz="1400"/>
          </a:p>
        </p:txBody>
      </p:sp>
      <p:sp>
        <p:nvSpPr>
          <p:cNvPr id="31" name="TextBox 30"/>
          <p:cNvSpPr txBox="1"/>
          <p:nvPr/>
        </p:nvSpPr>
        <p:spPr>
          <a:xfrm>
            <a:off x="3970172" y="7943943"/>
            <a:ext cx="22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/>
              <a:t>= feeding difficulties at birth</a:t>
            </a:r>
            <a:endParaRPr lang="en-AU" sz="1400" dirty="0"/>
          </a:p>
        </p:txBody>
      </p:sp>
      <p:sp>
        <p:nvSpPr>
          <p:cNvPr id="32" name="Arc 31"/>
          <p:cNvSpPr/>
          <p:nvPr/>
        </p:nvSpPr>
        <p:spPr>
          <a:xfrm>
            <a:off x="1840364" y="7197726"/>
            <a:ext cx="288000" cy="288032"/>
          </a:xfrm>
          <a:prstGeom prst="arc">
            <a:avLst>
              <a:gd name="adj1" fmla="val 16176597"/>
              <a:gd name="adj2" fmla="val 2153832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Arc 32"/>
          <p:cNvSpPr/>
          <p:nvPr/>
        </p:nvSpPr>
        <p:spPr>
          <a:xfrm flipV="1">
            <a:off x="1840364" y="7197726"/>
            <a:ext cx="288032" cy="288032"/>
          </a:xfrm>
          <a:prstGeom prst="arc">
            <a:avLst>
              <a:gd name="adj1" fmla="val 16176597"/>
              <a:gd name="adj2" fmla="val 215383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Arc 33"/>
          <p:cNvSpPr/>
          <p:nvPr/>
        </p:nvSpPr>
        <p:spPr>
          <a:xfrm flipV="1">
            <a:off x="3731278" y="8202652"/>
            <a:ext cx="288032" cy="288032"/>
          </a:xfrm>
          <a:prstGeom prst="arc">
            <a:avLst>
              <a:gd name="adj1" fmla="val 16176597"/>
              <a:gd name="adj2" fmla="val 21538329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1555931" y="6314717"/>
            <a:ext cx="144000" cy="1440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1555931" y="6181368"/>
            <a:ext cx="144000" cy="14401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2316110" y="8091498"/>
            <a:ext cx="2880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4754435" y="7557820"/>
            <a:ext cx="964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/>
              <a:t>= deafness</a:t>
            </a:r>
            <a:endParaRPr lang="en-A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76593" y="8245623"/>
            <a:ext cx="2089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/>
              <a:t>= Dupuytren’s contracture</a:t>
            </a:r>
            <a:endParaRPr lang="en-AU" sz="1400"/>
          </a:p>
        </p:txBody>
      </p:sp>
      <p:sp>
        <p:nvSpPr>
          <p:cNvPr id="40" name="Title 1"/>
          <p:cNvSpPr txBox="1">
            <a:spLocks noGrp="1"/>
          </p:cNvSpPr>
          <p:nvPr>
            <p:ph type="title" idx="4294967295"/>
          </p:nvPr>
        </p:nvSpPr>
        <p:spPr>
          <a:xfrm>
            <a:off x="1724817" y="8276401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del/+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itle 1"/>
          <p:cNvSpPr txBox="1">
            <a:spLocks noGrp="1"/>
          </p:cNvSpPr>
          <p:nvPr>
            <p:ph type="title" idx="4294967295"/>
          </p:nvPr>
        </p:nvSpPr>
        <p:spPr>
          <a:xfrm>
            <a:off x="1525967" y="6419229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del/+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itle 1"/>
          <p:cNvSpPr txBox="1">
            <a:spLocks noGrp="1"/>
          </p:cNvSpPr>
          <p:nvPr>
            <p:ph type="title" idx="4294967295"/>
          </p:nvPr>
        </p:nvSpPr>
        <p:spPr>
          <a:xfrm>
            <a:off x="1947099" y="7415029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del/+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itle 1"/>
          <p:cNvSpPr txBox="1">
            <a:spLocks noGrp="1"/>
          </p:cNvSpPr>
          <p:nvPr>
            <p:ph type="title" idx="4294967295"/>
          </p:nvPr>
        </p:nvSpPr>
        <p:spPr>
          <a:xfrm>
            <a:off x="2557954" y="8276401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+/+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itle 1"/>
          <p:cNvSpPr txBox="1">
            <a:spLocks noGrp="1"/>
          </p:cNvSpPr>
          <p:nvPr>
            <p:ph type="title" idx="4294967295"/>
          </p:nvPr>
        </p:nvSpPr>
        <p:spPr>
          <a:xfrm>
            <a:off x="2932219" y="7407012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+/+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223006" y="771660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078990" y="8091498"/>
            <a:ext cx="2880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itle 1"/>
          <p:cNvSpPr txBox="1">
            <a:spLocks noGrp="1"/>
          </p:cNvSpPr>
          <p:nvPr>
            <p:ph type="title" idx="4294967295"/>
          </p:nvPr>
        </p:nvSpPr>
        <p:spPr>
          <a:xfrm>
            <a:off x="3311309" y="8276401"/>
            <a:ext cx="72008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+/+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27384" y="471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Fig3</a:t>
            </a:r>
            <a:endParaRPr lang="en-AU"/>
          </a:p>
        </p:txBody>
      </p:sp>
      <p:sp>
        <p:nvSpPr>
          <p:cNvPr id="51" name="TextBox 50"/>
          <p:cNvSpPr txBox="1"/>
          <p:nvPr/>
        </p:nvSpPr>
        <p:spPr>
          <a:xfrm>
            <a:off x="567730" y="610512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</a:t>
            </a:r>
            <a:endParaRPr lang="en-AU"/>
          </a:p>
        </p:txBody>
      </p:sp>
      <p:sp>
        <p:nvSpPr>
          <p:cNvPr id="52" name="TextBox 51"/>
          <p:cNvSpPr txBox="1"/>
          <p:nvPr/>
        </p:nvSpPr>
        <p:spPr>
          <a:xfrm>
            <a:off x="567730" y="7152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II</a:t>
            </a:r>
            <a:endParaRPr lang="en-AU"/>
          </a:p>
        </p:txBody>
      </p:sp>
      <p:sp>
        <p:nvSpPr>
          <p:cNvPr id="53" name="TextBox 52"/>
          <p:cNvSpPr txBox="1"/>
          <p:nvPr/>
        </p:nvSpPr>
        <p:spPr>
          <a:xfrm>
            <a:off x="567730" y="803052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III</a:t>
            </a:r>
            <a:endParaRPr lang="en-AU"/>
          </a:p>
        </p:txBody>
      </p:sp>
      <p:sp>
        <p:nvSpPr>
          <p:cNvPr id="54" name="TextBox 53"/>
          <p:cNvSpPr txBox="1"/>
          <p:nvPr/>
        </p:nvSpPr>
        <p:spPr>
          <a:xfrm>
            <a:off x="915995" y="7023690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1                     2                     3</a:t>
            </a:r>
            <a:endParaRPr lang="en-AU" sz="1200"/>
          </a:p>
        </p:txBody>
      </p:sp>
      <p:sp>
        <p:nvSpPr>
          <p:cNvPr id="55" name="TextBox 54"/>
          <p:cNvSpPr txBox="1"/>
          <p:nvPr/>
        </p:nvSpPr>
        <p:spPr>
          <a:xfrm>
            <a:off x="332656" y="567308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B</a:t>
            </a:r>
            <a:endParaRPr lang="en-AU" sz="1600"/>
          </a:p>
        </p:txBody>
      </p:sp>
      <p:pic>
        <p:nvPicPr>
          <p:cNvPr id="56" name="Picture 11" descr="C:\Users\roboty\Desktop\PRS aCGH data - 1st 21 patients\SignalMap_GFF_Files\37813002_unavg_segMNT.gff\SPRS deletn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10944" b="4237"/>
          <a:stretch>
            <a:fillRect/>
          </a:stretch>
        </p:blipFill>
        <p:spPr bwMode="auto">
          <a:xfrm>
            <a:off x="404664" y="704528"/>
            <a:ext cx="5832648" cy="29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4446637" y="2510061"/>
            <a:ext cx="0" cy="115200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62532" y="2519586"/>
            <a:ext cx="0" cy="115200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2236" t="60945" r="7632" b="9449"/>
          <a:stretch>
            <a:fillRect/>
          </a:stretch>
        </p:blipFill>
        <p:spPr bwMode="auto">
          <a:xfrm>
            <a:off x="1300564" y="4019586"/>
            <a:ext cx="4536504" cy="10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6656" y="5072633"/>
            <a:ext cx="540060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C  A  G  T   T  T  T A  G  A  A C A  T A T   T   T  T  T  G C  A C  G  A  T  T  G  G 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3" name="Connecteur droit 9"/>
          <p:cNvCxnSpPr/>
          <p:nvPr/>
        </p:nvCxnSpPr>
        <p:spPr>
          <a:xfrm>
            <a:off x="2564904" y="3700289"/>
            <a:ext cx="936104" cy="3886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9"/>
          <p:cNvCxnSpPr/>
          <p:nvPr/>
        </p:nvCxnSpPr>
        <p:spPr>
          <a:xfrm>
            <a:off x="3513354" y="4095599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06554" y="5081114"/>
            <a:ext cx="1440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smtClean="0"/>
              <a:t>del-spanning:</a:t>
            </a:r>
            <a:endParaRPr lang="en-AU" sz="1000"/>
          </a:p>
        </p:txBody>
      </p:sp>
      <p:sp>
        <p:nvSpPr>
          <p:cNvPr id="67" name="Rectangle 66"/>
          <p:cNvSpPr/>
          <p:nvPr/>
        </p:nvSpPr>
        <p:spPr>
          <a:xfrm>
            <a:off x="545671" y="5233081"/>
            <a:ext cx="1517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smtClean="0"/>
              <a:t>5’ reference:</a:t>
            </a:r>
            <a:endParaRPr lang="en-AU" sz="1000"/>
          </a:p>
        </p:txBody>
      </p:sp>
      <p:sp>
        <p:nvSpPr>
          <p:cNvPr id="68" name="Rectangle 67"/>
          <p:cNvSpPr/>
          <p:nvPr/>
        </p:nvSpPr>
        <p:spPr>
          <a:xfrm>
            <a:off x="537204" y="5394480"/>
            <a:ext cx="1517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smtClean="0"/>
              <a:t>3’ reference:</a:t>
            </a:r>
            <a:endParaRPr lang="en-AU" sz="1000"/>
          </a:p>
        </p:txBody>
      </p:sp>
      <p:sp>
        <p:nvSpPr>
          <p:cNvPr id="69" name="Title 1"/>
          <p:cNvSpPr txBox="1">
            <a:spLocks noGrp="1"/>
          </p:cNvSpPr>
          <p:nvPr>
            <p:ph type="title" idx="4294967295"/>
          </p:nvPr>
        </p:nvSpPr>
        <p:spPr>
          <a:xfrm>
            <a:off x="1268760" y="5225033"/>
            <a:ext cx="540060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C  A  G  T   T  T  T A  G  A  A C A  T A </a:t>
            </a:r>
            <a:r>
              <a:rPr lang="en-AU" sz="1200" u="sng" smtClean="0"/>
              <a:t>t    t    t </a:t>
            </a:r>
            <a:r>
              <a:rPr lang="en-AU" sz="1200" smtClean="0"/>
              <a:t> a  t   c  a  t  c   c   c  a  a   a  g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0" name="Title 1"/>
          <p:cNvSpPr txBox="1">
            <a:spLocks noGrp="1"/>
          </p:cNvSpPr>
          <p:nvPr>
            <p:ph type="title" idx="4294967295"/>
          </p:nvPr>
        </p:nvSpPr>
        <p:spPr>
          <a:xfrm>
            <a:off x="1254962" y="5377433"/>
            <a:ext cx="5400600" cy="276999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AU" sz="1200" smtClean="0"/>
              <a:t> t   g   t  c   a  a  a  a  t   g   c  a c  a  g</a:t>
            </a:r>
            <a:r>
              <a:rPr lang="fr-FR" sz="1200" smtClean="0">
                <a:latin typeface="+mn-lt"/>
              </a:rPr>
              <a:t> </a:t>
            </a:r>
            <a:r>
              <a:rPr lang="fr-FR" sz="1200" u="sng" smtClean="0">
                <a:latin typeface="+mn-lt"/>
              </a:rPr>
              <a:t>T   T   T </a:t>
            </a:r>
            <a:r>
              <a:rPr lang="fr-FR" sz="1200" smtClean="0">
                <a:latin typeface="+mn-lt"/>
              </a:rPr>
              <a:t> T  T  G C  A C  G  A  T  T  G  G </a:t>
            </a:r>
            <a:endParaRPr lang="fr-FR" sz="1200" b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2" name="Connecteur droit 9"/>
          <p:cNvCxnSpPr/>
          <p:nvPr/>
        </p:nvCxnSpPr>
        <p:spPr>
          <a:xfrm>
            <a:off x="3500559" y="5097465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9"/>
          <p:cNvCxnSpPr/>
          <p:nvPr/>
        </p:nvCxnSpPr>
        <p:spPr>
          <a:xfrm flipH="1">
            <a:off x="3512883" y="3671839"/>
            <a:ext cx="936105" cy="4320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924944" y="3656856"/>
            <a:ext cx="1440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smtClean="0"/>
              <a:t>deletion = 6031 bp</a:t>
            </a:r>
            <a:endParaRPr lang="en-AU" sz="1000"/>
          </a:p>
        </p:txBody>
      </p:sp>
      <p:sp>
        <p:nvSpPr>
          <p:cNvPr id="81" name="Rectangle 80"/>
          <p:cNvSpPr/>
          <p:nvPr/>
        </p:nvSpPr>
        <p:spPr>
          <a:xfrm>
            <a:off x="404664" y="560512"/>
            <a:ext cx="5957614" cy="50839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TextBox 81"/>
          <p:cNvSpPr txBox="1"/>
          <p:nvPr/>
        </p:nvSpPr>
        <p:spPr>
          <a:xfrm>
            <a:off x="332656" y="48850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A</a:t>
            </a:r>
            <a:endParaRPr lang="en-AU" sz="160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68511" y="2955826"/>
            <a:ext cx="3330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 noGrp="1"/>
          </p:cNvSpPr>
          <p:nvPr>
            <p:ph type="title" idx="4294967295"/>
          </p:nvPr>
        </p:nvSpPr>
        <p:spPr>
          <a:xfrm>
            <a:off x="4758174" y="2811810"/>
            <a:ext cx="1239364" cy="46166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1200" smtClean="0">
                <a:latin typeface="+mn-lt"/>
              </a:rPr>
              <a:t>407 kb upstream of </a:t>
            </a:r>
            <a:r>
              <a:rPr lang="fr-FR" sz="1200" i="1" smtClean="0">
                <a:latin typeface="+mn-lt"/>
              </a:rPr>
              <a:t>SOX9</a:t>
            </a:r>
            <a:endParaRPr lang="fr-FR" sz="1200" b="1" i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1557571" y="6466487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460680" y="7348354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25873" y="7925886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1                  2                   3</a:t>
            </a:r>
            <a:endParaRPr lang="en-AU" sz="1200"/>
          </a:p>
        </p:txBody>
      </p:sp>
      <p:sp>
        <p:nvSpPr>
          <p:cNvPr id="89" name="TextBox 88"/>
          <p:cNvSpPr txBox="1"/>
          <p:nvPr/>
        </p:nvSpPr>
        <p:spPr>
          <a:xfrm>
            <a:off x="1213552" y="5972145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1 </a:t>
            </a:r>
            <a:endParaRPr lang="en-AU" sz="1200"/>
          </a:p>
        </p:txBody>
      </p:sp>
      <p:sp>
        <p:nvSpPr>
          <p:cNvPr id="90" name="Rectangle 89"/>
          <p:cNvSpPr/>
          <p:nvPr/>
        </p:nvSpPr>
        <p:spPr>
          <a:xfrm>
            <a:off x="404664" y="5745088"/>
            <a:ext cx="5957614" cy="2880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Isosceles Triangle 90"/>
          <p:cNvSpPr/>
          <p:nvPr/>
        </p:nvSpPr>
        <p:spPr>
          <a:xfrm rot="16200000">
            <a:off x="5877272" y="6457739"/>
            <a:ext cx="72008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Isosceles Triangle 91"/>
          <p:cNvSpPr/>
          <p:nvPr/>
        </p:nvSpPr>
        <p:spPr>
          <a:xfrm rot="16200000">
            <a:off x="5875176" y="6610139"/>
            <a:ext cx="72008" cy="144016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TextBox 92"/>
          <p:cNvSpPr txBox="1"/>
          <p:nvPr/>
        </p:nvSpPr>
        <p:spPr>
          <a:xfrm rot="18557757">
            <a:off x="5490631" y="5788521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I1 </a:t>
            </a:r>
            <a:endParaRPr lang="en-AU" sz="1200"/>
          </a:p>
        </p:txBody>
      </p:sp>
      <p:sp>
        <p:nvSpPr>
          <p:cNvPr id="94" name="TextBox 93"/>
          <p:cNvSpPr txBox="1"/>
          <p:nvPr/>
        </p:nvSpPr>
        <p:spPr>
          <a:xfrm rot="18557757">
            <a:off x="5274511" y="5771727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II3 </a:t>
            </a:r>
            <a:endParaRPr lang="en-AU" sz="1200"/>
          </a:p>
        </p:txBody>
      </p:sp>
      <p:sp>
        <p:nvSpPr>
          <p:cNvPr id="95" name="TextBox 94"/>
          <p:cNvSpPr txBox="1"/>
          <p:nvPr/>
        </p:nvSpPr>
        <p:spPr>
          <a:xfrm rot="18557757">
            <a:off x="5058391" y="5773983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III2 </a:t>
            </a:r>
            <a:endParaRPr lang="en-AU" sz="1200"/>
          </a:p>
        </p:txBody>
      </p:sp>
      <p:sp>
        <p:nvSpPr>
          <p:cNvPr id="96" name="TextBox 95"/>
          <p:cNvSpPr txBox="1"/>
          <p:nvPr/>
        </p:nvSpPr>
        <p:spPr>
          <a:xfrm rot="18557757">
            <a:off x="4880743" y="578576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II2 </a:t>
            </a:r>
            <a:endParaRPr lang="en-AU" sz="1200"/>
          </a:p>
        </p:txBody>
      </p:sp>
      <p:sp>
        <p:nvSpPr>
          <p:cNvPr id="97" name="TextBox 96"/>
          <p:cNvSpPr txBox="1"/>
          <p:nvPr/>
        </p:nvSpPr>
        <p:spPr>
          <a:xfrm rot="18557757">
            <a:off x="4674148" y="576897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III3 </a:t>
            </a:r>
            <a:endParaRPr lang="en-AU" sz="1200"/>
          </a:p>
        </p:txBody>
      </p:sp>
      <p:sp>
        <p:nvSpPr>
          <p:cNvPr id="98" name="TextBox 97"/>
          <p:cNvSpPr txBox="1"/>
          <p:nvPr/>
        </p:nvSpPr>
        <p:spPr>
          <a:xfrm rot="18557757">
            <a:off x="4467739" y="5771226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III1 </a:t>
            </a:r>
            <a:endParaRPr lang="en-AU" sz="1200"/>
          </a:p>
        </p:txBody>
      </p:sp>
      <p:sp>
        <p:nvSpPr>
          <p:cNvPr id="99" name="TextBox 98"/>
          <p:cNvSpPr txBox="1"/>
          <p:nvPr/>
        </p:nvSpPr>
        <p:spPr>
          <a:xfrm rot="18557757">
            <a:off x="4115266" y="5802057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M </a:t>
            </a:r>
            <a:endParaRPr lang="en-AU" sz="1200"/>
          </a:p>
        </p:txBody>
      </p:sp>
      <p:sp>
        <p:nvSpPr>
          <p:cNvPr id="100" name="TextBox 99"/>
          <p:cNvSpPr txBox="1"/>
          <p:nvPr/>
        </p:nvSpPr>
        <p:spPr>
          <a:xfrm rot="18557757">
            <a:off x="4284886" y="5766213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smtClean="0"/>
              <a:t>neg</a:t>
            </a:r>
            <a:endParaRPr lang="en-AU" sz="1200"/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3320988" y="1839702"/>
            <a:ext cx="72008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4625654" y="1839702"/>
            <a:ext cx="72008" cy="144016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Isosceles Triangle 102"/>
          <p:cNvSpPr/>
          <p:nvPr/>
        </p:nvSpPr>
        <p:spPr>
          <a:xfrm rot="5400000" flipH="1">
            <a:off x="3150493" y="1839701"/>
            <a:ext cx="72008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Isosceles Triangle 103"/>
          <p:cNvSpPr/>
          <p:nvPr/>
        </p:nvSpPr>
        <p:spPr>
          <a:xfrm rot="5400000" flipH="1">
            <a:off x="2312876" y="1839701"/>
            <a:ext cx="72008" cy="144016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TextBox 82"/>
          <p:cNvSpPr txBox="1"/>
          <p:nvPr/>
        </p:nvSpPr>
        <p:spPr>
          <a:xfrm>
            <a:off x="2045792" y="5961112"/>
            <a:ext cx="8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PRS116</a:t>
            </a:r>
            <a:endParaRPr lang="en-AU" sz="1600"/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1403251" y="8361759"/>
            <a:ext cx="201166" cy="1821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genome-euro.ucsc.edu/trash/hgt/hgt_genome_euro_11a9_413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46" y="4371981"/>
            <a:ext cx="5972206" cy="282995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6" name="Picture 4" descr="http://genome-euro.ucsc.edu/trash/hgt/hgt_genome_euro_73e1_410f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32049"/>
            <a:ext cx="5958371" cy="3600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Fig4</a:t>
            </a: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892982" y="429613"/>
            <a:ext cx="153541" cy="381886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332656" y="4320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A</a:t>
            </a:r>
            <a:endParaRPr lang="en-AU" sz="1600"/>
          </a:p>
        </p:txBody>
      </p:sp>
      <p:sp>
        <p:nvSpPr>
          <p:cNvPr id="20" name="TextBox 19"/>
          <p:cNvSpPr txBox="1"/>
          <p:nvPr/>
        </p:nvSpPr>
        <p:spPr>
          <a:xfrm>
            <a:off x="376089" y="432048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B</a:t>
            </a:r>
            <a:endParaRPr lang="en-AU" sz="1600"/>
          </a:p>
        </p:txBody>
      </p:sp>
      <p:sp>
        <p:nvSpPr>
          <p:cNvPr id="21" name="TextBox 20"/>
          <p:cNvSpPr txBox="1"/>
          <p:nvPr/>
        </p:nvSpPr>
        <p:spPr>
          <a:xfrm>
            <a:off x="332656" y="7575353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C</a:t>
            </a:r>
            <a:endParaRPr lang="en-A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5329" y="396044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C</a:t>
            </a:r>
            <a:endParaRPr lang="en-AU" sz="1600"/>
          </a:p>
        </p:txBody>
      </p:sp>
      <p:sp>
        <p:nvSpPr>
          <p:cNvPr id="23" name="Rectangle 22"/>
          <p:cNvSpPr/>
          <p:nvPr/>
        </p:nvSpPr>
        <p:spPr>
          <a:xfrm>
            <a:off x="2780928" y="429613"/>
            <a:ext cx="504056" cy="381886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2898901" y="396044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B</a:t>
            </a:r>
            <a:endParaRPr lang="en-AU" sz="1600"/>
          </a:p>
        </p:txBody>
      </p:sp>
      <p:sp>
        <p:nvSpPr>
          <p:cNvPr id="13" name="TextBox 12"/>
          <p:cNvSpPr txBox="1"/>
          <p:nvPr/>
        </p:nvSpPr>
        <p:spPr>
          <a:xfrm>
            <a:off x="804701" y="513582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mtClean="0"/>
              <a:t>CEN</a:t>
            </a:r>
            <a:endParaRPr lang="en-AU" sz="1000"/>
          </a:p>
        </p:txBody>
      </p:sp>
      <p:sp>
        <p:nvSpPr>
          <p:cNvPr id="15" name="TextBox 14"/>
          <p:cNvSpPr txBox="1"/>
          <p:nvPr/>
        </p:nvSpPr>
        <p:spPr>
          <a:xfrm>
            <a:off x="5873080" y="513582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smtClean="0"/>
              <a:t>TEL</a:t>
            </a:r>
            <a:endParaRPr lang="en-AU" sz="100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6209779" y="575023"/>
            <a:ext cx="0" cy="1080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818704" y="575023"/>
            <a:ext cx="0" cy="1080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genome-euro.ucsc.edu/trash/hgt/hgt_genome_euro_1bc5_413f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7" y="7575353"/>
            <a:ext cx="5976665" cy="22021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2661376" y="7198830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3405924" y="7198830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772756" y="7198830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3503708" y="7198830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0"/>
          <p:cNvSpPr txBox="1"/>
          <p:nvPr/>
        </p:nvSpPr>
        <p:spPr>
          <a:xfrm>
            <a:off x="3370576" y="7270838"/>
            <a:ext cx="253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C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3649116" y="7270838"/>
            <a:ext cx="263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D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3278192" y="7270838"/>
            <a:ext cx="263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B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2530944" y="7270838"/>
            <a:ext cx="263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A</a:t>
            </a:r>
            <a:endParaRPr lang="en-AU" sz="1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688" y="4356762"/>
            <a:ext cx="5976664" cy="311651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384" y="471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Fig5</a:t>
            </a:r>
            <a:endParaRPr lang="en-AU"/>
          </a:p>
        </p:txBody>
      </p:sp>
      <p:pic>
        <p:nvPicPr>
          <p:cNvPr id="16" name="Picture 15" descr="mCF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645" y="3368824"/>
            <a:ext cx="1859796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193770" y="435486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mtClean="0"/>
              <a:t>peak 22-</a:t>
            </a:r>
            <a:r>
              <a:rPr lang="en-AU" i="1" smtClean="0"/>
              <a:t> lacZ</a:t>
            </a:r>
            <a:endParaRPr lang="en-US" dirty="0"/>
          </a:p>
        </p:txBody>
      </p:sp>
      <p:pic>
        <p:nvPicPr>
          <p:cNvPr id="21" name="Picture 5" descr="PRS-1400_Zf_transgenics"/>
          <p:cNvPicPr>
            <a:picLocks noChangeAspect="1" noChangeArrowheads="1"/>
          </p:cNvPicPr>
          <p:nvPr/>
        </p:nvPicPr>
        <p:blipFill>
          <a:blip r:embed="rId3" cstate="print"/>
          <a:srcRect l="1310" t="51302" r="71190" b="25542"/>
          <a:stretch>
            <a:fillRect/>
          </a:stretch>
        </p:blipFill>
        <p:spPr bwMode="auto">
          <a:xfrm>
            <a:off x="404664" y="6465168"/>
            <a:ext cx="1512168" cy="1656184"/>
          </a:xfrm>
          <a:prstGeom prst="rect">
            <a:avLst/>
          </a:prstGeom>
          <a:noFill/>
        </p:spPr>
      </p:pic>
      <p:pic>
        <p:nvPicPr>
          <p:cNvPr id="22" name="Picture 5" descr="PRS-1400_Zf_transgenics"/>
          <p:cNvPicPr>
            <a:picLocks noChangeAspect="1" noChangeArrowheads="1"/>
          </p:cNvPicPr>
          <p:nvPr/>
        </p:nvPicPr>
        <p:blipFill>
          <a:blip r:embed="rId3" cstate="print"/>
          <a:srcRect l="1090" t="76636" r="72718" b="208"/>
          <a:stretch>
            <a:fillRect/>
          </a:stretch>
        </p:blipFill>
        <p:spPr bwMode="auto">
          <a:xfrm>
            <a:off x="1945407" y="6465168"/>
            <a:ext cx="1440160" cy="16561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988840" y="6033120"/>
            <a:ext cx="16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peak 17-GFP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6414" y="5990773"/>
            <a:ext cx="20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smtClean="0"/>
              <a:t>B</a:t>
            </a:r>
            <a:endParaRPr lang="en-AU" sz="1600"/>
          </a:p>
        </p:txBody>
      </p:sp>
      <p:sp>
        <p:nvSpPr>
          <p:cNvPr id="39" name="Rectangle 38"/>
          <p:cNvSpPr/>
          <p:nvPr/>
        </p:nvSpPr>
        <p:spPr>
          <a:xfrm>
            <a:off x="332656" y="560512"/>
            <a:ext cx="4320480" cy="5400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TextBox 39"/>
          <p:cNvSpPr txBox="1"/>
          <p:nvPr/>
        </p:nvSpPr>
        <p:spPr>
          <a:xfrm>
            <a:off x="285868" y="52003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/>
              <a:t>A</a:t>
            </a:r>
            <a:endParaRPr lang="en-AU" sz="1600"/>
          </a:p>
        </p:txBody>
      </p:sp>
      <p:sp>
        <p:nvSpPr>
          <p:cNvPr id="41" name="Rectangle 40"/>
          <p:cNvSpPr/>
          <p:nvPr/>
        </p:nvSpPr>
        <p:spPr>
          <a:xfrm>
            <a:off x="332656" y="6041295"/>
            <a:ext cx="4968552" cy="21520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mCF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848544"/>
            <a:ext cx="1922944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167321" y="172779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mtClean="0"/>
              <a:t>peak 16-</a:t>
            </a:r>
            <a:r>
              <a:rPr lang="en-AU" i="1" smtClean="0"/>
              <a:t>lacZ</a:t>
            </a:r>
            <a:endParaRPr lang="en-US" dirty="0"/>
          </a:p>
        </p:txBody>
      </p:sp>
      <p:pic>
        <p:nvPicPr>
          <p:cNvPr id="1026" name="Picture 2" descr="C:\Users\roboty\Documents\Paris\PRS-SOX9\Catia A\Catia embryo images 11Sep2012\mCF177\mCF177-2.1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848544"/>
            <a:ext cx="1800200" cy="2260716"/>
          </a:xfrm>
          <a:prstGeom prst="rect">
            <a:avLst/>
          </a:prstGeom>
          <a:noFill/>
        </p:spPr>
      </p:pic>
      <p:pic>
        <p:nvPicPr>
          <p:cNvPr id="1028" name="Picture 4" descr="C:\Users\roboty\Documents\Paris\PRS-SOX9\Catia A\Catia embryo images 11Sep2012\mCF183\mCF183-7.1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7436" y="3403600"/>
            <a:ext cx="1868517" cy="2245117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flipV="1">
            <a:off x="1772816" y="1568624"/>
            <a:ext cx="0" cy="16126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27010" y="4194000"/>
            <a:ext cx="0" cy="16126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594282" y="1584000"/>
            <a:ext cx="0" cy="16126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17032" y="4212000"/>
            <a:ext cx="0" cy="16126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roboty\Desktop\Pk17_96hpf_WTgfp_bf_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4186" y="6465169"/>
            <a:ext cx="1815014" cy="1656184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>
            <a:off x="404664" y="6393160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6992" y="6393160"/>
            <a:ext cx="649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96 hpf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9361" y="6393160"/>
            <a:ext cx="649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48 hpf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656" y="6393160"/>
            <a:ext cx="649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/>
              <a:t>48 hpf</a:t>
            </a:r>
            <a:endParaRPr lang="en-AU" sz="1400"/>
          </a:p>
        </p:txBody>
      </p:sp>
      <p:sp>
        <p:nvSpPr>
          <p:cNvPr id="34" name="TextBox 33"/>
          <p:cNvSpPr txBox="1"/>
          <p:nvPr/>
        </p:nvSpPr>
        <p:spPr>
          <a:xfrm>
            <a:off x="2996952" y="682520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oc</a:t>
            </a:r>
            <a:endParaRPr lang="en-AU" sz="140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683042" y="7041232"/>
            <a:ext cx="385918" cy="2332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84784" y="711324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pa</a:t>
            </a:r>
            <a:endParaRPr lang="en-AU" sz="1400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170874" y="7329264"/>
            <a:ext cx="385918" cy="2332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09120" y="660918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pq</a:t>
            </a:r>
            <a:endParaRPr lang="en-AU" sz="140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861048" y="6753200"/>
            <a:ext cx="216024" cy="2880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93096" y="6825208"/>
            <a:ext cx="288032" cy="1440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05064" y="653717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Mc</a:t>
            </a: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56792" y="7833320"/>
            <a:ext cx="372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>
                <a:solidFill>
                  <a:schemeClr val="bg1"/>
                </a:solidFill>
              </a:rPr>
              <a:t>lat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2996952" y="7833320"/>
            <a:ext cx="449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>
                <a:solidFill>
                  <a:schemeClr val="bg1"/>
                </a:solidFill>
              </a:rPr>
              <a:t>ven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4851796" y="7833320"/>
            <a:ext cx="449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>
                <a:solidFill>
                  <a:schemeClr val="bg1"/>
                </a:solidFill>
              </a:rPr>
              <a:t>ven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3754" y="360450"/>
            <a:ext cx="2088232" cy="25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5" name="Picture 7" descr="C:\Users\roboty\Documents\Paris\ChrisG L2 mic\chrisG-L2-2012\Evas wildtype souris anti-sox9 or -Plcb4\Evas e11,5 souris anti-sox9 pic2.jpg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2898228" y="360254"/>
            <a:ext cx="3411092" cy="2568352"/>
          </a:xfrm>
          <a:prstGeom prst="rect">
            <a:avLst/>
          </a:prstGeom>
          <a:noFill/>
        </p:spPr>
      </p:pic>
      <p:pic>
        <p:nvPicPr>
          <p:cNvPr id="2059" name="Picture 11" descr="C:\Users\roboty\Documents\Paris\SOX9 upstream region\Catia email Mars2012 - OPT images\mcf177-Zsections_compressed\300294.png"/>
          <p:cNvPicPr>
            <a:picLocks noChangeAspect="1" noChangeArrowheads="1"/>
          </p:cNvPicPr>
          <p:nvPr/>
        </p:nvPicPr>
        <p:blipFill>
          <a:blip r:embed="rId3" cstate="print"/>
          <a:srcRect l="25276" t="17289" r="27955" b="15156"/>
          <a:stretch>
            <a:fillRect/>
          </a:stretch>
        </p:blipFill>
        <p:spPr bwMode="auto">
          <a:xfrm rot="10800000">
            <a:off x="753753" y="3008784"/>
            <a:ext cx="2088229" cy="3016330"/>
          </a:xfrm>
          <a:prstGeom prst="rect">
            <a:avLst/>
          </a:prstGeom>
          <a:noFill/>
        </p:spPr>
      </p:pic>
      <p:pic>
        <p:nvPicPr>
          <p:cNvPr id="15" name="Picture 11" descr="C:\Users\roboty\Documents\Paris\SOX9 upstream region\Catia email Mars2012 - OPT images\mcf177-Zsections_compressed\300294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9287" t="44807" r="30803" b="37402"/>
          <a:stretch>
            <a:fillRect/>
          </a:stretch>
        </p:blipFill>
        <p:spPr bwMode="auto">
          <a:xfrm rot="10800000">
            <a:off x="2906610" y="3008784"/>
            <a:ext cx="3384570" cy="3024336"/>
          </a:xfrm>
          <a:prstGeom prst="rect">
            <a:avLst/>
          </a:prstGeom>
          <a:noFill/>
        </p:spPr>
      </p:pic>
      <p:pic>
        <p:nvPicPr>
          <p:cNvPr id="2060" name="Picture 12" descr="C:\Users\roboty\Documents\Paris\SOX9 upstream region\Catia email Mars2012 - OPT images\mcf183-Ysections_compressed\200264.png"/>
          <p:cNvPicPr>
            <a:picLocks noChangeAspect="1" noChangeArrowheads="1"/>
          </p:cNvPicPr>
          <p:nvPr/>
        </p:nvPicPr>
        <p:blipFill>
          <a:blip r:embed="rId4" cstate="print"/>
          <a:srcRect l="27252" t="5044" r="15745" b="2570"/>
          <a:stretch>
            <a:fillRect/>
          </a:stretch>
        </p:blipFill>
        <p:spPr bwMode="auto">
          <a:xfrm flipH="1">
            <a:off x="753754" y="6105128"/>
            <a:ext cx="2088232" cy="3384376"/>
          </a:xfrm>
          <a:prstGeom prst="rect">
            <a:avLst/>
          </a:prstGeom>
          <a:noFill/>
        </p:spPr>
      </p:pic>
      <p:pic>
        <p:nvPicPr>
          <p:cNvPr id="17" name="Picture 12" descr="C:\Users\roboty\Documents\Paris\SOX9 upstream region\Catia email Mars2012 - OPT images\mcf183-Ysections_compressed\200264.png"/>
          <p:cNvPicPr>
            <a:picLocks noChangeAspect="1" noChangeArrowheads="1"/>
          </p:cNvPicPr>
          <p:nvPr/>
        </p:nvPicPr>
        <p:blipFill>
          <a:blip r:embed="rId4" cstate="print"/>
          <a:srcRect l="58256" t="28058" r="21338" b="51536"/>
          <a:stretch>
            <a:fillRect/>
          </a:stretch>
        </p:blipFill>
        <p:spPr bwMode="auto">
          <a:xfrm flipH="1">
            <a:off x="2898228" y="6105128"/>
            <a:ext cx="3384376" cy="338437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69778" y="4016896"/>
            <a:ext cx="792088" cy="792088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969778" y="6897216"/>
            <a:ext cx="792088" cy="792088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G:\chrisG-L2-2012\Evas wildtype souris anti-sox9 or -Plcb4\Evas e11,5 souris anti-sox9 pic3-8.jpg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</a:blip>
          <a:srcRect b="1661"/>
          <a:stretch>
            <a:fillRect/>
          </a:stretch>
        </p:blipFill>
        <p:spPr bwMode="auto">
          <a:xfrm>
            <a:off x="1243263" y="2076705"/>
            <a:ext cx="1147627" cy="849741"/>
          </a:xfrm>
          <a:prstGeom prst="rect">
            <a:avLst/>
          </a:prstGeom>
          <a:noFill/>
        </p:spPr>
      </p:pic>
      <p:pic>
        <p:nvPicPr>
          <p:cNvPr id="1027" name="Picture 3" descr="G:\chrisG-L2-2012\Evas wildtype souris anti-sox9 or -Plcb4\Evas e11,5 souris anti-sox9 pic3-1.jpg"/>
          <p:cNvPicPr>
            <a:picLocks noChangeAspect="1" noChangeArrowheads="1"/>
          </p:cNvPicPr>
          <p:nvPr/>
        </p:nvPicPr>
        <p:blipFill>
          <a:blip r:embed="rId6" cstate="print">
            <a:lum bright="40000" contrast="40000"/>
          </a:blip>
          <a:srcRect t="9711"/>
          <a:stretch>
            <a:fillRect/>
          </a:stretch>
        </p:blipFill>
        <p:spPr bwMode="auto">
          <a:xfrm>
            <a:off x="1163795" y="416496"/>
            <a:ext cx="1147627" cy="780183"/>
          </a:xfrm>
          <a:prstGeom prst="rect">
            <a:avLst/>
          </a:prstGeom>
          <a:noFill/>
        </p:spPr>
      </p:pic>
      <p:pic>
        <p:nvPicPr>
          <p:cNvPr id="1028" name="Picture 4" descr="G:\chrisG-L2-2012\Evas wildtype souris anti-sox9 or -Plcb4\Evas e11,5 souris anti-sox9 pic3-2.jpg"/>
          <p:cNvPicPr>
            <a:picLocks noChangeAspect="1" noChangeArrowheads="1"/>
          </p:cNvPicPr>
          <p:nvPr/>
        </p:nvPicPr>
        <p:blipFill>
          <a:blip r:embed="rId7" cstate="print">
            <a:lum bright="40000" contrast="40000"/>
          </a:blip>
          <a:srcRect t="2491"/>
          <a:stretch>
            <a:fillRect/>
          </a:stretch>
        </p:blipFill>
        <p:spPr bwMode="auto">
          <a:xfrm>
            <a:off x="1336961" y="363630"/>
            <a:ext cx="1147627" cy="842573"/>
          </a:xfrm>
          <a:prstGeom prst="rect">
            <a:avLst/>
          </a:prstGeom>
          <a:noFill/>
        </p:spPr>
      </p:pic>
      <p:pic>
        <p:nvPicPr>
          <p:cNvPr id="1029" name="Picture 5" descr="G:\chrisG-L2-2012\Evas wildtype souris anti-sox9 or -Plcb4\Evas e11,5 souris anti-sox9 pic3-3.jpg"/>
          <p:cNvPicPr>
            <a:picLocks noChangeAspect="1" noChangeArrowheads="1"/>
          </p:cNvPicPr>
          <p:nvPr/>
        </p:nvPicPr>
        <p:blipFill>
          <a:blip r:embed="rId8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163795" y="1033615"/>
            <a:ext cx="1147627" cy="864096"/>
          </a:xfrm>
          <a:prstGeom prst="rect">
            <a:avLst/>
          </a:prstGeom>
          <a:noFill/>
        </p:spPr>
      </p:pic>
      <p:pic>
        <p:nvPicPr>
          <p:cNvPr id="1032" name="Picture 8" descr="G:\chrisG-L2-2012\Evas wildtype souris anti-sox9 or -Plcb4\Evas e11,5 souris anti-sox9 pic3-6.jpg"/>
          <p:cNvPicPr>
            <a:picLocks noChangeAspect="1" noChangeArrowheads="1"/>
          </p:cNvPicPr>
          <p:nvPr/>
        </p:nvPicPr>
        <p:blipFill>
          <a:blip r:embed="rId9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272096" y="1525188"/>
            <a:ext cx="1147627" cy="864096"/>
          </a:xfrm>
          <a:prstGeom prst="rect">
            <a:avLst/>
          </a:prstGeom>
          <a:noFill/>
        </p:spPr>
      </p:pic>
      <p:pic>
        <p:nvPicPr>
          <p:cNvPr id="1033" name="Picture 9" descr="G:\chrisG-L2-2012\Evas wildtype souris anti-sox9 or -Plcb4\Evas e11,5 souris anti-sox9 pic3-7.jpg"/>
          <p:cNvPicPr>
            <a:picLocks noChangeAspect="1" noChangeArrowheads="1"/>
          </p:cNvPicPr>
          <p:nvPr/>
        </p:nvPicPr>
        <p:blipFill>
          <a:blip r:embed="rId10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113794" y="2062632"/>
            <a:ext cx="1147627" cy="864096"/>
          </a:xfrm>
          <a:prstGeom prst="rect">
            <a:avLst/>
          </a:prstGeom>
          <a:noFill/>
        </p:spPr>
      </p:pic>
      <p:pic>
        <p:nvPicPr>
          <p:cNvPr id="1031" name="Picture 7" descr="G:\chrisG-L2-2012\Evas wildtype souris anti-sox9 or -Plcb4\Evas e11,5 souris anti-sox9 pic3-5.jpg"/>
          <p:cNvPicPr>
            <a:picLocks noChangeAspect="1" noChangeArrowheads="1"/>
          </p:cNvPicPr>
          <p:nvPr/>
        </p:nvPicPr>
        <p:blipFill>
          <a:blip r:embed="rId11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139724" y="1546617"/>
            <a:ext cx="1147627" cy="864096"/>
          </a:xfrm>
          <a:prstGeom prst="rect">
            <a:avLst/>
          </a:prstGeom>
          <a:noFill/>
        </p:spPr>
      </p:pic>
      <p:pic>
        <p:nvPicPr>
          <p:cNvPr id="1030" name="Picture 6" descr="G:\chrisG-L2-2012\Evas wildtype souris anti-sox9 or -Plcb4\Evas e11,5 souris anti-sox9 pic3-4.jpg"/>
          <p:cNvPicPr>
            <a:picLocks noChangeAspect="1" noChangeArrowheads="1"/>
          </p:cNvPicPr>
          <p:nvPr/>
        </p:nvPicPr>
        <p:blipFill>
          <a:blip r:embed="rId1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224051" y="1037799"/>
            <a:ext cx="1147627" cy="86409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62010" y="1297844"/>
            <a:ext cx="648072" cy="504056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706818" y="2811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A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0612" y="2841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B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998" y="29367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C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9238" y="293677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D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440" y="60417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F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624" y="604174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E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770" y="3962140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D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6396" y="6833834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F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3002" y="123746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B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8290" y="992560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oc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50082" y="2216696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mp</a:t>
            </a:r>
            <a:endParaRPr lang="en-AU" sz="160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74234" y="1208584"/>
            <a:ext cx="576064" cy="5213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41672" y="3774994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oc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13464" y="499913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mp</a:t>
            </a:r>
            <a:endParaRPr lang="en-AU" sz="160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137616" y="3991018"/>
            <a:ext cx="576064" cy="5213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69348" y="6862712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oc</a:t>
            </a:r>
            <a:endParaRPr lang="en-AU" sz="160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62050" y="819336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mp</a:t>
            </a:r>
            <a:endParaRPr lang="en-AU" sz="160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5722306" y="7113240"/>
            <a:ext cx="10950" cy="576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27384" y="4716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Fig6</a:t>
            </a:r>
            <a:endParaRPr lang="en-AU"/>
          </a:p>
        </p:txBody>
      </p:sp>
      <p:sp>
        <p:nvSpPr>
          <p:cNvPr id="43" name="TextBox 42"/>
          <p:cNvSpPr txBox="1"/>
          <p:nvPr/>
        </p:nvSpPr>
        <p:spPr>
          <a:xfrm>
            <a:off x="2824361" y="2651180"/>
            <a:ext cx="57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Sox9</a:t>
            </a:r>
            <a:endParaRPr lang="en-AU" sz="160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696" y="2648744"/>
            <a:ext cx="57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Sox9</a:t>
            </a:r>
            <a:endParaRPr lang="en-AU" sz="160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192" y="572314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peak 16-</a:t>
            </a:r>
            <a:r>
              <a:rPr lang="en-AU" sz="1600" i="1" smtClean="0">
                <a:solidFill>
                  <a:srgbClr val="FF0000"/>
                </a:solidFill>
              </a:rPr>
              <a:t>lacZ</a:t>
            </a:r>
            <a:endParaRPr lang="en-AU" sz="160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696" y="9172897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peak 22-</a:t>
            </a:r>
            <a:r>
              <a:rPr lang="en-AU" sz="1600" i="1" smtClean="0">
                <a:solidFill>
                  <a:srgbClr val="FF0000"/>
                </a:solidFill>
              </a:rPr>
              <a:t>lacZ</a:t>
            </a:r>
            <a:endParaRPr lang="en-AU" sz="1600" i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2936" y="5729769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peak 16-</a:t>
            </a:r>
            <a:r>
              <a:rPr lang="en-AU" sz="1600" i="1" smtClean="0">
                <a:solidFill>
                  <a:srgbClr val="FF0000"/>
                </a:solidFill>
              </a:rPr>
              <a:t>lacZ</a:t>
            </a:r>
            <a:endParaRPr lang="en-AU" sz="1600" i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3440" y="9179525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rgbClr val="FF0000"/>
                </a:solidFill>
              </a:rPr>
              <a:t>peak 22-</a:t>
            </a:r>
            <a:r>
              <a:rPr lang="en-AU" sz="1600" i="1" smtClean="0">
                <a:solidFill>
                  <a:srgbClr val="FF0000"/>
                </a:solidFill>
              </a:rPr>
              <a:t>lacZ</a:t>
            </a:r>
            <a:endParaRPr lang="en-AU" sz="16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4704" y="8841432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lb</a:t>
            </a:r>
            <a:endParaRPr lang="en-AU" sz="160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991678" y="8625408"/>
            <a:ext cx="61058" cy="2880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33189</TotalTime>
  <Words>335</Words>
  <Application>Microsoft Office PowerPoint</Application>
  <PresentationFormat>A4 Paper (210x297 mm)</PresentationFormat>
  <Paragraphs>140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del/+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ctg</dc:creator>
  <cp:lastModifiedBy>de Montfalcon</cp:lastModifiedBy>
  <cp:revision>76</cp:revision>
  <dcterms:created xsi:type="dcterms:W3CDTF">2012-05-08T23:03:24Z</dcterms:created>
  <dcterms:modified xsi:type="dcterms:W3CDTF">2015-03-02T12:36:54Z</dcterms:modified>
</cp:coreProperties>
</file>