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0238700" cy="21388388"/>
  <p:notesSz cx="6858000" cy="9144000"/>
  <p:defaultTextStyle>
    <a:defPPr>
      <a:defRPr lang="en-US"/>
    </a:defPPr>
    <a:lvl1pPr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1pPr>
    <a:lvl2pPr marL="1474788" indent="-1017588"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2pPr>
    <a:lvl3pPr marL="2949575" indent="-2035175"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3pPr>
    <a:lvl4pPr marL="4424363" indent="-3052763"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4pPr>
    <a:lvl5pPr marL="5899150" indent="-4070350" algn="l" defTabSz="1474788" rtl="0" fontAlgn="base">
      <a:spcBef>
        <a:spcPct val="0"/>
      </a:spcBef>
      <a:spcAft>
        <a:spcPct val="0"/>
      </a:spcAft>
      <a:defRPr sz="58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58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58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58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58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008EB6"/>
    <a:srgbClr val="005C84"/>
    <a:srgbClr val="67A188"/>
    <a:srgbClr val="007181"/>
    <a:srgbClr val="0068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9817" autoAdjust="0"/>
  </p:normalViewPr>
  <p:slideViewPr>
    <p:cSldViewPr snapToGrid="0" snapToObjects="1">
      <p:cViewPr>
        <p:scale>
          <a:sx n="30" d="100"/>
          <a:sy n="30" d="100"/>
        </p:scale>
        <p:origin x="-88" y="744"/>
      </p:cViewPr>
      <p:guideLst>
        <p:guide orient="horz" pos="6737"/>
        <p:guide pos="9523"/>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7903" y="6644266"/>
            <a:ext cx="25702895" cy="4584640"/>
          </a:xfrm>
        </p:spPr>
        <p:txBody>
          <a:bodyPr/>
          <a:lstStyle/>
          <a:p>
            <a:r>
              <a:rPr lang="en-US" smtClean="0"/>
              <a:t>Click to edit Master title style</a:t>
            </a:r>
            <a:endParaRPr lang="en-US"/>
          </a:p>
        </p:txBody>
      </p:sp>
      <p:sp>
        <p:nvSpPr>
          <p:cNvPr id="3" name="Subtitle 2"/>
          <p:cNvSpPr>
            <a:spLocks noGrp="1"/>
          </p:cNvSpPr>
          <p:nvPr>
            <p:ph type="subTitle" idx="1"/>
          </p:nvPr>
        </p:nvSpPr>
        <p:spPr>
          <a:xfrm>
            <a:off x="4535805" y="12120086"/>
            <a:ext cx="21167091" cy="5465922"/>
          </a:xfrm>
        </p:spPr>
        <p:txBody>
          <a:bodyPr/>
          <a:lstStyle>
            <a:lvl1pPr marL="0" indent="0" algn="ctr">
              <a:buNone/>
              <a:defRPr>
                <a:solidFill>
                  <a:schemeClr val="tx1">
                    <a:tint val="75000"/>
                  </a:schemeClr>
                </a:solidFill>
              </a:defRPr>
            </a:lvl1pPr>
            <a:lvl2pPr marL="1475019" indent="0" algn="ctr">
              <a:buNone/>
              <a:defRPr>
                <a:solidFill>
                  <a:schemeClr val="tx1">
                    <a:tint val="75000"/>
                  </a:schemeClr>
                </a:solidFill>
              </a:defRPr>
            </a:lvl2pPr>
            <a:lvl3pPr marL="2950037" indent="0" algn="ctr">
              <a:buNone/>
              <a:defRPr>
                <a:solidFill>
                  <a:schemeClr val="tx1">
                    <a:tint val="75000"/>
                  </a:schemeClr>
                </a:solidFill>
              </a:defRPr>
            </a:lvl3pPr>
            <a:lvl4pPr marL="4425056" indent="0" algn="ctr">
              <a:buNone/>
              <a:defRPr>
                <a:solidFill>
                  <a:schemeClr val="tx1">
                    <a:tint val="75000"/>
                  </a:schemeClr>
                </a:solidFill>
              </a:defRPr>
            </a:lvl4pPr>
            <a:lvl5pPr marL="5900075" indent="0" algn="ctr">
              <a:buNone/>
              <a:defRPr>
                <a:solidFill>
                  <a:schemeClr val="tx1">
                    <a:tint val="75000"/>
                  </a:schemeClr>
                </a:solidFill>
              </a:defRPr>
            </a:lvl5pPr>
            <a:lvl6pPr marL="7375093" indent="0" algn="ctr">
              <a:buNone/>
              <a:defRPr>
                <a:solidFill>
                  <a:schemeClr val="tx1">
                    <a:tint val="75000"/>
                  </a:schemeClr>
                </a:solidFill>
              </a:defRPr>
            </a:lvl6pPr>
            <a:lvl7pPr marL="8850112" indent="0" algn="ctr">
              <a:buNone/>
              <a:defRPr>
                <a:solidFill>
                  <a:schemeClr val="tx1">
                    <a:tint val="75000"/>
                  </a:schemeClr>
                </a:solidFill>
              </a:defRPr>
            </a:lvl7pPr>
            <a:lvl8pPr marL="10325130" indent="0" algn="ctr">
              <a:buNone/>
              <a:defRPr>
                <a:solidFill>
                  <a:schemeClr val="tx1">
                    <a:tint val="75000"/>
                  </a:schemeClr>
                </a:solidFill>
              </a:defRPr>
            </a:lvl8pPr>
            <a:lvl9pPr marL="118001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F7F9CF8-4244-4458-8CF7-4A86C60D72B8}" type="datetimeFigureOut">
              <a:rPr lang="en-US"/>
              <a:pPr/>
              <a:t>02/11/2013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9EB93DC-A073-48E6-9221-7926148F367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718A8EAE-4835-496D-AC80-A4002C5F4DEE}" type="datetimeFigureOut">
              <a:rPr lang="en-US"/>
              <a:pPr/>
              <a:t>02/11/2013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C0674F1-A211-4DAE-B4C1-019E8CF9B5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279796" y="3777627"/>
            <a:ext cx="15912068" cy="8046390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538348" y="3777627"/>
            <a:ext cx="47237470" cy="8046390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48660F2C-A17F-4FA6-858A-A44D5B2F77A8}" type="datetimeFigureOut">
              <a:rPr lang="en-US"/>
              <a:pPr/>
              <a:t>02/11/2013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73B282-B705-4031-9F3D-14E7EBE5C0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BFAABB1E-799C-4E66-8700-7509A4945179}" type="datetimeFigureOut">
              <a:rPr lang="en-US"/>
              <a:pPr/>
              <a:t>02/11/2013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36665F-710D-4E6C-9886-211A386F799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8649" y="13744021"/>
            <a:ext cx="25702895" cy="4247972"/>
          </a:xfrm>
        </p:spPr>
        <p:txBody>
          <a:bodyPr anchor="t"/>
          <a:lstStyle>
            <a:lvl1pPr algn="l">
              <a:defRPr sz="12900" b="1" cap="all"/>
            </a:lvl1pPr>
          </a:lstStyle>
          <a:p>
            <a:r>
              <a:rPr lang="en-GB" smtClean="0"/>
              <a:t>Click to edit Master title style</a:t>
            </a:r>
            <a:endParaRPr lang="en-US"/>
          </a:p>
        </p:txBody>
      </p:sp>
      <p:sp>
        <p:nvSpPr>
          <p:cNvPr id="3" name="Text Placeholder 2"/>
          <p:cNvSpPr>
            <a:spLocks noGrp="1"/>
          </p:cNvSpPr>
          <p:nvPr>
            <p:ph type="body" idx="1"/>
          </p:nvPr>
        </p:nvSpPr>
        <p:spPr>
          <a:xfrm>
            <a:off x="2388649" y="9065314"/>
            <a:ext cx="25702895" cy="4678708"/>
          </a:xfrm>
        </p:spPr>
        <p:txBody>
          <a:bodyPr anchor="b"/>
          <a:lstStyle>
            <a:lvl1pPr marL="0" indent="0">
              <a:buNone/>
              <a:defRPr sz="6500">
                <a:solidFill>
                  <a:schemeClr val="tx1">
                    <a:tint val="75000"/>
                  </a:schemeClr>
                </a:solidFill>
              </a:defRPr>
            </a:lvl1pPr>
            <a:lvl2pPr marL="1475019" indent="0">
              <a:buNone/>
              <a:defRPr sz="5800">
                <a:solidFill>
                  <a:schemeClr val="tx1">
                    <a:tint val="75000"/>
                  </a:schemeClr>
                </a:solidFill>
              </a:defRPr>
            </a:lvl2pPr>
            <a:lvl3pPr marL="2950037" indent="0">
              <a:buNone/>
              <a:defRPr sz="5200">
                <a:solidFill>
                  <a:schemeClr val="tx1">
                    <a:tint val="75000"/>
                  </a:schemeClr>
                </a:solidFill>
              </a:defRPr>
            </a:lvl3pPr>
            <a:lvl4pPr marL="4425056" indent="0">
              <a:buNone/>
              <a:defRPr sz="4500">
                <a:solidFill>
                  <a:schemeClr val="tx1">
                    <a:tint val="75000"/>
                  </a:schemeClr>
                </a:solidFill>
              </a:defRPr>
            </a:lvl4pPr>
            <a:lvl5pPr marL="5900075" indent="0">
              <a:buNone/>
              <a:defRPr sz="4500">
                <a:solidFill>
                  <a:schemeClr val="tx1">
                    <a:tint val="75000"/>
                  </a:schemeClr>
                </a:solidFill>
              </a:defRPr>
            </a:lvl5pPr>
            <a:lvl6pPr marL="7375093" indent="0">
              <a:buNone/>
              <a:defRPr sz="4500">
                <a:solidFill>
                  <a:schemeClr val="tx1">
                    <a:tint val="75000"/>
                  </a:schemeClr>
                </a:solidFill>
              </a:defRPr>
            </a:lvl6pPr>
            <a:lvl7pPr marL="8850112" indent="0">
              <a:buNone/>
              <a:defRPr sz="4500">
                <a:solidFill>
                  <a:schemeClr val="tx1">
                    <a:tint val="75000"/>
                  </a:schemeClr>
                </a:solidFill>
              </a:defRPr>
            </a:lvl7pPr>
            <a:lvl8pPr marL="10325130" indent="0">
              <a:buNone/>
              <a:defRPr sz="4500">
                <a:solidFill>
                  <a:schemeClr val="tx1">
                    <a:tint val="75000"/>
                  </a:schemeClr>
                </a:solidFill>
              </a:defRPr>
            </a:lvl8pPr>
            <a:lvl9pPr marL="11800149" indent="0">
              <a:buNone/>
              <a:defRPr sz="4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75DFCC7F-AC66-4E22-B1B7-0B4AC1244AAA}" type="datetimeFigureOut">
              <a:rPr lang="en-US"/>
              <a:pPr/>
              <a:t>02/11/2013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5A556B8-CF43-4224-84CE-8B7EF5BA258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538350" y="22007268"/>
            <a:ext cx="31572142" cy="62234268"/>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35614471" y="22007268"/>
            <a:ext cx="31577394" cy="62234268"/>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735E7EE4-2C3B-4D83-A5E3-661FC18CCDE6}" type="datetimeFigureOut">
              <a:rPr lang="en-US"/>
              <a:pPr/>
              <a:t>02/11/2013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E09C70A-F834-462E-86E0-89A6FFB1720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936" y="856528"/>
            <a:ext cx="27214830" cy="3564731"/>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511936" y="4787634"/>
            <a:ext cx="13360677" cy="1995258"/>
          </a:xfrm>
        </p:spPr>
        <p:txBody>
          <a:bodyPr anchor="b"/>
          <a:lstStyle>
            <a:lvl1pPr marL="0" indent="0">
              <a:buNone/>
              <a:defRPr sz="7700" b="1"/>
            </a:lvl1pPr>
            <a:lvl2pPr marL="1475019" indent="0">
              <a:buNone/>
              <a:defRPr sz="6500" b="1"/>
            </a:lvl2pPr>
            <a:lvl3pPr marL="2950037" indent="0">
              <a:buNone/>
              <a:defRPr sz="5800" b="1"/>
            </a:lvl3pPr>
            <a:lvl4pPr marL="4425056" indent="0">
              <a:buNone/>
              <a:defRPr sz="5200" b="1"/>
            </a:lvl4pPr>
            <a:lvl5pPr marL="5900075" indent="0">
              <a:buNone/>
              <a:defRPr sz="5200" b="1"/>
            </a:lvl5pPr>
            <a:lvl6pPr marL="7375093" indent="0">
              <a:buNone/>
              <a:defRPr sz="5200" b="1"/>
            </a:lvl6pPr>
            <a:lvl7pPr marL="8850112" indent="0">
              <a:buNone/>
              <a:defRPr sz="5200" b="1"/>
            </a:lvl7pPr>
            <a:lvl8pPr marL="10325130" indent="0">
              <a:buNone/>
              <a:defRPr sz="5200" b="1"/>
            </a:lvl8pPr>
            <a:lvl9pPr marL="11800149" indent="0">
              <a:buNone/>
              <a:defRPr sz="5200" b="1"/>
            </a:lvl9pPr>
          </a:lstStyle>
          <a:p>
            <a:pPr lvl="0"/>
            <a:r>
              <a:rPr lang="en-GB" smtClean="0"/>
              <a:t>Click to edit Master text styles</a:t>
            </a:r>
          </a:p>
        </p:txBody>
      </p:sp>
      <p:sp>
        <p:nvSpPr>
          <p:cNvPr id="4" name="Content Placeholder 3"/>
          <p:cNvSpPr>
            <a:spLocks noGrp="1"/>
          </p:cNvSpPr>
          <p:nvPr>
            <p:ph sz="half" idx="2"/>
          </p:nvPr>
        </p:nvSpPr>
        <p:spPr>
          <a:xfrm>
            <a:off x="1511936" y="6782892"/>
            <a:ext cx="13360677" cy="12323080"/>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5360842" y="4787634"/>
            <a:ext cx="13365926" cy="1995258"/>
          </a:xfrm>
        </p:spPr>
        <p:txBody>
          <a:bodyPr anchor="b"/>
          <a:lstStyle>
            <a:lvl1pPr marL="0" indent="0">
              <a:buNone/>
              <a:defRPr sz="7700" b="1"/>
            </a:lvl1pPr>
            <a:lvl2pPr marL="1475019" indent="0">
              <a:buNone/>
              <a:defRPr sz="6500" b="1"/>
            </a:lvl2pPr>
            <a:lvl3pPr marL="2950037" indent="0">
              <a:buNone/>
              <a:defRPr sz="5800" b="1"/>
            </a:lvl3pPr>
            <a:lvl4pPr marL="4425056" indent="0">
              <a:buNone/>
              <a:defRPr sz="5200" b="1"/>
            </a:lvl4pPr>
            <a:lvl5pPr marL="5900075" indent="0">
              <a:buNone/>
              <a:defRPr sz="5200" b="1"/>
            </a:lvl5pPr>
            <a:lvl6pPr marL="7375093" indent="0">
              <a:buNone/>
              <a:defRPr sz="5200" b="1"/>
            </a:lvl6pPr>
            <a:lvl7pPr marL="8850112" indent="0">
              <a:buNone/>
              <a:defRPr sz="5200" b="1"/>
            </a:lvl7pPr>
            <a:lvl8pPr marL="10325130" indent="0">
              <a:buNone/>
              <a:defRPr sz="5200" b="1"/>
            </a:lvl8pPr>
            <a:lvl9pPr marL="11800149" indent="0">
              <a:buNone/>
              <a:defRPr sz="5200" b="1"/>
            </a:lvl9pPr>
          </a:lstStyle>
          <a:p>
            <a:pPr lvl="0"/>
            <a:r>
              <a:rPr lang="en-GB" smtClean="0"/>
              <a:t>Click to edit Master text styles</a:t>
            </a:r>
          </a:p>
        </p:txBody>
      </p:sp>
      <p:sp>
        <p:nvSpPr>
          <p:cNvPr id="6" name="Content Placeholder 5"/>
          <p:cNvSpPr>
            <a:spLocks noGrp="1"/>
          </p:cNvSpPr>
          <p:nvPr>
            <p:ph sz="quarter" idx="4"/>
          </p:nvPr>
        </p:nvSpPr>
        <p:spPr>
          <a:xfrm>
            <a:off x="15360842" y="6782892"/>
            <a:ext cx="13365926" cy="12323080"/>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C9327D90-7737-4006-902C-F2542EE11176}" type="datetimeFigureOut">
              <a:rPr lang="en-US"/>
              <a:pPr/>
              <a:t>02/11/2013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3E5B83A-61EC-49FE-95BF-F22D7DFA4CD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6094E74-CBE8-4C14-83CA-A42E115B0967}" type="datetimeFigureOut">
              <a:rPr lang="en-US"/>
              <a:pPr/>
              <a:t>02/11/2013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BC6C964-2943-4E0C-B89E-9B27A8DFD22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FDFE00A-1A24-425B-B30F-3281F67E1E48}" type="datetimeFigureOut">
              <a:rPr lang="en-US"/>
              <a:pPr/>
              <a:t>02/11/2013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DE75E7B-6699-43DB-911B-70EB720FBCB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937" y="851574"/>
            <a:ext cx="9948324" cy="3624144"/>
          </a:xfrm>
        </p:spPr>
        <p:txBody>
          <a:bodyPr anchor="b"/>
          <a:lstStyle>
            <a:lvl1pPr algn="l">
              <a:defRPr sz="6500" b="1"/>
            </a:lvl1pPr>
          </a:lstStyle>
          <a:p>
            <a:r>
              <a:rPr lang="en-GB" smtClean="0"/>
              <a:t>Click to edit Master title style</a:t>
            </a:r>
            <a:endParaRPr lang="en-US"/>
          </a:p>
        </p:txBody>
      </p:sp>
      <p:sp>
        <p:nvSpPr>
          <p:cNvPr id="3" name="Content Placeholder 2"/>
          <p:cNvSpPr>
            <a:spLocks noGrp="1"/>
          </p:cNvSpPr>
          <p:nvPr>
            <p:ph idx="1"/>
          </p:nvPr>
        </p:nvSpPr>
        <p:spPr>
          <a:xfrm>
            <a:off x="11822493" y="851576"/>
            <a:ext cx="16904273" cy="18254397"/>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511937" y="4475720"/>
            <a:ext cx="9948324" cy="14630253"/>
          </a:xfrm>
        </p:spPr>
        <p:txBody>
          <a:bodyPr/>
          <a:lstStyle>
            <a:lvl1pPr marL="0" indent="0">
              <a:buNone/>
              <a:defRPr sz="4500"/>
            </a:lvl1pPr>
            <a:lvl2pPr marL="1475019" indent="0">
              <a:buNone/>
              <a:defRPr sz="3900"/>
            </a:lvl2pPr>
            <a:lvl3pPr marL="2950037" indent="0">
              <a:buNone/>
              <a:defRPr sz="3200"/>
            </a:lvl3pPr>
            <a:lvl4pPr marL="4425056" indent="0">
              <a:buNone/>
              <a:defRPr sz="2900"/>
            </a:lvl4pPr>
            <a:lvl5pPr marL="5900075" indent="0">
              <a:buNone/>
              <a:defRPr sz="2900"/>
            </a:lvl5pPr>
            <a:lvl6pPr marL="7375093" indent="0">
              <a:buNone/>
              <a:defRPr sz="2900"/>
            </a:lvl6pPr>
            <a:lvl7pPr marL="8850112" indent="0">
              <a:buNone/>
              <a:defRPr sz="2900"/>
            </a:lvl7pPr>
            <a:lvl8pPr marL="10325130" indent="0">
              <a:buNone/>
              <a:defRPr sz="2900"/>
            </a:lvl8pPr>
            <a:lvl9pPr marL="11800149" indent="0">
              <a:buNone/>
              <a:defRPr sz="2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A61A654D-8DC4-4DF9-AE72-7B1860F7702F}" type="datetimeFigureOut">
              <a:rPr lang="en-US"/>
              <a:pPr/>
              <a:t>02/11/2013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16D11E9-F474-4C5C-87BE-47941D9C980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6998" y="14971872"/>
            <a:ext cx="18143220" cy="1767514"/>
          </a:xfrm>
        </p:spPr>
        <p:txBody>
          <a:bodyPr anchor="b"/>
          <a:lstStyle>
            <a:lvl1pPr algn="l">
              <a:defRPr sz="6500" b="1"/>
            </a:lvl1pPr>
          </a:lstStyle>
          <a:p>
            <a:r>
              <a:rPr lang="en-GB" smtClean="0"/>
              <a:t>Click to edit Master title style</a:t>
            </a:r>
            <a:endParaRPr lang="en-US"/>
          </a:p>
        </p:txBody>
      </p:sp>
      <p:sp>
        <p:nvSpPr>
          <p:cNvPr id="3" name="Picture Placeholder 2"/>
          <p:cNvSpPr>
            <a:spLocks noGrp="1"/>
          </p:cNvSpPr>
          <p:nvPr>
            <p:ph type="pic" idx="1"/>
          </p:nvPr>
        </p:nvSpPr>
        <p:spPr>
          <a:xfrm>
            <a:off x="5926998" y="1911092"/>
            <a:ext cx="18143220" cy="12833033"/>
          </a:xfrm>
        </p:spPr>
        <p:txBody>
          <a:bodyPr rtlCol="0">
            <a:normAutofit/>
          </a:bodyPr>
          <a:lstStyle>
            <a:lvl1pPr marL="0" indent="0">
              <a:buNone/>
              <a:defRPr sz="10300"/>
            </a:lvl1pPr>
            <a:lvl2pPr marL="1475019" indent="0">
              <a:buNone/>
              <a:defRPr sz="9000"/>
            </a:lvl2pPr>
            <a:lvl3pPr marL="2950037" indent="0">
              <a:buNone/>
              <a:defRPr sz="7700"/>
            </a:lvl3pPr>
            <a:lvl4pPr marL="4425056" indent="0">
              <a:buNone/>
              <a:defRPr sz="6500"/>
            </a:lvl4pPr>
            <a:lvl5pPr marL="5900075" indent="0">
              <a:buNone/>
              <a:defRPr sz="6500"/>
            </a:lvl5pPr>
            <a:lvl6pPr marL="7375093" indent="0">
              <a:buNone/>
              <a:defRPr sz="6500"/>
            </a:lvl6pPr>
            <a:lvl7pPr marL="8850112" indent="0">
              <a:buNone/>
              <a:defRPr sz="6500"/>
            </a:lvl7pPr>
            <a:lvl8pPr marL="10325130" indent="0">
              <a:buNone/>
              <a:defRPr sz="6500"/>
            </a:lvl8pPr>
            <a:lvl9pPr marL="11800149" indent="0">
              <a:buNone/>
              <a:defRPr sz="6500"/>
            </a:lvl9pPr>
          </a:lstStyle>
          <a:p>
            <a:pPr lvl="0"/>
            <a:endParaRPr lang="en-US" noProof="0"/>
          </a:p>
        </p:txBody>
      </p:sp>
      <p:sp>
        <p:nvSpPr>
          <p:cNvPr id="4" name="Text Placeholder 3"/>
          <p:cNvSpPr>
            <a:spLocks noGrp="1"/>
          </p:cNvSpPr>
          <p:nvPr>
            <p:ph type="body" sz="half" idx="2"/>
          </p:nvPr>
        </p:nvSpPr>
        <p:spPr>
          <a:xfrm>
            <a:off x="5926998" y="16739386"/>
            <a:ext cx="18143220" cy="2510163"/>
          </a:xfrm>
        </p:spPr>
        <p:txBody>
          <a:bodyPr/>
          <a:lstStyle>
            <a:lvl1pPr marL="0" indent="0">
              <a:buNone/>
              <a:defRPr sz="4500"/>
            </a:lvl1pPr>
            <a:lvl2pPr marL="1475019" indent="0">
              <a:buNone/>
              <a:defRPr sz="3900"/>
            </a:lvl2pPr>
            <a:lvl3pPr marL="2950037" indent="0">
              <a:buNone/>
              <a:defRPr sz="3200"/>
            </a:lvl3pPr>
            <a:lvl4pPr marL="4425056" indent="0">
              <a:buNone/>
              <a:defRPr sz="2900"/>
            </a:lvl4pPr>
            <a:lvl5pPr marL="5900075" indent="0">
              <a:buNone/>
              <a:defRPr sz="2900"/>
            </a:lvl5pPr>
            <a:lvl6pPr marL="7375093" indent="0">
              <a:buNone/>
              <a:defRPr sz="2900"/>
            </a:lvl6pPr>
            <a:lvl7pPr marL="8850112" indent="0">
              <a:buNone/>
              <a:defRPr sz="2900"/>
            </a:lvl7pPr>
            <a:lvl8pPr marL="10325130" indent="0">
              <a:buNone/>
              <a:defRPr sz="2900"/>
            </a:lvl8pPr>
            <a:lvl9pPr marL="11800149" indent="0">
              <a:buNone/>
              <a:defRPr sz="2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BB18EF24-3D1A-4C5C-A470-40FE7F33A194}" type="datetimeFigureOut">
              <a:rPr lang="en-US"/>
              <a:pPr/>
              <a:t>02/11/2013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0C58740-CD23-4609-A3C4-7554117385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2888" y="857250"/>
            <a:ext cx="27212925" cy="3563938"/>
          </a:xfrm>
          <a:prstGeom prst="rect">
            <a:avLst/>
          </a:prstGeom>
          <a:noFill/>
          <a:ln w="9525">
            <a:noFill/>
            <a:miter lim="800000"/>
            <a:headEnd/>
            <a:tailEnd/>
          </a:ln>
        </p:spPr>
        <p:txBody>
          <a:bodyPr vert="horz" wrap="square" lIns="295004" tIns="147502" rIns="295004" bIns="147502"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12888" y="4991100"/>
            <a:ext cx="27212925" cy="14114463"/>
          </a:xfrm>
          <a:prstGeom prst="rect">
            <a:avLst/>
          </a:prstGeom>
          <a:noFill/>
          <a:ln w="9525">
            <a:noFill/>
            <a:miter lim="800000"/>
            <a:headEnd/>
            <a:tailEnd/>
          </a:ln>
        </p:spPr>
        <p:txBody>
          <a:bodyPr vert="horz" wrap="square" lIns="295004" tIns="147502" rIns="295004" bIns="1475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512888" y="19824700"/>
            <a:ext cx="7053262" cy="1138238"/>
          </a:xfrm>
          <a:prstGeom prst="rect">
            <a:avLst/>
          </a:prstGeom>
        </p:spPr>
        <p:txBody>
          <a:bodyPr vert="horz" wrap="square" lIns="295004" tIns="147502" rIns="295004" bIns="147502" numCol="1" anchor="ctr" anchorCtr="0" compatLnSpc="1">
            <a:prstTxWarp prst="textNoShape">
              <a:avLst/>
            </a:prstTxWarp>
          </a:bodyPr>
          <a:lstStyle>
            <a:lvl1pPr>
              <a:defRPr sz="3900">
                <a:solidFill>
                  <a:srgbClr val="898989"/>
                </a:solidFill>
                <a:latin typeface="Calibri" pitchFamily="34" charset="0"/>
                <a:cs typeface="Arial" pitchFamily="34" charset="0"/>
              </a:defRPr>
            </a:lvl1pPr>
          </a:lstStyle>
          <a:p>
            <a:fld id="{C0EEE7F4-11A7-4221-A42B-54D2CD19D610}" type="datetimeFigureOut">
              <a:rPr lang="en-US"/>
              <a:pPr/>
              <a:t>02/11/2013</a:t>
            </a:fld>
            <a:endParaRPr lang="en-US"/>
          </a:p>
        </p:txBody>
      </p:sp>
      <p:sp>
        <p:nvSpPr>
          <p:cNvPr id="5" name="Footer Placeholder 4"/>
          <p:cNvSpPr>
            <a:spLocks noGrp="1"/>
          </p:cNvSpPr>
          <p:nvPr>
            <p:ph type="ftr" sz="quarter" idx="3"/>
          </p:nvPr>
        </p:nvSpPr>
        <p:spPr>
          <a:xfrm>
            <a:off x="10331450" y="19824700"/>
            <a:ext cx="9575800" cy="1138238"/>
          </a:xfrm>
          <a:prstGeom prst="rect">
            <a:avLst/>
          </a:prstGeom>
        </p:spPr>
        <p:txBody>
          <a:bodyPr vert="horz" wrap="square" lIns="295004" tIns="147502" rIns="295004" bIns="147502" numCol="1" anchor="ctr" anchorCtr="0" compatLnSpc="1">
            <a:prstTxWarp prst="textNoShape">
              <a:avLst/>
            </a:prstTxWarp>
          </a:bodyPr>
          <a:lstStyle>
            <a:lvl1pPr algn="ctr">
              <a:defRPr sz="3900">
                <a:solidFill>
                  <a:srgbClr val="898989"/>
                </a:solidFill>
                <a:latin typeface="Calibri" charset="0"/>
                <a:ea typeface="ＭＳ Ｐゴシック" charset="0"/>
                <a:cs typeface="Arial" charset="0"/>
              </a:defRPr>
            </a:lvl1pPr>
          </a:lstStyle>
          <a:p>
            <a:pPr>
              <a:defRPr/>
            </a:pPr>
            <a:endParaRPr lang="en-US"/>
          </a:p>
        </p:txBody>
      </p:sp>
      <p:sp>
        <p:nvSpPr>
          <p:cNvPr id="6" name="Slide Number Placeholder 5"/>
          <p:cNvSpPr>
            <a:spLocks noGrp="1"/>
          </p:cNvSpPr>
          <p:nvPr>
            <p:ph type="sldNum" sz="quarter" idx="4"/>
          </p:nvPr>
        </p:nvSpPr>
        <p:spPr>
          <a:xfrm>
            <a:off x="21672550" y="19824700"/>
            <a:ext cx="7053263" cy="1138238"/>
          </a:xfrm>
          <a:prstGeom prst="rect">
            <a:avLst/>
          </a:prstGeom>
        </p:spPr>
        <p:txBody>
          <a:bodyPr vert="horz" wrap="square" lIns="295004" tIns="147502" rIns="295004" bIns="147502" numCol="1" anchor="ctr" anchorCtr="0" compatLnSpc="1">
            <a:prstTxWarp prst="textNoShape">
              <a:avLst/>
            </a:prstTxWarp>
          </a:bodyPr>
          <a:lstStyle>
            <a:lvl1pPr algn="r">
              <a:defRPr sz="3900">
                <a:solidFill>
                  <a:srgbClr val="898989"/>
                </a:solidFill>
                <a:latin typeface="Calibri" pitchFamily="34" charset="0"/>
                <a:cs typeface="Arial" pitchFamily="34" charset="0"/>
              </a:defRPr>
            </a:lvl1pPr>
          </a:lstStyle>
          <a:p>
            <a:fld id="{A50B8D81-9ACA-40F2-B509-73A21A7BFC8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788" rtl="0" eaLnBrk="0" fontAlgn="base" hangingPunct="0">
        <a:spcBef>
          <a:spcPct val="0"/>
        </a:spcBef>
        <a:spcAft>
          <a:spcPct val="0"/>
        </a:spcAft>
        <a:defRPr sz="14200" kern="1200">
          <a:solidFill>
            <a:schemeClr val="tx1"/>
          </a:solidFill>
          <a:latin typeface="+mj-lt"/>
          <a:ea typeface="ＭＳ Ｐゴシック" charset="0"/>
          <a:cs typeface="ＭＳ Ｐゴシック" charset="0"/>
        </a:defRPr>
      </a:lvl1pPr>
      <a:lvl2pPr algn="ctr" defTabSz="1474788" rtl="0" eaLnBrk="0" fontAlgn="base" hangingPunct="0">
        <a:spcBef>
          <a:spcPct val="0"/>
        </a:spcBef>
        <a:spcAft>
          <a:spcPct val="0"/>
        </a:spcAft>
        <a:defRPr sz="14200">
          <a:solidFill>
            <a:schemeClr val="tx1"/>
          </a:solidFill>
          <a:latin typeface="Calibri" pitchFamily="34" charset="0"/>
          <a:ea typeface="ＭＳ Ｐゴシック" charset="0"/>
          <a:cs typeface="ＭＳ Ｐゴシック" charset="0"/>
        </a:defRPr>
      </a:lvl2pPr>
      <a:lvl3pPr algn="ctr" defTabSz="1474788" rtl="0" eaLnBrk="0" fontAlgn="base" hangingPunct="0">
        <a:spcBef>
          <a:spcPct val="0"/>
        </a:spcBef>
        <a:spcAft>
          <a:spcPct val="0"/>
        </a:spcAft>
        <a:defRPr sz="14200">
          <a:solidFill>
            <a:schemeClr val="tx1"/>
          </a:solidFill>
          <a:latin typeface="Calibri" pitchFamily="34" charset="0"/>
          <a:ea typeface="ＭＳ Ｐゴシック" charset="0"/>
          <a:cs typeface="ＭＳ Ｐゴシック" charset="0"/>
        </a:defRPr>
      </a:lvl3pPr>
      <a:lvl4pPr algn="ctr" defTabSz="1474788" rtl="0" eaLnBrk="0" fontAlgn="base" hangingPunct="0">
        <a:spcBef>
          <a:spcPct val="0"/>
        </a:spcBef>
        <a:spcAft>
          <a:spcPct val="0"/>
        </a:spcAft>
        <a:defRPr sz="14200">
          <a:solidFill>
            <a:schemeClr val="tx1"/>
          </a:solidFill>
          <a:latin typeface="Calibri" pitchFamily="34" charset="0"/>
          <a:ea typeface="ＭＳ Ｐゴシック" charset="0"/>
          <a:cs typeface="ＭＳ Ｐゴシック" charset="0"/>
        </a:defRPr>
      </a:lvl4pPr>
      <a:lvl5pPr algn="ctr" defTabSz="1474788" rtl="0" eaLnBrk="0" fontAlgn="base" hangingPunct="0">
        <a:spcBef>
          <a:spcPct val="0"/>
        </a:spcBef>
        <a:spcAft>
          <a:spcPct val="0"/>
        </a:spcAft>
        <a:defRPr sz="14200">
          <a:solidFill>
            <a:schemeClr val="tx1"/>
          </a:solidFill>
          <a:latin typeface="Calibri" pitchFamily="34" charset="0"/>
          <a:ea typeface="ＭＳ Ｐゴシック" charset="0"/>
          <a:cs typeface="ＭＳ Ｐゴシック" charset="0"/>
        </a:defRPr>
      </a:lvl5pPr>
      <a:lvl6pPr marL="457200" algn="ctr" defTabSz="1474788" rtl="0" fontAlgn="base">
        <a:spcBef>
          <a:spcPct val="0"/>
        </a:spcBef>
        <a:spcAft>
          <a:spcPct val="0"/>
        </a:spcAft>
        <a:defRPr sz="14200">
          <a:solidFill>
            <a:schemeClr val="tx1"/>
          </a:solidFill>
          <a:latin typeface="Calibri" pitchFamily="34" charset="0"/>
        </a:defRPr>
      </a:lvl6pPr>
      <a:lvl7pPr marL="914400" algn="ctr" defTabSz="1474788" rtl="0" fontAlgn="base">
        <a:spcBef>
          <a:spcPct val="0"/>
        </a:spcBef>
        <a:spcAft>
          <a:spcPct val="0"/>
        </a:spcAft>
        <a:defRPr sz="14200">
          <a:solidFill>
            <a:schemeClr val="tx1"/>
          </a:solidFill>
          <a:latin typeface="Calibri" pitchFamily="34" charset="0"/>
        </a:defRPr>
      </a:lvl7pPr>
      <a:lvl8pPr marL="1371600" algn="ctr" defTabSz="1474788" rtl="0" fontAlgn="base">
        <a:spcBef>
          <a:spcPct val="0"/>
        </a:spcBef>
        <a:spcAft>
          <a:spcPct val="0"/>
        </a:spcAft>
        <a:defRPr sz="14200">
          <a:solidFill>
            <a:schemeClr val="tx1"/>
          </a:solidFill>
          <a:latin typeface="Calibri" pitchFamily="34" charset="0"/>
        </a:defRPr>
      </a:lvl8pPr>
      <a:lvl9pPr marL="1828800" algn="ctr" defTabSz="1474788" rtl="0" fontAlgn="base">
        <a:spcBef>
          <a:spcPct val="0"/>
        </a:spcBef>
        <a:spcAft>
          <a:spcPct val="0"/>
        </a:spcAft>
        <a:defRPr sz="14200">
          <a:solidFill>
            <a:schemeClr val="tx1"/>
          </a:solidFill>
          <a:latin typeface="Calibri" pitchFamily="34" charset="0"/>
        </a:defRPr>
      </a:lvl9pPr>
    </p:titleStyle>
    <p:bodyStyle>
      <a:lvl1pPr marL="1104900" indent="-1104900" algn="l" defTabSz="1474788" rtl="0" eaLnBrk="0" fontAlgn="base" hangingPunct="0">
        <a:spcBef>
          <a:spcPct val="20000"/>
        </a:spcBef>
        <a:spcAft>
          <a:spcPct val="0"/>
        </a:spcAft>
        <a:buFont typeface="Arial" pitchFamily="34" charset="0"/>
        <a:buChar char="•"/>
        <a:defRPr sz="10300" kern="1200">
          <a:solidFill>
            <a:schemeClr val="tx1"/>
          </a:solidFill>
          <a:latin typeface="+mn-lt"/>
          <a:ea typeface="ＭＳ Ｐゴシック" charset="0"/>
          <a:cs typeface="ＭＳ Ｐゴシック" charset="0"/>
        </a:defRPr>
      </a:lvl1pPr>
      <a:lvl2pPr marL="2395538" indent="-920750" algn="l" defTabSz="1474788" rtl="0" eaLnBrk="0" fontAlgn="base" hangingPunct="0">
        <a:spcBef>
          <a:spcPct val="20000"/>
        </a:spcBef>
        <a:spcAft>
          <a:spcPct val="0"/>
        </a:spcAft>
        <a:buFont typeface="Arial" pitchFamily="34" charset="0"/>
        <a:buChar char="–"/>
        <a:defRPr sz="9000" kern="1200">
          <a:solidFill>
            <a:schemeClr val="tx1"/>
          </a:solidFill>
          <a:latin typeface="+mn-lt"/>
          <a:ea typeface="ＭＳ Ｐゴシック" charset="0"/>
          <a:cs typeface="+mn-cs"/>
        </a:defRPr>
      </a:lvl2pPr>
      <a:lvl3pPr marL="3686175" indent="-736600" algn="l" defTabSz="1474788" rtl="0" eaLnBrk="0" fontAlgn="base" hangingPunct="0">
        <a:spcBef>
          <a:spcPct val="20000"/>
        </a:spcBef>
        <a:spcAft>
          <a:spcPct val="0"/>
        </a:spcAft>
        <a:buFont typeface="Arial" pitchFamily="34" charset="0"/>
        <a:buChar char="•"/>
        <a:defRPr sz="7700" kern="1200">
          <a:solidFill>
            <a:schemeClr val="tx1"/>
          </a:solidFill>
          <a:latin typeface="+mn-lt"/>
          <a:ea typeface="ＭＳ Ｐゴシック" charset="0"/>
          <a:cs typeface="+mn-cs"/>
        </a:defRPr>
      </a:lvl3pPr>
      <a:lvl4pPr marL="5162550" indent="-736600" algn="l" defTabSz="1474788" rtl="0" eaLnBrk="0" fontAlgn="base" hangingPunct="0">
        <a:spcBef>
          <a:spcPct val="20000"/>
        </a:spcBef>
        <a:spcAft>
          <a:spcPct val="0"/>
        </a:spcAft>
        <a:buFont typeface="Arial" pitchFamily="34" charset="0"/>
        <a:buChar char="–"/>
        <a:defRPr sz="6500" kern="1200">
          <a:solidFill>
            <a:schemeClr val="tx1"/>
          </a:solidFill>
          <a:latin typeface="+mn-lt"/>
          <a:ea typeface="ＭＳ Ｐゴシック" charset="0"/>
          <a:cs typeface="+mn-cs"/>
        </a:defRPr>
      </a:lvl4pPr>
      <a:lvl5pPr marL="6637338" indent="-736600" algn="l" defTabSz="1474788" rtl="0" eaLnBrk="0" fontAlgn="base" hangingPunct="0">
        <a:spcBef>
          <a:spcPct val="20000"/>
        </a:spcBef>
        <a:spcAft>
          <a:spcPct val="0"/>
        </a:spcAft>
        <a:buFont typeface="Arial" pitchFamily="34" charset="0"/>
        <a:buChar char="»"/>
        <a:defRPr sz="6500" kern="1200">
          <a:solidFill>
            <a:schemeClr val="tx1"/>
          </a:solidFill>
          <a:latin typeface="+mn-lt"/>
          <a:ea typeface="ＭＳ Ｐゴシック" charset="0"/>
          <a:cs typeface="+mn-cs"/>
        </a:defRPr>
      </a:lvl5pPr>
      <a:lvl6pPr marL="8112603" indent="-737509" algn="l" defTabSz="1475019" rtl="0" eaLnBrk="1" latinLnBrk="0" hangingPunct="1">
        <a:spcBef>
          <a:spcPct val="20000"/>
        </a:spcBef>
        <a:buFont typeface="Arial"/>
        <a:buChar char="•"/>
        <a:defRPr sz="6500" kern="1200">
          <a:solidFill>
            <a:schemeClr val="tx1"/>
          </a:solidFill>
          <a:latin typeface="+mn-lt"/>
          <a:ea typeface="+mn-ea"/>
          <a:cs typeface="+mn-cs"/>
        </a:defRPr>
      </a:lvl6pPr>
      <a:lvl7pPr marL="9587621" indent="-737509" algn="l" defTabSz="1475019" rtl="0" eaLnBrk="1" latinLnBrk="0" hangingPunct="1">
        <a:spcBef>
          <a:spcPct val="20000"/>
        </a:spcBef>
        <a:buFont typeface="Arial"/>
        <a:buChar char="•"/>
        <a:defRPr sz="6500" kern="1200">
          <a:solidFill>
            <a:schemeClr val="tx1"/>
          </a:solidFill>
          <a:latin typeface="+mn-lt"/>
          <a:ea typeface="+mn-ea"/>
          <a:cs typeface="+mn-cs"/>
        </a:defRPr>
      </a:lvl7pPr>
      <a:lvl8pPr marL="11062640" indent="-737509" algn="l" defTabSz="1475019" rtl="0" eaLnBrk="1" latinLnBrk="0" hangingPunct="1">
        <a:spcBef>
          <a:spcPct val="20000"/>
        </a:spcBef>
        <a:buFont typeface="Arial"/>
        <a:buChar char="•"/>
        <a:defRPr sz="6500" kern="1200">
          <a:solidFill>
            <a:schemeClr val="tx1"/>
          </a:solidFill>
          <a:latin typeface="+mn-lt"/>
          <a:ea typeface="+mn-ea"/>
          <a:cs typeface="+mn-cs"/>
        </a:defRPr>
      </a:lvl8pPr>
      <a:lvl9pPr marL="12537658" indent="-737509" algn="l" defTabSz="1475019"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5019" rtl="0" eaLnBrk="1" latinLnBrk="0" hangingPunct="1">
        <a:defRPr sz="5800" kern="1200">
          <a:solidFill>
            <a:schemeClr val="tx1"/>
          </a:solidFill>
          <a:latin typeface="+mn-lt"/>
          <a:ea typeface="+mn-ea"/>
          <a:cs typeface="+mn-cs"/>
        </a:defRPr>
      </a:lvl1pPr>
      <a:lvl2pPr marL="1475019" algn="l" defTabSz="1475019" rtl="0" eaLnBrk="1" latinLnBrk="0" hangingPunct="1">
        <a:defRPr sz="5800" kern="1200">
          <a:solidFill>
            <a:schemeClr val="tx1"/>
          </a:solidFill>
          <a:latin typeface="+mn-lt"/>
          <a:ea typeface="+mn-ea"/>
          <a:cs typeface="+mn-cs"/>
        </a:defRPr>
      </a:lvl2pPr>
      <a:lvl3pPr marL="2950037" algn="l" defTabSz="1475019" rtl="0" eaLnBrk="1" latinLnBrk="0" hangingPunct="1">
        <a:defRPr sz="5800" kern="1200">
          <a:solidFill>
            <a:schemeClr val="tx1"/>
          </a:solidFill>
          <a:latin typeface="+mn-lt"/>
          <a:ea typeface="+mn-ea"/>
          <a:cs typeface="+mn-cs"/>
        </a:defRPr>
      </a:lvl3pPr>
      <a:lvl4pPr marL="4425056" algn="l" defTabSz="1475019" rtl="0" eaLnBrk="1" latinLnBrk="0" hangingPunct="1">
        <a:defRPr sz="5800" kern="1200">
          <a:solidFill>
            <a:schemeClr val="tx1"/>
          </a:solidFill>
          <a:latin typeface="+mn-lt"/>
          <a:ea typeface="+mn-ea"/>
          <a:cs typeface="+mn-cs"/>
        </a:defRPr>
      </a:lvl4pPr>
      <a:lvl5pPr marL="5900075" algn="l" defTabSz="1475019" rtl="0" eaLnBrk="1" latinLnBrk="0" hangingPunct="1">
        <a:defRPr sz="5800" kern="1200">
          <a:solidFill>
            <a:schemeClr val="tx1"/>
          </a:solidFill>
          <a:latin typeface="+mn-lt"/>
          <a:ea typeface="+mn-ea"/>
          <a:cs typeface="+mn-cs"/>
        </a:defRPr>
      </a:lvl5pPr>
      <a:lvl6pPr marL="7375093" algn="l" defTabSz="1475019" rtl="0" eaLnBrk="1" latinLnBrk="0" hangingPunct="1">
        <a:defRPr sz="5800" kern="1200">
          <a:solidFill>
            <a:schemeClr val="tx1"/>
          </a:solidFill>
          <a:latin typeface="+mn-lt"/>
          <a:ea typeface="+mn-ea"/>
          <a:cs typeface="+mn-cs"/>
        </a:defRPr>
      </a:lvl6pPr>
      <a:lvl7pPr marL="8850112" algn="l" defTabSz="1475019" rtl="0" eaLnBrk="1" latinLnBrk="0" hangingPunct="1">
        <a:defRPr sz="5800" kern="1200">
          <a:solidFill>
            <a:schemeClr val="tx1"/>
          </a:solidFill>
          <a:latin typeface="+mn-lt"/>
          <a:ea typeface="+mn-ea"/>
          <a:cs typeface="+mn-cs"/>
        </a:defRPr>
      </a:lvl7pPr>
      <a:lvl8pPr marL="10325130" algn="l" defTabSz="1475019" rtl="0" eaLnBrk="1" latinLnBrk="0" hangingPunct="1">
        <a:defRPr sz="5800" kern="1200">
          <a:solidFill>
            <a:schemeClr val="tx1"/>
          </a:solidFill>
          <a:latin typeface="+mn-lt"/>
          <a:ea typeface="+mn-ea"/>
          <a:cs typeface="+mn-cs"/>
        </a:defRPr>
      </a:lvl8pPr>
      <a:lvl9pPr marL="11800149" algn="l" defTabSz="1475019"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30275213" cy="3096000"/>
          </a:xfrm>
          <a:prstGeom prst="rect">
            <a:avLst/>
          </a:prstGeom>
          <a:solidFill>
            <a:srgbClr val="008EB6"/>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GB" sz="7200" b="1" dirty="0" smtClean="0">
              <a:solidFill>
                <a:schemeClr val="bg1"/>
              </a:solidFill>
              <a:latin typeface="+mj-lt"/>
            </a:endParaRPr>
          </a:p>
          <a:p>
            <a:pPr algn="ctr">
              <a:defRPr/>
            </a:pPr>
            <a:r>
              <a:rPr lang="en-GB" sz="7200" b="1" dirty="0" smtClean="0">
                <a:solidFill>
                  <a:schemeClr val="bg1"/>
                </a:solidFill>
                <a:latin typeface="+mj-lt"/>
              </a:rPr>
              <a:t>Individuals with Lower Literacy Levels: Accessing and Navigating Healthcare</a:t>
            </a:r>
            <a:endParaRPr lang="en-US" sz="7200" dirty="0">
              <a:solidFill>
                <a:schemeClr val="bg1"/>
              </a:solidFill>
              <a:latin typeface="+mj-lt"/>
              <a:ea typeface="+mn-ea"/>
            </a:endParaRPr>
          </a:p>
        </p:txBody>
      </p:sp>
      <p:sp>
        <p:nvSpPr>
          <p:cNvPr id="13314" name="TextBox 5"/>
          <p:cNvSpPr txBox="1">
            <a:spLocks noChangeArrowheads="1"/>
          </p:cNvSpPr>
          <p:nvPr/>
        </p:nvSpPr>
        <p:spPr bwMode="auto">
          <a:xfrm>
            <a:off x="0" y="3096000"/>
            <a:ext cx="30275213" cy="1368000"/>
          </a:xfrm>
          <a:prstGeom prst="rect">
            <a:avLst/>
          </a:prstGeom>
          <a:solidFill>
            <a:srgbClr val="005C84"/>
          </a:solidFill>
          <a:ln w="9525">
            <a:noFill/>
            <a:miter lim="800000"/>
            <a:headEnd/>
            <a:tailEnd/>
          </a:ln>
        </p:spPr>
        <p:txBody>
          <a:bodyPr wrap="square">
            <a:spAutoFit/>
          </a:bodyPr>
          <a:lstStyle/>
          <a:p>
            <a:endParaRPr lang="en-GB">
              <a:latin typeface="Calibri" pitchFamily="34" charset="0"/>
            </a:endParaRPr>
          </a:p>
        </p:txBody>
      </p:sp>
      <p:sp>
        <p:nvSpPr>
          <p:cNvPr id="13316" name="TextBox 10"/>
          <p:cNvSpPr txBox="1">
            <a:spLocks noChangeArrowheads="1"/>
          </p:cNvSpPr>
          <p:nvPr/>
        </p:nvSpPr>
        <p:spPr bwMode="auto">
          <a:xfrm>
            <a:off x="946150" y="3184634"/>
            <a:ext cx="28187650" cy="1138773"/>
          </a:xfrm>
          <a:prstGeom prst="rect">
            <a:avLst/>
          </a:prstGeom>
          <a:noFill/>
          <a:ln w="9525">
            <a:noFill/>
            <a:miter lim="800000"/>
            <a:headEnd/>
            <a:tailEnd/>
          </a:ln>
        </p:spPr>
        <p:txBody>
          <a:bodyPr wrap="square">
            <a:spAutoFit/>
          </a:bodyPr>
          <a:lstStyle/>
          <a:p>
            <a:pPr algn="just"/>
            <a:r>
              <a:rPr lang="en-GB" sz="3400" dirty="0" smtClean="0">
                <a:solidFill>
                  <a:schemeClr val="bg1"/>
                </a:solidFill>
                <a:latin typeface="+mj-lt"/>
              </a:rPr>
              <a:t>Herbert, H.</a:t>
            </a:r>
            <a:r>
              <a:rPr lang="en-GB" sz="3400" baseline="30000" dirty="0">
                <a:solidFill>
                  <a:schemeClr val="bg1"/>
                </a:solidFill>
              </a:rPr>
              <a:t> 1</a:t>
            </a:r>
            <a:r>
              <a:rPr lang="en-GB" sz="3400" dirty="0" smtClean="0">
                <a:solidFill>
                  <a:schemeClr val="bg1"/>
                </a:solidFill>
                <a:latin typeface="+mj-lt"/>
              </a:rPr>
              <a:t>, </a:t>
            </a:r>
            <a:r>
              <a:rPr lang="en-GB" sz="3400" dirty="0">
                <a:solidFill>
                  <a:schemeClr val="bg1"/>
                </a:solidFill>
                <a:latin typeface="+mj-lt"/>
              </a:rPr>
              <a:t>Adams, </a:t>
            </a:r>
            <a:r>
              <a:rPr lang="en-GB" sz="3400" dirty="0" smtClean="0">
                <a:solidFill>
                  <a:schemeClr val="bg1"/>
                </a:solidFill>
                <a:latin typeface="+mj-lt"/>
              </a:rPr>
              <a:t>J.</a:t>
            </a:r>
            <a:r>
              <a:rPr lang="en-GB" sz="3400" baseline="30000" dirty="0">
                <a:solidFill>
                  <a:schemeClr val="bg1"/>
                </a:solidFill>
              </a:rPr>
              <a:t> 1</a:t>
            </a:r>
            <a:r>
              <a:rPr lang="en-GB" sz="3400" dirty="0" smtClean="0">
                <a:solidFill>
                  <a:schemeClr val="bg1"/>
                </a:solidFill>
                <a:latin typeface="+mj-lt"/>
              </a:rPr>
              <a:t>, Lowe, W.</a:t>
            </a:r>
            <a:r>
              <a:rPr lang="en-GB" sz="3400" baseline="30000" dirty="0">
                <a:solidFill>
                  <a:schemeClr val="bg1"/>
                </a:solidFill>
              </a:rPr>
              <a:t> 1</a:t>
            </a:r>
            <a:r>
              <a:rPr lang="en-GB" sz="3400" dirty="0" smtClean="0">
                <a:solidFill>
                  <a:schemeClr val="bg1"/>
                </a:solidFill>
                <a:latin typeface="+mj-lt"/>
              </a:rPr>
              <a:t>, </a:t>
            </a:r>
            <a:r>
              <a:rPr lang="en-GB" sz="3400" dirty="0" err="1" smtClean="0">
                <a:solidFill>
                  <a:schemeClr val="bg1"/>
                </a:solidFill>
                <a:latin typeface="+mj-lt"/>
              </a:rPr>
              <a:t>Leuddeke</a:t>
            </a:r>
            <a:r>
              <a:rPr lang="en-GB" sz="3400" dirty="0" smtClean="0">
                <a:solidFill>
                  <a:schemeClr val="bg1"/>
                </a:solidFill>
                <a:latin typeface="+mj-lt"/>
              </a:rPr>
              <a:t>, J. </a:t>
            </a:r>
            <a:r>
              <a:rPr lang="en-GB" sz="3400" baseline="30000" dirty="0" smtClean="0">
                <a:solidFill>
                  <a:schemeClr val="bg1"/>
                </a:solidFill>
              </a:rPr>
              <a:t>2</a:t>
            </a:r>
            <a:endParaRPr lang="en-GB" sz="3400" baseline="30000" dirty="0" smtClean="0">
              <a:solidFill>
                <a:schemeClr val="bg1"/>
              </a:solidFill>
              <a:latin typeface="+mj-lt"/>
            </a:endParaRPr>
          </a:p>
          <a:p>
            <a:pPr algn="just"/>
            <a:r>
              <a:rPr lang="en-GB" sz="3400" baseline="30000" dirty="0" smtClean="0">
                <a:solidFill>
                  <a:schemeClr val="bg1"/>
                </a:solidFill>
                <a:latin typeface="+mj-lt"/>
              </a:rPr>
              <a:t>1 -</a:t>
            </a:r>
            <a:r>
              <a:rPr lang="en-GB" sz="3400" dirty="0" smtClean="0">
                <a:solidFill>
                  <a:schemeClr val="bg1"/>
                </a:solidFill>
                <a:latin typeface="+mj-lt"/>
              </a:rPr>
              <a:t> Faculty of Health Sciences, University of Southampton. UK,</a:t>
            </a:r>
            <a:r>
              <a:rPr lang="en-GB" sz="3400" baseline="30000" dirty="0" smtClean="0">
                <a:solidFill>
                  <a:schemeClr val="bg1"/>
                </a:solidFill>
              </a:rPr>
              <a:t> 2 </a:t>
            </a:r>
            <a:r>
              <a:rPr lang="en-GB" sz="3400" dirty="0" err="1" smtClean="0">
                <a:solidFill>
                  <a:schemeClr val="bg1"/>
                </a:solidFill>
              </a:rPr>
              <a:t>Brockenhurst</a:t>
            </a:r>
            <a:r>
              <a:rPr lang="en-GB" sz="3400" dirty="0" smtClean="0">
                <a:solidFill>
                  <a:schemeClr val="bg1"/>
                </a:solidFill>
              </a:rPr>
              <a:t> College UK. </a:t>
            </a:r>
            <a:endParaRPr lang="en-US" sz="3400" baseline="30000" dirty="0">
              <a:solidFill>
                <a:schemeClr val="bg1"/>
              </a:solidFill>
              <a:latin typeface="+mj-lt"/>
            </a:endParaRPr>
          </a:p>
        </p:txBody>
      </p:sp>
      <p:sp>
        <p:nvSpPr>
          <p:cNvPr id="13317" name="TextBox 11"/>
          <p:cNvSpPr txBox="1">
            <a:spLocks noChangeArrowheads="1"/>
          </p:cNvSpPr>
          <p:nvPr/>
        </p:nvSpPr>
        <p:spPr bwMode="auto">
          <a:xfrm>
            <a:off x="597854" y="4360305"/>
            <a:ext cx="29242096" cy="1954381"/>
          </a:xfrm>
          <a:prstGeom prst="rect">
            <a:avLst/>
          </a:prstGeom>
          <a:noFill/>
          <a:ln w="9525">
            <a:noFill/>
            <a:miter lim="800000"/>
            <a:headEnd/>
            <a:tailEnd/>
          </a:ln>
        </p:spPr>
        <p:txBody>
          <a:bodyPr wrap="square">
            <a:spAutoFit/>
          </a:bodyPr>
          <a:lstStyle/>
          <a:p>
            <a:pPr algn="just"/>
            <a:r>
              <a:rPr lang="en-US" sz="4000" b="1" dirty="0" smtClean="0">
                <a:solidFill>
                  <a:srgbClr val="005C84"/>
                </a:solidFill>
                <a:latin typeface="+mj-lt"/>
              </a:rPr>
              <a:t>Background</a:t>
            </a:r>
          </a:p>
          <a:p>
            <a:r>
              <a:rPr lang="en-GB" sz="2700" dirty="0" smtClean="0">
                <a:solidFill>
                  <a:schemeClr val="tx2"/>
                </a:solidFill>
                <a:latin typeface="+mn-lt"/>
              </a:rPr>
              <a:t>An individual’s level of literacy influences their ability to function effectively in a health care environment.  This in turn can mediate  the individual’s health outcomes. The way that literacy influences function and health outcomes is called health literacy which is described as seeking, understanding and using health information (</a:t>
            </a:r>
            <a:r>
              <a:rPr lang="en-GB" sz="2700" dirty="0" err="1" smtClean="0">
                <a:solidFill>
                  <a:schemeClr val="tx2"/>
                </a:solidFill>
                <a:latin typeface="+mn-lt"/>
              </a:rPr>
              <a:t>Buchbinder</a:t>
            </a:r>
            <a:r>
              <a:rPr lang="en-GB" sz="2700" dirty="0" smtClean="0">
                <a:solidFill>
                  <a:schemeClr val="tx2"/>
                </a:solidFill>
                <a:latin typeface="+mn-lt"/>
              </a:rPr>
              <a:t> et al, 2011; </a:t>
            </a:r>
            <a:r>
              <a:rPr lang="en-GB" sz="2700" dirty="0" err="1" smtClean="0">
                <a:solidFill>
                  <a:schemeClr val="tx2"/>
                </a:solidFill>
                <a:latin typeface="+mn-lt"/>
              </a:rPr>
              <a:t>Berkman</a:t>
            </a:r>
            <a:r>
              <a:rPr lang="en-GB" sz="2700" dirty="0" smtClean="0">
                <a:solidFill>
                  <a:schemeClr val="tx2"/>
                </a:solidFill>
                <a:latin typeface="+mn-lt"/>
              </a:rPr>
              <a:t> et al, 2010). Different levels of health literacy include functional, interactive and critical (</a:t>
            </a:r>
            <a:r>
              <a:rPr lang="en-GB" sz="2700" dirty="0" err="1" smtClean="0">
                <a:solidFill>
                  <a:schemeClr val="tx2"/>
                </a:solidFill>
                <a:latin typeface="+mn-lt"/>
              </a:rPr>
              <a:t>Nutbeam</a:t>
            </a:r>
            <a:r>
              <a:rPr lang="en-GB" sz="2700" dirty="0" smtClean="0">
                <a:solidFill>
                  <a:schemeClr val="tx2"/>
                </a:solidFill>
                <a:latin typeface="+mn-lt"/>
              </a:rPr>
              <a:t>, 2000).The complex and evolving health care system, creates additional barriers to accessing and navigating health care.  </a:t>
            </a:r>
            <a:endParaRPr lang="en-US" sz="2700" dirty="0">
              <a:latin typeface="Georgia" pitchFamily="18" charset="0"/>
            </a:endParaRPr>
          </a:p>
        </p:txBody>
      </p:sp>
      <p:pic>
        <p:nvPicPr>
          <p:cNvPr id="13318" name="Picture 3" descr="Health_Sciences_WHITE.eps"/>
          <p:cNvPicPr>
            <a:picLocks noChangeAspect="1"/>
          </p:cNvPicPr>
          <p:nvPr/>
        </p:nvPicPr>
        <p:blipFill>
          <a:blip r:embed="rId2"/>
          <a:srcRect/>
          <a:stretch>
            <a:fillRect/>
          </a:stretch>
        </p:blipFill>
        <p:spPr bwMode="auto">
          <a:xfrm>
            <a:off x="1116013" y="449263"/>
            <a:ext cx="4233862" cy="1143000"/>
          </a:xfrm>
          <a:prstGeom prst="rect">
            <a:avLst/>
          </a:prstGeom>
          <a:noFill/>
          <a:ln w="9525">
            <a:noFill/>
            <a:miter lim="800000"/>
            <a:headEnd/>
            <a:tailEnd/>
          </a:ln>
        </p:spPr>
      </p:pic>
      <p:pic>
        <p:nvPicPr>
          <p:cNvPr id="13319" name="Picture 17" descr="university_southampton_white"/>
          <p:cNvPicPr>
            <a:picLocks noChangeAspect="1" noChangeArrowheads="1"/>
          </p:cNvPicPr>
          <p:nvPr/>
        </p:nvPicPr>
        <p:blipFill>
          <a:blip r:embed="rId3"/>
          <a:srcRect/>
          <a:stretch>
            <a:fillRect/>
          </a:stretch>
        </p:blipFill>
        <p:spPr bwMode="auto">
          <a:xfrm>
            <a:off x="23882350" y="449263"/>
            <a:ext cx="5365750" cy="1163637"/>
          </a:xfrm>
          <a:prstGeom prst="rect">
            <a:avLst/>
          </a:prstGeom>
          <a:noFill/>
          <a:ln w="9525">
            <a:noFill/>
            <a:miter lim="800000"/>
            <a:headEnd/>
            <a:tailEnd/>
          </a:ln>
        </p:spPr>
      </p:pic>
      <p:sp>
        <p:nvSpPr>
          <p:cNvPr id="13320" name="TextBox 5"/>
          <p:cNvSpPr txBox="1">
            <a:spLocks noChangeArrowheads="1"/>
          </p:cNvSpPr>
          <p:nvPr/>
        </p:nvSpPr>
        <p:spPr bwMode="auto">
          <a:xfrm>
            <a:off x="-36513" y="20092388"/>
            <a:ext cx="30275213" cy="1296000"/>
          </a:xfrm>
          <a:prstGeom prst="rect">
            <a:avLst/>
          </a:prstGeom>
          <a:solidFill>
            <a:srgbClr val="005C84"/>
          </a:solidFill>
          <a:ln w="9525">
            <a:noFill/>
            <a:miter lim="800000"/>
            <a:headEnd/>
            <a:tailEnd/>
          </a:ln>
        </p:spPr>
        <p:txBody>
          <a:bodyPr wrap="square">
            <a:spAutoFit/>
          </a:bodyPr>
          <a:lstStyle/>
          <a:p>
            <a:endParaRPr lang="en-GB">
              <a:latin typeface="Calibri" pitchFamily="34" charset="0"/>
            </a:endParaRPr>
          </a:p>
        </p:txBody>
      </p:sp>
      <p:sp>
        <p:nvSpPr>
          <p:cNvPr id="13322" name="TextBox 1"/>
          <p:cNvSpPr txBox="1">
            <a:spLocks noChangeArrowheads="1"/>
          </p:cNvSpPr>
          <p:nvPr/>
        </p:nvSpPr>
        <p:spPr bwMode="auto">
          <a:xfrm>
            <a:off x="544699" y="9412541"/>
            <a:ext cx="9504042" cy="11095345"/>
          </a:xfrm>
          <a:prstGeom prst="rect">
            <a:avLst/>
          </a:prstGeom>
          <a:noFill/>
          <a:ln w="9525">
            <a:noFill/>
            <a:miter lim="800000"/>
            <a:headEnd/>
            <a:tailEnd/>
          </a:ln>
        </p:spPr>
        <p:txBody>
          <a:bodyPr wrap="square">
            <a:spAutoFit/>
          </a:bodyPr>
          <a:lstStyle/>
          <a:p>
            <a:r>
              <a:rPr lang="en-GB" sz="4000" b="1" dirty="0" smtClean="0">
                <a:solidFill>
                  <a:srgbClr val="005C84"/>
                </a:solidFill>
                <a:latin typeface="+mj-lt"/>
              </a:rPr>
              <a:t>Methods</a:t>
            </a:r>
          </a:p>
          <a:p>
            <a:r>
              <a:rPr lang="en-GB" sz="2700" dirty="0" smtClean="0">
                <a:solidFill>
                  <a:schemeClr val="tx2"/>
                </a:solidFill>
                <a:latin typeface="+mn-lt"/>
              </a:rPr>
              <a:t>Adults attending a 30 week literacy class were approached to take part in the study. In-depth interviews were carried out following a 3 week period of class observation and contribution to the class as a learning assistant (HH). </a:t>
            </a:r>
          </a:p>
          <a:p>
            <a:r>
              <a:rPr lang="en-GB" sz="2700" dirty="0" smtClean="0">
                <a:solidFill>
                  <a:schemeClr val="tx2"/>
                </a:solidFill>
                <a:latin typeface="+mn-lt"/>
              </a:rPr>
              <a:t>A pilot study was conducted to inform the content and process of semi structured interviews. Participant information and consent forms were at a level 1-2 reading ability (approximately school age 11-15 years) and read aloud twice. Chosen interview questions  and prompts were informed by the  literature; they included:</a:t>
            </a:r>
          </a:p>
          <a:p>
            <a:endParaRPr lang="en-GB" sz="2700" dirty="0" smtClean="0">
              <a:solidFill>
                <a:schemeClr val="tx2"/>
              </a:solidFill>
              <a:latin typeface="+mn-lt"/>
            </a:endParaRPr>
          </a:p>
          <a:p>
            <a:pPr marL="536575" lvl="1" indent="-441325">
              <a:buFont typeface="Courier New" pitchFamily="49" charset="0"/>
              <a:buChar char="o"/>
            </a:pPr>
            <a:r>
              <a:rPr lang="en-GB" sz="2700" dirty="0" smtClean="0">
                <a:solidFill>
                  <a:schemeClr val="tx2"/>
                </a:solidFill>
                <a:latin typeface="+mn-lt"/>
              </a:rPr>
              <a:t>When visiting your Doctor or having a hospital appointment, how would you describe the information they gave you?</a:t>
            </a:r>
          </a:p>
          <a:p>
            <a:pPr marL="536575" lvl="1" indent="-441325">
              <a:buFont typeface="Courier New" pitchFamily="49" charset="0"/>
              <a:buChar char="o"/>
            </a:pPr>
            <a:r>
              <a:rPr lang="en-GB" sz="2700" dirty="0" smtClean="0">
                <a:solidFill>
                  <a:schemeClr val="tx2"/>
                </a:solidFill>
                <a:latin typeface="+mn-lt"/>
              </a:rPr>
              <a:t>Have you ever explained that you have difficulty reading, writing or spelling to your Doctor or nurse?  What did you say?</a:t>
            </a:r>
          </a:p>
          <a:p>
            <a:pPr marL="536575" lvl="1" indent="-441325">
              <a:buFont typeface="Courier New" pitchFamily="49" charset="0"/>
              <a:buChar char="o"/>
            </a:pPr>
            <a:r>
              <a:rPr lang="en-GB" sz="2700" dirty="0" smtClean="0">
                <a:solidFill>
                  <a:schemeClr val="tx2"/>
                </a:solidFill>
                <a:latin typeface="+mn-lt"/>
              </a:rPr>
              <a:t>(show NVS) This is one of the ways to look at health literacy and numeracy. What do you think of it? - How many can you answer?  </a:t>
            </a:r>
          </a:p>
          <a:p>
            <a:endParaRPr lang="en-GB" sz="2700" dirty="0" smtClean="0">
              <a:solidFill>
                <a:schemeClr val="tx2"/>
              </a:solidFill>
              <a:latin typeface="+mn-lt"/>
            </a:endParaRPr>
          </a:p>
          <a:p>
            <a:r>
              <a:rPr lang="en-GB" sz="2700" dirty="0" smtClean="0">
                <a:solidFill>
                  <a:schemeClr val="tx2"/>
                </a:solidFill>
                <a:latin typeface="+mn-lt"/>
              </a:rPr>
              <a:t>Interviews were transcribed and thematically  analysed using a grounded theory approach. Findings were considered under each level of health literacy; functional, interactive and critical (</a:t>
            </a:r>
            <a:r>
              <a:rPr lang="en-GB" sz="2700" dirty="0" err="1" smtClean="0">
                <a:solidFill>
                  <a:schemeClr val="tx2"/>
                </a:solidFill>
                <a:latin typeface="+mn-lt"/>
              </a:rPr>
              <a:t>Nutbeam</a:t>
            </a:r>
            <a:r>
              <a:rPr lang="en-GB" sz="2700" dirty="0" smtClean="0">
                <a:solidFill>
                  <a:schemeClr val="tx2"/>
                </a:solidFill>
                <a:latin typeface="+mn-lt"/>
              </a:rPr>
              <a:t>, 2000).  Rigour was enhanced through respondent validation and independent  assessment of themes within the text.</a:t>
            </a:r>
            <a:endParaRPr lang="en-GB" sz="2700" dirty="0" smtClean="0">
              <a:latin typeface="+mn-lt"/>
            </a:endParaRPr>
          </a:p>
          <a:p>
            <a:endParaRPr lang="en-GB" sz="2700" dirty="0">
              <a:latin typeface="+mn-lt"/>
            </a:endParaRPr>
          </a:p>
        </p:txBody>
      </p:sp>
      <p:sp>
        <p:nvSpPr>
          <p:cNvPr id="13324" name="TextBox 12"/>
          <p:cNvSpPr txBox="1">
            <a:spLocks noChangeArrowheads="1"/>
          </p:cNvSpPr>
          <p:nvPr/>
        </p:nvSpPr>
        <p:spPr bwMode="auto">
          <a:xfrm>
            <a:off x="10199715" y="6519207"/>
            <a:ext cx="9724885" cy="12711172"/>
          </a:xfrm>
          <a:prstGeom prst="rect">
            <a:avLst/>
          </a:prstGeom>
          <a:noFill/>
          <a:ln w="9525">
            <a:noFill/>
            <a:miter lim="800000"/>
            <a:headEnd/>
            <a:tailEnd/>
          </a:ln>
        </p:spPr>
        <p:txBody>
          <a:bodyPr wrap="square">
            <a:spAutoFit/>
          </a:bodyPr>
          <a:lstStyle/>
          <a:p>
            <a:r>
              <a:rPr lang="en-GB" sz="4000" b="1" dirty="0" smtClean="0">
                <a:solidFill>
                  <a:srgbClr val="005C84"/>
                </a:solidFill>
                <a:latin typeface="+mj-lt"/>
              </a:rPr>
              <a:t>Results</a:t>
            </a:r>
          </a:p>
          <a:p>
            <a:pPr algn="just"/>
            <a:endParaRPr lang="en-GB" sz="2400" b="1" dirty="0" smtClean="0">
              <a:solidFill>
                <a:srgbClr val="005C84"/>
              </a:solidFill>
              <a:latin typeface="+mj-lt"/>
            </a:endParaRPr>
          </a:p>
          <a:p>
            <a:pPr algn="just"/>
            <a:endParaRPr lang="en-GB" sz="4000" b="1" dirty="0" smtClean="0">
              <a:solidFill>
                <a:srgbClr val="005C84"/>
              </a:solidFill>
              <a:latin typeface="+mj-lt"/>
            </a:endParaRPr>
          </a:p>
          <a:p>
            <a:pPr algn="just"/>
            <a:endParaRPr lang="en-GB" sz="4000" b="1" dirty="0" smtClean="0">
              <a:solidFill>
                <a:srgbClr val="005C84"/>
              </a:solidFill>
              <a:latin typeface="+mj-lt"/>
            </a:endParaRPr>
          </a:p>
          <a:p>
            <a:endParaRPr lang="en-GB" sz="2400" u="sng" dirty="0" smtClean="0">
              <a:solidFill>
                <a:schemeClr val="tx2"/>
              </a:solidFill>
              <a:latin typeface="+mn-lt"/>
            </a:endParaRPr>
          </a:p>
          <a:p>
            <a:endParaRPr lang="en-GB" sz="1800" u="sng" dirty="0" smtClean="0">
              <a:solidFill>
                <a:schemeClr val="tx2"/>
              </a:solidFill>
              <a:latin typeface="+mn-lt"/>
            </a:endParaRPr>
          </a:p>
          <a:p>
            <a:r>
              <a:rPr lang="en-GB" sz="2700" u="sng" dirty="0" smtClean="0">
                <a:solidFill>
                  <a:schemeClr val="tx2"/>
                </a:solidFill>
                <a:latin typeface="+mn-lt"/>
              </a:rPr>
              <a:t>Functional literacy: </a:t>
            </a:r>
            <a:r>
              <a:rPr lang="en-GB" sz="2700" dirty="0" smtClean="0">
                <a:solidFill>
                  <a:schemeClr val="tx2"/>
                </a:solidFill>
                <a:latin typeface="+mn-lt"/>
              </a:rPr>
              <a:t>navigating the hospital environment </a:t>
            </a:r>
            <a:r>
              <a:rPr lang="en-GB" sz="2700" dirty="0">
                <a:solidFill>
                  <a:schemeClr val="tx2"/>
                </a:solidFill>
                <a:latin typeface="+mn-lt"/>
              </a:rPr>
              <a:t>for an appointment </a:t>
            </a:r>
            <a:r>
              <a:rPr lang="en-GB" sz="2700" dirty="0" smtClean="0">
                <a:solidFill>
                  <a:schemeClr val="tx2"/>
                </a:solidFill>
                <a:latin typeface="+mn-lt"/>
              </a:rPr>
              <a:t>was a challenge.</a:t>
            </a:r>
          </a:p>
          <a:p>
            <a:endParaRPr lang="en-GB" sz="1800" dirty="0" smtClean="0">
              <a:solidFill>
                <a:schemeClr val="tx2"/>
              </a:solidFill>
              <a:latin typeface="+mn-lt"/>
            </a:endParaRPr>
          </a:p>
          <a:p>
            <a:endParaRPr lang="en-GB" sz="1800" dirty="0" smtClean="0">
              <a:solidFill>
                <a:schemeClr val="tx2"/>
              </a:solidFill>
              <a:latin typeface="+mn-lt"/>
            </a:endParaRPr>
          </a:p>
          <a:p>
            <a:endParaRPr lang="en-GB" sz="1800" dirty="0" smtClean="0">
              <a:solidFill>
                <a:schemeClr val="tx2"/>
              </a:solidFill>
              <a:latin typeface="+mn-lt"/>
            </a:endParaRPr>
          </a:p>
          <a:p>
            <a:endParaRPr lang="en-GB" sz="1800" dirty="0" smtClean="0">
              <a:solidFill>
                <a:schemeClr val="tx2"/>
              </a:solidFill>
              <a:latin typeface="+mn-lt"/>
            </a:endParaRPr>
          </a:p>
          <a:p>
            <a:endParaRPr lang="en-GB" sz="1800" dirty="0" smtClean="0">
              <a:solidFill>
                <a:schemeClr val="tx2"/>
              </a:solidFill>
              <a:latin typeface="+mn-lt"/>
            </a:endParaRPr>
          </a:p>
          <a:p>
            <a:endParaRPr lang="en-GB" sz="2400" u="sng" dirty="0" smtClean="0">
              <a:solidFill>
                <a:schemeClr val="tx2"/>
              </a:solidFill>
              <a:latin typeface="+mn-lt"/>
            </a:endParaRPr>
          </a:p>
          <a:p>
            <a:r>
              <a:rPr lang="en-GB" sz="2700" u="sng" dirty="0" smtClean="0">
                <a:solidFill>
                  <a:schemeClr val="tx2"/>
                </a:solidFill>
                <a:latin typeface="+mn-lt"/>
              </a:rPr>
              <a:t>Interactive literacy: </a:t>
            </a:r>
            <a:r>
              <a:rPr lang="en-GB" sz="2700" dirty="0" smtClean="0">
                <a:solidFill>
                  <a:schemeClr val="tx2"/>
                </a:solidFill>
                <a:latin typeface="+mn-lt"/>
              </a:rPr>
              <a:t> The greatest difficulty was in this area; all found communication with clinicians challenging.  The continual use of medical jargon was identified as a significant barrier in understanding.  </a:t>
            </a:r>
          </a:p>
          <a:p>
            <a:endParaRPr lang="en-GB" sz="2400" dirty="0" smtClean="0">
              <a:solidFill>
                <a:schemeClr val="tx2"/>
              </a:solidFill>
              <a:latin typeface="+mn-lt"/>
            </a:endParaRPr>
          </a:p>
          <a:p>
            <a:endParaRPr lang="en-GB" sz="2700" dirty="0" smtClean="0">
              <a:solidFill>
                <a:schemeClr val="tx2"/>
              </a:solidFill>
              <a:latin typeface="+mn-lt"/>
            </a:endParaRPr>
          </a:p>
          <a:p>
            <a:endParaRPr lang="en-GB" sz="2700" dirty="0" smtClean="0">
              <a:solidFill>
                <a:schemeClr val="tx2"/>
              </a:solidFill>
              <a:latin typeface="+mn-lt"/>
            </a:endParaRPr>
          </a:p>
          <a:p>
            <a:r>
              <a:rPr lang="en-GB" sz="2700" dirty="0" smtClean="0">
                <a:solidFill>
                  <a:schemeClr val="tx2"/>
                </a:solidFill>
                <a:latin typeface="+mn-lt"/>
              </a:rPr>
              <a:t>All disliked the use of written information. </a:t>
            </a:r>
          </a:p>
          <a:p>
            <a:endParaRPr lang="en-GB" sz="2700" dirty="0" smtClean="0">
              <a:solidFill>
                <a:schemeClr val="tx2"/>
              </a:solidFill>
              <a:latin typeface="+mn-lt"/>
            </a:endParaRPr>
          </a:p>
          <a:p>
            <a:endParaRPr lang="en-GB" sz="2700" u="sng" dirty="0" smtClean="0">
              <a:solidFill>
                <a:schemeClr val="tx2"/>
              </a:solidFill>
              <a:latin typeface="+mn-lt"/>
            </a:endParaRPr>
          </a:p>
          <a:p>
            <a:endParaRPr lang="en-GB" sz="2700" u="sng" dirty="0" smtClean="0">
              <a:solidFill>
                <a:schemeClr val="tx2"/>
              </a:solidFill>
              <a:latin typeface="+mn-lt"/>
            </a:endParaRPr>
          </a:p>
          <a:p>
            <a:endParaRPr lang="en-GB" sz="2700" u="sng" dirty="0" smtClean="0">
              <a:solidFill>
                <a:schemeClr val="tx2"/>
              </a:solidFill>
              <a:latin typeface="+mn-lt"/>
            </a:endParaRPr>
          </a:p>
          <a:p>
            <a:endParaRPr lang="en-GB" sz="2700" u="sng" dirty="0" smtClean="0">
              <a:solidFill>
                <a:schemeClr val="tx2"/>
              </a:solidFill>
              <a:latin typeface="+mn-lt"/>
            </a:endParaRPr>
          </a:p>
          <a:p>
            <a:r>
              <a:rPr lang="en-GB" sz="2700" u="sng" dirty="0" smtClean="0">
                <a:solidFill>
                  <a:schemeClr val="tx2"/>
                </a:solidFill>
                <a:latin typeface="+mn-lt"/>
              </a:rPr>
              <a:t>Critical literacy: </a:t>
            </a:r>
            <a:r>
              <a:rPr lang="en-GB" sz="2700" dirty="0" smtClean="0">
                <a:solidFill>
                  <a:schemeClr val="tx2"/>
                </a:solidFill>
                <a:latin typeface="+mn-lt"/>
              </a:rPr>
              <a:t>There was less evidence of decision making.</a:t>
            </a:r>
            <a:r>
              <a:rPr lang="en-GB" sz="2700" b="1" dirty="0" smtClean="0">
                <a:solidFill>
                  <a:schemeClr val="tx2"/>
                </a:solidFill>
                <a:latin typeface="+mn-lt"/>
              </a:rPr>
              <a:t> </a:t>
            </a:r>
          </a:p>
          <a:p>
            <a:endParaRPr lang="en-GB" sz="2700" b="1" dirty="0" smtClean="0">
              <a:solidFill>
                <a:schemeClr val="tx2"/>
              </a:solidFill>
              <a:latin typeface="+mn-lt"/>
            </a:endParaRPr>
          </a:p>
          <a:p>
            <a:endParaRPr lang="en-GB" sz="2700" b="1" dirty="0" smtClean="0">
              <a:solidFill>
                <a:schemeClr val="tx2"/>
              </a:solidFill>
              <a:latin typeface="+mn-lt"/>
            </a:endParaRPr>
          </a:p>
          <a:p>
            <a:endParaRPr lang="en-GB" sz="2700" b="1" dirty="0" smtClean="0">
              <a:solidFill>
                <a:schemeClr val="tx2"/>
              </a:solidFill>
              <a:latin typeface="+mn-lt"/>
            </a:endParaRPr>
          </a:p>
        </p:txBody>
      </p:sp>
      <p:sp>
        <p:nvSpPr>
          <p:cNvPr id="13331" name="TextBox 15"/>
          <p:cNvSpPr txBox="1">
            <a:spLocks noChangeArrowheads="1"/>
          </p:cNvSpPr>
          <p:nvPr/>
        </p:nvSpPr>
        <p:spPr bwMode="auto">
          <a:xfrm>
            <a:off x="20206984" y="10445356"/>
            <a:ext cx="9698233" cy="9556462"/>
          </a:xfrm>
          <a:prstGeom prst="rect">
            <a:avLst/>
          </a:prstGeom>
          <a:noFill/>
          <a:ln w="9525">
            <a:noFill/>
            <a:miter lim="800000"/>
            <a:headEnd/>
            <a:tailEnd/>
          </a:ln>
        </p:spPr>
        <p:txBody>
          <a:bodyPr wrap="square">
            <a:spAutoFit/>
          </a:bodyPr>
          <a:lstStyle/>
          <a:p>
            <a:pPr algn="just"/>
            <a:r>
              <a:rPr lang="en-GB" sz="4000" b="1" dirty="0" smtClean="0">
                <a:solidFill>
                  <a:schemeClr val="tx2"/>
                </a:solidFill>
                <a:latin typeface="+mj-lt"/>
              </a:rPr>
              <a:t>Conclusions</a:t>
            </a:r>
            <a:r>
              <a:rPr lang="en-GB" sz="4000" dirty="0" smtClean="0">
                <a:solidFill>
                  <a:schemeClr val="tx2"/>
                </a:solidFill>
                <a:latin typeface="+mj-lt"/>
              </a:rPr>
              <a:t> </a:t>
            </a:r>
          </a:p>
          <a:p>
            <a:r>
              <a:rPr lang="en-GB" sz="2700" dirty="0" smtClean="0">
                <a:solidFill>
                  <a:schemeClr val="tx2"/>
                </a:solidFill>
                <a:latin typeface="+mn-lt"/>
              </a:rPr>
              <a:t>Individuals with lower levels of literacy experienced most difficulty in the area of interactive health literacy.  This indicates that perhaps greater attention and time is needed to develop the interactive skills of health care professionals so they can support people in their health care needs.  </a:t>
            </a:r>
            <a:r>
              <a:rPr lang="en-GB" sz="2700" dirty="0">
                <a:solidFill>
                  <a:schemeClr val="tx2"/>
                </a:solidFill>
                <a:latin typeface="+mn-lt"/>
              </a:rPr>
              <a:t>P</a:t>
            </a:r>
            <a:r>
              <a:rPr lang="en-GB" sz="2700" dirty="0" smtClean="0">
                <a:solidFill>
                  <a:schemeClr val="tx2"/>
                </a:solidFill>
                <a:latin typeface="+mn-lt"/>
              </a:rPr>
              <a:t>articipants were not averse to having literacy screening and subsequent documentation in their clinical records. </a:t>
            </a:r>
          </a:p>
          <a:p>
            <a:endParaRPr lang="en-GB" sz="2800" dirty="0" smtClean="0">
              <a:solidFill>
                <a:schemeClr val="tx2"/>
              </a:solidFill>
              <a:latin typeface="+mn-lt"/>
            </a:endParaRPr>
          </a:p>
          <a:p>
            <a:endParaRPr lang="en-GB" sz="2400" dirty="0" smtClean="0">
              <a:solidFill>
                <a:schemeClr val="tx2"/>
              </a:solidFill>
              <a:latin typeface="+mn-lt"/>
            </a:endParaRPr>
          </a:p>
          <a:p>
            <a:endParaRPr lang="en-GB" sz="2400" b="1" dirty="0" smtClean="0">
              <a:solidFill>
                <a:schemeClr val="tx2"/>
              </a:solidFill>
              <a:latin typeface="+mn-lt"/>
            </a:endParaRPr>
          </a:p>
          <a:p>
            <a:endParaRPr lang="en-GB" sz="2400" b="1" dirty="0" smtClean="0">
              <a:solidFill>
                <a:schemeClr val="tx2"/>
              </a:solidFill>
              <a:latin typeface="+mn-lt"/>
            </a:endParaRPr>
          </a:p>
          <a:p>
            <a:endParaRPr lang="en-GB" sz="2400" b="1" dirty="0" smtClean="0">
              <a:solidFill>
                <a:schemeClr val="tx2"/>
              </a:solidFill>
              <a:latin typeface="+mn-lt"/>
            </a:endParaRPr>
          </a:p>
          <a:p>
            <a:endParaRPr lang="en-GB" sz="2800" dirty="0" smtClean="0">
              <a:solidFill>
                <a:schemeClr val="tx2"/>
              </a:solidFill>
              <a:latin typeface="+mn-lt"/>
            </a:endParaRPr>
          </a:p>
          <a:p>
            <a:endParaRPr lang="en-GB" sz="2400" b="1" dirty="0" smtClean="0">
              <a:solidFill>
                <a:schemeClr val="tx2"/>
              </a:solidFill>
              <a:latin typeface="+mn-lt"/>
            </a:endParaRPr>
          </a:p>
          <a:p>
            <a:r>
              <a:rPr lang="en-GB" sz="4000" b="1" dirty="0" smtClean="0">
                <a:solidFill>
                  <a:schemeClr val="tx2"/>
                </a:solidFill>
                <a:latin typeface="+mj-lt"/>
              </a:rPr>
              <a:t>Implications for Practice </a:t>
            </a:r>
          </a:p>
          <a:p>
            <a:r>
              <a:rPr lang="en-GB" sz="2700" dirty="0" smtClean="0">
                <a:solidFill>
                  <a:schemeClr val="tx2"/>
                </a:solidFill>
                <a:latin typeface="+mn-lt"/>
              </a:rPr>
              <a:t>These findings support further research into the use of a ‘Flag’ system to highlight peoples’ lower health literacy when accessing the NHS . However, the flag system needs to be considered alongside the development of an appropriate screening device, the up skilling of the health care professional s and the resource implications of a substantial, previously unidentified, need in the NHS.</a:t>
            </a:r>
            <a:endParaRPr lang="en-GB" sz="2700" dirty="0">
              <a:solidFill>
                <a:schemeClr val="tx2"/>
              </a:solidFill>
              <a:latin typeface="+mn-lt"/>
            </a:endParaRPr>
          </a:p>
        </p:txBody>
      </p:sp>
      <p:sp>
        <p:nvSpPr>
          <p:cNvPr id="28" name="Text Box 3811"/>
          <p:cNvSpPr txBox="1">
            <a:spLocks noChangeArrowheads="1"/>
          </p:cNvSpPr>
          <p:nvPr/>
        </p:nvSpPr>
        <p:spPr bwMode="auto">
          <a:xfrm>
            <a:off x="314324" y="20092388"/>
            <a:ext cx="9964793" cy="1253868"/>
          </a:xfrm>
          <a:prstGeom prst="rect">
            <a:avLst/>
          </a:prstGeom>
          <a:noFill/>
          <a:ln w="9525">
            <a:noFill/>
            <a:miter lim="800000"/>
            <a:headEnd/>
            <a:tailEnd/>
          </a:ln>
        </p:spPr>
        <p:txBody>
          <a:bodyPr wrap="square" lIns="22541" tIns="11271" rIns="22541" bIns="11271">
            <a:spAutoFit/>
          </a:bodyPr>
          <a:lstStyle/>
          <a:p>
            <a:r>
              <a:rPr lang="en-GB" sz="2000" dirty="0" smtClean="0">
                <a:solidFill>
                  <a:schemeClr val="bg1"/>
                </a:solidFill>
                <a:latin typeface="+mn-lt"/>
              </a:rPr>
              <a:t>Further </a:t>
            </a:r>
            <a:r>
              <a:rPr lang="en-GB" sz="2000" dirty="0">
                <a:solidFill>
                  <a:schemeClr val="bg1"/>
                </a:solidFill>
                <a:latin typeface="+mn-lt"/>
              </a:rPr>
              <a:t>information may be obtained from: </a:t>
            </a:r>
            <a:r>
              <a:rPr lang="en-GB" sz="2000" dirty="0" smtClean="0">
                <a:solidFill>
                  <a:schemeClr val="bg1"/>
                </a:solidFill>
                <a:latin typeface="+mn-lt"/>
              </a:rPr>
              <a:t>Dr Jo Adams, Faculty of Health Sciences, University of Southampton, UK, Email: ja@soton.ac.uk or Harriet Herbert Faculty </a:t>
            </a:r>
            <a:r>
              <a:rPr lang="en-GB" sz="2000" dirty="0">
                <a:solidFill>
                  <a:schemeClr val="bg1"/>
                </a:solidFill>
                <a:latin typeface="+mn-lt"/>
              </a:rPr>
              <a:t>of Health Sciences, University of Southampton, UK, Email: </a:t>
            </a:r>
            <a:r>
              <a:rPr lang="en-GB" sz="2000" dirty="0" smtClean="0">
                <a:solidFill>
                  <a:schemeClr val="bg1"/>
                </a:solidFill>
                <a:latin typeface="+mn-lt"/>
              </a:rPr>
              <a:t>harriet.herbert@solent.nhs.uk Authors </a:t>
            </a:r>
            <a:r>
              <a:rPr lang="en-GB" sz="2000" dirty="0">
                <a:solidFill>
                  <a:schemeClr val="bg1"/>
                </a:solidFill>
                <a:latin typeface="+mn-lt"/>
              </a:rPr>
              <a:t>have no conflicts of interest.</a:t>
            </a:r>
          </a:p>
        </p:txBody>
      </p:sp>
      <p:sp>
        <p:nvSpPr>
          <p:cNvPr id="13315" name="TextBox 9"/>
          <p:cNvSpPr txBox="1">
            <a:spLocks noChangeArrowheads="1"/>
          </p:cNvSpPr>
          <p:nvPr/>
        </p:nvSpPr>
        <p:spPr bwMode="auto">
          <a:xfrm>
            <a:off x="1060450" y="1674704"/>
            <a:ext cx="28073350" cy="1015663"/>
          </a:xfrm>
          <a:prstGeom prst="rect">
            <a:avLst/>
          </a:prstGeom>
          <a:noFill/>
          <a:ln w="9525">
            <a:noFill/>
            <a:miter lim="800000"/>
            <a:headEnd/>
            <a:tailEnd/>
          </a:ln>
        </p:spPr>
        <p:txBody>
          <a:bodyPr wrap="square">
            <a:spAutoFit/>
          </a:bodyPr>
          <a:lstStyle/>
          <a:p>
            <a:endParaRPr lang="en-GB" sz="6000" dirty="0" smtClean="0">
              <a:solidFill>
                <a:schemeClr val="bg1"/>
              </a:solidFill>
              <a:latin typeface="Georgia" pitchFamily="18" charset="0"/>
            </a:endParaRPr>
          </a:p>
        </p:txBody>
      </p:sp>
      <p:sp>
        <p:nvSpPr>
          <p:cNvPr id="32" name="TextBox 15"/>
          <p:cNvSpPr txBox="1">
            <a:spLocks noChangeArrowheads="1"/>
          </p:cNvSpPr>
          <p:nvPr/>
        </p:nvSpPr>
        <p:spPr bwMode="auto">
          <a:xfrm>
            <a:off x="10423786" y="20092388"/>
            <a:ext cx="19546698" cy="1015663"/>
          </a:xfrm>
          <a:prstGeom prst="rect">
            <a:avLst/>
          </a:prstGeom>
          <a:noFill/>
          <a:ln w="9525">
            <a:noFill/>
            <a:miter lim="800000"/>
            <a:headEnd/>
            <a:tailEnd/>
          </a:ln>
        </p:spPr>
        <p:txBody>
          <a:bodyPr wrap="square">
            <a:spAutoFit/>
          </a:bodyPr>
          <a:lstStyle/>
          <a:p>
            <a:r>
              <a:rPr lang="en-GB" sz="2000" dirty="0" smtClean="0">
                <a:solidFill>
                  <a:schemeClr val="bg1"/>
                </a:solidFill>
                <a:latin typeface="+mn-lt"/>
              </a:rPr>
              <a:t>References:  </a:t>
            </a:r>
            <a:r>
              <a:rPr lang="en-GB" sz="2000" dirty="0" err="1" smtClean="0">
                <a:solidFill>
                  <a:schemeClr val="bg1"/>
                </a:solidFill>
                <a:latin typeface="+mn-lt"/>
              </a:rPr>
              <a:t>Berkman</a:t>
            </a:r>
            <a:r>
              <a:rPr lang="en-GB" sz="2000" dirty="0" smtClean="0">
                <a:solidFill>
                  <a:schemeClr val="bg1"/>
                </a:solidFill>
                <a:latin typeface="+mn-lt"/>
              </a:rPr>
              <a:t>, N.D.., et al., 2010. Health Literacy: What Is It? Journal of Health Communication 15, 9–19. </a:t>
            </a:r>
            <a:r>
              <a:rPr lang="en-GB" sz="2000" dirty="0" err="1" smtClean="0">
                <a:solidFill>
                  <a:schemeClr val="bg1"/>
                </a:solidFill>
                <a:latin typeface="+mn-lt"/>
              </a:rPr>
              <a:t>Buchbinder</a:t>
            </a:r>
            <a:r>
              <a:rPr lang="en-GB" sz="2000" dirty="0" smtClean="0">
                <a:solidFill>
                  <a:schemeClr val="bg1"/>
                </a:solidFill>
                <a:latin typeface="+mn-lt"/>
              </a:rPr>
              <a:t>, et al., 2011. Health literacy: what is it and why is it important to measure? J RHEUMATOL 38, 1791–1797. NICE clinical guideline 138 http://www.nice.org.uk/nicemedia/live/13668/58284/58284.pdf  </a:t>
            </a:r>
            <a:r>
              <a:rPr lang="en-GB" sz="2000" dirty="0" err="1" smtClean="0">
                <a:solidFill>
                  <a:schemeClr val="bg1"/>
                </a:solidFill>
                <a:latin typeface="+mn-lt"/>
              </a:rPr>
              <a:t>Nutbeam</a:t>
            </a:r>
            <a:r>
              <a:rPr lang="en-GB" sz="2000" dirty="0" smtClean="0">
                <a:solidFill>
                  <a:schemeClr val="bg1"/>
                </a:solidFill>
                <a:latin typeface="+mn-lt"/>
              </a:rPr>
              <a:t>, D., 2000. Health Promotion International 15, 259 –267.  Rudd R., Anderson J. , 2006. (https://www.hsph.harvard.edu/healthliteracy/files/healthliteracyenvironment.pdf )</a:t>
            </a:r>
            <a:endParaRPr lang="en-GB" sz="2000" dirty="0">
              <a:solidFill>
                <a:schemeClr val="bg1"/>
              </a:solidFill>
              <a:latin typeface="+mn-lt"/>
            </a:endParaRPr>
          </a:p>
        </p:txBody>
      </p:sp>
      <p:sp>
        <p:nvSpPr>
          <p:cNvPr id="25" name="TextBox 1"/>
          <p:cNvSpPr txBox="1">
            <a:spLocks noChangeArrowheads="1"/>
          </p:cNvSpPr>
          <p:nvPr/>
        </p:nvSpPr>
        <p:spPr bwMode="auto">
          <a:xfrm>
            <a:off x="597854" y="6514742"/>
            <a:ext cx="9450887" cy="2785378"/>
          </a:xfrm>
          <a:prstGeom prst="rect">
            <a:avLst/>
          </a:prstGeom>
          <a:noFill/>
          <a:ln w="9525">
            <a:noFill/>
            <a:miter lim="800000"/>
            <a:headEnd/>
            <a:tailEnd/>
          </a:ln>
        </p:spPr>
        <p:txBody>
          <a:bodyPr wrap="square">
            <a:spAutoFit/>
          </a:bodyPr>
          <a:lstStyle/>
          <a:p>
            <a:pPr algn="just"/>
            <a:r>
              <a:rPr lang="en-GB" sz="4000" b="1" dirty="0" smtClean="0">
                <a:solidFill>
                  <a:srgbClr val="005C84"/>
                </a:solidFill>
                <a:latin typeface="+mj-lt"/>
              </a:rPr>
              <a:t>Objectives</a:t>
            </a:r>
            <a:r>
              <a:rPr lang="en-GB" sz="4000" dirty="0" smtClean="0">
                <a:latin typeface="Calibri" pitchFamily="34" charset="0"/>
              </a:rPr>
              <a:t> </a:t>
            </a:r>
          </a:p>
          <a:p>
            <a:r>
              <a:rPr lang="en-GB" sz="2700" dirty="0" smtClean="0">
                <a:solidFill>
                  <a:schemeClr val="tx2"/>
                </a:solidFill>
                <a:latin typeface="+mn-lt"/>
              </a:rPr>
              <a:t>The purpose of this study was to explore the perceptions that individuals with lower literacy levels have of accessing and navigating health care.  This study also investigated individuals’ thoughts and feelings about being screened for lower literacy levels in a clinical NHS setting</a:t>
            </a:r>
            <a:endParaRPr lang="en-GB" sz="2700" dirty="0">
              <a:solidFill>
                <a:schemeClr val="tx2"/>
              </a:solidFill>
              <a:latin typeface="+mn-lt"/>
            </a:endParaRPr>
          </a:p>
        </p:txBody>
      </p:sp>
      <p:sp>
        <p:nvSpPr>
          <p:cNvPr id="36" name="Rectangle 35"/>
          <p:cNvSpPr/>
          <p:nvPr/>
        </p:nvSpPr>
        <p:spPr>
          <a:xfrm>
            <a:off x="20272252" y="8607622"/>
            <a:ext cx="9698233" cy="1384995"/>
          </a:xfrm>
          <a:prstGeom prst="rect">
            <a:avLst/>
          </a:prstGeom>
          <a:solidFill>
            <a:schemeClr val="tx2"/>
          </a:solidFill>
          <a:ln>
            <a:noFill/>
          </a:ln>
        </p:spPr>
        <p:txBody>
          <a:bodyPr wrap="square">
            <a:spAutoFit/>
          </a:bodyPr>
          <a:lstStyle/>
          <a:p>
            <a:r>
              <a:rPr lang="en-GB" sz="2800" b="1" dirty="0" smtClean="0">
                <a:solidFill>
                  <a:schemeClr val="bg1"/>
                </a:solidFill>
                <a:latin typeface="+mn-lt"/>
              </a:rPr>
              <a:t>“It’s extremely difficult for a person like me to admit to another person that...they don’t know how to read or write, it’s very embarrassing.” P9</a:t>
            </a:r>
          </a:p>
        </p:txBody>
      </p:sp>
      <p:graphicFrame>
        <p:nvGraphicFramePr>
          <p:cNvPr id="17" name="Table 16"/>
          <p:cNvGraphicFramePr>
            <a:graphicFrameLocks noGrp="1"/>
          </p:cNvGraphicFramePr>
          <p:nvPr>
            <p:extLst>
              <p:ext uri="{D42A27DB-BD31-4B8C-83A1-F6EECF244321}">
                <p14:modId xmlns:p14="http://schemas.microsoft.com/office/powerpoint/2010/main" val="1208340368"/>
              </p:ext>
            </p:extLst>
          </p:nvPr>
        </p:nvGraphicFramePr>
        <p:xfrm>
          <a:off x="10279117" y="7314960"/>
          <a:ext cx="9490841" cy="1752600"/>
        </p:xfrm>
        <a:graphic>
          <a:graphicData uri="http://schemas.openxmlformats.org/drawingml/2006/table">
            <a:tbl>
              <a:tblPr>
                <a:tableStyleId>{B301B821-A1FF-4177-AEE7-76D212191A09}</a:tableStyleId>
              </a:tblPr>
              <a:tblGrid>
                <a:gridCol w="2350583"/>
                <a:gridCol w="2385423"/>
                <a:gridCol w="1535474"/>
                <a:gridCol w="3219361"/>
              </a:tblGrid>
              <a:tr h="0">
                <a:tc>
                  <a:txBody>
                    <a:bodyPr/>
                    <a:lstStyle/>
                    <a:p>
                      <a:pPr algn="ctr">
                        <a:lnSpc>
                          <a:spcPct val="115000"/>
                        </a:lnSpc>
                        <a:spcAft>
                          <a:spcPts val="0"/>
                        </a:spcAft>
                      </a:pPr>
                      <a:r>
                        <a:rPr lang="en-GB" sz="2500" dirty="0"/>
                        <a:t>Participant</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dirty="0" smtClean="0"/>
                        <a:t>Age</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dirty="0" smtClean="0"/>
                        <a:t>Gender</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a:t>Literacy level</a:t>
                      </a:r>
                      <a:endParaRPr lang="en-GB" sz="2500">
                        <a:latin typeface="+mn-lt"/>
                        <a:ea typeface="SimSun"/>
                        <a:cs typeface="Arial"/>
                      </a:endParaRPr>
                    </a:p>
                  </a:txBody>
                  <a:tcPr marL="68580" marR="68580" marT="0" marB="0"/>
                </a:tc>
              </a:tr>
              <a:tr h="0">
                <a:tc>
                  <a:txBody>
                    <a:bodyPr/>
                    <a:lstStyle/>
                    <a:p>
                      <a:pPr algn="ctr">
                        <a:lnSpc>
                          <a:spcPct val="115000"/>
                        </a:lnSpc>
                        <a:spcAft>
                          <a:spcPts val="0"/>
                        </a:spcAft>
                      </a:pPr>
                      <a:r>
                        <a:rPr lang="en-GB" sz="2500" dirty="0"/>
                        <a:t>P2 (J)</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dirty="0" smtClean="0"/>
                        <a:t>52</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a:t>F</a:t>
                      </a:r>
                      <a:endParaRPr lang="en-GB" sz="2500">
                        <a:latin typeface="+mn-lt"/>
                        <a:ea typeface="SimSun"/>
                        <a:cs typeface="Arial"/>
                      </a:endParaRPr>
                    </a:p>
                  </a:txBody>
                  <a:tcPr marL="68580" marR="68580" marT="0" marB="0"/>
                </a:tc>
                <a:tc>
                  <a:txBody>
                    <a:bodyPr/>
                    <a:lstStyle/>
                    <a:p>
                      <a:pPr algn="ctr">
                        <a:lnSpc>
                          <a:spcPct val="115000"/>
                        </a:lnSpc>
                        <a:spcAft>
                          <a:spcPts val="0"/>
                        </a:spcAft>
                      </a:pPr>
                      <a:r>
                        <a:rPr lang="en-GB" sz="2500" dirty="0"/>
                        <a:t>E2</a:t>
                      </a:r>
                      <a:endParaRPr lang="en-GB" sz="2500" dirty="0">
                        <a:latin typeface="+mn-lt"/>
                        <a:ea typeface="SimSun"/>
                        <a:cs typeface="Arial"/>
                      </a:endParaRPr>
                    </a:p>
                  </a:txBody>
                  <a:tcPr marL="68580" marR="68580" marT="0" marB="0"/>
                </a:tc>
              </a:tr>
              <a:tr h="0">
                <a:tc>
                  <a:txBody>
                    <a:bodyPr/>
                    <a:lstStyle/>
                    <a:p>
                      <a:pPr algn="ctr">
                        <a:lnSpc>
                          <a:spcPct val="115000"/>
                        </a:lnSpc>
                        <a:spcAft>
                          <a:spcPts val="0"/>
                        </a:spcAft>
                      </a:pPr>
                      <a:r>
                        <a:rPr lang="en-GB" sz="2500" dirty="0"/>
                        <a:t>P8 (I)</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dirty="0" smtClean="0"/>
                        <a:t>63</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a:t>F</a:t>
                      </a:r>
                      <a:endParaRPr lang="en-GB" sz="2500">
                        <a:latin typeface="+mn-lt"/>
                        <a:ea typeface="SimSun"/>
                        <a:cs typeface="Arial"/>
                      </a:endParaRPr>
                    </a:p>
                  </a:txBody>
                  <a:tcPr marL="68580" marR="68580" marT="0" marB="0"/>
                </a:tc>
                <a:tc>
                  <a:txBody>
                    <a:bodyPr/>
                    <a:lstStyle/>
                    <a:p>
                      <a:pPr algn="ctr">
                        <a:lnSpc>
                          <a:spcPct val="115000"/>
                        </a:lnSpc>
                        <a:spcAft>
                          <a:spcPts val="0"/>
                        </a:spcAft>
                      </a:pPr>
                      <a:r>
                        <a:rPr lang="en-GB" sz="2500"/>
                        <a:t>L1</a:t>
                      </a:r>
                      <a:endParaRPr lang="en-GB" sz="2500">
                        <a:latin typeface="+mn-lt"/>
                        <a:ea typeface="SimSun"/>
                        <a:cs typeface="Arial"/>
                      </a:endParaRPr>
                    </a:p>
                  </a:txBody>
                  <a:tcPr marL="68580" marR="68580" marT="0" marB="0"/>
                </a:tc>
              </a:tr>
              <a:tr h="0">
                <a:tc>
                  <a:txBody>
                    <a:bodyPr/>
                    <a:lstStyle/>
                    <a:p>
                      <a:pPr algn="ctr">
                        <a:lnSpc>
                          <a:spcPct val="115000"/>
                        </a:lnSpc>
                        <a:spcAft>
                          <a:spcPts val="0"/>
                        </a:spcAft>
                      </a:pPr>
                      <a:r>
                        <a:rPr lang="en-GB" sz="2500" dirty="0"/>
                        <a:t>P9 (J)</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dirty="0" smtClean="0"/>
                        <a:t>57</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dirty="0"/>
                        <a:t>M</a:t>
                      </a:r>
                      <a:endParaRPr lang="en-GB" sz="2500" dirty="0">
                        <a:latin typeface="+mn-lt"/>
                        <a:ea typeface="SimSun"/>
                        <a:cs typeface="Arial"/>
                      </a:endParaRPr>
                    </a:p>
                  </a:txBody>
                  <a:tcPr marL="68580" marR="68580" marT="0" marB="0"/>
                </a:tc>
                <a:tc>
                  <a:txBody>
                    <a:bodyPr/>
                    <a:lstStyle/>
                    <a:p>
                      <a:pPr algn="ctr">
                        <a:lnSpc>
                          <a:spcPct val="115000"/>
                        </a:lnSpc>
                        <a:spcAft>
                          <a:spcPts val="0"/>
                        </a:spcAft>
                      </a:pPr>
                      <a:r>
                        <a:rPr lang="en-GB" sz="2500" dirty="0"/>
                        <a:t>E2</a:t>
                      </a:r>
                      <a:endParaRPr lang="en-GB" sz="2500" dirty="0">
                        <a:latin typeface="+mn-lt"/>
                        <a:ea typeface="SimSun"/>
                        <a:cs typeface="Arial"/>
                      </a:endParaRPr>
                    </a:p>
                  </a:txBody>
                  <a:tcPr marL="68580" marR="68580" marT="0" marB="0"/>
                </a:tc>
              </a:tr>
            </a:tbl>
          </a:graphicData>
        </a:graphic>
      </p:graphicFrame>
      <p:sp>
        <p:nvSpPr>
          <p:cNvPr id="18" name="Rectangle 17"/>
          <p:cNvSpPr/>
          <p:nvPr/>
        </p:nvSpPr>
        <p:spPr>
          <a:xfrm>
            <a:off x="10279117" y="10445356"/>
            <a:ext cx="9645483" cy="1384995"/>
          </a:xfrm>
          <a:prstGeom prst="rect">
            <a:avLst/>
          </a:prstGeom>
          <a:solidFill>
            <a:schemeClr val="tx2"/>
          </a:solidFill>
        </p:spPr>
        <p:txBody>
          <a:bodyPr wrap="square">
            <a:spAutoFit/>
          </a:bodyPr>
          <a:lstStyle/>
          <a:p>
            <a:r>
              <a:rPr lang="en-GB" sz="2800" b="1" dirty="0" smtClean="0">
                <a:solidFill>
                  <a:schemeClr val="bg1"/>
                </a:solidFill>
                <a:latin typeface="+mn-lt"/>
              </a:rPr>
              <a:t>“That was quite sort of difficult, sort of like knowing which room, you know actually place you had to be in, in the hospital, could sometimes get confusing.” P2 </a:t>
            </a:r>
          </a:p>
        </p:txBody>
      </p:sp>
      <p:sp>
        <p:nvSpPr>
          <p:cNvPr id="19" name="Rectangle 18"/>
          <p:cNvSpPr/>
          <p:nvPr/>
        </p:nvSpPr>
        <p:spPr>
          <a:xfrm>
            <a:off x="10199715" y="13638996"/>
            <a:ext cx="9645483" cy="954107"/>
          </a:xfrm>
          <a:prstGeom prst="rect">
            <a:avLst/>
          </a:prstGeom>
          <a:solidFill>
            <a:schemeClr val="tx2"/>
          </a:solidFill>
        </p:spPr>
        <p:txBody>
          <a:bodyPr wrap="square">
            <a:spAutoFit/>
          </a:bodyPr>
          <a:lstStyle/>
          <a:p>
            <a:r>
              <a:rPr lang="en-GB" sz="2800" b="1" dirty="0" smtClean="0">
                <a:solidFill>
                  <a:schemeClr val="bg1"/>
                </a:solidFill>
                <a:latin typeface="+mn-lt"/>
              </a:rPr>
              <a:t>“They came out with some word that was three miles long, and I sat there and said what does that mean?” P9</a:t>
            </a:r>
            <a:endParaRPr lang="en-GB" sz="2800" dirty="0" smtClean="0">
              <a:solidFill>
                <a:schemeClr val="bg1"/>
              </a:solidFill>
              <a:latin typeface="+mn-lt"/>
            </a:endParaRPr>
          </a:p>
        </p:txBody>
      </p:sp>
      <p:sp>
        <p:nvSpPr>
          <p:cNvPr id="20" name="Rectangle 19"/>
          <p:cNvSpPr/>
          <p:nvPr/>
        </p:nvSpPr>
        <p:spPr>
          <a:xfrm>
            <a:off x="10186199" y="15352295"/>
            <a:ext cx="9580215" cy="1815882"/>
          </a:xfrm>
          <a:prstGeom prst="rect">
            <a:avLst/>
          </a:prstGeom>
          <a:solidFill>
            <a:schemeClr val="tx2"/>
          </a:solidFill>
        </p:spPr>
        <p:txBody>
          <a:bodyPr wrap="square">
            <a:spAutoFit/>
          </a:bodyPr>
          <a:lstStyle/>
          <a:p>
            <a:r>
              <a:rPr lang="en-GB" sz="2800" dirty="0" smtClean="0">
                <a:solidFill>
                  <a:schemeClr val="bg1"/>
                </a:solidFill>
                <a:latin typeface="+mn-lt"/>
              </a:rPr>
              <a:t>“No, it’s no use to me. It’s got to be, shown.”P8 </a:t>
            </a:r>
          </a:p>
          <a:p>
            <a:r>
              <a:rPr lang="en-GB" sz="2800" dirty="0" smtClean="0">
                <a:solidFill>
                  <a:schemeClr val="bg1"/>
                </a:solidFill>
                <a:latin typeface="+mn-lt"/>
              </a:rPr>
              <a:t>“They write to my doctor first, they don’t write to me anymore, they write to my doctor first, my doctor calls me in and he says “look XXXX, this is what’s going to happen...” P9</a:t>
            </a:r>
          </a:p>
        </p:txBody>
      </p:sp>
      <p:sp>
        <p:nvSpPr>
          <p:cNvPr id="21" name="Rectangle 20"/>
          <p:cNvSpPr/>
          <p:nvPr/>
        </p:nvSpPr>
        <p:spPr>
          <a:xfrm>
            <a:off x="10186199" y="17829996"/>
            <a:ext cx="9580215" cy="954107"/>
          </a:xfrm>
          <a:prstGeom prst="rect">
            <a:avLst/>
          </a:prstGeom>
          <a:solidFill>
            <a:schemeClr val="tx2"/>
          </a:solidFill>
        </p:spPr>
        <p:txBody>
          <a:bodyPr wrap="square">
            <a:spAutoFit/>
          </a:bodyPr>
          <a:lstStyle/>
          <a:p>
            <a:r>
              <a:rPr lang="en-GB" sz="2800" b="1" dirty="0" smtClean="0">
                <a:solidFill>
                  <a:schemeClr val="bg1"/>
                </a:solidFill>
                <a:latin typeface="+mn-lt"/>
              </a:rPr>
              <a:t>“No I've just, no I just generally go away and hope for the best.” P2</a:t>
            </a:r>
          </a:p>
        </p:txBody>
      </p:sp>
      <p:sp>
        <p:nvSpPr>
          <p:cNvPr id="22" name="Rectangle 21"/>
          <p:cNvSpPr/>
          <p:nvPr/>
        </p:nvSpPr>
        <p:spPr>
          <a:xfrm>
            <a:off x="20206984" y="6360853"/>
            <a:ext cx="9763500" cy="954107"/>
          </a:xfrm>
          <a:prstGeom prst="rect">
            <a:avLst/>
          </a:prstGeom>
        </p:spPr>
        <p:txBody>
          <a:bodyPr wrap="square">
            <a:spAutoFit/>
          </a:bodyPr>
          <a:lstStyle/>
          <a:p>
            <a:endParaRPr lang="en-GB" sz="2800" dirty="0" smtClean="0">
              <a:solidFill>
                <a:schemeClr val="tx2"/>
              </a:solidFill>
              <a:latin typeface="+mn-lt"/>
            </a:endParaRPr>
          </a:p>
          <a:p>
            <a:endParaRPr lang="en-GB" sz="2800" dirty="0">
              <a:solidFill>
                <a:srgbClr val="7F7F7F"/>
              </a:solidFill>
              <a:latin typeface="+mn-lt"/>
            </a:endParaRPr>
          </a:p>
        </p:txBody>
      </p:sp>
      <p:sp>
        <p:nvSpPr>
          <p:cNvPr id="23" name="Rectangle 22"/>
          <p:cNvSpPr/>
          <p:nvPr/>
        </p:nvSpPr>
        <p:spPr>
          <a:xfrm>
            <a:off x="20272251" y="14052768"/>
            <a:ext cx="9698234" cy="1815882"/>
          </a:xfrm>
          <a:prstGeom prst="rect">
            <a:avLst/>
          </a:prstGeom>
          <a:solidFill>
            <a:schemeClr val="tx2"/>
          </a:solidFill>
        </p:spPr>
        <p:txBody>
          <a:bodyPr wrap="square">
            <a:spAutoFit/>
          </a:bodyPr>
          <a:lstStyle/>
          <a:p>
            <a:r>
              <a:rPr lang="en-GB" sz="2800" dirty="0" err="1" smtClean="0">
                <a:solidFill>
                  <a:schemeClr val="bg1"/>
                </a:solidFill>
                <a:latin typeface="+mn-lt"/>
              </a:rPr>
              <a:t>Yeh</a:t>
            </a:r>
            <a:r>
              <a:rPr lang="en-GB" sz="2800" dirty="0" smtClean="0">
                <a:solidFill>
                  <a:schemeClr val="bg1"/>
                </a:solidFill>
                <a:latin typeface="+mn-lt"/>
              </a:rPr>
              <a:t>, I’d prefer them to know, because actually when I go into hospital now I call the staff nurse over and say, right, I can’t read, I can’t write and I’d like to know everything, word for word what’s going on. P9</a:t>
            </a:r>
            <a:endParaRPr lang="en-GB" sz="2800" dirty="0">
              <a:solidFill>
                <a:schemeClr val="bg1"/>
              </a:solidFill>
              <a:latin typeface="+mn-lt"/>
            </a:endParaRPr>
          </a:p>
        </p:txBody>
      </p:sp>
      <p:sp>
        <p:nvSpPr>
          <p:cNvPr id="24" name="Rectangle 23"/>
          <p:cNvSpPr/>
          <p:nvPr/>
        </p:nvSpPr>
        <p:spPr>
          <a:xfrm>
            <a:off x="20206984" y="6745574"/>
            <a:ext cx="9632966" cy="1754326"/>
          </a:xfrm>
          <a:prstGeom prst="rect">
            <a:avLst/>
          </a:prstGeom>
        </p:spPr>
        <p:txBody>
          <a:bodyPr wrap="square">
            <a:spAutoFit/>
          </a:bodyPr>
          <a:lstStyle/>
          <a:p>
            <a:r>
              <a:rPr lang="en-GB" sz="2700" u="sng" dirty="0" smtClean="0">
                <a:solidFill>
                  <a:schemeClr val="tx2"/>
                </a:solidFill>
                <a:latin typeface="+mn-lt"/>
              </a:rPr>
              <a:t>Motivation for literacy assessment: </a:t>
            </a:r>
            <a:r>
              <a:rPr lang="en-GB" sz="2700" dirty="0" smtClean="0">
                <a:solidFill>
                  <a:schemeClr val="tx2"/>
                </a:solidFill>
                <a:latin typeface="+mn-lt"/>
              </a:rPr>
              <a:t>Participants supported the idea of literacy screening in the NHS because they felt this would help them to navigate clinical systems. However, strong feelings of anxiety and embarrassment make this a sensitive and complex area.</a:t>
            </a:r>
            <a:endParaRPr lang="en-GB" sz="2700" dirty="0">
              <a:solidFill>
                <a:srgbClr val="7F7F7F"/>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1514</TotalTime>
  <Words>1097</Words>
  <Application>Microsoft Macintosh PowerPoint</Application>
  <PresentationFormat>Custom</PresentationFormat>
  <Paragraphs>79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Cantwell</dc:creator>
  <cp:lastModifiedBy>Joanna  Adams </cp:lastModifiedBy>
  <cp:revision>118</cp:revision>
  <dcterms:created xsi:type="dcterms:W3CDTF">2011-06-16T17:28:24Z</dcterms:created>
  <dcterms:modified xsi:type="dcterms:W3CDTF">2013-11-02T17:30:37Z</dcterms:modified>
</cp:coreProperties>
</file>