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331" r:id="rId3"/>
    <p:sldId id="352" r:id="rId4"/>
    <p:sldId id="351" r:id="rId5"/>
    <p:sldId id="333" r:id="rId6"/>
    <p:sldId id="334" r:id="rId7"/>
    <p:sldId id="335" r:id="rId8"/>
    <p:sldId id="339" r:id="rId9"/>
    <p:sldId id="341" r:id="rId10"/>
    <p:sldId id="342" r:id="rId11"/>
    <p:sldId id="337" r:id="rId12"/>
    <p:sldId id="343" r:id="rId13"/>
    <p:sldId id="344" r:id="rId14"/>
    <p:sldId id="354" r:id="rId15"/>
    <p:sldId id="353" r:id="rId16"/>
    <p:sldId id="355" r:id="rId17"/>
    <p:sldId id="346" r:id="rId18"/>
    <p:sldId id="345" r:id="rId19"/>
    <p:sldId id="347" r:id="rId20"/>
    <p:sldId id="349" r:id="rId21"/>
    <p:sldId id="35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5" autoAdjust="0"/>
  </p:normalViewPr>
  <p:slideViewPr>
    <p:cSldViewPr>
      <p:cViewPr>
        <p:scale>
          <a:sx n="107" d="100"/>
          <a:sy n="107" d="100"/>
        </p:scale>
        <p:origin x="-80" y="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66880-2CE6-49B1-B15E-548A53BED380}" type="doc">
      <dgm:prSet loTypeId="urn:microsoft.com/office/officeart/2005/8/layout/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216FBCF-0417-45FC-A4C1-0DAECEA0F38E}">
      <dgm:prSet phldrT="[Text]"/>
      <dgm:spPr/>
      <dgm:t>
        <a:bodyPr/>
        <a:lstStyle/>
        <a:p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RA patients referred to PT/OT from RA clinic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3E4C03D-2808-42DD-9025-E27BC8CE820C}" type="parTrans" cxnId="{ECB4E506-AF0D-4139-958D-789304FE2091}">
      <dgm:prSet/>
      <dgm:spPr/>
      <dgm:t>
        <a:bodyPr/>
        <a:lstStyle/>
        <a:p>
          <a:endParaRPr lang="en-GB"/>
        </a:p>
      </dgm:t>
    </dgm:pt>
    <dgm:pt modelId="{0063B34F-A8AA-4B03-A1A0-4F3F639C799B}" type="sibTrans" cxnId="{ECB4E506-AF0D-4139-958D-789304FE2091}">
      <dgm:prSet/>
      <dgm:spPr/>
      <dgm:t>
        <a:bodyPr/>
        <a:lstStyle/>
        <a:p>
          <a:endParaRPr lang="en-GB"/>
        </a:p>
      </dgm:t>
    </dgm:pt>
    <dgm:pt modelId="{CAE8600C-75DD-46A3-8239-97B4AD4285F6}">
      <dgm:prSet phldrT="[Text]"/>
      <dgm:spPr/>
      <dgm:t>
        <a:bodyPr/>
        <a:lstStyle/>
        <a:p>
          <a:r>
            <a:rPr lang="en-GB" dirty="0" smtClean="0"/>
            <a:t>Checked for eligibility</a:t>
          </a:r>
          <a:endParaRPr lang="en-GB" dirty="0"/>
        </a:p>
      </dgm:t>
    </dgm:pt>
    <dgm:pt modelId="{D8C29641-CF64-458E-ADA3-1F65C64FEB86}" type="parTrans" cxnId="{AD302F92-77BC-43B9-86FB-DEB2EE948F60}">
      <dgm:prSet/>
      <dgm:spPr/>
      <dgm:t>
        <a:bodyPr/>
        <a:lstStyle/>
        <a:p>
          <a:endParaRPr lang="en-GB"/>
        </a:p>
      </dgm:t>
    </dgm:pt>
    <dgm:pt modelId="{B02A6994-7B52-450F-AE38-795B57B19B36}" type="sibTrans" cxnId="{AD302F92-77BC-43B9-86FB-DEB2EE948F60}">
      <dgm:prSet/>
      <dgm:spPr/>
      <dgm:t>
        <a:bodyPr/>
        <a:lstStyle/>
        <a:p>
          <a:endParaRPr lang="en-GB"/>
        </a:p>
      </dgm:t>
    </dgm:pt>
    <dgm:pt modelId="{7B50D9B4-E80D-40FB-867B-47E82F9686E3}">
      <dgm:prSet phldrT="[Text]"/>
      <dgm:spPr/>
      <dgm:t>
        <a:bodyPr/>
        <a:lstStyle/>
        <a:p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Research Clinic appointment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B912F42-94F5-496C-812B-174F5CC94C72}" type="parTrans" cxnId="{2F34C190-68C2-4C68-8745-5B01AA351091}">
      <dgm:prSet/>
      <dgm:spPr/>
      <dgm:t>
        <a:bodyPr/>
        <a:lstStyle/>
        <a:p>
          <a:endParaRPr lang="en-GB"/>
        </a:p>
      </dgm:t>
    </dgm:pt>
    <dgm:pt modelId="{C95FAE28-DF27-4DB4-85E6-E9D05260D141}" type="sibTrans" cxnId="{2F34C190-68C2-4C68-8745-5B01AA351091}">
      <dgm:prSet/>
      <dgm:spPr/>
      <dgm:t>
        <a:bodyPr/>
        <a:lstStyle/>
        <a:p>
          <a:endParaRPr lang="en-GB"/>
        </a:p>
      </dgm:t>
    </dgm:pt>
    <dgm:pt modelId="{F146614A-ACAC-43A9-9655-38AE9B0BF899}">
      <dgm:prSet phldrT="[Text]"/>
      <dgm:spPr/>
      <dgm:t>
        <a:bodyPr/>
        <a:lstStyle/>
        <a:p>
          <a:r>
            <a:rPr lang="en-GB" dirty="0" smtClean="0"/>
            <a:t>Blinded Baseline Ax</a:t>
          </a:r>
          <a:endParaRPr lang="en-GB" dirty="0"/>
        </a:p>
      </dgm:t>
    </dgm:pt>
    <dgm:pt modelId="{FC1E2676-3CB9-4A61-8068-0D8312D5D7C2}" type="parTrans" cxnId="{6115522B-83DC-4689-9BC5-8463E0158291}">
      <dgm:prSet/>
      <dgm:spPr/>
      <dgm:t>
        <a:bodyPr/>
        <a:lstStyle/>
        <a:p>
          <a:endParaRPr lang="en-GB"/>
        </a:p>
      </dgm:t>
    </dgm:pt>
    <dgm:pt modelId="{0B9D1E51-6A0A-4C17-98E7-35E0619C75DC}" type="sibTrans" cxnId="{6115522B-83DC-4689-9BC5-8463E0158291}">
      <dgm:prSet/>
      <dgm:spPr/>
      <dgm:t>
        <a:bodyPr/>
        <a:lstStyle/>
        <a:p>
          <a:endParaRPr lang="en-GB"/>
        </a:p>
      </dgm:t>
    </dgm:pt>
    <dgm:pt modelId="{4C3E3669-59B7-4C7A-8D9A-73CE0AC5E5B2}">
      <dgm:prSet phldrT="[Text]"/>
      <dgm:spPr/>
      <dgm:t>
        <a:bodyPr/>
        <a:lstStyle/>
        <a:p>
          <a:r>
            <a:rPr lang="en-GB" dirty="0" smtClean="0"/>
            <a:t>Individually randomised</a:t>
          </a:r>
          <a:endParaRPr lang="en-GB" dirty="0"/>
        </a:p>
      </dgm:t>
    </dgm:pt>
    <dgm:pt modelId="{B4B7E54B-28FD-4700-BC53-235A7BF19275}" type="parTrans" cxnId="{77694332-F1F7-40E1-9C1A-7F36FFF9D2F4}">
      <dgm:prSet/>
      <dgm:spPr/>
      <dgm:t>
        <a:bodyPr/>
        <a:lstStyle/>
        <a:p>
          <a:endParaRPr lang="en-GB"/>
        </a:p>
      </dgm:t>
    </dgm:pt>
    <dgm:pt modelId="{7D2B140E-59F6-48C8-95AB-976A756785AA}" type="sibTrans" cxnId="{77694332-F1F7-40E1-9C1A-7F36FFF9D2F4}">
      <dgm:prSet/>
      <dgm:spPr/>
      <dgm:t>
        <a:bodyPr/>
        <a:lstStyle/>
        <a:p>
          <a:endParaRPr lang="en-GB"/>
        </a:p>
      </dgm:t>
    </dgm:pt>
    <dgm:pt modelId="{32B124EB-D607-477B-B0A8-EF12CDE72714}">
      <dgm:prSet phldrT="[Text]"/>
      <dgm:spPr/>
      <dgm:t>
        <a:bodyPr/>
        <a:lstStyle/>
        <a:p>
          <a:r>
            <a:rPr lang="en-GB" dirty="0" smtClean="0"/>
            <a:t>Joint protection, mobility exercises and functional splinting</a:t>
          </a:r>
          <a:endParaRPr lang="en-GB" dirty="0"/>
        </a:p>
      </dgm:t>
    </dgm:pt>
    <dgm:pt modelId="{449A6F82-7A30-40C0-8096-285B144C7790}" type="parTrans" cxnId="{F753313A-5C79-46C1-85D9-DD0FECF0C4CE}">
      <dgm:prSet/>
      <dgm:spPr/>
      <dgm:t>
        <a:bodyPr/>
        <a:lstStyle/>
        <a:p>
          <a:endParaRPr lang="en-GB"/>
        </a:p>
      </dgm:t>
    </dgm:pt>
    <dgm:pt modelId="{1CE6B07F-89B3-4CA1-8A31-814CCD4BA2D6}" type="sibTrans" cxnId="{F753313A-5C79-46C1-85D9-DD0FECF0C4CE}">
      <dgm:prSet/>
      <dgm:spPr/>
      <dgm:t>
        <a:bodyPr/>
        <a:lstStyle/>
        <a:p>
          <a:endParaRPr lang="en-GB"/>
        </a:p>
      </dgm:t>
    </dgm:pt>
    <dgm:pt modelId="{FE0425E9-BC2D-4ED8-94D8-139B514EBC30}">
      <dgm:prSet phldrT="[Text]"/>
      <dgm:spPr/>
      <dgm:t>
        <a:bodyPr/>
        <a:lstStyle/>
        <a:p>
          <a:r>
            <a:rPr lang="en-GB" dirty="0" smtClean="0"/>
            <a:t>Control intervention then 5 additional sessions of optimised exercise programme (12 weeks)</a:t>
          </a:r>
          <a:endParaRPr lang="en-GB" dirty="0"/>
        </a:p>
      </dgm:t>
    </dgm:pt>
    <dgm:pt modelId="{941D9FB8-24AF-4B0F-9252-4433C9F9679D}" type="parTrans" cxnId="{7C6E40C4-D2D8-4861-A13D-F7D9CEAC7064}">
      <dgm:prSet/>
      <dgm:spPr/>
      <dgm:t>
        <a:bodyPr/>
        <a:lstStyle/>
        <a:p>
          <a:endParaRPr lang="en-GB"/>
        </a:p>
      </dgm:t>
    </dgm:pt>
    <dgm:pt modelId="{D7F6B5F7-83DD-4C81-87D6-62A549EA63C6}" type="sibTrans" cxnId="{7C6E40C4-D2D8-4861-A13D-F7D9CEAC7064}">
      <dgm:prSet/>
      <dgm:spPr/>
      <dgm:t>
        <a:bodyPr/>
        <a:lstStyle/>
        <a:p>
          <a:endParaRPr lang="en-GB"/>
        </a:p>
      </dgm:t>
    </dgm:pt>
    <dgm:pt modelId="{14D10C24-1798-493B-BF1E-48F1922C9B63}">
      <dgm:prSet/>
      <dgm:spPr/>
      <dgm:t>
        <a:bodyPr/>
        <a:lstStyle/>
        <a:p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Usual care Intervention (n=240)			Exercise Intervention (n=240)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A1BE1AA-5150-4A37-91E6-148B95354B46}" type="parTrans" cxnId="{E9AAA794-EAA9-4E37-BC3C-D434EB0257D4}">
      <dgm:prSet/>
      <dgm:spPr/>
      <dgm:t>
        <a:bodyPr/>
        <a:lstStyle/>
        <a:p>
          <a:endParaRPr lang="en-GB"/>
        </a:p>
      </dgm:t>
    </dgm:pt>
    <dgm:pt modelId="{2FC14B4E-65D2-4AE8-B47B-EA79DA991325}" type="sibTrans" cxnId="{E9AAA794-EAA9-4E37-BC3C-D434EB0257D4}">
      <dgm:prSet/>
      <dgm:spPr/>
      <dgm:t>
        <a:bodyPr/>
        <a:lstStyle/>
        <a:p>
          <a:endParaRPr lang="en-GB"/>
        </a:p>
      </dgm:t>
    </dgm:pt>
    <dgm:pt modelId="{E5314AA1-D63B-4A81-9022-E85472AB0E9C}">
      <dgm:prSet/>
      <dgm:spPr/>
      <dgm:t>
        <a:bodyPr/>
        <a:lstStyle/>
        <a:p>
          <a:r>
            <a:rPr lang="en-GB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Blinded Follow-up assessments at 4 and 12 months</a:t>
          </a:r>
          <a:endParaRPr lang="en-GB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0A0FEB2-8128-435C-BE2F-B5CAE1261B7A}" type="parTrans" cxnId="{1A30057D-6A7D-4888-A2AB-A0AA5DB7F939}">
      <dgm:prSet/>
      <dgm:spPr/>
      <dgm:t>
        <a:bodyPr/>
        <a:lstStyle/>
        <a:p>
          <a:endParaRPr lang="en-GB"/>
        </a:p>
      </dgm:t>
    </dgm:pt>
    <dgm:pt modelId="{2C132821-1A47-45EB-B510-59CB2D4B583F}" type="sibTrans" cxnId="{1A30057D-6A7D-4888-A2AB-A0AA5DB7F939}">
      <dgm:prSet/>
      <dgm:spPr/>
      <dgm:t>
        <a:bodyPr/>
        <a:lstStyle/>
        <a:p>
          <a:endParaRPr lang="en-GB"/>
        </a:p>
      </dgm:t>
    </dgm:pt>
    <dgm:pt modelId="{3A2C5EAC-DAEA-4542-9607-1AA084D92B89}" type="pres">
      <dgm:prSet presAssocID="{36966880-2CE6-49B1-B15E-548A53BED3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E9A7CF1-202F-489F-B42F-1A9657EED805}" type="pres">
      <dgm:prSet presAssocID="{E5314AA1-D63B-4A81-9022-E85472AB0E9C}" presName="boxAndChildren" presStyleCnt="0"/>
      <dgm:spPr/>
      <dgm:t>
        <a:bodyPr/>
        <a:lstStyle/>
        <a:p>
          <a:endParaRPr lang="en-US"/>
        </a:p>
      </dgm:t>
    </dgm:pt>
    <dgm:pt modelId="{47045AF8-063C-4C07-8A16-16520D7224E5}" type="pres">
      <dgm:prSet presAssocID="{E5314AA1-D63B-4A81-9022-E85472AB0E9C}" presName="parentTextBox" presStyleLbl="node1" presStyleIdx="0" presStyleCnt="4"/>
      <dgm:spPr/>
      <dgm:t>
        <a:bodyPr/>
        <a:lstStyle/>
        <a:p>
          <a:endParaRPr lang="en-GB"/>
        </a:p>
      </dgm:t>
    </dgm:pt>
    <dgm:pt modelId="{7C922386-5816-41A7-8639-5FF98E2F774A}" type="pres">
      <dgm:prSet presAssocID="{2FC14B4E-65D2-4AE8-B47B-EA79DA991325}" presName="sp" presStyleCnt="0"/>
      <dgm:spPr/>
      <dgm:t>
        <a:bodyPr/>
        <a:lstStyle/>
        <a:p>
          <a:endParaRPr lang="en-US"/>
        </a:p>
      </dgm:t>
    </dgm:pt>
    <dgm:pt modelId="{9F26DA96-2884-4D4F-A543-50E2C222C5B6}" type="pres">
      <dgm:prSet presAssocID="{14D10C24-1798-493B-BF1E-48F1922C9B63}" presName="arrowAndChildren" presStyleCnt="0"/>
      <dgm:spPr/>
      <dgm:t>
        <a:bodyPr/>
        <a:lstStyle/>
        <a:p>
          <a:endParaRPr lang="en-US"/>
        </a:p>
      </dgm:t>
    </dgm:pt>
    <dgm:pt modelId="{589B1FC6-2DBC-4AEF-96E7-E8311CDFBBE6}" type="pres">
      <dgm:prSet presAssocID="{14D10C24-1798-493B-BF1E-48F1922C9B63}" presName="parentTextArrow" presStyleLbl="node1" presStyleIdx="0" presStyleCnt="4"/>
      <dgm:spPr/>
      <dgm:t>
        <a:bodyPr/>
        <a:lstStyle/>
        <a:p>
          <a:endParaRPr lang="en-GB"/>
        </a:p>
      </dgm:t>
    </dgm:pt>
    <dgm:pt modelId="{1EACEAD0-25F2-4871-B833-312C70F87D18}" type="pres">
      <dgm:prSet presAssocID="{14D10C24-1798-493B-BF1E-48F1922C9B63}" presName="arrow" presStyleLbl="node1" presStyleIdx="1" presStyleCnt="4"/>
      <dgm:spPr/>
      <dgm:t>
        <a:bodyPr/>
        <a:lstStyle/>
        <a:p>
          <a:endParaRPr lang="en-GB"/>
        </a:p>
      </dgm:t>
    </dgm:pt>
    <dgm:pt modelId="{86C7E9BC-87CB-4CCD-A75F-12C3F17EC32B}" type="pres">
      <dgm:prSet presAssocID="{14D10C24-1798-493B-BF1E-48F1922C9B63}" presName="descendantArrow" presStyleCnt="0"/>
      <dgm:spPr/>
      <dgm:t>
        <a:bodyPr/>
        <a:lstStyle/>
        <a:p>
          <a:endParaRPr lang="en-US"/>
        </a:p>
      </dgm:t>
    </dgm:pt>
    <dgm:pt modelId="{D21BA62E-6648-4E04-8019-B7E5EE35554E}" type="pres">
      <dgm:prSet presAssocID="{32B124EB-D607-477B-B0A8-EF12CDE72714}" presName="childTextArrow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70030E-C619-4C1C-84BA-FAE8206569AD}" type="pres">
      <dgm:prSet presAssocID="{FE0425E9-BC2D-4ED8-94D8-139B514EBC30}" presName="childTextArrow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407DA3-C511-488A-B2D6-B460457DBEE9}" type="pres">
      <dgm:prSet presAssocID="{C95FAE28-DF27-4DB4-85E6-E9D05260D141}" presName="sp" presStyleCnt="0"/>
      <dgm:spPr/>
      <dgm:t>
        <a:bodyPr/>
        <a:lstStyle/>
        <a:p>
          <a:endParaRPr lang="en-US"/>
        </a:p>
      </dgm:t>
    </dgm:pt>
    <dgm:pt modelId="{1C3FA184-0A20-4334-8B59-5E5688DB1BCD}" type="pres">
      <dgm:prSet presAssocID="{7B50D9B4-E80D-40FB-867B-47E82F9686E3}" presName="arrowAndChildren" presStyleCnt="0"/>
      <dgm:spPr/>
      <dgm:t>
        <a:bodyPr/>
        <a:lstStyle/>
        <a:p>
          <a:endParaRPr lang="en-US"/>
        </a:p>
      </dgm:t>
    </dgm:pt>
    <dgm:pt modelId="{42FC8195-1EC4-44FC-A656-4F3CBBA4F97C}" type="pres">
      <dgm:prSet presAssocID="{7B50D9B4-E80D-40FB-867B-47E82F9686E3}" presName="parentTextArrow" presStyleLbl="node1" presStyleIdx="1" presStyleCnt="4"/>
      <dgm:spPr/>
      <dgm:t>
        <a:bodyPr/>
        <a:lstStyle/>
        <a:p>
          <a:endParaRPr lang="en-GB"/>
        </a:p>
      </dgm:t>
    </dgm:pt>
    <dgm:pt modelId="{7054E2EF-9993-4D9B-95D0-92B85A049FB1}" type="pres">
      <dgm:prSet presAssocID="{7B50D9B4-E80D-40FB-867B-47E82F9686E3}" presName="arrow" presStyleLbl="node1" presStyleIdx="2" presStyleCnt="4" custLinFactNeighborY="627"/>
      <dgm:spPr/>
      <dgm:t>
        <a:bodyPr/>
        <a:lstStyle/>
        <a:p>
          <a:endParaRPr lang="en-GB"/>
        </a:p>
      </dgm:t>
    </dgm:pt>
    <dgm:pt modelId="{58B20ADF-A4B7-4FF2-9A7E-90986494F865}" type="pres">
      <dgm:prSet presAssocID="{7B50D9B4-E80D-40FB-867B-47E82F9686E3}" presName="descendantArrow" presStyleCnt="0"/>
      <dgm:spPr/>
      <dgm:t>
        <a:bodyPr/>
        <a:lstStyle/>
        <a:p>
          <a:endParaRPr lang="en-US"/>
        </a:p>
      </dgm:t>
    </dgm:pt>
    <dgm:pt modelId="{80CCA293-AEF6-45FB-8A70-7BEC359F3982}" type="pres">
      <dgm:prSet presAssocID="{F146614A-ACAC-43A9-9655-38AE9B0BF899}" presName="childTextArrow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228116-6CA4-4D8F-B36D-A879BCB38BEF}" type="pres">
      <dgm:prSet presAssocID="{4C3E3669-59B7-4C7A-8D9A-73CE0AC5E5B2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BE995E-C3F8-4390-AB06-C1654954795A}" type="pres">
      <dgm:prSet presAssocID="{0063B34F-A8AA-4B03-A1A0-4F3F639C799B}" presName="sp" presStyleCnt="0"/>
      <dgm:spPr/>
      <dgm:t>
        <a:bodyPr/>
        <a:lstStyle/>
        <a:p>
          <a:endParaRPr lang="en-US"/>
        </a:p>
      </dgm:t>
    </dgm:pt>
    <dgm:pt modelId="{9B55B37C-913C-48CC-8DF6-20770B3EE647}" type="pres">
      <dgm:prSet presAssocID="{1216FBCF-0417-45FC-A4C1-0DAECEA0F38E}" presName="arrowAndChildren" presStyleCnt="0"/>
      <dgm:spPr/>
      <dgm:t>
        <a:bodyPr/>
        <a:lstStyle/>
        <a:p>
          <a:endParaRPr lang="en-US"/>
        </a:p>
      </dgm:t>
    </dgm:pt>
    <dgm:pt modelId="{A37CD67C-92A0-47C9-89B7-AFC7E80BA8D7}" type="pres">
      <dgm:prSet presAssocID="{1216FBCF-0417-45FC-A4C1-0DAECEA0F38E}" presName="parentTextArrow" presStyleLbl="node1" presStyleIdx="2" presStyleCnt="4"/>
      <dgm:spPr/>
      <dgm:t>
        <a:bodyPr/>
        <a:lstStyle/>
        <a:p>
          <a:endParaRPr lang="en-GB"/>
        </a:p>
      </dgm:t>
    </dgm:pt>
    <dgm:pt modelId="{1E9F2159-8947-441E-B9CB-9106DEE2F326}" type="pres">
      <dgm:prSet presAssocID="{1216FBCF-0417-45FC-A4C1-0DAECEA0F38E}" presName="arrow" presStyleLbl="node1" presStyleIdx="3" presStyleCnt="4"/>
      <dgm:spPr/>
      <dgm:t>
        <a:bodyPr/>
        <a:lstStyle/>
        <a:p>
          <a:endParaRPr lang="en-GB"/>
        </a:p>
      </dgm:t>
    </dgm:pt>
    <dgm:pt modelId="{7AE6A9A5-1321-4104-9397-B4EFA16635AE}" type="pres">
      <dgm:prSet presAssocID="{1216FBCF-0417-45FC-A4C1-0DAECEA0F38E}" presName="descendantArrow" presStyleCnt="0"/>
      <dgm:spPr/>
      <dgm:t>
        <a:bodyPr/>
        <a:lstStyle/>
        <a:p>
          <a:endParaRPr lang="en-US"/>
        </a:p>
      </dgm:t>
    </dgm:pt>
    <dgm:pt modelId="{71E7F94A-E561-4EE9-A45D-467235FD6FB9}" type="pres">
      <dgm:prSet presAssocID="{CAE8600C-75DD-46A3-8239-97B4AD4285F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A30057D-6A7D-4888-A2AB-A0AA5DB7F939}" srcId="{36966880-2CE6-49B1-B15E-548A53BED380}" destId="{E5314AA1-D63B-4A81-9022-E85472AB0E9C}" srcOrd="3" destOrd="0" parTransId="{50A0FEB2-8128-435C-BE2F-B5CAE1261B7A}" sibTransId="{2C132821-1A47-45EB-B510-59CB2D4B583F}"/>
    <dgm:cxn modelId="{CF7E2939-4AC7-E34E-9D41-AAA183CB487A}" type="presOf" srcId="{7B50D9B4-E80D-40FB-867B-47E82F9686E3}" destId="{42FC8195-1EC4-44FC-A656-4F3CBBA4F97C}" srcOrd="0" destOrd="0" presId="urn:microsoft.com/office/officeart/2005/8/layout/process4"/>
    <dgm:cxn modelId="{1D041D32-7D2B-5246-9E44-37E783505660}" type="presOf" srcId="{36966880-2CE6-49B1-B15E-548A53BED380}" destId="{3A2C5EAC-DAEA-4542-9607-1AA084D92B89}" srcOrd="0" destOrd="0" presId="urn:microsoft.com/office/officeart/2005/8/layout/process4"/>
    <dgm:cxn modelId="{ECB4E506-AF0D-4139-958D-789304FE2091}" srcId="{36966880-2CE6-49B1-B15E-548A53BED380}" destId="{1216FBCF-0417-45FC-A4C1-0DAECEA0F38E}" srcOrd="0" destOrd="0" parTransId="{93E4C03D-2808-42DD-9025-E27BC8CE820C}" sibTransId="{0063B34F-A8AA-4B03-A1A0-4F3F639C799B}"/>
    <dgm:cxn modelId="{97CB38B1-78CA-0847-8D5E-28738C3D3534}" type="presOf" srcId="{32B124EB-D607-477B-B0A8-EF12CDE72714}" destId="{D21BA62E-6648-4E04-8019-B7E5EE35554E}" srcOrd="0" destOrd="0" presId="urn:microsoft.com/office/officeart/2005/8/layout/process4"/>
    <dgm:cxn modelId="{47983EF1-5E3B-DA49-9BE4-C6B78D7F0722}" type="presOf" srcId="{1216FBCF-0417-45FC-A4C1-0DAECEA0F38E}" destId="{1E9F2159-8947-441E-B9CB-9106DEE2F326}" srcOrd="1" destOrd="0" presId="urn:microsoft.com/office/officeart/2005/8/layout/process4"/>
    <dgm:cxn modelId="{6115522B-83DC-4689-9BC5-8463E0158291}" srcId="{7B50D9B4-E80D-40FB-867B-47E82F9686E3}" destId="{F146614A-ACAC-43A9-9655-38AE9B0BF899}" srcOrd="0" destOrd="0" parTransId="{FC1E2676-3CB9-4A61-8068-0D8312D5D7C2}" sibTransId="{0B9D1E51-6A0A-4C17-98E7-35E0619C75DC}"/>
    <dgm:cxn modelId="{26C84F04-14BD-0E43-B751-E89EA5F87779}" type="presOf" srcId="{4C3E3669-59B7-4C7A-8D9A-73CE0AC5E5B2}" destId="{B4228116-6CA4-4D8F-B36D-A879BCB38BEF}" srcOrd="0" destOrd="0" presId="urn:microsoft.com/office/officeart/2005/8/layout/process4"/>
    <dgm:cxn modelId="{2DBE422D-01A1-0449-AE29-BE0BC7B78263}" type="presOf" srcId="{E5314AA1-D63B-4A81-9022-E85472AB0E9C}" destId="{47045AF8-063C-4C07-8A16-16520D7224E5}" srcOrd="0" destOrd="0" presId="urn:microsoft.com/office/officeart/2005/8/layout/process4"/>
    <dgm:cxn modelId="{7C6E40C4-D2D8-4861-A13D-F7D9CEAC7064}" srcId="{14D10C24-1798-493B-BF1E-48F1922C9B63}" destId="{FE0425E9-BC2D-4ED8-94D8-139B514EBC30}" srcOrd="1" destOrd="0" parTransId="{941D9FB8-24AF-4B0F-9252-4433C9F9679D}" sibTransId="{D7F6B5F7-83DD-4C81-87D6-62A549EA63C6}"/>
    <dgm:cxn modelId="{7C711CF6-024C-D940-A8DE-A080B3667E16}" type="presOf" srcId="{14D10C24-1798-493B-BF1E-48F1922C9B63}" destId="{589B1FC6-2DBC-4AEF-96E7-E8311CDFBBE6}" srcOrd="0" destOrd="0" presId="urn:microsoft.com/office/officeart/2005/8/layout/process4"/>
    <dgm:cxn modelId="{2F34C190-68C2-4C68-8745-5B01AA351091}" srcId="{36966880-2CE6-49B1-B15E-548A53BED380}" destId="{7B50D9B4-E80D-40FB-867B-47E82F9686E3}" srcOrd="1" destOrd="0" parTransId="{6B912F42-94F5-496C-812B-174F5CC94C72}" sibTransId="{C95FAE28-DF27-4DB4-85E6-E9D05260D141}"/>
    <dgm:cxn modelId="{8B581CF3-5DEF-3645-B8F9-E13A76939DB3}" type="presOf" srcId="{7B50D9B4-E80D-40FB-867B-47E82F9686E3}" destId="{7054E2EF-9993-4D9B-95D0-92B85A049FB1}" srcOrd="1" destOrd="0" presId="urn:microsoft.com/office/officeart/2005/8/layout/process4"/>
    <dgm:cxn modelId="{E9AAA794-EAA9-4E37-BC3C-D434EB0257D4}" srcId="{36966880-2CE6-49B1-B15E-548A53BED380}" destId="{14D10C24-1798-493B-BF1E-48F1922C9B63}" srcOrd="2" destOrd="0" parTransId="{DA1BE1AA-5150-4A37-91E6-148B95354B46}" sibTransId="{2FC14B4E-65D2-4AE8-B47B-EA79DA991325}"/>
    <dgm:cxn modelId="{F753313A-5C79-46C1-85D9-DD0FECF0C4CE}" srcId="{14D10C24-1798-493B-BF1E-48F1922C9B63}" destId="{32B124EB-D607-477B-B0A8-EF12CDE72714}" srcOrd="0" destOrd="0" parTransId="{449A6F82-7A30-40C0-8096-285B144C7790}" sibTransId="{1CE6B07F-89B3-4CA1-8A31-814CCD4BA2D6}"/>
    <dgm:cxn modelId="{2FCC5678-EF58-2A47-A1FF-2FBE7F12E57D}" type="presOf" srcId="{FE0425E9-BC2D-4ED8-94D8-139B514EBC30}" destId="{8470030E-C619-4C1C-84BA-FAE8206569AD}" srcOrd="0" destOrd="0" presId="urn:microsoft.com/office/officeart/2005/8/layout/process4"/>
    <dgm:cxn modelId="{7138EB81-5027-B448-BA45-0F67CC4689FA}" type="presOf" srcId="{1216FBCF-0417-45FC-A4C1-0DAECEA0F38E}" destId="{A37CD67C-92A0-47C9-89B7-AFC7E80BA8D7}" srcOrd="0" destOrd="0" presId="urn:microsoft.com/office/officeart/2005/8/layout/process4"/>
    <dgm:cxn modelId="{46762A58-E080-864F-9AD4-D282654B82D1}" type="presOf" srcId="{14D10C24-1798-493B-BF1E-48F1922C9B63}" destId="{1EACEAD0-25F2-4871-B833-312C70F87D18}" srcOrd="1" destOrd="0" presId="urn:microsoft.com/office/officeart/2005/8/layout/process4"/>
    <dgm:cxn modelId="{AD302F92-77BC-43B9-86FB-DEB2EE948F60}" srcId="{1216FBCF-0417-45FC-A4C1-0DAECEA0F38E}" destId="{CAE8600C-75DD-46A3-8239-97B4AD4285F6}" srcOrd="0" destOrd="0" parTransId="{D8C29641-CF64-458E-ADA3-1F65C64FEB86}" sibTransId="{B02A6994-7B52-450F-AE38-795B57B19B36}"/>
    <dgm:cxn modelId="{0E941B3D-0734-2746-8353-811A2D9605E7}" type="presOf" srcId="{CAE8600C-75DD-46A3-8239-97B4AD4285F6}" destId="{71E7F94A-E561-4EE9-A45D-467235FD6FB9}" srcOrd="0" destOrd="0" presId="urn:microsoft.com/office/officeart/2005/8/layout/process4"/>
    <dgm:cxn modelId="{77694332-F1F7-40E1-9C1A-7F36FFF9D2F4}" srcId="{7B50D9B4-E80D-40FB-867B-47E82F9686E3}" destId="{4C3E3669-59B7-4C7A-8D9A-73CE0AC5E5B2}" srcOrd="1" destOrd="0" parTransId="{B4B7E54B-28FD-4700-BC53-235A7BF19275}" sibTransId="{7D2B140E-59F6-48C8-95AB-976A756785AA}"/>
    <dgm:cxn modelId="{AEB4E9DC-D0AE-AC42-89C6-AF5B46B5106A}" type="presOf" srcId="{F146614A-ACAC-43A9-9655-38AE9B0BF899}" destId="{80CCA293-AEF6-45FB-8A70-7BEC359F3982}" srcOrd="0" destOrd="0" presId="urn:microsoft.com/office/officeart/2005/8/layout/process4"/>
    <dgm:cxn modelId="{D698D0DC-56AF-E145-A724-BB0246F557D6}" type="presParOf" srcId="{3A2C5EAC-DAEA-4542-9607-1AA084D92B89}" destId="{9E9A7CF1-202F-489F-B42F-1A9657EED805}" srcOrd="0" destOrd="0" presId="urn:microsoft.com/office/officeart/2005/8/layout/process4"/>
    <dgm:cxn modelId="{9D168F0E-F72C-E24B-AA29-2D50CD117F17}" type="presParOf" srcId="{9E9A7CF1-202F-489F-B42F-1A9657EED805}" destId="{47045AF8-063C-4C07-8A16-16520D7224E5}" srcOrd="0" destOrd="0" presId="urn:microsoft.com/office/officeart/2005/8/layout/process4"/>
    <dgm:cxn modelId="{9A412A19-E429-0447-AD82-A46230D255CE}" type="presParOf" srcId="{3A2C5EAC-DAEA-4542-9607-1AA084D92B89}" destId="{7C922386-5816-41A7-8639-5FF98E2F774A}" srcOrd="1" destOrd="0" presId="urn:microsoft.com/office/officeart/2005/8/layout/process4"/>
    <dgm:cxn modelId="{11C82F58-E46E-4442-A9AD-59367632F99F}" type="presParOf" srcId="{3A2C5EAC-DAEA-4542-9607-1AA084D92B89}" destId="{9F26DA96-2884-4D4F-A543-50E2C222C5B6}" srcOrd="2" destOrd="0" presId="urn:microsoft.com/office/officeart/2005/8/layout/process4"/>
    <dgm:cxn modelId="{1166A6DE-2405-A242-8042-64D33488B4D6}" type="presParOf" srcId="{9F26DA96-2884-4D4F-A543-50E2C222C5B6}" destId="{589B1FC6-2DBC-4AEF-96E7-E8311CDFBBE6}" srcOrd="0" destOrd="0" presId="urn:microsoft.com/office/officeart/2005/8/layout/process4"/>
    <dgm:cxn modelId="{CF0D4DF2-04E1-D643-8D26-E76A2A45A947}" type="presParOf" srcId="{9F26DA96-2884-4D4F-A543-50E2C222C5B6}" destId="{1EACEAD0-25F2-4871-B833-312C70F87D18}" srcOrd="1" destOrd="0" presId="urn:microsoft.com/office/officeart/2005/8/layout/process4"/>
    <dgm:cxn modelId="{AD086B4B-112D-6E46-B9FC-F61C3FCF4204}" type="presParOf" srcId="{9F26DA96-2884-4D4F-A543-50E2C222C5B6}" destId="{86C7E9BC-87CB-4CCD-A75F-12C3F17EC32B}" srcOrd="2" destOrd="0" presId="urn:microsoft.com/office/officeart/2005/8/layout/process4"/>
    <dgm:cxn modelId="{EC9BA560-48A0-E14B-8B23-815645386004}" type="presParOf" srcId="{86C7E9BC-87CB-4CCD-A75F-12C3F17EC32B}" destId="{D21BA62E-6648-4E04-8019-B7E5EE35554E}" srcOrd="0" destOrd="0" presId="urn:microsoft.com/office/officeart/2005/8/layout/process4"/>
    <dgm:cxn modelId="{F3C7ACBD-3793-9B48-B3BE-1DDBCEC6211B}" type="presParOf" srcId="{86C7E9BC-87CB-4CCD-A75F-12C3F17EC32B}" destId="{8470030E-C619-4C1C-84BA-FAE8206569AD}" srcOrd="1" destOrd="0" presId="urn:microsoft.com/office/officeart/2005/8/layout/process4"/>
    <dgm:cxn modelId="{59093C9F-81D0-9A42-9A42-E7008C18F755}" type="presParOf" srcId="{3A2C5EAC-DAEA-4542-9607-1AA084D92B89}" destId="{70407DA3-C511-488A-B2D6-B460457DBEE9}" srcOrd="3" destOrd="0" presId="urn:microsoft.com/office/officeart/2005/8/layout/process4"/>
    <dgm:cxn modelId="{5EA454E7-3321-C04D-9598-9C50E5D0ACB7}" type="presParOf" srcId="{3A2C5EAC-DAEA-4542-9607-1AA084D92B89}" destId="{1C3FA184-0A20-4334-8B59-5E5688DB1BCD}" srcOrd="4" destOrd="0" presId="urn:microsoft.com/office/officeart/2005/8/layout/process4"/>
    <dgm:cxn modelId="{7625A914-30AF-EB4A-8BC4-D23AD14401D8}" type="presParOf" srcId="{1C3FA184-0A20-4334-8B59-5E5688DB1BCD}" destId="{42FC8195-1EC4-44FC-A656-4F3CBBA4F97C}" srcOrd="0" destOrd="0" presId="urn:microsoft.com/office/officeart/2005/8/layout/process4"/>
    <dgm:cxn modelId="{A292C1B3-4246-064E-B4BA-7FC87CE7781B}" type="presParOf" srcId="{1C3FA184-0A20-4334-8B59-5E5688DB1BCD}" destId="{7054E2EF-9993-4D9B-95D0-92B85A049FB1}" srcOrd="1" destOrd="0" presId="urn:microsoft.com/office/officeart/2005/8/layout/process4"/>
    <dgm:cxn modelId="{A25C253C-355B-CD46-B895-28239DF378E8}" type="presParOf" srcId="{1C3FA184-0A20-4334-8B59-5E5688DB1BCD}" destId="{58B20ADF-A4B7-4FF2-9A7E-90986494F865}" srcOrd="2" destOrd="0" presId="urn:microsoft.com/office/officeart/2005/8/layout/process4"/>
    <dgm:cxn modelId="{DFC0EC7F-0395-4241-8523-133BF0936DF5}" type="presParOf" srcId="{58B20ADF-A4B7-4FF2-9A7E-90986494F865}" destId="{80CCA293-AEF6-45FB-8A70-7BEC359F3982}" srcOrd="0" destOrd="0" presId="urn:microsoft.com/office/officeart/2005/8/layout/process4"/>
    <dgm:cxn modelId="{06169308-FCAB-2241-A892-9A59CC0B8E54}" type="presParOf" srcId="{58B20ADF-A4B7-4FF2-9A7E-90986494F865}" destId="{B4228116-6CA4-4D8F-B36D-A879BCB38BEF}" srcOrd="1" destOrd="0" presId="urn:microsoft.com/office/officeart/2005/8/layout/process4"/>
    <dgm:cxn modelId="{7143903B-A635-774A-844D-25F91373AF9D}" type="presParOf" srcId="{3A2C5EAC-DAEA-4542-9607-1AA084D92B89}" destId="{8CBE995E-C3F8-4390-AB06-C1654954795A}" srcOrd="5" destOrd="0" presId="urn:microsoft.com/office/officeart/2005/8/layout/process4"/>
    <dgm:cxn modelId="{C982386A-2062-6F44-9B04-AA10F5AFA071}" type="presParOf" srcId="{3A2C5EAC-DAEA-4542-9607-1AA084D92B89}" destId="{9B55B37C-913C-48CC-8DF6-20770B3EE647}" srcOrd="6" destOrd="0" presId="urn:microsoft.com/office/officeart/2005/8/layout/process4"/>
    <dgm:cxn modelId="{D489EC64-B94F-E340-8137-E24CCD287E2F}" type="presParOf" srcId="{9B55B37C-913C-48CC-8DF6-20770B3EE647}" destId="{A37CD67C-92A0-47C9-89B7-AFC7E80BA8D7}" srcOrd="0" destOrd="0" presId="urn:microsoft.com/office/officeart/2005/8/layout/process4"/>
    <dgm:cxn modelId="{4CDBC67B-03F4-C043-B86C-377A180F8A7C}" type="presParOf" srcId="{9B55B37C-913C-48CC-8DF6-20770B3EE647}" destId="{1E9F2159-8947-441E-B9CB-9106DEE2F326}" srcOrd="1" destOrd="0" presId="urn:microsoft.com/office/officeart/2005/8/layout/process4"/>
    <dgm:cxn modelId="{40ED32B9-1E2C-EB4F-9381-EA6269128509}" type="presParOf" srcId="{9B55B37C-913C-48CC-8DF6-20770B3EE647}" destId="{7AE6A9A5-1321-4104-9397-B4EFA16635AE}" srcOrd="2" destOrd="0" presId="urn:microsoft.com/office/officeart/2005/8/layout/process4"/>
    <dgm:cxn modelId="{7BCAA0B6-17A5-334A-A78A-FBFFBA813650}" type="presParOf" srcId="{7AE6A9A5-1321-4104-9397-B4EFA16635AE}" destId="{71E7F94A-E561-4EE9-A45D-467235FD6F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45AF8-063C-4C07-8A16-16520D7224E5}">
      <dsp:nvSpPr>
        <dsp:cNvPr id="0" name=""/>
        <dsp:cNvSpPr/>
      </dsp:nvSpPr>
      <dsp:spPr>
        <a:xfrm>
          <a:off x="0" y="3712269"/>
          <a:ext cx="8229600" cy="8121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Blinded Follow-up assessments at 4 and 12 months</a:t>
          </a:r>
          <a:endParaRPr lang="en-GB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3712269"/>
        <a:ext cx="8229600" cy="812153"/>
      </dsp:txXfrm>
    </dsp:sp>
    <dsp:sp modelId="{1EACEAD0-25F2-4871-B833-312C70F87D18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Usual care Intervention (n=240)			Exercise Intervention (n=240)</a:t>
          </a:r>
          <a:endParaRPr lang="en-GB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-10800000">
        <a:off x="0" y="2475359"/>
        <a:ext cx="8229600" cy="438431"/>
      </dsp:txXfrm>
    </dsp:sp>
    <dsp:sp modelId="{D21BA62E-6648-4E04-8019-B7E5EE35554E}">
      <dsp:nvSpPr>
        <dsp:cNvPr id="0" name=""/>
        <dsp:cNvSpPr/>
      </dsp:nvSpPr>
      <dsp:spPr>
        <a:xfrm>
          <a:off x="0" y="2913790"/>
          <a:ext cx="4114799" cy="3734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Joint protection, mobility exercises and functional splinting</a:t>
          </a:r>
          <a:endParaRPr lang="en-GB" sz="1200" kern="1200" dirty="0"/>
        </a:p>
      </dsp:txBody>
      <dsp:txXfrm>
        <a:off x="0" y="2913790"/>
        <a:ext cx="4114799" cy="373478"/>
      </dsp:txXfrm>
    </dsp:sp>
    <dsp:sp modelId="{8470030E-C619-4C1C-84BA-FAE8206569AD}">
      <dsp:nvSpPr>
        <dsp:cNvPr id="0" name=""/>
        <dsp:cNvSpPr/>
      </dsp:nvSpPr>
      <dsp:spPr>
        <a:xfrm>
          <a:off x="4114800" y="2913790"/>
          <a:ext cx="4114799" cy="3734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Control intervention then 5 additional sessions of optimised exercise programme (12 weeks)</a:t>
          </a:r>
          <a:endParaRPr lang="en-GB" sz="1200" kern="1200" dirty="0"/>
        </a:p>
      </dsp:txBody>
      <dsp:txXfrm>
        <a:off x="4114800" y="2913790"/>
        <a:ext cx="4114799" cy="373478"/>
      </dsp:txXfrm>
    </dsp:sp>
    <dsp:sp modelId="{7054E2EF-9993-4D9B-95D0-92B85A049FB1}">
      <dsp:nvSpPr>
        <dsp:cNvPr id="0" name=""/>
        <dsp:cNvSpPr/>
      </dsp:nvSpPr>
      <dsp:spPr>
        <a:xfrm rot="10800000">
          <a:off x="0" y="1246280"/>
          <a:ext cx="8229600" cy="124909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Research Clinic appointment</a:t>
          </a:r>
          <a:endParaRPr lang="en-GB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-10800000">
        <a:off x="0" y="1246280"/>
        <a:ext cx="8229600" cy="438431"/>
      </dsp:txXfrm>
    </dsp:sp>
    <dsp:sp modelId="{80CCA293-AEF6-45FB-8A70-7BEC359F3982}">
      <dsp:nvSpPr>
        <dsp:cNvPr id="0" name=""/>
        <dsp:cNvSpPr/>
      </dsp:nvSpPr>
      <dsp:spPr>
        <a:xfrm>
          <a:off x="0" y="1676880"/>
          <a:ext cx="4114799" cy="3734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Blinded Baseline Ax</a:t>
          </a:r>
          <a:endParaRPr lang="en-GB" sz="1200" kern="1200" dirty="0"/>
        </a:p>
      </dsp:txBody>
      <dsp:txXfrm>
        <a:off x="0" y="1676880"/>
        <a:ext cx="4114799" cy="373478"/>
      </dsp:txXfrm>
    </dsp:sp>
    <dsp:sp modelId="{B4228116-6CA4-4D8F-B36D-A879BCB38BEF}">
      <dsp:nvSpPr>
        <dsp:cNvPr id="0" name=""/>
        <dsp:cNvSpPr/>
      </dsp:nvSpPr>
      <dsp:spPr>
        <a:xfrm>
          <a:off x="4114800" y="1676880"/>
          <a:ext cx="4114799" cy="3734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Individually randomised</a:t>
          </a:r>
          <a:endParaRPr lang="en-GB" sz="1200" kern="1200" dirty="0"/>
        </a:p>
      </dsp:txBody>
      <dsp:txXfrm>
        <a:off x="4114800" y="1676880"/>
        <a:ext cx="4114799" cy="373478"/>
      </dsp:txXfrm>
    </dsp:sp>
    <dsp:sp modelId="{1E9F2159-8947-441E-B9CB-9106DEE2F326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RA patients referred to PT/OT from RA clinic</a:t>
          </a:r>
          <a:endParaRPr lang="en-GB" sz="15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-10800000">
        <a:off x="0" y="1538"/>
        <a:ext cx="8229600" cy="438431"/>
      </dsp:txXfrm>
    </dsp:sp>
    <dsp:sp modelId="{71E7F94A-E561-4EE9-A45D-467235FD6FB9}">
      <dsp:nvSpPr>
        <dsp:cNvPr id="0" name=""/>
        <dsp:cNvSpPr/>
      </dsp:nvSpPr>
      <dsp:spPr>
        <a:xfrm>
          <a:off x="0" y="439970"/>
          <a:ext cx="8229600" cy="37347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Checked for eligibility</a:t>
          </a:r>
          <a:endParaRPr lang="en-GB" sz="1200" kern="1200" dirty="0"/>
        </a:p>
      </dsp:txBody>
      <dsp:txXfrm>
        <a:off x="0" y="439970"/>
        <a:ext cx="8229600" cy="37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B897-27C8-42E5-88FC-2DAA4A786886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8401-9EB9-4B92-B1EE-A896B52A9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54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0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9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38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9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97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9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A6F88-A54C-4E08-988E-08BCF7DD4E99}" type="datetimeFigureOut">
              <a:rPr lang="en-GB" smtClean="0"/>
              <a:t>06/06/2014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DB7C-F26F-4EE1-9260-A4991887E0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a@soton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24936" cy="14700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SARAH: Strengthening and Stretching for Rheumatoid Arthritis Affecting the Hand: A randomised controlled trial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848872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Adams J, Williams MA, Heine PJ, </a:t>
            </a:r>
            <a:r>
              <a:rPr lang="en-US" sz="9600" dirty="0" err="1"/>
              <a:t>McConkey</a:t>
            </a:r>
            <a:r>
              <a:rPr lang="en-US" sz="9600" dirty="0"/>
              <a:t> C, Lord J, </a:t>
            </a:r>
            <a:r>
              <a:rPr lang="en-US" sz="9600" dirty="0" err="1"/>
              <a:t>Dosanjh</a:t>
            </a:r>
            <a:r>
              <a:rPr lang="en-US" sz="9600" dirty="0"/>
              <a:t> S, Williamson EW, </a:t>
            </a:r>
            <a:r>
              <a:rPr lang="en-US" sz="9600" dirty="0" err="1"/>
              <a:t>Rahman</a:t>
            </a:r>
            <a:r>
              <a:rPr lang="en-US" sz="9600" dirty="0"/>
              <a:t> A, Underwood M, Lamb SE on behalf of the SARAH trial team</a:t>
            </a:r>
            <a:r>
              <a:rPr lang="en-GB" sz="9600" dirty="0"/>
              <a:t> </a:t>
            </a:r>
            <a:endParaRPr lang="en-GB" sz="9600" dirty="0" smtClean="0"/>
          </a:p>
          <a:p>
            <a:endParaRPr lang="en-GB" sz="7400" dirty="0" smtClean="0"/>
          </a:p>
          <a:p>
            <a:r>
              <a:rPr lang="en-GB" sz="7400" dirty="0" smtClean="0"/>
              <a:t>Dr Jo Adams </a:t>
            </a:r>
            <a:r>
              <a:rPr lang="en-GB" sz="7400" dirty="0" smtClean="0"/>
              <a:t>Associate Professor. Professional </a:t>
            </a:r>
            <a:r>
              <a:rPr lang="en-GB" sz="7400" dirty="0" smtClean="0"/>
              <a:t>Lead for Occupational Therapy. Faculty of Health Sciences University of Southampton</a:t>
            </a:r>
          </a:p>
          <a:p>
            <a:r>
              <a:rPr lang="en-GB" sz="5600" dirty="0" smtClean="0">
                <a:hlinkClick r:id="rId2"/>
              </a:rPr>
              <a:t>ja@soton.ac.uk</a:t>
            </a:r>
            <a:endParaRPr lang="en-GB" sz="5600" dirty="0" smtClean="0"/>
          </a:p>
          <a:p>
            <a:r>
              <a:rPr lang="en-GB" sz="5600" dirty="0"/>
              <a:t>http://</a:t>
            </a:r>
            <a:r>
              <a:rPr lang="en-GB" sz="5600" dirty="0" err="1"/>
              <a:t>www.southampton.ac.uk</a:t>
            </a:r>
            <a:r>
              <a:rPr lang="en-GB" sz="5600" dirty="0"/>
              <a:t>/</a:t>
            </a:r>
            <a:r>
              <a:rPr lang="en-GB" sz="5600" dirty="0" err="1"/>
              <a:t>healthsciences</a:t>
            </a:r>
            <a:r>
              <a:rPr lang="en-GB" sz="5600" dirty="0"/>
              <a:t>/about/staff/</a:t>
            </a:r>
            <a:r>
              <a:rPr lang="en-GB" sz="5600" dirty="0" err="1"/>
              <a:t>jo_adams.page</a:t>
            </a:r>
            <a:endParaRPr lang="en-GB" sz="5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-171400"/>
            <a:ext cx="2337048" cy="194754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3024336" cy="11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and </a:t>
            </a:r>
            <a:r>
              <a:rPr lang="en-US" dirty="0" smtClean="0"/>
              <a:t>Methods</a:t>
            </a:r>
            <a:br>
              <a:rPr lang="en-US" dirty="0" smtClean="0"/>
            </a:br>
            <a:r>
              <a:rPr lang="en-US" dirty="0" smtClean="0"/>
              <a:t>Implementation Strategies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4" b="26564"/>
          <a:stretch>
            <a:fillRect/>
          </a:stretch>
        </p:blipFill>
        <p:spPr bwMode="auto">
          <a:xfrm>
            <a:off x="1403648" y="2996952"/>
            <a:ext cx="6134675" cy="337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14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/>
              <a:t>Materials and Methods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pic>
        <p:nvPicPr>
          <p:cNvPr id="8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0" b="16130"/>
          <a:stretch>
            <a:fillRect/>
          </a:stretch>
        </p:blipFill>
        <p:spPr bwMode="auto">
          <a:xfrm>
            <a:off x="1259632" y="2276872"/>
            <a:ext cx="7427168" cy="408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5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/>
              <a:t>Materials and Methods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1° outcome – Michigan Hand Outcomes (MHQ) Questionnaire hand function subscale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2 </a:t>
            </a:r>
            <a:r>
              <a:rPr lang="en-GB" dirty="0"/>
              <a:t>° </a:t>
            </a:r>
            <a:r>
              <a:rPr lang="en-GB" dirty="0" smtClean="0"/>
              <a:t>outcomes –  MHQ, pain, </a:t>
            </a:r>
            <a:r>
              <a:rPr lang="en-GB" dirty="0" err="1" smtClean="0"/>
              <a:t>QoL</a:t>
            </a:r>
            <a:r>
              <a:rPr lang="en-GB" dirty="0" smtClean="0"/>
              <a:t>, physical impairments, self-efficacy, Quality Adjusted Life Years (QALY)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Intention </a:t>
            </a:r>
            <a:r>
              <a:rPr lang="en-GB" dirty="0"/>
              <a:t>to treat </a:t>
            </a:r>
            <a:r>
              <a:rPr lang="en-GB" dirty="0" smtClean="0"/>
              <a:t>analysis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Health Economics – intervention costs, resource use, EQ-5D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Target fully powered sample to detect a clinically meaningful difference  n = 480 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3" name="Picture 2" descr="WFOT MHQban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6516216" cy="104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7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marL="457200" indent="-457200"/>
            <a:endParaRPr lang="en-GB" dirty="0" smtClean="0"/>
          </a:p>
          <a:p>
            <a:pPr marL="457200" indent="-457200"/>
            <a:r>
              <a:rPr lang="en-GB" dirty="0" smtClean="0"/>
              <a:t>490 </a:t>
            </a:r>
            <a:r>
              <a:rPr lang="en-GB" dirty="0"/>
              <a:t>randomised (244 </a:t>
            </a:r>
            <a:r>
              <a:rPr lang="en-GB" dirty="0" smtClean="0"/>
              <a:t>Usual Care, </a:t>
            </a:r>
            <a:r>
              <a:rPr lang="en-GB" dirty="0"/>
              <a:t>246 </a:t>
            </a:r>
            <a:r>
              <a:rPr lang="en-GB" dirty="0" smtClean="0"/>
              <a:t>Extended Functional Exercise programme)</a:t>
            </a:r>
            <a:endParaRPr lang="en-GB" dirty="0"/>
          </a:p>
          <a:p>
            <a:pPr marL="457200" indent="-457200"/>
            <a:r>
              <a:rPr lang="en-GB" dirty="0"/>
              <a:t>Groups well matched at baseline</a:t>
            </a:r>
          </a:p>
          <a:p>
            <a:pPr marL="457200" indent="-457200"/>
            <a:r>
              <a:rPr lang="en-GB" dirty="0" smtClean="0"/>
              <a:t>75% </a:t>
            </a:r>
            <a:r>
              <a:rPr lang="en-GB" dirty="0"/>
              <a:t>compliant with treatment</a:t>
            </a:r>
          </a:p>
          <a:p>
            <a:pPr marL="457200" indent="-457200"/>
            <a:r>
              <a:rPr lang="en-GB" dirty="0"/>
              <a:t>438 (89%) followed up at 12 months</a:t>
            </a:r>
          </a:p>
          <a:p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1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51348"/>
              </p:ext>
            </p:extLst>
          </p:nvPr>
        </p:nvGraphicFramePr>
        <p:xfrm>
          <a:off x="179512" y="1268760"/>
          <a:ext cx="8712966" cy="529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701"/>
                <a:gridCol w="2724737"/>
                <a:gridCol w="2879528"/>
              </a:tblGrid>
              <a:tr h="57347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Usual Care (n=242)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Enhanced Functional Exercise (n=246) </a:t>
                      </a:r>
                      <a:endParaRPr lang="en-US" sz="1600" dirty="0"/>
                    </a:p>
                  </a:txBody>
                  <a:tcPr/>
                </a:tc>
              </a:tr>
              <a:tr h="327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 Mean(SD)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63.5(11)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61.3 (12)</a:t>
                      </a:r>
                      <a:endParaRPr lang="en-US" sz="1600" dirty="0"/>
                    </a:p>
                  </a:txBody>
                  <a:tcPr/>
                </a:tc>
              </a:tr>
              <a:tr h="327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Sex (% Female)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186(76%)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188 (76%)</a:t>
                      </a:r>
                      <a:endParaRPr lang="en-US" sz="1600" dirty="0"/>
                    </a:p>
                  </a:txBody>
                  <a:tcPr/>
                </a:tc>
              </a:tr>
              <a:tr h="819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Employment status (n%)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Full time 22(9)</a:t>
                      </a:r>
                    </a:p>
                    <a:p>
                      <a:r>
                        <a:rPr lang="en-US" sz="1600" dirty="0" smtClean="0"/>
                        <a:t>Part time 30(12)</a:t>
                      </a:r>
                    </a:p>
                    <a:p>
                      <a:r>
                        <a:rPr lang="en-US" sz="1600" dirty="0" smtClean="0"/>
                        <a:t>Self employed 10(4)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29(12)</a:t>
                      </a:r>
                    </a:p>
                    <a:p>
                      <a:r>
                        <a:rPr lang="en-US" sz="1600" dirty="0" smtClean="0"/>
                        <a:t>26(11)</a:t>
                      </a:r>
                    </a:p>
                    <a:p>
                      <a:r>
                        <a:rPr lang="en-US" sz="1600" dirty="0" smtClean="0"/>
                        <a:t>11(5)</a:t>
                      </a:r>
                      <a:endParaRPr lang="en-US" sz="1600" dirty="0"/>
                    </a:p>
                  </a:txBody>
                  <a:tcPr/>
                </a:tc>
              </a:tr>
              <a:tr h="5734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Right/Left Dominance (n%)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Right 215(90)</a:t>
                      </a:r>
                    </a:p>
                    <a:p>
                      <a:r>
                        <a:rPr lang="en-US" sz="1600" dirty="0" smtClean="0"/>
                        <a:t>Left 23(9)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226(92)</a:t>
                      </a:r>
                    </a:p>
                    <a:p>
                      <a:r>
                        <a:rPr lang="en-US" sz="1600" dirty="0" smtClean="0"/>
                        <a:t>18(7)</a:t>
                      </a:r>
                      <a:endParaRPr lang="en-US" sz="1600" dirty="0"/>
                    </a:p>
                  </a:txBody>
                  <a:tcPr/>
                </a:tc>
              </a:tr>
              <a:tr h="8192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Years since RA diagnosis (median IQR)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(4,22)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10(4,21)</a:t>
                      </a:r>
                      <a:endParaRPr lang="en-US" sz="1600" dirty="0"/>
                    </a:p>
                  </a:txBody>
                  <a:tcPr/>
                </a:tc>
              </a:tr>
              <a:tr h="5734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 biologic DMARD (n%)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52(22)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51(21)</a:t>
                      </a:r>
                      <a:endParaRPr lang="en-US" sz="1600" dirty="0"/>
                    </a:p>
                  </a:txBody>
                  <a:tcPr/>
                </a:tc>
              </a:tr>
              <a:tr h="5734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MHQ</a:t>
                      </a:r>
                      <a:r>
                        <a:rPr lang="en-US" sz="1600" baseline="0" dirty="0" smtClean="0"/>
                        <a:t> overall and ADL Mean(SD)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52.1(16.4)</a:t>
                      </a:r>
                    </a:p>
                    <a:p>
                      <a:r>
                        <a:rPr lang="en-US" sz="1600" dirty="0" smtClean="0"/>
                        <a:t>54.1(25.0)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52.1(15.2)</a:t>
                      </a:r>
                    </a:p>
                    <a:p>
                      <a:r>
                        <a:rPr lang="en-US" sz="1600" dirty="0" smtClean="0"/>
                        <a:t>54.5(24.5)</a:t>
                      </a:r>
                      <a:endParaRPr lang="en-US" sz="1600" dirty="0"/>
                    </a:p>
                  </a:txBody>
                  <a:tcPr/>
                </a:tc>
              </a:tr>
              <a:tr h="327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SF-12 Mean(SD)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34.5(9.5)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33.8(9.8)</a:t>
                      </a:r>
                      <a:endParaRPr lang="en-US" sz="1600" dirty="0"/>
                    </a:p>
                  </a:txBody>
                  <a:tcPr/>
                </a:tc>
              </a:tr>
              <a:tr h="3277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Grip Ns Mean(SD)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130.3(73.1)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134.2(83.3)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16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marL="457200" indent="-457200"/>
            <a:endParaRPr lang="en-GB" dirty="0" smtClean="0"/>
          </a:p>
          <a:p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066264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5" y="260648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SARAH Consort Trial Flow Chart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203848" y="188640"/>
            <a:ext cx="2304256" cy="57606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15816" y="2492896"/>
            <a:ext cx="2880320" cy="43204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31640" y="5805264"/>
            <a:ext cx="2736304" cy="93610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59632" y="3140968"/>
            <a:ext cx="2952328" cy="57606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4008" y="3068960"/>
            <a:ext cx="2952328" cy="57606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3968" y="4581128"/>
            <a:ext cx="2952328" cy="1152128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87624" y="4653136"/>
            <a:ext cx="2952328" cy="93610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55976" y="5805264"/>
            <a:ext cx="2736304" cy="936104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2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22088"/>
              </p:ext>
            </p:extLst>
          </p:nvPr>
        </p:nvGraphicFramePr>
        <p:xfrm>
          <a:off x="179512" y="1600200"/>
          <a:ext cx="8496944" cy="4511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509"/>
                <a:gridCol w="3469043"/>
                <a:gridCol w="2088232"/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Outcome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Change from baseline</a:t>
                      </a:r>
                    </a:p>
                    <a:p>
                      <a:r>
                        <a:rPr lang="en-US" sz="1400" dirty="0" smtClean="0"/>
                        <a:t>Usual     / Enhanced (95%CI)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Treatment difference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 value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MHQ  Function</a:t>
                      </a:r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  4 months </a:t>
                      </a:r>
                    </a:p>
                    <a:p>
                      <a:r>
                        <a:rPr lang="en-US" sz="1400" baseline="0" dirty="0" smtClean="0"/>
                        <a:t>   12 months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4.04(2.17to 5.91)/ 8.73(6.83 to 10.64)</a:t>
                      </a:r>
                    </a:p>
                    <a:p>
                      <a:r>
                        <a:rPr lang="en-US" sz="1400" dirty="0" smtClean="0"/>
                        <a:t>3.56(1.45 to 5.68) / 7.93(5.98 to 9.88)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4.60(2.22 to 6.97)</a:t>
                      </a:r>
                    </a:p>
                    <a:p>
                      <a:r>
                        <a:rPr lang="en-US" sz="1400" dirty="0" smtClean="0"/>
                        <a:t>4.35(1.60 to 7.10)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0.0002</a:t>
                      </a:r>
                    </a:p>
                    <a:p>
                      <a:r>
                        <a:rPr lang="en-US" sz="1400" dirty="0" smtClean="0"/>
                        <a:t>0.0020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MHQ ADL</a:t>
                      </a:r>
                    </a:p>
                    <a:p>
                      <a:r>
                        <a:rPr lang="en-US" sz="1400" dirty="0" smtClean="0"/>
                        <a:t>    4 months </a:t>
                      </a:r>
                    </a:p>
                    <a:p>
                      <a:r>
                        <a:rPr lang="en-US" sz="1400" dirty="0" smtClean="0"/>
                        <a:t>    12 months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2.57(-0.40 to 4.74)/ 7.86(5.44 to 10.28)</a:t>
                      </a:r>
                    </a:p>
                    <a:p>
                      <a:r>
                        <a:rPr lang="en-US" sz="1400" dirty="0" smtClean="0"/>
                        <a:t>2.27(-0.04 to 4.59)/ 5.89(3.66 to 8.13)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5.46(2.41 to 8.51)</a:t>
                      </a:r>
                    </a:p>
                    <a:p>
                      <a:r>
                        <a:rPr lang="en-US" sz="1400" dirty="0" smtClean="0"/>
                        <a:t>3.78(0.64 to 6.93)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0.0005</a:t>
                      </a:r>
                    </a:p>
                    <a:p>
                      <a:r>
                        <a:rPr lang="en-US" sz="1400" dirty="0" smtClean="0"/>
                        <a:t>0.0187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MHQ sum</a:t>
                      </a:r>
                    </a:p>
                    <a:p>
                      <a:r>
                        <a:rPr lang="en-US" sz="1400" dirty="0" smtClean="0"/>
                        <a:t>    4 months</a:t>
                      </a:r>
                    </a:p>
                    <a:p>
                      <a:r>
                        <a:rPr lang="en-US" sz="1400" dirty="0" smtClean="0"/>
                        <a:t>    12 months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4.34(2.67 to 6.00)/7.28 (5.65 to 8.91)</a:t>
                      </a:r>
                    </a:p>
                    <a:p>
                      <a:r>
                        <a:rPr lang="en-US" sz="1400" dirty="0" smtClean="0"/>
                        <a:t>4.22(2.23 to 6.21(/ 7.59(5.75 to 9.43)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2.98(0.73 to 5.24)</a:t>
                      </a:r>
                    </a:p>
                    <a:p>
                      <a:r>
                        <a:rPr lang="en-US" sz="1400" dirty="0" smtClean="0"/>
                        <a:t>3.48(0.82 to 6.15)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0.0098</a:t>
                      </a:r>
                    </a:p>
                    <a:p>
                      <a:r>
                        <a:rPr lang="en-US" sz="1400" dirty="0" smtClean="0"/>
                        <a:t>0.0108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SF12 </a:t>
                      </a:r>
                    </a:p>
                    <a:p>
                      <a:r>
                        <a:rPr lang="en-US" sz="1400" dirty="0" smtClean="0"/>
                        <a:t>    4 months </a:t>
                      </a:r>
                    </a:p>
                    <a:p>
                      <a:r>
                        <a:rPr lang="en-US" sz="1400" dirty="0" smtClean="0"/>
                        <a:t>    12 months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0.91(0.03 to 1.803)/2.04(1.01 to 3.08)</a:t>
                      </a:r>
                    </a:p>
                    <a:p>
                      <a:r>
                        <a:rPr lang="en-US" sz="1400" dirty="0" smtClean="0"/>
                        <a:t>0.03(-0.96 to 1.03)/ 1.19(0.23 to 2.14)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1.08(-0.22</a:t>
                      </a:r>
                      <a:r>
                        <a:rPr lang="en-US" sz="1400" baseline="0" dirty="0" smtClean="0"/>
                        <a:t> to 2.37)</a:t>
                      </a:r>
                    </a:p>
                    <a:p>
                      <a:r>
                        <a:rPr lang="en-US" sz="1400" baseline="0" dirty="0" smtClean="0"/>
                        <a:t>1.14(-0.19 to 2.46)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0.1043</a:t>
                      </a:r>
                    </a:p>
                    <a:p>
                      <a:r>
                        <a:rPr lang="en-US" sz="1400" dirty="0" smtClean="0"/>
                        <a:t>0.0931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Hand grip </a:t>
                      </a:r>
                    </a:p>
                    <a:p>
                      <a:r>
                        <a:rPr lang="en-US" sz="1400" dirty="0" smtClean="0"/>
                        <a:t>    4 months</a:t>
                      </a:r>
                    </a:p>
                    <a:p>
                      <a:r>
                        <a:rPr lang="en-US" sz="1400" dirty="0" smtClean="0"/>
                        <a:t>    12months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7.35(2.43 to 12.28)/15.55(10.17 to 20.93)</a:t>
                      </a:r>
                    </a:p>
                    <a:p>
                      <a:r>
                        <a:rPr lang="en-US" sz="1400" dirty="0" smtClean="0"/>
                        <a:t>9.57(3.66 to 15.48/15.77(10.11 to 21.42)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8.59(1.39 to 15.80)</a:t>
                      </a:r>
                    </a:p>
                    <a:p>
                      <a:r>
                        <a:rPr lang="en-US" sz="1400" dirty="0" smtClean="0"/>
                        <a:t>6.55 (-1.60 to 14.69)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0.0198</a:t>
                      </a:r>
                    </a:p>
                    <a:p>
                      <a:r>
                        <a:rPr lang="en-US" sz="1400" dirty="0" smtClean="0"/>
                        <a:t>0.1160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06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128792" cy="536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1920" y="476672"/>
            <a:ext cx="18281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76076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dirty="0" smtClean="0"/>
              <a:t>Results: Health Economics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marL="457200" indent="-457200"/>
            <a:r>
              <a:rPr lang="en-GB" dirty="0"/>
              <a:t>Usual care cost ~£85 and Ex </a:t>
            </a:r>
            <a:r>
              <a:rPr lang="en-GB" dirty="0" err="1"/>
              <a:t>prog</a:t>
            </a:r>
            <a:r>
              <a:rPr lang="en-GB" dirty="0"/>
              <a:t>. ~£185</a:t>
            </a:r>
          </a:p>
          <a:p>
            <a:pPr marL="457200" indent="-457200"/>
            <a:r>
              <a:rPr lang="en-GB" dirty="0"/>
              <a:t>Estimated difference in mean QALY accrued over 12 months was 0.01 greater in the ex. programme group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1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GB" sz="12800" dirty="0"/>
              <a:t>Addition of an optimised hand functional exercise programme for RA is effective (Effect size =0.3) </a:t>
            </a:r>
            <a:endParaRPr lang="en-GB" sz="12800" dirty="0" smtClean="0"/>
          </a:p>
          <a:p>
            <a:r>
              <a:rPr lang="en-GB" sz="12800" dirty="0" smtClean="0"/>
              <a:t>There </a:t>
            </a:r>
            <a:r>
              <a:rPr lang="en-GB" sz="12800" dirty="0"/>
              <a:t>was no difference in pain or adverse </a:t>
            </a:r>
            <a:r>
              <a:rPr lang="en-GB" sz="12800" dirty="0" smtClean="0"/>
              <a:t>events between enhanced and usual care.</a:t>
            </a:r>
            <a:endParaRPr lang="en-GB" sz="12800" dirty="0"/>
          </a:p>
          <a:p>
            <a:r>
              <a:rPr lang="en-GB" sz="12800" dirty="0"/>
              <a:t>The estimated mean healthcare cost of the enhanced programme was approximately £100 higher than usual care</a:t>
            </a:r>
            <a:r>
              <a:rPr lang="en-GB" sz="12800" dirty="0" smtClean="0"/>
              <a:t>.</a:t>
            </a:r>
          </a:p>
          <a:p>
            <a:r>
              <a:rPr lang="en-GB" sz="12800" dirty="0" smtClean="0"/>
              <a:t>Cost </a:t>
            </a:r>
            <a:r>
              <a:rPr lang="en-GB" sz="12800" dirty="0"/>
              <a:t>per QALY gained is well below NICE’s thresholds of £20,000 to £30,000</a:t>
            </a:r>
          </a:p>
          <a:p>
            <a:endParaRPr lang="en-GB" sz="7000" dirty="0"/>
          </a:p>
          <a:p>
            <a:pPr marL="0" indent="0">
              <a:buNone/>
            </a:pPr>
            <a:r>
              <a:rPr lang="en-GB" sz="7000" dirty="0"/>
              <a:t> </a:t>
            </a:r>
          </a:p>
          <a:p>
            <a:endParaRPr lang="en-GB" sz="7000" dirty="0"/>
          </a:p>
          <a:p>
            <a:endParaRPr lang="en-GB" sz="7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9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1844824"/>
            <a:ext cx="4053136" cy="4525963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US" dirty="0" smtClean="0"/>
              <a:t>Wrist and hand joints are affected early in RA </a:t>
            </a:r>
            <a:r>
              <a:rPr lang="en-US" sz="1600" dirty="0" smtClean="0"/>
              <a:t>(Adams et al 2004; </a:t>
            </a:r>
            <a:r>
              <a:rPr lang="en-US" sz="1600" dirty="0" err="1" smtClean="0"/>
              <a:t>Horsten</a:t>
            </a:r>
            <a:r>
              <a:rPr lang="en-US" sz="1600" dirty="0" smtClean="0"/>
              <a:t> et al 2010)</a:t>
            </a:r>
          </a:p>
          <a:p>
            <a:pPr marL="457200" indent="-457200"/>
            <a:r>
              <a:rPr lang="en-US" dirty="0" smtClean="0"/>
              <a:t>Early RA </a:t>
            </a:r>
            <a:r>
              <a:rPr lang="en-US" dirty="0"/>
              <a:t>= hand and wrist pain</a:t>
            </a:r>
            <a:r>
              <a:rPr lang="en-US" dirty="0" smtClean="0"/>
              <a:t>, weakness</a:t>
            </a:r>
            <a:r>
              <a:rPr lang="en-US" dirty="0"/>
              <a:t>, ↓</a:t>
            </a:r>
            <a:r>
              <a:rPr lang="en-US" dirty="0" smtClean="0"/>
              <a:t>mobility, stiffness for </a:t>
            </a:r>
            <a:r>
              <a:rPr lang="en-US" dirty="0"/>
              <a:t>majority of </a:t>
            </a:r>
            <a:r>
              <a:rPr lang="en-US" dirty="0" smtClean="0"/>
              <a:t>patients even with medical advances </a:t>
            </a:r>
            <a:r>
              <a:rPr lang="en-US" sz="1600" dirty="0" smtClean="0"/>
              <a:t>(</a:t>
            </a:r>
            <a:r>
              <a:rPr lang="en-US" sz="1600" dirty="0" err="1" smtClean="0"/>
              <a:t>Weinblatt</a:t>
            </a:r>
            <a:r>
              <a:rPr lang="en-US" sz="1600" dirty="0" smtClean="0"/>
              <a:t> 2013; Boers et al 2012; Toyama et al 2013;Seto et al 2013)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WFOT swelling NS3_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37112"/>
            <a:ext cx="3303198" cy="2204864"/>
          </a:xfrm>
          <a:prstGeom prst="rect">
            <a:avLst/>
          </a:prstGeom>
        </p:spPr>
      </p:pic>
      <p:pic>
        <p:nvPicPr>
          <p:cNvPr id="8" name="Picture 7" descr="WFOT Rheumatoid_Arthritis_Swelling_Of_Hand_Join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232101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24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Conclusion: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Contribution to the practice/evidence base of occupational </a:t>
            </a:r>
            <a:r>
              <a:rPr lang="en-US" b="1" dirty="0" smtClean="0"/>
              <a:t>therapy</a:t>
            </a:r>
          </a:p>
          <a:p>
            <a:r>
              <a:rPr lang="en-US" dirty="0"/>
              <a:t>Occupational therapists can successfully include </a:t>
            </a:r>
            <a:r>
              <a:rPr lang="en-US" dirty="0" smtClean="0"/>
              <a:t>clinically and cost effective </a:t>
            </a:r>
            <a:r>
              <a:rPr lang="en-US" dirty="0"/>
              <a:t>enhanced hand exercise </a:t>
            </a:r>
            <a:r>
              <a:rPr lang="en-US" dirty="0" err="1"/>
              <a:t>programmes</a:t>
            </a:r>
            <a:r>
              <a:rPr lang="en-US" dirty="0"/>
              <a:t> in out patient practice to improve the functional and self</a:t>
            </a:r>
            <a:r>
              <a:rPr lang="en-US" dirty="0" smtClean="0"/>
              <a:t>-reported </a:t>
            </a:r>
            <a:r>
              <a:rPr lang="en-US" dirty="0"/>
              <a:t>outcomes for </a:t>
            </a:r>
            <a:r>
              <a:rPr lang="en-US" dirty="0" smtClean="0"/>
              <a:t>people </a:t>
            </a:r>
            <a:r>
              <a:rPr lang="en-US" dirty="0"/>
              <a:t>with RA of the wrist and hands 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4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Thanks go to:</a:t>
            </a:r>
          </a:p>
          <a:p>
            <a:r>
              <a:rPr lang="en-US" dirty="0"/>
              <a:t>A</a:t>
            </a:r>
            <a:r>
              <a:rPr lang="en-US" dirty="0" smtClean="0"/>
              <a:t>ll our patient participants </a:t>
            </a:r>
          </a:p>
          <a:p>
            <a:r>
              <a:rPr lang="en-US" dirty="0" smtClean="0"/>
              <a:t>All our collaborating clinicians</a:t>
            </a:r>
          </a:p>
          <a:p>
            <a:r>
              <a:rPr lang="en-US" dirty="0" smtClean="0"/>
              <a:t>The SARAH team of multidisciplinary academics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3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916832"/>
            <a:ext cx="4053136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Functional limitations that impact on work, leisure and quality of life </a:t>
            </a:r>
            <a:r>
              <a:rPr lang="en-US" sz="1400" dirty="0" smtClean="0"/>
              <a:t>(NICE 2009; </a:t>
            </a:r>
            <a:r>
              <a:rPr lang="en-US" sz="1400" dirty="0" err="1" smtClean="0"/>
              <a:t>Seto</a:t>
            </a:r>
            <a:r>
              <a:rPr lang="en-US" sz="1400" dirty="0" smtClean="0"/>
              <a:t> et al 2013)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WFOT8648248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232248" cy="3348372"/>
          </a:xfrm>
          <a:prstGeom prst="rect">
            <a:avLst/>
          </a:prstGeom>
        </p:spPr>
      </p:pic>
      <p:pic>
        <p:nvPicPr>
          <p:cNvPr id="10" name="Picture 9" descr="WFOT key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2148840" cy="1417320"/>
          </a:xfrm>
          <a:prstGeom prst="rect">
            <a:avLst/>
          </a:prstGeom>
        </p:spPr>
      </p:pic>
      <p:pic>
        <p:nvPicPr>
          <p:cNvPr id="11" name="Picture 10" descr="WFOTpillbottle283x424rudisill-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861048"/>
            <a:ext cx="1728192" cy="2592288"/>
          </a:xfrm>
          <a:prstGeom prst="rect">
            <a:avLst/>
          </a:prstGeom>
        </p:spPr>
      </p:pic>
      <p:pic>
        <p:nvPicPr>
          <p:cNvPr id="12" name="Picture 11" descr="WFOT fucntion arthritis_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2794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/>
              <a:t>UK Clinical </a:t>
            </a:r>
            <a:r>
              <a:rPr lang="en-US" dirty="0"/>
              <a:t>guidelines </a:t>
            </a:r>
            <a:r>
              <a:rPr lang="en-US" dirty="0" smtClean="0"/>
              <a:t>state that individuals with RA </a:t>
            </a:r>
            <a:r>
              <a:rPr lang="en-US" dirty="0"/>
              <a:t>should have access to specialist hand therapy for ex’s to ↑ strength, movement and function 	</a:t>
            </a:r>
            <a:r>
              <a:rPr lang="en-US" sz="1800" dirty="0"/>
              <a:t>(</a:t>
            </a:r>
            <a:r>
              <a:rPr lang="en-GB" sz="1800" dirty="0" err="1"/>
              <a:t>Deighton</a:t>
            </a:r>
            <a:r>
              <a:rPr lang="en-GB" sz="1800" dirty="0"/>
              <a:t> et al 2009 and </a:t>
            </a:r>
            <a:r>
              <a:rPr lang="en-GB" sz="1800" dirty="0" err="1"/>
              <a:t>Luqmani</a:t>
            </a:r>
            <a:r>
              <a:rPr lang="en-GB" sz="1800" dirty="0"/>
              <a:t> et al 2009)</a:t>
            </a:r>
            <a:r>
              <a:rPr lang="en-US" sz="1800" b="1" u="sng" dirty="0"/>
              <a:t> </a:t>
            </a:r>
            <a:endParaRPr lang="en-US" sz="1800" dirty="0"/>
          </a:p>
          <a:p>
            <a:pPr marL="457200" indent="-457200"/>
            <a:r>
              <a:rPr lang="en-US" dirty="0"/>
              <a:t>Evidence base for </a:t>
            </a:r>
            <a:r>
              <a:rPr lang="en-US" dirty="0" smtClean="0"/>
              <a:t>specialist hand therapy </a:t>
            </a:r>
            <a:r>
              <a:rPr lang="en-US" dirty="0"/>
              <a:t>is weak </a:t>
            </a:r>
            <a:r>
              <a:rPr lang="en-GB" sz="1800" dirty="0" smtClean="0"/>
              <a:t>(</a:t>
            </a:r>
            <a:r>
              <a:rPr lang="en-GB" sz="1800" dirty="0"/>
              <a:t>Wessel, 2004 and Ottawa Panel, 2004</a:t>
            </a:r>
            <a:r>
              <a:rPr lang="en-GB" sz="1800" dirty="0" smtClean="0"/>
              <a:t>)</a:t>
            </a:r>
          </a:p>
          <a:p>
            <a:pPr marL="457200" indent="-457200"/>
            <a:r>
              <a:rPr lang="en-GB" dirty="0" smtClean="0"/>
              <a:t>National Institute of Health Research HTA funded call into the effectiveness of hand therapy for people with early RA(£1million) 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66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Research 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What is the clinical effectiveness of adding </a:t>
            </a:r>
            <a:r>
              <a:rPr lang="en-GB" dirty="0" smtClean="0"/>
              <a:t>a therapy </a:t>
            </a:r>
            <a:r>
              <a:rPr lang="en-GB" dirty="0"/>
              <a:t>programme for hands and upper limbs in addition to, usual care in the reduction of hand dysfunction and pain for patients with RA.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the cost-effectiveness of adding this programme to usual care.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Study Design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752863"/>
              </p:ext>
            </p:extLst>
          </p:nvPr>
        </p:nvGraphicFramePr>
        <p:xfrm>
          <a:off x="468313" y="22050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048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Inclusion Criteria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1844824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z="2400" b="1" dirty="0" smtClean="0"/>
              <a:t>INCLUDED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People with RA meeting the ACR clinical and immunological criteria.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Pain and dysfunction of the hands and/or wrist joints.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Either not on a disease modifying medication (DMARD), or have been on a stable DMARD regimen for 3 months or more.</a:t>
            </a:r>
            <a:endParaRPr lang="en-US" sz="2400" dirty="0" smtClean="0"/>
          </a:p>
          <a:p>
            <a:pPr lvl="0"/>
            <a:r>
              <a:rPr lang="en-GB" sz="2400" b="1" dirty="0" smtClean="0"/>
              <a:t>EXCLUDED</a:t>
            </a:r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Patients recovering from upper limb joint surgery, or fracture, in the previous 6 months.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Patients on a waiting list for upper limb orthopaedic surgery.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Patients who are pregnant.</a:t>
            </a:r>
            <a:endParaRPr lang="en-US" sz="2400" dirty="0" smtClean="0"/>
          </a:p>
          <a:p>
            <a:pPr lvl="0">
              <a:buFont typeface="Arial" pitchFamily="34" charset="0"/>
              <a:buChar char="•"/>
            </a:pPr>
            <a:r>
              <a:rPr lang="en-GB" sz="2400" dirty="0" smtClean="0"/>
              <a:t>Aged less than 18 years.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676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501332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Usual care </a:t>
            </a:r>
            <a:r>
              <a:rPr lang="en-GB" dirty="0"/>
              <a:t>i</a:t>
            </a:r>
            <a:r>
              <a:rPr lang="en-GB" dirty="0" smtClean="0"/>
              <a:t>ntervention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1-3 sessions, joint protection education, general exercise advice, ± functional splint</a:t>
            </a: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Enhanced tailored functional exercise programme intervention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Usual care plus 5 additional sessions of supervised functional exercises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7 stretching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4 strengthening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GB" dirty="0" smtClean="0"/>
              <a:t>Adherence-promoting strategies for daily home exercise programme</a:t>
            </a:r>
          </a:p>
          <a:p>
            <a:pPr marL="400050" lvl="1" indent="0">
              <a:buNone/>
            </a:pPr>
            <a:r>
              <a:rPr lang="en-GB" sz="3200" dirty="0" smtClean="0"/>
              <a:t>All delivered by an experienced hand therapist trained in SARAH protocols (n=48) 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en-GB" sz="3200" dirty="0"/>
          </a:p>
          <a:p>
            <a:pPr marL="857250" lvl="1" indent="-457200"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7185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dirty="0" smtClean="0"/>
              <a:t>Materials and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1917980" cy="66508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2448272" cy="9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036" y="-171399"/>
            <a:ext cx="1987420" cy="1656184"/>
          </a:xfrm>
          <a:prstGeom prst="rect">
            <a:avLst/>
          </a:prstGeom>
        </p:spPr>
      </p:pic>
      <p:pic>
        <p:nvPicPr>
          <p:cNvPr id="4" name="Content Placeholder 3" descr="SARAH exercises[1] copy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" b="423"/>
          <a:stretch>
            <a:fillRect/>
          </a:stretch>
        </p:blipFill>
        <p:spPr>
          <a:xfrm>
            <a:off x="467544" y="184482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3036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1207</Words>
  <Application>Microsoft Macintosh PowerPoint</Application>
  <PresentationFormat>On-screen Show (4:3)</PresentationFormat>
  <Paragraphs>195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SARAH: Strengthening and Stretching for Rheumatoid Arthritis Affecting the Hand: A randomised controlled trial </vt:lpstr>
      <vt:lpstr>Background </vt:lpstr>
      <vt:lpstr>Background </vt:lpstr>
      <vt:lpstr>Background </vt:lpstr>
      <vt:lpstr>Research Questions </vt:lpstr>
      <vt:lpstr>Study Design</vt:lpstr>
      <vt:lpstr>Inclusion Criteria </vt:lpstr>
      <vt:lpstr>Materials and Methods</vt:lpstr>
      <vt:lpstr>Materials and Methods</vt:lpstr>
      <vt:lpstr>Materials and Methods Implementation Strategies </vt:lpstr>
      <vt:lpstr>Materials and Methods </vt:lpstr>
      <vt:lpstr>Materials and Methods</vt:lpstr>
      <vt:lpstr>Results</vt:lpstr>
      <vt:lpstr>Baseline Characteristics</vt:lpstr>
      <vt:lpstr>Results</vt:lpstr>
      <vt:lpstr>Results </vt:lpstr>
      <vt:lpstr>PowerPoint Presentation</vt:lpstr>
      <vt:lpstr>Results: Health Economics</vt:lpstr>
      <vt:lpstr>Conclusion</vt:lpstr>
      <vt:lpstr>Conclusion: </vt:lpstr>
      <vt:lpstr>Acknowledgements</vt:lpstr>
    </vt:vector>
  </TitlesOfParts>
  <Company>Nottingham University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Victoria.Develin</dc:creator>
  <cp:lastModifiedBy>Joanna Adams</cp:lastModifiedBy>
  <cp:revision>73</cp:revision>
  <dcterms:created xsi:type="dcterms:W3CDTF">2013-11-21T17:39:57Z</dcterms:created>
  <dcterms:modified xsi:type="dcterms:W3CDTF">2014-06-06T11:28:17Z</dcterms:modified>
</cp:coreProperties>
</file>