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84" r:id="rId4"/>
    <p:sldId id="294" r:id="rId5"/>
    <p:sldId id="296" r:id="rId6"/>
    <p:sldId id="295" r:id="rId7"/>
    <p:sldId id="285" r:id="rId8"/>
    <p:sldId id="282" r:id="rId9"/>
    <p:sldId id="283" r:id="rId10"/>
    <p:sldId id="281" r:id="rId11"/>
    <p:sldId id="300" r:id="rId12"/>
    <p:sldId id="287" r:id="rId13"/>
    <p:sldId id="266" r:id="rId14"/>
    <p:sldId id="267" r:id="rId15"/>
    <p:sldId id="263" r:id="rId16"/>
    <p:sldId id="314" r:id="rId17"/>
    <p:sldId id="302" r:id="rId18"/>
    <p:sldId id="304" r:id="rId19"/>
    <p:sldId id="303" r:id="rId20"/>
    <p:sldId id="291" r:id="rId21"/>
    <p:sldId id="292" r:id="rId22"/>
    <p:sldId id="307" r:id="rId23"/>
    <p:sldId id="289" r:id="rId24"/>
    <p:sldId id="309" r:id="rId25"/>
    <p:sldId id="315" r:id="rId26"/>
    <p:sldId id="316" r:id="rId27"/>
    <p:sldId id="280" r:id="rId28"/>
    <p:sldId id="312" r:id="rId29"/>
    <p:sldId id="290" r:id="rId30"/>
    <p:sldId id="305" r:id="rId31"/>
    <p:sldId id="306" r:id="rId32"/>
  </p:sldIdLst>
  <p:sldSz cx="9144000" cy="6858000" type="screen4x3"/>
  <p:notesSz cx="6858000" cy="9144000"/>
  <p:custDataLst>
    <p:tags r:id="rId36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FFFFFF"/>
    <a:srgbClr val="EDEFF0"/>
    <a:srgbClr val="000000"/>
    <a:srgbClr val="74818C"/>
    <a:srgbClr val="886681"/>
    <a:srgbClr val="C60C30"/>
    <a:srgbClr val="C1847A"/>
    <a:srgbClr val="AD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88633" autoAdjust="0"/>
  </p:normalViewPr>
  <p:slideViewPr>
    <p:cSldViewPr>
      <p:cViewPr>
        <p:scale>
          <a:sx n="100" d="100"/>
          <a:sy n="100" d="100"/>
        </p:scale>
        <p:origin x="-1344" y="-80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708A5-C106-4B19-B9CA-483C6B465F55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D521-7F4C-4C3C-8118-8C32BA46F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2AA2706-3ADF-4787-8178-7A3DE45D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9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Please </a:t>
            </a:r>
            <a:r>
              <a:rPr lang="en-GB" dirty="0" err="1" smtClean="0"/>
              <a:t>Please</a:t>
            </a:r>
            <a:r>
              <a:rPr lang="en-GB" dirty="0" smtClean="0"/>
              <a:t> pick every ripe</a:t>
            </a:r>
            <a:r>
              <a:rPr lang="en-GB" baseline="0" dirty="0" smtClean="0"/>
              <a:t> berry image from – Wolfe (2013)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When is it time to move to the next raspberry bush? Foraging rules in human visual search</a:t>
            </a:r>
          </a:p>
          <a:p>
            <a:r>
              <a:rPr lang="en-GB" baseline="0" dirty="0" smtClean="0"/>
              <a:t>- http://www.journalofvision.org/content/13/3/10/F1.medium.gif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Anatomy of the eye image from - http://en.wikipedia.org/wiki/File:Three_Main_Layers_of_the_Eye.png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2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did we use a frequency manipulation? To see if high level information of hyperlinks interacts from lexical processing</a:t>
            </a:r>
          </a:p>
          <a:p>
            <a:r>
              <a:rPr lang="en-GB" baseline="0" dirty="0" smtClean="0"/>
              <a:t>High Log HAL frequency – 9.91</a:t>
            </a:r>
          </a:p>
          <a:p>
            <a:r>
              <a:rPr lang="en-GB" baseline="0" dirty="0" smtClean="0"/>
              <a:t>Low Log HAL frequency – 5.75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Demand/rigour</a:t>
            </a:r>
          </a:p>
          <a:p>
            <a:r>
              <a:rPr lang="en-GB" dirty="0" smtClean="0"/>
              <a:t>Phone/scarf</a:t>
            </a:r>
          </a:p>
          <a:p>
            <a:r>
              <a:rPr lang="en-GB" dirty="0" smtClean="0"/>
              <a:t>Salt/grit</a:t>
            </a:r>
          </a:p>
          <a:p>
            <a:r>
              <a:rPr lang="en-GB" dirty="0" smtClean="0"/>
              <a:t>Sleep/inert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0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Ordinary</a:t>
            </a:r>
            <a:r>
              <a:rPr lang="en-US" baseline="0" dirty="0" smtClean="0"/>
              <a:t> reading study – non web. Always shown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5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Target words</a:t>
            </a:r>
            <a:r>
              <a:rPr lang="en-GB" baseline="0" dirty="0" smtClean="0"/>
              <a:t> fixated only once 93.91% of the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A2706-3ADF-4787-8178-7A3DE45D499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/>
              <a:ahLst/>
              <a:cxnLst>
                <a:cxn ang="0">
                  <a:pos x="142" y="179"/>
                </a:cxn>
                <a:cxn ang="0">
                  <a:pos x="210" y="216"/>
                </a:cxn>
                <a:cxn ang="0">
                  <a:pos x="247" y="253"/>
                </a:cxn>
                <a:cxn ang="0">
                  <a:pos x="256" y="267"/>
                </a:cxn>
                <a:cxn ang="0">
                  <a:pos x="264" y="298"/>
                </a:cxn>
                <a:cxn ang="0">
                  <a:pos x="264" y="318"/>
                </a:cxn>
                <a:cxn ang="0">
                  <a:pos x="253" y="369"/>
                </a:cxn>
                <a:cxn ang="0">
                  <a:pos x="222" y="412"/>
                </a:cxn>
                <a:cxn ang="0">
                  <a:pos x="199" y="429"/>
                </a:cxn>
                <a:cxn ang="0">
                  <a:pos x="148" y="446"/>
                </a:cxn>
                <a:cxn ang="0">
                  <a:pos x="122" y="449"/>
                </a:cxn>
                <a:cxn ang="0">
                  <a:pos x="60" y="440"/>
                </a:cxn>
                <a:cxn ang="0">
                  <a:pos x="34" y="429"/>
                </a:cxn>
                <a:cxn ang="0">
                  <a:pos x="0" y="318"/>
                </a:cxn>
                <a:cxn ang="0">
                  <a:pos x="9" y="338"/>
                </a:cxn>
                <a:cxn ang="0">
                  <a:pos x="28" y="375"/>
                </a:cxn>
                <a:cxn ang="0">
                  <a:pos x="43" y="392"/>
                </a:cxn>
                <a:cxn ang="0">
                  <a:pos x="74" y="415"/>
                </a:cxn>
                <a:cxn ang="0">
                  <a:pos x="116" y="423"/>
                </a:cxn>
                <a:cxn ang="0">
                  <a:pos x="139" y="421"/>
                </a:cxn>
                <a:cxn ang="0">
                  <a:pos x="173" y="406"/>
                </a:cxn>
                <a:cxn ang="0">
                  <a:pos x="185" y="395"/>
                </a:cxn>
                <a:cxn ang="0">
                  <a:pos x="199" y="367"/>
                </a:cxn>
                <a:cxn ang="0">
                  <a:pos x="205" y="335"/>
                </a:cxn>
                <a:cxn ang="0">
                  <a:pos x="205" y="318"/>
                </a:cxn>
                <a:cxn ang="0">
                  <a:pos x="193" y="290"/>
                </a:cxn>
                <a:cxn ang="0">
                  <a:pos x="185" y="278"/>
                </a:cxn>
                <a:cxn ang="0">
                  <a:pos x="97" y="230"/>
                </a:cxn>
                <a:cxn ang="0">
                  <a:pos x="74" y="219"/>
                </a:cxn>
                <a:cxn ang="0">
                  <a:pos x="37" y="193"/>
                </a:cxn>
                <a:cxn ang="0">
                  <a:pos x="26" y="179"/>
                </a:cxn>
                <a:cxn ang="0">
                  <a:pos x="9" y="148"/>
                </a:cxn>
                <a:cxn ang="0">
                  <a:pos x="3" y="114"/>
                </a:cxn>
                <a:cxn ang="0">
                  <a:pos x="6" y="88"/>
                </a:cxn>
                <a:cxn ang="0">
                  <a:pos x="26" y="45"/>
                </a:cxn>
                <a:cxn ang="0">
                  <a:pos x="43" y="28"/>
                </a:cxn>
                <a:cxn ang="0">
                  <a:pos x="85" y="6"/>
                </a:cxn>
                <a:cxn ang="0">
                  <a:pos x="136" y="0"/>
                </a:cxn>
                <a:cxn ang="0">
                  <a:pos x="162" y="0"/>
                </a:cxn>
                <a:cxn ang="0">
                  <a:pos x="207" y="14"/>
                </a:cxn>
                <a:cxn ang="0">
                  <a:pos x="230" y="108"/>
                </a:cxn>
                <a:cxn ang="0">
                  <a:pos x="227" y="94"/>
                </a:cxn>
                <a:cxn ang="0">
                  <a:pos x="207" y="65"/>
                </a:cxn>
                <a:cxn ang="0">
                  <a:pos x="196" y="51"/>
                </a:cxn>
                <a:cxn ang="0">
                  <a:pos x="165" y="31"/>
                </a:cxn>
                <a:cxn ang="0">
                  <a:pos x="128" y="26"/>
                </a:cxn>
                <a:cxn ang="0">
                  <a:pos x="108" y="26"/>
                </a:cxn>
                <a:cxn ang="0">
                  <a:pos x="82" y="37"/>
                </a:cxn>
                <a:cxn ang="0">
                  <a:pos x="71" y="48"/>
                </a:cxn>
                <a:cxn ang="0">
                  <a:pos x="60" y="68"/>
                </a:cxn>
                <a:cxn ang="0">
                  <a:pos x="54" y="94"/>
                </a:cxn>
                <a:cxn ang="0">
                  <a:pos x="57" y="108"/>
                </a:cxn>
                <a:cxn ang="0">
                  <a:pos x="65" y="128"/>
                </a:cxn>
                <a:cxn ang="0">
                  <a:pos x="71" y="139"/>
                </a:cxn>
                <a:cxn ang="0">
                  <a:pos x="142" y="17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84" y="6"/>
                </a:cxn>
                <a:cxn ang="0">
                  <a:pos x="218" y="23"/>
                </a:cxn>
                <a:cxn ang="0">
                  <a:pos x="235" y="34"/>
                </a:cxn>
                <a:cxn ang="0">
                  <a:pos x="258" y="63"/>
                </a:cxn>
                <a:cxn ang="0">
                  <a:pos x="267" y="80"/>
                </a:cxn>
                <a:cxn ang="0">
                  <a:pos x="278" y="117"/>
                </a:cxn>
                <a:cxn ang="0">
                  <a:pos x="281" y="156"/>
                </a:cxn>
                <a:cxn ang="0">
                  <a:pos x="281" y="174"/>
                </a:cxn>
                <a:cxn ang="0">
                  <a:pos x="272" y="210"/>
                </a:cxn>
                <a:cxn ang="0">
                  <a:pos x="264" y="230"/>
                </a:cxn>
                <a:cxn ang="0">
                  <a:pos x="241" y="262"/>
                </a:cxn>
                <a:cxn ang="0">
                  <a:pos x="213" y="290"/>
                </a:cxn>
                <a:cxn ang="0">
                  <a:pos x="196" y="299"/>
                </a:cxn>
                <a:cxn ang="0">
                  <a:pos x="159" y="310"/>
                </a:cxn>
                <a:cxn ang="0">
                  <a:pos x="139" y="310"/>
                </a:cxn>
                <a:cxn ang="0">
                  <a:pos x="93" y="304"/>
                </a:cxn>
                <a:cxn ang="0">
                  <a:pos x="65" y="293"/>
                </a:cxn>
                <a:cxn ang="0">
                  <a:pos x="45" y="273"/>
                </a:cxn>
                <a:cxn ang="0">
                  <a:pos x="34" y="264"/>
                </a:cxn>
                <a:cxn ang="0">
                  <a:pos x="8" y="213"/>
                </a:cxn>
                <a:cxn ang="0">
                  <a:pos x="0" y="156"/>
                </a:cxn>
                <a:cxn ang="0">
                  <a:pos x="0" y="137"/>
                </a:cxn>
                <a:cxn ang="0">
                  <a:pos x="8" y="100"/>
                </a:cxn>
                <a:cxn ang="0">
                  <a:pos x="17" y="80"/>
                </a:cxn>
                <a:cxn ang="0">
                  <a:pos x="37" y="49"/>
                </a:cxn>
                <a:cxn ang="0">
                  <a:pos x="68" y="23"/>
                </a:cxn>
                <a:cxn ang="0">
                  <a:pos x="82" y="12"/>
                </a:cxn>
                <a:cxn ang="0">
                  <a:pos x="122" y="0"/>
                </a:cxn>
                <a:cxn ang="0">
                  <a:pos x="142" y="0"/>
                </a:cxn>
                <a:cxn ang="0">
                  <a:pos x="136" y="23"/>
                </a:cxn>
                <a:cxn ang="0">
                  <a:pos x="99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7" y="131"/>
                </a:cxn>
                <a:cxn ang="0">
                  <a:pos x="57" y="159"/>
                </a:cxn>
                <a:cxn ang="0">
                  <a:pos x="65" y="210"/>
                </a:cxn>
                <a:cxn ang="0">
                  <a:pos x="82" y="250"/>
                </a:cxn>
                <a:cxn ang="0">
                  <a:pos x="96" y="267"/>
                </a:cxn>
                <a:cxn ang="0">
                  <a:pos x="128" y="284"/>
                </a:cxn>
                <a:cxn ang="0">
                  <a:pos x="145" y="284"/>
                </a:cxn>
                <a:cxn ang="0">
                  <a:pos x="179" y="273"/>
                </a:cxn>
                <a:cxn ang="0">
                  <a:pos x="204" y="245"/>
                </a:cxn>
                <a:cxn ang="0">
                  <a:pos x="213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0" y="85"/>
                </a:cxn>
                <a:cxn ang="0">
                  <a:pos x="199" y="60"/>
                </a:cxn>
                <a:cxn ang="0">
                  <a:pos x="182" y="40"/>
                </a:cxn>
                <a:cxn ang="0">
                  <a:pos x="162" y="29"/>
                </a:cxn>
                <a:cxn ang="0">
                  <a:pos x="136" y="23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60"/>
                </a:cxn>
                <a:cxn ang="0">
                  <a:pos x="174" y="60"/>
                </a:cxn>
                <a:cxn ang="0">
                  <a:pos x="151" y="85"/>
                </a:cxn>
                <a:cxn ang="0">
                  <a:pos x="83" y="85"/>
                </a:cxn>
                <a:cxn ang="0">
                  <a:pos x="83" y="267"/>
                </a:cxn>
                <a:cxn ang="0">
                  <a:pos x="83" y="267"/>
                </a:cxn>
                <a:cxn ang="0">
                  <a:pos x="83" y="284"/>
                </a:cxn>
                <a:cxn ang="0">
                  <a:pos x="86" y="296"/>
                </a:cxn>
                <a:cxn ang="0">
                  <a:pos x="91" y="307"/>
                </a:cxn>
                <a:cxn ang="0">
                  <a:pos x="97" y="318"/>
                </a:cxn>
                <a:cxn ang="0">
                  <a:pos x="105" y="324"/>
                </a:cxn>
                <a:cxn ang="0">
                  <a:pos x="117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7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2" y="318"/>
                </a:cxn>
                <a:cxn ang="0">
                  <a:pos x="182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4" y="352"/>
                </a:cxn>
                <a:cxn ang="0">
                  <a:pos x="142" y="358"/>
                </a:cxn>
                <a:cxn ang="0">
                  <a:pos x="131" y="361"/>
                </a:cxn>
                <a:cxn ang="0">
                  <a:pos x="117" y="361"/>
                </a:cxn>
                <a:cxn ang="0">
                  <a:pos x="117" y="361"/>
                </a:cxn>
                <a:cxn ang="0">
                  <a:pos x="100" y="361"/>
                </a:cxn>
                <a:cxn ang="0">
                  <a:pos x="83" y="355"/>
                </a:cxn>
                <a:cxn ang="0">
                  <a:pos x="66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3" y="324"/>
                </a:cxn>
                <a:cxn ang="0">
                  <a:pos x="34" y="307"/>
                </a:cxn>
                <a:cxn ang="0">
                  <a:pos x="29" y="290"/>
                </a:cxn>
                <a:cxn ang="0">
                  <a:pos x="29" y="267"/>
                </a:cxn>
                <a:cxn ang="0">
                  <a:pos x="29" y="85"/>
                </a:cxn>
                <a:cxn ang="0">
                  <a:pos x="0" y="8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/>
              <a:ahLst/>
              <a:cxnLst>
                <a:cxn ang="0">
                  <a:pos x="176" y="139"/>
                </a:cxn>
                <a:cxn ang="0">
                  <a:pos x="213" y="145"/>
                </a:cxn>
                <a:cxn ang="0">
                  <a:pos x="244" y="162"/>
                </a:cxn>
                <a:cxn ang="0">
                  <a:pos x="256" y="176"/>
                </a:cxn>
                <a:cxn ang="0">
                  <a:pos x="270" y="207"/>
                </a:cxn>
                <a:cxn ang="0">
                  <a:pos x="273" y="421"/>
                </a:cxn>
                <a:cxn ang="0">
                  <a:pos x="273" y="429"/>
                </a:cxn>
                <a:cxn ang="0">
                  <a:pos x="276" y="435"/>
                </a:cxn>
                <a:cxn ang="0">
                  <a:pos x="199" y="443"/>
                </a:cxn>
                <a:cxn ang="0">
                  <a:pos x="207" y="438"/>
                </a:cxn>
                <a:cxn ang="0">
                  <a:pos x="216" y="426"/>
                </a:cxn>
                <a:cxn ang="0">
                  <a:pos x="216" y="250"/>
                </a:cxn>
                <a:cxn ang="0">
                  <a:pos x="216" y="233"/>
                </a:cxn>
                <a:cxn ang="0">
                  <a:pos x="207" y="207"/>
                </a:cxn>
                <a:cxn ang="0">
                  <a:pos x="202" y="196"/>
                </a:cxn>
                <a:cxn ang="0">
                  <a:pos x="179" y="182"/>
                </a:cxn>
                <a:cxn ang="0">
                  <a:pos x="148" y="176"/>
                </a:cxn>
                <a:cxn ang="0">
                  <a:pos x="128" y="179"/>
                </a:cxn>
                <a:cxn ang="0">
                  <a:pos x="108" y="188"/>
                </a:cxn>
                <a:cxn ang="0">
                  <a:pos x="77" y="210"/>
                </a:cxn>
                <a:cxn ang="0">
                  <a:pos x="77" y="421"/>
                </a:cxn>
                <a:cxn ang="0">
                  <a:pos x="82" y="432"/>
                </a:cxn>
                <a:cxn ang="0">
                  <a:pos x="88" y="438"/>
                </a:cxn>
                <a:cxn ang="0">
                  <a:pos x="6" y="443"/>
                </a:cxn>
                <a:cxn ang="0">
                  <a:pos x="11" y="438"/>
                </a:cxn>
                <a:cxn ang="0">
                  <a:pos x="20" y="426"/>
                </a:cxn>
                <a:cxn ang="0">
                  <a:pos x="20" y="40"/>
                </a:cxn>
                <a:cxn ang="0">
                  <a:pos x="20" y="31"/>
                </a:cxn>
                <a:cxn ang="0">
                  <a:pos x="17" y="23"/>
                </a:cxn>
                <a:cxn ang="0">
                  <a:pos x="77" y="0"/>
                </a:cxn>
                <a:cxn ang="0">
                  <a:pos x="77" y="185"/>
                </a:cxn>
                <a:cxn ang="0">
                  <a:pos x="128" y="151"/>
                </a:cxn>
                <a:cxn ang="0">
                  <a:pos x="176" y="139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8" y="6"/>
                </a:cxn>
                <a:cxn ang="0">
                  <a:pos x="429" y="23"/>
                </a:cxn>
                <a:cxn ang="0">
                  <a:pos x="444" y="37"/>
                </a:cxn>
                <a:cxn ang="0">
                  <a:pos x="458" y="68"/>
                </a:cxn>
                <a:cxn ang="0">
                  <a:pos x="458" y="282"/>
                </a:cxn>
                <a:cxn ang="0">
                  <a:pos x="461" y="287"/>
                </a:cxn>
                <a:cxn ang="0">
                  <a:pos x="463" y="293"/>
                </a:cxn>
                <a:cxn ang="0">
                  <a:pos x="387" y="304"/>
                </a:cxn>
                <a:cxn ang="0">
                  <a:pos x="392" y="299"/>
                </a:cxn>
                <a:cxn ang="0">
                  <a:pos x="404" y="287"/>
                </a:cxn>
                <a:cxn ang="0">
                  <a:pos x="404" y="108"/>
                </a:cxn>
                <a:cxn ang="0">
                  <a:pos x="404" y="91"/>
                </a:cxn>
                <a:cxn ang="0">
                  <a:pos x="395" y="66"/>
                </a:cxn>
                <a:cxn ang="0">
                  <a:pos x="387" y="57"/>
                </a:cxn>
                <a:cxn ang="0">
                  <a:pos x="367" y="43"/>
                </a:cxn>
                <a:cxn ang="0">
                  <a:pos x="336" y="37"/>
                </a:cxn>
                <a:cxn ang="0">
                  <a:pos x="316" y="40"/>
                </a:cxn>
                <a:cxn ang="0">
                  <a:pos x="282" y="60"/>
                </a:cxn>
                <a:cxn ang="0">
                  <a:pos x="267" y="77"/>
                </a:cxn>
                <a:cxn ang="0">
                  <a:pos x="267" y="282"/>
                </a:cxn>
                <a:cxn ang="0">
                  <a:pos x="270" y="287"/>
                </a:cxn>
                <a:cxn ang="0">
                  <a:pos x="273" y="293"/>
                </a:cxn>
                <a:cxn ang="0">
                  <a:pos x="194" y="304"/>
                </a:cxn>
                <a:cxn ang="0">
                  <a:pos x="202" y="299"/>
                </a:cxn>
                <a:cxn ang="0">
                  <a:pos x="211" y="287"/>
                </a:cxn>
                <a:cxn ang="0">
                  <a:pos x="211" y="105"/>
                </a:cxn>
                <a:cxn ang="0">
                  <a:pos x="211" y="88"/>
                </a:cxn>
                <a:cxn ang="0">
                  <a:pos x="202" y="63"/>
                </a:cxn>
                <a:cxn ang="0">
                  <a:pos x="185" y="46"/>
                </a:cxn>
                <a:cxn ang="0">
                  <a:pos x="160" y="37"/>
                </a:cxn>
                <a:cxn ang="0">
                  <a:pos x="145" y="37"/>
                </a:cxn>
                <a:cxn ang="0">
                  <a:pos x="108" y="46"/>
                </a:cxn>
                <a:cxn ang="0">
                  <a:pos x="80" y="68"/>
                </a:cxn>
                <a:cxn ang="0">
                  <a:pos x="80" y="282"/>
                </a:cxn>
                <a:cxn ang="0">
                  <a:pos x="83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20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8" y="23"/>
                </a:cxn>
                <a:cxn ang="0">
                  <a:pos x="9" y="17"/>
                </a:cxn>
                <a:cxn ang="0">
                  <a:pos x="80" y="0"/>
                </a:cxn>
                <a:cxn ang="0">
                  <a:pos x="80" y="43"/>
                </a:cxn>
                <a:cxn ang="0">
                  <a:pos x="123" y="14"/>
                </a:cxn>
                <a:cxn ang="0">
                  <a:pos x="134" y="9"/>
                </a:cxn>
                <a:cxn ang="0">
                  <a:pos x="160" y="0"/>
                </a:cxn>
                <a:cxn ang="0">
                  <a:pos x="174" y="0"/>
                </a:cxn>
                <a:cxn ang="0">
                  <a:pos x="202" y="3"/>
                </a:cxn>
                <a:cxn ang="0">
                  <a:pos x="228" y="14"/>
                </a:cxn>
                <a:cxn ang="0">
                  <a:pos x="239" y="23"/>
                </a:cxn>
                <a:cxn ang="0">
                  <a:pos x="256" y="43"/>
                </a:cxn>
                <a:cxn ang="0">
                  <a:pos x="262" y="57"/>
                </a:cxn>
                <a:cxn ang="0">
                  <a:pos x="307" y="17"/>
                </a:cxn>
                <a:cxn ang="0">
                  <a:pos x="321" y="9"/>
                </a:cxn>
                <a:cxn ang="0">
                  <a:pos x="350" y="0"/>
                </a:cxn>
                <a:cxn ang="0">
                  <a:pos x="364" y="0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60"/>
                </a:cxn>
                <a:cxn ang="0">
                  <a:pos x="173" y="60"/>
                </a:cxn>
                <a:cxn ang="0">
                  <a:pos x="150" y="85"/>
                </a:cxn>
                <a:cxn ang="0">
                  <a:pos x="82" y="85"/>
                </a:cxn>
                <a:cxn ang="0">
                  <a:pos x="82" y="267"/>
                </a:cxn>
                <a:cxn ang="0">
                  <a:pos x="82" y="267"/>
                </a:cxn>
                <a:cxn ang="0">
                  <a:pos x="85" y="284"/>
                </a:cxn>
                <a:cxn ang="0">
                  <a:pos x="88" y="296"/>
                </a:cxn>
                <a:cxn ang="0">
                  <a:pos x="91" y="307"/>
                </a:cxn>
                <a:cxn ang="0">
                  <a:pos x="99" y="318"/>
                </a:cxn>
                <a:cxn ang="0">
                  <a:pos x="105" y="324"/>
                </a:cxn>
                <a:cxn ang="0">
                  <a:pos x="116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6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4" y="318"/>
                </a:cxn>
                <a:cxn ang="0">
                  <a:pos x="184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3" y="352"/>
                </a:cxn>
                <a:cxn ang="0">
                  <a:pos x="142" y="358"/>
                </a:cxn>
                <a:cxn ang="0">
                  <a:pos x="130" y="361"/>
                </a:cxn>
                <a:cxn ang="0">
                  <a:pos x="119" y="361"/>
                </a:cxn>
                <a:cxn ang="0">
                  <a:pos x="119" y="361"/>
                </a:cxn>
                <a:cxn ang="0">
                  <a:pos x="99" y="361"/>
                </a:cxn>
                <a:cxn ang="0">
                  <a:pos x="82" y="355"/>
                </a:cxn>
                <a:cxn ang="0">
                  <a:pos x="65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2" y="324"/>
                </a:cxn>
                <a:cxn ang="0">
                  <a:pos x="34" y="307"/>
                </a:cxn>
                <a:cxn ang="0">
                  <a:pos x="31" y="290"/>
                </a:cxn>
                <a:cxn ang="0">
                  <a:pos x="28" y="267"/>
                </a:cxn>
                <a:cxn ang="0">
                  <a:pos x="28" y="85"/>
                </a:cxn>
                <a:cxn ang="0">
                  <a:pos x="0" y="85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4" y="6"/>
                </a:cxn>
                <a:cxn ang="0">
                  <a:pos x="221" y="23"/>
                </a:cxn>
                <a:cxn ang="0">
                  <a:pos x="235" y="34"/>
                </a:cxn>
                <a:cxn ang="0">
                  <a:pos x="261" y="63"/>
                </a:cxn>
                <a:cxn ang="0">
                  <a:pos x="269" y="80"/>
                </a:cxn>
                <a:cxn ang="0">
                  <a:pos x="281" y="117"/>
                </a:cxn>
                <a:cxn ang="0">
                  <a:pos x="284" y="156"/>
                </a:cxn>
                <a:cxn ang="0">
                  <a:pos x="284" y="174"/>
                </a:cxn>
                <a:cxn ang="0">
                  <a:pos x="272" y="210"/>
                </a:cxn>
                <a:cxn ang="0">
                  <a:pos x="267" y="230"/>
                </a:cxn>
                <a:cxn ang="0">
                  <a:pos x="244" y="262"/>
                </a:cxn>
                <a:cxn ang="0">
                  <a:pos x="215" y="290"/>
                </a:cxn>
                <a:cxn ang="0">
                  <a:pos x="198" y="299"/>
                </a:cxn>
                <a:cxn ang="0">
                  <a:pos x="161" y="310"/>
                </a:cxn>
                <a:cxn ang="0">
                  <a:pos x="142" y="310"/>
                </a:cxn>
                <a:cxn ang="0">
                  <a:pos x="93" y="304"/>
                </a:cxn>
                <a:cxn ang="0">
                  <a:pos x="68" y="293"/>
                </a:cxn>
                <a:cxn ang="0">
                  <a:pos x="45" y="273"/>
                </a:cxn>
                <a:cxn ang="0">
                  <a:pos x="36" y="264"/>
                </a:cxn>
                <a:cxn ang="0">
                  <a:pos x="11" y="213"/>
                </a:cxn>
                <a:cxn ang="0">
                  <a:pos x="0" y="156"/>
                </a:cxn>
                <a:cxn ang="0">
                  <a:pos x="2" y="137"/>
                </a:cxn>
                <a:cxn ang="0">
                  <a:pos x="11" y="100"/>
                </a:cxn>
                <a:cxn ang="0">
                  <a:pos x="19" y="80"/>
                </a:cxn>
                <a:cxn ang="0">
                  <a:pos x="39" y="49"/>
                </a:cxn>
                <a:cxn ang="0">
                  <a:pos x="68" y="23"/>
                </a:cxn>
                <a:cxn ang="0">
                  <a:pos x="85" y="12"/>
                </a:cxn>
                <a:cxn ang="0">
                  <a:pos x="122" y="0"/>
                </a:cxn>
                <a:cxn ang="0">
                  <a:pos x="144" y="0"/>
                </a:cxn>
                <a:cxn ang="0">
                  <a:pos x="139" y="23"/>
                </a:cxn>
                <a:cxn ang="0">
                  <a:pos x="102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9" y="131"/>
                </a:cxn>
                <a:cxn ang="0">
                  <a:pos x="59" y="159"/>
                </a:cxn>
                <a:cxn ang="0">
                  <a:pos x="68" y="210"/>
                </a:cxn>
                <a:cxn ang="0">
                  <a:pos x="85" y="250"/>
                </a:cxn>
                <a:cxn ang="0">
                  <a:pos x="96" y="267"/>
                </a:cxn>
                <a:cxn ang="0">
                  <a:pos x="127" y="284"/>
                </a:cxn>
                <a:cxn ang="0">
                  <a:pos x="147" y="284"/>
                </a:cxn>
                <a:cxn ang="0">
                  <a:pos x="181" y="273"/>
                </a:cxn>
                <a:cxn ang="0">
                  <a:pos x="207" y="245"/>
                </a:cxn>
                <a:cxn ang="0">
                  <a:pos x="215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3" y="85"/>
                </a:cxn>
                <a:cxn ang="0">
                  <a:pos x="201" y="60"/>
                </a:cxn>
                <a:cxn ang="0">
                  <a:pos x="184" y="40"/>
                </a:cxn>
                <a:cxn ang="0">
                  <a:pos x="164" y="29"/>
                </a:cxn>
                <a:cxn ang="0">
                  <a:pos x="139" y="23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19" y="12"/>
                </a:cxn>
                <a:cxn ang="0">
                  <a:pos x="239" y="23"/>
                </a:cxn>
                <a:cxn ang="0">
                  <a:pos x="253" y="43"/>
                </a:cxn>
                <a:cxn ang="0">
                  <a:pos x="264" y="63"/>
                </a:cxn>
                <a:cxn ang="0">
                  <a:pos x="267" y="88"/>
                </a:cxn>
                <a:cxn ang="0">
                  <a:pos x="267" y="282"/>
                </a:cxn>
                <a:cxn ang="0">
                  <a:pos x="270" y="293"/>
                </a:cxn>
                <a:cxn ang="0">
                  <a:pos x="284" y="304"/>
                </a:cxn>
                <a:cxn ang="0">
                  <a:pos x="196" y="304"/>
                </a:cxn>
                <a:cxn ang="0">
                  <a:pos x="207" y="293"/>
                </a:cxn>
                <a:cxn ang="0">
                  <a:pos x="213" y="282"/>
                </a:cxn>
                <a:cxn ang="0">
                  <a:pos x="213" y="111"/>
                </a:cxn>
                <a:cxn ang="0">
                  <a:pos x="207" y="80"/>
                </a:cxn>
                <a:cxn ang="0">
                  <a:pos x="196" y="57"/>
                </a:cxn>
                <a:cxn ang="0">
                  <a:pos x="173" y="43"/>
                </a:cxn>
                <a:cxn ang="0">
                  <a:pos x="145" y="37"/>
                </a:cxn>
                <a:cxn ang="0">
                  <a:pos x="125" y="40"/>
                </a:cxn>
                <a:cxn ang="0">
                  <a:pos x="108" y="49"/>
                </a:cxn>
                <a:cxn ang="0">
                  <a:pos x="79" y="71"/>
                </a:cxn>
                <a:cxn ang="0">
                  <a:pos x="79" y="282"/>
                </a:cxn>
                <a:cxn ang="0">
                  <a:pos x="82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17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7" y="26"/>
                </a:cxn>
                <a:cxn ang="0">
                  <a:pos x="0" y="14"/>
                </a:cxn>
                <a:cxn ang="0">
                  <a:pos x="79" y="46"/>
                </a:cxn>
                <a:cxn ang="0">
                  <a:pos x="97" y="29"/>
                </a:cxn>
                <a:cxn ang="0">
                  <a:pos x="119" y="14"/>
                </a:cxn>
                <a:cxn ang="0">
                  <a:pos x="145" y="3"/>
                </a:cxn>
                <a:cxn ang="0">
                  <a:pos x="170" y="0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/>
              <a:ahLst/>
              <a:cxnLst>
                <a:cxn ang="0">
                  <a:pos x="281" y="85"/>
                </a:cxn>
                <a:cxn ang="0">
                  <a:pos x="250" y="37"/>
                </a:cxn>
                <a:cxn ang="0">
                  <a:pos x="230" y="20"/>
                </a:cxn>
                <a:cxn ang="0">
                  <a:pos x="210" y="9"/>
                </a:cxn>
                <a:cxn ang="0">
                  <a:pos x="165" y="0"/>
                </a:cxn>
                <a:cxn ang="0">
                  <a:pos x="139" y="3"/>
                </a:cxn>
                <a:cxn ang="0">
                  <a:pos x="114" y="12"/>
                </a:cxn>
                <a:cxn ang="0">
                  <a:pos x="77" y="40"/>
                </a:cxn>
                <a:cxn ang="0">
                  <a:pos x="0" y="17"/>
                </a:cxn>
                <a:cxn ang="0">
                  <a:pos x="9" y="20"/>
                </a:cxn>
                <a:cxn ang="0">
                  <a:pos x="20" y="34"/>
                </a:cxn>
                <a:cxn ang="0">
                  <a:pos x="23" y="426"/>
                </a:cxn>
                <a:cxn ang="0">
                  <a:pos x="20" y="435"/>
                </a:cxn>
                <a:cxn ang="0">
                  <a:pos x="11" y="449"/>
                </a:cxn>
                <a:cxn ang="0">
                  <a:pos x="94" y="452"/>
                </a:cxn>
                <a:cxn ang="0">
                  <a:pos x="88" y="449"/>
                </a:cxn>
                <a:cxn ang="0">
                  <a:pos x="80" y="435"/>
                </a:cxn>
                <a:cxn ang="0">
                  <a:pos x="77" y="68"/>
                </a:cxn>
                <a:cxn ang="0">
                  <a:pos x="91" y="54"/>
                </a:cxn>
                <a:cxn ang="0">
                  <a:pos x="105" y="46"/>
                </a:cxn>
                <a:cxn ang="0">
                  <a:pos x="142" y="34"/>
                </a:cxn>
                <a:cxn ang="0">
                  <a:pos x="159" y="37"/>
                </a:cxn>
                <a:cxn ang="0">
                  <a:pos x="190" y="51"/>
                </a:cxn>
                <a:cxn ang="0">
                  <a:pos x="205" y="63"/>
                </a:cxn>
                <a:cxn ang="0">
                  <a:pos x="224" y="100"/>
                </a:cxn>
                <a:cxn ang="0">
                  <a:pos x="230" y="156"/>
                </a:cxn>
                <a:cxn ang="0">
                  <a:pos x="230" y="185"/>
                </a:cxn>
                <a:cxn ang="0">
                  <a:pos x="216" y="233"/>
                </a:cxn>
                <a:cxn ang="0">
                  <a:pos x="205" y="250"/>
                </a:cxn>
                <a:cxn ang="0">
                  <a:pos x="176" y="276"/>
                </a:cxn>
                <a:cxn ang="0">
                  <a:pos x="136" y="284"/>
                </a:cxn>
                <a:cxn ang="0">
                  <a:pos x="122" y="284"/>
                </a:cxn>
                <a:cxn ang="0">
                  <a:pos x="99" y="276"/>
                </a:cxn>
                <a:cxn ang="0">
                  <a:pos x="102" y="304"/>
                </a:cxn>
                <a:cxn ang="0">
                  <a:pos x="122" y="310"/>
                </a:cxn>
                <a:cxn ang="0">
                  <a:pos x="145" y="310"/>
                </a:cxn>
                <a:cxn ang="0">
                  <a:pos x="190" y="304"/>
                </a:cxn>
                <a:cxn ang="0">
                  <a:pos x="219" y="290"/>
                </a:cxn>
                <a:cxn ang="0">
                  <a:pos x="241" y="273"/>
                </a:cxn>
                <a:cxn ang="0">
                  <a:pos x="253" y="262"/>
                </a:cxn>
                <a:cxn ang="0">
                  <a:pos x="281" y="210"/>
                </a:cxn>
                <a:cxn ang="0">
                  <a:pos x="293" y="154"/>
                </a:cxn>
                <a:cxn ang="0">
                  <a:pos x="290" y="117"/>
                </a:cxn>
                <a:cxn ang="0">
                  <a:pos x="281" y="85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/>
              <a:ahLst/>
              <a:cxnLst>
                <a:cxn ang="0">
                  <a:pos x="182" y="264"/>
                </a:cxn>
                <a:cxn ang="0">
                  <a:pos x="182" y="264"/>
                </a:cxn>
                <a:cxn ang="0">
                  <a:pos x="165" y="270"/>
                </a:cxn>
                <a:cxn ang="0">
                  <a:pos x="145" y="273"/>
                </a:cxn>
                <a:cxn ang="0">
                  <a:pos x="145" y="273"/>
                </a:cxn>
                <a:cxn ang="0">
                  <a:pos x="131" y="273"/>
                </a:cxn>
                <a:cxn ang="0">
                  <a:pos x="120" y="267"/>
                </a:cxn>
                <a:cxn ang="0">
                  <a:pos x="108" y="262"/>
                </a:cxn>
                <a:cxn ang="0">
                  <a:pos x="100" y="250"/>
                </a:cxn>
                <a:cxn ang="0">
                  <a:pos x="100" y="250"/>
                </a:cxn>
                <a:cxn ang="0">
                  <a:pos x="91" y="239"/>
                </a:cxn>
                <a:cxn ang="0">
                  <a:pos x="83" y="225"/>
                </a:cxn>
                <a:cxn ang="0">
                  <a:pos x="80" y="208"/>
                </a:cxn>
                <a:cxn ang="0">
                  <a:pos x="80" y="191"/>
                </a:cxn>
                <a:cxn ang="0">
                  <a:pos x="8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2" y="20"/>
                </a:cxn>
                <a:cxn ang="0">
                  <a:pos x="17" y="26"/>
                </a:cxn>
                <a:cxn ang="0">
                  <a:pos x="23" y="31"/>
                </a:cxn>
                <a:cxn ang="0">
                  <a:pos x="23" y="40"/>
                </a:cxn>
                <a:cxn ang="0">
                  <a:pos x="23" y="191"/>
                </a:cxn>
                <a:cxn ang="0">
                  <a:pos x="23" y="191"/>
                </a:cxn>
                <a:cxn ang="0">
                  <a:pos x="26" y="219"/>
                </a:cxn>
                <a:cxn ang="0">
                  <a:pos x="32" y="245"/>
                </a:cxn>
                <a:cxn ang="0">
                  <a:pos x="40" y="264"/>
                </a:cxn>
                <a:cxn ang="0">
                  <a:pos x="54" y="282"/>
                </a:cxn>
                <a:cxn ang="0">
                  <a:pos x="54" y="282"/>
                </a:cxn>
                <a:cxn ang="0">
                  <a:pos x="71" y="296"/>
                </a:cxn>
                <a:cxn ang="0">
                  <a:pos x="85" y="304"/>
                </a:cxn>
                <a:cxn ang="0">
                  <a:pos x="103" y="310"/>
                </a:cxn>
                <a:cxn ang="0">
                  <a:pos x="122" y="310"/>
                </a:cxn>
                <a:cxn ang="0">
                  <a:pos x="122" y="310"/>
                </a:cxn>
                <a:cxn ang="0">
                  <a:pos x="142" y="310"/>
                </a:cxn>
                <a:cxn ang="0">
                  <a:pos x="162" y="304"/>
                </a:cxn>
                <a:cxn ang="0">
                  <a:pos x="179" y="296"/>
                </a:cxn>
                <a:cxn ang="0">
                  <a:pos x="196" y="282"/>
                </a:cxn>
                <a:cxn ang="0">
                  <a:pos x="208" y="245"/>
                </a:cxn>
                <a:cxn ang="0">
                  <a:pos x="208" y="245"/>
                </a:cxn>
                <a:cxn ang="0">
                  <a:pos x="196" y="256"/>
                </a:cxn>
                <a:cxn ang="0">
                  <a:pos x="182" y="264"/>
                </a:cxn>
                <a:cxn ang="0">
                  <a:pos x="182" y="264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/>
              <a:ahLst/>
              <a:cxnLst>
                <a:cxn ang="0">
                  <a:pos x="79" y="253"/>
                </a:cxn>
                <a:cxn ang="0">
                  <a:pos x="79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1" y="17"/>
                </a:cxn>
                <a:cxn ang="0">
                  <a:pos x="17" y="23"/>
                </a:cxn>
                <a:cxn ang="0">
                  <a:pos x="17" y="23"/>
                </a:cxn>
                <a:cxn ang="0">
                  <a:pos x="22" y="31"/>
                </a:cxn>
                <a:cxn ang="0">
                  <a:pos x="22" y="40"/>
                </a:cxn>
                <a:cxn ang="0">
                  <a:pos x="22" y="239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82"/>
                </a:cxn>
                <a:cxn ang="0">
                  <a:pos x="31" y="293"/>
                </a:cxn>
                <a:cxn ang="0">
                  <a:pos x="31" y="293"/>
                </a:cxn>
                <a:cxn ang="0">
                  <a:pos x="37" y="301"/>
                </a:cxn>
                <a:cxn ang="0">
                  <a:pos x="48" y="310"/>
                </a:cxn>
                <a:cxn ang="0">
                  <a:pos x="105" y="290"/>
                </a:cxn>
                <a:cxn ang="0">
                  <a:pos x="105" y="290"/>
                </a:cxn>
                <a:cxn ang="0">
                  <a:pos x="93" y="287"/>
                </a:cxn>
                <a:cxn ang="0">
                  <a:pos x="85" y="279"/>
                </a:cxn>
                <a:cxn ang="0">
                  <a:pos x="79" y="267"/>
                </a:cxn>
                <a:cxn ang="0">
                  <a:pos x="79" y="253"/>
                </a:cxn>
                <a:cxn ang="0">
                  <a:pos x="79" y="253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/>
              <a:ahLst/>
              <a:cxnLst>
                <a:cxn ang="0">
                  <a:pos x="233" y="279"/>
                </a:cxn>
                <a:cxn ang="0">
                  <a:pos x="230" y="259"/>
                </a:cxn>
                <a:cxn ang="0">
                  <a:pos x="230" y="85"/>
                </a:cxn>
                <a:cxn ang="0">
                  <a:pos x="222" y="46"/>
                </a:cxn>
                <a:cxn ang="0">
                  <a:pos x="199" y="17"/>
                </a:cxn>
                <a:cxn ang="0">
                  <a:pos x="185" y="12"/>
                </a:cxn>
                <a:cxn ang="0">
                  <a:pos x="148" y="0"/>
                </a:cxn>
                <a:cxn ang="0">
                  <a:pos x="128" y="0"/>
                </a:cxn>
                <a:cxn ang="0">
                  <a:pos x="77" y="9"/>
                </a:cxn>
                <a:cxn ang="0">
                  <a:pos x="29" y="31"/>
                </a:cxn>
                <a:cxn ang="0">
                  <a:pos x="29" y="111"/>
                </a:cxn>
                <a:cxn ang="0">
                  <a:pos x="43" y="74"/>
                </a:cxn>
                <a:cxn ang="0">
                  <a:pos x="63" y="49"/>
                </a:cxn>
                <a:cxn ang="0">
                  <a:pos x="74" y="37"/>
                </a:cxn>
                <a:cxn ang="0">
                  <a:pos x="105" y="26"/>
                </a:cxn>
                <a:cxn ang="0">
                  <a:pos x="122" y="23"/>
                </a:cxn>
                <a:cxn ang="0">
                  <a:pos x="145" y="29"/>
                </a:cxn>
                <a:cxn ang="0">
                  <a:pos x="162" y="40"/>
                </a:cxn>
                <a:cxn ang="0">
                  <a:pos x="171" y="49"/>
                </a:cxn>
                <a:cxn ang="0">
                  <a:pos x="176" y="68"/>
                </a:cxn>
                <a:cxn ang="0">
                  <a:pos x="176" y="80"/>
                </a:cxn>
                <a:cxn ang="0">
                  <a:pos x="174" y="108"/>
                </a:cxn>
                <a:cxn ang="0">
                  <a:pos x="165" y="117"/>
                </a:cxn>
                <a:cxn ang="0">
                  <a:pos x="151" y="122"/>
                </a:cxn>
                <a:cxn ang="0">
                  <a:pos x="97" y="139"/>
                </a:cxn>
                <a:cxn ang="0">
                  <a:pos x="43" y="159"/>
                </a:cxn>
                <a:cxn ang="0">
                  <a:pos x="23" y="174"/>
                </a:cxn>
                <a:cxn ang="0">
                  <a:pos x="3" y="210"/>
                </a:cxn>
                <a:cxn ang="0">
                  <a:pos x="0" y="233"/>
                </a:cxn>
                <a:cxn ang="0">
                  <a:pos x="6" y="259"/>
                </a:cxn>
                <a:cxn ang="0">
                  <a:pos x="20" y="284"/>
                </a:cxn>
                <a:cxn ang="0">
                  <a:pos x="32" y="296"/>
                </a:cxn>
                <a:cxn ang="0">
                  <a:pos x="60" y="310"/>
                </a:cxn>
                <a:cxn ang="0">
                  <a:pos x="77" y="310"/>
                </a:cxn>
                <a:cxn ang="0">
                  <a:pos x="120" y="304"/>
                </a:cxn>
                <a:cxn ang="0">
                  <a:pos x="159" y="279"/>
                </a:cxn>
                <a:cxn ang="0">
                  <a:pos x="171" y="247"/>
                </a:cxn>
                <a:cxn ang="0">
                  <a:pos x="139" y="267"/>
                </a:cxn>
                <a:cxn ang="0">
                  <a:pos x="103" y="273"/>
                </a:cxn>
                <a:cxn ang="0">
                  <a:pos x="94" y="273"/>
                </a:cxn>
                <a:cxn ang="0">
                  <a:pos x="74" y="267"/>
                </a:cxn>
                <a:cxn ang="0">
                  <a:pos x="68" y="259"/>
                </a:cxn>
                <a:cxn ang="0">
                  <a:pos x="57" y="242"/>
                </a:cxn>
                <a:cxn ang="0">
                  <a:pos x="54" y="222"/>
                </a:cxn>
                <a:cxn ang="0">
                  <a:pos x="54" y="210"/>
                </a:cxn>
                <a:cxn ang="0">
                  <a:pos x="63" y="193"/>
                </a:cxn>
                <a:cxn ang="0">
                  <a:pos x="68" y="185"/>
                </a:cxn>
                <a:cxn ang="0">
                  <a:pos x="108" y="162"/>
                </a:cxn>
                <a:cxn ang="0">
                  <a:pos x="154" y="148"/>
                </a:cxn>
                <a:cxn ang="0">
                  <a:pos x="176" y="242"/>
                </a:cxn>
                <a:cxn ang="0">
                  <a:pos x="176" y="262"/>
                </a:cxn>
                <a:cxn ang="0">
                  <a:pos x="179" y="282"/>
                </a:cxn>
                <a:cxn ang="0">
                  <a:pos x="182" y="293"/>
                </a:cxn>
                <a:cxn ang="0">
                  <a:pos x="199" y="310"/>
                </a:cxn>
                <a:cxn ang="0">
                  <a:pos x="250" y="290"/>
                </a:cxn>
                <a:cxn ang="0">
                  <a:pos x="233" y="279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31" y="116"/>
                </a:cxn>
                <a:cxn ang="0">
                  <a:pos x="31" y="116"/>
                </a:cxn>
                <a:cxn ang="0">
                  <a:pos x="34" y="131"/>
                </a:cxn>
                <a:cxn ang="0">
                  <a:pos x="40" y="142"/>
                </a:cxn>
                <a:cxn ang="0">
                  <a:pos x="46" y="150"/>
                </a:cxn>
                <a:cxn ang="0">
                  <a:pos x="51" y="153"/>
                </a:cxn>
                <a:cxn ang="0">
                  <a:pos x="63" y="156"/>
                </a:cxn>
                <a:cxn ang="0">
                  <a:pos x="74" y="159"/>
                </a:cxn>
                <a:cxn ang="0">
                  <a:pos x="74" y="159"/>
                </a:cxn>
                <a:cxn ang="0">
                  <a:pos x="85" y="159"/>
                </a:cxn>
                <a:cxn ang="0">
                  <a:pos x="94" y="156"/>
                </a:cxn>
                <a:cxn ang="0">
                  <a:pos x="102" y="150"/>
                </a:cxn>
                <a:cxn ang="0">
                  <a:pos x="108" y="145"/>
                </a:cxn>
                <a:cxn ang="0">
                  <a:pos x="111" y="139"/>
                </a:cxn>
                <a:cxn ang="0">
                  <a:pos x="114" y="131"/>
                </a:cxn>
                <a:cxn ang="0">
                  <a:pos x="117" y="116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1" y="3"/>
                </a:cxn>
                <a:cxn ang="0">
                  <a:pos x="131" y="11"/>
                </a:cxn>
                <a:cxn ang="0">
                  <a:pos x="128" y="114"/>
                </a:cxn>
                <a:cxn ang="0">
                  <a:pos x="128" y="114"/>
                </a:cxn>
                <a:cxn ang="0">
                  <a:pos x="128" y="128"/>
                </a:cxn>
                <a:cxn ang="0">
                  <a:pos x="125" y="139"/>
                </a:cxn>
                <a:cxn ang="0">
                  <a:pos x="119" y="150"/>
                </a:cxn>
                <a:cxn ang="0">
                  <a:pos x="111" y="156"/>
                </a:cxn>
                <a:cxn ang="0">
                  <a:pos x="102" y="162"/>
                </a:cxn>
                <a:cxn ang="0">
                  <a:pos x="94" y="167"/>
                </a:cxn>
                <a:cxn ang="0">
                  <a:pos x="71" y="170"/>
                </a:cxn>
                <a:cxn ang="0">
                  <a:pos x="71" y="170"/>
                </a:cxn>
                <a:cxn ang="0">
                  <a:pos x="51" y="167"/>
                </a:cxn>
                <a:cxn ang="0">
                  <a:pos x="40" y="165"/>
                </a:cxn>
                <a:cxn ang="0">
                  <a:pos x="31" y="159"/>
                </a:cxn>
                <a:cxn ang="0">
                  <a:pos x="20" y="150"/>
                </a:cxn>
                <a:cxn ang="0">
                  <a:pos x="14" y="142"/>
                </a:cxn>
                <a:cxn ang="0">
                  <a:pos x="9" y="128"/>
                </a:cxn>
                <a:cxn ang="0">
                  <a:pos x="9" y="1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3"/>
                </a:cxn>
                <a:cxn ang="0">
                  <a:pos x="31" y="11"/>
                </a:cxn>
                <a:cxn ang="0">
                  <a:pos x="31" y="1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/>
              <a:ahLst/>
              <a:cxnLst>
                <a:cxn ang="0">
                  <a:pos x="133" y="11"/>
                </a:cxn>
                <a:cxn ang="0">
                  <a:pos x="133" y="11"/>
                </a:cxn>
                <a:cxn ang="0">
                  <a:pos x="133" y="3"/>
                </a:cxn>
                <a:cxn ang="0">
                  <a:pos x="127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7" y="3"/>
                </a:cxn>
                <a:cxn ang="0">
                  <a:pos x="147" y="11"/>
                </a:cxn>
                <a:cxn ang="0">
                  <a:pos x="147" y="173"/>
                </a:cxn>
                <a:cxn ang="0">
                  <a:pos x="147" y="173"/>
                </a:cxn>
                <a:cxn ang="0">
                  <a:pos x="88" y="99"/>
                </a:cxn>
                <a:cxn ang="0">
                  <a:pos x="28" y="25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4" y="167"/>
                </a:cxn>
                <a:cxn ang="0">
                  <a:pos x="8" y="167"/>
                </a:cxn>
                <a:cxn ang="0">
                  <a:pos x="8" y="167"/>
                </a:cxn>
                <a:cxn ang="0">
                  <a:pos x="14" y="165"/>
                </a:cxn>
                <a:cxn ang="0">
                  <a:pos x="14" y="15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133" y="119"/>
                </a:cxn>
                <a:cxn ang="0">
                  <a:pos x="133" y="11"/>
                </a:cxn>
                <a:cxn ang="0">
                  <a:pos x="133" y="1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28" y="11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2" y="165"/>
                </a:cxn>
                <a:cxn ang="0">
                  <a:pos x="5" y="15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/>
              <a:ahLst/>
              <a:cxnLst>
                <a:cxn ang="0">
                  <a:pos x="131" y="11"/>
                </a:cxn>
                <a:cxn ang="0">
                  <a:pos x="131" y="11"/>
                </a:cxn>
                <a:cxn ang="0">
                  <a:pos x="131" y="3"/>
                </a:cxn>
                <a:cxn ang="0">
                  <a:pos x="125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8" y="6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82" y="173"/>
                </a:cxn>
                <a:cxn ang="0">
                  <a:pos x="82" y="173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85" y="128"/>
                </a:cxn>
                <a:cxn ang="0">
                  <a:pos x="85" y="128"/>
                </a:cxn>
                <a:cxn ang="0">
                  <a:pos x="131" y="11"/>
                </a:cxn>
                <a:cxn ang="0">
                  <a:pos x="131" y="11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94" y="23"/>
                </a:cxn>
                <a:cxn ang="0">
                  <a:pos x="85" y="14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6" y="65"/>
                </a:cxn>
                <a:cxn ang="0">
                  <a:pos x="79" y="62"/>
                </a:cxn>
                <a:cxn ang="0">
                  <a:pos x="79" y="88"/>
                </a:cxn>
                <a:cxn ang="0">
                  <a:pos x="79" y="88"/>
                </a:cxn>
                <a:cxn ang="0">
                  <a:pos x="76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3"/>
                </a:cxn>
                <a:cxn ang="0">
                  <a:pos x="31" y="153"/>
                </a:cxn>
                <a:cxn ang="0">
                  <a:pos x="59" y="156"/>
                </a:cxn>
                <a:cxn ang="0">
                  <a:pos x="59" y="156"/>
                </a:cxn>
                <a:cxn ang="0">
                  <a:pos x="76" y="156"/>
                </a:cxn>
                <a:cxn ang="0">
                  <a:pos x="88" y="153"/>
                </a:cxn>
                <a:cxn ang="0">
                  <a:pos x="96" y="148"/>
                </a:cxn>
                <a:cxn ang="0">
                  <a:pos x="105" y="139"/>
                </a:cxn>
                <a:cxn ang="0">
                  <a:pos x="99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5" y="165"/>
                </a:cxn>
                <a:cxn ang="0">
                  <a:pos x="8" y="156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94" y="0"/>
                </a:cxn>
                <a:cxn ang="0">
                  <a:pos x="94" y="23"/>
                </a:cxn>
                <a:cxn ang="0">
                  <a:pos x="94" y="23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/>
              <a:ahLst/>
              <a:cxnLst>
                <a:cxn ang="0">
                  <a:pos x="68" y="82"/>
                </a:cxn>
                <a:cxn ang="0">
                  <a:pos x="85" y="91"/>
                </a:cxn>
                <a:cxn ang="0">
                  <a:pos x="94" y="102"/>
                </a:cxn>
                <a:cxn ang="0">
                  <a:pos x="120" y="145"/>
                </a:cxn>
                <a:cxn ang="0">
                  <a:pos x="131" y="159"/>
                </a:cxn>
                <a:cxn ang="0">
                  <a:pos x="145" y="167"/>
                </a:cxn>
                <a:cxn ang="0">
                  <a:pos x="120" y="167"/>
                </a:cxn>
                <a:cxn ang="0">
                  <a:pos x="108" y="165"/>
                </a:cxn>
                <a:cxn ang="0">
                  <a:pos x="100" y="156"/>
                </a:cxn>
                <a:cxn ang="0">
                  <a:pos x="71" y="111"/>
                </a:cxn>
                <a:cxn ang="0">
                  <a:pos x="54" y="91"/>
                </a:cxn>
                <a:cxn ang="0">
                  <a:pos x="46" y="91"/>
                </a:cxn>
                <a:cxn ang="0">
                  <a:pos x="32" y="156"/>
                </a:cxn>
                <a:cxn ang="0">
                  <a:pos x="34" y="165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88" y="8"/>
                </a:cxn>
                <a:cxn ang="0">
                  <a:pos x="103" y="20"/>
                </a:cxn>
                <a:cxn ang="0">
                  <a:pos x="108" y="40"/>
                </a:cxn>
                <a:cxn ang="0">
                  <a:pos x="108" y="51"/>
                </a:cxn>
                <a:cxn ang="0">
                  <a:pos x="100" y="65"/>
                </a:cxn>
                <a:cxn ang="0">
                  <a:pos x="83" y="79"/>
                </a:cxn>
                <a:cxn ang="0">
                  <a:pos x="68" y="82"/>
                </a:cxn>
                <a:cxn ang="0">
                  <a:pos x="32" y="77"/>
                </a:cxn>
                <a:cxn ang="0">
                  <a:pos x="46" y="77"/>
                </a:cxn>
                <a:cxn ang="0">
                  <a:pos x="60" y="77"/>
                </a:cxn>
                <a:cxn ang="0">
                  <a:pos x="77" y="65"/>
                </a:cxn>
                <a:cxn ang="0">
                  <a:pos x="83" y="51"/>
                </a:cxn>
                <a:cxn ang="0">
                  <a:pos x="83" y="42"/>
                </a:cxn>
                <a:cxn ang="0">
                  <a:pos x="77" y="20"/>
                </a:cxn>
                <a:cxn ang="0">
                  <a:pos x="60" y="11"/>
                </a:cxn>
                <a:cxn ang="0">
                  <a:pos x="49" y="8"/>
                </a:cxn>
                <a:cxn ang="0">
                  <a:pos x="32" y="11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/>
              <a:ahLst/>
              <a:cxnLst>
                <a:cxn ang="0">
                  <a:pos x="102" y="122"/>
                </a:cxn>
                <a:cxn ang="0">
                  <a:pos x="97" y="142"/>
                </a:cxn>
                <a:cxn ang="0">
                  <a:pos x="85" y="159"/>
                </a:cxn>
                <a:cxn ang="0">
                  <a:pos x="68" y="170"/>
                </a:cxn>
                <a:cxn ang="0">
                  <a:pos x="48" y="173"/>
                </a:cxn>
                <a:cxn ang="0">
                  <a:pos x="34" y="170"/>
                </a:cxn>
                <a:cxn ang="0">
                  <a:pos x="3" y="159"/>
                </a:cxn>
                <a:cxn ang="0">
                  <a:pos x="0" y="122"/>
                </a:cxn>
                <a:cxn ang="0">
                  <a:pos x="14" y="148"/>
                </a:cxn>
                <a:cxn ang="0">
                  <a:pos x="37" y="162"/>
                </a:cxn>
                <a:cxn ang="0">
                  <a:pos x="46" y="162"/>
                </a:cxn>
                <a:cxn ang="0">
                  <a:pos x="63" y="159"/>
                </a:cxn>
                <a:cxn ang="0">
                  <a:pos x="74" y="151"/>
                </a:cxn>
                <a:cxn ang="0">
                  <a:pos x="80" y="131"/>
                </a:cxn>
                <a:cxn ang="0">
                  <a:pos x="80" y="122"/>
                </a:cxn>
                <a:cxn ang="0">
                  <a:pos x="68" y="105"/>
                </a:cxn>
                <a:cxn ang="0">
                  <a:pos x="37" y="88"/>
                </a:cxn>
                <a:cxn ang="0">
                  <a:pos x="23" y="80"/>
                </a:cxn>
                <a:cxn ang="0">
                  <a:pos x="3" y="57"/>
                </a:cxn>
                <a:cxn ang="0">
                  <a:pos x="3" y="43"/>
                </a:cxn>
                <a:cxn ang="0">
                  <a:pos x="6" y="26"/>
                </a:cxn>
                <a:cxn ang="0">
                  <a:pos x="20" y="11"/>
                </a:cxn>
                <a:cxn ang="0">
                  <a:pos x="54" y="0"/>
                </a:cxn>
                <a:cxn ang="0">
                  <a:pos x="71" y="3"/>
                </a:cxn>
                <a:cxn ang="0">
                  <a:pos x="88" y="9"/>
                </a:cxn>
                <a:cxn ang="0">
                  <a:pos x="91" y="43"/>
                </a:cxn>
                <a:cxn ang="0">
                  <a:pos x="77" y="23"/>
                </a:cxn>
                <a:cxn ang="0">
                  <a:pos x="57" y="11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23" y="37"/>
                </a:cxn>
                <a:cxn ang="0">
                  <a:pos x="23" y="45"/>
                </a:cxn>
                <a:cxn ang="0">
                  <a:pos x="40" y="63"/>
                </a:cxn>
                <a:cxn ang="0">
                  <a:pos x="57" y="68"/>
                </a:cxn>
                <a:cxn ang="0">
                  <a:pos x="88" y="88"/>
                </a:cxn>
                <a:cxn ang="0">
                  <a:pos x="100" y="102"/>
                </a:cxn>
                <a:cxn ang="0">
                  <a:pos x="102" y="122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2" y="3"/>
                </a:cxn>
                <a:cxn ang="0">
                  <a:pos x="29" y="11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32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3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79" y="156"/>
                </a:cxn>
                <a:cxn ang="0">
                  <a:pos x="79" y="156"/>
                </a:cxn>
                <a:cxn ang="0">
                  <a:pos x="79" y="165"/>
                </a:cxn>
                <a:cxn ang="0">
                  <a:pos x="85" y="167"/>
                </a:cxn>
                <a:cxn ang="0">
                  <a:pos x="48" y="167"/>
                </a:cxn>
                <a:cxn ang="0">
                  <a:pos x="48" y="167"/>
                </a:cxn>
                <a:cxn ang="0">
                  <a:pos x="54" y="165"/>
                </a:cxn>
                <a:cxn ang="0">
                  <a:pos x="54" y="156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5" y="17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130" y="23"/>
                </a:cxn>
                <a:cxn ang="0">
                  <a:pos x="130" y="23"/>
                </a:cxn>
                <a:cxn ang="0">
                  <a:pos x="128" y="17"/>
                </a:cxn>
                <a:cxn ang="0">
                  <a:pos x="119" y="14"/>
                </a:cxn>
                <a:cxn ang="0">
                  <a:pos x="119" y="14"/>
                </a:cxn>
                <a:cxn ang="0">
                  <a:pos x="79" y="11"/>
                </a:cxn>
                <a:cxn ang="0">
                  <a:pos x="79" y="11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1" y="6"/>
                </a:cxn>
                <a:cxn ang="0">
                  <a:pos x="125" y="14"/>
                </a:cxn>
                <a:cxn ang="0">
                  <a:pos x="85" y="88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8" y="165"/>
                </a:cxn>
                <a:cxn ang="0">
                  <a:pos x="97" y="167"/>
                </a:cxn>
                <a:cxn ang="0">
                  <a:pos x="54" y="167"/>
                </a:cxn>
                <a:cxn ang="0">
                  <a:pos x="54" y="167"/>
                </a:cxn>
                <a:cxn ang="0">
                  <a:pos x="60" y="165"/>
                </a:cxn>
                <a:cxn ang="0">
                  <a:pos x="63" y="162"/>
                </a:cxn>
                <a:cxn ang="0">
                  <a:pos x="63" y="156"/>
                </a:cxn>
                <a:cxn ang="0">
                  <a:pos x="63" y="88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9" y="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3" y="8"/>
                </a:cxn>
                <a:cxn ang="0">
                  <a:pos x="45" y="14"/>
                </a:cxn>
                <a:cxn ang="0">
                  <a:pos x="80" y="77"/>
                </a:cxn>
                <a:cxn ang="0">
                  <a:pos x="114" y="11"/>
                </a:cxn>
                <a:cxn ang="0">
                  <a:pos x="114" y="11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/>
              <a:ahLst/>
              <a:cxnLst>
                <a:cxn ang="0">
                  <a:pos x="77" y="173"/>
                </a:cxn>
                <a:cxn ang="0">
                  <a:pos x="48" y="165"/>
                </a:cxn>
                <a:cxn ang="0">
                  <a:pos x="23" y="148"/>
                </a:cxn>
                <a:cxn ang="0">
                  <a:pos x="6" y="119"/>
                </a:cxn>
                <a:cxn ang="0">
                  <a:pos x="0" y="85"/>
                </a:cxn>
                <a:cxn ang="0">
                  <a:pos x="3" y="68"/>
                </a:cxn>
                <a:cxn ang="0">
                  <a:pos x="14" y="40"/>
                </a:cxn>
                <a:cxn ang="0">
                  <a:pos x="34" y="14"/>
                </a:cxn>
                <a:cxn ang="0">
                  <a:pos x="62" y="3"/>
                </a:cxn>
                <a:cxn ang="0">
                  <a:pos x="82" y="0"/>
                </a:cxn>
                <a:cxn ang="0">
                  <a:pos x="108" y="6"/>
                </a:cxn>
                <a:cxn ang="0">
                  <a:pos x="133" y="23"/>
                </a:cxn>
                <a:cxn ang="0">
                  <a:pos x="150" y="51"/>
                </a:cxn>
                <a:cxn ang="0">
                  <a:pos x="156" y="88"/>
                </a:cxn>
                <a:cxn ang="0">
                  <a:pos x="156" y="108"/>
                </a:cxn>
                <a:cxn ang="0">
                  <a:pos x="142" y="139"/>
                </a:cxn>
                <a:cxn ang="0">
                  <a:pos x="119" y="162"/>
                </a:cxn>
                <a:cxn ang="0">
                  <a:pos x="91" y="173"/>
                </a:cxn>
                <a:cxn ang="0">
                  <a:pos x="77" y="173"/>
                </a:cxn>
                <a:cxn ang="0">
                  <a:pos x="25" y="82"/>
                </a:cxn>
                <a:cxn ang="0">
                  <a:pos x="31" y="119"/>
                </a:cxn>
                <a:cxn ang="0">
                  <a:pos x="43" y="142"/>
                </a:cxn>
                <a:cxn ang="0">
                  <a:pos x="60" y="156"/>
                </a:cxn>
                <a:cxn ang="0">
                  <a:pos x="79" y="162"/>
                </a:cxn>
                <a:cxn ang="0">
                  <a:pos x="91" y="159"/>
                </a:cxn>
                <a:cxn ang="0">
                  <a:pos x="111" y="151"/>
                </a:cxn>
                <a:cxn ang="0">
                  <a:pos x="122" y="131"/>
                </a:cxn>
                <a:cxn ang="0">
                  <a:pos x="131" y="105"/>
                </a:cxn>
                <a:cxn ang="0">
                  <a:pos x="131" y="88"/>
                </a:cxn>
                <a:cxn ang="0">
                  <a:pos x="128" y="57"/>
                </a:cxn>
                <a:cxn ang="0">
                  <a:pos x="116" y="31"/>
                </a:cxn>
                <a:cxn ang="0">
                  <a:pos x="102" y="17"/>
                </a:cxn>
                <a:cxn ang="0">
                  <a:pos x="79" y="11"/>
                </a:cxn>
                <a:cxn ang="0">
                  <a:pos x="68" y="11"/>
                </a:cxn>
                <a:cxn ang="0">
                  <a:pos x="48" y="23"/>
                </a:cxn>
                <a:cxn ang="0">
                  <a:pos x="34" y="40"/>
                </a:cxn>
                <a:cxn ang="0">
                  <a:pos x="28" y="65"/>
                </a:cxn>
                <a:cxn ang="0">
                  <a:pos x="25" y="82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/>
              <a:ahLst/>
              <a:cxnLst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00" y="23"/>
                </a:cxn>
                <a:cxn ang="0">
                  <a:pos x="100" y="23"/>
                </a:cxn>
                <a:cxn ang="0">
                  <a:pos x="91" y="14"/>
                </a:cxn>
                <a:cxn ang="0">
                  <a:pos x="77" y="11"/>
                </a:cxn>
                <a:cxn ang="0">
                  <a:pos x="77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7" y="65"/>
                </a:cxn>
                <a:cxn ang="0">
                  <a:pos x="80" y="62"/>
                </a:cxn>
                <a:cxn ang="0">
                  <a:pos x="80" y="88"/>
                </a:cxn>
                <a:cxn ang="0">
                  <a:pos x="80" y="88"/>
                </a:cxn>
                <a:cxn ang="0">
                  <a:pos x="77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37" y="167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74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282A-D2C4-441A-8208-BD041254E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3F39-8665-4FF9-BCE4-87159272B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6743-F40A-4444-9AB6-A790412D4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AECB-933F-424E-AFAC-889ECE1EC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DAFB-EFDE-4CCC-90CC-EF797FF9B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BAFE-BF36-4DED-B8EE-FBEF973FEA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5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0349-5D47-4730-81D7-002A2FBFC2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4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8F47-126E-4E35-A108-17CCF0C5E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6358-D01E-4D28-B66B-11FBD1A18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0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5B8A-7A1F-480C-897F-C023804C67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9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8DFE7E7-D41B-4F8F-ABC9-2A1B77AEF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Skim Reading: An Adaptive Strategy for Reading on the Web</a:t>
            </a:r>
            <a:endParaRPr lang="en-US" sz="5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221088"/>
            <a:ext cx="8426450" cy="19812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Gemma Fitzsimmons, Mark J Weal and Denis </a:t>
            </a:r>
            <a:r>
              <a:rPr lang="en-GB" sz="3200" dirty="0" err="1" smtClean="0"/>
              <a:t>Drieghe</a:t>
            </a:r>
            <a:endParaRPr lang="en-GB" sz="3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5832140" y="116632"/>
            <a:ext cx="3132348" cy="1260140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pic>
        <p:nvPicPr>
          <p:cNvPr id="3077" name="Picture 5" descr="D:\Users\Gemma Towers\Downloads\ws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92" y="309929"/>
            <a:ext cx="4267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idgets.ecs.soton.ac.uk/image.php?id=person_3518&amp;maxw=250&amp;maxh=300&amp;corners=0&amp;edge=1&amp;checksum=d2e011ac819e0785d373552e1ceea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0" y="4820580"/>
            <a:ext cx="1913198" cy="19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ers.ugent.be/~rhartsui/LAG/Deni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/>
          <a:stretch/>
        </p:blipFill>
        <p:spPr bwMode="auto">
          <a:xfrm>
            <a:off x="7007685" y="4844071"/>
            <a:ext cx="1668771" cy="18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Movement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00213"/>
            <a:ext cx="6229449" cy="2772903"/>
          </a:xfrm>
        </p:spPr>
        <p:txBody>
          <a:bodyPr/>
          <a:lstStyle/>
          <a:p>
            <a:r>
              <a:rPr lang="en-GB" sz="2600" dirty="0" smtClean="0"/>
              <a:t>Due to the anatomy of the eye it is necessary that we make eye movements</a:t>
            </a:r>
          </a:p>
          <a:p>
            <a:pPr lvl="1"/>
            <a:r>
              <a:rPr lang="en-GB" sz="2600" b="1" dirty="0" smtClean="0"/>
              <a:t>Fixations</a:t>
            </a:r>
            <a:r>
              <a:rPr lang="en-GB" sz="2600" dirty="0" smtClean="0"/>
              <a:t> – where the eye is steady and we can take in information</a:t>
            </a:r>
          </a:p>
          <a:p>
            <a:pPr lvl="1"/>
            <a:r>
              <a:rPr lang="en-GB" sz="2600" b="1" dirty="0" smtClean="0"/>
              <a:t>Saccades</a:t>
            </a:r>
            <a:r>
              <a:rPr lang="en-GB" sz="2600" dirty="0" smtClean="0"/>
              <a:t> – where the eye is in motion and we are functionally blind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2" descr="C:\Users\Gemma Towers\AppData\Local\Microsoft\Windows\Temporary Internet Files\Content.IE5\LKHEW8WJ\MP9003995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628800"/>
            <a:ext cx="2253047" cy="28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337212"/>
            <a:ext cx="82449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600" dirty="0"/>
              <a:t>Due to low acuity outside of the fovea we need to directly fixate anything, such as a word, in order to process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9276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movement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2050" name="Picture 2" descr="D:\Users\Gemma Towers\Desktop\shorterre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814918"/>
            <a:ext cx="8344297" cy="8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3645024"/>
            <a:ext cx="7957641" cy="2448272"/>
          </a:xfrm>
        </p:spPr>
        <p:txBody>
          <a:bodyPr/>
          <a:lstStyle/>
          <a:p>
            <a:r>
              <a:rPr lang="en-GB" sz="2200" dirty="0" smtClean="0"/>
              <a:t>Not every word is fixated</a:t>
            </a:r>
          </a:p>
          <a:p>
            <a:r>
              <a:rPr lang="en-GB" sz="2200" dirty="0" smtClean="0"/>
              <a:t>The length of each saccade varies</a:t>
            </a:r>
          </a:p>
          <a:p>
            <a:r>
              <a:rPr lang="en-GB" sz="2200" dirty="0" smtClean="0"/>
              <a:t>The duration of each fixation varies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130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Eye movement and reading research started in the 1970s and has substantial literature exploring how we read</a:t>
            </a:r>
          </a:p>
          <a:p>
            <a:r>
              <a:rPr lang="en-GB" sz="2400" dirty="0"/>
              <a:t>Rayner and </a:t>
            </a:r>
            <a:r>
              <a:rPr lang="en-GB" sz="2400" dirty="0" err="1"/>
              <a:t>Pollatsek</a:t>
            </a:r>
            <a:r>
              <a:rPr lang="en-GB" sz="2400" dirty="0"/>
              <a:t> </a:t>
            </a:r>
            <a:r>
              <a:rPr lang="en-GB" sz="2400" dirty="0" smtClean="0"/>
              <a:t>(1989) found </a:t>
            </a:r>
            <a:r>
              <a:rPr lang="en-GB" sz="2400" dirty="0"/>
              <a:t>that the more difficult the text the longer the fixations </a:t>
            </a:r>
            <a:r>
              <a:rPr lang="en-GB" sz="2400" dirty="0" smtClean="0"/>
              <a:t>and </a:t>
            </a:r>
            <a:r>
              <a:rPr lang="en-GB" sz="2400" dirty="0"/>
              <a:t>the shorter the saccades and more backward-directed </a:t>
            </a:r>
            <a:r>
              <a:rPr lang="en-GB" sz="2400" dirty="0" smtClean="0"/>
              <a:t>eye </a:t>
            </a:r>
            <a:r>
              <a:rPr lang="en-GB" sz="2400" dirty="0"/>
              <a:t>movements (regressions) are made to re-read </a:t>
            </a:r>
            <a:r>
              <a:rPr lang="en-GB" sz="2400" dirty="0" smtClean="0"/>
              <a:t>information</a:t>
            </a:r>
            <a:endParaRPr lang="en-GB" sz="2400" dirty="0"/>
          </a:p>
          <a:p>
            <a:r>
              <a:rPr lang="en-GB" sz="2400" dirty="0" smtClean="0"/>
              <a:t>Eye movements are a measure of online cognitive processing (Liversedge &amp; Findlay, 2000</a:t>
            </a:r>
            <a:r>
              <a:rPr lang="en-GB" sz="2400" dirty="0" smtClean="0"/>
              <a:t>) i.e. what is going on in our brains in reflected in our eye movements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074" name="Picture 2" descr="C:\Users\Gemma Towers\AppData\Local\Microsoft\Windows\Temporary Internet Files\Content.IE5\JSEKAJLJ\MP9004486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0"/>
            <a:ext cx="2178162" cy="16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1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Present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i="1" dirty="0" smtClean="0"/>
              <a:t>How does skim reading affect the way we read hypertext?</a:t>
            </a:r>
          </a:p>
          <a:p>
            <a:r>
              <a:rPr lang="en-GB" sz="2800" dirty="0" smtClean="0"/>
              <a:t>32 participants - 8 </a:t>
            </a:r>
            <a:r>
              <a:rPr lang="en-GB" sz="2800" dirty="0" smtClean="0"/>
              <a:t>conditions (within)</a:t>
            </a:r>
            <a:endParaRPr lang="en-GB" sz="2800" dirty="0"/>
          </a:p>
          <a:p>
            <a:r>
              <a:rPr lang="en-GB" sz="2800" dirty="0" smtClean="0"/>
              <a:t>2 (Task Type) x 2 (Word Type) x 2 (Word Frequency</a:t>
            </a:r>
          </a:p>
          <a:p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>
          <a:xfrm>
            <a:off x="4391980" y="4653136"/>
            <a:ext cx="3744416" cy="2135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11660" y="5064444"/>
            <a:ext cx="1476164" cy="81560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Read normally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11660" y="5913276"/>
            <a:ext cx="1476164" cy="81560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rPr>
              <a:t>Skim read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660" y="4617132"/>
            <a:ext cx="147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Task Type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221088"/>
            <a:ext cx="166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Word Frequency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552034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Word </a:t>
            </a:r>
          </a:p>
          <a:p>
            <a:r>
              <a:rPr lang="en-GB" sz="1600" b="1" dirty="0" smtClean="0"/>
              <a:t>Type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45532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Stimuli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1026" name="Picture 2" descr="F:\PhD Year 1\Web Sci 14 conf paper\images\Winter stimu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48780"/>
            <a:ext cx="7092788" cy="53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5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Rating Pre-Experiment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lvl="1" indent="-271463">
              <a:lnSpc>
                <a:spcPct val="100000"/>
              </a:lnSpc>
              <a:spcBef>
                <a:spcPct val="70000"/>
              </a:spcBef>
              <a:buFont typeface="Wingdings" pitchFamily="2" charset="2"/>
              <a:buChar char="§"/>
            </a:pPr>
            <a:r>
              <a:rPr lang="en-GB" sz="2600" b="1" i="1" dirty="0"/>
              <a:t>How does skim reading affect comprehension</a:t>
            </a:r>
            <a:r>
              <a:rPr lang="en-GB" sz="2600" b="1" i="1" dirty="0" smtClean="0"/>
              <a:t>?</a:t>
            </a:r>
            <a:endParaRPr lang="en-GB" sz="2600" dirty="0" smtClean="0"/>
          </a:p>
          <a:p>
            <a:r>
              <a:rPr lang="en-GB" sz="2600" dirty="0" smtClean="0"/>
              <a:t>Participants who did not take part in the main experiment were asked to rate each sentence on its importance</a:t>
            </a:r>
          </a:p>
          <a:p>
            <a:r>
              <a:rPr lang="en-GB" sz="2600" dirty="0" smtClean="0"/>
              <a:t>From these ratings we created comprehension questions based on the two most important and two least important sentences</a:t>
            </a:r>
          </a:p>
          <a:p>
            <a:r>
              <a:rPr lang="en-GB" sz="2600" dirty="0" smtClean="0"/>
              <a:t>After each trial participants were asked to respond to these comprehension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4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Trial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Picture 2" descr="F:\PhD Year 1\Web Sci 14 conf paper\images\Winter stimu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412776"/>
            <a:ext cx="3492388" cy="26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2565" y="2348880"/>
            <a:ext cx="3027547" cy="1877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Comprehension Q 1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83867" y="3093349"/>
            <a:ext cx="3027547" cy="1877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Comprehension Q 2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64056" y="3897052"/>
            <a:ext cx="3027547" cy="1877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Comprehension Q 3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12060" y="4617132"/>
            <a:ext cx="3027547" cy="1877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/>
              <a:t>Comprehension Q 4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4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How </a:t>
            </a:r>
            <a:r>
              <a:rPr lang="en-GB" dirty="0"/>
              <a:t>does skim reading affect the way we read hypertext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Participants read significantly faster when they were skim reading (Normal=39 seconds, Skimming=20 seconds)</a:t>
            </a:r>
          </a:p>
          <a:p>
            <a:r>
              <a:rPr lang="en-GB" dirty="0" smtClean="0"/>
              <a:t>We focused on the target word regions for the rest of the analysis to explore how our manipulations affected reading behaviour</a:t>
            </a:r>
          </a:p>
          <a:p>
            <a:r>
              <a:rPr lang="en-GB" dirty="0" smtClean="0"/>
              <a:t>Linear mixed-effects models (LME) were used for the eye movement analysis (suited for missing data due to word skipping)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1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599892" y="5697252"/>
            <a:ext cx="1260140" cy="4413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Skipping Probability </a:t>
            </a:r>
            <a:r>
              <a:rPr lang="en-GB" sz="2800" dirty="0" smtClean="0"/>
              <a:t>– Percentage the target word was skipped in first-pass reading</a:t>
            </a:r>
          </a:p>
          <a:p>
            <a:r>
              <a:rPr lang="en-GB" sz="2800" b="1" dirty="0" smtClean="0"/>
              <a:t>Single Fixation Duration </a:t>
            </a:r>
            <a:r>
              <a:rPr lang="en-GB" sz="2800" dirty="0" smtClean="0"/>
              <a:t>– Time spent on the target word to process it </a:t>
            </a:r>
          </a:p>
          <a:p>
            <a:r>
              <a:rPr lang="en-GB" sz="2800" b="1" dirty="0" smtClean="0"/>
              <a:t>Go-past Times </a:t>
            </a:r>
            <a:r>
              <a:rPr lang="en-GB" sz="2800" dirty="0" smtClean="0"/>
              <a:t>– Time spent on the target word, including re-reading before moving past the target word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Movement Measures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576" y="5697252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Bill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kicked the football and scored a goal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3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Main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212976"/>
            <a:ext cx="8426450" cy="2917379"/>
          </a:xfrm>
        </p:spPr>
        <p:txBody>
          <a:bodyPr/>
          <a:lstStyle/>
          <a:p>
            <a:r>
              <a:rPr lang="en-GB" sz="2400" dirty="0" smtClean="0"/>
              <a:t>Significant effect of </a:t>
            </a:r>
            <a:r>
              <a:rPr lang="en-GB" sz="2400" b="1" dirty="0" smtClean="0"/>
              <a:t>Word Frequency</a:t>
            </a:r>
            <a:r>
              <a:rPr lang="en-GB" sz="2400" dirty="0" smtClean="0"/>
              <a:t> across all measures, low frequency words skipped less and fixated for longer</a:t>
            </a:r>
          </a:p>
          <a:p>
            <a:r>
              <a:rPr lang="en-GB" sz="2400" dirty="0" smtClean="0"/>
              <a:t>No effect of </a:t>
            </a:r>
            <a:r>
              <a:rPr lang="en-GB" sz="2400" b="1" dirty="0" smtClean="0"/>
              <a:t>Word Type</a:t>
            </a:r>
            <a:r>
              <a:rPr lang="en-GB" sz="2400" dirty="0" smtClean="0"/>
              <a:t>, suggesting that linked word are not more difficult to process, replicating Fitzsimmons, Weal &amp; </a:t>
            </a:r>
            <a:r>
              <a:rPr lang="en-GB" sz="2400" dirty="0" err="1" smtClean="0"/>
              <a:t>Drieghe</a:t>
            </a:r>
            <a:r>
              <a:rPr lang="en-GB" sz="2400" dirty="0" smtClean="0"/>
              <a:t> (2013)</a:t>
            </a:r>
          </a:p>
          <a:p>
            <a:r>
              <a:rPr lang="en-GB" sz="2400" dirty="0" smtClean="0"/>
              <a:t>Effect of </a:t>
            </a:r>
            <a:r>
              <a:rPr lang="en-GB" sz="2400" b="1" dirty="0" smtClean="0"/>
              <a:t>Task Type </a:t>
            </a:r>
            <a:r>
              <a:rPr lang="en-GB" sz="2400" dirty="0" smtClean="0"/>
              <a:t>in Go-Past Times only, indicating that there was less re-reading in the skimming task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2" descr="D:\Users\Gemma Towers\Desktop\dskim\2014-06-07 23_32_20-www.gemmafitzsimmons.com_wp-content_uploads_2014_05_webs056-fitzsimmons.pd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39449"/>
          <a:stretch/>
        </p:blipFill>
        <p:spPr bwMode="auto">
          <a:xfrm>
            <a:off x="143000" y="1484784"/>
            <a:ext cx="90010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important to study reading on the Web?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520788"/>
            <a:ext cx="8604956" cy="4897139"/>
          </a:xfrm>
        </p:spPr>
        <p:txBody>
          <a:bodyPr/>
          <a:lstStyle/>
          <a:p>
            <a:r>
              <a:rPr lang="en-GB" sz="2400" dirty="0" smtClean="0"/>
              <a:t>Users </a:t>
            </a:r>
            <a:r>
              <a:rPr lang="en-GB" sz="2400" dirty="0"/>
              <a:t>of the Web engage in a wide variety of different </a:t>
            </a:r>
            <a:r>
              <a:rPr lang="en-GB" sz="2400" dirty="0" smtClean="0"/>
              <a:t>activities (Trend Data, 2012):</a:t>
            </a:r>
          </a:p>
          <a:p>
            <a:pPr lvl="1"/>
            <a:r>
              <a:rPr lang="en-GB" sz="2000" dirty="0" smtClean="0"/>
              <a:t>searching </a:t>
            </a:r>
            <a:r>
              <a:rPr lang="en-GB" sz="2000" dirty="0"/>
              <a:t>for </a:t>
            </a:r>
            <a:r>
              <a:rPr lang="en-GB" sz="2000" dirty="0" smtClean="0"/>
              <a:t>information</a:t>
            </a:r>
          </a:p>
          <a:p>
            <a:pPr lvl="1"/>
            <a:r>
              <a:rPr lang="en-GB" sz="2000" dirty="0" smtClean="0"/>
              <a:t>reading </a:t>
            </a:r>
            <a:r>
              <a:rPr lang="en-GB" sz="2000" dirty="0"/>
              <a:t>the </a:t>
            </a:r>
            <a:r>
              <a:rPr lang="en-GB" sz="2000" dirty="0" smtClean="0"/>
              <a:t>news/reading for comprehension</a:t>
            </a:r>
          </a:p>
          <a:p>
            <a:pPr lvl="1"/>
            <a:r>
              <a:rPr lang="en-GB" sz="2000" dirty="0" smtClean="0"/>
              <a:t>sending </a:t>
            </a:r>
            <a:r>
              <a:rPr lang="en-GB" sz="2000" dirty="0"/>
              <a:t>and receiving </a:t>
            </a:r>
            <a:r>
              <a:rPr lang="en-GB" sz="2000" dirty="0" smtClean="0"/>
              <a:t>email</a:t>
            </a:r>
          </a:p>
          <a:p>
            <a:pPr lvl="1"/>
            <a:r>
              <a:rPr lang="en-GB" sz="2000" dirty="0" smtClean="0"/>
              <a:t>social networking</a:t>
            </a:r>
          </a:p>
          <a:p>
            <a:r>
              <a:rPr lang="en-GB" sz="2400" b="1" dirty="0" smtClean="0"/>
              <a:t>Within all of these activities, the primary task that users engage in is reading text </a:t>
            </a:r>
          </a:p>
          <a:p>
            <a:r>
              <a:rPr lang="en-GB" sz="2400" dirty="0" smtClean="0"/>
              <a:t>But we can read for comprehension, skim read or conduct a visual search for information</a:t>
            </a:r>
          </a:p>
          <a:p>
            <a:endParaRPr lang="en-GB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26" name="Picture 2" descr="C:\Users\Gemma Towers\AppData\Local\Microsoft\Windows\Temporary Internet Files\Content.IE5\LKHEW8WJ\MC9004413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1908212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1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Skipping Probability Interaction: Word </a:t>
            </a:r>
            <a:r>
              <a:rPr lang="en-GB" dirty="0"/>
              <a:t>Type x Task </a:t>
            </a:r>
            <a:r>
              <a:rPr lang="en-GB" dirty="0" smtClean="0"/>
              <a:t>Type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146" name="Picture 2" descr="D:\Users\Gemma Towers\Desktop\dskim\2014-06-07 23_33_49-www.gemmafitzsimmons.com_wp-content_uploads_2014_05_webs056-fitzsimmons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84784"/>
            <a:ext cx="44005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Gemma Towers\Desktop\dskim\2014-06-07 23_34_27-www.gemmafitzsimmons.com_wp-content_uploads_2014_05_webs056-fitzsimmons.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573016"/>
            <a:ext cx="8953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80112" y="1987785"/>
            <a:ext cx="3241117" cy="23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 smtClean="0"/>
              <a:t>No difference between Word Type in Normal reading</a:t>
            </a:r>
          </a:p>
          <a:p>
            <a:r>
              <a:rPr lang="en-GB" sz="2400" kern="0" dirty="0" smtClean="0"/>
              <a:t>Unlinked word are skipped significantly more often than linked words in the Skimming condition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799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07342"/>
            <a:ext cx="8426450" cy="1341438"/>
          </a:xfrm>
        </p:spPr>
        <p:txBody>
          <a:bodyPr/>
          <a:lstStyle/>
          <a:p>
            <a:r>
              <a:rPr lang="en-GB" sz="3200" dirty="0"/>
              <a:t>Results – </a:t>
            </a:r>
            <a:r>
              <a:rPr lang="en-GB" sz="3200" dirty="0" smtClean="0"/>
              <a:t>Single Fixation Duration </a:t>
            </a:r>
            <a:r>
              <a:rPr lang="en-GB" sz="3200" dirty="0"/>
              <a:t>Interaction: </a:t>
            </a:r>
            <a:r>
              <a:rPr lang="en-GB" sz="3200" dirty="0" smtClean="0"/>
              <a:t>Word Frequency x Word </a:t>
            </a:r>
            <a:r>
              <a:rPr lang="en-GB" sz="3200" dirty="0"/>
              <a:t>Type x Task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7170" name="Picture 2" descr="D:\Users\Gemma Towers\Desktop\dskim\2014-06-07 23_34_05-www.gemmafitzsimmons.com_wp-content_uploads_2014_05_webs056-fitzsimmons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0788"/>
            <a:ext cx="52863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28084" y="1550864"/>
            <a:ext cx="3708412" cy="23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 smtClean="0"/>
              <a:t>Fixation times shorter when skimming</a:t>
            </a:r>
          </a:p>
          <a:p>
            <a:r>
              <a:rPr lang="en-GB" sz="2400" kern="0" dirty="0" smtClean="0"/>
              <a:t>When reading normally there is a Word Frequency effect in both Linked and Unlinked words</a:t>
            </a:r>
          </a:p>
          <a:p>
            <a:r>
              <a:rPr lang="en-GB" sz="2400" kern="0" dirty="0" smtClean="0"/>
              <a:t>However, when skim reading a Word Frequency effect is only observed in Linked words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87551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Discussion - How </a:t>
            </a:r>
            <a:r>
              <a:rPr lang="en-GB" sz="3400" dirty="0"/>
              <a:t>does skim reading affect the way we read hypertext</a:t>
            </a:r>
            <a:r>
              <a:rPr lang="en-GB" sz="3400" dirty="0" smtClean="0"/>
              <a:t>?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Participants read faster when skim reading</a:t>
            </a:r>
          </a:p>
          <a:p>
            <a:r>
              <a:rPr lang="en-GB" sz="3200" dirty="0"/>
              <a:t>Links had an effect on skim </a:t>
            </a:r>
            <a:r>
              <a:rPr lang="en-GB" sz="3200" dirty="0" smtClean="0"/>
              <a:t>reading</a:t>
            </a:r>
          </a:p>
          <a:p>
            <a:r>
              <a:rPr lang="en-GB" sz="3200" dirty="0" smtClean="0"/>
              <a:t>Links less likely to be skipped and more likely to be fully processed compared to unlinked words when skim reading</a:t>
            </a:r>
          </a:p>
          <a:p>
            <a:r>
              <a:rPr lang="en-GB" sz="3200" dirty="0" smtClean="0"/>
              <a:t>Are links important?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Results - </a:t>
            </a:r>
            <a:r>
              <a:rPr lang="en-GB" dirty="0"/>
              <a:t>How does skim reading affect comprehension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5" name="Content Placeholder 4" descr="F:\PhD Year 1\Web Sci 14 conf paper\images\accuracygraph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25303"/>
            <a:ext cx="5467607" cy="40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16116" y="1520788"/>
            <a:ext cx="3349129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 smtClean="0"/>
              <a:t>Significant main effect of Task Type - Comprehension significantly decreased when skim reading</a:t>
            </a:r>
          </a:p>
          <a:p>
            <a:r>
              <a:rPr lang="en-GB" sz="2400" kern="0" dirty="0" smtClean="0"/>
              <a:t>Marginal effect of importance – Accuracy was improved slightly for important sentences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24934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- </a:t>
            </a:r>
            <a:r>
              <a:rPr lang="en-GB" dirty="0"/>
              <a:t>How does skim reading affect comprehension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Comprehension decreases when skim reading</a:t>
            </a:r>
          </a:p>
          <a:p>
            <a:r>
              <a:rPr lang="en-GB" dirty="0" smtClean="0"/>
              <a:t>Comprehension is marginally improved for important sentences</a:t>
            </a:r>
          </a:p>
          <a:p>
            <a:r>
              <a:rPr lang="en-GB" dirty="0" smtClean="0"/>
              <a:t>Important sentences contain more links</a:t>
            </a:r>
          </a:p>
          <a:p>
            <a:r>
              <a:rPr lang="en-GB" dirty="0" smtClean="0"/>
              <a:t>Participants may have been prioritising important sentences and using links as markers to which sentences were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movement results suggest that the reader is focusing on the linked words while skim reading</a:t>
            </a:r>
          </a:p>
          <a:p>
            <a:r>
              <a:rPr lang="en-US" dirty="0" smtClean="0"/>
              <a:t>Together, the eye movement results and comprehension results suggest that the reader may be using an adaptive strategy to read quickly while attempting to maintain comprehension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more links in the important </a:t>
            </a:r>
            <a:r>
              <a:rPr lang="en-US" dirty="0" smtClean="0"/>
              <a:t>sentences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reader could be </a:t>
            </a:r>
            <a:r>
              <a:rPr lang="en-US" dirty="0" smtClean="0"/>
              <a:t>using </a:t>
            </a:r>
            <a:r>
              <a:rPr lang="en-US" dirty="0"/>
              <a:t>links </a:t>
            </a:r>
            <a:r>
              <a:rPr lang="en-US" dirty="0" smtClean="0"/>
              <a:t>as markers to </a:t>
            </a:r>
            <a:r>
              <a:rPr lang="en-US" dirty="0"/>
              <a:t>find the important </a:t>
            </a:r>
            <a:r>
              <a:rPr lang="en-US" dirty="0" smtClean="0"/>
              <a:t>information in the text in order to engage in an optimal strategy for gaining information</a:t>
            </a:r>
          </a:p>
          <a:p>
            <a:r>
              <a:rPr lang="en-US" dirty="0" smtClean="0"/>
              <a:t>This means we need to consider what words we use as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0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Clicking and navigating through Webpages</a:t>
            </a:r>
          </a:p>
          <a:p>
            <a:r>
              <a:rPr lang="en-GB" sz="2800" dirty="0" smtClean="0"/>
              <a:t>Other Webpages that are not Wikipedia – not all Webpages contain so many hyperlinks in the text where you can assume the destination is another similar Wikipedia page</a:t>
            </a:r>
          </a:p>
          <a:p>
            <a:r>
              <a:rPr lang="en-GB" sz="2800" dirty="0" smtClean="0"/>
              <a:t>Task effects – reading for comprehension vs skim reading vs searching for information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1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6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 – Eye movement means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5122" name="Picture 2" descr="D:\Users\Gemma Towers\Desktop\dskim\2014-06-07 23_32_58-www.gemmafitzsimmons.com_wp-content_uploads_2014_05_webs056-fitzsimmons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2060848"/>
            <a:ext cx="9073008" cy="32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9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present experiment I am focusing on reading for comprehension vs skim reading on the Web</a:t>
            </a:r>
          </a:p>
          <a:p>
            <a:r>
              <a:rPr lang="en-GB" dirty="0" smtClean="0"/>
              <a:t>With the large amount of information available to us on the Web we need a strategy to sort through all of the text presented to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– Skipping </a:t>
            </a:r>
            <a:r>
              <a:rPr lang="en-GB" dirty="0" smtClean="0"/>
              <a:t>Probability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5" name="Picture 2" descr="D:\Users\Gemma Towers\Desktop\dskim\2014-06-07 23_32_20-www.gemmafitzsimmons.com_wp-content_uploads_2014_05_webs056-fitzsimmons.pdf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b="8044"/>
          <a:stretch/>
        </p:blipFill>
        <p:spPr bwMode="auto">
          <a:xfrm>
            <a:off x="287524" y="1412776"/>
            <a:ext cx="84264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8775" y="4112021"/>
            <a:ext cx="8426450" cy="23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 smtClean="0"/>
              <a:t>Main effect qualified by a significant interaction between Word Type x Task Type</a:t>
            </a:r>
          </a:p>
          <a:p>
            <a:endParaRPr lang="en-GB" kern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59532" y="2816932"/>
            <a:ext cx="5221337" cy="28803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– Single </a:t>
            </a:r>
            <a:r>
              <a:rPr lang="en-GB" dirty="0" smtClean="0"/>
              <a:t>Fixation Duration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5" name="Picture 2" descr="D:\Users\Gemma Towers\Desktop\dskim\2014-06-07 23_32_20-www.gemmafitzsimmons.com_wp-content_uploads_2014_05_webs056-fitzsimmons.pdf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b="8044"/>
          <a:stretch/>
        </p:blipFill>
        <p:spPr bwMode="auto">
          <a:xfrm>
            <a:off x="287524" y="1412776"/>
            <a:ext cx="842645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8775" y="4256037"/>
            <a:ext cx="8426450" cy="23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 smtClean="0"/>
              <a:t>Main effect qualified by a significant interaction between Word Frequency x Word Type x Task Type</a:t>
            </a:r>
          </a:p>
          <a:p>
            <a:endParaRPr lang="en-GB" kern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95536" y="3573016"/>
            <a:ext cx="6696744" cy="28803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Speed-comprehension trade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Skim </a:t>
            </a:r>
            <a:r>
              <a:rPr lang="en-GB" sz="2400" dirty="0"/>
              <a:t>reading has been shown to </a:t>
            </a:r>
            <a:r>
              <a:rPr lang="en-GB" sz="2400" b="1" dirty="0"/>
              <a:t>negatively affect comprehension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(Carver, 1984; Just &amp; Carpenter, 1987 ; Dyson &amp;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Haselgrove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, 2000) </a:t>
            </a:r>
          </a:p>
          <a:p>
            <a:r>
              <a:rPr lang="en-GB" sz="2400" dirty="0" smtClean="0"/>
              <a:t>Others </a:t>
            </a:r>
            <a:r>
              <a:rPr lang="en-GB" sz="2400" dirty="0"/>
              <a:t>have shown that there is a </a:t>
            </a:r>
            <a:r>
              <a:rPr lang="en-GB" sz="2400" dirty="0" smtClean="0"/>
              <a:t>difference </a:t>
            </a:r>
            <a:r>
              <a:rPr lang="en-GB" sz="2400" dirty="0"/>
              <a:t>between </a:t>
            </a:r>
            <a:r>
              <a:rPr lang="en-GB" sz="2400" b="1" dirty="0"/>
              <a:t>important </a:t>
            </a:r>
            <a:r>
              <a:rPr lang="en-GB" sz="2400" dirty="0"/>
              <a:t>and </a:t>
            </a:r>
            <a:r>
              <a:rPr lang="en-GB" sz="2400" b="1" dirty="0"/>
              <a:t>unimportant</a:t>
            </a:r>
            <a:r>
              <a:rPr lang="en-GB" sz="2400" dirty="0"/>
              <a:t> information. The important information does not receive the same loss of comprehension that the unimportant information </a:t>
            </a:r>
            <a:r>
              <a:rPr lang="en-GB" sz="2400" dirty="0" smtClean="0"/>
              <a:t>receives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(Masson, 1982; Reader &amp; Payne, 2007; Duggan &amp; Payne, 2009) </a:t>
            </a:r>
          </a:p>
          <a:p>
            <a:r>
              <a:rPr lang="en-GB" sz="2400" dirty="0" smtClean="0"/>
              <a:t>To </a:t>
            </a:r>
            <a:r>
              <a:rPr lang="en-GB" sz="2400" dirty="0"/>
              <a:t>explain these findings, it was suggested that an </a:t>
            </a:r>
            <a:r>
              <a:rPr lang="en-GB" sz="2400" b="1" dirty="0"/>
              <a:t>adaptive satisficing strategy </a:t>
            </a:r>
            <a:r>
              <a:rPr lang="en-GB" sz="2400" dirty="0"/>
              <a:t>was being used to gain as much information from the text in reduced time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8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Foraging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20788"/>
            <a:ext cx="8426450" cy="3132943"/>
          </a:xfrm>
        </p:spPr>
        <p:txBody>
          <a:bodyPr/>
          <a:lstStyle/>
          <a:p>
            <a:r>
              <a:rPr lang="en-GB" sz="2400" dirty="0" err="1"/>
              <a:t>Pirolli</a:t>
            </a:r>
            <a:r>
              <a:rPr lang="en-GB" sz="2400" dirty="0"/>
              <a:t> and </a:t>
            </a:r>
            <a:r>
              <a:rPr lang="en-GB" sz="2400" dirty="0" smtClean="0"/>
              <a:t>Card (1999) used </a:t>
            </a:r>
            <a:r>
              <a:rPr lang="en-GB" sz="2400" dirty="0"/>
              <a:t>a metaphor of a bird foraging for </a:t>
            </a:r>
            <a:r>
              <a:rPr lang="en-GB" sz="2400" dirty="0" smtClean="0"/>
              <a:t>berries </a:t>
            </a:r>
            <a:r>
              <a:rPr lang="en-GB" sz="2400" dirty="0"/>
              <a:t>in patches of bushes as an example of information </a:t>
            </a:r>
            <a:r>
              <a:rPr lang="en-GB" sz="2400" dirty="0" smtClean="0"/>
              <a:t>foraging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bird must decide how long to spend on one patch </a:t>
            </a:r>
            <a:r>
              <a:rPr lang="en-GB" sz="2400" dirty="0" smtClean="0"/>
              <a:t>before </a:t>
            </a:r>
            <a:r>
              <a:rPr lang="en-GB" sz="2400" dirty="0"/>
              <a:t>expending time moving onto a new patch to forage for </a:t>
            </a:r>
            <a:r>
              <a:rPr lang="en-GB" sz="2400" dirty="0" smtClean="0"/>
              <a:t>berries</a:t>
            </a:r>
            <a:r>
              <a:rPr lang="en-GB" sz="2400" dirty="0"/>
              <a:t>. The problem is at what point does the bird decide to move </a:t>
            </a:r>
            <a:r>
              <a:rPr lang="en-GB" sz="2400" dirty="0" smtClean="0"/>
              <a:t>from </a:t>
            </a:r>
            <a:r>
              <a:rPr lang="en-GB" sz="2400" dirty="0"/>
              <a:t>one patch to a new one?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 descr="F:\PhD Year 1\Web Sci 14 conf talk\berrieswol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21" y="4545124"/>
            <a:ext cx="3159683" cy="21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mma Towers\AppData\Local\Microsoft\Windows\Temporary Internet Files\Content.IE5\E621UJZ5\MC9003830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04" y="4581128"/>
            <a:ext cx="3023004" cy="20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0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Foraging – A Satisficing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2528900"/>
            <a:ext cx="5401357" cy="3664347"/>
          </a:xfrm>
        </p:spPr>
        <p:txBody>
          <a:bodyPr/>
          <a:lstStyle/>
          <a:p>
            <a:r>
              <a:rPr lang="en-GB" sz="2200" dirty="0" smtClean="0"/>
              <a:t>In reading the reader searches </a:t>
            </a:r>
            <a:r>
              <a:rPr lang="en-GB" sz="2200" dirty="0"/>
              <a:t>for where information gain is high and when it drops below </a:t>
            </a:r>
            <a:r>
              <a:rPr lang="en-GB" sz="2200" dirty="0" smtClean="0"/>
              <a:t>an acceptable threshold</a:t>
            </a:r>
            <a:r>
              <a:rPr lang="en-GB" sz="2200" dirty="0"/>
              <a:t>, they move on to a new </a:t>
            </a:r>
            <a:r>
              <a:rPr lang="en-GB" sz="2200" dirty="0" smtClean="0"/>
              <a:t>patch </a:t>
            </a:r>
            <a:r>
              <a:rPr lang="en-GB" sz="2200" dirty="0"/>
              <a:t>of text </a:t>
            </a:r>
          </a:p>
          <a:p>
            <a:r>
              <a:rPr lang="en-GB" sz="2200" dirty="0" smtClean="0"/>
              <a:t>In </a:t>
            </a:r>
            <a:r>
              <a:rPr lang="en-GB" sz="2200" dirty="0"/>
              <a:t>this experiment we explore whether a satisficing skim reading strategy is used when reading on the Web and whether hyperlinks have an impact on the strategy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050" name="Picture 2" descr="C:\Users\Gemma Towers\AppData\Local\Microsoft\Windows\Temporary Internet Files\Content.IE5\JSEKAJLJ\MP9003853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672916"/>
            <a:ext cx="309154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7524" y="1592796"/>
            <a:ext cx="8604956" cy="13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 smtClean="0"/>
              <a:t>A satisficing strategy is where an individual is sensitive to their ‘</a:t>
            </a:r>
            <a:r>
              <a:rPr lang="en-GB" sz="2200" b="1" kern="0" dirty="0" smtClean="0"/>
              <a:t>information gain</a:t>
            </a:r>
            <a:r>
              <a:rPr lang="en-GB" sz="2200" kern="0" dirty="0" smtClean="0"/>
              <a:t>’ and uses this as a threshold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95105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Eye movement methodology</a:t>
            </a:r>
          </a:p>
          <a:p>
            <a:r>
              <a:rPr lang="en-GB" dirty="0" smtClean="0"/>
              <a:t>Research questions:</a:t>
            </a:r>
          </a:p>
          <a:p>
            <a:pPr lvl="1"/>
            <a:r>
              <a:rPr lang="en-GB" b="1" i="1" dirty="0"/>
              <a:t>How does skim reading affect the way we read hypertext</a:t>
            </a:r>
            <a:r>
              <a:rPr lang="en-GB" b="1" i="1" dirty="0" smtClean="0"/>
              <a:t>?</a:t>
            </a:r>
          </a:p>
          <a:p>
            <a:pPr marL="450850" lvl="1" indent="0">
              <a:buNone/>
            </a:pPr>
            <a:endParaRPr lang="en-GB" b="1" i="1" dirty="0" smtClean="0"/>
          </a:p>
          <a:p>
            <a:pPr lvl="1"/>
            <a:r>
              <a:rPr lang="en-GB" b="1" i="1" dirty="0"/>
              <a:t>How does skim reading affect comprehension</a:t>
            </a:r>
            <a:r>
              <a:rPr lang="en-GB" b="1" i="1" dirty="0" smtClean="0"/>
              <a:t>?</a:t>
            </a:r>
            <a:endParaRPr lang="en-GB" b="1" i="1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of the Eye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2050" name="Picture 2" descr="F:\PhD Year 1\Web Sci 14 conf talk\Three_Main_Layers_of_the_Ey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6812"/>
            <a:ext cx="5862864" cy="45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2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700213"/>
            <a:ext cx="4105213" cy="4502150"/>
          </a:xfrm>
        </p:spPr>
        <p:txBody>
          <a:bodyPr/>
          <a:lstStyle/>
          <a:p>
            <a:r>
              <a:rPr lang="en-GB" dirty="0" smtClean="0"/>
              <a:t>Retina contains photoreceptor cells:</a:t>
            </a:r>
          </a:p>
          <a:p>
            <a:pPr lvl="1"/>
            <a:r>
              <a:rPr lang="en-GB" b="1" dirty="0" smtClean="0"/>
              <a:t>Rods</a:t>
            </a:r>
            <a:r>
              <a:rPr lang="en-GB" dirty="0" smtClean="0"/>
              <a:t> – peripheral vision/low light levels/detecting motion</a:t>
            </a:r>
          </a:p>
          <a:p>
            <a:pPr lvl="1"/>
            <a:r>
              <a:rPr lang="en-GB" b="1" dirty="0" smtClean="0"/>
              <a:t>Cones</a:t>
            </a:r>
            <a:r>
              <a:rPr lang="en-GB" dirty="0" smtClean="0"/>
              <a:t> – fine detail in the centre of vision/colour 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6743-F40A-4444-9AB6-A790412D498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074" name="Picture 2" descr="F:\PhD Year 1\Web Sci 14 conf talk\Human_photoreceptor_distribu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808820"/>
            <a:ext cx="4788532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5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2989</TotalTime>
  <Words>1546</Words>
  <Application>Microsoft Macintosh PowerPoint</Application>
  <PresentationFormat>On-screen Show (4:3)</PresentationFormat>
  <Paragraphs>198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UoSnew3</vt:lpstr>
      <vt:lpstr>Skim Reading: An Adaptive Strategy for Reading on the Web</vt:lpstr>
      <vt:lpstr>Why is it important to study reading on the Web?</vt:lpstr>
      <vt:lpstr>Present Experiment</vt:lpstr>
      <vt:lpstr>Speed-comprehension trade off</vt:lpstr>
      <vt:lpstr>Information Foraging</vt:lpstr>
      <vt:lpstr>Foraging – A Satisficing Strategy</vt:lpstr>
      <vt:lpstr>Overview</vt:lpstr>
      <vt:lpstr>Anatomy of the Eye</vt:lpstr>
      <vt:lpstr>Retina</vt:lpstr>
      <vt:lpstr>Eye Movement Methodology</vt:lpstr>
      <vt:lpstr>Eye movement example</vt:lpstr>
      <vt:lpstr>Reading Research</vt:lpstr>
      <vt:lpstr>The Present Experiment</vt:lpstr>
      <vt:lpstr>Experimental Stimuli</vt:lpstr>
      <vt:lpstr>Rating Pre-Experiment</vt:lpstr>
      <vt:lpstr>Example Trial</vt:lpstr>
      <vt:lpstr>Results - How does skim reading affect the way we read hypertext?</vt:lpstr>
      <vt:lpstr>Eye Movement Measures</vt:lpstr>
      <vt:lpstr>Results – Main Effects</vt:lpstr>
      <vt:lpstr>Results – Skipping Probability Interaction: Word Type x Task Type</vt:lpstr>
      <vt:lpstr>Results – Single Fixation Duration Interaction: Word Frequency x Word Type x Task Type</vt:lpstr>
      <vt:lpstr>Discussion - How does skim reading affect the way we read hypertext?</vt:lpstr>
      <vt:lpstr>Results - How does skim reading affect comprehension?</vt:lpstr>
      <vt:lpstr>Discussion - How does skim reading affect comprehension?</vt:lpstr>
      <vt:lpstr>General Discussion</vt:lpstr>
      <vt:lpstr>General Discussion</vt:lpstr>
      <vt:lpstr>Future Research</vt:lpstr>
      <vt:lpstr>Thank you for your attention!</vt:lpstr>
      <vt:lpstr>Appendix – Eye movement means</vt:lpstr>
      <vt:lpstr>Appendix – Skipping Probability</vt:lpstr>
      <vt:lpstr>Appendix – Single Fixation Duration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dm2</dc:creator>
  <cp:lastModifiedBy>Hayward Godwin</cp:lastModifiedBy>
  <cp:revision>185</cp:revision>
  <dcterms:created xsi:type="dcterms:W3CDTF">2008-04-22T13:46:56Z</dcterms:created>
  <dcterms:modified xsi:type="dcterms:W3CDTF">2014-06-26T17:43:38Z</dcterms:modified>
</cp:coreProperties>
</file>