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16"/>
  </p:notesMasterIdLst>
  <p:handoutMasterIdLst>
    <p:handoutMasterId r:id="rId17"/>
  </p:handoutMasterIdLst>
  <p:sldIdLst>
    <p:sldId id="268" r:id="rId4"/>
    <p:sldId id="269" r:id="rId5"/>
    <p:sldId id="270" r:id="rId6"/>
    <p:sldId id="275" r:id="rId7"/>
    <p:sldId id="271" r:id="rId8"/>
    <p:sldId id="276" r:id="rId9"/>
    <p:sldId id="273" r:id="rId10"/>
    <p:sldId id="281" r:id="rId11"/>
    <p:sldId id="272" r:id="rId12"/>
    <p:sldId id="282" r:id="rId13"/>
    <p:sldId id="279" r:id="rId14"/>
    <p:sldId id="278" r:id="rId15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9" autoAdjust="0"/>
    <p:restoredTop sz="94660"/>
  </p:normalViewPr>
  <p:slideViewPr>
    <p:cSldViewPr>
      <p:cViewPr>
        <p:scale>
          <a:sx n="66" d="100"/>
          <a:sy n="66" d="100"/>
        </p:scale>
        <p:origin x="-175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949CD839-4247-48CD-AD7E-951FC63DDF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27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8CDD4D2-A765-47CB-AA1E-49D321150C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5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DD4D2-A765-47CB-AA1E-49D321150CB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974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D458DEB0-8589-4D56-814E-4EE5549E64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0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4F32A-2C03-4574-A92C-E3E1F2288B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98AB-3A72-4503-B7EA-2F8BD37D9F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61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DC0B4-73E7-4918-BADB-7E08374BDC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06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24722-1500-42BB-B242-27BB1CC176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01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3276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C66F3-1078-43A1-A4F1-2B3ABB5C80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16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E0705-64D3-49C5-BDC8-FC7C8124E7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48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9B238-AC43-491D-B99A-A867E20AE8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78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CF25-C30F-4023-A333-B29FF0E479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38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5AB5C-CF10-4B32-B1D2-C184D09942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8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4A34F-EF28-4841-854F-1545B0A03C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19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6708C-1A7D-4C3F-A3AC-4606D1B80F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15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B6F71-2B44-407E-BF2D-3C1A050D5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88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F1DDE-D9A9-4466-9C0C-CD50F3009A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48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840CB-B885-4D73-A972-050E17EC66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777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338F-B305-42F2-A9EC-674B83ADBA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340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08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450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11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6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DA55E-78B1-4AFC-88EA-E462B26A78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87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15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60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23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52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127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4F792-EC90-4AEB-81F1-342E4E1C05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796AF-B965-467C-B805-00D02F33B2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2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A0386-464F-4DBF-8862-6CCE8284A44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9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12368-F787-44E9-AFA9-C649CBE677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5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5E716-5F15-42E2-96D2-9C4089AA02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24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908E9-E34C-4048-8F96-65599C46D3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itchFamily="18" charset="0"/>
              </a:defRPr>
            </a:lvl1pPr>
          </a:lstStyle>
          <a:p>
            <a:fld id="{EFA836F5-96A9-49E1-B71D-41A606E7FBC2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9" descr="Health Sciences_(CMYK).eps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ＭＳ Ｐゴシック" pitchFamily="16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itchFamily="18" charset="0"/>
              </a:defRPr>
            </a:lvl1pPr>
          </a:lstStyle>
          <a:p>
            <a:fld id="{2AEE22CE-9ED4-4DC0-8F2E-C30329F66C46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5367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 descr="Health Sciences_(CMYK)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96300" cy="2808312"/>
          </a:xfrm>
        </p:spPr>
        <p:txBody>
          <a:bodyPr>
            <a:noAutofit/>
          </a:bodyPr>
          <a:lstStyle/>
          <a:p>
            <a:r>
              <a:rPr lang="en-GB" sz="3200" dirty="0"/>
              <a:t>Nursing the “whole person” in critical care</a:t>
            </a:r>
            <a:r>
              <a:rPr lang="en-GB" sz="3200" dirty="0" smtClean="0"/>
              <a:t>?: </a:t>
            </a:r>
            <a:br>
              <a:rPr lang="en-GB" sz="3200" dirty="0" smtClean="0"/>
            </a:br>
            <a:r>
              <a:rPr lang="en-GB" sz="3200" dirty="0" smtClean="0"/>
              <a:t>Implications </a:t>
            </a:r>
            <a:r>
              <a:rPr lang="en-GB" sz="3200" dirty="0"/>
              <a:t>for professional values, healthcare ideals and disciplinary</a:t>
            </a:r>
            <a:br>
              <a:rPr lang="en-GB" sz="3200" dirty="0"/>
            </a:br>
            <a:r>
              <a:rPr lang="en-GB" sz="3200" dirty="0" smtClean="0"/>
              <a:t>identities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4988768"/>
            <a:ext cx="84963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Chris </a:t>
            </a:r>
            <a:r>
              <a:rPr lang="en-GB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McLean, </a:t>
            </a:r>
            <a:r>
              <a:rPr lang="en-GB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PhD</a:t>
            </a:r>
          </a:p>
          <a:p>
            <a:r>
              <a:rPr lang="en-GB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Lecturer</a:t>
            </a:r>
            <a:r>
              <a:rPr lang="en-GB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Health Sciences</a:t>
            </a:r>
            <a:r>
              <a:rPr lang="en-GB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en-GB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University </a:t>
            </a:r>
            <a:r>
              <a:rPr lang="en-GB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of Southampton</a:t>
            </a:r>
            <a:endParaRPr lang="en-GB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808"/>
            <a:ext cx="8496300" cy="4114800"/>
          </a:xfrm>
        </p:spPr>
        <p:txBody>
          <a:bodyPr/>
          <a:lstStyle/>
          <a:p>
            <a:r>
              <a:rPr lang="en-GB" sz="2000" dirty="0"/>
              <a:t>Nurses</a:t>
            </a:r>
            <a:r>
              <a:rPr lang="en-GB" sz="2000" dirty="0" smtClean="0"/>
              <a:t>’ professional identity is associated </a:t>
            </a:r>
            <a:r>
              <a:rPr lang="en-GB" sz="2000" dirty="0"/>
              <a:t>with caring for a </a:t>
            </a:r>
            <a:r>
              <a:rPr lang="en-GB" sz="2000" dirty="0" smtClean="0"/>
              <a:t>‘whole person’</a:t>
            </a:r>
          </a:p>
          <a:p>
            <a:pPr marL="0" indent="0">
              <a:buNone/>
            </a:pPr>
            <a:r>
              <a:rPr lang="en-GB" sz="1800" dirty="0" smtClean="0"/>
              <a:t>					           </a:t>
            </a:r>
          </a:p>
          <a:p>
            <a:r>
              <a:rPr lang="en-GB" sz="2000" dirty="0" smtClean="0"/>
              <a:t>Nurses can hold professional values and identity which are at odds with their role </a:t>
            </a:r>
            <a:r>
              <a:rPr lang="en-GB" sz="2000" dirty="0"/>
              <a:t>in care delivery</a:t>
            </a:r>
          </a:p>
          <a:p>
            <a:endParaRPr lang="en-GB" sz="1800" dirty="0" smtClean="0"/>
          </a:p>
          <a:p>
            <a:pPr marL="0" indent="0" algn="ctr">
              <a:buNone/>
            </a:pPr>
            <a:r>
              <a:rPr lang="en-GB" sz="1800" b="1" dirty="0" smtClean="0"/>
              <a:t>Quality  in  healthcare is not guided </a:t>
            </a:r>
            <a:r>
              <a:rPr lang="en-GB" sz="1800" b="1" dirty="0"/>
              <a:t>or explained by </a:t>
            </a:r>
            <a:r>
              <a:rPr lang="en-GB" sz="1800" b="1" dirty="0" smtClean="0"/>
              <a:t>a simple  assertion that </a:t>
            </a:r>
            <a:r>
              <a:rPr lang="en-GB" sz="1800" b="1" dirty="0"/>
              <a:t>practitioners should think about patients as persons</a:t>
            </a:r>
            <a:r>
              <a:rPr lang="en-GB" sz="1800" b="1" dirty="0" smtClean="0"/>
              <a:t>.</a:t>
            </a:r>
            <a:endParaRPr lang="en-GB" sz="1800" b="1" dirty="0"/>
          </a:p>
          <a:p>
            <a:endParaRPr lang="en-GB" sz="1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204" y="908050"/>
            <a:ext cx="8496300" cy="649288"/>
          </a:xfrm>
        </p:spPr>
        <p:txBody>
          <a:bodyPr/>
          <a:lstStyle/>
          <a:p>
            <a:r>
              <a:rPr lang="en-GB" sz="3200" dirty="0" smtClean="0"/>
              <a:t>Summary of findings (part 2)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490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700808" y="1124744"/>
            <a:ext cx="4171950" cy="4525962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Aft>
                <a:spcPct val="70000"/>
              </a:spcAft>
              <a:buFontTx/>
              <a:buChar char="•"/>
            </a:pPr>
            <a:endParaRPr lang="en-GB" sz="1800" dirty="0" smtClean="0"/>
          </a:p>
          <a:p>
            <a:pPr marL="342900" lvl="1" indent="-342900">
              <a:lnSpc>
                <a:spcPct val="100000"/>
              </a:lnSpc>
              <a:spcAft>
                <a:spcPct val="70000"/>
              </a:spcAft>
              <a:buFontTx/>
              <a:buChar char="•"/>
            </a:pPr>
            <a:endParaRPr lang="en-GB" sz="1600" dirty="0"/>
          </a:p>
          <a:p>
            <a:endParaRPr lang="en-GB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84082"/>
              </p:ext>
            </p:extLst>
          </p:nvPr>
        </p:nvGraphicFramePr>
        <p:xfrm>
          <a:off x="395536" y="1268760"/>
          <a:ext cx="8544272" cy="4705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36"/>
                <a:gridCol w="4272136"/>
              </a:tblGrid>
              <a:tr h="322563">
                <a:tc>
                  <a:txBody>
                    <a:bodyPr/>
                    <a:lstStyle/>
                    <a:p>
                      <a:r>
                        <a:rPr lang="en-GB" dirty="0" smtClean="0"/>
                        <a:t>Conclusions /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implications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And so…</a:t>
                      </a:r>
                      <a:endParaRPr lang="en-GB" dirty="0"/>
                    </a:p>
                  </a:txBody>
                  <a:tcPr/>
                </a:tc>
              </a:tr>
              <a:tr h="806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Practitioners think about patients in many different ways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Quality of interaction is what matters to patient experience</a:t>
                      </a:r>
                      <a:r>
                        <a:rPr lang="en-GB" sz="1800" baseline="0" dirty="0" smtClean="0"/>
                        <a:t> rather than how practitioners  talk and </a:t>
                      </a:r>
                      <a:r>
                        <a:rPr lang="en-GB" sz="1800" i="1" baseline="0" dirty="0" smtClean="0"/>
                        <a:t>think</a:t>
                      </a:r>
                      <a:endParaRPr lang="en-GB" sz="1800" i="1" dirty="0" smtClean="0"/>
                    </a:p>
                  </a:txBody>
                  <a:tcPr/>
                </a:tc>
              </a:tr>
              <a:tr h="806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Role</a:t>
                      </a:r>
                      <a:r>
                        <a:rPr lang="en-GB" sz="1800" baseline="0" dirty="0" smtClean="0"/>
                        <a:t>  - values conflict is associated with burnout  </a:t>
                      </a:r>
                      <a:r>
                        <a:rPr lang="en-GB" sz="1400" dirty="0" smtClean="0"/>
                        <a:t>(Maben et al. 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Policy makers, educators,</a:t>
                      </a:r>
                      <a:r>
                        <a:rPr lang="en-GB" sz="1800" baseline="0" dirty="0" smtClean="0"/>
                        <a:t> and leaders n</a:t>
                      </a:r>
                      <a:r>
                        <a:rPr lang="en-GB" sz="1800" dirty="0" smtClean="0"/>
                        <a:t>eed to take care in communicating the values and ideals of healthcare</a:t>
                      </a:r>
                      <a:endParaRPr lang="en-GB" dirty="0"/>
                    </a:p>
                  </a:txBody>
                  <a:tcPr/>
                </a:tc>
              </a:tr>
              <a:tr h="1048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Competing professional ideologies can lead to interdisciplinary conflict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examine how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ifferences between ‘nursing’ and ‘medicine’ (and other professions)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constructed and sustained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48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 err="1" smtClean="0"/>
                        <a:t>Un</a:t>
                      </a:r>
                      <a:r>
                        <a:rPr lang="en-GB" sz="1800" dirty="0" err="1" smtClean="0"/>
                        <a:t>theorised</a:t>
                      </a:r>
                      <a:r>
                        <a:rPr lang="en-GB" sz="1800" baseline="0" dirty="0" smtClean="0"/>
                        <a:t> d</a:t>
                      </a:r>
                      <a:r>
                        <a:rPr lang="en-GB" sz="1800" dirty="0" smtClean="0"/>
                        <a:t>iscourses</a:t>
                      </a:r>
                      <a:r>
                        <a:rPr lang="en-GB" sz="1800" baseline="0" dirty="0" smtClean="0"/>
                        <a:t> were associated with most ‘natural’ interactions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a shared humanity more important than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a distinct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professional identity?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9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3448"/>
            <a:ext cx="8496300" cy="649288"/>
          </a:xfrm>
        </p:spPr>
        <p:txBody>
          <a:bodyPr/>
          <a:lstStyle/>
          <a:p>
            <a:r>
              <a:rPr lang="en-GB" sz="2400" dirty="0" smtClean="0"/>
              <a:t>References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0728"/>
            <a:ext cx="8496300" cy="5157787"/>
          </a:xfrm>
        </p:spPr>
        <p:txBody>
          <a:bodyPr/>
          <a:lstStyle/>
          <a:p>
            <a:pPr marL="0" indent="0">
              <a:buNone/>
            </a:pPr>
            <a:r>
              <a:rPr lang="en-GB" sz="1300" dirty="0" err="1"/>
              <a:t>Cronqvist</a:t>
            </a:r>
            <a:r>
              <a:rPr lang="en-GB" sz="1300" dirty="0"/>
              <a:t> A, </a:t>
            </a:r>
            <a:r>
              <a:rPr lang="en-GB" sz="1300" dirty="0" err="1"/>
              <a:t>Lützèn</a:t>
            </a:r>
            <a:r>
              <a:rPr lang="en-GB" sz="1300" dirty="0"/>
              <a:t> K and </a:t>
            </a:r>
            <a:r>
              <a:rPr lang="en-GB" sz="1300" dirty="0" err="1"/>
              <a:t>Nystrӧm</a:t>
            </a:r>
            <a:r>
              <a:rPr lang="en-GB" sz="1300" dirty="0"/>
              <a:t>, M. (2006) Nurses' lived experiences of moral stress support in the intensive care context. </a:t>
            </a:r>
            <a:r>
              <a:rPr lang="en-GB" sz="1300" i="1" dirty="0"/>
              <a:t>Journal of Nursing Management</a:t>
            </a:r>
            <a:r>
              <a:rPr lang="en-GB" sz="1300" dirty="0"/>
              <a:t> 14(5): pp. 405-413</a:t>
            </a:r>
          </a:p>
          <a:p>
            <a:pPr marL="0" indent="0">
              <a:buNone/>
            </a:pPr>
            <a:r>
              <a:rPr lang="en-GB" sz="1300" dirty="0" smtClean="0"/>
              <a:t>Department of Health (2008a) </a:t>
            </a:r>
            <a:r>
              <a:rPr lang="en-GB" sz="1300" i="1" dirty="0" smtClean="0"/>
              <a:t>High Quality Care For All: NHS Next Stage Review Final Report</a:t>
            </a:r>
            <a:r>
              <a:rPr lang="en-GB" sz="1300" dirty="0" smtClean="0"/>
              <a:t>. London: DH</a:t>
            </a:r>
          </a:p>
          <a:p>
            <a:pPr marL="0" indent="0">
              <a:buNone/>
            </a:pPr>
            <a:r>
              <a:rPr lang="en-GB" sz="1300" dirty="0" smtClean="0"/>
              <a:t>Department of Health (2009) </a:t>
            </a:r>
            <a:r>
              <a:rPr lang="en-GB" sz="1300" i="1" dirty="0" smtClean="0"/>
              <a:t>The NHS Constitution</a:t>
            </a:r>
            <a:r>
              <a:rPr lang="en-GB" sz="1300" dirty="0" smtClean="0"/>
              <a:t>. London: DH </a:t>
            </a:r>
          </a:p>
          <a:p>
            <a:pPr marL="0" indent="0">
              <a:buNone/>
            </a:pPr>
            <a:r>
              <a:rPr lang="en-GB" sz="1300" dirty="0" smtClean="0"/>
              <a:t>Department of Health (2010a) </a:t>
            </a:r>
            <a:r>
              <a:rPr lang="en-GB" sz="1300" i="1" dirty="0" smtClean="0"/>
              <a:t>Essence of Care 2010</a:t>
            </a:r>
            <a:r>
              <a:rPr lang="en-GB" sz="1300" dirty="0" smtClean="0"/>
              <a:t>. London: DH </a:t>
            </a:r>
          </a:p>
          <a:p>
            <a:pPr marL="0" indent="0">
              <a:buNone/>
            </a:pPr>
            <a:r>
              <a:rPr lang="en-GB" sz="1300" dirty="0" smtClean="0"/>
              <a:t>Department of Health (2010b) Liberating the NHS: Legislative Framework and Next Steps.  London: DH</a:t>
            </a:r>
          </a:p>
          <a:p>
            <a:pPr marL="0" indent="0">
              <a:buNone/>
            </a:pPr>
            <a:r>
              <a:rPr lang="en-GB" sz="1300" dirty="0"/>
              <a:t>Foucault M (1969) </a:t>
            </a:r>
            <a:r>
              <a:rPr lang="en-GB" sz="1300" i="1" dirty="0"/>
              <a:t>The </a:t>
            </a:r>
            <a:r>
              <a:rPr lang="en-GB" sz="1300" i="1" dirty="0" err="1"/>
              <a:t>Archeology</a:t>
            </a:r>
            <a:r>
              <a:rPr lang="en-GB" sz="1300" i="1" dirty="0"/>
              <a:t> of Knowledge.</a:t>
            </a:r>
            <a:r>
              <a:rPr lang="en-GB" sz="1300" dirty="0"/>
              <a:t> London: </a:t>
            </a:r>
            <a:r>
              <a:rPr lang="en-GB" sz="1300" dirty="0" err="1"/>
              <a:t>Routledge</a:t>
            </a:r>
            <a:r>
              <a:rPr lang="en-GB" sz="1300" dirty="0" smtClean="0"/>
              <a:t>.</a:t>
            </a:r>
          </a:p>
          <a:p>
            <a:pPr marL="0" indent="0">
              <a:buNone/>
            </a:pPr>
            <a:r>
              <a:rPr lang="en-GB" sz="1300" dirty="0" err="1"/>
              <a:t>Goffman</a:t>
            </a:r>
            <a:r>
              <a:rPr lang="en-GB" sz="1300" dirty="0"/>
              <a:t> E (1974) </a:t>
            </a:r>
            <a:r>
              <a:rPr lang="en-GB" sz="1300" i="1" dirty="0"/>
              <a:t>Frame Analysis: An essay on the organization of experience</a:t>
            </a:r>
            <a:r>
              <a:rPr lang="en-GB" sz="1300" dirty="0"/>
              <a:t> (1986 Edition). New York: Harper and Row.</a:t>
            </a:r>
          </a:p>
          <a:p>
            <a:pPr marL="0" indent="0">
              <a:buNone/>
            </a:pPr>
            <a:r>
              <a:rPr lang="en-GB" sz="1300" dirty="0" smtClean="0"/>
              <a:t>Lawrence </a:t>
            </a:r>
            <a:r>
              <a:rPr lang="en-GB" sz="1300" dirty="0"/>
              <a:t>L (2011) Work Engagement, Moral Distress, Education Level, and Critical Reflective Practice in Intensive Care Nurses. </a:t>
            </a:r>
            <a:r>
              <a:rPr lang="en-GB" sz="1300" i="1" dirty="0"/>
              <a:t>Nursing Forum</a:t>
            </a:r>
            <a:r>
              <a:rPr lang="en-GB" sz="1300" dirty="0"/>
              <a:t> 46(4): pp. </a:t>
            </a:r>
            <a:r>
              <a:rPr lang="en-GB" sz="1300" dirty="0" smtClean="0"/>
              <a:t>256-268</a:t>
            </a:r>
          </a:p>
          <a:p>
            <a:pPr marL="0" indent="0">
              <a:buNone/>
            </a:pPr>
            <a:r>
              <a:rPr lang="en-GB" sz="1300" dirty="0"/>
              <a:t>Maben J, Latter S and MacLeod-Clark J (2007) The sustainability of ideals, values and the nursing mandate: evidence from a longitudinal qualitative study. </a:t>
            </a:r>
            <a:r>
              <a:rPr lang="en-GB" sz="1300" i="1" dirty="0"/>
              <a:t>Nursing Inquiry</a:t>
            </a:r>
            <a:r>
              <a:rPr lang="en-GB" sz="1300" dirty="0"/>
              <a:t> 14(2): pp. </a:t>
            </a:r>
            <a:r>
              <a:rPr lang="en-GB" sz="1300" dirty="0" smtClean="0"/>
              <a:t>99-113</a:t>
            </a:r>
          </a:p>
          <a:p>
            <a:pPr marL="0" indent="0">
              <a:buNone/>
            </a:pPr>
            <a:r>
              <a:rPr lang="en-GB" sz="1300" dirty="0" smtClean="0"/>
              <a:t>Polanyi </a:t>
            </a:r>
            <a:r>
              <a:rPr lang="en-GB" sz="1300" dirty="0"/>
              <a:t>M (1966) </a:t>
            </a:r>
            <a:r>
              <a:rPr lang="en-GB" sz="1300" i="1" dirty="0"/>
              <a:t>The Tacit Dimension. </a:t>
            </a:r>
            <a:r>
              <a:rPr lang="en-GB" sz="1300" dirty="0"/>
              <a:t>London: </a:t>
            </a:r>
            <a:r>
              <a:rPr lang="en-GB" sz="1300" dirty="0" err="1"/>
              <a:t>Routledge</a:t>
            </a:r>
            <a:r>
              <a:rPr lang="en-GB" sz="1300" dirty="0"/>
              <a:t> and </a:t>
            </a:r>
            <a:r>
              <a:rPr lang="en-GB" sz="1300" dirty="0" err="1"/>
              <a:t>Kegan</a:t>
            </a:r>
            <a:r>
              <a:rPr lang="en-GB" sz="1300" dirty="0"/>
              <a:t> Paul</a:t>
            </a:r>
            <a:r>
              <a:rPr lang="en-GB" sz="1300" dirty="0" smtClean="0"/>
              <a:t>.</a:t>
            </a:r>
          </a:p>
          <a:p>
            <a:pPr marL="0" indent="0">
              <a:buNone/>
            </a:pPr>
            <a:r>
              <a:rPr lang="en-GB" sz="1300" dirty="0"/>
              <a:t>Royal College of Nursing (2004) </a:t>
            </a:r>
            <a:r>
              <a:rPr lang="en-GB" sz="1300" i="1" dirty="0"/>
              <a:t>The Future Nurse: the RCN vision. </a:t>
            </a:r>
            <a:r>
              <a:rPr lang="en-GB" sz="1300" dirty="0"/>
              <a:t>London: </a:t>
            </a:r>
            <a:r>
              <a:rPr lang="en-GB" sz="1300" dirty="0" smtClean="0"/>
              <a:t>RCN</a:t>
            </a: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endParaRPr lang="en-GB" sz="1300" dirty="0" smtClean="0"/>
          </a:p>
          <a:p>
            <a:endParaRPr lang="en-GB" sz="1300" dirty="0" smtClean="0"/>
          </a:p>
          <a:p>
            <a:endParaRPr lang="en-GB" sz="1300" dirty="0" smtClean="0"/>
          </a:p>
          <a:p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41311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72" y="980728"/>
            <a:ext cx="8496300" cy="649288"/>
          </a:xfrm>
        </p:spPr>
        <p:txBody>
          <a:bodyPr/>
          <a:lstStyle/>
          <a:p>
            <a:r>
              <a:rPr lang="en-GB" sz="3200" dirty="0" smtClean="0"/>
              <a:t>Background and research question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832"/>
            <a:ext cx="8496300" cy="5256584"/>
          </a:xfrm>
        </p:spPr>
        <p:txBody>
          <a:bodyPr/>
          <a:lstStyle/>
          <a:p>
            <a:r>
              <a:rPr lang="en-GB" sz="2000" dirty="0" smtClean="0"/>
              <a:t>There is an expectation that high quality health care will be person </a:t>
            </a:r>
            <a:r>
              <a:rPr lang="en-GB" sz="2000" dirty="0"/>
              <a:t>centred </a:t>
            </a:r>
            <a:endParaRPr lang="en-GB" sz="2000" dirty="0" smtClean="0"/>
          </a:p>
          <a:p>
            <a:pPr marL="0" indent="0" algn="r">
              <a:buNone/>
            </a:pPr>
            <a:r>
              <a:rPr lang="en-GB" sz="1800" dirty="0" smtClean="0"/>
              <a:t>(</a:t>
            </a:r>
            <a:r>
              <a:rPr lang="en-GB" sz="1800" dirty="0" smtClean="0"/>
              <a:t>DH 2008; DH 2009; DH 2010a; DH 2010b)</a:t>
            </a:r>
          </a:p>
          <a:p>
            <a:pPr marL="0" indent="0" algn="r">
              <a:buNone/>
            </a:pPr>
            <a:endParaRPr lang="en-GB" sz="800" dirty="0" smtClean="0"/>
          </a:p>
          <a:p>
            <a:r>
              <a:rPr lang="en-GB" sz="2000" dirty="0" smtClean="0"/>
              <a:t>A focus on the </a:t>
            </a:r>
            <a:r>
              <a:rPr lang="en-GB" sz="2000" dirty="0"/>
              <a:t>whole person is </a:t>
            </a:r>
            <a:r>
              <a:rPr lang="en-GB" sz="2000" dirty="0" smtClean="0"/>
              <a:t>argued to </a:t>
            </a:r>
            <a:r>
              <a:rPr lang="en-GB" sz="2000" dirty="0"/>
              <a:t>be particularly characteristic of </a:t>
            </a:r>
            <a:r>
              <a:rPr lang="en-GB" sz="2000" dirty="0" smtClean="0"/>
              <a:t>nursing </a:t>
            </a:r>
            <a:r>
              <a:rPr lang="en-GB" sz="1800" dirty="0" smtClean="0"/>
              <a:t>(</a:t>
            </a:r>
            <a:r>
              <a:rPr lang="en-GB" sz="1800" dirty="0" err="1" smtClean="0"/>
              <a:t>E.g.RCN</a:t>
            </a:r>
            <a:r>
              <a:rPr lang="en-GB" sz="1800" dirty="0" smtClean="0"/>
              <a:t> </a:t>
            </a:r>
            <a:r>
              <a:rPr lang="en-GB" sz="1800" dirty="0"/>
              <a:t>2004</a:t>
            </a:r>
            <a:r>
              <a:rPr lang="en-GB" sz="1800" dirty="0" smtClean="0"/>
              <a:t>)</a:t>
            </a:r>
          </a:p>
          <a:p>
            <a:endParaRPr lang="en-GB" sz="800" dirty="0"/>
          </a:p>
          <a:p>
            <a:r>
              <a:rPr lang="en-GB" sz="2000" dirty="0"/>
              <a:t>C</a:t>
            </a:r>
            <a:r>
              <a:rPr lang="en-GB" sz="2000" dirty="0" smtClean="0"/>
              <a:t>ritical care nurses are known to experience moral </a:t>
            </a:r>
            <a:r>
              <a:rPr lang="en-GB" sz="2000" dirty="0"/>
              <a:t>distress </a:t>
            </a:r>
            <a:r>
              <a:rPr lang="en-GB" sz="2000" dirty="0" smtClean="0"/>
              <a:t>whilst attempting to care </a:t>
            </a:r>
            <a:r>
              <a:rPr lang="en-GB" sz="2000" dirty="0"/>
              <a:t>for the ‘whole </a:t>
            </a:r>
            <a:r>
              <a:rPr lang="en-GB" sz="2000" dirty="0" smtClean="0"/>
              <a:t>person’ </a:t>
            </a:r>
          </a:p>
          <a:p>
            <a:pPr marL="0" indent="0" algn="r">
              <a:buNone/>
            </a:pPr>
            <a:r>
              <a:rPr lang="en-GB" sz="1800" dirty="0" smtClean="0"/>
              <a:t>(</a:t>
            </a:r>
            <a:r>
              <a:rPr lang="en-GB" sz="1800" dirty="0" err="1" smtClean="0"/>
              <a:t>Cronqvist</a:t>
            </a:r>
            <a:r>
              <a:rPr lang="en-GB" sz="1800" dirty="0" smtClean="0"/>
              <a:t> </a:t>
            </a:r>
            <a:r>
              <a:rPr lang="en-GB" sz="1800" dirty="0"/>
              <a:t>et al. 2006; Lawrence 2011; </a:t>
            </a:r>
            <a:r>
              <a:rPr lang="en-GB" sz="1800" dirty="0" err="1"/>
              <a:t>McAndrew</a:t>
            </a:r>
            <a:r>
              <a:rPr lang="en-GB" sz="1800" dirty="0"/>
              <a:t> et al. 2011</a:t>
            </a:r>
            <a:r>
              <a:rPr lang="en-GB" sz="1800" dirty="0" smtClean="0"/>
              <a:t>)  </a:t>
            </a:r>
          </a:p>
          <a:p>
            <a:pPr marL="0" indent="0" algn="ctr">
              <a:buNone/>
            </a:pPr>
            <a:endParaRPr lang="en-GB" sz="1050" b="1" dirty="0" smtClean="0"/>
          </a:p>
          <a:p>
            <a:pPr marL="0" indent="0" algn="ctr">
              <a:buNone/>
            </a:pPr>
            <a:r>
              <a:rPr lang="en-GB" sz="2000" b="1" dirty="0" smtClean="0"/>
              <a:t> “How do critical care nurses think about patients?”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7760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300" cy="649288"/>
          </a:xfrm>
        </p:spPr>
        <p:txBody>
          <a:bodyPr/>
          <a:lstStyle/>
          <a:p>
            <a:r>
              <a:rPr lang="en-GB" sz="3200" dirty="0" smtClean="0"/>
              <a:t>Methods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496300" cy="4114800"/>
          </a:xfrm>
        </p:spPr>
        <p:txBody>
          <a:bodyPr/>
          <a:lstStyle/>
          <a:p>
            <a:r>
              <a:rPr lang="en-GB" sz="2000" dirty="0" smtClean="0"/>
              <a:t>Ethnographic study in one UK critical care unit</a:t>
            </a:r>
          </a:p>
          <a:p>
            <a:endParaRPr lang="en-GB" sz="2000" dirty="0" smtClean="0"/>
          </a:p>
          <a:p>
            <a:r>
              <a:rPr lang="en-GB" sz="2000" dirty="0" smtClean="0"/>
              <a:t>Data collected over 8 months </a:t>
            </a:r>
            <a:r>
              <a:rPr lang="en-GB" sz="2000" dirty="0"/>
              <a:t>during 2006 to </a:t>
            </a:r>
            <a:r>
              <a:rPr lang="en-GB" sz="2000" dirty="0" smtClean="0"/>
              <a:t>2007</a:t>
            </a:r>
          </a:p>
          <a:p>
            <a:pPr lvl="1"/>
            <a:r>
              <a:rPr lang="en-GB" sz="2000" dirty="0" smtClean="0"/>
              <a:t>7 participants  (3 novice; 4 experienced)</a:t>
            </a:r>
          </a:p>
          <a:p>
            <a:pPr lvl="1"/>
            <a:r>
              <a:rPr lang="en-GB" sz="2000" dirty="0" smtClean="0"/>
              <a:t>Participant </a:t>
            </a:r>
            <a:r>
              <a:rPr lang="en-GB" sz="2000" dirty="0"/>
              <a:t>observation (92 hours) </a:t>
            </a:r>
            <a:endParaRPr lang="en-GB" sz="2000" dirty="0" smtClean="0"/>
          </a:p>
          <a:p>
            <a:pPr lvl="1"/>
            <a:r>
              <a:rPr lang="en-GB" sz="2000" dirty="0" smtClean="0"/>
              <a:t>13 </a:t>
            </a:r>
            <a:r>
              <a:rPr lang="en-GB" sz="2000" dirty="0"/>
              <a:t>tape recorded </a:t>
            </a:r>
            <a:r>
              <a:rPr lang="en-GB" sz="2000" dirty="0" smtClean="0"/>
              <a:t>interviews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Data </a:t>
            </a:r>
            <a:r>
              <a:rPr lang="en-GB" sz="2000" dirty="0"/>
              <a:t>analysis adopted the perspective of linguistic </a:t>
            </a:r>
            <a:r>
              <a:rPr lang="en-GB" sz="2000" dirty="0" smtClean="0"/>
              <a:t>ethnography </a:t>
            </a:r>
          </a:p>
          <a:p>
            <a:pPr marL="468313" lvl="1" indent="0" algn="r">
              <a:buNone/>
            </a:pPr>
            <a:r>
              <a:rPr lang="en-GB" sz="1800" dirty="0" smtClean="0"/>
              <a:t>(Key influences: Foucault 1969; Goffman 1974</a:t>
            </a:r>
            <a:r>
              <a:rPr lang="en-GB" dirty="0" smtClean="0"/>
              <a:t>)</a:t>
            </a:r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233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body" idx="1"/>
          </p:nvPr>
        </p:nvSpPr>
        <p:spPr>
          <a:xfrm>
            <a:off x="722313" y="3368973"/>
            <a:ext cx="7772400" cy="1500187"/>
          </a:xfrm>
          <a:noFill/>
          <a:ln>
            <a:noFill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dirty="0"/>
              <a:t>Findings (1): </a:t>
            </a:r>
            <a:r>
              <a:rPr lang="en-GB" sz="3200" dirty="0" smtClean="0"/>
              <a:t>Seven different </a:t>
            </a:r>
            <a:r>
              <a:rPr lang="en-GB" sz="3200" dirty="0"/>
              <a:t>ways of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thinking </a:t>
            </a:r>
            <a:r>
              <a:rPr lang="en-GB" sz="3200" dirty="0"/>
              <a:t>about patients</a:t>
            </a:r>
          </a:p>
        </p:txBody>
      </p:sp>
    </p:spTree>
    <p:extLst>
      <p:ext uri="{BB962C8B-B14F-4D97-AF65-F5344CB8AC3E}">
        <p14:creationId xmlns:p14="http://schemas.microsoft.com/office/powerpoint/2010/main" val="23985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4624"/>
            <a:ext cx="4896222" cy="1054689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The patient </a:t>
            </a:r>
            <a:r>
              <a:rPr lang="en-US" b="1" dirty="0"/>
              <a:t>as </a:t>
            </a:r>
            <a:r>
              <a:rPr lang="en-US" b="1" dirty="0" smtClean="0"/>
              <a:t>the </a:t>
            </a:r>
            <a:r>
              <a:rPr lang="en-US" b="1" dirty="0"/>
              <a:t>site of routine </a:t>
            </a:r>
            <a:r>
              <a:rPr lang="en-US" b="1" dirty="0" smtClean="0"/>
              <a:t>work</a:t>
            </a:r>
            <a:endParaRPr lang="en-US" b="1" dirty="0"/>
          </a:p>
        </p:txBody>
      </p:sp>
      <p:sp>
        <p:nvSpPr>
          <p:cNvPr id="5" name="AutoShape 29"/>
          <p:cNvSpPr>
            <a:spLocks noChangeArrowheads="1"/>
          </p:cNvSpPr>
          <p:nvPr/>
        </p:nvSpPr>
        <p:spPr bwMode="auto">
          <a:xfrm>
            <a:off x="5652120" y="100044"/>
            <a:ext cx="3491881" cy="1240723"/>
          </a:xfrm>
          <a:prstGeom prst="wedgeEllipseCallout">
            <a:avLst>
              <a:gd name="adj1" fmla="val -84111"/>
              <a:gd name="adj2" fmla="val -16039"/>
            </a:avLst>
          </a:prstGeom>
          <a:gradFill rotWithShape="1">
            <a:gsLst>
              <a:gs pos="0">
                <a:srgbClr val="CCCC00"/>
              </a:gs>
              <a:gs pos="50000">
                <a:srgbClr val="CCCC00">
                  <a:gamma/>
                  <a:tint val="60392"/>
                  <a:invGamma/>
                </a:srgbClr>
              </a:gs>
              <a:gs pos="100000">
                <a:srgbClr val="CCCC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defTabSz="2941638"/>
            <a:endParaRPr lang="en-US" sz="1000"/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5985284" y="314483"/>
            <a:ext cx="317025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00"/>
                    </a:gs>
                    <a:gs pos="100000">
                      <a:srgbClr val="CCCC00">
                        <a:gamma/>
                        <a:tint val="50980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/>
          <a:p>
            <a:pPr algn="l"/>
            <a:r>
              <a:rPr lang="en-GB" sz="1600" dirty="0">
                <a:solidFill>
                  <a:srgbClr val="74818C"/>
                </a:solidFill>
                <a:latin typeface="Lucida Calligraphy" pitchFamily="66" charset="0"/>
              </a:rPr>
              <a:t>“So – the 5 o’clock </a:t>
            </a:r>
            <a:r>
              <a:rPr lang="en-GB" sz="1600" dirty="0" err="1">
                <a:solidFill>
                  <a:srgbClr val="74818C"/>
                </a:solidFill>
                <a:latin typeface="Lucida Calligraphy" pitchFamily="66" charset="0"/>
              </a:rPr>
              <a:t>obs</a:t>
            </a:r>
            <a:r>
              <a:rPr lang="en-GB" sz="1600" dirty="0">
                <a:solidFill>
                  <a:srgbClr val="74818C"/>
                </a:solidFill>
                <a:latin typeface="Lucida Calligraphy" pitchFamily="66" charset="0"/>
              </a:rPr>
              <a:t>, do the ward round and do some eye and mouth care”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5576" y="1124744"/>
            <a:ext cx="8478688" cy="1511007"/>
            <a:chOff x="755576" y="1124744"/>
            <a:chExt cx="8478688" cy="1511007"/>
          </a:xfrm>
        </p:grpSpPr>
        <p:sp>
          <p:nvSpPr>
            <p:cNvPr id="8" name="Rectangle 7"/>
            <p:cNvSpPr/>
            <p:nvPr/>
          </p:nvSpPr>
          <p:spPr>
            <a:xfrm>
              <a:off x="5004048" y="1804754"/>
              <a:ext cx="423021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1" hangingPunct="1">
                <a:spcAft>
                  <a:spcPct val="70000"/>
                </a:spcAft>
              </a:pPr>
              <a:r>
                <a:rPr lang="en-US" sz="2400" b="1" kern="0" dirty="0" smtClean="0">
                  <a:solidFill>
                    <a:srgbClr val="323D43"/>
                  </a:solidFill>
                  <a:latin typeface="Georgia"/>
                  <a:ea typeface="ＭＳ Ｐゴシック"/>
                </a:rPr>
                <a:t>The patient </a:t>
              </a:r>
              <a:r>
                <a:rPr lang="en-US" sz="2400" b="1" kern="0" dirty="0">
                  <a:solidFill>
                    <a:srgbClr val="323D43"/>
                  </a:solidFill>
                  <a:latin typeface="Georgia"/>
                  <a:ea typeface="ＭＳ Ｐゴシック"/>
                </a:rPr>
                <a:t>as a set of needs</a:t>
              </a:r>
              <a:endParaRPr lang="en-GB" sz="1800" kern="0" dirty="0">
                <a:solidFill>
                  <a:srgbClr val="323D43"/>
                </a:solidFill>
                <a:latin typeface="Georgia"/>
                <a:ea typeface="ＭＳ Ｐゴシック"/>
              </a:endParaRPr>
            </a:p>
          </p:txBody>
        </p:sp>
        <p:sp>
          <p:nvSpPr>
            <p:cNvPr id="9" name="AutoShape 30"/>
            <p:cNvSpPr>
              <a:spLocks noChangeArrowheads="1"/>
            </p:cNvSpPr>
            <p:nvPr/>
          </p:nvSpPr>
          <p:spPr bwMode="auto">
            <a:xfrm>
              <a:off x="755576" y="1124744"/>
              <a:ext cx="3347864" cy="1152128"/>
            </a:xfrm>
            <a:prstGeom prst="wedgeEllipseCallout">
              <a:avLst>
                <a:gd name="adj1" fmla="val 88957"/>
                <a:gd name="adj2" fmla="val 42121"/>
              </a:avLst>
            </a:prstGeom>
            <a:gradFill rotWithShape="1">
              <a:gsLst>
                <a:gs pos="0">
                  <a:srgbClr val="CCCC00"/>
                </a:gs>
                <a:gs pos="50000">
                  <a:srgbClr val="CCCC00">
                    <a:gamma/>
                    <a:tint val="60392"/>
                    <a:invGamma/>
                  </a:srgbClr>
                </a:gs>
                <a:gs pos="100000">
                  <a:srgbClr val="CCCC00"/>
                </a:gs>
              </a:gsLst>
              <a:lin ang="540000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defTabSz="2941638"/>
              <a:endParaRPr lang="en-US" sz="1050"/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971600" y="1340768"/>
              <a:ext cx="3729505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bIns="0" anchor="ctr">
              <a:spAutoFit/>
            </a:bodyPr>
            <a:lstStyle/>
            <a:p>
              <a:pPr algn="l"/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“She </a:t>
              </a:r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needs reassuring… </a:t>
              </a:r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reassurance </a:t>
              </a:r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and consent I believe is what I did</a:t>
              </a:r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’”</a:t>
              </a:r>
              <a:endParaRPr lang="en-GB" sz="1600" dirty="0">
                <a:solidFill>
                  <a:srgbClr val="74818C"/>
                </a:solidFill>
                <a:latin typeface="Lucida Calligraphy" pitchFamily="66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4765" y="2852937"/>
            <a:ext cx="8863739" cy="1296143"/>
            <a:chOff x="244765" y="2852937"/>
            <a:chExt cx="8863739" cy="1296143"/>
          </a:xfrm>
        </p:grpSpPr>
        <p:sp>
          <p:nvSpPr>
            <p:cNvPr id="11" name="Rectangle 10"/>
            <p:cNvSpPr/>
            <p:nvPr/>
          </p:nvSpPr>
          <p:spPr>
            <a:xfrm>
              <a:off x="244765" y="3028890"/>
              <a:ext cx="274305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spcAft>
                  <a:spcPct val="70000"/>
                </a:spcAft>
              </a:pPr>
              <a:r>
                <a:rPr lang="en-US" sz="2400" b="1" kern="0" dirty="0">
                  <a:solidFill>
                    <a:srgbClr val="323D43"/>
                  </a:solidFill>
                  <a:latin typeface="Georgia"/>
                  <a:ea typeface="ＭＳ Ｐゴシック"/>
                </a:rPr>
                <a:t>The patient as body</a:t>
              </a:r>
            </a:p>
          </p:txBody>
        </p:sp>
        <p:sp>
          <p:nvSpPr>
            <p:cNvPr id="15" name="AutoShape 31"/>
            <p:cNvSpPr>
              <a:spLocks noChangeArrowheads="1"/>
            </p:cNvSpPr>
            <p:nvPr/>
          </p:nvSpPr>
          <p:spPr bwMode="auto">
            <a:xfrm>
              <a:off x="3798168" y="2852937"/>
              <a:ext cx="5238328" cy="1296143"/>
            </a:xfrm>
            <a:prstGeom prst="wedgeEllipseCallout">
              <a:avLst>
                <a:gd name="adj1" fmla="val -73375"/>
                <a:gd name="adj2" fmla="val -4428"/>
              </a:avLst>
            </a:prstGeom>
            <a:gradFill rotWithShape="1">
              <a:gsLst>
                <a:gs pos="0">
                  <a:srgbClr val="CCCC00"/>
                </a:gs>
                <a:gs pos="50000">
                  <a:srgbClr val="CCCC00">
                    <a:gamma/>
                    <a:tint val="60392"/>
                    <a:invGamma/>
                  </a:srgbClr>
                </a:gs>
                <a:gs pos="100000">
                  <a:srgbClr val="CCCC00"/>
                </a:gs>
              </a:gsLst>
              <a:lin ang="540000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defTabSz="2941638"/>
              <a:endParaRPr lang="en-US" sz="1000"/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4283968" y="3120516"/>
              <a:ext cx="4824536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8F8F8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bIns="0" anchor="ctr">
              <a:spAutoFit/>
            </a:bodyPr>
            <a:lstStyle/>
            <a:p>
              <a:pPr algn="l"/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“I think </a:t>
              </a:r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with those things you probably have depersonalised …you’ve taken the person away from that I </a:t>
              </a:r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think” </a:t>
              </a:r>
              <a:endParaRPr lang="en-GB" sz="1600" dirty="0">
                <a:solidFill>
                  <a:srgbClr val="74818C"/>
                </a:solidFill>
                <a:latin typeface="Lucida Calligraphy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4437112"/>
            <a:ext cx="8892479" cy="2232248"/>
            <a:chOff x="1" y="4437112"/>
            <a:chExt cx="8892479" cy="2232248"/>
          </a:xfrm>
        </p:grpSpPr>
        <p:sp>
          <p:nvSpPr>
            <p:cNvPr id="17" name="Rectangle 16"/>
            <p:cNvSpPr/>
            <p:nvPr/>
          </p:nvSpPr>
          <p:spPr>
            <a:xfrm>
              <a:off x="4716016" y="5838363"/>
              <a:ext cx="417646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kern="0" dirty="0">
                  <a:solidFill>
                    <a:srgbClr val="323D43"/>
                  </a:solidFill>
                  <a:latin typeface="Georgia"/>
                  <a:ea typeface="ＭＳ Ｐゴシック"/>
                </a:rPr>
                <a:t>The patient as </a:t>
              </a:r>
              <a:r>
                <a:rPr lang="en-US" sz="2400" b="1" kern="0" dirty="0" smtClean="0">
                  <a:solidFill>
                    <a:srgbClr val="323D43"/>
                  </a:solidFill>
                  <a:latin typeface="Georgia"/>
                  <a:ea typeface="ＭＳ Ｐゴシック"/>
                </a:rPr>
                <a:t>an (un)stable </a:t>
              </a:r>
              <a:r>
                <a:rPr lang="en-US" sz="2400" b="1" kern="0" dirty="0">
                  <a:solidFill>
                    <a:srgbClr val="323D43"/>
                  </a:solidFill>
                  <a:latin typeface="Georgia"/>
                  <a:ea typeface="ＭＳ Ｐゴシック"/>
                </a:rPr>
                <a:t>set of systems</a:t>
              </a:r>
            </a:p>
          </p:txBody>
        </p:sp>
        <p:sp>
          <p:nvSpPr>
            <p:cNvPr id="18" name="AutoShape 32"/>
            <p:cNvSpPr>
              <a:spLocks noChangeArrowheads="1"/>
            </p:cNvSpPr>
            <p:nvPr/>
          </p:nvSpPr>
          <p:spPr bwMode="auto">
            <a:xfrm>
              <a:off x="1" y="4437112"/>
              <a:ext cx="4466976" cy="1512168"/>
            </a:xfrm>
            <a:prstGeom prst="wedgeEllipseCallout">
              <a:avLst>
                <a:gd name="adj1" fmla="val 59676"/>
                <a:gd name="adj2" fmla="val 71226"/>
              </a:avLst>
            </a:prstGeom>
            <a:gradFill rotWithShape="1">
              <a:gsLst>
                <a:gs pos="0">
                  <a:srgbClr val="CCCC00"/>
                </a:gs>
                <a:gs pos="50000">
                  <a:srgbClr val="CCCC00">
                    <a:gamma/>
                    <a:tint val="60392"/>
                    <a:invGamma/>
                  </a:srgbClr>
                </a:gs>
                <a:gs pos="100000">
                  <a:srgbClr val="CCCC00"/>
                </a:gs>
              </a:gsLst>
              <a:lin ang="540000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defTabSz="2941638"/>
              <a:endParaRPr lang="en-US"/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auto">
            <a:xfrm>
              <a:off x="467544" y="4626706"/>
              <a:ext cx="4225925" cy="103105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 anchor="ctr">
              <a:spAutoFit/>
            </a:bodyPr>
            <a:lstStyle/>
            <a:p>
              <a:pPr algn="l" eaLnBrk="1" hangingPunct="1"/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‘She comments as the patient’s systolic blood pressure drops to 55 that even if the patient is lucid  </a:t>
              </a:r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“I </a:t>
              </a:r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don’t like </a:t>
              </a:r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55”’</a:t>
              </a:r>
              <a:endParaRPr lang="en-GB" sz="1600" dirty="0">
                <a:solidFill>
                  <a:srgbClr val="74818C"/>
                </a:solidFill>
                <a:latin typeface="Lucida Calligraphy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16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611" y="-459432"/>
            <a:ext cx="9132909" cy="2448272"/>
            <a:chOff x="119611" y="-459432"/>
            <a:chExt cx="9132909" cy="2448272"/>
          </a:xfrm>
        </p:grpSpPr>
        <p:sp>
          <p:nvSpPr>
            <p:cNvPr id="5" name="Rectangle 4"/>
            <p:cNvSpPr/>
            <p:nvPr/>
          </p:nvSpPr>
          <p:spPr>
            <a:xfrm>
              <a:off x="119611" y="-459432"/>
              <a:ext cx="4835818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eaLnBrk="1" hangingPunct="1">
                <a:spcAft>
                  <a:spcPct val="70000"/>
                </a:spcAft>
              </a:pPr>
              <a:endParaRPr lang="en-US" sz="2400" b="1" dirty="0" smtClean="0">
                <a:latin typeface="+mn-lt"/>
                <a:ea typeface="+mn-ea"/>
                <a:cs typeface="ＭＳ Ｐゴシック" pitchFamily="16" charset="-128"/>
              </a:endParaRPr>
            </a:p>
            <a:p>
              <a:pPr algn="l" eaLnBrk="1" hangingPunct="1">
                <a:spcAft>
                  <a:spcPct val="70000"/>
                </a:spcAft>
              </a:pPr>
              <a:endParaRPr lang="en-US" sz="2400" b="1" dirty="0" smtClean="0">
                <a:latin typeface="+mn-lt"/>
                <a:ea typeface="+mn-ea"/>
                <a:cs typeface="ＭＳ Ｐゴシック" pitchFamily="16" charset="-128"/>
              </a:endParaRPr>
            </a:p>
            <a:p>
              <a:r>
                <a:rPr lang="en-US" sz="2400" b="1" dirty="0">
                  <a:latin typeface="+mn-lt"/>
                  <a:ea typeface="+mn-ea"/>
                  <a:cs typeface="ＭＳ Ｐゴシック" pitchFamily="16" charset="-128"/>
                </a:rPr>
                <a:t>The patient as </a:t>
              </a:r>
            </a:p>
            <a:p>
              <a:r>
                <a:rPr lang="en-US" sz="2400" b="1" dirty="0">
                  <a:latin typeface="+mn-lt"/>
                  <a:ea typeface="+mn-ea"/>
                  <a:cs typeface="ＭＳ Ｐゴシック" pitchFamily="16" charset="-128"/>
                </a:rPr>
                <a:t>a medical ‘case’</a:t>
              </a:r>
              <a:endParaRPr lang="en-GB" sz="2400" b="1" dirty="0">
                <a:latin typeface="+mn-lt"/>
                <a:ea typeface="+mn-ea"/>
                <a:cs typeface="ＭＳ Ｐゴシック" pitchFamily="16" charset="-128"/>
              </a:endParaRPr>
            </a:p>
          </p:txBody>
        </p:sp>
        <p:sp>
          <p:nvSpPr>
            <p:cNvPr id="7" name="AutoShape 33"/>
            <p:cNvSpPr>
              <a:spLocks noChangeArrowheads="1"/>
            </p:cNvSpPr>
            <p:nvPr/>
          </p:nvSpPr>
          <p:spPr bwMode="auto">
            <a:xfrm>
              <a:off x="4655289" y="116632"/>
              <a:ext cx="4488711" cy="1728192"/>
            </a:xfrm>
            <a:prstGeom prst="wedgeEllipseCallout">
              <a:avLst>
                <a:gd name="adj1" fmla="val -70198"/>
                <a:gd name="adj2" fmla="val 8905"/>
              </a:avLst>
            </a:prstGeom>
            <a:gradFill rotWithShape="1">
              <a:gsLst>
                <a:gs pos="0">
                  <a:srgbClr val="CCCC00"/>
                </a:gs>
                <a:gs pos="50000">
                  <a:srgbClr val="CCCC00">
                    <a:gamma/>
                    <a:tint val="60392"/>
                    <a:invGamma/>
                  </a:srgbClr>
                </a:gs>
                <a:gs pos="100000">
                  <a:srgbClr val="CCCC00"/>
                </a:gs>
              </a:gsLst>
              <a:lin ang="540000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defTabSz="2941638"/>
              <a:endParaRPr lang="en-US" dirty="0" smtClean="0"/>
            </a:p>
            <a:p>
              <a:pPr defTabSz="2941638"/>
              <a:endParaRPr lang="en-US" dirty="0"/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4932040" y="453733"/>
              <a:ext cx="4320480" cy="1031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bIns="0" anchor="ctr">
              <a:spAutoFit/>
            </a:bodyPr>
            <a:lstStyle/>
            <a:p>
              <a:pPr algn="l" eaLnBrk="1" hangingPunct="1"/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‘She tells me that </a:t>
              </a:r>
              <a:r>
                <a:rPr lang="en-GB" sz="1600" dirty="0" err="1">
                  <a:solidFill>
                    <a:srgbClr val="74818C"/>
                  </a:solidFill>
                  <a:latin typeface="Lucida Calligraphy" pitchFamily="66" charset="0"/>
                </a:rPr>
                <a:t>Mrs.</a:t>
              </a:r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 Hargreaves has been admitted with Pneumonia on top of her COPD and </a:t>
              </a:r>
              <a:r>
                <a:rPr lang="en-GB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diabetes… </a:t>
              </a:r>
              <a:r>
                <a:rPr lang="en-GB" sz="1600" dirty="0">
                  <a:solidFill>
                    <a:srgbClr val="74818C"/>
                  </a:solidFill>
                  <a:latin typeface="Lucida Calligraphy" pitchFamily="66" charset="0"/>
                </a:rPr>
                <a:t>“and that’s it”’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1519" y="2204864"/>
            <a:ext cx="8458434" cy="1907177"/>
            <a:chOff x="251519" y="2204864"/>
            <a:chExt cx="8458434" cy="1907177"/>
          </a:xfrm>
        </p:grpSpPr>
        <p:sp>
          <p:nvSpPr>
            <p:cNvPr id="6" name="Rectangle 5"/>
            <p:cNvSpPr/>
            <p:nvPr/>
          </p:nvSpPr>
          <p:spPr>
            <a:xfrm>
              <a:off x="6228184" y="3281044"/>
              <a:ext cx="248176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b="1" dirty="0">
                  <a:latin typeface="+mn-lt"/>
                  <a:ea typeface="+mn-ea"/>
                  <a:cs typeface="ＭＳ Ｐゴシック" pitchFamily="16" charset="-128"/>
                </a:rPr>
                <a:t>The patient as </a:t>
              </a:r>
              <a:endParaRPr lang="en-US" sz="2400" b="1" dirty="0" smtClean="0">
                <a:latin typeface="+mn-lt"/>
                <a:ea typeface="+mn-ea"/>
                <a:cs typeface="ＭＳ Ｐゴシック" pitchFamily="16" charset="-128"/>
              </a:endParaRPr>
            </a:p>
            <a:p>
              <a:pPr algn="r"/>
              <a:r>
                <a:rPr lang="en-US" sz="2400" b="1" dirty="0" smtClean="0">
                  <a:latin typeface="+mn-lt"/>
                  <a:ea typeface="+mn-ea"/>
                  <a:cs typeface="ＭＳ Ｐゴシック" pitchFamily="16" charset="-128"/>
                </a:rPr>
                <a:t>a </a:t>
              </a:r>
              <a:r>
                <a:rPr lang="en-US" sz="2400" b="1" dirty="0">
                  <a:latin typeface="+mn-lt"/>
                  <a:ea typeface="+mn-ea"/>
                  <a:cs typeface="ＭＳ Ｐゴシック" pitchFamily="16" charset="-128"/>
                </a:rPr>
                <a:t>social being</a:t>
              </a:r>
            </a:p>
          </p:txBody>
        </p:sp>
        <p:sp>
          <p:nvSpPr>
            <p:cNvPr id="10" name="AutoShape 34"/>
            <p:cNvSpPr>
              <a:spLocks noChangeArrowheads="1"/>
            </p:cNvSpPr>
            <p:nvPr/>
          </p:nvSpPr>
          <p:spPr bwMode="auto">
            <a:xfrm>
              <a:off x="251519" y="2204864"/>
              <a:ext cx="4643661" cy="1512168"/>
            </a:xfrm>
            <a:prstGeom prst="wedgeEllipseCallout">
              <a:avLst>
                <a:gd name="adj1" fmla="val 77731"/>
                <a:gd name="adj2" fmla="val 46390"/>
              </a:avLst>
            </a:prstGeom>
            <a:gradFill rotWithShape="1">
              <a:gsLst>
                <a:gs pos="0">
                  <a:srgbClr val="CCCC00"/>
                </a:gs>
                <a:gs pos="50000">
                  <a:srgbClr val="CCCC00">
                    <a:gamma/>
                    <a:tint val="60392"/>
                    <a:invGamma/>
                  </a:srgbClr>
                </a:gs>
                <a:gs pos="100000">
                  <a:srgbClr val="CCCC00"/>
                </a:gs>
              </a:gsLst>
              <a:lin ang="540000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defTabSz="2941638"/>
              <a:endParaRPr lang="en-US" sz="1600"/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893784" y="2469957"/>
              <a:ext cx="3750224" cy="1031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bIns="0" anchor="ctr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‘Nurse </a:t>
              </a:r>
              <a:r>
                <a:rPr lang="en-US" sz="1600" dirty="0">
                  <a:solidFill>
                    <a:srgbClr val="74818C"/>
                  </a:solidFill>
                  <a:latin typeface="Lucida Calligraphy" pitchFamily="66" charset="0"/>
                </a:rPr>
                <a:t>A is smiling broadly, </a:t>
              </a:r>
              <a:endParaRPr lang="en-GB" sz="1600" dirty="0">
                <a:solidFill>
                  <a:srgbClr val="74818C"/>
                </a:solidFill>
                <a:latin typeface="Lucida Calligraphy" pitchFamily="66" charset="0"/>
              </a:endParaRPr>
            </a:p>
            <a:p>
              <a:pPr algn="l"/>
              <a:r>
                <a:rPr lang="en-US" sz="1600" dirty="0">
                  <a:solidFill>
                    <a:srgbClr val="74818C"/>
                  </a:solidFill>
                  <a:latin typeface="Lucida Calligraphy" pitchFamily="66" charset="0"/>
                </a:rPr>
                <a:t>“I know you”</a:t>
              </a:r>
            </a:p>
            <a:p>
              <a:pPr algn="l"/>
              <a:r>
                <a:rPr lang="en-US" sz="1600" dirty="0">
                  <a:solidFill>
                    <a:srgbClr val="74818C"/>
                  </a:solidFill>
                  <a:latin typeface="Lucida Calligraphy" pitchFamily="66" charset="0"/>
                </a:rPr>
                <a:t>Mr. </a:t>
              </a:r>
              <a:r>
                <a:rPr lang="en-US" sz="1600" dirty="0" err="1">
                  <a:solidFill>
                    <a:srgbClr val="74818C"/>
                  </a:solidFill>
                  <a:latin typeface="Lucida Calligraphy" pitchFamily="66" charset="0"/>
                </a:rPr>
                <a:t>Langden</a:t>
              </a:r>
              <a:r>
                <a:rPr lang="en-US" sz="1600" dirty="0">
                  <a:solidFill>
                    <a:srgbClr val="74818C"/>
                  </a:solidFill>
                  <a:latin typeface="Lucida Calligraphy" pitchFamily="66" charset="0"/>
                </a:rPr>
                <a:t> looks up and greets Nurse A. He too is smiling.’</a:t>
              </a:r>
              <a:r>
                <a:rPr lang="en-US" sz="1600" dirty="0">
                  <a:solidFill>
                    <a:srgbClr val="F8F8F8"/>
                  </a:solidFill>
                  <a:latin typeface="Lucida Calligraphy" pitchFamily="66" charset="0"/>
                </a:rPr>
                <a:t>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7504" y="4743436"/>
            <a:ext cx="9145016" cy="1355957"/>
            <a:chOff x="107504" y="4743436"/>
            <a:chExt cx="9145016" cy="1355957"/>
          </a:xfrm>
        </p:grpSpPr>
        <p:sp>
          <p:nvSpPr>
            <p:cNvPr id="9" name="Rectangle 8"/>
            <p:cNvSpPr/>
            <p:nvPr/>
          </p:nvSpPr>
          <p:spPr>
            <a:xfrm>
              <a:off x="107504" y="4743436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+mn-lt"/>
                  <a:ea typeface="+mn-ea"/>
                  <a:cs typeface="ＭＳ Ｐゴシック" pitchFamily="16" charset="-128"/>
                </a:rPr>
                <a:t>The patient as a</a:t>
              </a:r>
            </a:p>
            <a:p>
              <a:r>
                <a:rPr lang="en-US" sz="2400" b="1" dirty="0">
                  <a:latin typeface="+mn-lt"/>
                  <a:ea typeface="+mn-ea"/>
                  <a:cs typeface="ＭＳ Ｐゴシック" pitchFamily="16" charset="-128"/>
                </a:rPr>
                <a:t>valued individual</a:t>
              </a:r>
            </a:p>
          </p:txBody>
        </p:sp>
        <p:sp>
          <p:nvSpPr>
            <p:cNvPr id="13" name="AutoShape 35"/>
            <p:cNvSpPr>
              <a:spLocks noChangeArrowheads="1"/>
            </p:cNvSpPr>
            <p:nvPr/>
          </p:nvSpPr>
          <p:spPr bwMode="auto">
            <a:xfrm>
              <a:off x="4581831" y="4869160"/>
              <a:ext cx="4310649" cy="1230233"/>
            </a:xfrm>
            <a:prstGeom prst="wedgeEllipseCallout">
              <a:avLst>
                <a:gd name="adj1" fmla="val -69198"/>
                <a:gd name="adj2" fmla="val -18813"/>
              </a:avLst>
            </a:prstGeom>
            <a:gradFill rotWithShape="1">
              <a:gsLst>
                <a:gs pos="0">
                  <a:srgbClr val="CCCC00"/>
                </a:gs>
                <a:gs pos="50000">
                  <a:srgbClr val="CCCC00">
                    <a:gamma/>
                    <a:tint val="60392"/>
                    <a:invGamma/>
                  </a:srgbClr>
                </a:gs>
                <a:gs pos="100000">
                  <a:srgbClr val="CCCC00"/>
                </a:gs>
              </a:gsLst>
              <a:lin ang="540000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defTabSz="2941638"/>
              <a:endParaRPr lang="en-US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5004048" y="5092442"/>
              <a:ext cx="4248472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bIns="0" anchor="ctr">
              <a:spAutoFit/>
            </a:bodyPr>
            <a:lstStyle/>
            <a:p>
              <a:pPr algn="l"/>
              <a:r>
                <a:rPr lang="en-GB" altLang="ja-JP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“That’s </a:t>
              </a:r>
              <a:r>
                <a:rPr lang="en-GB" altLang="ja-JP" sz="1600" dirty="0">
                  <a:solidFill>
                    <a:srgbClr val="74818C"/>
                  </a:solidFill>
                  <a:latin typeface="Lucida Calligraphy" pitchFamily="66" charset="0"/>
                </a:rPr>
                <a:t>a big thing isn’t it … </a:t>
              </a:r>
            </a:p>
            <a:p>
              <a:pPr algn="l"/>
              <a:r>
                <a:rPr lang="en-GB" altLang="ja-JP" sz="1600" dirty="0">
                  <a:solidFill>
                    <a:srgbClr val="74818C"/>
                  </a:solidFill>
                  <a:latin typeface="Lucida Calligraphy" pitchFamily="66" charset="0"/>
                </a:rPr>
                <a:t>that’s someone's’ whole life turned </a:t>
              </a:r>
              <a:r>
                <a:rPr lang="en-GB" altLang="ja-JP" sz="1600" dirty="0" smtClean="0">
                  <a:solidFill>
                    <a:srgbClr val="74818C"/>
                  </a:solidFill>
                  <a:latin typeface="Lucida Calligraphy" pitchFamily="66" charset="0"/>
                </a:rPr>
                <a:t>around”</a:t>
              </a:r>
              <a:endParaRPr lang="en-GB" altLang="ja-JP" sz="1600" dirty="0">
                <a:solidFill>
                  <a:srgbClr val="74818C"/>
                </a:solidFill>
                <a:latin typeface="Lucida Calligraphy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133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180" y="979512"/>
            <a:ext cx="8496300" cy="649288"/>
          </a:xfrm>
        </p:spPr>
        <p:txBody>
          <a:bodyPr/>
          <a:lstStyle/>
          <a:p>
            <a:r>
              <a:rPr lang="en-GB" sz="3200" dirty="0" smtClean="0"/>
              <a:t>Summary of findings (part 1)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34480"/>
            <a:ext cx="8496300" cy="4114800"/>
          </a:xfrm>
        </p:spPr>
        <p:txBody>
          <a:bodyPr/>
          <a:lstStyle/>
          <a:p>
            <a:r>
              <a:rPr lang="en-GB" dirty="0" smtClean="0"/>
              <a:t>Nurses think about patients in </a:t>
            </a:r>
            <a:r>
              <a:rPr lang="en-GB" b="1" i="1" u="sng" dirty="0" smtClean="0"/>
              <a:t>different</a:t>
            </a:r>
            <a:r>
              <a:rPr lang="en-GB" dirty="0" smtClean="0"/>
              <a:t> ways</a:t>
            </a:r>
          </a:p>
          <a:p>
            <a:endParaRPr lang="en-GB" sz="1200" dirty="0" smtClean="0"/>
          </a:p>
          <a:p>
            <a:r>
              <a:rPr lang="en-GB" dirty="0" smtClean="0"/>
              <a:t>Knowledge that </a:t>
            </a:r>
            <a:r>
              <a:rPr lang="en-GB" dirty="0"/>
              <a:t>these different ways of thinking relate to one coherent being can only be </a:t>
            </a:r>
            <a:r>
              <a:rPr lang="en-GB" dirty="0" smtClean="0"/>
              <a:t>tacit</a:t>
            </a:r>
          </a:p>
          <a:p>
            <a:pPr marL="0" indent="0">
              <a:buNone/>
            </a:pPr>
            <a:r>
              <a:rPr lang="en-GB" dirty="0" smtClean="0"/>
              <a:t>     “We know more than we can say” </a:t>
            </a:r>
            <a:r>
              <a:rPr lang="en-GB" sz="1800" dirty="0" smtClean="0"/>
              <a:t>(Polanyi 1966). 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dirty="0" smtClean="0"/>
              <a:t>Thinking </a:t>
            </a:r>
            <a:r>
              <a:rPr lang="en-GB" dirty="0"/>
              <a:t>about </a:t>
            </a:r>
            <a:r>
              <a:rPr lang="en-GB" dirty="0" smtClean="0"/>
              <a:t>a patient </a:t>
            </a:r>
            <a:r>
              <a:rPr lang="en-GB" dirty="0"/>
              <a:t>as a </a:t>
            </a:r>
            <a:r>
              <a:rPr lang="en-GB" dirty="0" smtClean="0"/>
              <a:t>‘whole person’ </a:t>
            </a:r>
          </a:p>
          <a:p>
            <a:pPr lvl="1"/>
            <a:r>
              <a:rPr lang="en-GB" dirty="0" smtClean="0"/>
              <a:t>is </a:t>
            </a:r>
            <a:r>
              <a:rPr lang="en-GB" dirty="0"/>
              <a:t>literally unachievable </a:t>
            </a:r>
            <a:endParaRPr lang="en-GB" dirty="0" smtClean="0"/>
          </a:p>
          <a:p>
            <a:pPr lvl="1"/>
            <a:r>
              <a:rPr lang="en-GB" dirty="0" smtClean="0"/>
              <a:t>does </a:t>
            </a:r>
            <a:r>
              <a:rPr lang="en-GB" dirty="0"/>
              <a:t>not explain or guide </a:t>
            </a:r>
            <a:r>
              <a:rPr lang="en-GB" dirty="0" smtClean="0"/>
              <a:t>practice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8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body" idx="1"/>
          </p:nvPr>
        </p:nvSpPr>
        <p:spPr>
          <a:xfrm>
            <a:off x="827584" y="2204864"/>
            <a:ext cx="7772400" cy="3642196"/>
          </a:xfrm>
        </p:spPr>
        <p:txBody>
          <a:bodyPr/>
          <a:lstStyle/>
          <a:p>
            <a:r>
              <a:rPr lang="en-GB" sz="3200" dirty="0" smtClean="0"/>
              <a:t>Findings Part 2: Talking about persons</a:t>
            </a:r>
            <a:r>
              <a:rPr lang="en-GB" sz="3200" dirty="0"/>
              <a:t> </a:t>
            </a:r>
            <a:endParaRPr lang="en-GB" sz="3200" dirty="0" smtClean="0"/>
          </a:p>
          <a:p>
            <a:r>
              <a:rPr lang="en-GB" dirty="0" smtClean="0"/>
              <a:t>Participants </a:t>
            </a:r>
            <a:r>
              <a:rPr lang="en-GB" dirty="0"/>
              <a:t>often talked </a:t>
            </a:r>
            <a:r>
              <a:rPr lang="en-GB" i="1" dirty="0"/>
              <a:t>about</a:t>
            </a:r>
            <a:r>
              <a:rPr lang="en-GB" dirty="0"/>
              <a:t>  their practice as </a:t>
            </a:r>
            <a:r>
              <a:rPr lang="en-GB" dirty="0" smtClean="0"/>
              <a:t>being problematic.</a:t>
            </a:r>
          </a:p>
          <a:p>
            <a:r>
              <a:rPr lang="en-GB" dirty="0" smtClean="0"/>
              <a:t>Analysis </a:t>
            </a:r>
            <a:r>
              <a:rPr lang="en-GB" dirty="0"/>
              <a:t>of </a:t>
            </a:r>
            <a:r>
              <a:rPr lang="en-GB" dirty="0" smtClean="0"/>
              <a:t>these </a:t>
            </a:r>
            <a:r>
              <a:rPr lang="en-GB" dirty="0"/>
              <a:t>data revealed that </a:t>
            </a:r>
            <a:r>
              <a:rPr lang="en-GB" dirty="0" smtClean="0"/>
              <a:t>their identity as</a:t>
            </a:r>
            <a:r>
              <a:rPr lang="en-GB" b="1" i="1" dirty="0" smtClean="0"/>
              <a:t> </a:t>
            </a:r>
            <a:r>
              <a:rPr lang="en-GB" dirty="0" smtClean="0"/>
              <a:t>nurses was </a:t>
            </a:r>
            <a:r>
              <a:rPr lang="en-GB" dirty="0"/>
              <a:t>dependent  </a:t>
            </a:r>
            <a:r>
              <a:rPr lang="en-GB" dirty="0" smtClean="0"/>
              <a:t>upon caring </a:t>
            </a:r>
            <a:r>
              <a:rPr lang="en-GB" dirty="0"/>
              <a:t>for </a:t>
            </a:r>
            <a:r>
              <a:rPr lang="en-GB" i="1" dirty="0" smtClean="0"/>
              <a:t>persons.</a:t>
            </a:r>
            <a:r>
              <a:rPr lang="en-GB" dirty="0" smtClean="0"/>
              <a:t>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996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A34F-EF28-4841-854F-1545B0A03C8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456384" y="17728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-400050" algn="l">
              <a:buNone/>
            </a:pPr>
            <a:r>
              <a:rPr lang="en-US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“I </a:t>
            </a:r>
            <a:r>
              <a:rPr lang="en-US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don’t know if this is a really </a:t>
            </a:r>
            <a:r>
              <a:rPr lang="en-US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un-</a:t>
            </a:r>
            <a:r>
              <a:rPr lang="en-US" sz="1800" i="1" kern="0" dirty="0" err="1" smtClean="0">
                <a:solidFill>
                  <a:srgbClr val="323D43"/>
                </a:solidFill>
                <a:latin typeface="Georgia"/>
                <a:ea typeface="ＭＳ Ｐゴシック"/>
              </a:rPr>
              <a:t>nursey</a:t>
            </a:r>
            <a:r>
              <a:rPr lang="en-US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 </a:t>
            </a:r>
            <a:r>
              <a:rPr lang="en-US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thing to say ((</a:t>
            </a:r>
            <a:r>
              <a:rPr lang="en-US" sz="1800" kern="0" dirty="0">
                <a:solidFill>
                  <a:srgbClr val="323D43"/>
                </a:solidFill>
                <a:latin typeface="Georgia"/>
                <a:ea typeface="ＭＳ Ｐゴシック"/>
              </a:rPr>
              <a:t>laughter</a:t>
            </a:r>
            <a:r>
              <a:rPr lang="en-US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)) but I think the </a:t>
            </a:r>
            <a:r>
              <a:rPr lang="en-US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most important </a:t>
            </a:r>
            <a:r>
              <a:rPr lang="en-US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thing is making sure the patient’s safe“ </a:t>
            </a:r>
            <a:endParaRPr lang="en-GB" sz="1800" i="1" kern="0" dirty="0">
              <a:solidFill>
                <a:srgbClr val="323D43"/>
              </a:solidFill>
              <a:latin typeface="Georgia"/>
              <a:ea typeface="ＭＳ Ｐゴシック"/>
            </a:endParaRPr>
          </a:p>
        </p:txBody>
      </p:sp>
      <p:sp>
        <p:nvSpPr>
          <p:cNvPr id="9" name="Rectangle 8"/>
          <p:cNvSpPr/>
          <p:nvPr/>
        </p:nvSpPr>
        <p:spPr>
          <a:xfrm rot="21247213">
            <a:off x="-191550" y="37919"/>
            <a:ext cx="5582524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 algn="l"/>
            <a:endParaRPr lang="en-GB" sz="1800" i="1" kern="0" dirty="0" smtClean="0">
              <a:solidFill>
                <a:srgbClr val="323D43"/>
              </a:solidFill>
              <a:latin typeface="Georgia"/>
              <a:ea typeface="ＭＳ Ｐゴシック"/>
            </a:endParaRPr>
          </a:p>
          <a:p>
            <a:pPr lvl="1" algn="l"/>
            <a:r>
              <a:rPr lang="en-GB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“</a:t>
            </a:r>
            <a:r>
              <a:rPr lang="en-GB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with the sickest ICU patients you are - unfortunately focusing more on their observations.  I mean you are obviously caring for them as a person but in quite a different way”	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6023029"/>
            <a:ext cx="813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400050" eaLnBrk="1" hangingPunct="1">
              <a:spcAft>
                <a:spcPct val="70000"/>
              </a:spcAft>
            </a:pPr>
            <a:r>
              <a:rPr lang="en-GB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“If you always thought of them as a person it would be time to get out as well. I think those are the ones who leave ITU within a month”</a:t>
            </a:r>
          </a:p>
        </p:txBody>
      </p:sp>
      <p:sp>
        <p:nvSpPr>
          <p:cNvPr id="11" name="Rectangle 10"/>
          <p:cNvSpPr/>
          <p:nvPr/>
        </p:nvSpPr>
        <p:spPr>
          <a:xfrm rot="21395713">
            <a:off x="283102" y="3461220"/>
            <a:ext cx="4602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0050" algn="l" eaLnBrk="1" hangingPunct="1">
              <a:spcAft>
                <a:spcPct val="70000"/>
              </a:spcAft>
            </a:pPr>
            <a:r>
              <a:rPr lang="en-GB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“Its </a:t>
            </a:r>
            <a:r>
              <a:rPr lang="en-GB" sz="1800" i="1" u="sng" kern="0" dirty="0">
                <a:solidFill>
                  <a:srgbClr val="323D43"/>
                </a:solidFill>
                <a:latin typeface="Georgia"/>
                <a:ea typeface="ＭＳ Ｐゴシック"/>
              </a:rPr>
              <a:t>nice</a:t>
            </a:r>
            <a:r>
              <a:rPr lang="en-GB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 for us to see her as a person as well as the patient in the bed…but at the same time its something for him to focus on as </a:t>
            </a:r>
            <a:r>
              <a:rPr lang="en-GB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well” </a:t>
            </a:r>
            <a:endParaRPr lang="en-GB" sz="1800" i="1" kern="0" dirty="0">
              <a:solidFill>
                <a:srgbClr val="323D43"/>
              </a:solidFill>
              <a:latin typeface="Georgia"/>
              <a:ea typeface="ＭＳ Ｐゴシック"/>
            </a:endParaRPr>
          </a:p>
        </p:txBody>
      </p:sp>
      <p:sp>
        <p:nvSpPr>
          <p:cNvPr id="12" name="Rectangle 11"/>
          <p:cNvSpPr/>
          <p:nvPr/>
        </p:nvSpPr>
        <p:spPr>
          <a:xfrm rot="259568">
            <a:off x="5359861" y="3596840"/>
            <a:ext cx="37493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1" hangingPunct="1">
              <a:spcAft>
                <a:spcPct val="70000"/>
              </a:spcAft>
            </a:pPr>
            <a:r>
              <a:rPr lang="en-GB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“Privacy </a:t>
            </a:r>
            <a:r>
              <a:rPr lang="en-GB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and dignity is one of the nursing …things that nurses are supposed to </a:t>
            </a:r>
            <a:r>
              <a:rPr lang="en-GB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…((</a:t>
            </a:r>
            <a:r>
              <a:rPr lang="en-GB" sz="1800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laughs)</a:t>
            </a:r>
            <a:r>
              <a:rPr lang="en-GB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) </a:t>
            </a:r>
            <a:r>
              <a:rPr lang="en-GB" sz="18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But the most important thing was to make sure that they maintained their airway and they were breathing</a:t>
            </a:r>
            <a:r>
              <a:rPr lang="en-GB" sz="1800" i="1" kern="0" dirty="0" smtClean="0">
                <a:solidFill>
                  <a:srgbClr val="323D43"/>
                </a:solidFill>
                <a:latin typeface="Georgia"/>
                <a:ea typeface="ＭＳ Ｐゴシック"/>
              </a:rPr>
              <a:t>.”</a:t>
            </a:r>
            <a:endParaRPr lang="en-GB" sz="1800" i="1" kern="0" dirty="0">
              <a:solidFill>
                <a:srgbClr val="323D43"/>
              </a:solidFill>
              <a:latin typeface="Georgia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696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animBg="1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HealthSciences_template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HealthSciences_template</Template>
  <TotalTime>636</TotalTime>
  <Words>1026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HealthSciences_template</vt:lpstr>
      <vt:lpstr>UOS divider slide design</vt:lpstr>
      <vt:lpstr>UOS full bleed image</vt:lpstr>
      <vt:lpstr>Nursing the “whole person” in critical care?:  Implications for professional values, healthcare ideals and disciplinary identities </vt:lpstr>
      <vt:lpstr>Background and research question</vt:lpstr>
      <vt:lpstr>Methods</vt:lpstr>
      <vt:lpstr>PowerPoint Presentation</vt:lpstr>
      <vt:lpstr>PowerPoint Presentation</vt:lpstr>
      <vt:lpstr>PowerPoint Presentation</vt:lpstr>
      <vt:lpstr>Summary of findings (part 1) </vt:lpstr>
      <vt:lpstr>PowerPoint Presentation</vt:lpstr>
      <vt:lpstr>PowerPoint Presentation</vt:lpstr>
      <vt:lpstr>Summary of findings (part 2) </vt:lpstr>
      <vt:lpstr>PowerPoint Presentation</vt:lpstr>
      <vt:lpstr>References 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McLean C.D.</dc:creator>
  <cp:lastModifiedBy>Chris</cp:lastModifiedBy>
  <cp:revision>59</cp:revision>
  <dcterms:created xsi:type="dcterms:W3CDTF">2012-11-07T14:45:16Z</dcterms:created>
  <dcterms:modified xsi:type="dcterms:W3CDTF">2013-06-02T08:39:51Z</dcterms:modified>
</cp:coreProperties>
</file>