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14"/>
  </p:notesMasterIdLst>
  <p:handoutMasterIdLst>
    <p:handoutMasterId r:id="rId15"/>
  </p:handoutMasterIdLst>
  <p:sldIdLst>
    <p:sldId id="268" r:id="rId4"/>
    <p:sldId id="269" r:id="rId5"/>
    <p:sldId id="270" r:id="rId6"/>
    <p:sldId id="277" r:id="rId7"/>
    <p:sldId id="272" r:id="rId8"/>
    <p:sldId id="273" r:id="rId9"/>
    <p:sldId id="274" r:id="rId10"/>
    <p:sldId id="275" r:id="rId11"/>
    <p:sldId id="276" r:id="rId12"/>
    <p:sldId id="278" r:id="rId13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85F"/>
    <a:srgbClr val="615A20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75" d="100"/>
          <a:sy n="75" d="100"/>
        </p:scale>
        <p:origin x="-99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B153B18A-DBA2-48E1-8937-9D1ADF9D40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06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5C2119C0-A887-4892-9D12-756BB5350C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60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topics to grade were initially chosen after close scrutiny of new NMC standards  for education and review of the code of conduct and their underpinning values. Certain words/ key areas stood out and from noticing these grading themes were developed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1FC7E-FA56-4B54-9499-53D3FCE67E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18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ED314A-9281-4EF3-A080-E418EC6710D9}" type="slidenum">
              <a:rPr lang="en-GB">
                <a:latin typeface="Calisto MT" pitchFamily="18" charset="0"/>
              </a:rPr>
              <a:pPr eaLnBrk="1" hangingPunct="1"/>
              <a:t>6</a:t>
            </a:fld>
            <a:endParaRPr lang="en-GB">
              <a:latin typeface="Calisto MT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ealth Sciences_(WHITE)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974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8BBE2CCE-3F20-4D7B-BC5A-EE64786274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8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E5998-2D9C-4535-9BDC-DC8FA12583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23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C02A4-9D2D-4281-97B3-D941A3909AD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7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AE2D9-8E56-4298-80AC-51DF247659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00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03F76-7EC7-4B91-9672-ED6B03D997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33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ealth Sciences_(WHITE)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494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0B270-D20C-4065-80EB-C381A6E292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556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42EBB-BC1C-429B-8EFE-AB65C38AA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4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63021-BDCC-435F-9678-AC3041F860F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316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DFFCA-4F36-435E-A95D-635A333007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6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B4B41-A1CD-4731-804D-31DE2C7B47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75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B0CC5-7BE4-49F2-A831-4192C08AA8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65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486AD-7FC7-4764-8A30-0BB50E2B32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3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272-B70E-4AD0-BD2C-F7FDC8AADA6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170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2EE76-8C60-47B1-A2AD-8A983B2337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760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AE681-B93A-4EDE-B3DC-2B32C747ED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387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5660F-A3F5-4ED8-8BF8-D3FB165F4A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88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66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74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81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6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D31DD-DE77-464A-AC41-0E711139FD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49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15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78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74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5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13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0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4F941-D4CE-46E9-94B9-E0DD9F2533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4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33269-9FF5-427E-BE91-DA1F7B43AE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50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0732F-B366-463C-B45A-2C81D44BC5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3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83F5D-EA70-42D3-9A32-7642D391A9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0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C56A9-3B31-4BF9-968A-5BE051D5CD7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8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66718-960D-4FE6-856E-8FC3672D5D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4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fld id="{227C30E9-719D-4022-9D6A-7DCF0842B35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Health Sciences_(CMYK).ep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fld id="{4A687A88-9675-4E92-8DC6-8BDA984AC46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5367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Health Sciences_(CMYK)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57161" cy="747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6321" y="2059333"/>
            <a:ext cx="4472297" cy="1584176"/>
          </a:xfrm>
        </p:spPr>
        <p:txBody>
          <a:bodyPr>
            <a:noAutofit/>
          </a:bodyPr>
          <a:lstStyle/>
          <a:p>
            <a:pPr algn="ctr"/>
            <a:r>
              <a:rPr lang="en-GB" sz="3900" i="1" dirty="0">
                <a:solidFill>
                  <a:srgbClr val="0070C0"/>
                </a:solidFill>
              </a:rPr>
              <a:t>“I don’t think we’re in Kansas anymore…?”</a:t>
            </a:r>
          </a:p>
        </p:txBody>
      </p:sp>
    </p:spTree>
    <p:extLst>
      <p:ext uri="{BB962C8B-B14F-4D97-AF65-F5344CB8AC3E}">
        <p14:creationId xmlns:p14="http://schemas.microsoft.com/office/powerpoint/2010/main" val="21515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Fulford, K.W.M. (2004) Ten principles of Values Based Medicine  IN </a:t>
            </a:r>
            <a:r>
              <a:rPr lang="en-GB" dirty="0" err="1"/>
              <a:t>Radden</a:t>
            </a:r>
            <a:r>
              <a:rPr lang="en-GB" dirty="0"/>
              <a:t>, J. (2004) </a:t>
            </a:r>
            <a:r>
              <a:rPr lang="en-GB" i="1" dirty="0"/>
              <a:t>The Philosophy of Psychiatry: A Companion. </a:t>
            </a:r>
            <a:r>
              <a:rPr lang="en-GB" dirty="0"/>
              <a:t>Oxford University Press: New York pp206-234</a:t>
            </a:r>
          </a:p>
          <a:p>
            <a:r>
              <a:rPr lang="en-GB" dirty="0" smtClean="0"/>
              <a:t>Rolfe, G., Gardner, L. (2005) Towards a nursing science of the unique: Evidence, reflexivity and the study of persons </a:t>
            </a:r>
            <a:r>
              <a:rPr lang="en-GB" i="1" dirty="0" smtClean="0"/>
              <a:t>Journal of Research in Nursing </a:t>
            </a:r>
            <a:r>
              <a:rPr lang="en-GB" dirty="0" smtClean="0"/>
              <a:t>10: 297-310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0CC5-7BE4-49F2-A831-4192C08AA84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9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36" name="Picture 32" descr="Dscn0188.jpg (162157 bytes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9810" y="1412776"/>
            <a:ext cx="3504678" cy="467341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21" y="2314034"/>
            <a:ext cx="550318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  <a:latin typeface="+mj-lt"/>
                <a:ea typeface="+mj-ea"/>
                <a:cs typeface="ＭＳ Ｐゴシック" pitchFamily="16" charset="-128"/>
              </a:rPr>
              <a:t>Developing “Good character</a:t>
            </a:r>
            <a:r>
              <a:rPr lang="en-GB" sz="3200" dirty="0" smtClean="0">
                <a:solidFill>
                  <a:schemeClr val="tx2"/>
                </a:solidFill>
                <a:latin typeface="+mj-lt"/>
                <a:ea typeface="+mj-ea"/>
                <a:cs typeface="ＭＳ Ｐゴシック" pitchFamily="16" charset="-128"/>
              </a:rPr>
              <a:t>”</a:t>
            </a:r>
            <a:endParaRPr lang="en-GB" sz="3200" dirty="0">
              <a:solidFill>
                <a:schemeClr val="tx2"/>
              </a:solidFill>
              <a:latin typeface="+mj-lt"/>
              <a:ea typeface="+mj-ea"/>
              <a:cs typeface="ＭＳ Ｐゴシック" pitchFamily="16" charset="-128"/>
            </a:endParaRPr>
          </a:p>
          <a:p>
            <a:endParaRPr lang="en-GB" sz="3200" dirty="0">
              <a:solidFill>
                <a:schemeClr val="tx2"/>
              </a:solidFill>
              <a:latin typeface="+mj-lt"/>
              <a:ea typeface="+mj-ea"/>
              <a:cs typeface="ＭＳ Ｐゴシック" pitchFamily="16" charset="-128"/>
            </a:endParaRPr>
          </a:p>
          <a:p>
            <a:r>
              <a:rPr lang="en-GB" sz="3200" dirty="0">
                <a:solidFill>
                  <a:schemeClr val="tx2"/>
                </a:solidFill>
                <a:latin typeface="+mj-lt"/>
                <a:ea typeface="+mj-ea"/>
                <a:cs typeface="ＭＳ Ｐゴシック" pitchFamily="16" charset="-128"/>
              </a:rPr>
              <a:t>A Values Based curriculum  </a:t>
            </a:r>
            <a:r>
              <a:rPr lang="en-GB" sz="3200" dirty="0" smtClean="0">
                <a:solidFill>
                  <a:schemeClr val="tx2"/>
                </a:solidFill>
                <a:latin typeface="+mj-lt"/>
                <a:ea typeface="+mj-ea"/>
                <a:cs typeface="ＭＳ Ｐゴシック" pitchFamily="16" charset="-128"/>
              </a:rPr>
              <a:t>model</a:t>
            </a:r>
          </a:p>
          <a:p>
            <a:pPr algn="r"/>
            <a:endParaRPr lang="en-GB" sz="1600" dirty="0" smtClean="0">
              <a:latin typeface="+mn-lt"/>
              <a:ea typeface="+mn-ea"/>
              <a:cs typeface="ＭＳ Ｐゴシック" pitchFamily="16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762" y="5157192"/>
            <a:ext cx="4541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800" dirty="0">
                <a:solidFill>
                  <a:srgbClr val="323D43"/>
                </a:solidFill>
                <a:latin typeface="Georgia"/>
                <a:ea typeface="ＭＳ Ｐゴシック"/>
                <a:cs typeface="ＭＳ Ｐゴシック" pitchFamily="16" charset="-128"/>
              </a:rPr>
              <a:t>Chris McLean, Adult Field Lead </a:t>
            </a:r>
          </a:p>
          <a:p>
            <a:pPr lvl="0" algn="r"/>
            <a:r>
              <a:rPr lang="en-GB" sz="1800" dirty="0">
                <a:solidFill>
                  <a:srgbClr val="323D43"/>
                </a:solidFill>
                <a:latin typeface="Georgia"/>
                <a:ea typeface="ＭＳ Ｐゴシック"/>
                <a:cs typeface="ＭＳ Ｐゴシック" pitchFamily="16" charset="-128"/>
              </a:rPr>
              <a:t>Cathy Sullivan, Head of Practice </a:t>
            </a:r>
            <a:r>
              <a:rPr lang="en-GB" sz="1800" dirty="0" smtClean="0">
                <a:solidFill>
                  <a:srgbClr val="323D43"/>
                </a:solidFill>
                <a:latin typeface="Georgia"/>
                <a:ea typeface="ＭＳ Ｐゴシック"/>
                <a:cs typeface="ＭＳ Ｐゴシック" pitchFamily="16" charset="-128"/>
              </a:rPr>
              <a:t>Learning</a:t>
            </a:r>
          </a:p>
          <a:p>
            <a:pPr lvl="0" algn="r"/>
            <a:r>
              <a:rPr lang="en-GB" sz="1800" dirty="0" smtClean="0">
                <a:solidFill>
                  <a:srgbClr val="323D43"/>
                </a:solidFill>
                <a:latin typeface="Georgia"/>
                <a:ea typeface="ＭＳ Ｐゴシック"/>
                <a:cs typeface="ＭＳ Ｐゴシック" pitchFamily="16" charset="-128"/>
              </a:rPr>
              <a:t>University of Southampton</a:t>
            </a:r>
            <a:endParaRPr lang="en-GB" sz="1800" dirty="0">
              <a:solidFill>
                <a:srgbClr val="323D43"/>
              </a:solidFill>
              <a:latin typeface="Georgia"/>
              <a:ea typeface="ＭＳ Ｐゴシック"/>
              <a:cs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4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Educational drivers</a:t>
            </a:r>
          </a:p>
          <a:p>
            <a:pPr lvl="1"/>
            <a:r>
              <a:rPr lang="en-GB" dirty="0" smtClean="0"/>
              <a:t>NMC Standards</a:t>
            </a:r>
            <a:r>
              <a:rPr lang="en-GB" dirty="0"/>
              <a:t>:  </a:t>
            </a:r>
            <a:endParaRPr lang="en-GB" dirty="0" smtClean="0"/>
          </a:p>
          <a:p>
            <a:pPr marL="522288" lvl="1" indent="0">
              <a:buNone/>
            </a:pPr>
            <a:r>
              <a:rPr lang="en-GB" dirty="0"/>
              <a:t>	</a:t>
            </a:r>
            <a:r>
              <a:rPr lang="en-GB" dirty="0" smtClean="0"/>
              <a:t>“</a:t>
            </a:r>
            <a:r>
              <a:rPr lang="en-GB" dirty="0"/>
              <a:t>Compassionate” … “integrity” … “graduate”</a:t>
            </a:r>
          </a:p>
          <a:p>
            <a:pPr lvl="1"/>
            <a:r>
              <a:rPr lang="en-GB" dirty="0" smtClean="0"/>
              <a:t>NMC requirement for Good Character</a:t>
            </a:r>
          </a:p>
          <a:p>
            <a:r>
              <a:rPr lang="en-GB" dirty="0" smtClean="0"/>
              <a:t>Practice drivers</a:t>
            </a:r>
          </a:p>
          <a:p>
            <a:pPr lvl="1"/>
            <a:r>
              <a:rPr lang="en-GB" dirty="0" smtClean="0"/>
              <a:t>Care and compassion</a:t>
            </a:r>
          </a:p>
          <a:p>
            <a:pPr marL="990600" lvl="2" indent="0">
              <a:buNone/>
            </a:pPr>
            <a:r>
              <a:rPr lang="en-GB" dirty="0" smtClean="0"/>
              <a:t>(E.g. 2011 Health Service Ombudsman report)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475-005B-445A-A859-77DA20D95D8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1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02081"/>
            <a:ext cx="15192117" cy="1364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1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51520"/>
            <a:ext cx="8496300" cy="649288"/>
          </a:xfrm>
        </p:spPr>
        <p:txBody>
          <a:bodyPr/>
          <a:lstStyle/>
          <a:p>
            <a:r>
              <a:rPr lang="en-GB" dirty="0" smtClean="0"/>
              <a:t>Theoretical Perspectives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88840"/>
            <a:ext cx="8496300" cy="4114800"/>
          </a:xfrm>
        </p:spPr>
        <p:txBody>
          <a:bodyPr/>
          <a:lstStyle/>
          <a:p>
            <a:r>
              <a:rPr lang="en-GB" dirty="0" smtClean="0"/>
              <a:t>Values Based Practice</a:t>
            </a:r>
          </a:p>
          <a:p>
            <a:pPr lvl="1"/>
            <a:r>
              <a:rPr lang="en-GB" dirty="0" smtClean="0"/>
              <a:t>Clinical </a:t>
            </a:r>
            <a:r>
              <a:rPr lang="en-GB" dirty="0"/>
              <a:t>and ethical challenges </a:t>
            </a:r>
            <a:r>
              <a:rPr lang="en-GB" dirty="0" smtClean="0"/>
              <a:t>reflect different </a:t>
            </a:r>
            <a:r>
              <a:rPr lang="en-GB" dirty="0"/>
              <a:t>value perspectives of parties involved (Fulford, 2004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Nursing is a science of the ‘unique’ which is able to deal with </a:t>
            </a:r>
            <a:r>
              <a:rPr lang="en-GB" i="1" dirty="0" smtClean="0"/>
              <a:t>this</a:t>
            </a:r>
            <a:r>
              <a:rPr lang="en-GB" dirty="0" smtClean="0"/>
              <a:t> nursing situation, </a:t>
            </a:r>
            <a:r>
              <a:rPr lang="en-GB" i="1" dirty="0" smtClean="0"/>
              <a:t>this</a:t>
            </a:r>
            <a:r>
              <a:rPr lang="en-GB" dirty="0" smtClean="0"/>
              <a:t> hospital, </a:t>
            </a:r>
            <a:r>
              <a:rPr lang="en-GB" i="1" dirty="0" smtClean="0"/>
              <a:t>that</a:t>
            </a:r>
            <a:r>
              <a:rPr lang="en-GB" dirty="0" smtClean="0"/>
              <a:t> patient or </a:t>
            </a:r>
            <a:r>
              <a:rPr lang="en-GB" i="1" dirty="0" smtClean="0"/>
              <a:t>this </a:t>
            </a:r>
            <a:r>
              <a:rPr lang="en-GB" dirty="0" smtClean="0"/>
              <a:t>service user group. (Rolfe &amp; Gardner 2005)</a:t>
            </a:r>
            <a:endParaRPr lang="en-GB" dirty="0"/>
          </a:p>
          <a:p>
            <a:r>
              <a:rPr lang="en-GB" dirty="0" smtClean="0"/>
              <a:t>Virtue Ethics</a:t>
            </a:r>
          </a:p>
          <a:p>
            <a:pPr lvl="1"/>
            <a:r>
              <a:rPr lang="en-GB" dirty="0" smtClean="0"/>
              <a:t>Character</a:t>
            </a:r>
          </a:p>
          <a:p>
            <a:pPr lvl="1"/>
            <a:r>
              <a:rPr lang="en-GB" dirty="0" smtClean="0"/>
              <a:t>Virtues (intellectual virtues; courage; “caring virtues”)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475-005B-445A-A859-77DA20D95D8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469" y="2593695"/>
            <a:ext cx="1557337" cy="830987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lIns="91429" tIns="45715" rIns="91429" bIns="45715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/>
              <a:t>The Heart </a:t>
            </a:r>
            <a:endParaRPr lang="en-GB" dirty="0"/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805"/>
            <a:ext cx="8795263" cy="662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7" name="Group 2"/>
          <p:cNvGrpSpPr>
            <a:grpSpLocks/>
          </p:cNvGrpSpPr>
          <p:nvPr/>
        </p:nvGrpSpPr>
        <p:grpSpPr bwMode="auto">
          <a:xfrm>
            <a:off x="6730309" y="548680"/>
            <a:ext cx="1905000" cy="1963630"/>
            <a:chOff x="6079690" y="1502248"/>
            <a:chExt cx="1905000" cy="1963540"/>
          </a:xfrm>
        </p:grpSpPr>
        <p:pic>
          <p:nvPicPr>
            <p:cNvPr id="8206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9690" y="1502248"/>
              <a:ext cx="1905000" cy="1563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79690" y="3065696"/>
              <a:ext cx="1905000" cy="400092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GB" sz="2000" dirty="0">
                  <a:solidFill>
                    <a:schemeClr val="tx1">
                      <a:lumMod val="50000"/>
                    </a:schemeClr>
                  </a:solidFill>
                </a:rPr>
                <a:t>The Heart </a:t>
              </a:r>
            </a:p>
          </p:txBody>
        </p:sp>
      </p:grpSp>
      <p:grpSp>
        <p:nvGrpSpPr>
          <p:cNvPr id="8198" name="Group 7"/>
          <p:cNvGrpSpPr>
            <a:grpSpLocks/>
          </p:cNvGrpSpPr>
          <p:nvPr/>
        </p:nvGrpSpPr>
        <p:grpSpPr bwMode="auto">
          <a:xfrm>
            <a:off x="714429" y="548680"/>
            <a:ext cx="1822450" cy="1968561"/>
            <a:chOff x="457200" y="1490060"/>
            <a:chExt cx="1821690" cy="1969193"/>
          </a:xfrm>
        </p:grpSpPr>
        <p:pic>
          <p:nvPicPr>
            <p:cNvPr id="8204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90060"/>
              <a:ext cx="1811346" cy="1596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57200" y="3059014"/>
              <a:ext cx="1810582" cy="400239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GB" sz="2000" dirty="0">
                  <a:solidFill>
                    <a:schemeClr val="tx1">
                      <a:lumMod val="50000"/>
                    </a:schemeClr>
                  </a:solidFill>
                </a:rPr>
                <a:t>The Brain </a:t>
              </a:r>
            </a:p>
          </p:txBody>
        </p:sp>
      </p:grpSp>
      <p:pic>
        <p:nvPicPr>
          <p:cNvPr id="819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17" y="4736820"/>
            <a:ext cx="1905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92817" y="4417676"/>
            <a:ext cx="1905000" cy="40005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lIns="91429" tIns="45715" rIns="91429" bIns="45715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The Nerve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94419" y="1063345"/>
            <a:ext cx="2735262" cy="3060700"/>
            <a:chOff x="4472186" y="1488683"/>
            <a:chExt cx="3829367" cy="4284980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4472186" y="1488683"/>
              <a:ext cx="3829367" cy="4284980"/>
            </a:xfrm>
            <a:prstGeom prst="downArrow">
              <a:avLst>
                <a:gd name="adj1" fmla="val 50000"/>
                <a:gd name="adj2" fmla="val 3069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02" name="TextBox 11"/>
            <p:cNvSpPr txBox="1">
              <a:spLocks noChangeArrowheads="1"/>
            </p:cNvSpPr>
            <p:nvPr/>
          </p:nvSpPr>
          <p:spPr bwMode="auto">
            <a:xfrm>
              <a:off x="5255101" y="4654741"/>
              <a:ext cx="2291398" cy="1042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8016" tIns="64008" rIns="128016" bIns="640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2000" b="1" dirty="0">
                  <a:solidFill>
                    <a:schemeClr val="bg1"/>
                  </a:solidFill>
                </a:rPr>
                <a:t>Self</a:t>
              </a:r>
            </a:p>
            <a:p>
              <a:pPr algn="ctr" eaLnBrk="1" hangingPunct="1"/>
              <a:r>
                <a:rPr lang="en-GB" sz="2000" b="1" dirty="0">
                  <a:solidFill>
                    <a:schemeClr val="bg1"/>
                  </a:solidFill>
                </a:rPr>
                <a:t>Discovery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" y="131935"/>
            <a:ext cx="9102576" cy="67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27357" cy="1341438"/>
          </a:xfrm>
        </p:spPr>
        <p:txBody>
          <a:bodyPr/>
          <a:lstStyle/>
          <a:p>
            <a:r>
              <a:rPr lang="en-GB" dirty="0" smtClean="0"/>
              <a:t>Values Based Enquiry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54" y="1734482"/>
            <a:ext cx="8841046" cy="493487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Guided by </a:t>
            </a:r>
            <a:r>
              <a:rPr lang="en-GB" sz="2800" i="1" dirty="0"/>
              <a:t>principles</a:t>
            </a:r>
            <a:r>
              <a:rPr lang="en-GB" sz="2800" dirty="0"/>
              <a:t> rather than </a:t>
            </a:r>
            <a:r>
              <a:rPr lang="en-GB" sz="2800" i="1" dirty="0"/>
              <a:t>process</a:t>
            </a:r>
            <a:r>
              <a:rPr lang="en-GB" sz="2800" dirty="0"/>
              <a:t>. 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Example Semester 1 activities:</a:t>
            </a:r>
          </a:p>
          <a:p>
            <a:r>
              <a:rPr lang="en-GB" sz="2800" dirty="0" smtClean="0"/>
              <a:t> “</a:t>
            </a:r>
            <a:r>
              <a:rPr lang="en-GB" sz="2800" dirty="0"/>
              <a:t>Why are you here?” </a:t>
            </a:r>
          </a:p>
          <a:p>
            <a:r>
              <a:rPr lang="en-GB" sz="2800" dirty="0" smtClean="0"/>
              <a:t>“</a:t>
            </a:r>
            <a:r>
              <a:rPr lang="en-GB" sz="2800" dirty="0"/>
              <a:t>What are you most proud of achieving this term?”</a:t>
            </a:r>
          </a:p>
          <a:p>
            <a:r>
              <a:rPr lang="en-GB" sz="2800" dirty="0" smtClean="0"/>
              <a:t>“Examining emotional </a:t>
            </a:r>
            <a:r>
              <a:rPr lang="en-GB" sz="2800" dirty="0"/>
              <a:t>responses to practice” </a:t>
            </a:r>
          </a:p>
          <a:p>
            <a:r>
              <a:rPr lang="en-GB" sz="2800" dirty="0" smtClean="0"/>
              <a:t>“Role models and concepts </a:t>
            </a:r>
            <a:r>
              <a:rPr lang="en-GB" sz="2800" dirty="0"/>
              <a:t>of a Good Nurse” 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475-005B-445A-A859-77DA20D95D8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Embedding the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496300" cy="4114800"/>
          </a:xfrm>
        </p:spPr>
        <p:txBody>
          <a:bodyPr/>
          <a:lstStyle/>
          <a:p>
            <a:r>
              <a:rPr lang="en-GB" sz="2800" dirty="0"/>
              <a:t>Shared </a:t>
            </a:r>
            <a:r>
              <a:rPr lang="en-GB" sz="2800" dirty="0" smtClean="0"/>
              <a:t>ethos  /philosophy</a:t>
            </a:r>
            <a:endParaRPr lang="en-GB" sz="2800" dirty="0"/>
          </a:p>
          <a:p>
            <a:r>
              <a:rPr lang="en-GB" sz="2800" dirty="0"/>
              <a:t>Values Based Enquiry groups</a:t>
            </a:r>
          </a:p>
          <a:p>
            <a:r>
              <a:rPr lang="en-GB" sz="2800" dirty="0"/>
              <a:t>Assessments – “What makes a good nurse”</a:t>
            </a:r>
          </a:p>
          <a:p>
            <a:r>
              <a:rPr lang="en-GB" sz="2800" dirty="0"/>
              <a:t>Graded assessment of practice based upon values</a:t>
            </a:r>
          </a:p>
          <a:p>
            <a:r>
              <a:rPr lang="en-GB" sz="2800" dirty="0"/>
              <a:t>Managing student programmes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475-005B-445A-A859-77DA20D95D8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-252536" y="0"/>
            <a:ext cx="9396536" cy="69573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" y="137206"/>
            <a:ext cx="5532614" cy="11083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89" y="2554617"/>
            <a:ext cx="3960440" cy="1341438"/>
          </a:xfrm>
        </p:spPr>
        <p:txBody>
          <a:bodyPr/>
          <a:lstStyle/>
          <a:p>
            <a:pPr algn="ctr"/>
            <a:r>
              <a:rPr lang="en-GB" sz="4700" dirty="0"/>
              <a:t>The Yellow Brick Road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4908" y="1158418"/>
            <a:ext cx="3909006" cy="4502830"/>
          </a:xfrm>
        </p:spPr>
        <p:txBody>
          <a:bodyPr/>
          <a:lstStyle/>
          <a:p>
            <a:r>
              <a:rPr lang="en-GB" sz="2300" dirty="0">
                <a:solidFill>
                  <a:srgbClr val="000000"/>
                </a:solidFill>
              </a:rPr>
              <a:t>A personal journey which we can only guide.</a:t>
            </a:r>
          </a:p>
          <a:p>
            <a:r>
              <a:rPr lang="en-GB" sz="2300" dirty="0">
                <a:solidFill>
                  <a:srgbClr val="000000"/>
                </a:solidFill>
              </a:rPr>
              <a:t>Individuals who are responsive to values of self and others</a:t>
            </a:r>
          </a:p>
          <a:p>
            <a:r>
              <a:rPr lang="en-GB" sz="2300" dirty="0">
                <a:solidFill>
                  <a:srgbClr val="000000"/>
                </a:solidFill>
              </a:rPr>
              <a:t>Practice grounded in care and compassion</a:t>
            </a:r>
          </a:p>
          <a:p>
            <a:r>
              <a:rPr lang="en-GB" sz="2300" dirty="0">
                <a:solidFill>
                  <a:srgbClr val="000000"/>
                </a:solidFill>
              </a:rPr>
              <a:t>Practitioners with ‘the heart’, ‘the nerve’ and ‘the brain’</a:t>
            </a:r>
            <a:endParaRPr lang="en-GB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475-005B-445A-A859-77DA20D95D8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63" y="5701325"/>
            <a:ext cx="1029501" cy="102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Sciences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HealthSciences_template</Template>
  <TotalTime>1158</TotalTime>
  <Words>370</Words>
  <Application>Microsoft Office PowerPoint</Application>
  <PresentationFormat>On-screen Show (4:3)</PresentationFormat>
  <Paragraphs>58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HealthSciences_template</vt:lpstr>
      <vt:lpstr>UOS divider slide design</vt:lpstr>
      <vt:lpstr>UOS full bleed image</vt:lpstr>
      <vt:lpstr>“I don’t think we’re in Kansas anymore…?”</vt:lpstr>
      <vt:lpstr>PowerPoint Presentation</vt:lpstr>
      <vt:lpstr>Context </vt:lpstr>
      <vt:lpstr>PowerPoint Presentation</vt:lpstr>
      <vt:lpstr>Theoretical Perspectives</vt:lpstr>
      <vt:lpstr>PowerPoint Presentation</vt:lpstr>
      <vt:lpstr>Values Based Enquiry</vt:lpstr>
      <vt:lpstr>Embedding the model</vt:lpstr>
      <vt:lpstr>The Yellow Brick Road Curriculum</vt:lpstr>
      <vt:lpstr>References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don’t think we’re in Kansas anymore…?”</dc:title>
  <dc:creator>McLean C.D.</dc:creator>
  <cp:lastModifiedBy>Sullivan C.E.</cp:lastModifiedBy>
  <cp:revision>5</cp:revision>
  <dcterms:created xsi:type="dcterms:W3CDTF">2011-08-08T13:20:11Z</dcterms:created>
  <dcterms:modified xsi:type="dcterms:W3CDTF">2011-09-05T13:49:27Z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-285257203</vt:i4>
  </property>
  <property fmtid="{D5CDD505-2E9C-101B-9397-08002B2CF9AE}" pid="3" name="_NewReviewCycle">
    <vt:lpwstr/>
  </property>
  <property fmtid="{D5CDD505-2E9C-101B-9397-08002B2CF9AE}" pid="4" name="_EmailSubject">
    <vt:lpwstr>updated PowerPoint</vt:lpwstr>
  </property>
  <property fmtid="{D5CDD505-2E9C-101B-9397-08002B2CF9AE}" pid="5" name="_AuthorEmail">
    <vt:lpwstr>C.Sullivan@soton.ac.uk</vt:lpwstr>
  </property>
  <property fmtid="{D5CDD505-2E9C-101B-9397-08002B2CF9AE}" pid="6" name="_AuthorEmailDisplayName">
    <vt:lpwstr>Sullivan C.E.</vt:lpwstr>
  </property>
  <property fmtid="{D5CDD505-2E9C-101B-9397-08002B2CF9AE}" pid="7" name="_PreviousAdHocReviewCycleID">
    <vt:i4>-208834356</vt:i4>
  </property>
</Properties>
</file>