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46"/>
  </p:notesMasterIdLst>
  <p:handoutMasterIdLst>
    <p:handoutMasterId r:id="rId47"/>
  </p:handoutMasterIdLst>
  <p:sldIdLst>
    <p:sldId id="256" r:id="rId4"/>
    <p:sldId id="270" r:id="rId5"/>
    <p:sldId id="415" r:id="rId6"/>
    <p:sldId id="416" r:id="rId7"/>
    <p:sldId id="466" r:id="rId8"/>
    <p:sldId id="428" r:id="rId9"/>
    <p:sldId id="465" r:id="rId10"/>
    <p:sldId id="467" r:id="rId11"/>
    <p:sldId id="469" r:id="rId12"/>
    <p:sldId id="468" r:id="rId13"/>
    <p:sldId id="514" r:id="rId14"/>
    <p:sldId id="464" r:id="rId15"/>
    <p:sldId id="463" r:id="rId16"/>
    <p:sldId id="506" r:id="rId17"/>
    <p:sldId id="507" r:id="rId18"/>
    <p:sldId id="499" r:id="rId19"/>
    <p:sldId id="508" r:id="rId20"/>
    <p:sldId id="509" r:id="rId21"/>
    <p:sldId id="502" r:id="rId22"/>
    <p:sldId id="511" r:id="rId23"/>
    <p:sldId id="475" r:id="rId24"/>
    <p:sldId id="470" r:id="rId25"/>
    <p:sldId id="471" r:id="rId26"/>
    <p:sldId id="481" r:id="rId27"/>
    <p:sldId id="482" r:id="rId28"/>
    <p:sldId id="510" r:id="rId29"/>
    <p:sldId id="483" r:id="rId30"/>
    <p:sldId id="472" r:id="rId31"/>
    <p:sldId id="484" r:id="rId32"/>
    <p:sldId id="485" r:id="rId33"/>
    <p:sldId id="493" r:id="rId34"/>
    <p:sldId id="473" r:id="rId35"/>
    <p:sldId id="504" r:id="rId36"/>
    <p:sldId id="505" r:id="rId37"/>
    <p:sldId id="512" r:id="rId38"/>
    <p:sldId id="491" r:id="rId39"/>
    <p:sldId id="492" r:id="rId40"/>
    <p:sldId id="494" r:id="rId41"/>
    <p:sldId id="513" r:id="rId42"/>
    <p:sldId id="474" r:id="rId43"/>
    <p:sldId id="454" r:id="rId44"/>
    <p:sldId id="381" r:id="rId45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P. Lewis" initials="AP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0F2C"/>
    <a:srgbClr val="FEBB00"/>
    <a:srgbClr val="FFB300"/>
    <a:srgbClr val="FF5757"/>
    <a:srgbClr val="FFEAA7"/>
    <a:srgbClr val="FE3E14"/>
    <a:srgbClr val="CC9900"/>
    <a:srgbClr val="FFDA65"/>
    <a:srgbClr val="92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43" autoAdjust="0"/>
    <p:restoredTop sz="87574" autoAdjust="0"/>
  </p:normalViewPr>
  <p:slideViewPr>
    <p:cSldViewPr>
      <p:cViewPr>
        <p:scale>
          <a:sx n="75" d="100"/>
          <a:sy n="75" d="100"/>
        </p:scale>
        <p:origin x="-108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49240-C62E-46EE-B67E-7C107A7EB1B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1F8F6B-B0C7-4F3B-8C12-C09F3799DABB}">
      <dgm:prSet phldrT="[Text]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Silicon wafer</a:t>
          </a:r>
          <a:endParaRPr lang="en-GB" dirty="0"/>
        </a:p>
      </dgm:t>
    </dgm:pt>
    <dgm:pt modelId="{BD6D4BD5-08DA-4195-B5F3-C7E211E39D4C}" type="parTrans" cxnId="{93C38F7A-CC3B-4D16-9946-7BA238B0C50D}">
      <dgm:prSet/>
      <dgm:spPr/>
      <dgm:t>
        <a:bodyPr/>
        <a:lstStyle/>
        <a:p>
          <a:endParaRPr lang="en-GB"/>
        </a:p>
      </dgm:t>
    </dgm:pt>
    <dgm:pt modelId="{256F4A5A-2B62-456D-A219-07F3F27A0366}" type="sibTrans" cxnId="{93C38F7A-CC3B-4D16-9946-7BA238B0C50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34606F8F-417B-49E8-B889-82898BF0FB1F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Photolithography on top side</a:t>
          </a:r>
          <a:endParaRPr lang="en-GB" dirty="0"/>
        </a:p>
      </dgm:t>
    </dgm:pt>
    <dgm:pt modelId="{29BD2F4F-81EA-4863-BE89-919E7423C72C}" type="parTrans" cxnId="{6F4FAA8B-E87D-4781-B0C7-8B736E14F175}">
      <dgm:prSet/>
      <dgm:spPr/>
      <dgm:t>
        <a:bodyPr/>
        <a:lstStyle/>
        <a:p>
          <a:endParaRPr lang="en-GB"/>
        </a:p>
      </dgm:t>
    </dgm:pt>
    <dgm:pt modelId="{17A909A6-1F96-4D65-9FC5-5B3698C82FC6}" type="sibTrans" cxnId="{6F4FAA8B-E87D-4781-B0C7-8B736E14F17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A70EB38E-E9F9-4D94-BAFA-13B90ECC3811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Etch top </a:t>
          </a:r>
          <a:br>
            <a:rPr lang="en-GB" dirty="0" smtClean="0"/>
          </a:br>
          <a:r>
            <a:rPr lang="en-GB" dirty="0" smtClean="0"/>
            <a:t>(~20 µm)</a:t>
          </a:r>
        </a:p>
      </dgm:t>
    </dgm:pt>
    <dgm:pt modelId="{E63AA9CA-F829-4A09-BB0B-7AC1DB7AB3FF}" type="parTrans" cxnId="{0F37EDEE-0ED5-4EDD-A6ED-CF17318D6B40}">
      <dgm:prSet/>
      <dgm:spPr/>
      <dgm:t>
        <a:bodyPr/>
        <a:lstStyle/>
        <a:p>
          <a:endParaRPr lang="en-GB"/>
        </a:p>
      </dgm:t>
    </dgm:pt>
    <dgm:pt modelId="{91799A36-3E4E-41E2-AB23-983BF33F45BE}" type="sibTrans" cxnId="{0F37EDEE-0ED5-4EDD-A6ED-CF17318D6B4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87AE941C-CE9E-4982-8764-3FA7350971DC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Wafer dicing</a:t>
          </a:r>
        </a:p>
      </dgm:t>
    </dgm:pt>
    <dgm:pt modelId="{A802B4DB-BB61-48D2-AB90-933B48249976}" type="parTrans" cxnId="{6E2E74CA-1D20-4779-A6DE-294F9D5DADEB}">
      <dgm:prSet/>
      <dgm:spPr/>
      <dgm:t>
        <a:bodyPr/>
        <a:lstStyle/>
        <a:p>
          <a:endParaRPr lang="en-GB"/>
        </a:p>
      </dgm:t>
    </dgm:pt>
    <dgm:pt modelId="{63DBC710-C087-4721-940E-8D9DB9F83716}" type="sibTrans" cxnId="{6E2E74CA-1D20-4779-A6DE-294F9D5DADE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09A988C5-77DB-47E3-97FE-AF5675F4FD38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Photolithography on under side</a:t>
          </a:r>
        </a:p>
      </dgm:t>
    </dgm:pt>
    <dgm:pt modelId="{93D0E5D7-9684-44B7-B9A6-C51143444DD1}" type="parTrans" cxnId="{DF8DD25B-2531-41C7-9018-56007F3E5043}">
      <dgm:prSet/>
      <dgm:spPr/>
      <dgm:t>
        <a:bodyPr/>
        <a:lstStyle/>
        <a:p>
          <a:endParaRPr lang="en-GB"/>
        </a:p>
      </dgm:t>
    </dgm:pt>
    <dgm:pt modelId="{CA88553B-6CA8-40C7-ADA0-CC911004582E}" type="sibTrans" cxnId="{DF8DD25B-2531-41C7-9018-56007F3E5043}">
      <dgm:prSet/>
      <dgm:spPr/>
      <dgm:t>
        <a:bodyPr/>
        <a:lstStyle/>
        <a:p>
          <a:endParaRPr lang="en-GB"/>
        </a:p>
      </dgm:t>
    </dgm:pt>
    <dgm:pt modelId="{D3F71AF5-2B35-4619-83C6-9FE71674B395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dirty="0" smtClean="0"/>
            <a:t>Etch large part of underside </a:t>
          </a:r>
        </a:p>
        <a:p>
          <a:pPr>
            <a:spcAft>
              <a:spcPts val="0"/>
            </a:spcAft>
          </a:pPr>
          <a:r>
            <a:rPr lang="en-GB" dirty="0" smtClean="0"/>
            <a:t>(~400 µm)</a:t>
          </a:r>
        </a:p>
      </dgm:t>
    </dgm:pt>
    <dgm:pt modelId="{D74107DA-1D1C-44F1-A32B-C3AC66C1FB38}" type="parTrans" cxnId="{313778DA-0697-40FA-B01F-4F6338F8B3BB}">
      <dgm:prSet/>
      <dgm:spPr/>
      <dgm:t>
        <a:bodyPr/>
        <a:lstStyle/>
        <a:p>
          <a:endParaRPr lang="en-GB"/>
        </a:p>
      </dgm:t>
    </dgm:pt>
    <dgm:pt modelId="{7B5BDCE7-7723-40F0-9994-D60F53B43738}" type="sibTrans" cxnId="{313778DA-0697-40FA-B01F-4F6338F8B3BB}">
      <dgm:prSet/>
      <dgm:spPr/>
      <dgm:t>
        <a:bodyPr/>
        <a:lstStyle/>
        <a:p>
          <a:endParaRPr lang="en-GB"/>
        </a:p>
      </dgm:t>
    </dgm:pt>
    <dgm:pt modelId="{ACF79FBB-77AE-4B05-8D42-D2BF775BB1DC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Finish underside etch</a:t>
          </a:r>
        </a:p>
      </dgm:t>
    </dgm:pt>
    <dgm:pt modelId="{601CDDFD-ABB6-4EF7-915A-C44F58F0EDAD}" type="parTrans" cxnId="{024399AC-2C31-4965-BC1F-BFA7F71CA4FB}">
      <dgm:prSet/>
      <dgm:spPr/>
      <dgm:t>
        <a:bodyPr/>
        <a:lstStyle/>
        <a:p>
          <a:endParaRPr lang="en-GB"/>
        </a:p>
      </dgm:t>
    </dgm:pt>
    <dgm:pt modelId="{AAFD631B-669D-4B19-B5DF-9F471A74FD98}" type="sibTrans" cxnId="{024399AC-2C31-4965-BC1F-BFA7F71CA4FB}">
      <dgm:prSet/>
      <dgm:spPr/>
      <dgm:t>
        <a:bodyPr/>
        <a:lstStyle/>
        <a:p>
          <a:endParaRPr lang="en-GB"/>
        </a:p>
      </dgm:t>
    </dgm:pt>
    <dgm:pt modelId="{194A3520-1064-457F-9BE8-728B8B6D62B6}" type="pres">
      <dgm:prSet presAssocID="{E8949240-C62E-46EE-B67E-7C107A7EB1B5}" presName="Name0" presStyleCnt="0">
        <dgm:presLayoutVars>
          <dgm:dir/>
          <dgm:resizeHandles val="exact"/>
        </dgm:presLayoutVars>
      </dgm:prSet>
      <dgm:spPr/>
    </dgm:pt>
    <dgm:pt modelId="{77FF9289-0055-406D-B01A-5817A7F90C55}" type="pres">
      <dgm:prSet presAssocID="{2A1F8F6B-B0C7-4F3B-8C12-C09F3799DA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3014B-055F-4EEC-BADD-9B3E749586F6}" type="pres">
      <dgm:prSet presAssocID="{256F4A5A-2B62-456D-A219-07F3F27A0366}" presName="sibTrans" presStyleLbl="sibTrans2D1" presStyleIdx="0" presStyleCnt="6"/>
      <dgm:spPr/>
      <dgm:t>
        <a:bodyPr/>
        <a:lstStyle/>
        <a:p>
          <a:endParaRPr lang="en-GB"/>
        </a:p>
      </dgm:t>
    </dgm:pt>
    <dgm:pt modelId="{2FCBEA34-094E-4261-95C1-38ACD36284E6}" type="pres">
      <dgm:prSet presAssocID="{256F4A5A-2B62-456D-A219-07F3F27A0366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D7DFA95F-9A89-430E-84CB-D7F5D5A5B6BF}" type="pres">
      <dgm:prSet presAssocID="{34606F8F-417B-49E8-B889-82898BF0FB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3B493-DEE2-43AA-AED0-07630A357497}" type="pres">
      <dgm:prSet presAssocID="{17A909A6-1F96-4D65-9FC5-5B3698C82FC6}" presName="sibTrans" presStyleLbl="sibTrans2D1" presStyleIdx="1" presStyleCnt="6"/>
      <dgm:spPr/>
      <dgm:t>
        <a:bodyPr/>
        <a:lstStyle/>
        <a:p>
          <a:endParaRPr lang="en-GB"/>
        </a:p>
      </dgm:t>
    </dgm:pt>
    <dgm:pt modelId="{4223F30B-9644-4D71-A89C-61F8766A5379}" type="pres">
      <dgm:prSet presAssocID="{17A909A6-1F96-4D65-9FC5-5B3698C82FC6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9610D47A-E7D3-49B9-AA33-90DF20EAAA9E}" type="pres">
      <dgm:prSet presAssocID="{A70EB38E-E9F9-4D94-BAFA-13B90ECC381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8D4FF8-4A5F-488A-99B5-75E4500891B8}" type="pres">
      <dgm:prSet presAssocID="{91799A36-3E4E-41E2-AB23-983BF33F45BE}" presName="sibTrans" presStyleLbl="sibTrans2D1" presStyleIdx="2" presStyleCnt="6"/>
      <dgm:spPr/>
      <dgm:t>
        <a:bodyPr/>
        <a:lstStyle/>
        <a:p>
          <a:endParaRPr lang="en-GB"/>
        </a:p>
      </dgm:t>
    </dgm:pt>
    <dgm:pt modelId="{4AF1C5B6-3D7A-4CC6-9429-BE2643311622}" type="pres">
      <dgm:prSet presAssocID="{91799A36-3E4E-41E2-AB23-983BF33F45BE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1B6EBF11-9536-4BE3-A2B9-0BEB42CC989C}" type="pres">
      <dgm:prSet presAssocID="{09A988C5-77DB-47E3-97FE-AF5675F4FD3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C5FEC-4FAC-427A-9A07-2945A2077912}" type="pres">
      <dgm:prSet presAssocID="{CA88553B-6CA8-40C7-ADA0-CC911004582E}" presName="sibTrans" presStyleLbl="sibTrans2D1" presStyleIdx="3" presStyleCnt="6"/>
      <dgm:spPr/>
      <dgm:t>
        <a:bodyPr/>
        <a:lstStyle/>
        <a:p>
          <a:endParaRPr lang="en-GB"/>
        </a:p>
      </dgm:t>
    </dgm:pt>
    <dgm:pt modelId="{1374FA74-632E-48F0-BD19-86B151C4A2F5}" type="pres">
      <dgm:prSet presAssocID="{CA88553B-6CA8-40C7-ADA0-CC911004582E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EB041C39-4826-415C-8628-1C5972BB0FC7}" type="pres">
      <dgm:prSet presAssocID="{D3F71AF5-2B35-4619-83C6-9FE71674B3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3C6978-FD86-40C7-BEAA-5931C5AEA27D}" type="pres">
      <dgm:prSet presAssocID="{7B5BDCE7-7723-40F0-9994-D60F53B43738}" presName="sibTrans" presStyleLbl="sibTrans2D1" presStyleIdx="4" presStyleCnt="6"/>
      <dgm:spPr/>
      <dgm:t>
        <a:bodyPr/>
        <a:lstStyle/>
        <a:p>
          <a:endParaRPr lang="en-GB"/>
        </a:p>
      </dgm:t>
    </dgm:pt>
    <dgm:pt modelId="{4B399D5C-C490-4BE0-A7A8-BC744977F010}" type="pres">
      <dgm:prSet presAssocID="{7B5BDCE7-7723-40F0-9994-D60F53B43738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2746B090-D1D0-4213-8361-A9EA7179FE96}" type="pres">
      <dgm:prSet presAssocID="{87AE941C-CE9E-4982-8764-3FA7350971D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841197-1EC6-48A8-9DEE-1D4C0FF49123}" type="pres">
      <dgm:prSet presAssocID="{63DBC710-C087-4721-940E-8D9DB9F83716}" presName="sibTrans" presStyleLbl="sibTrans2D1" presStyleIdx="5" presStyleCnt="6"/>
      <dgm:spPr/>
      <dgm:t>
        <a:bodyPr/>
        <a:lstStyle/>
        <a:p>
          <a:endParaRPr lang="en-GB"/>
        </a:p>
      </dgm:t>
    </dgm:pt>
    <dgm:pt modelId="{E9559D05-FE6A-4A1A-9F0F-28982E73CB29}" type="pres">
      <dgm:prSet presAssocID="{63DBC710-C087-4721-940E-8D9DB9F83716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EA88887D-9CE5-413B-B1DB-E67F397B4545}" type="pres">
      <dgm:prSet presAssocID="{ACF79FBB-77AE-4B05-8D42-D2BF775BB1D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AB55A6-014F-420E-B6BD-761B35FF9465}" type="presOf" srcId="{87AE941C-CE9E-4982-8764-3FA7350971DC}" destId="{2746B090-D1D0-4213-8361-A9EA7179FE96}" srcOrd="0" destOrd="0" presId="urn:microsoft.com/office/officeart/2005/8/layout/process1"/>
    <dgm:cxn modelId="{37EB8459-D549-4670-B9DE-3D265264FD53}" type="presOf" srcId="{CA88553B-6CA8-40C7-ADA0-CC911004582E}" destId="{1374FA74-632E-48F0-BD19-86B151C4A2F5}" srcOrd="1" destOrd="0" presId="urn:microsoft.com/office/officeart/2005/8/layout/process1"/>
    <dgm:cxn modelId="{313778DA-0697-40FA-B01F-4F6338F8B3BB}" srcId="{E8949240-C62E-46EE-B67E-7C107A7EB1B5}" destId="{D3F71AF5-2B35-4619-83C6-9FE71674B395}" srcOrd="4" destOrd="0" parTransId="{D74107DA-1D1C-44F1-A32B-C3AC66C1FB38}" sibTransId="{7B5BDCE7-7723-40F0-9994-D60F53B43738}"/>
    <dgm:cxn modelId="{19F74E02-880C-4305-B360-4A82686315AE}" type="presOf" srcId="{ACF79FBB-77AE-4B05-8D42-D2BF775BB1DC}" destId="{EA88887D-9CE5-413B-B1DB-E67F397B4545}" srcOrd="0" destOrd="0" presId="urn:microsoft.com/office/officeart/2005/8/layout/process1"/>
    <dgm:cxn modelId="{6CE870EF-C50A-4385-B5DD-EC93B79BBA4E}" type="presOf" srcId="{E8949240-C62E-46EE-B67E-7C107A7EB1B5}" destId="{194A3520-1064-457F-9BE8-728B8B6D62B6}" srcOrd="0" destOrd="0" presId="urn:microsoft.com/office/officeart/2005/8/layout/process1"/>
    <dgm:cxn modelId="{C669B9D6-73CC-4C5E-96DA-CFD3883B8126}" type="presOf" srcId="{7B5BDCE7-7723-40F0-9994-D60F53B43738}" destId="{4B399D5C-C490-4BE0-A7A8-BC744977F010}" srcOrd="1" destOrd="0" presId="urn:microsoft.com/office/officeart/2005/8/layout/process1"/>
    <dgm:cxn modelId="{7146AB64-F9D8-48B7-8EE1-040EAF3E8B63}" type="presOf" srcId="{91799A36-3E4E-41E2-AB23-983BF33F45BE}" destId="{0C8D4FF8-4A5F-488A-99B5-75E4500891B8}" srcOrd="0" destOrd="0" presId="urn:microsoft.com/office/officeart/2005/8/layout/process1"/>
    <dgm:cxn modelId="{432F47FB-F7CA-4320-86CE-1445496B7F93}" type="presOf" srcId="{09A988C5-77DB-47E3-97FE-AF5675F4FD38}" destId="{1B6EBF11-9536-4BE3-A2B9-0BEB42CC989C}" srcOrd="0" destOrd="0" presId="urn:microsoft.com/office/officeart/2005/8/layout/process1"/>
    <dgm:cxn modelId="{C107DD6E-3913-46CB-BFDD-D0880EBB46C4}" type="presOf" srcId="{2A1F8F6B-B0C7-4F3B-8C12-C09F3799DABB}" destId="{77FF9289-0055-406D-B01A-5817A7F90C55}" srcOrd="0" destOrd="0" presId="urn:microsoft.com/office/officeart/2005/8/layout/process1"/>
    <dgm:cxn modelId="{238F9335-A615-4B40-9366-FD555E9B1578}" type="presOf" srcId="{17A909A6-1F96-4D65-9FC5-5B3698C82FC6}" destId="{0053B493-DEE2-43AA-AED0-07630A357497}" srcOrd="0" destOrd="0" presId="urn:microsoft.com/office/officeart/2005/8/layout/process1"/>
    <dgm:cxn modelId="{5B08F79A-A3A9-4F4E-BC57-0C225D6E80B2}" type="presOf" srcId="{63DBC710-C087-4721-940E-8D9DB9F83716}" destId="{82841197-1EC6-48A8-9DEE-1D4C0FF49123}" srcOrd="0" destOrd="0" presId="urn:microsoft.com/office/officeart/2005/8/layout/process1"/>
    <dgm:cxn modelId="{0F37EDEE-0ED5-4EDD-A6ED-CF17318D6B40}" srcId="{E8949240-C62E-46EE-B67E-7C107A7EB1B5}" destId="{A70EB38E-E9F9-4D94-BAFA-13B90ECC3811}" srcOrd="2" destOrd="0" parTransId="{E63AA9CA-F829-4A09-BB0B-7AC1DB7AB3FF}" sibTransId="{91799A36-3E4E-41E2-AB23-983BF33F45BE}"/>
    <dgm:cxn modelId="{024399AC-2C31-4965-BC1F-BFA7F71CA4FB}" srcId="{E8949240-C62E-46EE-B67E-7C107A7EB1B5}" destId="{ACF79FBB-77AE-4B05-8D42-D2BF775BB1DC}" srcOrd="6" destOrd="0" parTransId="{601CDDFD-ABB6-4EF7-915A-C44F58F0EDAD}" sibTransId="{AAFD631B-669D-4B19-B5DF-9F471A74FD98}"/>
    <dgm:cxn modelId="{DF8DD25B-2531-41C7-9018-56007F3E5043}" srcId="{E8949240-C62E-46EE-B67E-7C107A7EB1B5}" destId="{09A988C5-77DB-47E3-97FE-AF5675F4FD38}" srcOrd="3" destOrd="0" parTransId="{93D0E5D7-9684-44B7-B9A6-C51143444DD1}" sibTransId="{CA88553B-6CA8-40C7-ADA0-CC911004582E}"/>
    <dgm:cxn modelId="{93C38F7A-CC3B-4D16-9946-7BA238B0C50D}" srcId="{E8949240-C62E-46EE-B67E-7C107A7EB1B5}" destId="{2A1F8F6B-B0C7-4F3B-8C12-C09F3799DABB}" srcOrd="0" destOrd="0" parTransId="{BD6D4BD5-08DA-4195-B5F3-C7E211E39D4C}" sibTransId="{256F4A5A-2B62-456D-A219-07F3F27A0366}"/>
    <dgm:cxn modelId="{09DEDBEA-5EB1-4B40-8599-4FC9646C684C}" type="presOf" srcId="{7B5BDCE7-7723-40F0-9994-D60F53B43738}" destId="{E83C6978-FD86-40C7-BEAA-5931C5AEA27D}" srcOrd="0" destOrd="0" presId="urn:microsoft.com/office/officeart/2005/8/layout/process1"/>
    <dgm:cxn modelId="{8619C112-5B77-47E6-BCAF-50D954A4AE6C}" type="presOf" srcId="{17A909A6-1F96-4D65-9FC5-5B3698C82FC6}" destId="{4223F30B-9644-4D71-A89C-61F8766A5379}" srcOrd="1" destOrd="0" presId="urn:microsoft.com/office/officeart/2005/8/layout/process1"/>
    <dgm:cxn modelId="{6296406B-A55F-475A-88E8-E0D1448100E2}" type="presOf" srcId="{256F4A5A-2B62-456D-A219-07F3F27A0366}" destId="{5C33014B-055F-4EEC-BADD-9B3E749586F6}" srcOrd="0" destOrd="0" presId="urn:microsoft.com/office/officeart/2005/8/layout/process1"/>
    <dgm:cxn modelId="{0E6D3193-330B-4524-BF97-FCE71F15E105}" type="presOf" srcId="{63DBC710-C087-4721-940E-8D9DB9F83716}" destId="{E9559D05-FE6A-4A1A-9F0F-28982E73CB29}" srcOrd="1" destOrd="0" presId="urn:microsoft.com/office/officeart/2005/8/layout/process1"/>
    <dgm:cxn modelId="{B3404AD9-9054-4015-8225-44BF4987585D}" type="presOf" srcId="{256F4A5A-2B62-456D-A219-07F3F27A0366}" destId="{2FCBEA34-094E-4261-95C1-38ACD36284E6}" srcOrd="1" destOrd="0" presId="urn:microsoft.com/office/officeart/2005/8/layout/process1"/>
    <dgm:cxn modelId="{7F2866B8-F956-4F10-AA29-BB13D12102EB}" type="presOf" srcId="{A70EB38E-E9F9-4D94-BAFA-13B90ECC3811}" destId="{9610D47A-E7D3-49B9-AA33-90DF20EAAA9E}" srcOrd="0" destOrd="0" presId="urn:microsoft.com/office/officeart/2005/8/layout/process1"/>
    <dgm:cxn modelId="{7384CBEE-6020-499E-B5AE-2D845211A088}" type="presOf" srcId="{34606F8F-417B-49E8-B889-82898BF0FB1F}" destId="{D7DFA95F-9A89-430E-84CB-D7F5D5A5B6BF}" srcOrd="0" destOrd="0" presId="urn:microsoft.com/office/officeart/2005/8/layout/process1"/>
    <dgm:cxn modelId="{4CC7A680-F573-4863-AABC-91FF1DF7AE09}" type="presOf" srcId="{91799A36-3E4E-41E2-AB23-983BF33F45BE}" destId="{4AF1C5B6-3D7A-4CC6-9429-BE2643311622}" srcOrd="1" destOrd="0" presId="urn:microsoft.com/office/officeart/2005/8/layout/process1"/>
    <dgm:cxn modelId="{6E2E74CA-1D20-4779-A6DE-294F9D5DADEB}" srcId="{E8949240-C62E-46EE-B67E-7C107A7EB1B5}" destId="{87AE941C-CE9E-4982-8764-3FA7350971DC}" srcOrd="5" destOrd="0" parTransId="{A802B4DB-BB61-48D2-AB90-933B48249976}" sibTransId="{63DBC710-C087-4721-940E-8D9DB9F83716}"/>
    <dgm:cxn modelId="{6F4FAA8B-E87D-4781-B0C7-8B736E14F175}" srcId="{E8949240-C62E-46EE-B67E-7C107A7EB1B5}" destId="{34606F8F-417B-49E8-B889-82898BF0FB1F}" srcOrd="1" destOrd="0" parTransId="{29BD2F4F-81EA-4863-BE89-919E7423C72C}" sibTransId="{17A909A6-1F96-4D65-9FC5-5B3698C82FC6}"/>
    <dgm:cxn modelId="{DB9ED519-E4E8-4BA9-8DB4-53C352F5063D}" type="presOf" srcId="{D3F71AF5-2B35-4619-83C6-9FE71674B395}" destId="{EB041C39-4826-415C-8628-1C5972BB0FC7}" srcOrd="0" destOrd="0" presId="urn:microsoft.com/office/officeart/2005/8/layout/process1"/>
    <dgm:cxn modelId="{CD4F5D3B-DD88-4FBF-A152-60E9190B06F6}" type="presOf" srcId="{CA88553B-6CA8-40C7-ADA0-CC911004582E}" destId="{8CBC5FEC-4FAC-427A-9A07-2945A2077912}" srcOrd="0" destOrd="0" presId="urn:microsoft.com/office/officeart/2005/8/layout/process1"/>
    <dgm:cxn modelId="{64F2A73D-67B3-4AFF-8F64-51F80AC58CE4}" type="presParOf" srcId="{194A3520-1064-457F-9BE8-728B8B6D62B6}" destId="{77FF9289-0055-406D-B01A-5817A7F90C55}" srcOrd="0" destOrd="0" presId="urn:microsoft.com/office/officeart/2005/8/layout/process1"/>
    <dgm:cxn modelId="{B8ADE6DD-F0EC-4A99-878A-EE93130C87F0}" type="presParOf" srcId="{194A3520-1064-457F-9BE8-728B8B6D62B6}" destId="{5C33014B-055F-4EEC-BADD-9B3E749586F6}" srcOrd="1" destOrd="0" presId="urn:microsoft.com/office/officeart/2005/8/layout/process1"/>
    <dgm:cxn modelId="{BC9C7BAF-F436-4858-A5A6-3E5674DEAF4B}" type="presParOf" srcId="{5C33014B-055F-4EEC-BADD-9B3E749586F6}" destId="{2FCBEA34-094E-4261-95C1-38ACD36284E6}" srcOrd="0" destOrd="0" presId="urn:microsoft.com/office/officeart/2005/8/layout/process1"/>
    <dgm:cxn modelId="{49F731C5-31F2-498C-AA74-CCE501C9227A}" type="presParOf" srcId="{194A3520-1064-457F-9BE8-728B8B6D62B6}" destId="{D7DFA95F-9A89-430E-84CB-D7F5D5A5B6BF}" srcOrd="2" destOrd="0" presId="urn:microsoft.com/office/officeart/2005/8/layout/process1"/>
    <dgm:cxn modelId="{021BE41F-16EF-4651-8A4D-8F16EE792B29}" type="presParOf" srcId="{194A3520-1064-457F-9BE8-728B8B6D62B6}" destId="{0053B493-DEE2-43AA-AED0-07630A357497}" srcOrd="3" destOrd="0" presId="urn:microsoft.com/office/officeart/2005/8/layout/process1"/>
    <dgm:cxn modelId="{C8584A78-1CBE-41D0-A4E4-56A709E31A2D}" type="presParOf" srcId="{0053B493-DEE2-43AA-AED0-07630A357497}" destId="{4223F30B-9644-4D71-A89C-61F8766A5379}" srcOrd="0" destOrd="0" presId="urn:microsoft.com/office/officeart/2005/8/layout/process1"/>
    <dgm:cxn modelId="{272461EE-500E-436E-A831-3737E3859F0D}" type="presParOf" srcId="{194A3520-1064-457F-9BE8-728B8B6D62B6}" destId="{9610D47A-E7D3-49B9-AA33-90DF20EAAA9E}" srcOrd="4" destOrd="0" presId="urn:microsoft.com/office/officeart/2005/8/layout/process1"/>
    <dgm:cxn modelId="{2C8CBD1B-E051-4163-BF70-B1EF3014D1B7}" type="presParOf" srcId="{194A3520-1064-457F-9BE8-728B8B6D62B6}" destId="{0C8D4FF8-4A5F-488A-99B5-75E4500891B8}" srcOrd="5" destOrd="0" presId="urn:microsoft.com/office/officeart/2005/8/layout/process1"/>
    <dgm:cxn modelId="{270169D6-6CB0-4323-A3FD-EE4E3EC6B4C1}" type="presParOf" srcId="{0C8D4FF8-4A5F-488A-99B5-75E4500891B8}" destId="{4AF1C5B6-3D7A-4CC6-9429-BE2643311622}" srcOrd="0" destOrd="0" presId="urn:microsoft.com/office/officeart/2005/8/layout/process1"/>
    <dgm:cxn modelId="{1670073A-D8AB-4B18-98D3-1FD4F842766A}" type="presParOf" srcId="{194A3520-1064-457F-9BE8-728B8B6D62B6}" destId="{1B6EBF11-9536-4BE3-A2B9-0BEB42CC989C}" srcOrd="6" destOrd="0" presId="urn:microsoft.com/office/officeart/2005/8/layout/process1"/>
    <dgm:cxn modelId="{28E252F1-54BE-4083-AA8B-43FFD0BBDC52}" type="presParOf" srcId="{194A3520-1064-457F-9BE8-728B8B6D62B6}" destId="{8CBC5FEC-4FAC-427A-9A07-2945A2077912}" srcOrd="7" destOrd="0" presId="urn:microsoft.com/office/officeart/2005/8/layout/process1"/>
    <dgm:cxn modelId="{DCF5EE7C-079A-45A4-81AA-E7E54E8AC13A}" type="presParOf" srcId="{8CBC5FEC-4FAC-427A-9A07-2945A2077912}" destId="{1374FA74-632E-48F0-BD19-86B151C4A2F5}" srcOrd="0" destOrd="0" presId="urn:microsoft.com/office/officeart/2005/8/layout/process1"/>
    <dgm:cxn modelId="{09C87AD3-BA80-4E82-8964-DCBB3D851DB8}" type="presParOf" srcId="{194A3520-1064-457F-9BE8-728B8B6D62B6}" destId="{EB041C39-4826-415C-8628-1C5972BB0FC7}" srcOrd="8" destOrd="0" presId="urn:microsoft.com/office/officeart/2005/8/layout/process1"/>
    <dgm:cxn modelId="{304BE8FA-7763-4F39-919F-AF4217FBE801}" type="presParOf" srcId="{194A3520-1064-457F-9BE8-728B8B6D62B6}" destId="{E83C6978-FD86-40C7-BEAA-5931C5AEA27D}" srcOrd="9" destOrd="0" presId="urn:microsoft.com/office/officeart/2005/8/layout/process1"/>
    <dgm:cxn modelId="{25420FFA-F9A1-44A4-9756-5F0FA2AF81AD}" type="presParOf" srcId="{E83C6978-FD86-40C7-BEAA-5931C5AEA27D}" destId="{4B399D5C-C490-4BE0-A7A8-BC744977F010}" srcOrd="0" destOrd="0" presId="urn:microsoft.com/office/officeart/2005/8/layout/process1"/>
    <dgm:cxn modelId="{C070A1A7-5A9C-4627-A6FF-38CFF634BB7D}" type="presParOf" srcId="{194A3520-1064-457F-9BE8-728B8B6D62B6}" destId="{2746B090-D1D0-4213-8361-A9EA7179FE96}" srcOrd="10" destOrd="0" presId="urn:microsoft.com/office/officeart/2005/8/layout/process1"/>
    <dgm:cxn modelId="{21A6717F-A3A1-40A2-A80F-B5C8A64E13DB}" type="presParOf" srcId="{194A3520-1064-457F-9BE8-728B8B6D62B6}" destId="{82841197-1EC6-48A8-9DEE-1D4C0FF49123}" srcOrd="11" destOrd="0" presId="urn:microsoft.com/office/officeart/2005/8/layout/process1"/>
    <dgm:cxn modelId="{4DE41E29-4CB8-4394-A4FD-839713CB425C}" type="presParOf" srcId="{82841197-1EC6-48A8-9DEE-1D4C0FF49123}" destId="{E9559D05-FE6A-4A1A-9F0F-28982E73CB29}" srcOrd="0" destOrd="0" presId="urn:microsoft.com/office/officeart/2005/8/layout/process1"/>
    <dgm:cxn modelId="{BC962F27-ED51-4025-AE8E-C029BE7FC952}" type="presParOf" srcId="{194A3520-1064-457F-9BE8-728B8B6D62B6}" destId="{EA88887D-9CE5-413B-B1DB-E67F397B454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49240-C62E-46EE-B67E-7C107A7EB1B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1F8F6B-B0C7-4F3B-8C12-C09F3799DABB}">
      <dgm:prSet phldrT="[Text]"/>
      <dgm:spPr>
        <a:solidFill>
          <a:schemeClr val="tx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SOI wafer</a:t>
          </a:r>
          <a:endParaRPr lang="en-GB" dirty="0"/>
        </a:p>
      </dgm:t>
    </dgm:pt>
    <dgm:pt modelId="{BD6D4BD5-08DA-4195-B5F3-C7E211E39D4C}" type="parTrans" cxnId="{93C38F7A-CC3B-4D16-9946-7BA238B0C50D}">
      <dgm:prSet/>
      <dgm:spPr/>
      <dgm:t>
        <a:bodyPr/>
        <a:lstStyle/>
        <a:p>
          <a:endParaRPr lang="en-GB"/>
        </a:p>
      </dgm:t>
    </dgm:pt>
    <dgm:pt modelId="{256F4A5A-2B62-456D-A219-07F3F27A0366}" type="sibTrans" cxnId="{93C38F7A-CC3B-4D16-9946-7BA238B0C50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34606F8F-417B-49E8-B889-82898BF0FB1F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Photolithography to define cantilevers</a:t>
          </a:r>
          <a:endParaRPr lang="en-GB" dirty="0"/>
        </a:p>
      </dgm:t>
    </dgm:pt>
    <dgm:pt modelId="{29BD2F4F-81EA-4863-BE89-919E7423C72C}" type="parTrans" cxnId="{6F4FAA8B-E87D-4781-B0C7-8B736E14F175}">
      <dgm:prSet/>
      <dgm:spPr/>
      <dgm:t>
        <a:bodyPr/>
        <a:lstStyle/>
        <a:p>
          <a:endParaRPr lang="en-GB"/>
        </a:p>
      </dgm:t>
    </dgm:pt>
    <dgm:pt modelId="{17A909A6-1F96-4D65-9FC5-5B3698C82FC6}" type="sibTrans" cxnId="{6F4FAA8B-E87D-4781-B0C7-8B736E14F17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GB"/>
        </a:p>
      </dgm:t>
    </dgm:pt>
    <dgm:pt modelId="{D3F71AF5-2B35-4619-83C6-9FE71674B395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dirty="0" smtClean="0"/>
            <a:t>Wet etch large part of oxide layer</a:t>
          </a:r>
        </a:p>
      </dgm:t>
    </dgm:pt>
    <dgm:pt modelId="{D74107DA-1D1C-44F1-A32B-C3AC66C1FB38}" type="parTrans" cxnId="{313778DA-0697-40FA-B01F-4F6338F8B3BB}">
      <dgm:prSet/>
      <dgm:spPr/>
      <dgm:t>
        <a:bodyPr/>
        <a:lstStyle/>
        <a:p>
          <a:endParaRPr lang="en-GB"/>
        </a:p>
      </dgm:t>
    </dgm:pt>
    <dgm:pt modelId="{7B5BDCE7-7723-40F0-9994-D60F53B43738}" type="sibTrans" cxnId="{313778DA-0697-40FA-B01F-4F6338F8B3BB}">
      <dgm:prSet/>
      <dgm:spPr/>
      <dgm:t>
        <a:bodyPr/>
        <a:lstStyle/>
        <a:p>
          <a:endParaRPr lang="en-GB"/>
        </a:p>
      </dgm:t>
    </dgm:pt>
    <dgm:pt modelId="{ACF79FBB-77AE-4B05-8D42-D2BF775BB1DC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HF vapour etch to release beams</a:t>
          </a:r>
        </a:p>
      </dgm:t>
    </dgm:pt>
    <dgm:pt modelId="{601CDDFD-ABB6-4EF7-915A-C44F58F0EDAD}" type="parTrans" cxnId="{024399AC-2C31-4965-BC1F-BFA7F71CA4FB}">
      <dgm:prSet/>
      <dgm:spPr/>
      <dgm:t>
        <a:bodyPr/>
        <a:lstStyle/>
        <a:p>
          <a:endParaRPr lang="en-GB"/>
        </a:p>
      </dgm:t>
    </dgm:pt>
    <dgm:pt modelId="{AAFD631B-669D-4B19-B5DF-9F471A74FD98}" type="sibTrans" cxnId="{024399AC-2C31-4965-BC1F-BFA7F71CA4FB}">
      <dgm:prSet/>
      <dgm:spPr/>
      <dgm:t>
        <a:bodyPr/>
        <a:lstStyle/>
        <a:p>
          <a:endParaRPr lang="en-GB"/>
        </a:p>
      </dgm:t>
    </dgm:pt>
    <dgm:pt modelId="{113DDD7E-20B6-4E7A-9FC7-91B6251F3201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Etch device layer </a:t>
          </a:r>
          <a:br>
            <a:rPr lang="en-GB" dirty="0" smtClean="0"/>
          </a:br>
          <a:r>
            <a:rPr lang="en-GB" dirty="0" smtClean="0"/>
            <a:t>(10 µm)</a:t>
          </a:r>
          <a:endParaRPr lang="en-GB" dirty="0"/>
        </a:p>
      </dgm:t>
    </dgm:pt>
    <dgm:pt modelId="{752C74BA-4F07-4709-B3EC-0CE940D07E89}" type="parTrans" cxnId="{D9EF1A02-D694-43F4-980E-084C91D57638}">
      <dgm:prSet/>
      <dgm:spPr/>
      <dgm:t>
        <a:bodyPr/>
        <a:lstStyle/>
        <a:p>
          <a:endParaRPr lang="en-GB"/>
        </a:p>
      </dgm:t>
    </dgm:pt>
    <dgm:pt modelId="{83B447FE-89D7-4455-AAAB-7D176E4D66E0}" type="sibTrans" cxnId="{D9EF1A02-D694-43F4-980E-084C91D57638}">
      <dgm:prSet/>
      <dgm:spPr/>
      <dgm:t>
        <a:bodyPr/>
        <a:lstStyle/>
        <a:p>
          <a:endParaRPr lang="en-GB"/>
        </a:p>
      </dgm:t>
    </dgm:pt>
    <dgm:pt modelId="{E90A4DDB-D526-42B8-8A8D-5AB0B096DBE5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Wafer dicing</a:t>
          </a:r>
          <a:endParaRPr lang="en-GB" dirty="0"/>
        </a:p>
      </dgm:t>
    </dgm:pt>
    <dgm:pt modelId="{943D9505-7E44-4844-9F2D-E43D5D01D74A}" type="parTrans" cxnId="{EEFFD1E3-F152-407F-AAC5-F6567D24C724}">
      <dgm:prSet/>
      <dgm:spPr/>
      <dgm:t>
        <a:bodyPr/>
        <a:lstStyle/>
        <a:p>
          <a:endParaRPr lang="en-GB"/>
        </a:p>
      </dgm:t>
    </dgm:pt>
    <dgm:pt modelId="{59F64EF9-7093-43DE-B64B-BCBFD2CE20B3}" type="sibTrans" cxnId="{EEFFD1E3-F152-407F-AAC5-F6567D24C724}">
      <dgm:prSet/>
      <dgm:spPr/>
      <dgm:t>
        <a:bodyPr/>
        <a:lstStyle/>
        <a:p>
          <a:endParaRPr lang="en-GB"/>
        </a:p>
      </dgm:t>
    </dgm:pt>
    <dgm:pt modelId="{24A24EBB-E695-4ECB-9D5D-BBC007065919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Sputter with Cr/Au</a:t>
          </a:r>
        </a:p>
      </dgm:t>
    </dgm:pt>
    <dgm:pt modelId="{E89B0A94-89D6-4B21-9B0A-F77437B27477}" type="parTrans" cxnId="{1C2E8F0F-E202-4047-8C6A-8A9D3F4F32CD}">
      <dgm:prSet/>
      <dgm:spPr/>
      <dgm:t>
        <a:bodyPr/>
        <a:lstStyle/>
        <a:p>
          <a:endParaRPr lang="en-GB"/>
        </a:p>
      </dgm:t>
    </dgm:pt>
    <dgm:pt modelId="{23B8E991-3E27-4C17-B66F-B8C60F940AEA}" type="sibTrans" cxnId="{1C2E8F0F-E202-4047-8C6A-8A9D3F4F32CD}">
      <dgm:prSet/>
      <dgm:spPr/>
      <dgm:t>
        <a:bodyPr/>
        <a:lstStyle/>
        <a:p>
          <a:endParaRPr lang="en-GB"/>
        </a:p>
      </dgm:t>
    </dgm:pt>
    <dgm:pt modelId="{194A3520-1064-457F-9BE8-728B8B6D62B6}" type="pres">
      <dgm:prSet presAssocID="{E8949240-C62E-46EE-B67E-7C107A7EB1B5}" presName="Name0" presStyleCnt="0">
        <dgm:presLayoutVars>
          <dgm:dir/>
          <dgm:resizeHandles val="exact"/>
        </dgm:presLayoutVars>
      </dgm:prSet>
      <dgm:spPr/>
    </dgm:pt>
    <dgm:pt modelId="{77FF9289-0055-406D-B01A-5817A7F90C55}" type="pres">
      <dgm:prSet presAssocID="{2A1F8F6B-B0C7-4F3B-8C12-C09F3799DA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3014B-055F-4EEC-BADD-9B3E749586F6}" type="pres">
      <dgm:prSet presAssocID="{256F4A5A-2B62-456D-A219-07F3F27A0366}" presName="sibTrans" presStyleLbl="sibTrans2D1" presStyleIdx="0" presStyleCnt="6"/>
      <dgm:spPr/>
      <dgm:t>
        <a:bodyPr/>
        <a:lstStyle/>
        <a:p>
          <a:endParaRPr lang="en-GB"/>
        </a:p>
      </dgm:t>
    </dgm:pt>
    <dgm:pt modelId="{2FCBEA34-094E-4261-95C1-38ACD36284E6}" type="pres">
      <dgm:prSet presAssocID="{256F4A5A-2B62-456D-A219-07F3F27A0366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D7DFA95F-9A89-430E-84CB-D7F5D5A5B6BF}" type="pres">
      <dgm:prSet presAssocID="{34606F8F-417B-49E8-B889-82898BF0FB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3B493-DEE2-43AA-AED0-07630A357497}" type="pres">
      <dgm:prSet presAssocID="{17A909A6-1F96-4D65-9FC5-5B3698C82FC6}" presName="sibTrans" presStyleLbl="sibTrans2D1" presStyleIdx="1" presStyleCnt="6"/>
      <dgm:spPr/>
      <dgm:t>
        <a:bodyPr/>
        <a:lstStyle/>
        <a:p>
          <a:endParaRPr lang="en-GB"/>
        </a:p>
      </dgm:t>
    </dgm:pt>
    <dgm:pt modelId="{4223F30B-9644-4D71-A89C-61F8766A5379}" type="pres">
      <dgm:prSet presAssocID="{17A909A6-1F96-4D65-9FC5-5B3698C82FC6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A3F11BA6-EA26-4577-B04F-94C5DEB7BCE2}" type="pres">
      <dgm:prSet presAssocID="{113DDD7E-20B6-4E7A-9FC7-91B6251F320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9AC4CA-D5D0-4AF4-86FE-43F7CCF82DA1}" type="pres">
      <dgm:prSet presAssocID="{83B447FE-89D7-4455-AAAB-7D176E4D66E0}" presName="sibTrans" presStyleLbl="sibTrans2D1" presStyleIdx="2" presStyleCnt="6"/>
      <dgm:spPr/>
      <dgm:t>
        <a:bodyPr/>
        <a:lstStyle/>
        <a:p>
          <a:endParaRPr lang="en-GB"/>
        </a:p>
      </dgm:t>
    </dgm:pt>
    <dgm:pt modelId="{835B0803-9AA4-432F-BE1D-09A08045D377}" type="pres">
      <dgm:prSet presAssocID="{83B447FE-89D7-4455-AAAB-7D176E4D66E0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1E3FBB18-CEC5-45E1-A4FC-1E90E500B699}" type="pres">
      <dgm:prSet presAssocID="{E90A4DDB-D526-42B8-8A8D-5AB0B096DBE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E8129D-1BA2-42DD-B2D9-08935242B22B}" type="pres">
      <dgm:prSet presAssocID="{59F64EF9-7093-43DE-B64B-BCBFD2CE20B3}" presName="sibTrans" presStyleLbl="sibTrans2D1" presStyleIdx="3" presStyleCnt="6"/>
      <dgm:spPr/>
      <dgm:t>
        <a:bodyPr/>
        <a:lstStyle/>
        <a:p>
          <a:endParaRPr lang="en-GB"/>
        </a:p>
      </dgm:t>
    </dgm:pt>
    <dgm:pt modelId="{010380F1-0FE4-4174-BD49-C3098C92F566}" type="pres">
      <dgm:prSet presAssocID="{59F64EF9-7093-43DE-B64B-BCBFD2CE20B3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EB041C39-4826-415C-8628-1C5972BB0FC7}" type="pres">
      <dgm:prSet presAssocID="{D3F71AF5-2B35-4619-83C6-9FE71674B3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3C6978-FD86-40C7-BEAA-5931C5AEA27D}" type="pres">
      <dgm:prSet presAssocID="{7B5BDCE7-7723-40F0-9994-D60F53B43738}" presName="sibTrans" presStyleLbl="sibTrans2D1" presStyleIdx="4" presStyleCnt="6"/>
      <dgm:spPr/>
      <dgm:t>
        <a:bodyPr/>
        <a:lstStyle/>
        <a:p>
          <a:endParaRPr lang="en-GB"/>
        </a:p>
      </dgm:t>
    </dgm:pt>
    <dgm:pt modelId="{4B399D5C-C490-4BE0-A7A8-BC744977F010}" type="pres">
      <dgm:prSet presAssocID="{7B5BDCE7-7723-40F0-9994-D60F53B43738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EA88887D-9CE5-413B-B1DB-E67F397B4545}" type="pres">
      <dgm:prSet presAssocID="{ACF79FBB-77AE-4B05-8D42-D2BF775BB1D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06B203-5405-4AC8-87A6-64B3A3CE9D77}" type="pres">
      <dgm:prSet presAssocID="{AAFD631B-669D-4B19-B5DF-9F471A74FD98}" presName="sibTrans" presStyleLbl="sibTrans2D1" presStyleIdx="5" presStyleCnt="6"/>
      <dgm:spPr/>
      <dgm:t>
        <a:bodyPr/>
        <a:lstStyle/>
        <a:p>
          <a:endParaRPr lang="en-GB"/>
        </a:p>
      </dgm:t>
    </dgm:pt>
    <dgm:pt modelId="{38EEC771-9BE3-4890-9344-7D7F8939C596}" type="pres">
      <dgm:prSet presAssocID="{AAFD631B-669D-4B19-B5DF-9F471A74FD98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EA36C48D-A243-43EF-BE55-4364E02A336D}" type="pres">
      <dgm:prSet presAssocID="{24A24EBB-E695-4ECB-9D5D-BBC00706591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E77D17-6D35-4A95-849A-D41BF599EAAB}" type="presOf" srcId="{AAFD631B-669D-4B19-B5DF-9F471A74FD98}" destId="{9A06B203-5405-4AC8-87A6-64B3A3CE9D77}" srcOrd="0" destOrd="0" presId="urn:microsoft.com/office/officeart/2005/8/layout/process1"/>
    <dgm:cxn modelId="{EEFFD1E3-F152-407F-AAC5-F6567D24C724}" srcId="{E8949240-C62E-46EE-B67E-7C107A7EB1B5}" destId="{E90A4DDB-D526-42B8-8A8D-5AB0B096DBE5}" srcOrd="3" destOrd="0" parTransId="{943D9505-7E44-4844-9F2D-E43D5D01D74A}" sibTransId="{59F64EF9-7093-43DE-B64B-BCBFD2CE20B3}"/>
    <dgm:cxn modelId="{6F4FAA8B-E87D-4781-B0C7-8B736E14F175}" srcId="{E8949240-C62E-46EE-B67E-7C107A7EB1B5}" destId="{34606F8F-417B-49E8-B889-82898BF0FB1F}" srcOrd="1" destOrd="0" parTransId="{29BD2F4F-81EA-4863-BE89-919E7423C72C}" sibTransId="{17A909A6-1F96-4D65-9FC5-5B3698C82FC6}"/>
    <dgm:cxn modelId="{48F84748-3B20-4931-B455-075C956AD320}" type="presOf" srcId="{24A24EBB-E695-4ECB-9D5D-BBC007065919}" destId="{EA36C48D-A243-43EF-BE55-4364E02A336D}" srcOrd="0" destOrd="0" presId="urn:microsoft.com/office/officeart/2005/8/layout/process1"/>
    <dgm:cxn modelId="{632C04F2-1912-4F75-8E05-3BE307EE74D8}" type="presOf" srcId="{113DDD7E-20B6-4E7A-9FC7-91B6251F3201}" destId="{A3F11BA6-EA26-4577-B04F-94C5DEB7BCE2}" srcOrd="0" destOrd="0" presId="urn:microsoft.com/office/officeart/2005/8/layout/process1"/>
    <dgm:cxn modelId="{55292EE5-4145-436B-8FEB-5EA1D1F68B6A}" type="presOf" srcId="{E8949240-C62E-46EE-B67E-7C107A7EB1B5}" destId="{194A3520-1064-457F-9BE8-728B8B6D62B6}" srcOrd="0" destOrd="0" presId="urn:microsoft.com/office/officeart/2005/8/layout/process1"/>
    <dgm:cxn modelId="{D0D3EAB3-43E1-4A45-8C74-6ED9F85AD14B}" type="presOf" srcId="{7B5BDCE7-7723-40F0-9994-D60F53B43738}" destId="{4B399D5C-C490-4BE0-A7A8-BC744977F010}" srcOrd="1" destOrd="0" presId="urn:microsoft.com/office/officeart/2005/8/layout/process1"/>
    <dgm:cxn modelId="{8BCCA099-A2E1-4CF9-92D8-261614F8CA08}" type="presOf" srcId="{17A909A6-1F96-4D65-9FC5-5B3698C82FC6}" destId="{0053B493-DEE2-43AA-AED0-07630A357497}" srcOrd="0" destOrd="0" presId="urn:microsoft.com/office/officeart/2005/8/layout/process1"/>
    <dgm:cxn modelId="{97F502F5-90F0-4396-A409-A8BC8E491F96}" type="presOf" srcId="{7B5BDCE7-7723-40F0-9994-D60F53B43738}" destId="{E83C6978-FD86-40C7-BEAA-5931C5AEA27D}" srcOrd="0" destOrd="0" presId="urn:microsoft.com/office/officeart/2005/8/layout/process1"/>
    <dgm:cxn modelId="{29F0EE48-3689-489F-8148-1F7108FAA3A5}" type="presOf" srcId="{ACF79FBB-77AE-4B05-8D42-D2BF775BB1DC}" destId="{EA88887D-9CE5-413B-B1DB-E67F397B4545}" srcOrd="0" destOrd="0" presId="urn:microsoft.com/office/officeart/2005/8/layout/process1"/>
    <dgm:cxn modelId="{910882C6-C304-4208-8D57-BAD1B6750E43}" type="presOf" srcId="{59F64EF9-7093-43DE-B64B-BCBFD2CE20B3}" destId="{010380F1-0FE4-4174-BD49-C3098C92F566}" srcOrd="1" destOrd="0" presId="urn:microsoft.com/office/officeart/2005/8/layout/process1"/>
    <dgm:cxn modelId="{52273390-8C72-4852-8E2E-06A3D3807DBC}" type="presOf" srcId="{AAFD631B-669D-4B19-B5DF-9F471A74FD98}" destId="{38EEC771-9BE3-4890-9344-7D7F8939C596}" srcOrd="1" destOrd="0" presId="urn:microsoft.com/office/officeart/2005/8/layout/process1"/>
    <dgm:cxn modelId="{B435CA0E-9F7E-4736-8576-C8D9A50A93DE}" type="presOf" srcId="{34606F8F-417B-49E8-B889-82898BF0FB1F}" destId="{D7DFA95F-9A89-430E-84CB-D7F5D5A5B6BF}" srcOrd="0" destOrd="0" presId="urn:microsoft.com/office/officeart/2005/8/layout/process1"/>
    <dgm:cxn modelId="{C9F4DF3E-AA34-4948-BCA6-0C8BCF8BF2AF}" type="presOf" srcId="{83B447FE-89D7-4455-AAAB-7D176E4D66E0}" destId="{549AC4CA-D5D0-4AF4-86FE-43F7CCF82DA1}" srcOrd="0" destOrd="0" presId="urn:microsoft.com/office/officeart/2005/8/layout/process1"/>
    <dgm:cxn modelId="{11FC31E8-9405-4D8E-B4D6-02821C77B73C}" type="presOf" srcId="{256F4A5A-2B62-456D-A219-07F3F27A0366}" destId="{5C33014B-055F-4EEC-BADD-9B3E749586F6}" srcOrd="0" destOrd="0" presId="urn:microsoft.com/office/officeart/2005/8/layout/process1"/>
    <dgm:cxn modelId="{F21BD2F7-D9B2-44B6-B19D-77559E14766F}" type="presOf" srcId="{E90A4DDB-D526-42B8-8A8D-5AB0B096DBE5}" destId="{1E3FBB18-CEC5-45E1-A4FC-1E90E500B699}" srcOrd="0" destOrd="0" presId="urn:microsoft.com/office/officeart/2005/8/layout/process1"/>
    <dgm:cxn modelId="{313778DA-0697-40FA-B01F-4F6338F8B3BB}" srcId="{E8949240-C62E-46EE-B67E-7C107A7EB1B5}" destId="{D3F71AF5-2B35-4619-83C6-9FE71674B395}" srcOrd="4" destOrd="0" parTransId="{D74107DA-1D1C-44F1-A32B-C3AC66C1FB38}" sibTransId="{7B5BDCE7-7723-40F0-9994-D60F53B43738}"/>
    <dgm:cxn modelId="{6CC8C4B2-4F43-44A5-AFA8-E4B53BA6E9D2}" type="presOf" srcId="{D3F71AF5-2B35-4619-83C6-9FE71674B395}" destId="{EB041C39-4826-415C-8628-1C5972BB0FC7}" srcOrd="0" destOrd="0" presId="urn:microsoft.com/office/officeart/2005/8/layout/process1"/>
    <dgm:cxn modelId="{72267EDB-5C3A-4920-A9EE-00C3232E095D}" type="presOf" srcId="{256F4A5A-2B62-456D-A219-07F3F27A0366}" destId="{2FCBEA34-094E-4261-95C1-38ACD36284E6}" srcOrd="1" destOrd="0" presId="urn:microsoft.com/office/officeart/2005/8/layout/process1"/>
    <dgm:cxn modelId="{3516EC66-7E65-47C6-9F55-B542FEE087A9}" type="presOf" srcId="{2A1F8F6B-B0C7-4F3B-8C12-C09F3799DABB}" destId="{77FF9289-0055-406D-B01A-5817A7F90C55}" srcOrd="0" destOrd="0" presId="urn:microsoft.com/office/officeart/2005/8/layout/process1"/>
    <dgm:cxn modelId="{D9EF1A02-D694-43F4-980E-084C91D57638}" srcId="{E8949240-C62E-46EE-B67E-7C107A7EB1B5}" destId="{113DDD7E-20B6-4E7A-9FC7-91B6251F3201}" srcOrd="2" destOrd="0" parTransId="{752C74BA-4F07-4709-B3EC-0CE940D07E89}" sibTransId="{83B447FE-89D7-4455-AAAB-7D176E4D66E0}"/>
    <dgm:cxn modelId="{036B1F77-83D1-4E04-89B0-01DD73DC62C5}" type="presOf" srcId="{17A909A6-1F96-4D65-9FC5-5B3698C82FC6}" destId="{4223F30B-9644-4D71-A89C-61F8766A5379}" srcOrd="1" destOrd="0" presId="urn:microsoft.com/office/officeart/2005/8/layout/process1"/>
    <dgm:cxn modelId="{024399AC-2C31-4965-BC1F-BFA7F71CA4FB}" srcId="{E8949240-C62E-46EE-B67E-7C107A7EB1B5}" destId="{ACF79FBB-77AE-4B05-8D42-D2BF775BB1DC}" srcOrd="5" destOrd="0" parTransId="{601CDDFD-ABB6-4EF7-915A-C44F58F0EDAD}" sibTransId="{AAFD631B-669D-4B19-B5DF-9F471A74FD98}"/>
    <dgm:cxn modelId="{1C2E8F0F-E202-4047-8C6A-8A9D3F4F32CD}" srcId="{E8949240-C62E-46EE-B67E-7C107A7EB1B5}" destId="{24A24EBB-E695-4ECB-9D5D-BBC007065919}" srcOrd="6" destOrd="0" parTransId="{E89B0A94-89D6-4B21-9B0A-F77437B27477}" sibTransId="{23B8E991-3E27-4C17-B66F-B8C60F940AEA}"/>
    <dgm:cxn modelId="{A93143A2-C473-488F-911C-FA19263B599D}" type="presOf" srcId="{83B447FE-89D7-4455-AAAB-7D176E4D66E0}" destId="{835B0803-9AA4-432F-BE1D-09A08045D377}" srcOrd="1" destOrd="0" presId="urn:microsoft.com/office/officeart/2005/8/layout/process1"/>
    <dgm:cxn modelId="{C5E22A3B-6987-4266-BB75-5FBAE5F49823}" type="presOf" srcId="{59F64EF9-7093-43DE-B64B-BCBFD2CE20B3}" destId="{5BE8129D-1BA2-42DD-B2D9-08935242B22B}" srcOrd="0" destOrd="0" presId="urn:microsoft.com/office/officeart/2005/8/layout/process1"/>
    <dgm:cxn modelId="{93C38F7A-CC3B-4D16-9946-7BA238B0C50D}" srcId="{E8949240-C62E-46EE-B67E-7C107A7EB1B5}" destId="{2A1F8F6B-B0C7-4F3B-8C12-C09F3799DABB}" srcOrd="0" destOrd="0" parTransId="{BD6D4BD5-08DA-4195-B5F3-C7E211E39D4C}" sibTransId="{256F4A5A-2B62-456D-A219-07F3F27A0366}"/>
    <dgm:cxn modelId="{2C9AD9D9-7550-43D3-830B-CE5EA9DAF43E}" type="presParOf" srcId="{194A3520-1064-457F-9BE8-728B8B6D62B6}" destId="{77FF9289-0055-406D-B01A-5817A7F90C55}" srcOrd="0" destOrd="0" presId="urn:microsoft.com/office/officeart/2005/8/layout/process1"/>
    <dgm:cxn modelId="{04345316-DEBE-428B-A24B-61CD13BDB1A4}" type="presParOf" srcId="{194A3520-1064-457F-9BE8-728B8B6D62B6}" destId="{5C33014B-055F-4EEC-BADD-9B3E749586F6}" srcOrd="1" destOrd="0" presId="urn:microsoft.com/office/officeart/2005/8/layout/process1"/>
    <dgm:cxn modelId="{305B802B-64B2-46E1-BAEE-4CAD8DFDD178}" type="presParOf" srcId="{5C33014B-055F-4EEC-BADD-9B3E749586F6}" destId="{2FCBEA34-094E-4261-95C1-38ACD36284E6}" srcOrd="0" destOrd="0" presId="urn:microsoft.com/office/officeart/2005/8/layout/process1"/>
    <dgm:cxn modelId="{DDD66143-72DE-414F-94A3-78840AF05D3F}" type="presParOf" srcId="{194A3520-1064-457F-9BE8-728B8B6D62B6}" destId="{D7DFA95F-9A89-430E-84CB-D7F5D5A5B6BF}" srcOrd="2" destOrd="0" presId="urn:microsoft.com/office/officeart/2005/8/layout/process1"/>
    <dgm:cxn modelId="{049BDB1B-9D0A-47D3-9AA8-F8FD6BB26C21}" type="presParOf" srcId="{194A3520-1064-457F-9BE8-728B8B6D62B6}" destId="{0053B493-DEE2-43AA-AED0-07630A357497}" srcOrd="3" destOrd="0" presId="urn:microsoft.com/office/officeart/2005/8/layout/process1"/>
    <dgm:cxn modelId="{9852079B-2F04-4C2B-9CF5-2062A96D2FDD}" type="presParOf" srcId="{0053B493-DEE2-43AA-AED0-07630A357497}" destId="{4223F30B-9644-4D71-A89C-61F8766A5379}" srcOrd="0" destOrd="0" presId="urn:microsoft.com/office/officeart/2005/8/layout/process1"/>
    <dgm:cxn modelId="{B8E7CF62-BE28-4872-9A74-D724A4EAFE9D}" type="presParOf" srcId="{194A3520-1064-457F-9BE8-728B8B6D62B6}" destId="{A3F11BA6-EA26-4577-B04F-94C5DEB7BCE2}" srcOrd="4" destOrd="0" presId="urn:microsoft.com/office/officeart/2005/8/layout/process1"/>
    <dgm:cxn modelId="{53A552D9-65B2-4CFA-A0B8-65F8E7524606}" type="presParOf" srcId="{194A3520-1064-457F-9BE8-728B8B6D62B6}" destId="{549AC4CA-D5D0-4AF4-86FE-43F7CCF82DA1}" srcOrd="5" destOrd="0" presId="urn:microsoft.com/office/officeart/2005/8/layout/process1"/>
    <dgm:cxn modelId="{568603F2-2096-496A-B1F1-424770691325}" type="presParOf" srcId="{549AC4CA-D5D0-4AF4-86FE-43F7CCF82DA1}" destId="{835B0803-9AA4-432F-BE1D-09A08045D377}" srcOrd="0" destOrd="0" presId="urn:microsoft.com/office/officeart/2005/8/layout/process1"/>
    <dgm:cxn modelId="{EE1E89E5-FBE6-48B3-9BF5-76A77FF758F6}" type="presParOf" srcId="{194A3520-1064-457F-9BE8-728B8B6D62B6}" destId="{1E3FBB18-CEC5-45E1-A4FC-1E90E500B699}" srcOrd="6" destOrd="0" presId="urn:microsoft.com/office/officeart/2005/8/layout/process1"/>
    <dgm:cxn modelId="{0C9CAA41-36FE-4BD8-92CA-9C03022B1D89}" type="presParOf" srcId="{194A3520-1064-457F-9BE8-728B8B6D62B6}" destId="{5BE8129D-1BA2-42DD-B2D9-08935242B22B}" srcOrd="7" destOrd="0" presId="urn:microsoft.com/office/officeart/2005/8/layout/process1"/>
    <dgm:cxn modelId="{A24D5B4C-1234-4E3C-95B2-53AE4574246F}" type="presParOf" srcId="{5BE8129D-1BA2-42DD-B2D9-08935242B22B}" destId="{010380F1-0FE4-4174-BD49-C3098C92F566}" srcOrd="0" destOrd="0" presId="urn:microsoft.com/office/officeart/2005/8/layout/process1"/>
    <dgm:cxn modelId="{012401B5-3B97-4CFC-A20B-BE9BD2ADDE7C}" type="presParOf" srcId="{194A3520-1064-457F-9BE8-728B8B6D62B6}" destId="{EB041C39-4826-415C-8628-1C5972BB0FC7}" srcOrd="8" destOrd="0" presId="urn:microsoft.com/office/officeart/2005/8/layout/process1"/>
    <dgm:cxn modelId="{C107996F-6020-4272-9523-EB38F9512246}" type="presParOf" srcId="{194A3520-1064-457F-9BE8-728B8B6D62B6}" destId="{E83C6978-FD86-40C7-BEAA-5931C5AEA27D}" srcOrd="9" destOrd="0" presId="urn:microsoft.com/office/officeart/2005/8/layout/process1"/>
    <dgm:cxn modelId="{4FA2AB7B-953A-483B-AC34-10EC9737BDAB}" type="presParOf" srcId="{E83C6978-FD86-40C7-BEAA-5931C5AEA27D}" destId="{4B399D5C-C490-4BE0-A7A8-BC744977F010}" srcOrd="0" destOrd="0" presId="urn:microsoft.com/office/officeart/2005/8/layout/process1"/>
    <dgm:cxn modelId="{F36BB89E-6245-4577-829C-E142CA97D807}" type="presParOf" srcId="{194A3520-1064-457F-9BE8-728B8B6D62B6}" destId="{EA88887D-9CE5-413B-B1DB-E67F397B4545}" srcOrd="10" destOrd="0" presId="urn:microsoft.com/office/officeart/2005/8/layout/process1"/>
    <dgm:cxn modelId="{9BA187EE-8AD4-4747-9AEB-CA9AEE15672F}" type="presParOf" srcId="{194A3520-1064-457F-9BE8-728B8B6D62B6}" destId="{9A06B203-5405-4AC8-87A6-64B3A3CE9D77}" srcOrd="11" destOrd="0" presId="urn:microsoft.com/office/officeart/2005/8/layout/process1"/>
    <dgm:cxn modelId="{1731E9FA-1A3B-4848-B6D8-AFB21EBC3A0F}" type="presParOf" srcId="{9A06B203-5405-4AC8-87A6-64B3A3CE9D77}" destId="{38EEC771-9BE3-4890-9344-7D7F8939C596}" srcOrd="0" destOrd="0" presId="urn:microsoft.com/office/officeart/2005/8/layout/process1"/>
    <dgm:cxn modelId="{9C75A3AC-4461-4F4A-990A-25BE9A06BACE}" type="presParOf" srcId="{194A3520-1064-457F-9BE8-728B8B6D62B6}" destId="{EA36C48D-A243-43EF-BE55-4364E02A336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F85F691-25D9-476D-ABCC-1AFCAEF37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2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78B87CC-0B7D-4472-B2E6-35BFD08AA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4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fld id="{BA2A716E-5D9E-4EAE-A9AB-047ACE077220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Discuss: electro</a:t>
            </a:r>
            <a:r>
              <a:rPr lang="en-GB" baseline="0" dirty="0" smtClean="0"/>
              <a:t> mechanical characterisation based on composition (thicker MWCNTs slightly increase resistance, thicker Au dramatically reduces the resistance); the evidence of a good electrical contact surface (low resistivity at low loads (below 1 Ohm at 1mN);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B87CC-0B7D-4472-B2E6-35BFD08AA9E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5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7243-39D3-47D2-912D-11724985CA4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0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7"/>
          <a:stretch>
            <a:fillRect/>
          </a:stretch>
        </p:blipFill>
        <p:spPr bwMode="auto">
          <a:xfrm>
            <a:off x="6011863" y="381000"/>
            <a:ext cx="27717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IeMRC_Logo_20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2295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3C63A57-AD21-4DA3-841D-F6A3D3F80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6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FC11-3897-4249-B8DD-EDB55A4D05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79B6-6392-405C-8188-225B91080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3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CCC6-BD82-4EB0-A9C3-65A97FA896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5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B3053-1471-4C50-91F4-4E9DE9ACF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4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6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87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7952-1408-48BA-AD64-90343B15A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AD2F-BEFA-40E1-B96B-C543D1358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4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84C8-BE49-4A7C-AFB0-EB8690EC1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9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BCC86-64F2-4277-AC14-D1CFE0D3D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5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8531-3C55-4A20-917E-D3A08AA24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9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FF11F-A9F1-495F-94F9-5FDEB642B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3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4C52-5211-406D-BAA7-4F7F2EF6DE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80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E6EA-A7D7-4ADC-99B8-B1DAB7F5BA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1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2AEB-5204-48EE-8D76-0337D9C081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9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65CF-BCC8-4C31-81EB-06C0F38D1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9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C9CF4-88FA-4A61-8AAC-FB4809627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8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6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49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3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9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346E-CA00-432C-897B-3F7208A0E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34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87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2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5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3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0BE1-FB1F-41CC-A5E5-719AFA046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9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BEFA-77ED-4A57-8368-B1C8F6000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BE9C-D0C6-4CA0-AF77-69429058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2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1513-0DA2-4D28-9C15-1D1B2ED89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61CB-083E-4E85-8CB8-B3FDDDD98F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C11F-8C14-4E86-BB70-EEB159F6E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pitchFamily="16" charset="0"/>
              </a:defRPr>
            </a:lvl1pPr>
          </a:lstStyle>
          <a:p>
            <a:pPr>
              <a:defRPr/>
            </a:pPr>
            <a:fld id="{7E21210E-E167-4634-A1FB-448625050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1" descr="electronic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2"/>
          <a:stretch>
            <a:fillRect/>
          </a:stretch>
        </p:blipFill>
        <p:spPr bwMode="auto">
          <a:xfrm>
            <a:off x="6588125" y="260350"/>
            <a:ext cx="2166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IeMRC_Logo_201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6525"/>
            <a:ext cx="22939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pitchFamily="16" charset="0"/>
              </a:defRPr>
            </a:lvl1pPr>
          </a:lstStyle>
          <a:p>
            <a:pPr>
              <a:defRPr/>
            </a:pPr>
            <a:fld id="{3780B12A-2E5B-40EC-86D5-65CC41C49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12" descr="electronic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Carbon Nanotube Composite Surfaces for Electrical Contacts of MEMS Switches</a:t>
            </a:r>
          </a:p>
        </p:txBody>
      </p:sp>
      <p:sp>
        <p:nvSpPr>
          <p:cNvPr id="6148" name="Text Box 25"/>
          <p:cNvSpPr txBox="1">
            <a:spLocks noChangeArrowheads="1"/>
          </p:cNvSpPr>
          <p:nvPr/>
        </p:nvSpPr>
        <p:spPr bwMode="auto">
          <a:xfrm>
            <a:off x="392088" y="5854700"/>
            <a:ext cx="83674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pPr algn="r">
              <a:lnSpc>
                <a:spcPts val="2400"/>
              </a:lnSpc>
            </a:pPr>
            <a:endParaRPr lang="en-GB" sz="1800" dirty="0">
              <a:solidFill>
                <a:srgbClr val="B2D5D5"/>
              </a:solidFill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4172" y="3284984"/>
            <a:ext cx="8496300" cy="2569716"/>
          </a:xfrm>
        </p:spPr>
        <p:txBody>
          <a:bodyPr/>
          <a:lstStyle/>
          <a:p>
            <a:r>
              <a:rPr lang="en-GB" sz="1400" dirty="0" smtClean="0">
                <a:solidFill>
                  <a:schemeClr val="bg1"/>
                </a:solidFill>
              </a:rPr>
              <a:t>Project members:</a:t>
            </a: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	</a:t>
            </a:r>
            <a:r>
              <a:rPr lang="en-GB" sz="1400" dirty="0" smtClean="0">
                <a:solidFill>
                  <a:schemeClr val="bg1"/>
                </a:solidFill>
              </a:rPr>
              <a:t>University of Southampton:	</a:t>
            </a: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	</a:t>
            </a:r>
            <a:r>
              <a:rPr lang="en-GB" sz="1400" dirty="0" smtClean="0">
                <a:solidFill>
                  <a:schemeClr val="bg1"/>
                </a:solidFill>
              </a:rPr>
              <a:t>	Dr Liudi Jiang</a:t>
            </a: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	</a:t>
            </a:r>
            <a:r>
              <a:rPr lang="en-GB" sz="1400" dirty="0" smtClean="0">
                <a:solidFill>
                  <a:schemeClr val="bg1"/>
                </a:solidFill>
              </a:rPr>
              <a:t>	Prof Mark Spearing</a:t>
            </a: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	</a:t>
            </a:r>
            <a:r>
              <a:rPr lang="en-GB" sz="1400" dirty="0" smtClean="0">
                <a:solidFill>
                  <a:schemeClr val="bg1"/>
                </a:solidFill>
              </a:rPr>
              <a:t>	Mr Michael P. Down</a:t>
            </a: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		Dr Chamaporn Chianrabutra</a:t>
            </a:r>
          </a:p>
          <a:p>
            <a:pPr>
              <a:spcAft>
                <a:spcPts val="0"/>
              </a:spcAft>
            </a:pPr>
            <a:endParaRPr lang="en-GB" sz="1400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	USMC:	</a:t>
            </a: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</a:rPr>
              <a:t>	</a:t>
            </a:r>
            <a:r>
              <a:rPr lang="en-GB" sz="1400" dirty="0" smtClean="0">
                <a:solidFill>
                  <a:schemeClr val="bg1"/>
                </a:solidFill>
              </a:rPr>
              <a:t>	Prof John W. McBride</a:t>
            </a: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		Dr </a:t>
            </a:r>
            <a:r>
              <a:rPr lang="en-GB" sz="1400" dirty="0" err="1" smtClean="0">
                <a:solidFill>
                  <a:schemeClr val="bg1"/>
                </a:solidFill>
              </a:rPr>
              <a:t>Suan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H. </a:t>
            </a:r>
            <a:r>
              <a:rPr lang="en-GB" sz="1400" dirty="0" smtClean="0">
                <a:solidFill>
                  <a:schemeClr val="bg1"/>
                </a:solidFill>
              </a:rPr>
              <a:t>Pu</a:t>
            </a: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</a:rPr>
              <a:t>		Dr Hong </a:t>
            </a:r>
            <a:r>
              <a:rPr lang="en-GB" sz="1400" dirty="0">
                <a:solidFill>
                  <a:schemeClr val="bg1"/>
                </a:solidFill>
              </a:rPr>
              <a:t>Liu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95536" y="5854700"/>
            <a:ext cx="83674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pPr>
              <a:lnSpc>
                <a:spcPts val="2400"/>
              </a:lnSpc>
            </a:pPr>
            <a:r>
              <a:rPr lang="en-GB" sz="1800" b="1" dirty="0" smtClean="0">
                <a:solidFill>
                  <a:srgbClr val="B2D5D5"/>
                </a:solidFill>
                <a:latin typeface="+mj-lt"/>
              </a:rPr>
              <a:t>Micro | </a:t>
            </a:r>
            <a:r>
              <a:rPr lang="en-GB" sz="1800" b="1" dirty="0" err="1" smtClean="0">
                <a:solidFill>
                  <a:srgbClr val="B2D5D5"/>
                </a:solidFill>
                <a:latin typeface="+mj-lt"/>
              </a:rPr>
              <a:t>Nano</a:t>
            </a:r>
            <a:r>
              <a:rPr lang="en-GB" sz="1800" b="1" dirty="0" smtClean="0">
                <a:solidFill>
                  <a:srgbClr val="B2D5D5"/>
                </a:solidFill>
                <a:latin typeface="+mj-lt"/>
              </a:rPr>
              <a:t> | MEMS 2014</a:t>
            </a:r>
          </a:p>
        </p:txBody>
      </p:sp>
      <p:sp>
        <p:nvSpPr>
          <p:cNvPr id="8" name="Subtitle 1"/>
          <p:cNvSpPr txBox="1">
            <a:spLocks/>
          </p:cNvSpPr>
          <p:nvPr/>
        </p:nvSpPr>
        <p:spPr bwMode="auto">
          <a:xfrm>
            <a:off x="323528" y="2780928"/>
            <a:ext cx="84963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0000"/>
              </a:spcAft>
              <a:buFontTx/>
              <a:buNone/>
              <a:defRPr sz="35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b="1" u="sng" kern="0" dirty="0" smtClean="0">
                <a:solidFill>
                  <a:schemeClr val="bg1"/>
                </a:solidFill>
              </a:rPr>
              <a:t>Dr Adam P. Lewis</a:t>
            </a:r>
            <a:endParaRPr lang="en-GB" sz="1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Electromechanical Switching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dirty="0" smtClean="0"/>
              <a:t>Illustration showing variation of MMB phenomenon</a:t>
            </a:r>
          </a:p>
          <a:p>
            <a:pPr lvl="1"/>
            <a:r>
              <a:rPr lang="en-GB" dirty="0" smtClean="0"/>
              <a:t>10 cycles – same switching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9804" r="5710" b="14002"/>
          <a:stretch/>
        </p:blipFill>
        <p:spPr bwMode="auto">
          <a:xfrm>
            <a:off x="1907704" y="3412166"/>
            <a:ext cx="5413995" cy="296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Carbon Nanotube Composites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Mechanical Characterisation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Electro-mechanical </a:t>
            </a:r>
            <a:r>
              <a:rPr lang="en-GB" dirty="0"/>
              <a:t>Characterisation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4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Carbon Nanotube Composites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Mechanical properties of Multi-Walled Carbon Nanotube (MWCNT) forest reduces wear and improves lifetime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6768752" cy="2805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0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Carbon Nanotube Composites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5"/>
          <a:stretch/>
        </p:blipFill>
        <p:spPr bwMode="auto">
          <a:xfrm>
            <a:off x="5652120" y="1412776"/>
            <a:ext cx="2747764" cy="182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5"/>
          <p:cNvGrpSpPr/>
          <p:nvPr/>
        </p:nvGrpSpPr>
        <p:grpSpPr>
          <a:xfrm>
            <a:off x="2480693" y="2733927"/>
            <a:ext cx="1080000" cy="180000"/>
            <a:chOff x="2285984" y="3928504"/>
            <a:chExt cx="1080000" cy="1800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285984" y="4000504"/>
              <a:ext cx="1080000" cy="108000"/>
            </a:xfrm>
            <a:prstGeom prst="rect">
              <a:avLst/>
            </a:prstGeom>
            <a:solidFill>
              <a:srgbClr val="404E56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285984" y="3928504"/>
              <a:ext cx="1080000" cy="72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2480693" y="3937899"/>
            <a:ext cx="1080000" cy="215438"/>
            <a:chOff x="3714744" y="3893066"/>
            <a:chExt cx="1080000" cy="215438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714744" y="4000504"/>
              <a:ext cx="1080000" cy="108000"/>
            </a:xfrm>
            <a:prstGeom prst="rect">
              <a:avLst/>
            </a:prstGeom>
            <a:solidFill>
              <a:srgbClr val="404E56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714744" y="3928504"/>
              <a:ext cx="1080000" cy="72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714744" y="3893066"/>
              <a:ext cx="1080000" cy="36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grpSp>
        <p:nvGrpSpPr>
          <p:cNvPr id="49" name="Group 44"/>
          <p:cNvGrpSpPr/>
          <p:nvPr/>
        </p:nvGrpSpPr>
        <p:grpSpPr>
          <a:xfrm>
            <a:off x="2480693" y="5118972"/>
            <a:ext cx="1080000" cy="160674"/>
            <a:chOff x="4929190" y="3947830"/>
            <a:chExt cx="1080000" cy="160674"/>
          </a:xfrm>
        </p:grpSpPr>
        <p:sp>
          <p:nvSpPr>
            <p:cNvPr id="50" name="Rectangle 49"/>
            <p:cNvSpPr/>
            <p:nvPr/>
          </p:nvSpPr>
          <p:spPr bwMode="auto">
            <a:xfrm>
              <a:off x="4929190" y="4000504"/>
              <a:ext cx="1080000" cy="108000"/>
            </a:xfrm>
            <a:prstGeom prst="rect">
              <a:avLst/>
            </a:prstGeom>
            <a:solidFill>
              <a:srgbClr val="404E56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grpSp>
          <p:nvGrpSpPr>
            <p:cNvPr id="51" name="Group 13"/>
            <p:cNvGrpSpPr/>
            <p:nvPr/>
          </p:nvGrpSpPr>
          <p:grpSpPr>
            <a:xfrm>
              <a:off x="4935111" y="3947830"/>
              <a:ext cx="1054965" cy="76260"/>
              <a:chOff x="4792235" y="2840822"/>
              <a:chExt cx="1054965" cy="76260"/>
            </a:xfrm>
          </p:grpSpPr>
          <p:sp>
            <p:nvSpPr>
              <p:cNvPr id="52" name="Chord 51"/>
              <p:cNvSpPr/>
              <p:nvPr/>
            </p:nvSpPr>
            <p:spPr bwMode="auto">
              <a:xfrm rot="6703374">
                <a:off x="4792235" y="2840822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3" name="Chord 52"/>
              <p:cNvSpPr/>
              <p:nvPr/>
            </p:nvSpPr>
            <p:spPr bwMode="auto">
              <a:xfrm rot="6703374">
                <a:off x="4893836" y="2843195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4" name="Chord 53"/>
              <p:cNvSpPr/>
              <p:nvPr/>
            </p:nvSpPr>
            <p:spPr bwMode="auto">
              <a:xfrm rot="6703374">
                <a:off x="4989944" y="2843194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5" name="Chord 54"/>
              <p:cNvSpPr/>
              <p:nvPr/>
            </p:nvSpPr>
            <p:spPr bwMode="auto">
              <a:xfrm rot="6703374">
                <a:off x="5085925" y="2843271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6" name="Chord 55"/>
              <p:cNvSpPr/>
              <p:nvPr/>
            </p:nvSpPr>
            <p:spPr bwMode="auto">
              <a:xfrm rot="6703374">
                <a:off x="5185938" y="2843270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7" name="Chord 56"/>
              <p:cNvSpPr/>
              <p:nvPr/>
            </p:nvSpPr>
            <p:spPr bwMode="auto">
              <a:xfrm rot="6703374">
                <a:off x="5284364" y="2845644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8" name="Chord 57"/>
              <p:cNvSpPr/>
              <p:nvPr/>
            </p:nvSpPr>
            <p:spPr bwMode="auto">
              <a:xfrm rot="6703374">
                <a:off x="5382060" y="2845643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59" name="Chord 58"/>
              <p:cNvSpPr/>
              <p:nvPr/>
            </p:nvSpPr>
            <p:spPr bwMode="auto">
              <a:xfrm rot="6703374">
                <a:off x="5477308" y="2843271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60" name="Chord 59"/>
              <p:cNvSpPr/>
              <p:nvPr/>
            </p:nvSpPr>
            <p:spPr bwMode="auto">
              <a:xfrm rot="6703374">
                <a:off x="5578114" y="2843270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61" name="Chord 60"/>
              <p:cNvSpPr/>
              <p:nvPr/>
            </p:nvSpPr>
            <p:spPr bwMode="auto">
              <a:xfrm rot="6703374">
                <a:off x="5675751" y="2845644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  <p:sp>
            <p:nvSpPr>
              <p:cNvPr id="62" name="Chord 61"/>
              <p:cNvSpPr/>
              <p:nvPr/>
            </p:nvSpPr>
            <p:spPr bwMode="auto">
              <a:xfrm rot="6703374">
                <a:off x="5775762" y="2845643"/>
                <a:ext cx="71438" cy="71438"/>
              </a:xfrm>
              <a:prstGeom prst="chor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16" charset="0"/>
                  <a:ea typeface="ＭＳ Ｐゴシック" pitchFamily="16" charset="-128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610620" y="2420888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Buffer layer = </a:t>
            </a:r>
            <a:r>
              <a:rPr lang="en-US" dirty="0" err="1" smtClean="0">
                <a:latin typeface="+mn-lt"/>
              </a:rPr>
              <a:t>Al₂O</a:t>
            </a:r>
            <a:r>
              <a:rPr lang="en-US" dirty="0" smtClean="0">
                <a:latin typeface="+mn-lt"/>
              </a:rPr>
              <a:t>₃</a:t>
            </a:r>
            <a:endParaRPr lang="th-TH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5009" y="3444061"/>
            <a:ext cx="1436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Catalyst layer = Fe</a:t>
            </a:r>
            <a:endParaRPr lang="th-TH" dirty="0">
              <a:latin typeface="+mn-lt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2653862" y="1825941"/>
            <a:ext cx="733663" cy="7920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Sputter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8" name="Down Arrow 67"/>
          <p:cNvSpPr/>
          <p:nvPr/>
        </p:nvSpPr>
        <p:spPr bwMode="auto">
          <a:xfrm rot="10800000" flipV="1">
            <a:off x="2653861" y="5395633"/>
            <a:ext cx="733663" cy="73366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 pitchFamily="16" charset="0"/>
                <a:ea typeface="ＭＳ Ｐゴシック" pitchFamily="16" charset="-128"/>
              </a:rPr>
              <a:t>CVD</a:t>
            </a:r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9" name="Down Arrow 68"/>
          <p:cNvSpPr/>
          <p:nvPr/>
        </p:nvSpPr>
        <p:spPr bwMode="auto">
          <a:xfrm>
            <a:off x="2653862" y="4269323"/>
            <a:ext cx="733663" cy="73366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CVD</a:t>
            </a:r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70" name="Down Arrow 69"/>
          <p:cNvSpPr/>
          <p:nvPr/>
        </p:nvSpPr>
        <p:spPr bwMode="auto">
          <a:xfrm>
            <a:off x="2653862" y="3029913"/>
            <a:ext cx="733663" cy="7920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Sputter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492" y="4470211"/>
            <a:ext cx="214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Heat to growth temperature  - anneal</a:t>
            </a:r>
          </a:p>
          <a:p>
            <a:pPr algn="l"/>
            <a:r>
              <a:rPr lang="en-US" i="1" dirty="0" smtClean="0">
                <a:latin typeface="+mn-lt"/>
              </a:rPr>
              <a:t>   Gas = </a:t>
            </a:r>
            <a:r>
              <a:rPr lang="en-US" i="1" dirty="0" err="1" smtClean="0">
                <a:latin typeface="+mn-lt"/>
              </a:rPr>
              <a:t>Ar</a:t>
            </a:r>
            <a:r>
              <a:rPr lang="en-US" i="1" dirty="0" smtClean="0">
                <a:latin typeface="+mn-lt"/>
              </a:rPr>
              <a:t> + H₂</a:t>
            </a:r>
          </a:p>
          <a:p>
            <a:pPr algn="l"/>
            <a:endParaRPr lang="th-TH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492" y="5554106"/>
            <a:ext cx="213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Grow MWCNTs </a:t>
            </a:r>
          </a:p>
          <a:p>
            <a:pPr algn="l"/>
            <a:r>
              <a:rPr lang="en-US" i="1" dirty="0" smtClean="0">
                <a:latin typeface="+mn-lt"/>
              </a:rPr>
              <a:t>    Gas = </a:t>
            </a:r>
            <a:r>
              <a:rPr lang="en-US" i="1" dirty="0" err="1" smtClean="0">
                <a:latin typeface="+mn-lt"/>
              </a:rPr>
              <a:t>Ar</a:t>
            </a:r>
            <a:r>
              <a:rPr lang="en-US" i="1" dirty="0" smtClean="0">
                <a:latin typeface="+mn-lt"/>
              </a:rPr>
              <a:t> + C</a:t>
            </a:r>
            <a:r>
              <a:rPr lang="en-US" i="1" baseline="-25000" dirty="0" smtClean="0">
                <a:latin typeface="+mn-lt"/>
              </a:rPr>
              <a:t>2</a:t>
            </a:r>
            <a:r>
              <a:rPr lang="en-US" i="1" dirty="0" smtClean="0">
                <a:latin typeface="+mn-lt"/>
              </a:rPr>
              <a:t>H</a:t>
            </a:r>
            <a:r>
              <a:rPr lang="en-US" i="1" baseline="-25000" dirty="0" smtClean="0">
                <a:latin typeface="+mn-lt"/>
              </a:rPr>
              <a:t>4</a:t>
            </a:r>
          </a:p>
          <a:p>
            <a:pPr algn="l"/>
            <a:endParaRPr lang="th-TH" dirty="0">
              <a:latin typeface="+mn-lt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9"/>
          <a:stretch/>
        </p:blipFill>
        <p:spPr bwMode="auto">
          <a:xfrm>
            <a:off x="5652120" y="4005064"/>
            <a:ext cx="2747764" cy="2458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8" name="Straight Arrow Connector 87"/>
          <p:cNvCxnSpPr>
            <a:endCxn id="1027" idx="1"/>
          </p:cNvCxnSpPr>
          <p:nvPr/>
        </p:nvCxnSpPr>
        <p:spPr bwMode="auto">
          <a:xfrm flipV="1">
            <a:off x="3564908" y="2324272"/>
            <a:ext cx="2087212" cy="3402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Down Arrow 91"/>
          <p:cNvSpPr/>
          <p:nvPr/>
        </p:nvSpPr>
        <p:spPr bwMode="auto">
          <a:xfrm>
            <a:off x="6084168" y="3247909"/>
            <a:ext cx="733663" cy="7920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rPr>
              <a:t>Sputter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79931" y="3471605"/>
            <a:ext cx="1364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Au layer: 500 nm</a:t>
            </a:r>
            <a:endParaRPr lang="th-T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81857"/>
            <a:ext cx="8496300" cy="649288"/>
          </a:xfrm>
        </p:spPr>
        <p:txBody>
          <a:bodyPr/>
          <a:lstStyle/>
          <a:p>
            <a:r>
              <a:rPr lang="en-GB" dirty="0"/>
              <a:t>Carbon Nanotube Composites: Mechanical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32856"/>
            <a:ext cx="3960118" cy="4114800"/>
          </a:xfrm>
        </p:spPr>
        <p:txBody>
          <a:bodyPr/>
          <a:lstStyle/>
          <a:p>
            <a:r>
              <a:rPr lang="en-GB" dirty="0" smtClean="0"/>
              <a:t>Controllable by varying thickness of components</a:t>
            </a:r>
          </a:p>
          <a:p>
            <a:pPr lvl="1"/>
            <a:r>
              <a:rPr lang="en-GB" dirty="0" smtClean="0"/>
              <a:t>Increasing gold thickness provides stiffer and harder surface</a:t>
            </a:r>
          </a:p>
          <a:p>
            <a:pPr lvl="1"/>
            <a:r>
              <a:rPr lang="en-GB" dirty="0" smtClean="0"/>
              <a:t>Increasing MWCNT thickness increases indentation depth, and contact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333875" y="17380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/>
          <a:stretch/>
        </p:blipFill>
        <p:spPr bwMode="auto">
          <a:xfrm>
            <a:off x="4309002" y="2348880"/>
            <a:ext cx="4799502" cy="34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1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3495189" cy="4114800"/>
          </a:xfrm>
        </p:spPr>
        <p:txBody>
          <a:bodyPr/>
          <a:lstStyle/>
          <a:p>
            <a:r>
              <a:rPr lang="en-GB" dirty="0" smtClean="0"/>
              <a:t>Material properties can be defined by composition</a:t>
            </a:r>
          </a:p>
          <a:p>
            <a:r>
              <a:rPr lang="en-GB" dirty="0" smtClean="0"/>
              <a:t>Varying the components allows a control of the samples properties, and design for best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Nanotube Composites: Mechanical Properties</a:t>
            </a: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7836" y="1700212"/>
            <a:ext cx="97581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r="4647"/>
          <a:stretch/>
        </p:blipFill>
        <p:spPr bwMode="auto">
          <a:xfrm>
            <a:off x="3920727" y="2348880"/>
            <a:ext cx="5077017" cy="362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Nanotube Composites: Mechanical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04864"/>
            <a:ext cx="3672086" cy="4114800"/>
          </a:xfrm>
        </p:spPr>
        <p:txBody>
          <a:bodyPr/>
          <a:lstStyle/>
          <a:p>
            <a:r>
              <a:rPr lang="en-GB" dirty="0" smtClean="0"/>
              <a:t>Characterising the samples in terms of the thickness ratio</a:t>
            </a:r>
          </a:p>
          <a:p>
            <a:r>
              <a:rPr lang="en-GB" dirty="0" smtClean="0"/>
              <a:t>Allows predictive models of various untested compositions</a:t>
            </a:r>
          </a:p>
          <a:p>
            <a:r>
              <a:rPr lang="en-GB" dirty="0" smtClean="0"/>
              <a:t>Sample of specific mechanical properties can then be developed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07903" y="1412775"/>
            <a:ext cx="105640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r="4461"/>
          <a:stretch/>
        </p:blipFill>
        <p:spPr bwMode="auto">
          <a:xfrm>
            <a:off x="3995937" y="2348880"/>
            <a:ext cx="5056623" cy="37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16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94520"/>
            <a:ext cx="4032126" cy="4114800"/>
          </a:xfrm>
        </p:spPr>
        <p:txBody>
          <a:bodyPr/>
          <a:lstStyle/>
          <a:p>
            <a:r>
              <a:rPr lang="en-GB" dirty="0" smtClean="0"/>
              <a:t>Au thickness </a:t>
            </a:r>
            <a:r>
              <a:rPr lang="en-GB" dirty="0" smtClean="0"/>
              <a:t>affects </a:t>
            </a:r>
            <a:r>
              <a:rPr lang="en-GB" dirty="0" smtClean="0"/>
              <a:t>only the energy absorption of the composite and dynamic </a:t>
            </a:r>
            <a:r>
              <a:rPr lang="en-GB" dirty="0" smtClean="0"/>
              <a:t>hardness</a:t>
            </a:r>
            <a:endParaRPr lang="en-GB" dirty="0" smtClean="0"/>
          </a:p>
          <a:p>
            <a:r>
              <a:rPr lang="en-GB" dirty="0" smtClean="0"/>
              <a:t>More Au provides a less absorbing surface, with </a:t>
            </a:r>
            <a:r>
              <a:rPr lang="en-GB" smtClean="0"/>
              <a:t>more </a:t>
            </a:r>
            <a:r>
              <a:rPr lang="en-GB" smtClean="0"/>
              <a:t>bounces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4355975" y="2066561"/>
            <a:ext cx="9634242" cy="5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29075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 r="4157"/>
          <a:stretch/>
        </p:blipFill>
        <p:spPr bwMode="auto">
          <a:xfrm>
            <a:off x="4211960" y="2197323"/>
            <a:ext cx="4893171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Nanotube Composites: Mechanical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338536"/>
            <a:ext cx="3803735" cy="4114800"/>
          </a:xfrm>
        </p:spPr>
        <p:txBody>
          <a:bodyPr/>
          <a:lstStyle/>
          <a:p>
            <a:r>
              <a:rPr lang="en-GB" dirty="0" smtClean="0"/>
              <a:t>The MWCNT </a:t>
            </a:r>
            <a:r>
              <a:rPr lang="en-GB" dirty="0" smtClean="0"/>
              <a:t>layer affects </a:t>
            </a:r>
            <a:r>
              <a:rPr lang="en-GB" dirty="0" smtClean="0"/>
              <a:t>the residual depth of the indents more than </a:t>
            </a:r>
            <a:r>
              <a:rPr lang="en-GB" dirty="0" smtClean="0"/>
              <a:t>absorption</a:t>
            </a:r>
            <a:endParaRPr lang="en-GB" dirty="0" smtClean="0"/>
          </a:p>
          <a:p>
            <a:r>
              <a:rPr lang="en-GB" dirty="0" smtClean="0"/>
              <a:t>The long CNTs provide more compliance, increasing depth and contact </a:t>
            </a:r>
            <a:r>
              <a:rPr lang="en-GB" dirty="0" smtClean="0"/>
              <a:t>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30551" y="1469693"/>
            <a:ext cx="9973709" cy="4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 r="5434"/>
          <a:stretch/>
        </p:blipFill>
        <p:spPr bwMode="auto">
          <a:xfrm>
            <a:off x="3923929" y="2276872"/>
            <a:ext cx="5048622" cy="366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dirty="0" smtClean="0"/>
              <a:t>Carbon Nanotube Composites: Mechanical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2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15616" y="1412776"/>
            <a:ext cx="119044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140223"/>
            <a:ext cx="618807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Nanotube Composites: Electro-mechanical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3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6792"/>
            <a:ext cx="8496300" cy="475312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Introduction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000" dirty="0" smtClean="0"/>
              <a:t>Motivation and Aims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000" dirty="0" smtClean="0"/>
              <a:t>Electromechanical Switching Behaviour</a:t>
            </a:r>
          </a:p>
          <a:p>
            <a:pPr>
              <a:spcAft>
                <a:spcPts val="0"/>
              </a:spcAft>
            </a:pPr>
            <a:endParaRPr lang="en-GB" sz="1600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Carbon Nanotube Composites</a:t>
            </a:r>
          </a:p>
          <a:p>
            <a:pPr lvl="1">
              <a:spcAft>
                <a:spcPts val="0"/>
              </a:spcAft>
            </a:pPr>
            <a:r>
              <a:rPr lang="en-GB" sz="2000" dirty="0" smtClean="0"/>
              <a:t>Mechanical and Electro-mechanical Characterisation</a:t>
            </a:r>
          </a:p>
          <a:p>
            <a:pPr>
              <a:spcAft>
                <a:spcPts val="0"/>
              </a:spcAft>
            </a:pPr>
            <a:endParaRPr lang="en-GB" sz="1600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Experimental Overview</a:t>
            </a:r>
          </a:p>
          <a:p>
            <a:pPr lvl="1">
              <a:spcAft>
                <a:spcPts val="0"/>
              </a:spcAft>
            </a:pPr>
            <a:r>
              <a:rPr lang="en-GB" sz="2000" dirty="0" smtClean="0"/>
              <a:t>Initial Experiments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GB" sz="1800" dirty="0" smtClean="0"/>
              <a:t>Setup</a:t>
            </a:r>
            <a:endParaRPr lang="en-GB" sz="1800" dirty="0"/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GB" sz="1800" dirty="0"/>
              <a:t>Results</a:t>
            </a:r>
          </a:p>
          <a:p>
            <a:pPr>
              <a:spcAft>
                <a:spcPts val="0"/>
              </a:spcAft>
            </a:pPr>
            <a:endParaRPr lang="en-GB" sz="1600" dirty="0" smtClean="0"/>
          </a:p>
          <a:p>
            <a:pPr lvl="1">
              <a:spcAft>
                <a:spcPts val="0"/>
              </a:spcAft>
            </a:pPr>
            <a:r>
              <a:rPr lang="en-GB" sz="2000" dirty="0" smtClean="0"/>
              <a:t>MEMS Experiments</a:t>
            </a:r>
          </a:p>
          <a:p>
            <a:pPr lvl="2">
              <a:spcAft>
                <a:spcPts val="0"/>
              </a:spcAft>
            </a:pPr>
            <a:r>
              <a:rPr lang="en-GB" sz="1800" dirty="0" smtClean="0"/>
              <a:t>Fabrication of MEMS Devices</a:t>
            </a:r>
          </a:p>
          <a:p>
            <a:pPr lvl="2">
              <a:spcAft>
                <a:spcPts val="0"/>
              </a:spcAft>
            </a:pPr>
            <a:r>
              <a:rPr lang="en-GB" sz="1800" dirty="0" smtClean="0"/>
              <a:t>Results</a:t>
            </a:r>
          </a:p>
          <a:p>
            <a:pPr>
              <a:spcAft>
                <a:spcPts val="0"/>
              </a:spcAft>
            </a:pPr>
            <a:endParaRPr lang="en-GB" sz="1600" dirty="0" smtClean="0"/>
          </a:p>
          <a:p>
            <a:r>
              <a:rPr lang="en-GB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3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Switching Experiments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3475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 of experiments performed on range of rigs and devices</a:t>
            </a:r>
          </a:p>
          <a:p>
            <a:pPr marL="925513" lvl="1" indent="-457200">
              <a:spcAft>
                <a:spcPts val="0"/>
              </a:spcAft>
              <a:buAutoNum type="arabicPeriod"/>
            </a:pPr>
            <a:r>
              <a:rPr lang="en-GB" dirty="0" smtClean="0"/>
              <a:t>Initial Experiments: </a:t>
            </a:r>
          </a:p>
          <a:p>
            <a:pPr lvl="3" indent="-342900">
              <a:spcAft>
                <a:spcPts val="0"/>
              </a:spcAft>
              <a:buFontTx/>
              <a:buChar char="-"/>
            </a:pPr>
            <a:r>
              <a:rPr lang="en-GB" sz="2000" dirty="0" smtClean="0"/>
              <a:t>PZT-based rig</a:t>
            </a:r>
          </a:p>
          <a:p>
            <a:pPr lvl="3" indent="-342900">
              <a:spcAft>
                <a:spcPts val="0"/>
              </a:spcAft>
              <a:buFontTx/>
              <a:buChar char="-"/>
            </a:pPr>
            <a:r>
              <a:rPr lang="en-GB" sz="2000" dirty="0" smtClean="0"/>
              <a:t>Limited frequency</a:t>
            </a:r>
          </a:p>
          <a:p>
            <a:pPr lvl="3" indent="-342900">
              <a:spcAft>
                <a:spcPts val="0"/>
              </a:spcAft>
              <a:buFontTx/>
              <a:buChar char="-"/>
            </a:pPr>
            <a:r>
              <a:rPr lang="en-GB" sz="2000" dirty="0" smtClean="0"/>
              <a:t>Long testing durations</a:t>
            </a:r>
          </a:p>
          <a:p>
            <a:pPr lvl="3" indent="-342900">
              <a:spcAft>
                <a:spcPts val="0"/>
              </a:spcAft>
              <a:buFontTx/>
              <a:buChar char="-"/>
            </a:pPr>
            <a:endParaRPr lang="en-GB" sz="2000" dirty="0" smtClean="0"/>
          </a:p>
          <a:p>
            <a:pPr marL="925513" lvl="1" indent="-457200">
              <a:spcAft>
                <a:spcPts val="0"/>
              </a:spcAft>
              <a:buAutoNum type="arabicPeriod"/>
            </a:pPr>
            <a:r>
              <a:rPr lang="en-GB" dirty="0" smtClean="0"/>
              <a:t>MEMS based rig</a:t>
            </a:r>
          </a:p>
          <a:p>
            <a:pPr lvl="2" indent="-342900">
              <a:buFontTx/>
              <a:buChar char="-"/>
            </a:pPr>
            <a:r>
              <a:rPr lang="en-GB" sz="2000" dirty="0"/>
              <a:t>H</a:t>
            </a:r>
            <a:r>
              <a:rPr lang="en-GB" sz="2000" dirty="0" smtClean="0"/>
              <a:t>igher frequency</a:t>
            </a:r>
          </a:p>
          <a:p>
            <a:pPr lvl="2" indent="-342900">
              <a:buFontTx/>
              <a:buChar char="-"/>
            </a:pPr>
            <a:r>
              <a:rPr lang="en-GB" sz="2000" dirty="0" smtClean="0"/>
              <a:t>Closer to MEMS device</a:t>
            </a:r>
          </a:p>
          <a:p>
            <a:pPr lvl="3" indent="-342900">
              <a:buFontTx/>
              <a:buChar char="-"/>
            </a:pPr>
            <a:r>
              <a:rPr lang="en-GB" sz="2000" dirty="0" smtClean="0"/>
              <a:t>dimensions/actuation method/contact force/etc.</a:t>
            </a:r>
          </a:p>
          <a:p>
            <a:pPr lvl="2" indent="-342900">
              <a:buFontTx/>
              <a:buChar char="-"/>
            </a:pPr>
            <a:r>
              <a:rPr lang="en-GB" sz="2000" dirty="0"/>
              <a:t>T</a:t>
            </a:r>
            <a:r>
              <a:rPr lang="en-GB" sz="2000" dirty="0" smtClean="0"/>
              <a:t>wo stage development process:</a:t>
            </a:r>
          </a:p>
          <a:p>
            <a:pPr marL="1284288" lvl="3" indent="0">
              <a:buNone/>
            </a:pPr>
            <a:r>
              <a:rPr lang="en-GB" sz="2000" dirty="0" smtClean="0"/>
              <a:t>2.1	Device 1 – design, fabrication and results</a:t>
            </a:r>
          </a:p>
          <a:p>
            <a:pPr marL="1284288" lvl="3" indent="0">
              <a:buNone/>
            </a:pPr>
            <a:r>
              <a:rPr lang="en-GB" sz="2000" dirty="0" smtClean="0"/>
              <a:t>2.2 	Device 2 – design and fabrication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96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Experiments: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12000" cy="39604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1691960" y="3284984"/>
            <a:ext cx="2520000" cy="64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Au-coated ball</a:t>
            </a:r>
            <a:endParaRPr lang="en-GB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348880"/>
            <a:ext cx="252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endParaRPr lang="en-GB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700808"/>
            <a:ext cx="252000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Charge amplifier</a:t>
            </a:r>
            <a:endParaRPr lang="en-GB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348879"/>
            <a:ext cx="2520000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endParaRPr lang="en-GB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928" y="5445224"/>
            <a:ext cx="2520000" cy="684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Au-MWCNT composite</a:t>
            </a:r>
            <a:endParaRPr lang="en-GB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0472" y="5145510"/>
            <a:ext cx="262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PZT cantilever moves sample up and down</a:t>
            </a:r>
          </a:p>
          <a:p>
            <a:r>
              <a:rPr lang="en-GB" sz="1800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- simulating contact</a:t>
            </a:r>
          </a:p>
        </p:txBody>
      </p:sp>
    </p:spTree>
    <p:extLst>
      <p:ext uri="{BB962C8B-B14F-4D97-AF65-F5344CB8AC3E}">
        <p14:creationId xmlns:p14="http://schemas.microsoft.com/office/powerpoint/2010/main" val="419299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Experiments: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Constants:</a:t>
            </a:r>
          </a:p>
          <a:p>
            <a:pPr lvl="1"/>
            <a:r>
              <a:rPr lang="en-GB" dirty="0" smtClean="0"/>
              <a:t>Load voltage:		4 V</a:t>
            </a:r>
          </a:p>
          <a:p>
            <a:pPr lvl="1"/>
            <a:r>
              <a:rPr lang="en-GB" dirty="0"/>
              <a:t>Contact force:		1 </a:t>
            </a:r>
            <a:r>
              <a:rPr lang="en-GB" dirty="0" err="1" smtClean="0"/>
              <a:t>mN</a:t>
            </a:r>
            <a:endParaRPr lang="en-GB" dirty="0" smtClean="0"/>
          </a:p>
          <a:p>
            <a:pPr lvl="1"/>
            <a:r>
              <a:rPr lang="en-GB" dirty="0" smtClean="0"/>
              <a:t>Contact pair:		Cr/Au ball to Au/MWCNT forest 					</a:t>
            </a:r>
            <a:r>
              <a:rPr lang="en-GB" sz="2000" dirty="0" smtClean="0"/>
              <a:t>[30 µm high forest with 500 nm Au]</a:t>
            </a:r>
          </a:p>
          <a:p>
            <a:r>
              <a:rPr lang="en-GB" dirty="0" smtClean="0"/>
              <a:t>Varied:</a:t>
            </a:r>
          </a:p>
          <a:p>
            <a:pPr lvl="1"/>
            <a:r>
              <a:rPr lang="en-GB" dirty="0" smtClean="0"/>
              <a:t>Load current:		20, 30, 40, 50 and 200 mA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dirty="0" smtClean="0"/>
              <a:t>Initial Experiments: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50504"/>
            <a:ext cx="3312046" cy="4114800"/>
          </a:xfrm>
        </p:spPr>
        <p:txBody>
          <a:bodyPr/>
          <a:lstStyle/>
          <a:p>
            <a:r>
              <a:rPr lang="en-GB" sz="2000" dirty="0" smtClean="0"/>
              <a:t>Fine transfer model</a:t>
            </a:r>
          </a:p>
          <a:p>
            <a:r>
              <a:rPr lang="en-GB" sz="2000" dirty="0" smtClean="0"/>
              <a:t>The number of cycle to failure for a given load current:</a:t>
            </a:r>
          </a:p>
          <a:p>
            <a:pPr lvl="1"/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volume = k x I</a:t>
            </a:r>
            <a:r>
              <a:rPr lang="en-GB" baseline="300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Symbol"/>
              </a:rPr>
              <a:t>2</a:t>
            </a:r>
            <a:endParaRPr lang="en-GB" baseline="30000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  <a:sym typeface="Symbol"/>
            </a:endParaRPr>
          </a:p>
          <a:p>
            <a:pPr marL="0" indent="0" algn="ctr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3x10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I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23928" y="2276872"/>
            <a:ext cx="3240360" cy="64807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64488" y="1772816"/>
            <a:ext cx="5400000" cy="4500407"/>
            <a:chOff x="3564488" y="1772816"/>
            <a:chExt cx="5400000" cy="45004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" r="9538" b="2570"/>
            <a:stretch/>
          </p:blipFill>
          <p:spPr bwMode="auto">
            <a:xfrm>
              <a:off x="3564488" y="1772816"/>
              <a:ext cx="5400000" cy="4500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17244" y="2060848"/>
              <a:ext cx="1343188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Au/MWCNT</a:t>
              </a:r>
            </a:p>
            <a:p>
              <a:pPr algn="l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Model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7236296" y="2204864"/>
              <a:ext cx="252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236296" y="2391738"/>
              <a:ext cx="252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00F2C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611560" y="4149224"/>
            <a:ext cx="2664296" cy="12960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Experiments: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SEM images of failed Au/MWCNT composites tested with different load currents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5" name="Content Placeholder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9320"/>
            <a:ext cx="2400176" cy="1800000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9320"/>
            <a:ext cx="2399647" cy="180000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9320"/>
            <a:ext cx="2400353" cy="180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25344"/>
            <a:ext cx="2399647" cy="180000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344"/>
            <a:ext cx="2399647" cy="18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6015" y="2787279"/>
            <a:ext cx="78739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ysClr val="windowText" lastClr="000000"/>
                </a:solidFill>
                <a:latin typeface="+mj-lt"/>
              </a:rPr>
              <a:t>20 mA</a:t>
            </a:r>
            <a:endParaRPr lang="en-GB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0588" y="4803503"/>
            <a:ext cx="78258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ysClr val="windowText" lastClr="000000"/>
                </a:solidFill>
                <a:latin typeface="+mj-lt"/>
              </a:rPr>
              <a:t>5</a:t>
            </a:r>
            <a:r>
              <a:rPr lang="en-GB" sz="1400" b="1" dirty="0" smtClean="0">
                <a:solidFill>
                  <a:sysClr val="windowText" lastClr="000000"/>
                </a:solidFill>
                <a:latin typeface="+mj-lt"/>
              </a:rPr>
              <a:t>0 mA</a:t>
            </a:r>
            <a:endParaRPr lang="en-GB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195" y="2787279"/>
            <a:ext cx="79220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ysClr val="windowText" lastClr="000000"/>
                </a:solidFill>
                <a:latin typeface="+mj-lt"/>
              </a:rPr>
              <a:t>4</a:t>
            </a:r>
            <a:r>
              <a:rPr lang="en-GB" sz="1400" b="1" dirty="0" smtClean="0">
                <a:solidFill>
                  <a:sysClr val="windowText" lastClr="000000"/>
                </a:solidFill>
                <a:latin typeface="+mj-lt"/>
              </a:rPr>
              <a:t>0 mA</a:t>
            </a:r>
            <a:endParaRPr lang="en-GB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3196" y="4803503"/>
            <a:ext cx="914033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ysClr val="windowText" lastClr="000000"/>
                </a:solidFill>
                <a:latin typeface="+mj-lt"/>
              </a:rPr>
              <a:t>200 mA</a:t>
            </a:r>
            <a:endParaRPr lang="en-GB" sz="14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5998" y="2787279"/>
            <a:ext cx="78739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ysClr val="windowText" lastClr="000000"/>
                </a:solidFill>
                <a:latin typeface="+mj-lt"/>
              </a:rPr>
              <a:t>3</a:t>
            </a:r>
            <a:r>
              <a:rPr lang="en-GB" sz="1400" b="1" dirty="0" smtClean="0">
                <a:solidFill>
                  <a:sysClr val="windowText" lastClr="000000"/>
                </a:solidFill>
                <a:latin typeface="+mj-lt"/>
              </a:rPr>
              <a:t>0 mA</a:t>
            </a:r>
            <a:endParaRPr lang="en-GB" sz="1400" b="1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3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MEMS Devices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Device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2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MEMS Experiments: Fabrication of MEMS </a:t>
            </a:r>
            <a:r>
              <a:rPr lang="en-GB" dirty="0" smtClean="0"/>
              <a:t>Device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 smtClean="0"/>
              <a:t>From </a:t>
            </a:r>
            <a:r>
              <a:rPr lang="en-GB" sz="2000" dirty="0"/>
              <a:t>the fundamental equations and modelling with </a:t>
            </a:r>
            <a:r>
              <a:rPr lang="en-GB" sz="2000" dirty="0" err="1"/>
              <a:t>Coventor</a:t>
            </a:r>
            <a:r>
              <a:rPr lang="en-GB" sz="2000" dirty="0"/>
              <a:t> the following dimensions were chosen:</a:t>
            </a:r>
          </a:p>
          <a:p>
            <a:pPr lvl="1"/>
            <a:r>
              <a:rPr lang="en-GB" sz="1800" dirty="0"/>
              <a:t>Length:        10 mm</a:t>
            </a:r>
          </a:p>
          <a:p>
            <a:pPr lvl="1"/>
            <a:r>
              <a:rPr lang="en-GB" sz="1800" dirty="0"/>
              <a:t>Thickness:   20 µm</a:t>
            </a:r>
          </a:p>
          <a:p>
            <a:pPr lvl="1"/>
            <a:r>
              <a:rPr lang="en-GB" sz="1800" dirty="0"/>
              <a:t>Width:	    2 </a:t>
            </a:r>
            <a:r>
              <a:rPr lang="en-GB" sz="1800" dirty="0" smtClean="0"/>
              <a:t>mm</a:t>
            </a:r>
          </a:p>
          <a:p>
            <a:pPr lvl="1"/>
            <a:endParaRPr lang="en-GB" sz="1800" dirty="0"/>
          </a:p>
          <a:p>
            <a:r>
              <a:rPr lang="en-GB" sz="2000" dirty="0" smtClean="0"/>
              <a:t>Predicted </a:t>
            </a:r>
            <a:r>
              <a:rPr lang="en-GB" sz="2000" dirty="0"/>
              <a:t>resonant frequency:	240 Hz</a:t>
            </a:r>
          </a:p>
          <a:p>
            <a:pPr lvl="1"/>
            <a:r>
              <a:rPr lang="en-GB" sz="1800" dirty="0"/>
              <a:t>70 </a:t>
            </a:r>
            <a:r>
              <a:rPr lang="en-GB" sz="1800" dirty="0" err="1"/>
              <a:t>mins</a:t>
            </a:r>
            <a:r>
              <a:rPr lang="en-GB" sz="1800" dirty="0"/>
              <a:t> for 10</a:t>
            </a:r>
            <a:r>
              <a:rPr lang="en-GB" sz="1800" baseline="30000" dirty="0"/>
              <a:t>6</a:t>
            </a:r>
            <a:r>
              <a:rPr lang="en-GB" sz="1800" dirty="0"/>
              <a:t> cycles </a:t>
            </a:r>
          </a:p>
          <a:p>
            <a:pPr lvl="1"/>
            <a:r>
              <a:rPr lang="en-GB" sz="1800" dirty="0"/>
              <a:t>4.8 days for 10</a:t>
            </a:r>
            <a:r>
              <a:rPr lang="en-GB" sz="1800" baseline="30000" dirty="0"/>
              <a:t>8</a:t>
            </a:r>
            <a:r>
              <a:rPr lang="en-GB" sz="1800" dirty="0"/>
              <a:t> </a:t>
            </a:r>
            <a:r>
              <a:rPr lang="en-GB" sz="1800" dirty="0" smtClean="0"/>
              <a:t>cycles</a:t>
            </a:r>
          </a:p>
          <a:p>
            <a:pPr lvl="1"/>
            <a:endParaRPr lang="en-GB" sz="1800" dirty="0"/>
          </a:p>
          <a:p>
            <a:r>
              <a:rPr lang="en-GB" sz="2000" dirty="0" smtClean="0"/>
              <a:t>Predicted </a:t>
            </a:r>
            <a:r>
              <a:rPr lang="en-GB" sz="2000" dirty="0"/>
              <a:t>pull-in voltage (for gap &lt;25 µm): &lt; 30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2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MEMS Experiments: Fabrication of MEMS </a:t>
            </a:r>
            <a:r>
              <a:rPr lang="en-GB" dirty="0"/>
              <a:t>Device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620269"/>
              </p:ext>
            </p:extLst>
          </p:nvPr>
        </p:nvGraphicFramePr>
        <p:xfrm>
          <a:off x="324172" y="1917242"/>
          <a:ext cx="8496300" cy="145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224512" y="3789610"/>
            <a:ext cx="1080000" cy="10800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pic>
        <p:nvPicPr>
          <p:cNvPr id="7" name="Picture 2" descr="C:\Users\apl1r11\Documents\PDRF\Project Progress Meetings\3_Progress Meeting [18-10-12]\SDC1196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32362" r="32500" b="22500"/>
          <a:stretch/>
        </p:blipFill>
        <p:spPr bwMode="auto">
          <a:xfrm>
            <a:off x="1591025" y="3789610"/>
            <a:ext cx="1378414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pl1r11\Documents\PDRF\Pictures\1 Cantilever Beam 1 [25-01-13]\IMG_029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34747" r="36364" b="38317"/>
          <a:stretch/>
        </p:blipFill>
        <p:spPr bwMode="auto">
          <a:xfrm>
            <a:off x="3255952" y="3789450"/>
            <a:ext cx="209301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pl1r11\Documents\PDRF\Pictures\1 Cantilever Beam 1 [25-01-13]\IMG_029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31561" r="40372" b="27461"/>
          <a:stretch/>
        </p:blipFill>
        <p:spPr bwMode="auto">
          <a:xfrm>
            <a:off x="5635479" y="3789450"/>
            <a:ext cx="954265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pl1r11\Documents\PDRF\Pictures\1 Cantilever Beam 1 [25-01-13]\IMG_028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t="35300" r="33800" b="27500"/>
          <a:stretch/>
        </p:blipFill>
        <p:spPr bwMode="auto">
          <a:xfrm>
            <a:off x="6876257" y="3789450"/>
            <a:ext cx="1978930" cy="12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MEMS Experiments: Fabrication of the MEMS Device</a:t>
            </a:r>
            <a:r>
              <a:rPr lang="en-GB" dirty="0"/>
              <a:t>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2266528"/>
            <a:ext cx="4852529" cy="4114800"/>
          </a:xfrm>
        </p:spPr>
        <p:txBody>
          <a:bodyPr/>
          <a:lstStyle/>
          <a:p>
            <a:r>
              <a:rPr lang="en-GB" dirty="0" smtClean="0"/>
              <a:t>Sputter-coat cantilever beam with 10 nm and 500 nm of Cr and Au respectively</a:t>
            </a:r>
          </a:p>
          <a:p>
            <a:endParaRPr lang="en-GB" dirty="0" smtClean="0"/>
          </a:p>
          <a:p>
            <a:r>
              <a:rPr lang="en-GB" dirty="0" smtClean="0"/>
              <a:t>Measured 1</a:t>
            </a:r>
            <a:r>
              <a:rPr lang="en-GB" baseline="30000" dirty="0" smtClean="0"/>
              <a:t>st</a:t>
            </a:r>
            <a:r>
              <a:rPr lang="en-GB" dirty="0" smtClean="0"/>
              <a:t> modal resonant frequency:</a:t>
            </a:r>
          </a:p>
          <a:p>
            <a:pPr lvl="1"/>
            <a:r>
              <a:rPr lang="en-GB" sz="1800" dirty="0" smtClean="0"/>
              <a:t>235 Hz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176379" y="2182505"/>
            <a:ext cx="3508751" cy="1606535"/>
            <a:chOff x="5176379" y="3504559"/>
            <a:chExt cx="3508751" cy="1606535"/>
          </a:xfrm>
        </p:grpSpPr>
        <p:pic>
          <p:nvPicPr>
            <p:cNvPr id="1026" name="Picture 2" descr="C:\Users\apl1r11\Documents\PDRF\Conferences\EPTC 2013 [11-13-Dec-13]\Images\Figure 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379" y="3504559"/>
              <a:ext cx="3508751" cy="16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028384" y="4100882"/>
              <a:ext cx="580607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2 mm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44208" y="4579461"/>
              <a:ext cx="654346" cy="276999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+mn-lt"/>
                </a:rPr>
                <a:t>10 mm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364088" y="4509120"/>
              <a:ext cx="259228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E3E14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946852" y="4100882"/>
              <a:ext cx="0" cy="2936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E3E14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65" y="3899996"/>
            <a:ext cx="4140165" cy="2697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8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MEMS relays have numerous advantages:</a:t>
            </a:r>
          </a:p>
          <a:p>
            <a:pPr lvl="1"/>
            <a:r>
              <a:rPr lang="en-GB" sz="2000" dirty="0" smtClean="0"/>
              <a:t>Excellent frequency response</a:t>
            </a:r>
          </a:p>
          <a:p>
            <a:pPr lvl="1"/>
            <a:r>
              <a:rPr lang="en-GB" sz="2000" dirty="0" smtClean="0"/>
              <a:t>Off-state:	zero-low current leakage/high isolation</a:t>
            </a:r>
          </a:p>
          <a:p>
            <a:pPr lvl="1"/>
            <a:r>
              <a:rPr lang="en-GB" sz="2000" dirty="0" smtClean="0"/>
              <a:t>On-state:	low resistance/low insertion loss</a:t>
            </a:r>
          </a:p>
          <a:p>
            <a:pPr lvl="1"/>
            <a:r>
              <a:rPr lang="en-GB" sz="2000" dirty="0" smtClean="0"/>
              <a:t>Small size</a:t>
            </a:r>
          </a:p>
          <a:p>
            <a:pPr lvl="1"/>
            <a:endParaRPr lang="en-GB" sz="2000" dirty="0"/>
          </a:p>
          <a:p>
            <a:r>
              <a:rPr lang="en-GB" sz="2000" dirty="0" smtClean="0"/>
              <a:t>Alternative technologies:	</a:t>
            </a:r>
          </a:p>
          <a:p>
            <a:pPr lvl="1"/>
            <a:r>
              <a:rPr lang="en-GB" sz="2000" dirty="0" smtClean="0"/>
              <a:t>PIN diodes, FETs</a:t>
            </a:r>
          </a:p>
          <a:p>
            <a:pPr lvl="1"/>
            <a:r>
              <a:rPr lang="en-GB" sz="2000" dirty="0" smtClean="0"/>
              <a:t>Electromechanical relays</a:t>
            </a:r>
          </a:p>
          <a:p>
            <a:pPr lvl="1"/>
            <a:r>
              <a:rPr lang="en-GB" sz="2000" dirty="0" smtClean="0"/>
              <a:t>Reed relays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5096"/>
            <a:ext cx="3096344" cy="315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6608385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 smtClean="0">
                <a:latin typeface="+mn-lt"/>
              </a:rPr>
              <a:t>Source: G. M. </a:t>
            </a:r>
            <a:r>
              <a:rPr lang="en-GB" i="1" dirty="0" err="1" smtClean="0">
                <a:latin typeface="+mn-lt"/>
              </a:rPr>
              <a:t>Rebeiz</a:t>
            </a:r>
            <a:r>
              <a:rPr lang="en-GB" i="1" dirty="0" smtClean="0">
                <a:latin typeface="+mn-lt"/>
              </a:rPr>
              <a:t> – “</a:t>
            </a:r>
            <a:r>
              <a:rPr lang="en-GB" i="1" dirty="0" err="1" smtClean="0">
                <a:latin typeface="+mn-lt"/>
              </a:rPr>
              <a:t>RF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 smtClean="0">
                <a:latin typeface="+mn-lt"/>
              </a:rPr>
              <a:t>MEMS</a:t>
            </a:r>
            <a:r>
              <a:rPr lang="en-GB" i="1" dirty="0" smtClean="0">
                <a:latin typeface="+mn-lt"/>
              </a:rPr>
              <a:t> – Theory, Design, and Technology” (2003)</a:t>
            </a:r>
            <a:endParaRPr lang="en-GB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0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Experiments: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91210" y="1772816"/>
            <a:ext cx="495203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Constants:</a:t>
            </a:r>
          </a:p>
          <a:p>
            <a:pPr lvl="1">
              <a:lnSpc>
                <a:spcPct val="100000"/>
              </a:lnSpc>
            </a:pPr>
            <a:r>
              <a:rPr lang="en-GB" sz="2000" kern="0" dirty="0" smtClean="0"/>
              <a:t>Load voltage:	  4 V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000" kern="0" dirty="0" smtClean="0"/>
              <a:t>Electrostatic actuation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kern="0" dirty="0" smtClean="0"/>
              <a:t>Contact force:	~5 – 10 µN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kern="0" dirty="0" smtClean="0"/>
              <a:t>Varied: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kern="0" dirty="0" smtClean="0"/>
              <a:t>Load current:	   10 and 50 mA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425385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9"/>
          <a:stretch/>
        </p:blipFill>
        <p:spPr bwMode="auto">
          <a:xfrm>
            <a:off x="180062" y="4869160"/>
            <a:ext cx="4175914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46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MEMS Experiments: Device 1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1344" r="12881" b="2637"/>
          <a:stretch/>
        </p:blipFill>
        <p:spPr bwMode="auto">
          <a:xfrm>
            <a:off x="1475656" y="1844824"/>
            <a:ext cx="5760000" cy="468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MEMS Experiments: Device 1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34480"/>
            <a:ext cx="3924000" cy="4114800"/>
          </a:xfrm>
        </p:spPr>
        <p:txBody>
          <a:bodyPr/>
          <a:lstStyle/>
          <a:p>
            <a:r>
              <a:rPr lang="en-GB" dirty="0" smtClean="0"/>
              <a:t>At 10 mA composite survived for &gt;500 million </a:t>
            </a:r>
            <a:r>
              <a:rPr lang="en-GB" dirty="0"/>
              <a:t>hot-switched (4 V) cycles</a:t>
            </a:r>
            <a:endParaRPr lang="en-GB" dirty="0" smtClean="0"/>
          </a:p>
          <a:p>
            <a:r>
              <a:rPr lang="en-GB" dirty="0" smtClean="0"/>
              <a:t>At 50 mA composite failed after 44.4 million hot-switched (4 V) cycles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2457" r="18400" b="2971"/>
          <a:stretch/>
        </p:blipFill>
        <p:spPr bwMode="auto">
          <a:xfrm>
            <a:off x="3976400" y="1685707"/>
            <a:ext cx="5040000" cy="467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3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MEMS Experiments: Device 1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318008" cy="4233844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740832" y="4406502"/>
            <a:ext cx="4351448" cy="1110730"/>
            <a:chOff x="0" y="0"/>
            <a:chExt cx="1691640" cy="431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15" y="0"/>
              <a:ext cx="0" cy="43180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89811" y="0"/>
              <a:ext cx="0" cy="43180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0" y="431597"/>
              <a:ext cx="1691640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9"/>
          <p:cNvSpPr txBox="1"/>
          <p:nvPr/>
        </p:nvSpPr>
        <p:spPr>
          <a:xfrm>
            <a:off x="357436" y="5734651"/>
            <a:ext cx="6760075" cy="5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44000" tIns="18000" rIns="36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88900" hangingPunct="0">
              <a:spcAft>
                <a:spcPts val="0"/>
              </a:spcAft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   Outline </a:t>
            </a:r>
            <a:r>
              <a:rPr lang="en-GB" sz="2400" dirty="0">
                <a:effectLst/>
                <a:latin typeface="Times New Roman"/>
                <a:ea typeface="Times New Roman"/>
              </a:rPr>
              <a:t>illustrating cantilever beam overlap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6160" y="5945088"/>
            <a:ext cx="468000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5836" y="1950740"/>
            <a:ext cx="15440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Au/MWCNT</a:t>
            </a:r>
            <a:endParaRPr lang="en-GB" sz="1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3136" y="3999070"/>
            <a:ext cx="15440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Au/MWCNT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MEMS Experiments: Device 1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3414255"/>
            <a:ext cx="8712968" cy="2761538"/>
            <a:chOff x="302549" y="1556792"/>
            <a:chExt cx="9742059" cy="3087704"/>
          </a:xfrm>
        </p:grpSpPr>
        <p:grpSp>
          <p:nvGrpSpPr>
            <p:cNvPr id="4" name="Group 3"/>
            <p:cNvGrpSpPr/>
            <p:nvPr/>
          </p:nvGrpSpPr>
          <p:grpSpPr>
            <a:xfrm>
              <a:off x="450545" y="1621180"/>
              <a:ext cx="9483355" cy="3023316"/>
              <a:chOff x="450545" y="1622450"/>
              <a:chExt cx="9483355" cy="3023316"/>
            </a:xfrm>
          </p:grpSpPr>
          <p:pic>
            <p:nvPicPr>
              <p:cNvPr id="2053" name="Picture 5" descr="C:\Users\apl1r11\Documents\PDRF\Pictures\SEM Images\Sample and Beam after 500 M Cycles (No Fail)\CB_LTR_100x_1.t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39" b="25844"/>
              <a:stretch/>
            </p:blipFill>
            <p:spPr bwMode="auto">
              <a:xfrm>
                <a:off x="450545" y="1642433"/>
                <a:ext cx="4928090" cy="3003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:\Users\apl1r11\Documents\PDRF\Pictures\SEM Images\Sample and Beam after 500 M Cycles (No Fail)\CB_LTR_100x_2.t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640"/>
              <a:stretch/>
            </p:blipFill>
            <p:spPr bwMode="auto">
              <a:xfrm>
                <a:off x="4533901" y="1622450"/>
                <a:ext cx="5399999" cy="3011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302549" y="1556792"/>
              <a:ext cx="9742059" cy="120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9866" y="6165304"/>
            <a:ext cx="858060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5" descr="C:\Users\apl1r11\Documents\PDRF\Pictures\SEM Images\Sample and Beam after 500 M Cycles (No Fail)\CB_LTR_100x_1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1"/>
          <a:stretch/>
        </p:blipFill>
        <p:spPr bwMode="auto">
          <a:xfrm>
            <a:off x="1403648" y="6237312"/>
            <a:ext cx="6034617" cy="4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pl1r11\Documents\PDRF\Pictures\SEM Images\CB F2 Unused 10-3-14\x100 Whole Tip00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51" t="6144" r="1694" b="9375"/>
          <a:stretch/>
        </p:blipFill>
        <p:spPr bwMode="auto">
          <a:xfrm rot="5400000">
            <a:off x="3671568" y="-1719905"/>
            <a:ext cx="1656848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00143"/>
            <a:ext cx="207781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Before experiment</a:t>
            </a:r>
            <a:endParaRPr lang="en-GB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163" y="3512924"/>
            <a:ext cx="19255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After experiment</a:t>
            </a:r>
            <a:endParaRPr lang="en-GB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06947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1700808"/>
            <a:ext cx="22701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Cantilever Beam Tip</a:t>
            </a:r>
            <a:endParaRPr lang="en-GB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3512924"/>
            <a:ext cx="22701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Cantilever Beam Tip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525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MEMS Devices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Device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49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MEMS Experiments: Fabrication of MEMS </a:t>
            </a:r>
            <a:r>
              <a:rPr lang="en-GB" dirty="0" smtClean="0"/>
              <a:t>Device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GB" sz="2000" dirty="0" smtClean="0"/>
          </a:p>
          <a:p>
            <a:pPr>
              <a:spcAft>
                <a:spcPts val="1800"/>
              </a:spcAft>
            </a:pPr>
            <a:r>
              <a:rPr lang="en-GB" sz="2000" dirty="0" smtClean="0"/>
              <a:t>From </a:t>
            </a:r>
            <a:r>
              <a:rPr lang="en-GB" sz="2000" dirty="0"/>
              <a:t>the fundamental equations and modelling with </a:t>
            </a:r>
            <a:r>
              <a:rPr lang="en-GB" sz="2000" dirty="0" err="1"/>
              <a:t>Coventor</a:t>
            </a:r>
            <a:r>
              <a:rPr lang="en-GB" sz="2000" dirty="0"/>
              <a:t> the following dimensions were chosen:</a:t>
            </a:r>
          </a:p>
          <a:p>
            <a:pPr lvl="1"/>
            <a:r>
              <a:rPr lang="en-GB" sz="1800" dirty="0"/>
              <a:t>Length:        </a:t>
            </a:r>
            <a:r>
              <a:rPr lang="en-GB" sz="1800" dirty="0" smtClean="0"/>
              <a:t>1.7 </a:t>
            </a:r>
            <a:r>
              <a:rPr lang="en-GB" sz="1800" dirty="0"/>
              <a:t>mm</a:t>
            </a:r>
          </a:p>
          <a:p>
            <a:pPr lvl="1"/>
            <a:r>
              <a:rPr lang="en-GB" sz="1800" dirty="0"/>
              <a:t>Thickness:   </a:t>
            </a:r>
            <a:r>
              <a:rPr lang="en-GB" sz="1800" dirty="0" smtClean="0"/>
              <a:t>10 </a:t>
            </a:r>
            <a:r>
              <a:rPr lang="en-GB" sz="1800" dirty="0"/>
              <a:t>µm</a:t>
            </a:r>
          </a:p>
          <a:p>
            <a:pPr lvl="1"/>
            <a:r>
              <a:rPr lang="en-GB" sz="1800" dirty="0"/>
              <a:t>Width:	    </a:t>
            </a:r>
            <a:r>
              <a:rPr lang="en-GB" sz="1800" dirty="0" smtClean="0"/>
              <a:t>100 µm</a:t>
            </a:r>
          </a:p>
          <a:p>
            <a:pPr lvl="1"/>
            <a:endParaRPr lang="en-GB" sz="1800" dirty="0"/>
          </a:p>
          <a:p>
            <a:r>
              <a:rPr lang="en-GB" sz="2000" dirty="0" smtClean="0"/>
              <a:t>Predicted </a:t>
            </a:r>
            <a:r>
              <a:rPr lang="en-GB" sz="2000" dirty="0"/>
              <a:t>resonant frequency:	</a:t>
            </a:r>
            <a:r>
              <a:rPr lang="en-GB" sz="2000" dirty="0" smtClean="0"/>
              <a:t>4.3 kHz</a:t>
            </a:r>
          </a:p>
          <a:p>
            <a:pPr lvl="1"/>
            <a:r>
              <a:rPr lang="en-GB" sz="2000" dirty="0" smtClean="0"/>
              <a:t>At 4 kHz it would take </a:t>
            </a:r>
            <a:r>
              <a:rPr lang="en-GB" sz="1800" dirty="0" smtClean="0"/>
              <a:t>1.5 </a:t>
            </a:r>
            <a:r>
              <a:rPr lang="en-GB" sz="1800" dirty="0"/>
              <a:t>days </a:t>
            </a:r>
            <a:r>
              <a:rPr lang="en-GB" sz="1800" dirty="0" smtClean="0"/>
              <a:t>to reach 500 million cycles</a:t>
            </a:r>
          </a:p>
          <a:p>
            <a:pPr lvl="1"/>
            <a:endParaRPr lang="en-GB" sz="1800" dirty="0"/>
          </a:p>
          <a:p>
            <a:r>
              <a:rPr lang="en-GB" sz="2000" dirty="0" smtClean="0"/>
              <a:t>Predicted </a:t>
            </a:r>
            <a:r>
              <a:rPr lang="en-GB" sz="2000" dirty="0"/>
              <a:t>pull-in voltage (for gap </a:t>
            </a:r>
            <a:r>
              <a:rPr lang="en-GB" sz="2000" dirty="0" smtClean="0"/>
              <a:t>&lt;5 </a:t>
            </a:r>
            <a:r>
              <a:rPr lang="en-GB" sz="2000" dirty="0"/>
              <a:t>µm): &lt; </a:t>
            </a:r>
            <a:r>
              <a:rPr lang="en-GB" sz="2000" dirty="0" smtClean="0"/>
              <a:t>12 </a:t>
            </a:r>
            <a:r>
              <a:rPr lang="en-GB" sz="2000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MEMS Experiments: Fabrication of MEMS </a:t>
            </a:r>
            <a:r>
              <a:rPr lang="en-GB" dirty="0" smtClean="0"/>
              <a:t>Device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918854"/>
              </p:ext>
            </p:extLst>
          </p:nvPr>
        </p:nvGraphicFramePr>
        <p:xfrm>
          <a:off x="324172" y="2348880"/>
          <a:ext cx="8496300" cy="145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224512" y="4221248"/>
            <a:ext cx="1080000" cy="10800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56" y="3974818"/>
            <a:ext cx="2880000" cy="17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275856" y="3774049"/>
            <a:ext cx="946195" cy="2160000"/>
            <a:chOff x="3275856" y="4134065"/>
            <a:chExt cx="946195" cy="2160000"/>
          </a:xfrm>
        </p:grpSpPr>
        <p:pic>
          <p:nvPicPr>
            <p:cNvPr id="2050" name="Picture 2" descr="C:\Users\apl1r11\Documents\PDRF\Conferences\Micro Nano MEMS 2014\For MicroNanoMEMSedi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5856" y="4134065"/>
              <a:ext cx="946195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11904" y="6093296"/>
              <a:ext cx="396000" cy="18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 µm</a:t>
              </a:r>
              <a:endParaRPr lang="en-GB" sz="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12557" y="6216509"/>
              <a:ext cx="180309" cy="36000"/>
              <a:chOff x="3362150" y="6237312"/>
              <a:chExt cx="180309" cy="3600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3362150" y="6255312"/>
                <a:ext cx="18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3344150" y="6255312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3524459" y="6255312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202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MEMS Experiments: Planned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Investigate lifetime for range of load currents</a:t>
            </a:r>
          </a:p>
          <a:p>
            <a:pPr lvl="1"/>
            <a:r>
              <a:rPr lang="en-GB" sz="2000" dirty="0" smtClean="0"/>
              <a:t>10 mA – 100 mA</a:t>
            </a:r>
          </a:p>
          <a:p>
            <a:r>
              <a:rPr lang="en-GB" dirty="0" smtClean="0"/>
              <a:t>Investigate failure mechanisms at low force and compare with initial results (1 </a:t>
            </a:r>
            <a:r>
              <a:rPr lang="en-GB" dirty="0" err="1" smtClean="0"/>
              <a:t>mN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Investigate effect of MWCNT forest parameters:</a:t>
            </a:r>
          </a:p>
          <a:p>
            <a:pPr lvl="1"/>
            <a:r>
              <a:rPr lang="en-GB" sz="2000" dirty="0" smtClean="0"/>
              <a:t>forest height</a:t>
            </a:r>
          </a:p>
          <a:p>
            <a:pPr lvl="1"/>
            <a:r>
              <a:rPr lang="en-GB" sz="2000" dirty="0" smtClean="0"/>
              <a:t>gold-thickness</a:t>
            </a:r>
          </a:p>
          <a:p>
            <a:pPr lvl="1"/>
            <a:r>
              <a:rPr lang="en-GB" sz="2000" dirty="0" smtClean="0"/>
              <a:t>contact material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39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Summary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5704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700213"/>
            <a:ext cx="7264045" cy="4114800"/>
          </a:xfrm>
        </p:spPr>
        <p:txBody>
          <a:bodyPr/>
          <a:lstStyle/>
          <a:p>
            <a:r>
              <a:rPr lang="en-GB" sz="2000" dirty="0" smtClean="0"/>
              <a:t>Two types of MEMS switch:</a:t>
            </a:r>
          </a:p>
          <a:p>
            <a:pPr lvl="2"/>
            <a:r>
              <a:rPr lang="en-GB" sz="2000" dirty="0" smtClean="0"/>
              <a:t>Capacitive (AC signals only)</a:t>
            </a:r>
          </a:p>
          <a:p>
            <a:pPr lvl="2"/>
            <a:r>
              <a:rPr lang="en-GB" sz="2000" dirty="0" smtClean="0"/>
              <a:t>Metal-contacting (DC – AC signals)</a:t>
            </a:r>
          </a:p>
          <a:p>
            <a:r>
              <a:rPr lang="en-GB" sz="2000" dirty="0" smtClean="0"/>
              <a:t>Problem:</a:t>
            </a:r>
          </a:p>
          <a:p>
            <a:pPr lvl="1"/>
            <a:r>
              <a:rPr lang="en-GB" sz="2000" dirty="0" smtClean="0"/>
              <a:t>Electromechanical interaction between metal contacts</a:t>
            </a:r>
          </a:p>
          <a:p>
            <a:pPr marL="522288" lvl="1" indent="0">
              <a:buNone/>
            </a:pPr>
            <a:r>
              <a:rPr lang="en-GB" sz="2000" dirty="0">
                <a:sym typeface="Wingdings" pitchFamily="2" charset="2"/>
              </a:rPr>
              <a:t>	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degradation of contact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b="1" u="sng" dirty="0" smtClean="0">
                <a:sym typeface="Wingdings" pitchFamily="2" charset="2"/>
              </a:rPr>
              <a:t>l</a:t>
            </a:r>
            <a:r>
              <a:rPr lang="en-GB" sz="2000" b="1" u="sng" dirty="0" smtClean="0"/>
              <a:t>imits device lifetime</a:t>
            </a:r>
            <a:endParaRPr lang="en-GB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EFDC"/>
              </a:clrFrom>
              <a:clrTo>
                <a:srgbClr val="F4E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5"/>
          <a:stretch/>
        </p:blipFill>
        <p:spPr bwMode="auto">
          <a:xfrm>
            <a:off x="3458283" y="4960661"/>
            <a:ext cx="2700000" cy="13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FDC"/>
              </a:clrFrom>
              <a:clrTo>
                <a:srgbClr val="F4E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2232000" cy="68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0031" y="6328370"/>
            <a:ext cx="18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Lincoln Laboratories</a:t>
            </a:r>
            <a:endParaRPr lang="en-GB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3F2F2"/>
              </a:clrFrom>
              <a:clrTo>
                <a:srgbClr val="E3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3538" r="17262" b="32309"/>
          <a:stretch/>
        </p:blipFill>
        <p:spPr bwMode="auto">
          <a:xfrm>
            <a:off x="827584" y="5134460"/>
            <a:ext cx="2081180" cy="113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3F2F2"/>
              </a:clrFrom>
              <a:clrTo>
                <a:srgbClr val="E3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7690" r="17262" b="11731"/>
          <a:stretch/>
        </p:blipFill>
        <p:spPr bwMode="auto">
          <a:xfrm>
            <a:off x="799976" y="4432876"/>
            <a:ext cx="2081180" cy="5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9922" y="6328370"/>
            <a:ext cx="18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+mn-lt"/>
              </a:rPr>
              <a:t>Analog</a:t>
            </a:r>
            <a:r>
              <a:rPr lang="en-GB" b="1" dirty="0" smtClean="0">
                <a:latin typeface="+mn-lt"/>
              </a:rPr>
              <a:t> Devices</a:t>
            </a:r>
            <a:endParaRPr lang="en-GB" b="1" dirty="0">
              <a:latin typeface="+mn-lt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3F2F2"/>
              </a:clrFrom>
              <a:clrTo>
                <a:srgbClr val="E3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87" y="4183197"/>
            <a:ext cx="1942569" cy="227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63312" y="6328370"/>
            <a:ext cx="1249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Raytheon</a:t>
            </a:r>
            <a:endParaRPr lang="en-GB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8520" y="6608385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+mn-lt"/>
              </a:rPr>
              <a:t>Source: G. M. </a:t>
            </a:r>
            <a:r>
              <a:rPr lang="en-GB" i="1" dirty="0" err="1" smtClean="0">
                <a:latin typeface="+mn-lt"/>
              </a:rPr>
              <a:t>Rebeiz</a:t>
            </a:r>
            <a:r>
              <a:rPr lang="en-GB" i="1" dirty="0" smtClean="0">
                <a:latin typeface="+mn-lt"/>
              </a:rPr>
              <a:t> &amp; J. B. </a:t>
            </a:r>
            <a:r>
              <a:rPr lang="en-GB" i="1" dirty="0" err="1" smtClean="0">
                <a:latin typeface="+mn-lt"/>
              </a:rPr>
              <a:t>Muldavin</a:t>
            </a:r>
            <a:r>
              <a:rPr lang="en-GB" i="1" dirty="0" smtClean="0">
                <a:latin typeface="+mn-lt"/>
              </a:rPr>
              <a:t> – “</a:t>
            </a:r>
            <a:r>
              <a:rPr lang="en-GB" i="1" dirty="0" err="1" smtClean="0">
                <a:latin typeface="+mn-lt"/>
              </a:rPr>
              <a:t>RF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 smtClean="0">
                <a:latin typeface="+mn-lt"/>
              </a:rPr>
              <a:t>MEMS</a:t>
            </a:r>
            <a:r>
              <a:rPr lang="en-GB" i="1" dirty="0" smtClean="0">
                <a:latin typeface="+mn-lt"/>
              </a:rPr>
              <a:t> Switches and Switch Circuits” – IEEE Microwave Magazine (2001)</a:t>
            </a:r>
            <a:endParaRPr lang="en-GB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4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Understanding electrical and mechanical aspects of switching contacts</a:t>
            </a:r>
          </a:p>
          <a:p>
            <a:pPr lvl="1"/>
            <a:r>
              <a:rPr lang="en-GB" sz="2000" dirty="0" smtClean="0"/>
              <a:t>Molten metal bridge phenomenon</a:t>
            </a:r>
          </a:p>
          <a:p>
            <a:pPr lvl="1"/>
            <a:r>
              <a:rPr lang="en-GB" sz="2000" dirty="0" smtClean="0"/>
              <a:t>Electrical and mechanical failure mechanisms</a:t>
            </a:r>
          </a:p>
          <a:p>
            <a:r>
              <a:rPr lang="en-GB" dirty="0" smtClean="0"/>
              <a:t>Described Au/MWCNT composites</a:t>
            </a:r>
          </a:p>
          <a:p>
            <a:pPr lvl="1"/>
            <a:r>
              <a:rPr lang="en-GB" sz="2000" dirty="0" smtClean="0"/>
              <a:t>Fabrication</a:t>
            </a:r>
          </a:p>
          <a:p>
            <a:pPr lvl="1"/>
            <a:r>
              <a:rPr lang="en-GB" sz="2000" dirty="0" smtClean="0"/>
              <a:t>Mechanical</a:t>
            </a:r>
          </a:p>
          <a:p>
            <a:pPr lvl="1"/>
            <a:r>
              <a:rPr lang="en-GB" sz="2000" dirty="0" smtClean="0"/>
              <a:t>Electro-mechanical performance</a:t>
            </a:r>
          </a:p>
          <a:p>
            <a:pPr lvl="1"/>
            <a:r>
              <a:rPr lang="en-GB" sz="2000" dirty="0" smtClean="0"/>
              <a:t>Function as a electrical contact material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496300" cy="4114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Investigate failure mechanisms of Au/MWCNT composites when used as electrical contacts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Au/MWCNTs </a:t>
            </a:r>
            <a:r>
              <a:rPr lang="en-GB" dirty="0"/>
              <a:t>composites give </a:t>
            </a:r>
            <a:r>
              <a:rPr lang="en-GB" dirty="0" smtClean="0"/>
              <a:t>large switching lifetimes even when tested under hot-switching conditions:</a:t>
            </a:r>
          </a:p>
          <a:p>
            <a:pPr lvl="1">
              <a:spcAft>
                <a:spcPts val="0"/>
              </a:spcAft>
            </a:pPr>
            <a:r>
              <a:rPr lang="en-GB" sz="2000" dirty="0" smtClean="0"/>
              <a:t>44.4 million cycles at 50 mA (4 V)</a:t>
            </a:r>
          </a:p>
          <a:p>
            <a:pPr lvl="1">
              <a:spcAft>
                <a:spcPts val="0"/>
              </a:spcAft>
            </a:pPr>
            <a:r>
              <a:rPr lang="en-GB" sz="2000" dirty="0" smtClean="0"/>
              <a:t>Over 500 million cycles at 10 mA (4V)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 smtClean="0"/>
              <a:t>Discussed new </a:t>
            </a:r>
            <a:r>
              <a:rPr lang="en-GB" dirty="0"/>
              <a:t>experimental setup for testing Au/MWCNT </a:t>
            </a:r>
            <a:r>
              <a:rPr lang="en-GB" dirty="0" smtClean="0"/>
              <a:t>contacts</a:t>
            </a:r>
          </a:p>
          <a:p>
            <a:pPr lvl="1">
              <a:spcAft>
                <a:spcPts val="0"/>
              </a:spcAft>
            </a:pPr>
            <a:r>
              <a:rPr lang="en-GB" sz="2000" dirty="0" smtClean="0"/>
              <a:t>Enables </a:t>
            </a:r>
            <a:r>
              <a:rPr lang="en-GB" sz="2000" dirty="0"/>
              <a:t>acquisition of data for further analysis and investigation of failure mechanisms for Au/MWCNT composite </a:t>
            </a:r>
            <a:r>
              <a:rPr lang="en-GB" sz="2000" dirty="0" smtClean="0"/>
              <a:t>contacts</a:t>
            </a:r>
          </a:p>
          <a:p>
            <a:pPr lvl="1">
              <a:spcAft>
                <a:spcPts val="0"/>
              </a:spcAft>
            </a:pPr>
            <a:endParaRPr lang="en-GB" sz="2000" dirty="0" smtClean="0"/>
          </a:p>
          <a:p>
            <a:pPr lvl="1">
              <a:spcAft>
                <a:spcPts val="0"/>
              </a:spcAft>
            </a:pPr>
            <a:r>
              <a:rPr lang="en-GB" sz="2000" dirty="0" smtClean="0"/>
              <a:t>New </a:t>
            </a:r>
            <a:r>
              <a:rPr lang="en-GB" sz="2000" dirty="0"/>
              <a:t>setup more closely resembles end device</a:t>
            </a:r>
          </a:p>
          <a:p>
            <a:pPr lvl="2">
              <a:spcAft>
                <a:spcPts val="0"/>
              </a:spcAft>
            </a:pPr>
            <a:r>
              <a:rPr lang="en-GB" sz="1800" dirty="0"/>
              <a:t>Size, contact force, actuation </a:t>
            </a:r>
            <a:r>
              <a:rPr lang="en-GB" sz="1800" dirty="0" smtClean="0"/>
              <a:t>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9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3200" dirty="0" smtClean="0"/>
              <a:t>Questions?</a:t>
            </a:r>
            <a:endParaRPr lang="en-GB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536" y="4149080"/>
            <a:ext cx="8120390" cy="15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0000"/>
              </a:spcAft>
              <a:buFontTx/>
              <a:buNone/>
              <a:defRPr sz="35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i="1" kern="0" dirty="0">
                <a:solidFill>
                  <a:schemeClr val="accent3"/>
                </a:solidFill>
              </a:rPr>
              <a:t>This work was supported by the Innovative Electronics Manufacturing Research Centre (</a:t>
            </a:r>
            <a:r>
              <a:rPr lang="en-GB" sz="2000" i="1" kern="0" dirty="0" err="1">
                <a:solidFill>
                  <a:schemeClr val="accent3"/>
                </a:solidFill>
              </a:rPr>
              <a:t>IeMRC</a:t>
            </a:r>
            <a:r>
              <a:rPr lang="en-GB" sz="2000" i="1" kern="0" dirty="0" smtClean="0">
                <a:solidFill>
                  <a:schemeClr val="accent3"/>
                </a:solidFill>
              </a:rPr>
              <a:t>), UK </a:t>
            </a:r>
            <a:r>
              <a:rPr lang="en-GB" sz="2000" i="1" kern="0" dirty="0">
                <a:solidFill>
                  <a:schemeClr val="accent3"/>
                </a:solidFill>
              </a:rPr>
              <a:t>and Engineering and Physical Sciences Research Council (EPSRC</a:t>
            </a:r>
            <a:r>
              <a:rPr lang="en-GB" sz="2000" i="1" kern="0" dirty="0" smtClean="0">
                <a:solidFill>
                  <a:schemeClr val="accent3"/>
                </a:solidFill>
              </a:rPr>
              <a:t>), UK </a:t>
            </a:r>
            <a:r>
              <a:rPr lang="en-GB" sz="2000" i="1" kern="0" dirty="0">
                <a:solidFill>
                  <a:schemeClr val="accent3"/>
                </a:solidFill>
              </a:rPr>
              <a:t>under grant number: </a:t>
            </a:r>
            <a:r>
              <a:rPr lang="en-GB" sz="2000" i="1" kern="0" dirty="0" smtClean="0">
                <a:solidFill>
                  <a:schemeClr val="accent3"/>
                </a:solidFill>
              </a:rPr>
              <a:t>EP/H03014X/1.</a:t>
            </a:r>
          </a:p>
          <a:p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159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Investigate benefit of Au/MWCNT composites for MEMS switches</a:t>
            </a:r>
          </a:p>
          <a:p>
            <a:r>
              <a:rPr lang="en-GB" dirty="0" smtClean="0"/>
              <a:t>Characterise electro-mechanical performance of Au/MWCNT composites</a:t>
            </a:r>
          </a:p>
          <a:p>
            <a:r>
              <a:rPr lang="en-GB" dirty="0" smtClean="0"/>
              <a:t>Demonstration of Au/MWCNT as electrical contact for MEMS switch</a:t>
            </a:r>
          </a:p>
          <a:p>
            <a:r>
              <a:rPr lang="en-GB" dirty="0" smtClean="0"/>
              <a:t>Further understanding of failure process of Au/MWCNT composites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Electromechanical Switching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dirty="0" smtClean="0"/>
              <a:t>Every switching cycle:</a:t>
            </a:r>
          </a:p>
          <a:p>
            <a:pPr lvl="1"/>
            <a:r>
              <a:rPr lang="en-GB" sz="2000" dirty="0" smtClean="0"/>
              <a:t>Mechanical damage</a:t>
            </a:r>
          </a:p>
          <a:p>
            <a:pPr lvl="2"/>
            <a:r>
              <a:rPr lang="en-GB" sz="2000" dirty="0" smtClean="0"/>
              <a:t>Impact (contact) force caused because the contacts physically separate and come into contact – resulting in wear</a:t>
            </a:r>
          </a:p>
          <a:p>
            <a:pPr lvl="2"/>
            <a:endParaRPr lang="en-GB" sz="2000" dirty="0" smtClean="0"/>
          </a:p>
          <a:p>
            <a:pPr lvl="1"/>
            <a:r>
              <a:rPr lang="en-GB" sz="2000" dirty="0" smtClean="0"/>
              <a:t>Electrical damage</a:t>
            </a:r>
          </a:p>
          <a:p>
            <a:pPr lvl="2"/>
            <a:r>
              <a:rPr lang="en-GB" sz="2000" dirty="0" smtClean="0"/>
              <a:t>Hot-switching</a:t>
            </a:r>
          </a:p>
          <a:p>
            <a:pPr lvl="2"/>
            <a:r>
              <a:rPr lang="en-GB" sz="2000" dirty="0" smtClean="0"/>
              <a:t>Cold-switching</a:t>
            </a:r>
          </a:p>
          <a:p>
            <a:pPr lvl="2"/>
            <a:r>
              <a:rPr lang="en-GB" sz="2000" dirty="0" smtClean="0"/>
              <a:t>Dry-switching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Electromechanical Switching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dirty="0" smtClean="0"/>
              <a:t>For hot-switching case: molten metal bridge (MMB)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187624" y="3418540"/>
            <a:ext cx="1800200" cy="719960"/>
            <a:chOff x="683568" y="2565000"/>
            <a:chExt cx="1800200" cy="719960"/>
          </a:xfrm>
          <a:solidFill>
            <a:srgbClr val="FEBB00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683568" y="2565000"/>
              <a:ext cx="1800200" cy="396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83568" y="2636960"/>
              <a:ext cx="1800200" cy="648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1187625" y="4492666"/>
            <a:ext cx="1800200" cy="756000"/>
            <a:chOff x="683568" y="2565000"/>
            <a:chExt cx="1800200" cy="756000"/>
          </a:xfrm>
          <a:solidFill>
            <a:srgbClr val="FEBB00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83568" y="2565000"/>
              <a:ext cx="1800200" cy="756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83568" y="2636960"/>
              <a:ext cx="1800200" cy="648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1680" y="4014321"/>
            <a:ext cx="792088" cy="611779"/>
            <a:chOff x="4067960" y="3700365"/>
            <a:chExt cx="288016" cy="611779"/>
          </a:xfrm>
          <a:solidFill>
            <a:srgbClr val="FEBB00"/>
          </a:solidFill>
        </p:grpSpPr>
        <p:sp>
          <p:nvSpPr>
            <p:cNvPr id="17" name="Moon 16"/>
            <p:cNvSpPr/>
            <p:nvPr/>
          </p:nvSpPr>
          <p:spPr bwMode="auto">
            <a:xfrm>
              <a:off x="4211960" y="3789040"/>
              <a:ext cx="144016" cy="432000"/>
            </a:xfrm>
            <a:prstGeom prst="moon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8" name="Moon 17"/>
            <p:cNvSpPr/>
            <p:nvPr/>
          </p:nvSpPr>
          <p:spPr bwMode="auto">
            <a:xfrm flipH="1">
              <a:off x="4067960" y="3789088"/>
              <a:ext cx="144000" cy="432000"/>
            </a:xfrm>
            <a:prstGeom prst="moon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39952" y="3789040"/>
              <a:ext cx="144016" cy="43204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104237" y="3700365"/>
              <a:ext cx="216024" cy="1440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03948" y="4168128"/>
              <a:ext cx="216024" cy="1440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067944" y="3246508"/>
            <a:ext cx="3960440" cy="234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Every cycle:</a:t>
            </a:r>
          </a:p>
          <a:p>
            <a:pPr marL="1435100" lvl="2" indent="-358775">
              <a:spcAft>
                <a:spcPts val="0"/>
              </a:spcAft>
              <a:buFont typeface="+mj-lt"/>
              <a:buAutoNum type="arabicPeriod"/>
            </a:pPr>
            <a:r>
              <a:rPr lang="en-GB" sz="2000" kern="0" dirty="0" smtClean="0"/>
              <a:t>Surface melts</a:t>
            </a:r>
          </a:p>
          <a:p>
            <a:pPr marL="1435100" lvl="2" indent="-358775">
              <a:buFont typeface="+mj-lt"/>
              <a:buAutoNum type="arabicPeriod"/>
            </a:pPr>
            <a:r>
              <a:rPr lang="en-GB" sz="2000" kern="0" dirty="0" smtClean="0"/>
              <a:t>Molten metal bridge</a:t>
            </a:r>
          </a:p>
          <a:p>
            <a:pPr marL="1435100" lvl="2" indent="-358775">
              <a:buFont typeface="+mj-lt"/>
              <a:buAutoNum type="arabicPeriod"/>
            </a:pPr>
            <a:r>
              <a:rPr lang="en-GB" sz="2000" kern="0" dirty="0" smtClean="0"/>
              <a:t>Breaks unevenly</a:t>
            </a:r>
          </a:p>
          <a:p>
            <a:pPr marL="1435100" lvl="2" indent="-358775">
              <a:buFont typeface="+mj-lt"/>
              <a:buAutoNum type="arabicPeriod"/>
            </a:pPr>
            <a:r>
              <a:rPr lang="en-GB" sz="2000" kern="0" dirty="0" smtClean="0"/>
              <a:t>Material transfer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kern="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259609" y="299695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Contact 1</a:t>
            </a:r>
            <a:endParaRPr lang="en-GB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4212" y="52204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Contact 2</a:t>
            </a:r>
            <a:endParaRPr lang="en-GB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544" y="2852936"/>
            <a:ext cx="3312368" cy="30963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5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1.38889E-6 0.0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357 L -8.33333E-7 2.96296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1.38889E-6 0.02754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357 L -8.33333E-7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Electromechanical Switching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dirty="0" smtClean="0"/>
              <a:t>Graph showing typical MMB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gold:</a:t>
            </a:r>
          </a:p>
          <a:p>
            <a:pPr lvl="1"/>
            <a:r>
              <a:rPr lang="en-GB" sz="2000" dirty="0"/>
              <a:t>Melting voltage: 0.43 V</a:t>
            </a:r>
          </a:p>
          <a:p>
            <a:pPr lvl="1"/>
            <a:r>
              <a:rPr lang="en-GB" sz="2000" dirty="0"/>
              <a:t>Boiling voltage: 0.88 </a:t>
            </a:r>
            <a:r>
              <a:rPr lang="en-GB" sz="2000" dirty="0" smtClean="0"/>
              <a:t>V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3391" r="13471"/>
          <a:stretch/>
        </p:blipFill>
        <p:spPr bwMode="auto">
          <a:xfrm>
            <a:off x="4391025" y="2762250"/>
            <a:ext cx="4143376" cy="35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Electromechanical Switching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dirty="0" smtClean="0"/>
              <a:t>Graph showing typical MMB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gold:</a:t>
            </a:r>
          </a:p>
          <a:p>
            <a:pPr lvl="1"/>
            <a:r>
              <a:rPr lang="en-GB" sz="2000" dirty="0"/>
              <a:t>Melting voltage: 0.43 V</a:t>
            </a:r>
          </a:p>
          <a:p>
            <a:pPr lvl="1"/>
            <a:r>
              <a:rPr lang="en-GB" sz="2000" dirty="0"/>
              <a:t>Boiling voltage: 0.88 </a:t>
            </a:r>
            <a:r>
              <a:rPr lang="en-GB" sz="2000" dirty="0" smtClean="0"/>
              <a:t>V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11F-A9F1-495F-94F9-5FDEB642B96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2327" r="13462"/>
          <a:stretch/>
        </p:blipFill>
        <p:spPr bwMode="auto">
          <a:xfrm>
            <a:off x="4402460" y="2719285"/>
            <a:ext cx="4120505" cy="361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uos_ppt__template_electronics</Template>
  <TotalTime>52483</TotalTime>
  <Words>1203</Words>
  <Application>Microsoft Office PowerPoint</Application>
  <PresentationFormat>On-screen Show (4:3)</PresentationFormat>
  <Paragraphs>326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uos_ppt__template_electronics</vt:lpstr>
      <vt:lpstr>UOS divider slide design</vt:lpstr>
      <vt:lpstr>UOS full bleed image</vt:lpstr>
      <vt:lpstr>Carbon Nanotube Composite Surfaces for Electrical Contacts of MEMS Switches</vt:lpstr>
      <vt:lpstr>Outline</vt:lpstr>
      <vt:lpstr>Introduction: Motivation</vt:lpstr>
      <vt:lpstr>Introduction: Motivation</vt:lpstr>
      <vt:lpstr>Introduction: Aims</vt:lpstr>
      <vt:lpstr>Introduction: Electromechanical Switching Behaviour</vt:lpstr>
      <vt:lpstr>Introduction: Electromechanical Switching Behaviour</vt:lpstr>
      <vt:lpstr>Introduction: Electromechanical Switching Behaviour</vt:lpstr>
      <vt:lpstr>Introduction: Electromechanical Switching Behaviour</vt:lpstr>
      <vt:lpstr>Introduction: Electromechanical Switching Behaviour</vt:lpstr>
      <vt:lpstr>Carbon Nanotube Composites</vt:lpstr>
      <vt:lpstr>Carbon Nanotube Composites</vt:lpstr>
      <vt:lpstr>Carbon Nanotube Composites</vt:lpstr>
      <vt:lpstr>Carbon Nanotube Composites: Mechanical Properties</vt:lpstr>
      <vt:lpstr>Carbon Nanotube Composites: Mechanical Properties</vt:lpstr>
      <vt:lpstr>Carbon Nanotube Composites: Mechanical Properties</vt:lpstr>
      <vt:lpstr>Carbon Nanotube Composites: Mechanical Properties</vt:lpstr>
      <vt:lpstr>Carbon Nanotube Composites: Mechanical Properties</vt:lpstr>
      <vt:lpstr>Carbon Nanotube Composites: Electro-mechanical Properties</vt:lpstr>
      <vt:lpstr>Switching Experiments</vt:lpstr>
      <vt:lpstr>Experimental Overview</vt:lpstr>
      <vt:lpstr>Initial Experiments: Setup</vt:lpstr>
      <vt:lpstr>Initial Experiments: Setup</vt:lpstr>
      <vt:lpstr>Initial Experiments: Results</vt:lpstr>
      <vt:lpstr>Initial Experiments: Results</vt:lpstr>
      <vt:lpstr>MEMS Devices</vt:lpstr>
      <vt:lpstr>MEMS Experiments: Fabrication of MEMS Device 1</vt:lpstr>
      <vt:lpstr>MEMS Experiments: Fabrication of MEMS Device 1</vt:lpstr>
      <vt:lpstr>MEMS Experiments: Fabrication of the MEMS Device 1</vt:lpstr>
      <vt:lpstr>MEMS Experiments: Setup</vt:lpstr>
      <vt:lpstr>MEMS Experiments: Device 1 Results</vt:lpstr>
      <vt:lpstr>MEMS Experiments: Device 1 Results</vt:lpstr>
      <vt:lpstr>MEMS Experiments: Device 1 Results</vt:lpstr>
      <vt:lpstr>MEMS Experiments: Device 1 Results</vt:lpstr>
      <vt:lpstr>MEMS Devices</vt:lpstr>
      <vt:lpstr>MEMS Experiments: Fabrication of MEMS Device 2</vt:lpstr>
      <vt:lpstr>MEMS Experiments: Fabrication of MEMS Device 2</vt:lpstr>
      <vt:lpstr>MEMS Experiments: Planned Experiments</vt:lpstr>
      <vt:lpstr>Summary</vt:lpstr>
      <vt:lpstr>Summary</vt:lpstr>
      <vt:lpstr>Summary</vt:lpstr>
      <vt:lpstr>Questions?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Adam P. Lewis</dc:creator>
  <cp:lastModifiedBy>Adam Lewis</cp:lastModifiedBy>
  <cp:revision>585</cp:revision>
  <dcterms:created xsi:type="dcterms:W3CDTF">2008-01-25T10:32:18Z</dcterms:created>
  <dcterms:modified xsi:type="dcterms:W3CDTF">2014-09-30T07:06:22Z</dcterms:modified>
</cp:coreProperties>
</file>