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2" r:id="rId3"/>
    <p:sldId id="258" r:id="rId4"/>
    <p:sldId id="267"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8" r:id="rId37"/>
    <p:sldId id="299" r:id="rId38"/>
    <p:sldId id="300"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6E"/>
    <a:srgbClr val="8BB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62BEE-57E6-4F60-AC5B-E823A0E382DE}" type="doc">
      <dgm:prSet loTypeId="urn:microsoft.com/office/officeart/2005/8/layout/hProcess9" loCatId="process" qsTypeId="urn:microsoft.com/office/officeart/2005/8/quickstyle/simple1" qsCatId="simple" csTypeId="urn:microsoft.com/office/officeart/2005/8/colors/accent1_2" csCatId="accent1" phldr="1"/>
      <dgm:spPr/>
    </dgm:pt>
    <dgm:pt modelId="{3AF10694-7BB2-4324-B6BC-CD0577B4AC50}">
      <dgm:prSet phldrT="[Text]"/>
      <dgm:spPr>
        <a:solidFill>
          <a:schemeClr val="accent1">
            <a:lumMod val="50000"/>
          </a:schemeClr>
        </a:solidFill>
      </dgm:spPr>
      <dgm:t>
        <a:bodyPr/>
        <a:lstStyle/>
        <a:p>
          <a:r>
            <a:rPr lang="en-GB" dirty="0" smtClean="0"/>
            <a:t>interviews with developer of the method/approach</a:t>
          </a:r>
          <a:endParaRPr lang="en-GB" dirty="0"/>
        </a:p>
      </dgm:t>
    </dgm:pt>
    <dgm:pt modelId="{1C3779EA-228B-4F13-9BFC-1B9FF0A48E35}" type="parTrans" cxnId="{56CC1F94-10B5-4B50-ABEC-D0F343EE933D}">
      <dgm:prSet/>
      <dgm:spPr/>
      <dgm:t>
        <a:bodyPr/>
        <a:lstStyle/>
        <a:p>
          <a:endParaRPr lang="en-GB"/>
        </a:p>
      </dgm:t>
    </dgm:pt>
    <dgm:pt modelId="{6373C28B-622B-4AEB-AEE7-0FEDCF2FB073}" type="sibTrans" cxnId="{56CC1F94-10B5-4B50-ABEC-D0F343EE933D}">
      <dgm:prSet/>
      <dgm:spPr/>
      <dgm:t>
        <a:bodyPr/>
        <a:lstStyle/>
        <a:p>
          <a:endParaRPr lang="en-GB"/>
        </a:p>
      </dgm:t>
    </dgm:pt>
    <dgm:pt modelId="{3483086F-F0A1-47B6-A5D5-3F06EFF36322}">
      <dgm:prSet/>
      <dgm:spPr>
        <a:solidFill>
          <a:schemeClr val="accent1">
            <a:lumMod val="50000"/>
          </a:schemeClr>
        </a:solidFill>
        <a:ln>
          <a:solidFill>
            <a:srgbClr val="1C4F7C"/>
          </a:solidFill>
        </a:ln>
      </dgm:spPr>
      <dgm:t>
        <a:bodyPr/>
        <a:lstStyle/>
        <a:p>
          <a:r>
            <a:rPr lang="en-GB" dirty="0" smtClean="0"/>
            <a:t>interviews with users, reviewers, commentators, appliers </a:t>
          </a:r>
          <a:endParaRPr lang="en-GB" dirty="0"/>
        </a:p>
      </dgm:t>
    </dgm:pt>
    <dgm:pt modelId="{13E470DE-D8D6-4965-9C4B-D6DDE7806DAC}" type="parTrans" cxnId="{057AEC3F-643A-49E5-BD3F-E6673BE23C5B}">
      <dgm:prSet/>
      <dgm:spPr/>
      <dgm:t>
        <a:bodyPr/>
        <a:lstStyle/>
        <a:p>
          <a:endParaRPr lang="en-GB"/>
        </a:p>
      </dgm:t>
    </dgm:pt>
    <dgm:pt modelId="{3962DCBB-7971-4F8D-A7FC-AA498A4174E4}" type="sibTrans" cxnId="{057AEC3F-643A-49E5-BD3F-E6673BE23C5B}">
      <dgm:prSet/>
      <dgm:spPr/>
      <dgm:t>
        <a:bodyPr/>
        <a:lstStyle/>
        <a:p>
          <a:endParaRPr lang="en-GB"/>
        </a:p>
      </dgm:t>
    </dgm:pt>
    <dgm:pt modelId="{ED15686C-94BD-4911-86D2-4DA48B4FDA03}">
      <dgm:prSet/>
      <dgm:spPr>
        <a:solidFill>
          <a:schemeClr val="accent1">
            <a:lumMod val="50000"/>
          </a:schemeClr>
        </a:solidFill>
      </dgm:spPr>
      <dgm:t>
        <a:bodyPr/>
        <a:lstStyle/>
        <a:p>
          <a:r>
            <a:rPr lang="en-GB" dirty="0" smtClean="0"/>
            <a:t>review of academic response to innovations</a:t>
          </a:r>
        </a:p>
      </dgm:t>
    </dgm:pt>
    <dgm:pt modelId="{DCFD4225-1193-437E-B7AA-1151EE24E587}" type="parTrans" cxnId="{9C309BB2-C537-4AB7-8EEA-5B035B07CAA3}">
      <dgm:prSet/>
      <dgm:spPr/>
      <dgm:t>
        <a:bodyPr/>
        <a:lstStyle/>
        <a:p>
          <a:endParaRPr lang="en-GB"/>
        </a:p>
      </dgm:t>
    </dgm:pt>
    <dgm:pt modelId="{9F8BA66E-497A-45FD-85AA-59D7AAF770D2}" type="sibTrans" cxnId="{9C309BB2-C537-4AB7-8EEA-5B035B07CAA3}">
      <dgm:prSet/>
      <dgm:spPr/>
      <dgm:t>
        <a:bodyPr/>
        <a:lstStyle/>
        <a:p>
          <a:endParaRPr lang="en-GB"/>
        </a:p>
      </dgm:t>
    </dgm:pt>
    <dgm:pt modelId="{47202FD4-71FE-47A8-9827-BC10467B4BA4}" type="pres">
      <dgm:prSet presAssocID="{08562BEE-57E6-4F60-AC5B-E823A0E382DE}" presName="CompostProcess" presStyleCnt="0">
        <dgm:presLayoutVars>
          <dgm:dir/>
          <dgm:resizeHandles val="exact"/>
        </dgm:presLayoutVars>
      </dgm:prSet>
      <dgm:spPr/>
    </dgm:pt>
    <dgm:pt modelId="{2F992044-8361-44E6-BEC4-6D1E03EE52A1}" type="pres">
      <dgm:prSet presAssocID="{08562BEE-57E6-4F60-AC5B-E823A0E382DE}" presName="arrow" presStyleLbl="bgShp" presStyleIdx="0" presStyleCnt="1"/>
      <dgm:spPr/>
    </dgm:pt>
    <dgm:pt modelId="{5B93D00D-9DB7-492A-B3A7-56813C5398B2}" type="pres">
      <dgm:prSet presAssocID="{08562BEE-57E6-4F60-AC5B-E823A0E382DE}" presName="linearProcess" presStyleCnt="0"/>
      <dgm:spPr/>
    </dgm:pt>
    <dgm:pt modelId="{EAABF99F-7A56-45D1-BAF7-7916A1C6E251}" type="pres">
      <dgm:prSet presAssocID="{3AF10694-7BB2-4324-B6BC-CD0577B4AC50}" presName="textNode" presStyleLbl="node1" presStyleIdx="0" presStyleCnt="3">
        <dgm:presLayoutVars>
          <dgm:bulletEnabled val="1"/>
        </dgm:presLayoutVars>
      </dgm:prSet>
      <dgm:spPr/>
      <dgm:t>
        <a:bodyPr/>
        <a:lstStyle/>
        <a:p>
          <a:endParaRPr lang="en-GB"/>
        </a:p>
      </dgm:t>
    </dgm:pt>
    <dgm:pt modelId="{EAC96E8A-48EC-4D0B-A721-06981D985FCD}" type="pres">
      <dgm:prSet presAssocID="{6373C28B-622B-4AEB-AEE7-0FEDCF2FB073}" presName="sibTrans" presStyleCnt="0"/>
      <dgm:spPr/>
    </dgm:pt>
    <dgm:pt modelId="{C9A776F4-726F-4D1B-90E9-DC8A232ECE09}" type="pres">
      <dgm:prSet presAssocID="{3483086F-F0A1-47B6-A5D5-3F06EFF36322}" presName="textNode" presStyleLbl="node1" presStyleIdx="1" presStyleCnt="3">
        <dgm:presLayoutVars>
          <dgm:bulletEnabled val="1"/>
        </dgm:presLayoutVars>
      </dgm:prSet>
      <dgm:spPr/>
      <dgm:t>
        <a:bodyPr/>
        <a:lstStyle/>
        <a:p>
          <a:endParaRPr lang="en-GB"/>
        </a:p>
      </dgm:t>
    </dgm:pt>
    <dgm:pt modelId="{2099A7E2-1B8E-4862-8398-785E7CDB443A}" type="pres">
      <dgm:prSet presAssocID="{3962DCBB-7971-4F8D-A7FC-AA498A4174E4}" presName="sibTrans" presStyleCnt="0"/>
      <dgm:spPr/>
    </dgm:pt>
    <dgm:pt modelId="{028EA091-79AC-42F8-A98F-00CBBCAE5AA0}" type="pres">
      <dgm:prSet presAssocID="{ED15686C-94BD-4911-86D2-4DA48B4FDA03}" presName="textNode" presStyleLbl="node1" presStyleIdx="2" presStyleCnt="3">
        <dgm:presLayoutVars>
          <dgm:bulletEnabled val="1"/>
        </dgm:presLayoutVars>
      </dgm:prSet>
      <dgm:spPr/>
      <dgm:t>
        <a:bodyPr/>
        <a:lstStyle/>
        <a:p>
          <a:endParaRPr lang="en-GB"/>
        </a:p>
      </dgm:t>
    </dgm:pt>
  </dgm:ptLst>
  <dgm:cxnLst>
    <dgm:cxn modelId="{057AEC3F-643A-49E5-BD3F-E6673BE23C5B}" srcId="{08562BEE-57E6-4F60-AC5B-E823A0E382DE}" destId="{3483086F-F0A1-47B6-A5D5-3F06EFF36322}" srcOrd="1" destOrd="0" parTransId="{13E470DE-D8D6-4965-9C4B-D6DDE7806DAC}" sibTransId="{3962DCBB-7971-4F8D-A7FC-AA498A4174E4}"/>
    <dgm:cxn modelId="{D2B6802E-EA0B-4660-A7FA-B3F3DB4F9A41}" type="presOf" srcId="{3AF10694-7BB2-4324-B6BC-CD0577B4AC50}" destId="{EAABF99F-7A56-45D1-BAF7-7916A1C6E251}" srcOrd="0" destOrd="0" presId="urn:microsoft.com/office/officeart/2005/8/layout/hProcess9"/>
    <dgm:cxn modelId="{9C309BB2-C537-4AB7-8EEA-5B035B07CAA3}" srcId="{08562BEE-57E6-4F60-AC5B-E823A0E382DE}" destId="{ED15686C-94BD-4911-86D2-4DA48B4FDA03}" srcOrd="2" destOrd="0" parTransId="{DCFD4225-1193-437E-B7AA-1151EE24E587}" sibTransId="{9F8BA66E-497A-45FD-85AA-59D7AAF770D2}"/>
    <dgm:cxn modelId="{E7B2835D-78F7-4C14-BF82-925310DEC0B9}" type="presOf" srcId="{ED15686C-94BD-4911-86D2-4DA48B4FDA03}" destId="{028EA091-79AC-42F8-A98F-00CBBCAE5AA0}" srcOrd="0" destOrd="0" presId="urn:microsoft.com/office/officeart/2005/8/layout/hProcess9"/>
    <dgm:cxn modelId="{A3F217F3-63F5-4855-A133-1F052BA8264B}" type="presOf" srcId="{3483086F-F0A1-47B6-A5D5-3F06EFF36322}" destId="{C9A776F4-726F-4D1B-90E9-DC8A232ECE09}" srcOrd="0" destOrd="0" presId="urn:microsoft.com/office/officeart/2005/8/layout/hProcess9"/>
    <dgm:cxn modelId="{40BCC1C8-6C04-4372-876B-854CD642F385}" type="presOf" srcId="{08562BEE-57E6-4F60-AC5B-E823A0E382DE}" destId="{47202FD4-71FE-47A8-9827-BC10467B4BA4}" srcOrd="0" destOrd="0" presId="urn:microsoft.com/office/officeart/2005/8/layout/hProcess9"/>
    <dgm:cxn modelId="{56CC1F94-10B5-4B50-ABEC-D0F343EE933D}" srcId="{08562BEE-57E6-4F60-AC5B-E823A0E382DE}" destId="{3AF10694-7BB2-4324-B6BC-CD0577B4AC50}" srcOrd="0" destOrd="0" parTransId="{1C3779EA-228B-4F13-9BFC-1B9FF0A48E35}" sibTransId="{6373C28B-622B-4AEB-AEE7-0FEDCF2FB073}"/>
    <dgm:cxn modelId="{1C83CAFA-8BE6-454A-B415-87FD40206BF9}" type="presParOf" srcId="{47202FD4-71FE-47A8-9827-BC10467B4BA4}" destId="{2F992044-8361-44E6-BEC4-6D1E03EE52A1}" srcOrd="0" destOrd="0" presId="urn:microsoft.com/office/officeart/2005/8/layout/hProcess9"/>
    <dgm:cxn modelId="{D5FED62B-009E-414E-91B7-DA1E542582B7}" type="presParOf" srcId="{47202FD4-71FE-47A8-9827-BC10467B4BA4}" destId="{5B93D00D-9DB7-492A-B3A7-56813C5398B2}" srcOrd="1" destOrd="0" presId="urn:microsoft.com/office/officeart/2005/8/layout/hProcess9"/>
    <dgm:cxn modelId="{1873ECA4-70E1-4435-BD68-DE46D1A9506C}" type="presParOf" srcId="{5B93D00D-9DB7-492A-B3A7-56813C5398B2}" destId="{EAABF99F-7A56-45D1-BAF7-7916A1C6E251}" srcOrd="0" destOrd="0" presId="urn:microsoft.com/office/officeart/2005/8/layout/hProcess9"/>
    <dgm:cxn modelId="{0A98257B-10FB-4A9D-B871-E5EB6BE7AA4C}" type="presParOf" srcId="{5B93D00D-9DB7-492A-B3A7-56813C5398B2}" destId="{EAC96E8A-48EC-4D0B-A721-06981D985FCD}" srcOrd="1" destOrd="0" presId="urn:microsoft.com/office/officeart/2005/8/layout/hProcess9"/>
    <dgm:cxn modelId="{1CEFA097-DA75-43CB-B7F7-104108442FC4}" type="presParOf" srcId="{5B93D00D-9DB7-492A-B3A7-56813C5398B2}" destId="{C9A776F4-726F-4D1B-90E9-DC8A232ECE09}" srcOrd="2" destOrd="0" presId="urn:microsoft.com/office/officeart/2005/8/layout/hProcess9"/>
    <dgm:cxn modelId="{7325E03B-C86C-4C3D-874B-80379F6C6D8D}" type="presParOf" srcId="{5B93D00D-9DB7-492A-B3A7-56813C5398B2}" destId="{2099A7E2-1B8E-4862-8398-785E7CDB443A}" srcOrd="3" destOrd="0" presId="urn:microsoft.com/office/officeart/2005/8/layout/hProcess9"/>
    <dgm:cxn modelId="{9D8441A7-B7AD-4B56-8CF7-A31E4190B1DD}" type="presParOf" srcId="{5B93D00D-9DB7-492A-B3A7-56813C5398B2}" destId="{028EA091-79AC-42F8-A98F-00CBBCAE5AA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92044-8361-44E6-BEC4-6D1E03EE52A1}">
      <dsp:nvSpPr>
        <dsp:cNvPr id="0" name=""/>
        <dsp:cNvSpPr/>
      </dsp:nvSpPr>
      <dsp:spPr>
        <a:xfrm>
          <a:off x="594002" y="0"/>
          <a:ext cx="6732031" cy="38877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BF99F-7A56-45D1-BAF7-7916A1C6E251}">
      <dsp:nvSpPr>
        <dsp:cNvPr id="0" name=""/>
        <dsp:cNvSpPr/>
      </dsp:nvSpPr>
      <dsp:spPr>
        <a:xfrm>
          <a:off x="8507" y="1166336"/>
          <a:ext cx="2549261" cy="155511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interviews with developer of the method/approach</a:t>
          </a:r>
          <a:endParaRPr lang="en-GB" sz="2200" kern="1200" dirty="0"/>
        </a:p>
      </dsp:txBody>
      <dsp:txXfrm>
        <a:off x="84421" y="1242250"/>
        <a:ext cx="2397433" cy="1403287"/>
      </dsp:txXfrm>
    </dsp:sp>
    <dsp:sp modelId="{C9A776F4-726F-4D1B-90E9-DC8A232ECE09}">
      <dsp:nvSpPr>
        <dsp:cNvPr id="0" name=""/>
        <dsp:cNvSpPr/>
      </dsp:nvSpPr>
      <dsp:spPr>
        <a:xfrm>
          <a:off x="2685387" y="1166336"/>
          <a:ext cx="2549261" cy="1555115"/>
        </a:xfrm>
        <a:prstGeom prst="roundRect">
          <a:avLst/>
        </a:prstGeom>
        <a:solidFill>
          <a:schemeClr val="accent1">
            <a:lumMod val="50000"/>
          </a:schemeClr>
        </a:solidFill>
        <a:ln w="25400" cap="flat" cmpd="sng" algn="ctr">
          <a:solidFill>
            <a:srgbClr val="1C4F7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interviews with users, reviewers, commentators, appliers </a:t>
          </a:r>
          <a:endParaRPr lang="en-GB" sz="2200" kern="1200" dirty="0"/>
        </a:p>
      </dsp:txBody>
      <dsp:txXfrm>
        <a:off x="2761301" y="1242250"/>
        <a:ext cx="2397433" cy="1403287"/>
      </dsp:txXfrm>
    </dsp:sp>
    <dsp:sp modelId="{028EA091-79AC-42F8-A98F-00CBBCAE5AA0}">
      <dsp:nvSpPr>
        <dsp:cNvPr id="0" name=""/>
        <dsp:cNvSpPr/>
      </dsp:nvSpPr>
      <dsp:spPr>
        <a:xfrm>
          <a:off x="5362267" y="1166336"/>
          <a:ext cx="2549261" cy="155511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review of academic response to innovations</a:t>
          </a:r>
        </a:p>
      </dsp:txBody>
      <dsp:txXfrm>
        <a:off x="5438181" y="1242250"/>
        <a:ext cx="2397433" cy="14032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F1739-B6D9-4355-8911-B8F0804C0A3D}" type="datetimeFigureOut">
              <a:rPr lang="en-GB" smtClean="0"/>
              <a:t>10/11/2014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C13A5-154B-4602-9D29-6F93F1A09D61}" type="slidenum">
              <a:rPr lang="en-GB" smtClean="0"/>
              <a:t>‹#›</a:t>
            </a:fld>
            <a:endParaRPr lang="en-GB"/>
          </a:p>
        </p:txBody>
      </p:sp>
    </p:spTree>
    <p:extLst>
      <p:ext uri="{BB962C8B-B14F-4D97-AF65-F5344CB8AC3E}">
        <p14:creationId xmlns:p14="http://schemas.microsoft.com/office/powerpoint/2010/main" val="351456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sz="1200">
                <a:solidFill>
                  <a:schemeClr val="tx1"/>
                </a:solidFill>
                <a:latin typeface="Arial" charset="0"/>
                <a:ea typeface="ＭＳ Ｐゴシック" pitchFamily="16" charset="-128"/>
              </a:defRPr>
            </a:lvl1pPr>
            <a:lvl2pPr marL="742950" indent="-285750" algn="l">
              <a:spcBef>
                <a:spcPct val="30000"/>
              </a:spcBef>
              <a:defRPr sz="1200">
                <a:solidFill>
                  <a:schemeClr val="tx1"/>
                </a:solidFill>
                <a:latin typeface="Arial" charset="0"/>
                <a:ea typeface="ＭＳ Ｐゴシック" pitchFamily="16" charset="-128"/>
              </a:defRPr>
            </a:lvl2pPr>
            <a:lvl3pPr marL="1143000" indent="-228600" algn="l">
              <a:spcBef>
                <a:spcPct val="30000"/>
              </a:spcBef>
              <a:defRPr sz="1200">
                <a:solidFill>
                  <a:schemeClr val="tx1"/>
                </a:solidFill>
                <a:latin typeface="Arial" charset="0"/>
                <a:ea typeface="ＭＳ Ｐゴシック" pitchFamily="16" charset="-128"/>
              </a:defRPr>
            </a:lvl3pPr>
            <a:lvl4pPr marL="1600200" indent="-228600" algn="l">
              <a:spcBef>
                <a:spcPct val="30000"/>
              </a:spcBef>
              <a:defRPr sz="1200">
                <a:solidFill>
                  <a:schemeClr val="tx1"/>
                </a:solidFill>
                <a:latin typeface="Arial" charset="0"/>
                <a:ea typeface="ＭＳ Ｐゴシック" pitchFamily="16" charset="-128"/>
              </a:defRPr>
            </a:lvl4pPr>
            <a:lvl5pPr marL="2057400" indent="-228600" algn="l">
              <a:spcBef>
                <a:spcPct val="30000"/>
              </a:spcBef>
              <a:defRPr sz="1200">
                <a:solidFill>
                  <a:schemeClr val="tx1"/>
                </a:solidFill>
                <a:latin typeface="Arial" charset="0"/>
                <a:ea typeface="ＭＳ Ｐゴシック" pitchFamily="16"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6"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6"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6"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6" charset="-128"/>
              </a:defRPr>
            </a:lvl9pPr>
          </a:lstStyle>
          <a:p>
            <a:pPr algn="r" eaLnBrk="1" hangingPunct="1">
              <a:spcBef>
                <a:spcPct val="0"/>
              </a:spcBef>
            </a:pPr>
            <a:fld id="{E891D610-B3C3-46F3-A402-51D4550A8A40}" type="slidenum">
              <a:rPr lang="en-GB" altLang="en-US" smtClean="0"/>
              <a:pPr algn="r" eaLnBrk="1" hangingPunct="1">
                <a:spcBef>
                  <a:spcPct val="0"/>
                </a:spcBef>
              </a:pPr>
              <a:t>8</a:t>
            </a:fld>
            <a:endParaRPr lang="en-GB" altLang="en-US" smtClean="0"/>
          </a:p>
        </p:txBody>
      </p:sp>
      <p:sp>
        <p:nvSpPr>
          <p:cNvPr id="51203" name="Rectangle 2"/>
          <p:cNvSpPr>
            <a:spLocks noRo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1988840"/>
            <a:ext cx="7270576" cy="1512168"/>
          </a:xfrm>
        </p:spPr>
        <p:txBody>
          <a:bodyPr anchor="t">
            <a:normAutofit/>
          </a:bodyPr>
          <a:lstStyle>
            <a:lvl1pPr algn="l">
              <a:lnSpc>
                <a:spcPct val="100000"/>
              </a:lnSpc>
              <a:defRPr sz="3600" baseline="0">
                <a:solidFill>
                  <a:srgbClr val="003D6E"/>
                </a:solidFill>
                <a:latin typeface="Gill Sans MT" panose="020B0502020104020203"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31640" y="3573016"/>
            <a:ext cx="6984776" cy="1512168"/>
          </a:xfrm>
        </p:spPr>
        <p:txBody>
          <a:bodyPr/>
          <a:lstStyle>
            <a:lvl1pPr marL="0" indent="0" algn="l">
              <a:buNone/>
              <a:defRPr>
                <a:solidFill>
                  <a:schemeClr val="tx1">
                    <a:lumMod val="65000"/>
                    <a:lumOff val="3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027"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4566" y="4461970"/>
            <a:ext cx="2808312" cy="2407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R:\CENTRES\NCRM\Publicity\Logos\ESRC\JPG RGB Larg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04" y="6257205"/>
            <a:ext cx="581845" cy="4841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CENTRES\NCRM\Publicity\Logos\University of Southampton\university logo cop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1600" y="6391078"/>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CENTRES\NCRM\Publicity\Logos\Other\TAB_col_white_backgrou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75856" y="6381328"/>
            <a:ext cx="936104" cy="396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CENTRES\NCRM\Publicity\Logos\Other\298px-University_of_Edinburgh_logo.sv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44008" y="6305938"/>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oton.ac.uk\ude\personalfiles\users\kjph1a06\mydesktop\patter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756" y="-8877"/>
            <a:ext cx="3263641"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91264" cy="792088"/>
          </a:xfrm>
        </p:spPr>
        <p:txBody>
          <a:bodyPr anchor="t">
            <a:noAutofit/>
          </a:bodyPr>
          <a:lstStyle>
            <a:lvl1pPr>
              <a:defRPr sz="3200" baseline="0">
                <a:solidFill>
                  <a:srgbClr val="003D6E"/>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2060848"/>
            <a:ext cx="8291264" cy="4248472"/>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6588230" y="6304235"/>
            <a:ext cx="2133600" cy="365125"/>
          </a:xfrm>
        </p:spPr>
        <p:txBody>
          <a:bodyPr/>
          <a:lstStyle>
            <a:lvl1pPr>
              <a:defRPr sz="1200" i="0">
                <a:solidFill>
                  <a:schemeClr val="bg1">
                    <a:lumMod val="65000"/>
                  </a:schemeClr>
                </a:solidFill>
                <a:latin typeface="Arial" panose="020B0604020202020204" pitchFamily="34" charset="0"/>
                <a:cs typeface="Arial" panose="020B0604020202020204" pitchFamily="34" charset="0"/>
              </a:defRPr>
            </a:lvl1pPr>
          </a:lstStyle>
          <a:p>
            <a:fld id="{BFA53D53-8024-485A-AF10-8351CA8F8D5E}" type="slidenum">
              <a:rPr lang="en-GB" smtClean="0"/>
              <a:pPr/>
              <a:t>‹#›</a:t>
            </a:fld>
            <a:endParaRPr lang="en-GB" dirty="0"/>
          </a:p>
        </p:txBody>
      </p:sp>
      <p:pic>
        <p:nvPicPr>
          <p:cNvPr id="7"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6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3" descr="Z:\SocialSciences\CENTRES\NCRM\Website\Website Oct14\background_bottomright@2x.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5566" y="4454868"/>
            <a:ext cx="2808312" cy="2407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39552" y="4149080"/>
            <a:ext cx="7772400" cy="1500187"/>
          </a:xfrm>
        </p:spPr>
        <p:txBody>
          <a:bodyPr anchor="t">
            <a:normAutofit/>
          </a:bodyPr>
          <a:lstStyle>
            <a:lvl1pPr marL="0" indent="0">
              <a:buNone/>
              <a:defRPr sz="3800" u="none" baseline="0">
                <a:solidFill>
                  <a:srgbClr val="8BBD3A"/>
                </a:solidFill>
                <a:latin typeface="Gill Sans MT" panose="020B05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296BA3B-96CA-4DEA-A85B-351F07F12EB3}" type="slidenum">
              <a:rPr lang="en-GB" smtClean="0"/>
              <a:t>‹#›</a:t>
            </a:fld>
            <a:endParaRPr lang="en-GB"/>
          </a:p>
        </p:txBody>
      </p:sp>
      <p:pic>
        <p:nvPicPr>
          <p:cNvPr id="7" name="Picture 4" descr="R:\CENTRES\NCRM\Publicity\Logos\NCRM Logo\NCRM logo for Word and PowerPoint\NCRM Logo Horizontal (CMY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7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96BA3B-96CA-4DEA-A85B-351F07F12EB3}" type="slidenum">
              <a:rPr lang="en-GB" smtClean="0"/>
              <a:t>‹#›</a:t>
            </a:fld>
            <a:endParaRPr lang="en-GB"/>
          </a:p>
        </p:txBody>
      </p:sp>
      <p:pic>
        <p:nvPicPr>
          <p:cNvPr id="5" name="Picture 4"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51520" y="710648"/>
            <a:ext cx="4968552" cy="918152"/>
          </a:xfrm>
        </p:spPr>
        <p:txBody>
          <a:bodyPr anchor="t">
            <a:noAutofit/>
          </a:bodyPr>
          <a:lstStyle>
            <a:lvl1pPr>
              <a:defRPr sz="2800">
                <a:solidFill>
                  <a:srgbClr val="003D6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7820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91890"/>
            <a:ext cx="8291264" cy="580926"/>
          </a:xfrm>
        </p:spPr>
        <p:txBody>
          <a:bodyPr anchor="t">
            <a:noAutofit/>
          </a:bodyPr>
          <a:lstStyle>
            <a:lvl1pPr>
              <a:defRPr sz="3200" baseline="0">
                <a:solidFill>
                  <a:srgbClr val="003D6E"/>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395536"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988840"/>
            <a:ext cx="4038600" cy="4320480"/>
          </a:xfrm>
        </p:spPr>
        <p:txBody>
          <a:bodyPr/>
          <a:lstStyle>
            <a:lvl1pPr>
              <a:buClr>
                <a:schemeClr val="bg1">
                  <a:lumMod val="75000"/>
                </a:schemeClr>
              </a:buClr>
              <a:defRPr sz="2800"/>
            </a:lvl1pPr>
            <a:lvl2pPr>
              <a:buClr>
                <a:schemeClr val="bg1">
                  <a:lumMod val="75000"/>
                </a:schemeClr>
              </a:buClr>
              <a:defRPr sz="2400"/>
            </a:lvl2pPr>
            <a:lvl3pPr>
              <a:buClr>
                <a:schemeClr val="bg1">
                  <a:lumMod val="75000"/>
                </a:schemeClr>
              </a:buClr>
              <a:defRPr sz="2000"/>
            </a:lvl3pPr>
            <a:lvl4pPr>
              <a:buClr>
                <a:schemeClr val="bg1">
                  <a:lumMod val="75000"/>
                </a:schemeClr>
              </a:buClr>
              <a:defRPr sz="1800"/>
            </a:lvl4pPr>
            <a:lvl5pPr>
              <a:buClr>
                <a:schemeClr val="bg1">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E296BA3B-96CA-4DEA-A85B-351F07F12EB3}" type="slidenum">
              <a:rPr lang="en-GB" smtClean="0"/>
              <a:t>‹#›</a:t>
            </a:fld>
            <a:endParaRPr lang="en-GB"/>
          </a:p>
        </p:txBody>
      </p:sp>
      <p:pic>
        <p:nvPicPr>
          <p:cNvPr id="8" name="Picture 7" descr="R:\CENTRES\NCRM\Publicity\Logos\NCRM Logo\NCRM logo for Word and PowerPoint\NCRM Logo Horizontal (CMY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2120" y="332656"/>
            <a:ext cx="3096344" cy="3787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ton.ac.uk\ude\personalfiles\users\kjph1a06\mydesktop\pattern_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0" y="235"/>
            <a:ext cx="1794212" cy="213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7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2133600"/>
            <a:ext cx="4027487" cy="4103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133600"/>
            <a:ext cx="4027488" cy="1974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260850"/>
            <a:ext cx="4027488" cy="197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a:defRPr>
                <a:ea typeface="ＭＳ Ｐゴシック" pitchFamily="34" charset="-128"/>
              </a:defRPr>
            </a:lvl1pPr>
          </a:lstStyle>
          <a:p>
            <a:pPr>
              <a:defRPr/>
            </a:pPr>
            <a:endParaRPr lang="en-GB"/>
          </a:p>
        </p:txBody>
      </p:sp>
      <p:sp>
        <p:nvSpPr>
          <p:cNvPr id="7" name="Footer Placeholder 6"/>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BF16B1EF-CC75-45A7-A60A-2FCB9EBD3F04}" type="slidenum">
              <a:rPr lang="en-GB"/>
              <a:pPr>
                <a:defRPr/>
              </a:pPr>
              <a:t>‹#›</a:t>
            </a:fld>
            <a:endParaRPr lang="en-GB"/>
          </a:p>
        </p:txBody>
      </p:sp>
    </p:spTree>
    <p:extLst>
      <p:ext uri="{BB962C8B-B14F-4D97-AF65-F5344CB8AC3E}">
        <p14:creationId xmlns:p14="http://schemas.microsoft.com/office/powerpoint/2010/main" val="6645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F050AF8-9FDE-4B63-A581-D5085ACDB466}" type="slidenum">
              <a:rPr lang="en-GB"/>
              <a:pPr>
                <a:defRPr/>
              </a:pPr>
              <a:t>‹#›</a:t>
            </a:fld>
            <a:endParaRPr lang="en-GB"/>
          </a:p>
        </p:txBody>
      </p:sp>
    </p:spTree>
    <p:extLst>
      <p:ext uri="{BB962C8B-B14F-4D97-AF65-F5344CB8AC3E}">
        <p14:creationId xmlns:p14="http://schemas.microsoft.com/office/powerpoint/2010/main" val="32512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BD830-2B73-47E2-B7C6-7ED86D7FD57B}" type="datetimeFigureOut">
              <a:rPr lang="en-GB" smtClean="0"/>
              <a:t>10/11/2014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BA3B-96CA-4DEA-A85B-351F07F12EB3}" type="slidenum">
              <a:rPr lang="en-GB" smtClean="0"/>
              <a:pPr/>
              <a:t>‹#›</a:t>
            </a:fld>
            <a:endParaRPr lang="en-GB" dirty="0"/>
          </a:p>
        </p:txBody>
      </p:sp>
    </p:spTree>
    <p:extLst>
      <p:ext uri="{BB962C8B-B14F-4D97-AF65-F5344CB8AC3E}">
        <p14:creationId xmlns:p14="http://schemas.microsoft.com/office/powerpoint/2010/main" val="371451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6" r:id="rId6"/>
    <p:sldLayoutId id="2147483657" r:id="rId7"/>
  </p:sldLayoutIdLst>
  <p:txStyles>
    <p:titleStyle>
      <a:lvl1pPr algn="l" defTabSz="914400" rtl="0" eaLnBrk="1" latinLnBrk="0" hangingPunct="1">
        <a:spcBef>
          <a:spcPct val="0"/>
        </a:spcBef>
        <a:buNone/>
        <a:defRPr sz="3200" kern="1200" baseline="0">
          <a:solidFill>
            <a:srgbClr val="003D6E"/>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Clr>
          <a:schemeClr val="bg1">
            <a:lumMod val="75000"/>
          </a:schemeClr>
        </a:buClr>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lumMod val="75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lumMod val="75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southampton.ac.uk/education/research/projects/quality_and_capacity_in_inclusive_research_with_learning_disabilities.pag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www.ncrm.ac.uk/resources/video/RMF2014/filmed.php?id=ab5300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1988840"/>
            <a:ext cx="7270576" cy="1728192"/>
          </a:xfrm>
        </p:spPr>
        <p:txBody>
          <a:bodyPr>
            <a:noAutofit/>
          </a:bodyPr>
          <a:lstStyle/>
          <a:p>
            <a:r>
              <a:rPr lang="en-GB" altLang="en-US" sz="4000" b="1" dirty="0"/>
              <a:t>Changing the social relations of research – innovation and orthodoxy</a:t>
            </a:r>
            <a:endParaRPr lang="en-GB" sz="4000" dirty="0">
              <a:solidFill>
                <a:srgbClr val="003D6E"/>
              </a:solidFill>
            </a:endParaRPr>
          </a:p>
        </p:txBody>
      </p:sp>
      <p:sp>
        <p:nvSpPr>
          <p:cNvPr id="3" name="Subtitle 2"/>
          <p:cNvSpPr>
            <a:spLocks noGrp="1"/>
          </p:cNvSpPr>
          <p:nvPr>
            <p:ph type="subTitle" idx="1"/>
          </p:nvPr>
        </p:nvSpPr>
        <p:spPr>
          <a:xfrm>
            <a:off x="1331640" y="3717032"/>
            <a:ext cx="6984776" cy="2376264"/>
          </a:xfrm>
        </p:spPr>
        <p:txBody>
          <a:bodyPr>
            <a:normAutofit fontScale="55000" lnSpcReduction="20000"/>
          </a:bodyPr>
          <a:lstStyle/>
          <a:p>
            <a:pPr>
              <a:defRPr/>
            </a:pPr>
            <a:endParaRPr lang="en-GB" b="1" dirty="0" smtClean="0">
              <a:solidFill>
                <a:schemeClr val="tx2"/>
              </a:solidFill>
            </a:endParaRPr>
          </a:p>
          <a:p>
            <a:pPr>
              <a:defRPr/>
            </a:pPr>
            <a:r>
              <a:rPr lang="en-GB" sz="5800" b="1" dirty="0" smtClean="0">
                <a:solidFill>
                  <a:schemeClr val="tx2"/>
                </a:solidFill>
              </a:rPr>
              <a:t>Melanie </a:t>
            </a:r>
            <a:r>
              <a:rPr lang="en-GB" sz="5800" b="1" dirty="0" err="1">
                <a:solidFill>
                  <a:schemeClr val="tx2"/>
                </a:solidFill>
              </a:rPr>
              <a:t>Nind</a:t>
            </a:r>
            <a:r>
              <a:rPr lang="en-GB" sz="5800" b="1" dirty="0">
                <a:solidFill>
                  <a:schemeClr val="tx2"/>
                </a:solidFill>
              </a:rPr>
              <a:t>    </a:t>
            </a:r>
            <a:endParaRPr lang="en-GB" sz="5800" b="1" dirty="0" smtClean="0">
              <a:solidFill>
                <a:schemeClr val="tx2"/>
              </a:solidFill>
            </a:endParaRPr>
          </a:p>
          <a:p>
            <a:pPr>
              <a:defRPr/>
            </a:pPr>
            <a:endParaRPr lang="en-GB" b="1" dirty="0" smtClean="0">
              <a:solidFill>
                <a:schemeClr val="tx2"/>
              </a:solidFill>
            </a:endParaRPr>
          </a:p>
          <a:p>
            <a:pPr>
              <a:defRPr/>
            </a:pPr>
            <a:r>
              <a:rPr lang="en-GB" b="1" dirty="0" smtClean="0">
                <a:solidFill>
                  <a:schemeClr val="tx2"/>
                </a:solidFill>
              </a:rPr>
              <a:t>Inequality </a:t>
            </a:r>
            <a:r>
              <a:rPr lang="en-GB" b="1" dirty="0">
                <a:solidFill>
                  <a:schemeClr val="tx2"/>
                </a:solidFill>
              </a:rPr>
              <a:t>in Education - Innovation in Methods</a:t>
            </a:r>
          </a:p>
          <a:p>
            <a:pPr>
              <a:defRPr/>
            </a:pPr>
            <a:r>
              <a:rPr lang="en-GB" b="1" dirty="0">
                <a:solidFill>
                  <a:schemeClr val="tx2"/>
                </a:solidFill>
              </a:rPr>
              <a:t>12 November 2014, Warwick </a:t>
            </a:r>
            <a:r>
              <a:rPr lang="en-GB" b="1" dirty="0" smtClean="0">
                <a:solidFill>
                  <a:schemeClr val="tx2"/>
                </a:solidFill>
              </a:rPr>
              <a:t>University</a:t>
            </a:r>
          </a:p>
          <a:p>
            <a:pPr>
              <a:defRPr/>
            </a:pPr>
            <a:endParaRPr lang="en-GB" b="1" dirty="0">
              <a:solidFill>
                <a:schemeClr val="tx2"/>
              </a:solidFill>
            </a:endParaRPr>
          </a:p>
          <a:p>
            <a:pPr>
              <a:defRPr/>
            </a:pPr>
            <a:r>
              <a:rPr lang="en-GB" b="1" dirty="0" smtClean="0">
                <a:solidFill>
                  <a:schemeClr val="tx2"/>
                </a:solidFill>
              </a:rPr>
              <a:t>M.A.Nind@soton.ac.uk </a:t>
            </a:r>
            <a:endParaRPr lang="en-GB" b="1" dirty="0">
              <a:solidFill>
                <a:schemeClr val="tx2"/>
              </a:solidFill>
            </a:endParaRPr>
          </a:p>
          <a:p>
            <a:pPr>
              <a:defRPr/>
            </a:pPr>
            <a:endParaRPr lang="en-GB" b="1" dirty="0">
              <a:solidFill>
                <a:schemeClr val="tx2"/>
              </a:solidFill>
            </a:endParaRPr>
          </a:p>
        </p:txBody>
      </p:sp>
    </p:spTree>
    <p:extLst>
      <p:ext uri="{BB962C8B-B14F-4D97-AF65-F5344CB8AC3E}">
        <p14:creationId xmlns:p14="http://schemas.microsoft.com/office/powerpoint/2010/main" val="76589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b="1" smtClean="0">
                <a:ea typeface="ＭＳ Ｐゴシック" pitchFamily="16" charset="-128"/>
              </a:rPr>
              <a:t>Thematic analysis</a:t>
            </a:r>
          </a:p>
        </p:txBody>
      </p:sp>
      <p:sp>
        <p:nvSpPr>
          <p:cNvPr id="16387" name="Content Placeholder 2"/>
          <p:cNvSpPr>
            <a:spLocks noGrp="1"/>
          </p:cNvSpPr>
          <p:nvPr>
            <p:ph idx="1"/>
          </p:nvPr>
        </p:nvSpPr>
        <p:spPr/>
        <p:txBody>
          <a:bodyPr/>
          <a:lstStyle/>
          <a:p>
            <a:pPr marL="514350" indent="-514350">
              <a:buFont typeface="Gill Sans MT" pitchFamily="34" charset="0"/>
              <a:buAutoNum type="arabicPeriod"/>
            </a:pPr>
            <a:r>
              <a:rPr lang="en-GB" altLang="en-US" smtClean="0">
                <a:ea typeface="ＭＳ Ｐゴシック" pitchFamily="16" charset="-128"/>
              </a:rPr>
              <a:t>Timeliness – why this, why now</a:t>
            </a:r>
          </a:p>
          <a:p>
            <a:pPr marL="514350" indent="-514350">
              <a:buFont typeface="Gill Sans MT" pitchFamily="34" charset="0"/>
              <a:buAutoNum type="arabicPeriod"/>
            </a:pPr>
            <a:r>
              <a:rPr lang="en-GB" altLang="en-US" smtClean="0">
                <a:ea typeface="ＭＳ Ｐゴシック" pitchFamily="16" charset="-128"/>
              </a:rPr>
              <a:t>Distinctiveness</a:t>
            </a:r>
          </a:p>
          <a:p>
            <a:pPr marL="514350" indent="-514350">
              <a:buFont typeface="Gill Sans MT" pitchFamily="34" charset="0"/>
              <a:buAutoNum type="arabicPeriod"/>
            </a:pPr>
            <a:r>
              <a:rPr lang="en-GB" altLang="en-US" smtClean="0">
                <a:ea typeface="ＭＳ Ｐゴシック" pitchFamily="16" charset="-128"/>
              </a:rPr>
              <a:t>Contribution to the substantive area, discipline or methods</a:t>
            </a:r>
          </a:p>
          <a:p>
            <a:pPr marL="514350" indent="-514350">
              <a:buFont typeface="Gill Sans MT" pitchFamily="34" charset="0"/>
              <a:buAutoNum type="arabicPeriod"/>
            </a:pPr>
            <a:r>
              <a:rPr lang="en-GB" altLang="en-US" smtClean="0">
                <a:ea typeface="ＭＳ Ｐゴシック" pitchFamily="16" charset="-128"/>
              </a:rPr>
              <a:t>Process of breakthrough, acceptance and uptake</a:t>
            </a:r>
          </a:p>
          <a:p>
            <a:pPr marL="514350" indent="-514350">
              <a:buFont typeface="Gill Sans MT" pitchFamily="34" charset="0"/>
              <a:buAutoNum type="arabicPeriod"/>
            </a:pPr>
            <a:r>
              <a:rPr lang="en-GB" altLang="en-US" smtClean="0">
                <a:ea typeface="ＭＳ Ｐゴシック" pitchFamily="16" charset="-128"/>
              </a:rPr>
              <a:t>Potential future</a:t>
            </a:r>
          </a:p>
        </p:txBody>
      </p:sp>
      <p:sp>
        <p:nvSpPr>
          <p:cNvPr id="16388"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2A369FA5-3AD3-4D32-96EB-5C3DE9F230D5}" type="slidenum">
              <a:rPr lang="en-GB" altLang="en-US" sz="1400" smtClean="0">
                <a:solidFill>
                  <a:schemeClr val="bg2"/>
                </a:solidFill>
                <a:latin typeface="Arial" charset="0"/>
              </a:rPr>
              <a:pPr eaLnBrk="1" hangingPunct="1">
                <a:spcAft>
                  <a:spcPct val="0"/>
                </a:spcAft>
                <a:buFontTx/>
                <a:buNone/>
              </a:pPr>
              <a:t>10</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777764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b="1" smtClean="0">
                <a:ea typeface="ＭＳ Ｐゴシック" pitchFamily="16" charset="-128"/>
              </a:rPr>
              <a:t>Findings</a:t>
            </a:r>
          </a:p>
        </p:txBody>
      </p:sp>
      <p:sp>
        <p:nvSpPr>
          <p:cNvPr id="17411" name="Content Placeholder 2"/>
          <p:cNvSpPr>
            <a:spLocks noGrp="1"/>
          </p:cNvSpPr>
          <p:nvPr>
            <p:ph idx="1"/>
          </p:nvPr>
        </p:nvSpPr>
        <p:spPr/>
        <p:txBody>
          <a:bodyPr/>
          <a:lstStyle/>
          <a:p>
            <a:r>
              <a:rPr lang="en-GB" altLang="en-US" smtClean="0">
                <a:ea typeface="ＭＳ Ｐゴシック" pitchFamily="16" charset="-128"/>
              </a:rPr>
              <a:t>Innovators motivated by perceived needs, shortcomings &amp; ethical concerns</a:t>
            </a:r>
          </a:p>
          <a:p>
            <a:r>
              <a:rPr lang="en-GB" altLang="en-US" smtClean="0">
                <a:ea typeface="ＭＳ Ｐゴシック" pitchFamily="16" charset="-128"/>
              </a:rPr>
              <a:t>Process involves publication, publicity, championing, fit with the time and mood</a:t>
            </a:r>
          </a:p>
          <a:p>
            <a:r>
              <a:rPr lang="en-GB" altLang="en-US" smtClean="0">
                <a:ea typeface="ＭＳ Ｐゴシック" pitchFamily="16" charset="-128"/>
              </a:rPr>
              <a:t>Innovators take &amp; manage risks</a:t>
            </a:r>
          </a:p>
          <a:p>
            <a:r>
              <a:rPr lang="en-GB" altLang="en-US" smtClean="0">
                <a:ea typeface="ＭＳ Ｐゴシック" pitchFamily="16" charset="-128"/>
              </a:rPr>
              <a:t>There are dangers as well as virtues</a:t>
            </a:r>
          </a:p>
          <a:p>
            <a:r>
              <a:rPr lang="en-GB" altLang="en-US" smtClean="0">
                <a:ea typeface="ＭＳ Ｐゴシック" pitchFamily="16" charset="-128"/>
              </a:rPr>
              <a:t>Reflexivity is essential</a:t>
            </a:r>
          </a:p>
        </p:txBody>
      </p:sp>
      <p:sp>
        <p:nvSpPr>
          <p:cNvPr id="17412"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48510FB3-E30B-46E9-BC88-5B473DB71000}" type="slidenum">
              <a:rPr lang="en-GB" altLang="en-US" sz="1400" smtClean="0">
                <a:solidFill>
                  <a:schemeClr val="bg2"/>
                </a:solidFill>
                <a:latin typeface="Arial" charset="0"/>
              </a:rPr>
              <a:pPr eaLnBrk="1" hangingPunct="1">
                <a:spcAft>
                  <a:spcPct val="0"/>
                </a:spcAft>
                <a:buFontTx/>
                <a:buNone/>
              </a:pPr>
              <a:t>11</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1231866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b="1" smtClean="0">
                <a:ea typeface="ＭＳ Ｐゴシック" pitchFamily="16" charset="-128"/>
              </a:rPr>
              <a:t>Conclusions</a:t>
            </a:r>
          </a:p>
        </p:txBody>
      </p:sp>
      <p:sp>
        <p:nvSpPr>
          <p:cNvPr id="18435" name="Content Placeholder 2"/>
          <p:cNvSpPr>
            <a:spLocks noGrp="1"/>
          </p:cNvSpPr>
          <p:nvPr>
            <p:ph idx="1"/>
          </p:nvPr>
        </p:nvSpPr>
        <p:spPr/>
        <p:txBody>
          <a:bodyPr/>
          <a:lstStyle/>
          <a:p>
            <a:r>
              <a:rPr lang="en-GB" altLang="en-US" smtClean="0">
                <a:ea typeface="ＭＳ Ｐゴシック" pitchFamily="16" charset="-128"/>
              </a:rPr>
              <a:t>Importance of the long view</a:t>
            </a:r>
          </a:p>
          <a:p>
            <a:r>
              <a:rPr lang="en-GB" altLang="en-US" smtClean="0">
                <a:ea typeface="ＭＳ Ｐゴシック" pitchFamily="16" charset="-128"/>
              </a:rPr>
              <a:t>Need for us to innovate with caution and reflexivity and in response to genuine social or methodological need or opportunity</a:t>
            </a:r>
          </a:p>
          <a:p>
            <a:r>
              <a:rPr lang="en-GB" altLang="en-US" smtClean="0">
                <a:ea typeface="ＭＳ Ｐゴシック" pitchFamily="16" charset="-128"/>
              </a:rPr>
              <a:t>So what about innovation in </a:t>
            </a:r>
            <a:r>
              <a:rPr lang="en-GB" altLang="en-US" smtClean="0"/>
              <a:t>the social relations of research and in relation to Inequality in Education?</a:t>
            </a:r>
            <a:endParaRPr lang="en-GB" altLang="en-US" smtClean="0">
              <a:ea typeface="ＭＳ Ｐゴシック" pitchFamily="16" charset="-128"/>
            </a:endParaRPr>
          </a:p>
        </p:txBody>
      </p:sp>
      <p:sp>
        <p:nvSpPr>
          <p:cNvPr id="18436"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6AD23814-CC5B-48C6-98CE-ADBFBA8C2B89}" type="slidenum">
              <a:rPr lang="en-GB" altLang="en-US" sz="1400" smtClean="0">
                <a:solidFill>
                  <a:schemeClr val="bg2"/>
                </a:solidFill>
                <a:latin typeface="Arial" charset="0"/>
              </a:rPr>
              <a:pPr eaLnBrk="1" hangingPunct="1">
                <a:spcAft>
                  <a:spcPct val="0"/>
                </a:spcAft>
                <a:buFontTx/>
                <a:buNone/>
              </a:pPr>
              <a:t>12</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640658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3140968"/>
            <a:ext cx="7772400" cy="1500187"/>
          </a:xfrm>
        </p:spPr>
        <p:txBody>
          <a:bodyPr>
            <a:normAutofit fontScale="92500" lnSpcReduction="10000"/>
          </a:bodyPr>
          <a:lstStyle/>
          <a:p>
            <a:r>
              <a:rPr lang="en-GB" altLang="en-US" sz="3600" b="1" dirty="0"/>
              <a:t>Innovation beyond methods: challenging inequality </a:t>
            </a:r>
            <a:r>
              <a:rPr lang="en-GB" altLang="en-US" sz="3600" dirty="0"/>
              <a:t/>
            </a:r>
            <a:br>
              <a:rPr lang="en-GB" altLang="en-US" sz="3600" dirty="0"/>
            </a:br>
            <a:endParaRPr lang="en-GB" b="1" dirty="0"/>
          </a:p>
        </p:txBody>
      </p:sp>
    </p:spTree>
    <p:extLst>
      <p:ext uri="{BB962C8B-B14F-4D97-AF65-F5344CB8AC3E}">
        <p14:creationId xmlns:p14="http://schemas.microsoft.com/office/powerpoint/2010/main" val="4234567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6" y="980728"/>
            <a:ext cx="8291264" cy="792088"/>
          </a:xfrm>
        </p:spPr>
        <p:txBody>
          <a:bodyPr/>
          <a:lstStyle/>
          <a:p>
            <a:r>
              <a:rPr lang="en-GB" altLang="en-US" b="1" dirty="0" smtClean="0">
                <a:ea typeface="ＭＳ Ｐゴシック" pitchFamily="16" charset="-128"/>
              </a:rPr>
              <a:t>Epistemological shifts re who leads</a:t>
            </a:r>
          </a:p>
        </p:txBody>
      </p:sp>
      <p:sp>
        <p:nvSpPr>
          <p:cNvPr id="20483" name="Content Placeholder 2"/>
          <p:cNvSpPr>
            <a:spLocks noGrp="1"/>
          </p:cNvSpPr>
          <p:nvPr>
            <p:ph idx="1"/>
          </p:nvPr>
        </p:nvSpPr>
        <p:spPr>
          <a:xfrm>
            <a:off x="323528" y="1700808"/>
            <a:ext cx="8291264" cy="4248472"/>
          </a:xfrm>
        </p:spPr>
        <p:txBody>
          <a:bodyPr>
            <a:normAutofit lnSpcReduction="10000"/>
          </a:bodyPr>
          <a:lstStyle/>
          <a:p>
            <a:r>
              <a:rPr lang="en-GB" altLang="en-US" dirty="0" err="1" smtClean="0">
                <a:ea typeface="ＭＳ Ｐゴシック" pitchFamily="16" charset="-128"/>
              </a:rPr>
              <a:t>Kellett</a:t>
            </a:r>
            <a:r>
              <a:rPr lang="en-GB" altLang="en-US" dirty="0" smtClean="0">
                <a:ea typeface="ＭＳ Ｐゴシック" pitchFamily="16" charset="-128"/>
              </a:rPr>
              <a:t> (2005) describes her approach as ‘a new paradigm’ </a:t>
            </a:r>
          </a:p>
          <a:p>
            <a:r>
              <a:rPr lang="en-GB" altLang="en-US" dirty="0" smtClean="0">
                <a:ea typeface="ＭＳ Ｐゴシック" pitchFamily="16" charset="-128"/>
              </a:rPr>
              <a:t>Innovation = training and supporting children &amp; young people to design and conduct research that is led by them from the initial idea through to its dissemination.</a:t>
            </a:r>
          </a:p>
          <a:p>
            <a:r>
              <a:rPr lang="en-GB" altLang="en-US" dirty="0" smtClean="0">
                <a:ea typeface="ＭＳ Ｐゴシック" pitchFamily="16" charset="-128"/>
              </a:rPr>
              <a:t>‘What drove me was empowering children … what I really wanted to do was to see if I could pioneer a way where children can be empowered to do their own research’ (</a:t>
            </a:r>
            <a:r>
              <a:rPr lang="en-GB" altLang="en-US" dirty="0" err="1" smtClean="0">
                <a:ea typeface="ＭＳ Ｐゴシック" pitchFamily="16" charset="-128"/>
              </a:rPr>
              <a:t>Kellett</a:t>
            </a:r>
            <a:r>
              <a:rPr lang="en-GB" altLang="en-US" dirty="0" smtClean="0">
                <a:ea typeface="ＭＳ Ｐゴシック" pitchFamily="16" charset="-128"/>
              </a:rPr>
              <a:t>)</a:t>
            </a:r>
          </a:p>
          <a:p>
            <a:endParaRPr lang="en-US" altLang="en-US" dirty="0" smtClean="0">
              <a:ea typeface="ＭＳ Ｐゴシック" pitchFamily="16" charset="-128"/>
            </a:endParaRPr>
          </a:p>
        </p:txBody>
      </p:sp>
      <p:sp>
        <p:nvSpPr>
          <p:cNvPr id="20484"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A32ED012-0354-4E04-8C09-2A20D09A78AD}" type="slidenum">
              <a:rPr lang="en-GB" altLang="en-US" sz="1400" smtClean="0">
                <a:solidFill>
                  <a:schemeClr val="bg2"/>
                </a:solidFill>
                <a:latin typeface="Arial" charset="0"/>
              </a:rPr>
              <a:pPr eaLnBrk="1" hangingPunct="1">
                <a:spcAft>
                  <a:spcPct val="0"/>
                </a:spcAft>
                <a:buFontTx/>
                <a:buNone/>
              </a:pPr>
              <a:t>14</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755751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536" y="1052736"/>
            <a:ext cx="8291264" cy="792088"/>
          </a:xfrm>
        </p:spPr>
        <p:txBody>
          <a:bodyPr/>
          <a:lstStyle/>
          <a:p>
            <a:r>
              <a:rPr lang="en-US" altLang="en-US" b="1" dirty="0" smtClean="0">
                <a:ea typeface="ＭＳ Ｐゴシック" pitchFamily="16" charset="-128"/>
              </a:rPr>
              <a:t>Standpoint epistemology</a:t>
            </a:r>
          </a:p>
        </p:txBody>
      </p:sp>
      <p:sp>
        <p:nvSpPr>
          <p:cNvPr id="21507" name="Content Placeholder 2"/>
          <p:cNvSpPr>
            <a:spLocks noGrp="1"/>
          </p:cNvSpPr>
          <p:nvPr>
            <p:ph idx="1"/>
          </p:nvPr>
        </p:nvSpPr>
        <p:spPr>
          <a:xfrm>
            <a:off x="467544" y="1844824"/>
            <a:ext cx="7920037" cy="4175125"/>
          </a:xfrm>
        </p:spPr>
        <p:txBody>
          <a:bodyPr>
            <a:normAutofit fontScale="92500" lnSpcReduction="10000"/>
          </a:bodyPr>
          <a:lstStyle/>
          <a:p>
            <a:pPr marL="0" indent="0">
              <a:buFontTx/>
              <a:buNone/>
            </a:pPr>
            <a:r>
              <a:rPr lang="en-GB" altLang="en-US" dirty="0" smtClean="0">
                <a:ea typeface="ＭＳ Ｐゴシック" pitchFamily="16" charset="-128"/>
              </a:rPr>
              <a:t>‘Children ‘create knowledge that we [adults] couldn’t necessarily create. And they can </a:t>
            </a:r>
            <a:r>
              <a:rPr lang="en-GB" altLang="en-US" u="sng" dirty="0" smtClean="0">
                <a:ea typeface="ＭＳ Ｐゴシック" pitchFamily="16" charset="-128"/>
              </a:rPr>
              <a:t>analyse</a:t>
            </a:r>
            <a:r>
              <a:rPr lang="en-GB" altLang="en-US" dirty="0" smtClean="0">
                <a:ea typeface="ＭＳ Ｐゴシック" pitchFamily="16" charset="-128"/>
              </a:rPr>
              <a:t> in a way that, we don’t analyse, because … sometimes they see things that we don’t.’ They need to lead research on children because of their unique ‘insider’ perspective which is critical to our understanding of children’s worlds, inaccessible via research led or managed by adults. They have ‘a better understanding of what contemporary childhoods are’ by dint of living them, this leads to a privileging of their perspectives throughout. (</a:t>
            </a:r>
            <a:r>
              <a:rPr lang="en-GB" altLang="en-US" dirty="0" err="1" smtClean="0">
                <a:ea typeface="ＭＳ Ｐゴシック" pitchFamily="16" charset="-128"/>
              </a:rPr>
              <a:t>Kellett</a:t>
            </a:r>
            <a:r>
              <a:rPr lang="en-GB" altLang="en-US" dirty="0" smtClean="0">
                <a:ea typeface="ＭＳ Ｐゴシック" pitchFamily="16" charset="-128"/>
              </a:rPr>
              <a:t>)</a:t>
            </a:r>
          </a:p>
        </p:txBody>
      </p:sp>
      <p:sp>
        <p:nvSpPr>
          <p:cNvPr id="21508"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E0170B11-FCAB-4D4C-AF58-D60CB147E2BF}" type="slidenum">
              <a:rPr lang="en-GB" altLang="en-US" sz="1400" smtClean="0">
                <a:solidFill>
                  <a:schemeClr val="bg2"/>
                </a:solidFill>
                <a:latin typeface="Arial" charset="0"/>
              </a:rPr>
              <a:pPr eaLnBrk="1" hangingPunct="1">
                <a:spcAft>
                  <a:spcPct val="0"/>
                </a:spcAft>
                <a:buFontTx/>
                <a:buNone/>
              </a:pPr>
              <a:t>15</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396134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smtClean="0">
                <a:ea typeface="ＭＳ Ｐゴシック" pitchFamily="16" charset="-128"/>
              </a:rPr>
              <a:t>Inclusive researchers’ stance</a:t>
            </a:r>
          </a:p>
        </p:txBody>
      </p:sp>
      <p:sp>
        <p:nvSpPr>
          <p:cNvPr id="16387" name="Content Placeholder 2"/>
          <p:cNvSpPr>
            <a:spLocks noGrp="1"/>
          </p:cNvSpPr>
          <p:nvPr>
            <p:ph idx="1"/>
          </p:nvPr>
        </p:nvSpPr>
        <p:spPr/>
        <p:txBody>
          <a:bodyPr/>
          <a:lstStyle/>
          <a:p>
            <a:pPr marL="0" indent="0">
              <a:buFontTx/>
              <a:buNone/>
              <a:defRPr/>
            </a:pPr>
            <a:r>
              <a:rPr lang="en-GB" altLang="en-US" dirty="0" smtClean="0">
                <a:ea typeface="ＭＳ Ｐゴシック" pitchFamily="16" charset="-128"/>
              </a:rPr>
              <a:t>For researchers with learning disabilities and their inclusive research allies who leads is important: </a:t>
            </a:r>
          </a:p>
          <a:p>
            <a:pPr>
              <a:defRPr/>
            </a:pPr>
            <a:r>
              <a:rPr lang="en-GB" altLang="en-US" dirty="0" smtClean="0">
                <a:ea typeface="ＭＳ Ｐゴシック" pitchFamily="16" charset="-128"/>
              </a:rPr>
              <a:t>‘Ideas have to come from members of the group’ (</a:t>
            </a:r>
            <a:r>
              <a:rPr lang="en-GB" altLang="en-US" dirty="0" err="1" smtClean="0">
                <a:ea typeface="ＭＳ Ｐゴシック" pitchFamily="16" charset="-128"/>
              </a:rPr>
              <a:t>Rohhss</a:t>
            </a:r>
            <a:r>
              <a:rPr lang="en-GB" altLang="en-US" dirty="0" smtClean="0">
                <a:ea typeface="ＭＳ Ｐゴシック" pitchFamily="16" charset="-128"/>
              </a:rPr>
              <a:t> in </a:t>
            </a:r>
            <a:r>
              <a:rPr lang="en-GB" altLang="en-US" dirty="0" err="1" smtClean="0">
                <a:ea typeface="ＭＳ Ｐゴシック" pitchFamily="16" charset="-128"/>
              </a:rPr>
              <a:t>Nind</a:t>
            </a:r>
            <a:r>
              <a:rPr lang="en-GB" altLang="en-US" dirty="0" smtClean="0">
                <a:ea typeface="ＭＳ Ｐゴシック" pitchFamily="16" charset="-128"/>
              </a:rPr>
              <a:t> &amp; Vinha, 2012); </a:t>
            </a:r>
          </a:p>
          <a:p>
            <a:pPr>
              <a:defRPr/>
            </a:pPr>
            <a:r>
              <a:rPr lang="en-GB" altLang="en-US" dirty="0" smtClean="0">
                <a:ea typeface="ＭＳ Ｐゴシック" pitchFamily="16" charset="-128"/>
              </a:rPr>
              <a:t>‘they're [others] only there for support’ (Gareth in </a:t>
            </a:r>
            <a:r>
              <a:rPr lang="en-GB" altLang="en-US" dirty="0" err="1" smtClean="0">
                <a:ea typeface="ＭＳ Ｐゴシック" pitchFamily="16" charset="-128"/>
              </a:rPr>
              <a:t>Nind</a:t>
            </a:r>
            <a:r>
              <a:rPr lang="en-GB" altLang="en-US" dirty="0" smtClean="0">
                <a:ea typeface="ＭＳ Ｐゴシック" pitchFamily="16" charset="-128"/>
              </a:rPr>
              <a:t> &amp; Vinha, 2012)</a:t>
            </a:r>
          </a:p>
          <a:p>
            <a:pPr>
              <a:defRPr/>
            </a:pPr>
            <a:r>
              <a:rPr lang="en-GB" altLang="en-US" dirty="0" smtClean="0">
                <a:ea typeface="ＭＳ Ｐゴシック" pitchFamily="16" charset="-128"/>
              </a:rPr>
              <a:t>Experts by experience</a:t>
            </a:r>
          </a:p>
          <a:p>
            <a:pPr>
              <a:defRPr/>
            </a:pPr>
            <a:endParaRPr lang="en-GB" altLang="en-US" dirty="0" smtClean="0">
              <a:ea typeface="ＭＳ Ｐゴシック" pitchFamily="16" charset="-128"/>
            </a:endParaRPr>
          </a:p>
          <a:p>
            <a:pPr>
              <a:defRPr/>
            </a:pPr>
            <a:endParaRPr lang="en-GB" altLang="en-US" dirty="0" smtClean="0">
              <a:ea typeface="ＭＳ Ｐゴシック" pitchFamily="16" charset="-128"/>
            </a:endParaRPr>
          </a:p>
        </p:txBody>
      </p:sp>
      <p:sp>
        <p:nvSpPr>
          <p:cNvPr id="22532"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205CA85A-5DA9-4A73-9EE9-B0FF11E20FD1}" type="slidenum">
              <a:rPr lang="en-GB" altLang="en-US" sz="1400" smtClean="0">
                <a:solidFill>
                  <a:schemeClr val="bg2"/>
                </a:solidFill>
                <a:latin typeface="Arial" charset="0"/>
              </a:rPr>
              <a:pPr eaLnBrk="1" hangingPunct="1">
                <a:spcAft>
                  <a:spcPct val="0"/>
                </a:spcAft>
                <a:buFontTx/>
                <a:buNone/>
              </a:pPr>
              <a:t>16</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3152550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b="1" smtClean="0">
                <a:ea typeface="ＭＳ Ｐゴシック" pitchFamily="16" charset="-128"/>
              </a:rPr>
              <a:t>The argument</a:t>
            </a:r>
          </a:p>
        </p:txBody>
      </p:sp>
      <p:sp>
        <p:nvSpPr>
          <p:cNvPr id="23555" name="Content Placeholder 2"/>
          <p:cNvSpPr>
            <a:spLocks noGrp="1"/>
          </p:cNvSpPr>
          <p:nvPr>
            <p:ph idx="1"/>
          </p:nvPr>
        </p:nvSpPr>
        <p:spPr/>
        <p:txBody>
          <a:bodyPr/>
          <a:lstStyle/>
          <a:p>
            <a:r>
              <a:rPr lang="en-GB" altLang="en-US" sz="2200" dirty="0" smtClean="0">
                <a:ea typeface="ＭＳ Ｐゴシック" pitchFamily="16" charset="-128"/>
              </a:rPr>
              <a:t>‘If people do their own research it’s about doing things for themselves and for their groups and not being led, or rejected by others. … It is started and led by us, we are not following someone else, or being partly included, which also means partly rejected, by someone else. … it has to be done by people themselves right from the beginning by using the words people want to use, putting together reports and papers that are understandable for them and others, and using the methods that make the most out of each person’s skills. Then we have real ownership of the research.’ </a:t>
            </a:r>
            <a:endParaRPr lang="en-GB" altLang="en-US" sz="2200" dirty="0" smtClean="0">
              <a:ea typeface="ＭＳ Ｐゴシック" pitchFamily="16" charset="-128"/>
            </a:endParaRPr>
          </a:p>
          <a:p>
            <a:pPr algn="r"/>
            <a:r>
              <a:rPr lang="en-GB" altLang="en-US" sz="1800" dirty="0" smtClean="0">
                <a:ea typeface="ＭＳ Ｐゴシック" pitchFamily="16" charset="-128"/>
              </a:rPr>
              <a:t>(</a:t>
            </a:r>
            <a:r>
              <a:rPr lang="en-GB" altLang="en-US" sz="1800" dirty="0" err="1" smtClean="0">
                <a:ea typeface="ＭＳ Ｐゴシック" pitchFamily="16" charset="-128"/>
              </a:rPr>
              <a:t>Townson</a:t>
            </a:r>
            <a:r>
              <a:rPr lang="en-GB" altLang="en-US" sz="1800" dirty="0" smtClean="0">
                <a:ea typeface="ＭＳ Ｐゴシック" pitchFamily="16" charset="-128"/>
              </a:rPr>
              <a:t> et al, 2004, p73)  </a:t>
            </a:r>
          </a:p>
          <a:p>
            <a:endParaRPr lang="en-GB" altLang="en-US" dirty="0" smtClean="0">
              <a:ea typeface="ＭＳ Ｐゴシック" pitchFamily="16" charset="-128"/>
            </a:endParaRPr>
          </a:p>
        </p:txBody>
      </p:sp>
      <p:sp>
        <p:nvSpPr>
          <p:cNvPr id="23556"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DAC7E14C-4422-477C-8E6B-377943DA2B2F}" type="slidenum">
              <a:rPr lang="en-GB" altLang="en-US" sz="1400" smtClean="0">
                <a:solidFill>
                  <a:schemeClr val="bg2"/>
                </a:solidFill>
                <a:latin typeface="Arial" charset="0"/>
              </a:rPr>
              <a:pPr eaLnBrk="1" hangingPunct="1">
                <a:spcAft>
                  <a:spcPct val="0"/>
                </a:spcAft>
                <a:buFontTx/>
                <a:buNone/>
              </a:pPr>
              <a:t>17</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4282720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b="1" smtClean="0"/>
              <a:t>The ethics driver</a:t>
            </a:r>
          </a:p>
        </p:txBody>
      </p:sp>
      <p:sp>
        <p:nvSpPr>
          <p:cNvPr id="24579" name="Content Placeholder 2"/>
          <p:cNvSpPr>
            <a:spLocks noGrp="1"/>
          </p:cNvSpPr>
          <p:nvPr>
            <p:ph idx="1"/>
          </p:nvPr>
        </p:nvSpPr>
        <p:spPr/>
        <p:txBody>
          <a:bodyPr/>
          <a:lstStyle/>
          <a:p>
            <a:r>
              <a:rPr lang="en-US" altLang="en-US" smtClean="0">
                <a:ea typeface="ＭＳ Ｐゴシック" pitchFamily="16" charset="-128"/>
              </a:rPr>
              <a:t>‘The right thing to do’ (Holland et al, 2008)</a:t>
            </a:r>
          </a:p>
          <a:p>
            <a:r>
              <a:rPr lang="en-US" altLang="en-US" smtClean="0">
                <a:ea typeface="ＭＳ Ｐゴシック" pitchFamily="16" charset="-128"/>
              </a:rPr>
              <a:t>About redressing wrongs – labelling, pathologizing, colonizing</a:t>
            </a:r>
          </a:p>
          <a:p>
            <a:r>
              <a:rPr lang="en-US" altLang="en-US" smtClean="0">
                <a:ea typeface="ＭＳ Ｐゴシック" pitchFamily="16" charset="-128"/>
              </a:rPr>
              <a:t>About tackling marginalisation of certain voices</a:t>
            </a:r>
          </a:p>
          <a:p>
            <a:r>
              <a:rPr lang="en-US" altLang="en-US" smtClean="0">
                <a:ea typeface="ＭＳ Ｐゴシック" pitchFamily="16" charset="-128"/>
              </a:rPr>
              <a:t>About engagement &amp; empathy &amp; who has the right to ask questions, make decisions, tell the stories, take the credit</a:t>
            </a:r>
          </a:p>
          <a:p>
            <a:endParaRPr lang="en-GB" altLang="en-US" smtClean="0"/>
          </a:p>
        </p:txBody>
      </p:sp>
      <p:sp>
        <p:nvSpPr>
          <p:cNvPr id="4" name="Slide Number Placeholder 3"/>
          <p:cNvSpPr>
            <a:spLocks noGrp="1"/>
          </p:cNvSpPr>
          <p:nvPr>
            <p:ph type="sldNum" sz="quarter" idx="12"/>
          </p:nvPr>
        </p:nvSpPr>
        <p:spPr/>
        <p:txBody>
          <a:bodyPr/>
          <a:lstStyle/>
          <a:p>
            <a:pPr>
              <a:defRPr/>
            </a:pPr>
            <a:fld id="{7FF5549B-6193-495E-B69B-2BB45AC0A1FD}" type="slidenum">
              <a:rPr lang="en-GB" smtClean="0"/>
              <a:pPr>
                <a:defRPr/>
              </a:pPr>
              <a:t>18</a:t>
            </a:fld>
            <a:endParaRPr lang="en-GB"/>
          </a:p>
        </p:txBody>
      </p:sp>
    </p:spTree>
    <p:extLst>
      <p:ext uri="{BB962C8B-B14F-4D97-AF65-F5344CB8AC3E}">
        <p14:creationId xmlns:p14="http://schemas.microsoft.com/office/powerpoint/2010/main" val="2667795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b="1" smtClean="0">
                <a:ea typeface="ＭＳ Ｐゴシック" pitchFamily="16" charset="-128"/>
              </a:rPr>
              <a:t>Is this methodological innovation?</a:t>
            </a:r>
          </a:p>
        </p:txBody>
      </p:sp>
      <p:sp>
        <p:nvSpPr>
          <p:cNvPr id="25603" name="Content Placeholder 2"/>
          <p:cNvSpPr>
            <a:spLocks noGrp="1"/>
          </p:cNvSpPr>
          <p:nvPr>
            <p:ph idx="1"/>
          </p:nvPr>
        </p:nvSpPr>
        <p:spPr/>
        <p:txBody>
          <a:bodyPr/>
          <a:lstStyle/>
          <a:p>
            <a:r>
              <a:rPr lang="en-US" altLang="en-US" smtClean="0">
                <a:ea typeface="ＭＳ Ｐゴシック" pitchFamily="16" charset="-128"/>
              </a:rPr>
              <a:t>Does the new political climate for research, new concerns for funders, and the drivers for a more ethical approach add up to methodological innovation?</a:t>
            </a:r>
          </a:p>
          <a:p>
            <a:r>
              <a:rPr lang="en-US" altLang="en-US" smtClean="0">
                <a:ea typeface="ＭＳ Ｐゴシック" pitchFamily="16" charset="-128"/>
              </a:rPr>
              <a:t>Kellett’s methods training for children is very traditional – codification of methods</a:t>
            </a:r>
          </a:p>
          <a:p>
            <a:endParaRPr lang="en-US" altLang="en-US" smtClean="0">
              <a:ea typeface="ＭＳ Ｐゴシック" pitchFamily="16" charset="-128"/>
            </a:endParaRPr>
          </a:p>
        </p:txBody>
      </p:sp>
      <p:sp>
        <p:nvSpPr>
          <p:cNvPr id="25604"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BF2A0D56-B44A-4B97-9083-B5E0C773A662}" type="slidenum">
              <a:rPr lang="en-GB" altLang="en-US" sz="1400" smtClean="0">
                <a:solidFill>
                  <a:schemeClr val="bg2"/>
                </a:solidFill>
                <a:latin typeface="Arial" charset="0"/>
              </a:rPr>
              <a:pPr eaLnBrk="1" hangingPunct="1">
                <a:spcAft>
                  <a:spcPct val="0"/>
                </a:spcAft>
                <a:buFontTx/>
                <a:buNone/>
              </a:pPr>
              <a:t>19</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07372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p:txBody>
          <a:bodyPr>
            <a:normAutofit fontScale="90000"/>
          </a:bodyPr>
          <a:lstStyle/>
          <a:p>
            <a:pPr algn="l"/>
            <a:r>
              <a:rPr lang="en-GB" altLang="en-US" sz="3600" smtClean="0"/>
              <a:t>1. The nature of innovation in methods 	and reasons for innovating</a:t>
            </a:r>
            <a:br>
              <a:rPr lang="en-GB" altLang="en-US" sz="3600" smtClean="0"/>
            </a:br>
            <a:r>
              <a:rPr lang="en-GB" altLang="en-US" sz="3600" smtClean="0"/>
              <a:t>2. Innovation beyond methods:  	challenging inequality </a:t>
            </a:r>
            <a:br>
              <a:rPr lang="en-GB" altLang="en-US" sz="3600" smtClean="0"/>
            </a:br>
            <a:r>
              <a:rPr lang="en-GB" altLang="en-US" sz="3600" smtClean="0"/>
              <a:t>3. Democratising research</a:t>
            </a:r>
            <a:br>
              <a:rPr lang="en-GB" altLang="en-US" sz="3600" smtClean="0"/>
            </a:br>
            <a:endParaRPr lang="en-GB" altLang="en-US" sz="3600" smtClean="0"/>
          </a:p>
        </p:txBody>
      </p:sp>
      <p:sp>
        <p:nvSpPr>
          <p:cNvPr id="8195" name="Subtitle 5"/>
          <p:cNvSpPr>
            <a:spLocks noGrp="1"/>
          </p:cNvSpPr>
          <p:nvPr>
            <p:ph type="subTitle" idx="1"/>
          </p:nvPr>
        </p:nvSpPr>
        <p:spPr>
          <a:xfrm>
            <a:off x="1331640" y="4725144"/>
            <a:ext cx="6984776" cy="360040"/>
          </a:xfrm>
        </p:spPr>
        <p:txBody>
          <a:bodyPr>
            <a:normAutofit fontScale="70000" lnSpcReduction="20000"/>
          </a:bodyPr>
          <a:lstStyle/>
          <a:p>
            <a:endParaRPr lang="en-US" altLang="en-US" dirty="0" smtClean="0"/>
          </a:p>
        </p:txBody>
      </p:sp>
      <p:sp>
        <p:nvSpPr>
          <p:cNvPr id="4" name="Slide Number Placeholder 3"/>
          <p:cNvSpPr>
            <a:spLocks noGrp="1"/>
          </p:cNvSpPr>
          <p:nvPr>
            <p:ph type="sldNum" sz="quarter" idx="4294967295"/>
          </p:nvPr>
        </p:nvSpPr>
        <p:spPr>
          <a:xfrm>
            <a:off x="7239000" y="6308725"/>
            <a:ext cx="1905000" cy="457200"/>
          </a:xfrm>
        </p:spPr>
        <p:txBody>
          <a:bodyPr/>
          <a:lstStyle/>
          <a:p>
            <a:pPr>
              <a:defRPr/>
            </a:pPr>
            <a:fld id="{8EC471F7-79D9-436B-88B0-535B15555925}" type="slidenum">
              <a:rPr lang="en-GB" smtClean="0"/>
              <a:pPr>
                <a:defRPr/>
              </a:pPr>
              <a:t>2</a:t>
            </a:fld>
            <a:endParaRPr lang="en-GB"/>
          </a:p>
        </p:txBody>
      </p:sp>
    </p:spTree>
    <p:extLst>
      <p:ext uri="{BB962C8B-B14F-4D97-AF65-F5344CB8AC3E}">
        <p14:creationId xmlns:p14="http://schemas.microsoft.com/office/powerpoint/2010/main" val="2550041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b="1" smtClean="0">
                <a:ea typeface="ＭＳ Ｐゴシック" pitchFamily="16" charset="-128"/>
              </a:rPr>
              <a:t>Core tension (1)</a:t>
            </a:r>
          </a:p>
        </p:txBody>
      </p:sp>
      <p:sp>
        <p:nvSpPr>
          <p:cNvPr id="3" name="Content Placeholder 2"/>
          <p:cNvSpPr>
            <a:spLocks noGrp="1"/>
          </p:cNvSpPr>
          <p:nvPr>
            <p:ph idx="1"/>
          </p:nvPr>
        </p:nvSpPr>
        <p:spPr/>
        <p:txBody>
          <a:bodyPr/>
          <a:lstStyle/>
          <a:p>
            <a:pPr>
              <a:defRPr/>
            </a:pPr>
            <a:r>
              <a:rPr lang="en-GB" dirty="0" smtClean="0"/>
              <a:t>Need to learn and adopt research conventions to be taken seriously. This makes lay researchers more like academic researchers – in our likeness. So if this is an innovation, it has to be less innovative or different to be more successful! (And risky business for academics to be associated with…)</a:t>
            </a:r>
          </a:p>
          <a:p>
            <a:pPr>
              <a:defRPr/>
            </a:pPr>
            <a:r>
              <a:rPr lang="en-GB" dirty="0" smtClean="0"/>
              <a:t>Academic gatekeeping keeps it in check – if too different it is deemed not to be research at all!</a:t>
            </a:r>
          </a:p>
          <a:p>
            <a:pPr marL="0" indent="0">
              <a:buFontTx/>
              <a:buNone/>
              <a:defRPr/>
            </a:pPr>
            <a:endParaRPr lang="en-GB" dirty="0"/>
          </a:p>
        </p:txBody>
      </p:sp>
      <p:sp>
        <p:nvSpPr>
          <p:cNvPr id="26628"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C9FD0087-C47C-4157-815D-DEE9154F40AB}" type="slidenum">
              <a:rPr lang="en-GB" altLang="en-US" sz="1400" smtClean="0">
                <a:solidFill>
                  <a:schemeClr val="bg2"/>
                </a:solidFill>
                <a:latin typeface="Arial" charset="0"/>
              </a:rPr>
              <a:pPr eaLnBrk="1" hangingPunct="1">
                <a:spcAft>
                  <a:spcPct val="0"/>
                </a:spcAft>
                <a:buFontTx/>
                <a:buNone/>
              </a:pPr>
              <a:t>20</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353940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b="1" smtClean="0">
                <a:ea typeface="ＭＳ Ｐゴシック" pitchFamily="16" charset="-128"/>
              </a:rPr>
              <a:t>Core tension (2)</a:t>
            </a:r>
          </a:p>
        </p:txBody>
      </p:sp>
      <p:sp>
        <p:nvSpPr>
          <p:cNvPr id="27651" name="Content Placeholder 2"/>
          <p:cNvSpPr>
            <a:spLocks noGrp="1"/>
          </p:cNvSpPr>
          <p:nvPr>
            <p:ph idx="1"/>
          </p:nvPr>
        </p:nvSpPr>
        <p:spPr/>
        <p:txBody>
          <a:bodyPr/>
          <a:lstStyle/>
          <a:p>
            <a:r>
              <a:rPr lang="en-GB" altLang="en-US" dirty="0" smtClean="0">
                <a:ea typeface="ＭＳ Ｐゴシック" pitchFamily="16" charset="-128"/>
              </a:rPr>
              <a:t>Can replace one essentialism with another …</a:t>
            </a:r>
          </a:p>
          <a:p>
            <a:r>
              <a:rPr lang="en-GB" altLang="en-US" dirty="0" smtClean="0">
                <a:ea typeface="ＭＳ Ｐゴシック" pitchFamily="16" charset="-128"/>
              </a:rPr>
              <a:t>Yet </a:t>
            </a:r>
            <a:r>
              <a:rPr lang="en-GB" altLang="en-US" dirty="0">
                <a:ea typeface="ＭＳ Ｐゴシック" pitchFamily="16" charset="-128"/>
              </a:rPr>
              <a:t>all voices are </a:t>
            </a:r>
            <a:r>
              <a:rPr lang="en-GB" altLang="en-US" dirty="0" smtClean="0">
                <a:ea typeface="ＭＳ Ｐゴシック" pitchFamily="16" charset="-128"/>
              </a:rPr>
              <a:t>mediated; children’s </a:t>
            </a:r>
            <a:r>
              <a:rPr lang="en-GB" altLang="en-US" dirty="0" smtClean="0">
                <a:ea typeface="ＭＳ Ｐゴシック" pitchFamily="16" charset="-128"/>
              </a:rPr>
              <a:t>perspectives </a:t>
            </a:r>
            <a:r>
              <a:rPr lang="en-GB" altLang="en-US" dirty="0" smtClean="0">
                <a:ea typeface="ＭＳ Ｐゴシック" pitchFamily="16" charset="-128"/>
              </a:rPr>
              <a:t>[for example] are </a:t>
            </a:r>
            <a:r>
              <a:rPr lang="en-GB" altLang="en-US" dirty="0" smtClean="0">
                <a:ea typeface="ＭＳ Ｐゴシック" pitchFamily="16" charset="-128"/>
              </a:rPr>
              <a:t>“not devoid of influence from the adult world” (</a:t>
            </a:r>
            <a:r>
              <a:rPr lang="en-GB" altLang="en-US" dirty="0" err="1" smtClean="0">
                <a:ea typeface="ＭＳ Ｐゴシック" pitchFamily="16" charset="-128"/>
              </a:rPr>
              <a:t>Exp</a:t>
            </a:r>
            <a:r>
              <a:rPr lang="en-GB" altLang="en-US" dirty="0" smtClean="0">
                <a:ea typeface="ＭＳ Ｐゴシック" pitchFamily="16" charset="-128"/>
              </a:rPr>
              <a:t> 3, </a:t>
            </a:r>
            <a:r>
              <a:rPr lang="en-GB" altLang="en-US" dirty="0" err="1" smtClean="0">
                <a:ea typeface="ＭＳ Ｐゴシック" pitchFamily="16" charset="-128"/>
              </a:rPr>
              <a:t>Nind</a:t>
            </a:r>
            <a:r>
              <a:rPr lang="en-GB" altLang="en-US" dirty="0" smtClean="0">
                <a:ea typeface="ＭＳ Ｐゴシック" pitchFamily="16" charset="-128"/>
              </a:rPr>
              <a:t> et al, 2012</a:t>
            </a:r>
            <a:r>
              <a:rPr lang="en-GB" altLang="en-US" dirty="0" smtClean="0">
                <a:ea typeface="ＭＳ Ｐゴシック" pitchFamily="16" charset="-128"/>
              </a:rPr>
              <a:t>);.</a:t>
            </a:r>
            <a:endParaRPr lang="en-GB" altLang="en-US" dirty="0" smtClean="0">
              <a:ea typeface="ＭＳ Ｐゴシック" pitchFamily="16" charset="-128"/>
            </a:endParaRPr>
          </a:p>
        </p:txBody>
      </p:sp>
      <p:sp>
        <p:nvSpPr>
          <p:cNvPr id="27652"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52EFFF23-DF89-409C-AA0F-B453870204EB}" type="slidenum">
              <a:rPr lang="en-GB" altLang="en-US" sz="1400" smtClean="0">
                <a:solidFill>
                  <a:schemeClr val="bg2"/>
                </a:solidFill>
                <a:latin typeface="Arial" charset="0"/>
              </a:rPr>
              <a:pPr eaLnBrk="1" hangingPunct="1">
                <a:spcAft>
                  <a:spcPct val="0"/>
                </a:spcAft>
                <a:buFontTx/>
                <a:buNone/>
              </a:pPr>
              <a:t>21</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69964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b="1" smtClean="0">
                <a:ea typeface="ＭＳ Ｐゴシック" pitchFamily="16" charset="-128"/>
              </a:rPr>
              <a:t>Core tension (3)</a:t>
            </a:r>
          </a:p>
        </p:txBody>
      </p:sp>
      <p:sp>
        <p:nvSpPr>
          <p:cNvPr id="28675" name="Content Placeholder 2"/>
          <p:cNvSpPr>
            <a:spLocks noGrp="1"/>
          </p:cNvSpPr>
          <p:nvPr>
            <p:ph idx="1"/>
          </p:nvPr>
        </p:nvSpPr>
        <p:spPr/>
        <p:txBody>
          <a:bodyPr/>
          <a:lstStyle/>
          <a:p>
            <a:r>
              <a:rPr lang="en-GB" altLang="en-US" smtClean="0">
                <a:ea typeface="ＭＳ Ｐゴシック" pitchFamily="16" charset="-128"/>
              </a:rPr>
              <a:t>Studies so grounded in experience they can fail to go beyond experience into new knowledge …</a:t>
            </a:r>
          </a:p>
          <a:p>
            <a:r>
              <a:rPr lang="en-GB" altLang="en-US" smtClean="0">
                <a:ea typeface="ＭＳ Ｐゴシック" pitchFamily="16" charset="-128"/>
              </a:rPr>
              <a:t>Where does theoretical innovation fit?</a:t>
            </a:r>
          </a:p>
        </p:txBody>
      </p:sp>
      <p:sp>
        <p:nvSpPr>
          <p:cNvPr id="28676"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19DB499E-F831-4FAE-8226-B97010DA0C29}" type="slidenum">
              <a:rPr lang="en-GB" altLang="en-US" sz="1400" smtClean="0">
                <a:solidFill>
                  <a:schemeClr val="bg2"/>
                </a:solidFill>
                <a:latin typeface="Arial" charset="0"/>
              </a:rPr>
              <a:pPr eaLnBrk="1" hangingPunct="1">
                <a:spcAft>
                  <a:spcPct val="0"/>
                </a:spcAft>
                <a:buFontTx/>
                <a:buNone/>
              </a:pPr>
              <a:t>22</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3321798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3140968"/>
            <a:ext cx="7772400" cy="1500187"/>
          </a:xfrm>
        </p:spPr>
        <p:txBody>
          <a:bodyPr>
            <a:normAutofit/>
          </a:bodyPr>
          <a:lstStyle/>
          <a:p>
            <a:r>
              <a:rPr lang="en-GB" altLang="en-US" sz="3600" b="1" dirty="0"/>
              <a:t>Democratising research</a:t>
            </a:r>
            <a:r>
              <a:rPr lang="en-GB" altLang="en-US" sz="3600" dirty="0"/>
              <a:t/>
            </a:r>
            <a:br>
              <a:rPr lang="en-GB" altLang="en-US" sz="3600" dirty="0"/>
            </a:br>
            <a:endParaRPr lang="en-GB" b="1" dirty="0"/>
          </a:p>
        </p:txBody>
      </p:sp>
    </p:spTree>
    <p:extLst>
      <p:ext uri="{BB962C8B-B14F-4D97-AF65-F5344CB8AC3E}">
        <p14:creationId xmlns:p14="http://schemas.microsoft.com/office/powerpoint/2010/main" val="2927243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r>
              <a:rPr lang="en-GB" altLang="en-US" b="1" smtClean="0"/>
              <a:t>Democratisation is about</a:t>
            </a:r>
          </a:p>
        </p:txBody>
      </p:sp>
      <p:sp>
        <p:nvSpPr>
          <p:cNvPr id="30723" name="Content Placeholder 6"/>
          <p:cNvSpPr>
            <a:spLocks noGrp="1"/>
          </p:cNvSpPr>
          <p:nvPr>
            <p:ph idx="1"/>
          </p:nvPr>
        </p:nvSpPr>
        <p:spPr>
          <a:xfrm>
            <a:off x="323850" y="2060575"/>
            <a:ext cx="8496300" cy="4165600"/>
          </a:xfrm>
        </p:spPr>
        <p:txBody>
          <a:bodyPr/>
          <a:lstStyle/>
          <a:p>
            <a:r>
              <a:rPr lang="en-GB" altLang="en-US" smtClean="0"/>
              <a:t>‘net movement toward broader, more equal, more protected, and more mutually binding consultation’ (Tilly 2007, p.59)</a:t>
            </a:r>
          </a:p>
          <a:p>
            <a:r>
              <a:rPr lang="en-US" altLang="en-US" smtClean="0"/>
              <a:t>the capacity to participate in the critical decisions that affect our lives - democratic goods  such as </a:t>
            </a:r>
            <a:r>
              <a:rPr lang="en-US" altLang="en-US" b="1" i="1" smtClean="0"/>
              <a:t>inclusiveness</a:t>
            </a:r>
            <a:r>
              <a:rPr lang="en-GB" altLang="en-US" smtClean="0"/>
              <a:t> (Smith 2009)</a:t>
            </a:r>
          </a:p>
        </p:txBody>
      </p:sp>
      <p:sp>
        <p:nvSpPr>
          <p:cNvPr id="5" name="Slide Number Placeholder 4"/>
          <p:cNvSpPr>
            <a:spLocks noGrp="1"/>
          </p:cNvSpPr>
          <p:nvPr>
            <p:ph type="sldNum" sz="quarter" idx="12"/>
          </p:nvPr>
        </p:nvSpPr>
        <p:spPr/>
        <p:txBody>
          <a:bodyPr/>
          <a:lstStyle/>
          <a:p>
            <a:pPr>
              <a:defRPr/>
            </a:pPr>
            <a:fld id="{CFFF8C19-C508-48CD-9689-772E0636E373}" type="slidenum">
              <a:rPr lang="en-GB" smtClean="0"/>
              <a:pPr>
                <a:defRPr/>
              </a:pPr>
              <a:t>24</a:t>
            </a:fld>
            <a:endParaRPr lang="en-GB"/>
          </a:p>
        </p:txBody>
      </p:sp>
    </p:spTree>
    <p:extLst>
      <p:ext uri="{BB962C8B-B14F-4D97-AF65-F5344CB8AC3E}">
        <p14:creationId xmlns:p14="http://schemas.microsoft.com/office/powerpoint/2010/main" val="382544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b="1" smtClean="0"/>
              <a:t>Changing dynamics and discourse</a:t>
            </a:r>
          </a:p>
        </p:txBody>
      </p:sp>
      <p:sp>
        <p:nvSpPr>
          <p:cNvPr id="3" name="Content Placeholder 2"/>
          <p:cNvSpPr>
            <a:spLocks noGrp="1"/>
          </p:cNvSpPr>
          <p:nvPr>
            <p:ph sz="half" idx="1"/>
          </p:nvPr>
        </p:nvSpPr>
        <p:spPr>
          <a:xfrm>
            <a:off x="500063" y="1772816"/>
            <a:ext cx="4038600" cy="4320480"/>
          </a:xfrm>
          <a:solidFill>
            <a:schemeClr val="bg2">
              <a:lumMod val="20000"/>
              <a:lumOff val="80000"/>
            </a:schemeClr>
          </a:solidFill>
        </p:spPr>
        <p:txBody>
          <a:bodyPr/>
          <a:lstStyle/>
          <a:p>
            <a:pPr marL="0" indent="0">
              <a:buFontTx/>
              <a:buNone/>
              <a:defRPr/>
            </a:pPr>
            <a:r>
              <a:rPr lang="en-GB" dirty="0"/>
              <a:t>R</a:t>
            </a:r>
            <a:r>
              <a:rPr lang="en-GB" dirty="0" smtClean="0"/>
              <a:t>esearch </a:t>
            </a:r>
            <a:r>
              <a:rPr lang="en-GB" dirty="0"/>
              <a:t>that in some way changes the dynamic between research/researchers and the people who have traditionally been the subjects of that research. </a:t>
            </a:r>
          </a:p>
        </p:txBody>
      </p:sp>
      <p:sp>
        <p:nvSpPr>
          <p:cNvPr id="4" name="Content Placeholder 3"/>
          <p:cNvSpPr>
            <a:spLocks noGrp="1"/>
          </p:cNvSpPr>
          <p:nvPr>
            <p:ph sz="half" idx="2"/>
          </p:nvPr>
        </p:nvSpPr>
        <p:spPr>
          <a:xfrm>
            <a:off x="4572000" y="1844824"/>
            <a:ext cx="4171950" cy="3457575"/>
          </a:xfrm>
          <a:solidFill>
            <a:schemeClr val="accent1">
              <a:lumMod val="20000"/>
              <a:lumOff val="80000"/>
            </a:schemeClr>
          </a:solidFill>
        </p:spPr>
        <p:txBody>
          <a:bodyPr/>
          <a:lstStyle/>
          <a:p>
            <a:pPr marL="0" indent="0">
              <a:buFontTx/>
              <a:buNone/>
              <a:defRPr/>
            </a:pPr>
            <a:r>
              <a:rPr lang="en-GB" dirty="0" smtClean="0"/>
              <a:t>Discourse changing </a:t>
            </a:r>
            <a:r>
              <a:rPr lang="en-GB" dirty="0"/>
              <a:t>from research </a:t>
            </a:r>
            <a:r>
              <a:rPr lang="en-GB" b="1" i="1" dirty="0"/>
              <a:t>on</a:t>
            </a:r>
            <a:r>
              <a:rPr lang="en-GB" dirty="0"/>
              <a:t> people who are the objects or subjects of research, to research </a:t>
            </a:r>
            <a:r>
              <a:rPr lang="en-GB" b="1" i="1" dirty="0"/>
              <a:t>with</a:t>
            </a:r>
            <a:r>
              <a:rPr lang="en-GB" b="1" dirty="0"/>
              <a:t> </a:t>
            </a:r>
            <a:r>
              <a:rPr lang="en-GB" dirty="0"/>
              <a:t>those people, and perhaps </a:t>
            </a:r>
            <a:r>
              <a:rPr lang="en-GB" b="1" i="1" dirty="0"/>
              <a:t>by</a:t>
            </a:r>
            <a:r>
              <a:rPr lang="en-GB" dirty="0"/>
              <a:t> or </a:t>
            </a:r>
            <a:r>
              <a:rPr lang="en-GB" b="1" i="1" dirty="0"/>
              <a:t>for</a:t>
            </a:r>
            <a:r>
              <a:rPr lang="en-GB" dirty="0"/>
              <a:t> them. </a:t>
            </a:r>
          </a:p>
          <a:p>
            <a:pPr>
              <a:defRPr/>
            </a:pPr>
            <a:endParaRPr lang="en-GB" dirty="0"/>
          </a:p>
        </p:txBody>
      </p:sp>
      <p:sp>
        <p:nvSpPr>
          <p:cNvPr id="5" name="Slide Number Placeholder 4"/>
          <p:cNvSpPr>
            <a:spLocks noGrp="1"/>
          </p:cNvSpPr>
          <p:nvPr>
            <p:ph type="sldNum" sz="quarter" idx="12"/>
          </p:nvPr>
        </p:nvSpPr>
        <p:spPr/>
        <p:txBody>
          <a:bodyPr/>
          <a:lstStyle/>
          <a:p>
            <a:pPr>
              <a:defRPr/>
            </a:pPr>
            <a:fld id="{EE92FCA1-0F27-492F-AFA8-F981833C0FAC}" type="slidenum">
              <a:rPr lang="en-GB" smtClean="0"/>
              <a:pPr>
                <a:defRPr/>
              </a:pPr>
              <a:t>25</a:t>
            </a:fld>
            <a:endParaRPr lang="en-GB"/>
          </a:p>
        </p:txBody>
      </p:sp>
      <p:pic>
        <p:nvPicPr>
          <p:cNvPr id="31750" name="Picture 6" descr="C:\Users\man\AppData\Local\Microsoft\Windows\Temporary Internet Files\Content.IE5\CRMG1K7Y\MC9004396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5157788"/>
            <a:ext cx="81438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842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b="1" smtClean="0"/>
              <a:t>The big questions</a:t>
            </a:r>
          </a:p>
        </p:txBody>
      </p:sp>
      <p:sp>
        <p:nvSpPr>
          <p:cNvPr id="32771" name="Content Placeholder 3"/>
          <p:cNvSpPr>
            <a:spLocks noGrp="1"/>
          </p:cNvSpPr>
          <p:nvPr>
            <p:ph sz="half" idx="2"/>
          </p:nvPr>
        </p:nvSpPr>
        <p:spPr>
          <a:xfrm>
            <a:off x="2699792" y="1772816"/>
            <a:ext cx="6119812" cy="4608512"/>
          </a:xfrm>
        </p:spPr>
        <p:txBody>
          <a:bodyPr/>
          <a:lstStyle/>
          <a:p>
            <a:r>
              <a:rPr lang="en-GB" altLang="en-US" sz="2400" dirty="0" smtClean="0"/>
              <a:t>Who owns this research problem?</a:t>
            </a:r>
          </a:p>
          <a:p>
            <a:r>
              <a:rPr lang="en-GB" altLang="en-US" sz="2400" dirty="0" smtClean="0"/>
              <a:t>Who is the initiator of the project?</a:t>
            </a:r>
          </a:p>
          <a:p>
            <a:r>
              <a:rPr lang="en-GB" altLang="en-US" sz="2400" dirty="0" smtClean="0"/>
              <a:t>In whose interests is the research?</a:t>
            </a:r>
          </a:p>
          <a:p>
            <a:r>
              <a:rPr lang="en-GB" altLang="en-US" sz="2400" dirty="0" smtClean="0"/>
              <a:t>Who has control over the processes and outcomes?</a:t>
            </a:r>
          </a:p>
          <a:p>
            <a:r>
              <a:rPr lang="en-GB" altLang="en-US" sz="2400" dirty="0" smtClean="0"/>
              <a:t>How is the power and decision-making negotiated?</a:t>
            </a:r>
          </a:p>
          <a:p>
            <a:r>
              <a:rPr lang="en-GB" altLang="en-US" sz="2400" dirty="0" smtClean="0"/>
              <a:t>Who produces the knowledge claims and owns the research?</a:t>
            </a:r>
          </a:p>
        </p:txBody>
      </p:sp>
      <p:sp>
        <p:nvSpPr>
          <p:cNvPr id="5" name="Slide Number Placeholder 4"/>
          <p:cNvSpPr>
            <a:spLocks noGrp="1"/>
          </p:cNvSpPr>
          <p:nvPr>
            <p:ph type="sldNum" sz="quarter" idx="12"/>
          </p:nvPr>
        </p:nvSpPr>
        <p:spPr/>
        <p:txBody>
          <a:bodyPr/>
          <a:lstStyle/>
          <a:p>
            <a:pPr>
              <a:defRPr/>
            </a:pPr>
            <a:fld id="{0D5F782F-C3E2-468B-A1E9-742AA35E85E6}" type="slidenum">
              <a:rPr lang="en-GB" smtClean="0"/>
              <a:pPr>
                <a:defRPr/>
              </a:pPr>
              <a:t>26</a:t>
            </a:fld>
            <a:endParaRPr lang="en-GB"/>
          </a:p>
        </p:txBody>
      </p:sp>
      <p:pic>
        <p:nvPicPr>
          <p:cNvPr id="32773" name="Picture 2" descr="C:\Users\man\AppData\Local\Microsoft\Windows\Temporary Internet Files\Content.IE5\6FMEQGN3\MC900311778[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23850" y="2420938"/>
            <a:ext cx="1946275" cy="29019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6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7544" y="908720"/>
            <a:ext cx="8291264" cy="580926"/>
          </a:xfrm>
        </p:spPr>
        <p:txBody>
          <a:bodyPr/>
          <a:lstStyle/>
          <a:p>
            <a:pPr algn="ctr"/>
            <a:r>
              <a:rPr lang="en-GB" altLang="en-US" b="1" dirty="0" smtClean="0"/>
              <a:t>Inclusive research</a:t>
            </a:r>
          </a:p>
        </p:txBody>
      </p:sp>
      <p:pic>
        <p:nvPicPr>
          <p:cNvPr id="33795" name="Picture 2" descr="C:\Users\man\AppData\Local\Microsoft\Windows\Temporary Internet Files\Content.IE5\HZDYBHQX\MC900389322[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907704" y="1412777"/>
            <a:ext cx="5543550" cy="1944216"/>
          </a:xfr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755650" y="2247900"/>
            <a:ext cx="8137525" cy="4608513"/>
          </a:xfrm>
        </p:spPr>
        <p:txBody>
          <a:bodyPr/>
          <a:lstStyle/>
          <a:p>
            <a:pPr marL="0" indent="0">
              <a:buFontTx/>
              <a:buNone/>
              <a:defRPr/>
            </a:pPr>
            <a:endParaRPr lang="en-GB" dirty="0"/>
          </a:p>
          <a:p>
            <a:pPr marL="0" indent="0">
              <a:buFontTx/>
              <a:buNone/>
              <a:defRPr/>
            </a:pPr>
            <a:endParaRPr lang="en-GB" dirty="0" smtClean="0"/>
          </a:p>
          <a:p>
            <a:pPr marL="0" indent="0" algn="ctr">
              <a:buFontTx/>
              <a:buNone/>
              <a:defRPr/>
            </a:pPr>
            <a:r>
              <a:rPr lang="en-GB" dirty="0" smtClean="0">
                <a:solidFill>
                  <a:schemeClr val="tx2"/>
                </a:solidFill>
              </a:rPr>
              <a:t>participatory </a:t>
            </a:r>
            <a:r>
              <a:rPr lang="en-GB" dirty="0" smtClean="0">
                <a:solidFill>
                  <a:schemeClr val="tx2"/>
                </a:solidFill>
              </a:rPr>
              <a:t>research          </a:t>
            </a:r>
            <a:r>
              <a:rPr lang="en-GB" dirty="0" smtClean="0">
                <a:solidFill>
                  <a:schemeClr val="bg2">
                    <a:lumMod val="50000"/>
                  </a:schemeClr>
                </a:solidFill>
              </a:rPr>
              <a:t>emancipatory research</a:t>
            </a:r>
          </a:p>
          <a:p>
            <a:pPr marL="0" indent="0" algn="ctr">
              <a:buFontTx/>
              <a:buNone/>
              <a:defRPr/>
            </a:pPr>
            <a:r>
              <a:rPr lang="en-GB" dirty="0" smtClean="0">
                <a:solidFill>
                  <a:schemeClr val="tx2">
                    <a:lumMod val="90000"/>
                    <a:lumOff val="10000"/>
                  </a:schemeClr>
                </a:solidFill>
              </a:rPr>
              <a:t>partnership &amp; </a:t>
            </a:r>
            <a:r>
              <a:rPr lang="en-GB" dirty="0">
                <a:solidFill>
                  <a:schemeClr val="tx2">
                    <a:lumMod val="90000"/>
                    <a:lumOff val="10000"/>
                  </a:schemeClr>
                </a:solidFill>
              </a:rPr>
              <a:t>user-led </a:t>
            </a:r>
            <a:r>
              <a:rPr lang="en-GB" dirty="0" smtClean="0">
                <a:solidFill>
                  <a:schemeClr val="tx2">
                    <a:lumMod val="90000"/>
                    <a:lumOff val="10000"/>
                  </a:schemeClr>
                </a:solidFill>
              </a:rPr>
              <a:t>research</a:t>
            </a:r>
          </a:p>
          <a:p>
            <a:pPr marL="0" indent="0" algn="ctr">
              <a:buFontTx/>
              <a:buNone/>
              <a:defRPr/>
            </a:pPr>
            <a:r>
              <a:rPr lang="en-GB" dirty="0" smtClean="0">
                <a:solidFill>
                  <a:schemeClr val="tx2">
                    <a:lumMod val="75000"/>
                    <a:lumOff val="25000"/>
                  </a:schemeClr>
                </a:solidFill>
              </a:rPr>
              <a:t>child-led</a:t>
            </a:r>
            <a:r>
              <a:rPr lang="en-GB" dirty="0" smtClean="0"/>
              <a:t>    </a:t>
            </a:r>
            <a:r>
              <a:rPr lang="en-GB" dirty="0" smtClean="0">
                <a:solidFill>
                  <a:schemeClr val="accent4">
                    <a:lumMod val="75000"/>
                    <a:lumOff val="25000"/>
                  </a:schemeClr>
                </a:solidFill>
              </a:rPr>
              <a:t>peer    </a:t>
            </a:r>
            <a:r>
              <a:rPr lang="en-GB" dirty="0" smtClean="0">
                <a:solidFill>
                  <a:srgbClr val="0070C0"/>
                </a:solidFill>
              </a:rPr>
              <a:t>community</a:t>
            </a:r>
            <a:r>
              <a:rPr lang="en-GB" dirty="0" smtClean="0"/>
              <a:t>    decolonizing</a:t>
            </a:r>
          </a:p>
          <a:p>
            <a:pPr marL="0" indent="0" algn="ctr">
              <a:buFontTx/>
              <a:buNone/>
              <a:defRPr/>
            </a:pPr>
            <a:r>
              <a:rPr lang="en-GB" dirty="0" smtClean="0">
                <a:solidFill>
                  <a:schemeClr val="tx1">
                    <a:lumMod val="60000"/>
                    <a:lumOff val="40000"/>
                  </a:schemeClr>
                </a:solidFill>
              </a:rPr>
              <a:t>activist scholarship   </a:t>
            </a:r>
            <a:r>
              <a:rPr lang="en-GB" dirty="0" smtClean="0">
                <a:solidFill>
                  <a:schemeClr val="bg2">
                    <a:lumMod val="50000"/>
                  </a:schemeClr>
                </a:solidFill>
              </a:rPr>
              <a:t>participatory </a:t>
            </a:r>
            <a:r>
              <a:rPr lang="en-GB" dirty="0">
                <a:solidFill>
                  <a:schemeClr val="bg2">
                    <a:lumMod val="50000"/>
                  </a:schemeClr>
                </a:solidFill>
              </a:rPr>
              <a:t>action research </a:t>
            </a:r>
            <a:r>
              <a:rPr lang="en-GB" dirty="0" smtClean="0"/>
              <a:t>democratic dialogue  </a:t>
            </a:r>
            <a:endParaRPr lang="en-GB" dirty="0"/>
          </a:p>
        </p:txBody>
      </p:sp>
      <p:sp>
        <p:nvSpPr>
          <p:cNvPr id="4" name="Slide Number Placeholder 3"/>
          <p:cNvSpPr>
            <a:spLocks noGrp="1"/>
          </p:cNvSpPr>
          <p:nvPr>
            <p:ph type="sldNum" sz="quarter" idx="12"/>
          </p:nvPr>
        </p:nvSpPr>
        <p:spPr/>
        <p:txBody>
          <a:bodyPr/>
          <a:lstStyle/>
          <a:p>
            <a:pPr>
              <a:defRPr/>
            </a:pPr>
            <a:fld id="{DB5CB317-2A62-4CAB-B73F-A3A9FA3F33E7}" type="slidenum">
              <a:rPr lang="en-GB" smtClean="0"/>
              <a:pPr>
                <a:defRPr/>
              </a:pPr>
              <a:t>27</a:t>
            </a:fld>
            <a:endParaRPr lang="en-GB" dirty="0"/>
          </a:p>
        </p:txBody>
      </p:sp>
    </p:spTree>
    <p:extLst>
      <p:ext uri="{BB962C8B-B14F-4D97-AF65-F5344CB8AC3E}">
        <p14:creationId xmlns:p14="http://schemas.microsoft.com/office/powerpoint/2010/main" val="2053547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395536" y="980728"/>
            <a:ext cx="8291264" cy="792088"/>
          </a:xfrm>
        </p:spPr>
        <p:txBody>
          <a:bodyPr/>
          <a:lstStyle/>
          <a:p>
            <a:r>
              <a:rPr lang="en-GB" altLang="en-US" b="1" dirty="0" smtClean="0"/>
              <a:t>Participatory research involves</a:t>
            </a:r>
          </a:p>
        </p:txBody>
      </p:sp>
      <p:sp>
        <p:nvSpPr>
          <p:cNvPr id="34819" name="Content Placeholder 6"/>
          <p:cNvSpPr>
            <a:spLocks noGrp="1"/>
          </p:cNvSpPr>
          <p:nvPr>
            <p:ph idx="1"/>
          </p:nvPr>
        </p:nvSpPr>
        <p:spPr>
          <a:xfrm>
            <a:off x="395536" y="1772816"/>
            <a:ext cx="8291264" cy="4248472"/>
          </a:xfrm>
        </p:spPr>
        <p:txBody>
          <a:bodyPr>
            <a:normAutofit lnSpcReduction="10000"/>
          </a:bodyPr>
          <a:lstStyle/>
          <a:p>
            <a:r>
              <a:rPr lang="en-GB" altLang="en-US" dirty="0" smtClean="0"/>
              <a:t>democratic relationships to produce knowledge which incorporates participants’ everyday knowledge to solve problems (</a:t>
            </a:r>
            <a:r>
              <a:rPr lang="en-GB" altLang="en-US" dirty="0" err="1" smtClean="0"/>
              <a:t>Cancian</a:t>
            </a:r>
            <a:r>
              <a:rPr lang="en-GB" altLang="en-US" dirty="0" smtClean="0"/>
              <a:t> 1989) </a:t>
            </a:r>
          </a:p>
          <a:p>
            <a:r>
              <a:rPr lang="en-GB" altLang="en-US" dirty="0" smtClean="0"/>
              <a:t>research participants in the decision-making and conduct of the research (Bourke 2009)</a:t>
            </a:r>
          </a:p>
          <a:p>
            <a:r>
              <a:rPr lang="en-GB" altLang="en-US" dirty="0" smtClean="0"/>
              <a:t>meaningful partnership and meaningful social transformation (Byrne et al 2009)</a:t>
            </a:r>
          </a:p>
          <a:p>
            <a:r>
              <a:rPr lang="en-GB" altLang="en-US" dirty="0" smtClean="0"/>
              <a:t>de-privileging academic knowledge &amp; bringing it into dialogue with the knowledge held by ‘experts by experience’</a:t>
            </a:r>
          </a:p>
        </p:txBody>
      </p:sp>
      <p:sp>
        <p:nvSpPr>
          <p:cNvPr id="5" name="Slide Number Placeholder 4"/>
          <p:cNvSpPr>
            <a:spLocks noGrp="1"/>
          </p:cNvSpPr>
          <p:nvPr>
            <p:ph type="sldNum" sz="quarter" idx="12"/>
          </p:nvPr>
        </p:nvSpPr>
        <p:spPr/>
        <p:txBody>
          <a:bodyPr/>
          <a:lstStyle/>
          <a:p>
            <a:pPr>
              <a:defRPr/>
            </a:pPr>
            <a:fld id="{58B58857-25C9-43B8-AFD8-0B030F8A8DC7}" type="slidenum">
              <a:rPr lang="en-GB" smtClean="0"/>
              <a:pPr>
                <a:defRPr/>
              </a:pPr>
              <a:t>28</a:t>
            </a:fld>
            <a:endParaRPr lang="en-GB"/>
          </a:p>
        </p:txBody>
      </p:sp>
    </p:spTree>
    <p:extLst>
      <p:ext uri="{BB962C8B-B14F-4D97-AF65-F5344CB8AC3E}">
        <p14:creationId xmlns:p14="http://schemas.microsoft.com/office/powerpoint/2010/main" val="3758469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5536" y="1124744"/>
            <a:ext cx="8291264" cy="792088"/>
          </a:xfrm>
        </p:spPr>
        <p:txBody>
          <a:bodyPr/>
          <a:lstStyle/>
          <a:p>
            <a:r>
              <a:rPr lang="en-GB" altLang="en-US" b="1" dirty="0" smtClean="0"/>
              <a:t>Emancipatory research involves</a:t>
            </a:r>
          </a:p>
        </p:txBody>
      </p:sp>
      <p:sp>
        <p:nvSpPr>
          <p:cNvPr id="19459" name="Content Placeholder 2"/>
          <p:cNvSpPr>
            <a:spLocks noGrp="1"/>
          </p:cNvSpPr>
          <p:nvPr>
            <p:ph idx="1"/>
          </p:nvPr>
        </p:nvSpPr>
        <p:spPr>
          <a:xfrm>
            <a:off x="395536" y="1916832"/>
            <a:ext cx="8291264" cy="4248472"/>
          </a:xfrm>
        </p:spPr>
        <p:txBody>
          <a:bodyPr>
            <a:normAutofit fontScale="92500"/>
          </a:bodyPr>
          <a:lstStyle/>
          <a:p>
            <a:pPr>
              <a:defRPr/>
            </a:pPr>
            <a:r>
              <a:rPr lang="en-GB" altLang="en-US" dirty="0" smtClean="0"/>
              <a:t>not sharing the control of the research, but control being taken over by those who are implicated in it - controlling the knowledge generated about you</a:t>
            </a:r>
          </a:p>
          <a:p>
            <a:pPr>
              <a:defRPr/>
            </a:pPr>
            <a:r>
              <a:rPr lang="en-GB" altLang="en-US" dirty="0" smtClean="0"/>
              <a:t>activists angry at the way research has traditionally placed a professional gaze on them, with academics seen as studying them for their own benefit and adding to their oppression</a:t>
            </a:r>
          </a:p>
          <a:p>
            <a:pPr>
              <a:defRPr/>
            </a:pPr>
            <a:r>
              <a:rPr lang="en-GB" altLang="en-US" dirty="0" smtClean="0"/>
              <a:t>less changing the rules of the game and more changing to a different game altogether (Oliver 1997)</a:t>
            </a:r>
          </a:p>
          <a:p>
            <a:pPr marL="0" indent="0">
              <a:buFontTx/>
              <a:buNone/>
              <a:defRPr/>
            </a:pPr>
            <a:endParaRPr lang="en-GB" altLang="en-US" dirty="0" smtClean="0"/>
          </a:p>
        </p:txBody>
      </p:sp>
      <p:sp>
        <p:nvSpPr>
          <p:cNvPr id="4" name="Slide Number Placeholder 3"/>
          <p:cNvSpPr>
            <a:spLocks noGrp="1"/>
          </p:cNvSpPr>
          <p:nvPr>
            <p:ph type="sldNum" sz="quarter" idx="12"/>
          </p:nvPr>
        </p:nvSpPr>
        <p:spPr/>
        <p:txBody>
          <a:bodyPr/>
          <a:lstStyle/>
          <a:p>
            <a:pPr>
              <a:defRPr/>
            </a:pPr>
            <a:fld id="{7E3969A1-10B7-4EC3-92C2-D0CD560A3714}" type="slidenum">
              <a:rPr lang="en-GB" smtClean="0"/>
              <a:pPr>
                <a:defRPr/>
              </a:pPr>
              <a:t>29</a:t>
            </a:fld>
            <a:endParaRPr lang="en-GB"/>
          </a:p>
        </p:txBody>
      </p:sp>
    </p:spTree>
    <p:extLst>
      <p:ext uri="{BB962C8B-B14F-4D97-AF65-F5344CB8AC3E}">
        <p14:creationId xmlns:p14="http://schemas.microsoft.com/office/powerpoint/2010/main" val="893575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9552" y="3140968"/>
            <a:ext cx="7772400" cy="1500187"/>
          </a:xfrm>
        </p:spPr>
        <p:txBody>
          <a:bodyPr>
            <a:normAutofit fontScale="92500"/>
          </a:bodyPr>
          <a:lstStyle/>
          <a:p>
            <a:r>
              <a:rPr lang="en-GB" altLang="en-US" sz="3600" b="1" dirty="0"/>
              <a:t>The nature of innovation in methods and reasons for innovating</a:t>
            </a:r>
            <a:endParaRPr lang="en-GB" b="1" dirty="0"/>
          </a:p>
        </p:txBody>
      </p:sp>
    </p:spTree>
    <p:extLst>
      <p:ext uri="{BB962C8B-B14F-4D97-AF65-F5344CB8AC3E}">
        <p14:creationId xmlns:p14="http://schemas.microsoft.com/office/powerpoint/2010/main" val="1985539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536" y="980728"/>
            <a:ext cx="8291264" cy="792088"/>
          </a:xfrm>
        </p:spPr>
        <p:txBody>
          <a:bodyPr/>
          <a:lstStyle/>
          <a:p>
            <a:r>
              <a:rPr lang="en-GB" altLang="en-US" b="1" smtClean="0"/>
              <a:t>Innovation in what?</a:t>
            </a:r>
          </a:p>
        </p:txBody>
      </p:sp>
      <p:sp>
        <p:nvSpPr>
          <p:cNvPr id="36867" name="Content Placeholder 2"/>
          <p:cNvSpPr>
            <a:spLocks noGrp="1"/>
          </p:cNvSpPr>
          <p:nvPr>
            <p:ph idx="1"/>
          </p:nvPr>
        </p:nvSpPr>
        <p:spPr>
          <a:xfrm>
            <a:off x="395536" y="1844824"/>
            <a:ext cx="8291264" cy="4248472"/>
          </a:xfrm>
        </p:spPr>
        <p:txBody>
          <a:bodyPr>
            <a:normAutofit fontScale="92500" lnSpcReduction="20000"/>
          </a:bodyPr>
          <a:lstStyle/>
          <a:p>
            <a:r>
              <a:rPr lang="en-GB" altLang="en-US" dirty="0" smtClean="0"/>
              <a:t>Often </a:t>
            </a:r>
            <a:r>
              <a:rPr lang="en-GB" altLang="en-US" dirty="0" smtClean="0"/>
              <a:t>in these </a:t>
            </a:r>
            <a:r>
              <a:rPr lang="en-GB" altLang="en-US" dirty="0" smtClean="0"/>
              <a:t>turns towards the democratization of </a:t>
            </a:r>
            <a:r>
              <a:rPr lang="en-GB" altLang="en-US" dirty="0" smtClean="0"/>
              <a:t>research </a:t>
            </a:r>
            <a:r>
              <a:rPr lang="en-GB" altLang="en-US" dirty="0" smtClean="0"/>
              <a:t>innovation in methods is not the point, the point is </a:t>
            </a:r>
            <a:r>
              <a:rPr lang="en-GB" altLang="en-US" b="1" i="1" dirty="0" smtClean="0"/>
              <a:t>innovation in what the researcher sets out to do</a:t>
            </a:r>
            <a:r>
              <a:rPr lang="en-GB" altLang="en-US" i="1" dirty="0" smtClean="0"/>
              <a:t>.</a:t>
            </a:r>
          </a:p>
          <a:p>
            <a:r>
              <a:rPr lang="en-GB" altLang="en-US" dirty="0" smtClean="0"/>
              <a:t>The purpose is broader than adding to the body of knowledge or even that knowledge having impact. </a:t>
            </a:r>
          </a:p>
          <a:p>
            <a:r>
              <a:rPr lang="en-GB" altLang="en-US" dirty="0" smtClean="0"/>
              <a:t>It is to do something new for those involved and affected, if not always to do something new methodologically</a:t>
            </a:r>
          </a:p>
          <a:p>
            <a:endParaRPr lang="en-GB" altLang="en-US" dirty="0" smtClean="0"/>
          </a:p>
          <a:p>
            <a:r>
              <a:rPr lang="en-GB" altLang="en-US" dirty="0" smtClean="0"/>
              <a:t> </a:t>
            </a:r>
          </a:p>
        </p:txBody>
      </p:sp>
      <p:sp>
        <p:nvSpPr>
          <p:cNvPr id="4" name="Slide Number Placeholder 3"/>
          <p:cNvSpPr>
            <a:spLocks noGrp="1"/>
          </p:cNvSpPr>
          <p:nvPr>
            <p:ph type="sldNum" sz="quarter" idx="12"/>
          </p:nvPr>
        </p:nvSpPr>
        <p:spPr/>
        <p:txBody>
          <a:bodyPr/>
          <a:lstStyle/>
          <a:p>
            <a:pPr>
              <a:defRPr/>
            </a:pPr>
            <a:fld id="{DE770F77-8EE4-4454-B7CD-B1AC6CAC88A4}" type="slidenum">
              <a:rPr lang="en-GB" smtClean="0"/>
              <a:pPr>
                <a:defRPr/>
              </a:pPr>
              <a:t>30</a:t>
            </a:fld>
            <a:endParaRPr lang="en-GB"/>
          </a:p>
        </p:txBody>
      </p:sp>
    </p:spTree>
    <p:extLst>
      <p:ext uri="{BB962C8B-B14F-4D97-AF65-F5344CB8AC3E}">
        <p14:creationId xmlns:p14="http://schemas.microsoft.com/office/powerpoint/2010/main" val="2762628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196975"/>
            <a:ext cx="7632700" cy="936625"/>
          </a:xfrm>
        </p:spPr>
        <p:txBody>
          <a:bodyPr/>
          <a:lstStyle/>
          <a:p>
            <a:r>
              <a:rPr lang="en-GB" altLang="en-US" b="1" smtClean="0"/>
              <a:t>The agenda is to:</a:t>
            </a:r>
            <a:r>
              <a:rPr lang="en-GB" altLang="en-US" smtClean="0"/>
              <a:t/>
            </a:r>
            <a:br>
              <a:rPr lang="en-GB" altLang="en-US" smtClean="0"/>
            </a:br>
            <a:endParaRPr lang="en-GB" altLang="en-US" smtClean="0"/>
          </a:p>
        </p:txBody>
      </p:sp>
      <p:sp>
        <p:nvSpPr>
          <p:cNvPr id="37891" name="Content Placeholder 2"/>
          <p:cNvSpPr>
            <a:spLocks noGrp="1"/>
          </p:cNvSpPr>
          <p:nvPr>
            <p:ph idx="1"/>
          </p:nvPr>
        </p:nvSpPr>
        <p:spPr>
          <a:xfrm>
            <a:off x="395288" y="1916113"/>
            <a:ext cx="8207375" cy="3744912"/>
          </a:xfrm>
        </p:spPr>
        <p:txBody>
          <a:bodyPr>
            <a:normAutofit fontScale="92500" lnSpcReduction="10000"/>
          </a:bodyPr>
          <a:lstStyle/>
          <a:p>
            <a:r>
              <a:rPr lang="en-GB" altLang="en-US" dirty="0" smtClean="0"/>
              <a:t>transcend inequalities in research power dynamics</a:t>
            </a:r>
          </a:p>
          <a:p>
            <a:r>
              <a:rPr lang="en-GB" altLang="en-US" dirty="0" smtClean="0"/>
              <a:t>demonstrate competence of marginalised groups</a:t>
            </a:r>
          </a:p>
          <a:p>
            <a:r>
              <a:rPr lang="en-GB" altLang="en-US" dirty="0" smtClean="0"/>
              <a:t>create knowledge that is more valid, more authentic </a:t>
            </a:r>
          </a:p>
          <a:p>
            <a:r>
              <a:rPr lang="en-GB" altLang="en-US" dirty="0" smtClean="0"/>
              <a:t>enable self-development, political agency, increased confidence and skills, lead to more active participation,  enhance social inclusion, give voice, build self-advocacy provide training, skills, jobs, networks, and friendships (</a:t>
            </a:r>
            <a:r>
              <a:rPr lang="en-GB" altLang="en-US" dirty="0" err="1" smtClean="0"/>
              <a:t>Nind</a:t>
            </a:r>
            <a:r>
              <a:rPr lang="en-GB" altLang="en-US" dirty="0" smtClean="0"/>
              <a:t> &amp; Vinha, 2012, 2014) </a:t>
            </a:r>
          </a:p>
        </p:txBody>
      </p:sp>
      <p:sp>
        <p:nvSpPr>
          <p:cNvPr id="37892" name="Slide Number Placeholder 3"/>
          <p:cNvSpPr>
            <a:spLocks noGrp="1"/>
          </p:cNvSpPr>
          <p:nvPr>
            <p:ph type="sldNum" sz="quarter" idx="12"/>
          </p:nvPr>
        </p:nvSpPr>
        <p:spPr>
          <a:xfrm>
            <a:off x="685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ea typeface="ＭＳ Ｐゴシック" pitchFamily="16"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16"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16"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16"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16"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16"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16"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16"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16" charset="-128"/>
              </a:defRPr>
            </a:lvl9pPr>
          </a:lstStyle>
          <a:p>
            <a:pPr eaLnBrk="1" hangingPunct="1">
              <a:spcAft>
                <a:spcPct val="0"/>
              </a:spcAft>
              <a:buFontTx/>
              <a:buNone/>
            </a:pPr>
            <a:fld id="{E7B0389D-989C-4529-9C9A-59CD286D3C41}" type="slidenum">
              <a:rPr lang="en-GB" altLang="en-US" sz="1400" smtClean="0">
                <a:solidFill>
                  <a:schemeClr val="bg2"/>
                </a:solidFill>
                <a:latin typeface="Arial" charset="0"/>
              </a:rPr>
              <a:pPr eaLnBrk="1" hangingPunct="1">
                <a:spcAft>
                  <a:spcPct val="0"/>
                </a:spcAft>
                <a:buFontTx/>
                <a:buNone/>
              </a:pPr>
              <a:t>31</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801076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b="1" smtClean="0"/>
              <a:t>It can be innovating with spaces</a:t>
            </a:r>
          </a:p>
        </p:txBody>
      </p:sp>
      <p:sp>
        <p:nvSpPr>
          <p:cNvPr id="38915" name="Content Placeholder 2"/>
          <p:cNvSpPr>
            <a:spLocks noGrp="1"/>
          </p:cNvSpPr>
          <p:nvPr>
            <p:ph idx="1"/>
          </p:nvPr>
        </p:nvSpPr>
        <p:spPr/>
        <p:txBody>
          <a:bodyPr/>
          <a:lstStyle/>
          <a:p>
            <a:r>
              <a:rPr lang="en-GB" altLang="en-US" smtClean="0"/>
              <a:t>Your space, my space, new space (Barod 2014)</a:t>
            </a:r>
          </a:p>
          <a:p>
            <a:r>
              <a:rPr lang="en-GB" altLang="en-US" smtClean="0"/>
              <a:t>Closed/invited spaces or claimed/created spaces (Thomson 2007)</a:t>
            </a:r>
          </a:p>
          <a:p>
            <a:r>
              <a:rPr lang="en-GB" altLang="en-US" b="1" i="1" smtClean="0"/>
              <a:t>‘democratic spaces of radical inclusivity</a:t>
            </a:r>
            <a:r>
              <a:rPr lang="en-GB" altLang="en-US" smtClean="0"/>
              <a:t>’ (Torre 2005)</a:t>
            </a:r>
          </a:p>
        </p:txBody>
      </p:sp>
      <p:sp>
        <p:nvSpPr>
          <p:cNvPr id="4" name="Slide Number Placeholder 3"/>
          <p:cNvSpPr>
            <a:spLocks noGrp="1"/>
          </p:cNvSpPr>
          <p:nvPr>
            <p:ph type="sldNum" sz="quarter" idx="12"/>
          </p:nvPr>
        </p:nvSpPr>
        <p:spPr/>
        <p:txBody>
          <a:bodyPr/>
          <a:lstStyle/>
          <a:p>
            <a:pPr>
              <a:defRPr/>
            </a:pPr>
            <a:fld id="{A68BEC08-C5E0-4A45-A8BC-16A1F61F454D}" type="slidenum">
              <a:rPr lang="en-GB" smtClean="0"/>
              <a:pPr>
                <a:defRPr/>
              </a:pPr>
              <a:t>32</a:t>
            </a:fld>
            <a:endParaRPr lang="en-GB"/>
          </a:p>
        </p:txBody>
      </p:sp>
    </p:spTree>
    <p:extLst>
      <p:ext uri="{BB962C8B-B14F-4D97-AF65-F5344CB8AC3E}">
        <p14:creationId xmlns:p14="http://schemas.microsoft.com/office/powerpoint/2010/main" val="3201111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536" y="1052736"/>
            <a:ext cx="8291264" cy="580926"/>
          </a:xfrm>
        </p:spPr>
        <p:txBody>
          <a:bodyPr/>
          <a:lstStyle/>
          <a:p>
            <a:r>
              <a:rPr lang="en-GB" altLang="en-US" b="1" dirty="0" smtClean="0">
                <a:ea typeface="ＭＳ Ｐゴシック" pitchFamily="16" charset="-128"/>
              </a:rPr>
              <a:t>Re-discovery – feeling like innovators</a:t>
            </a:r>
          </a:p>
        </p:txBody>
      </p:sp>
      <p:sp>
        <p:nvSpPr>
          <p:cNvPr id="39939" name="Content Placeholder 2"/>
          <p:cNvSpPr>
            <a:spLocks noGrp="1"/>
          </p:cNvSpPr>
          <p:nvPr>
            <p:ph sz="half" idx="1"/>
          </p:nvPr>
        </p:nvSpPr>
        <p:spPr>
          <a:xfrm>
            <a:off x="395536" y="1772816"/>
            <a:ext cx="4536504" cy="4536504"/>
          </a:xfrm>
        </p:spPr>
        <p:txBody>
          <a:bodyPr>
            <a:normAutofit fontScale="85000" lnSpcReduction="20000"/>
          </a:bodyPr>
          <a:lstStyle/>
          <a:p>
            <a:r>
              <a:rPr lang="en-US" altLang="en-US" dirty="0" smtClean="0">
                <a:ea typeface="ＭＳ Ｐゴシック" pitchFamily="16" charset="-128"/>
              </a:rPr>
              <a:t>The move to challenge the power dynamics of research production is happening in disability studies, feminist research, race, childhood, among mental health service survivors, health service users </a:t>
            </a:r>
            <a:r>
              <a:rPr lang="en-US" altLang="en-US" dirty="0" err="1" smtClean="0">
                <a:ea typeface="ＭＳ Ｐゴシック" pitchFamily="16" charset="-128"/>
              </a:rPr>
              <a:t>etc</a:t>
            </a:r>
            <a:r>
              <a:rPr lang="en-US" altLang="en-US" dirty="0" smtClean="0">
                <a:ea typeface="ＭＳ Ｐゴシック" pitchFamily="16" charset="-128"/>
              </a:rPr>
              <a:t> </a:t>
            </a:r>
            <a:r>
              <a:rPr lang="en-US" altLang="en-US" dirty="0" err="1" smtClean="0">
                <a:ea typeface="ＭＳ Ｐゴシック" pitchFamily="16" charset="-128"/>
              </a:rPr>
              <a:t>etc</a:t>
            </a:r>
            <a:endParaRPr lang="en-US" altLang="en-US" dirty="0" smtClean="0">
              <a:ea typeface="ＭＳ Ｐゴシック" pitchFamily="16" charset="-128"/>
            </a:endParaRPr>
          </a:p>
          <a:p>
            <a:r>
              <a:rPr lang="en-US" altLang="en-US" dirty="0" smtClean="0">
                <a:ea typeface="ＭＳ Ｐゴシック" pitchFamily="16" charset="-128"/>
              </a:rPr>
              <a:t>Each seem to be inventing it for themselves afresh</a:t>
            </a:r>
          </a:p>
          <a:p>
            <a:r>
              <a:rPr lang="en-US" altLang="en-US" dirty="0" smtClean="0">
                <a:ea typeface="ＭＳ Ｐゴシック" pitchFamily="16" charset="-128"/>
              </a:rPr>
              <a:t>Every individual researcher seems to do this – product of the lack of a traditional literature review!</a:t>
            </a:r>
          </a:p>
        </p:txBody>
      </p:sp>
      <p:sp>
        <p:nvSpPr>
          <p:cNvPr id="399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30121F01-5065-451B-9954-DFC5D218899A}" type="slidenum">
              <a:rPr lang="en-GB" altLang="en-US" sz="1400" smtClean="0">
                <a:solidFill>
                  <a:schemeClr val="bg2"/>
                </a:solidFill>
                <a:latin typeface="Arial" charset="0"/>
              </a:rPr>
              <a:pPr eaLnBrk="1" hangingPunct="1">
                <a:spcAft>
                  <a:spcPct val="0"/>
                </a:spcAft>
                <a:buFontTx/>
                <a:buNone/>
              </a:pPr>
              <a:t>33</a:t>
            </a:fld>
            <a:endParaRPr lang="en-GB" altLang="en-US" sz="1400" smtClean="0">
              <a:solidFill>
                <a:schemeClr val="bg2"/>
              </a:solidFill>
              <a:latin typeface="Arial" charset="0"/>
            </a:endParaRPr>
          </a:p>
        </p:txBody>
      </p:sp>
      <p:pic>
        <p:nvPicPr>
          <p:cNvPr id="6" name="Content Placeholder 5"/>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2636912"/>
            <a:ext cx="2160239" cy="3168352"/>
          </a:xfrm>
          <a:prstGeom prst="rect">
            <a:avLst/>
          </a:prstGeom>
          <a:noFill/>
          <a:ln>
            <a:noFill/>
          </a:ln>
        </p:spPr>
      </p:pic>
    </p:spTree>
    <p:extLst>
      <p:ext uri="{BB962C8B-B14F-4D97-AF65-F5344CB8AC3E}">
        <p14:creationId xmlns:p14="http://schemas.microsoft.com/office/powerpoint/2010/main" val="2442971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b="1" smtClean="0"/>
              <a:t>Or being innovators?</a:t>
            </a:r>
          </a:p>
        </p:txBody>
      </p:sp>
      <p:sp>
        <p:nvSpPr>
          <p:cNvPr id="4" name="Slide Number Placeholder 3"/>
          <p:cNvSpPr>
            <a:spLocks noGrp="1"/>
          </p:cNvSpPr>
          <p:nvPr>
            <p:ph type="sldNum" sz="quarter" idx="12"/>
          </p:nvPr>
        </p:nvSpPr>
        <p:spPr/>
        <p:txBody>
          <a:bodyPr/>
          <a:lstStyle/>
          <a:p>
            <a:pPr>
              <a:defRPr/>
            </a:pPr>
            <a:fld id="{56770C96-05FC-4A08-B0FF-36B875548E17}" type="slidenum">
              <a:rPr lang="en-GB" smtClean="0"/>
              <a:pPr>
                <a:defRPr/>
              </a:pPr>
              <a:t>34</a:t>
            </a:fld>
            <a:endParaRPr lang="en-GB"/>
          </a:p>
        </p:txBody>
      </p:sp>
      <p:pic>
        <p:nvPicPr>
          <p:cNvPr id="40965" name="Picture 5" descr="a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09618"/>
            <a:ext cx="7057528" cy="469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703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4F1E48-D320-4344-9D36-F8B0C7AFE014}" type="slidenum">
              <a:rPr lang="en-GB" smtClean="0"/>
              <a:pPr>
                <a:defRPr/>
              </a:pPr>
              <a:t>35</a:t>
            </a:fld>
            <a:endParaRPr lang="en-GB"/>
          </a:p>
        </p:txBody>
      </p:sp>
      <p:pic>
        <p:nvPicPr>
          <p:cNvPr id="41987"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25538"/>
            <a:ext cx="67691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1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l="-7533" r="-7359"/>
          <a:stretch>
            <a:fillRect/>
          </a:stretch>
        </p:blipFill>
        <p:spPr bwMode="auto">
          <a:xfrm>
            <a:off x="-323850" y="71438"/>
            <a:ext cx="9864725"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43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074"/>
                                        </p:tgtEl>
                                        <p:attrNameLst>
                                          <p:attrName>style.opacity</p:attrName>
                                        </p:attrNameLst>
                                      </p:cBhvr>
                                      <p:to>
                                        <p:strVal val="0.5"/>
                                      </p:to>
                                    </p:set>
                                    <p:animEffect filter="image" prLst="opacity: 0.5">
                                      <p:cBhvr rctx="IE">
                                        <p:cTn id="7" dur="indefinite"/>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escription: Description: CARTOON_car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38893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Description: Description: CARTOON_lyn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836613"/>
            <a:ext cx="384175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23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323850" y="981075"/>
            <a:ext cx="8496300" cy="5245100"/>
          </a:xfrm>
        </p:spPr>
        <p:txBody>
          <a:bodyPr/>
          <a:lstStyle/>
          <a:p>
            <a:r>
              <a:rPr lang="en-GB" altLang="en-US" sz="2000" smtClean="0">
                <a:ea typeface="ＭＳ Ｐゴシック" pitchFamily="16" charset="-128"/>
              </a:rPr>
              <a:t>Nind, M., Wiles, R.A., Bengry-Howell, A. &amp; Grow, G.P. (2013) Methodological Innovation and Research Ethics: Forces in tension or forces in harmony</a:t>
            </a:r>
            <a:r>
              <a:rPr lang="en-GB" altLang="en-US" sz="2000" b="1" smtClean="0">
                <a:ea typeface="ＭＳ Ｐゴシック" pitchFamily="16" charset="-128"/>
              </a:rPr>
              <a:t>? </a:t>
            </a:r>
            <a:r>
              <a:rPr lang="en-GB" altLang="en-US" sz="2000" i="1" smtClean="0">
                <a:ea typeface="ＭＳ Ｐゴシック" pitchFamily="16" charset="-128"/>
              </a:rPr>
              <a:t>Qualitative Research</a:t>
            </a:r>
            <a:r>
              <a:rPr lang="en-GB" altLang="en-US" sz="2000" smtClean="0">
                <a:ea typeface="ＭＳ Ｐゴシック" pitchFamily="16" charset="-128"/>
              </a:rPr>
              <a:t> </a:t>
            </a:r>
            <a:r>
              <a:rPr lang="en-GB" altLang="en-US" sz="2000" smtClean="0"/>
              <a:t>13(6) 650–667.</a:t>
            </a:r>
            <a:endParaRPr lang="en-GB" altLang="en-US" sz="2000" smtClean="0">
              <a:ea typeface="ＭＳ Ｐゴシック" pitchFamily="16" charset="-128"/>
            </a:endParaRPr>
          </a:p>
          <a:p>
            <a:r>
              <a:rPr lang="en-GB" altLang="en-US" sz="2000" smtClean="0">
                <a:ea typeface="ＭＳ Ｐゴシック" pitchFamily="16" charset="-128"/>
              </a:rPr>
              <a:t>Wiles, R.A., Bengry-Howell, A., Nind, M. &amp; Crow, G. (2013) But is it innovation? The development of novel methodological approaches in qualitative research, </a:t>
            </a:r>
            <a:r>
              <a:rPr lang="en-GB" altLang="en-US" sz="2000" i="1" smtClean="0">
                <a:ea typeface="ＭＳ Ｐゴシック" pitchFamily="16" charset="-128"/>
              </a:rPr>
              <a:t>Methodological Innovation Online </a:t>
            </a:r>
            <a:r>
              <a:rPr lang="en-GB" altLang="en-US" sz="2000" smtClean="0"/>
              <a:t>8(1), 18-33.</a:t>
            </a:r>
            <a:endParaRPr lang="en-GB" altLang="en-US" sz="2000" smtClean="0">
              <a:ea typeface="ＭＳ Ｐゴシック" pitchFamily="16" charset="-128"/>
            </a:endParaRPr>
          </a:p>
          <a:p>
            <a:r>
              <a:rPr lang="en-US" altLang="en-US" sz="2000" smtClean="0"/>
              <a:t>Nind, M. (2014) </a:t>
            </a:r>
            <a:r>
              <a:rPr lang="en-US" altLang="en-US" sz="2000" i="1" smtClean="0"/>
              <a:t>What is Inclusive Research</a:t>
            </a:r>
            <a:r>
              <a:rPr lang="en-US" altLang="en-US" sz="2000" smtClean="0"/>
              <a:t>? London: Bloomsbury Academic.</a:t>
            </a:r>
            <a:endParaRPr lang="en-GB" altLang="en-US" sz="2000" smtClean="0">
              <a:ea typeface="ＭＳ Ｐゴシック" pitchFamily="16" charset="-128"/>
            </a:endParaRPr>
          </a:p>
          <a:p>
            <a:r>
              <a:rPr lang="en-GB" altLang="en-US" sz="2000" smtClean="0"/>
              <a:t>Nind, M. &amp; Vinha, H. (2012) Doing research inclusively, doing research well? Report of the study: Quality and capacity in inclusive research with people with learning disabilities. University of Southampton. </a:t>
            </a:r>
            <a:r>
              <a:rPr lang="en-GB" altLang="en-US" sz="2000" u="sng" smtClean="0">
                <a:hlinkClick r:id="rId2"/>
              </a:rPr>
              <a:t>http://www.southampton.ac.uk/education/research/projects/quality_and_capacity_in_inclusive_research_with_learning_disabilities.page</a:t>
            </a:r>
            <a:r>
              <a:rPr lang="en-GB" altLang="en-US" sz="2000" smtClean="0"/>
              <a:t>?</a:t>
            </a:r>
          </a:p>
          <a:p>
            <a:endParaRPr lang="en-GB" altLang="en-US" sz="2000" smtClean="0"/>
          </a:p>
        </p:txBody>
      </p:sp>
      <p:sp>
        <p:nvSpPr>
          <p:cNvPr id="46083"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CDBCF8FE-0013-4072-8040-C1A25AF18D6F}" type="slidenum">
              <a:rPr lang="en-GB" altLang="en-US" sz="1400" smtClean="0">
                <a:solidFill>
                  <a:schemeClr val="bg2"/>
                </a:solidFill>
                <a:latin typeface="Arial" charset="0"/>
              </a:rPr>
              <a:pPr eaLnBrk="1" hangingPunct="1">
                <a:spcAft>
                  <a:spcPct val="0"/>
                </a:spcAft>
                <a:buFontTx/>
                <a:buNone/>
              </a:pPr>
              <a:t>38</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1324763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6"/>
          <p:cNvSpPr>
            <a:spLocks noGrp="1"/>
          </p:cNvSpPr>
          <p:nvPr>
            <p:ph idx="1"/>
          </p:nvPr>
        </p:nvSpPr>
        <p:spPr>
          <a:xfrm>
            <a:off x="250825" y="1052513"/>
            <a:ext cx="8496300" cy="5184775"/>
          </a:xfrm>
        </p:spPr>
        <p:txBody>
          <a:bodyPr/>
          <a:lstStyle/>
          <a:p>
            <a:r>
              <a:rPr lang="en-GB" altLang="en-US" sz="1600" smtClean="0"/>
              <a:t>Cancian, F. (1989) Participatory Research and Working Women: Democratizing the production of knowledge, paper presented at the Annual Meeting of ASA, San Francisco.</a:t>
            </a:r>
          </a:p>
          <a:p>
            <a:r>
              <a:rPr lang="en-GB" altLang="en-US" sz="1600" smtClean="0"/>
              <a:t>Bourke, L. (2009) Reflections on Doing Participatory Research in Health: Participation, Method and Power, </a:t>
            </a:r>
            <a:r>
              <a:rPr lang="en-GB" altLang="en-US" sz="1600" i="1" smtClean="0"/>
              <a:t>International Journal of Social Research Methodology</a:t>
            </a:r>
            <a:r>
              <a:rPr lang="en-GB" altLang="en-US" sz="1600" smtClean="0"/>
              <a:t> 12 (5): 457–74.</a:t>
            </a:r>
          </a:p>
          <a:p>
            <a:r>
              <a:rPr lang="en-GB" altLang="en-US" sz="1600" smtClean="0"/>
              <a:t>Byrne, A., Canavan, J. &amp; Millar, M. (2009) Participatory Research and the Voice-Centred Relational Method of Data Analysis: Is It Worth It? </a:t>
            </a:r>
            <a:r>
              <a:rPr lang="en-GB" altLang="en-US" sz="1600" i="1" smtClean="0"/>
              <a:t>International Journal of Social Research Methodology </a:t>
            </a:r>
            <a:r>
              <a:rPr lang="en-GB" altLang="en-US" sz="1600" smtClean="0"/>
              <a:t>12 (1): 67–77.</a:t>
            </a:r>
          </a:p>
          <a:p>
            <a:r>
              <a:rPr lang="en-GB" altLang="en-US" sz="1600" smtClean="0"/>
              <a:t>Clarke, G., Boorman, G. and Nind, M. (2011) 'If They Don't Listen I Shout, and When I Shout They Listen’: Hearing the Voices of Girls With Behavioural, Emotional and Social Difficulties, </a:t>
            </a:r>
            <a:r>
              <a:rPr lang="en-GB" altLang="en-US" sz="1600" i="1" smtClean="0"/>
              <a:t>British Educational Research Journal</a:t>
            </a:r>
            <a:r>
              <a:rPr lang="en-GB" altLang="en-US" sz="1600" smtClean="0"/>
              <a:t> 37(5): 765–80.</a:t>
            </a:r>
          </a:p>
          <a:p>
            <a:r>
              <a:rPr lang="en-GB" altLang="en-US" sz="1600" smtClean="0"/>
              <a:t>Dodd, M. (2014) </a:t>
            </a:r>
            <a:r>
              <a:rPr lang="en-GB" altLang="en-US" sz="1600" i="1" smtClean="0"/>
              <a:t>Making connections: Problems, progress and priorities – a practitioner’s viewpoint</a:t>
            </a:r>
            <a:r>
              <a:rPr lang="en-GB" altLang="en-US" sz="1600" smtClean="0"/>
              <a:t> (unpublished doctoral thesis). University of Southampton.</a:t>
            </a:r>
          </a:p>
          <a:p>
            <a:r>
              <a:rPr lang="en-GB" altLang="en-US" sz="1600" smtClean="0"/>
              <a:t>Gauntlett D (2007) </a:t>
            </a:r>
            <a:r>
              <a:rPr lang="en-GB" altLang="en-US" sz="1600" i="1" smtClean="0"/>
              <a:t>Creative Explorations: New approaches to identities and audiences</a:t>
            </a:r>
            <a:r>
              <a:rPr lang="en-GB" altLang="en-US" sz="1600" smtClean="0"/>
              <a:t>. London: Routlege.</a:t>
            </a:r>
          </a:p>
          <a:p>
            <a:r>
              <a:rPr lang="en-GB" altLang="en-US" sz="1600" smtClean="0"/>
              <a:t>Kellett, M. (2005) </a:t>
            </a:r>
            <a:r>
              <a:rPr lang="en-GB" altLang="en-US" sz="1600" i="1" smtClean="0"/>
              <a:t>How to Develop Children as Researchers</a:t>
            </a:r>
            <a:r>
              <a:rPr lang="en-GB" altLang="en-US" sz="1600" smtClean="0"/>
              <a:t>. London: Sage.</a:t>
            </a:r>
          </a:p>
          <a:p>
            <a:r>
              <a:rPr lang="en-GB" altLang="en-US" sz="1600" smtClean="0"/>
              <a:t>Kozinets RV (2010) </a:t>
            </a:r>
            <a:r>
              <a:rPr lang="en-GB" altLang="en-US" sz="1600" i="1" smtClean="0"/>
              <a:t>Netnography: Doing ethnographic research online</a:t>
            </a:r>
            <a:r>
              <a:rPr lang="en-GB" altLang="en-US" sz="1600" smtClean="0"/>
              <a:t>. London: Sage.</a:t>
            </a:r>
          </a:p>
        </p:txBody>
      </p:sp>
      <p:sp>
        <p:nvSpPr>
          <p:cNvPr id="4" name="Slide Number Placeholder 3"/>
          <p:cNvSpPr>
            <a:spLocks noGrp="1"/>
          </p:cNvSpPr>
          <p:nvPr>
            <p:ph type="sldNum" sz="quarter" idx="12"/>
          </p:nvPr>
        </p:nvSpPr>
        <p:spPr/>
        <p:txBody>
          <a:bodyPr/>
          <a:lstStyle/>
          <a:p>
            <a:pPr>
              <a:defRPr/>
            </a:pPr>
            <a:fld id="{A92CD979-D126-4098-8918-7DCDBEAB4038}" type="slidenum">
              <a:rPr lang="en-GB" smtClean="0"/>
              <a:pPr>
                <a:defRPr/>
              </a:pPr>
              <a:t>39</a:t>
            </a:fld>
            <a:endParaRPr lang="en-GB"/>
          </a:p>
        </p:txBody>
      </p:sp>
    </p:spTree>
    <p:extLst>
      <p:ext uri="{BB962C8B-B14F-4D97-AF65-F5344CB8AC3E}">
        <p14:creationId xmlns:p14="http://schemas.microsoft.com/office/powerpoint/2010/main" val="231897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548680"/>
            <a:ext cx="8229600" cy="792162"/>
          </a:xfrm>
        </p:spPr>
        <p:txBody>
          <a:bodyPr/>
          <a:lstStyle/>
          <a:p>
            <a:r>
              <a:rPr lang="en-GB" altLang="en-US" b="1" dirty="0" smtClean="0"/>
              <a:t>NCRM and innovation</a:t>
            </a:r>
          </a:p>
        </p:txBody>
      </p:sp>
      <p:sp>
        <p:nvSpPr>
          <p:cNvPr id="10243" name="Text Placeholder 4"/>
          <p:cNvSpPr>
            <a:spLocks noGrp="1"/>
          </p:cNvSpPr>
          <p:nvPr>
            <p:ph type="body" sz="half" idx="1"/>
          </p:nvPr>
        </p:nvSpPr>
        <p:spPr>
          <a:xfrm>
            <a:off x="467545" y="1556792"/>
            <a:ext cx="3960440" cy="4752528"/>
          </a:xfrm>
        </p:spPr>
        <p:txBody>
          <a:bodyPr>
            <a:normAutofit fontScale="77500" lnSpcReduction="20000"/>
          </a:bodyPr>
          <a:lstStyle/>
          <a:p>
            <a:pPr marL="0" indent="0">
              <a:buFontTx/>
              <a:buNone/>
            </a:pPr>
            <a:r>
              <a:rPr lang="en-GB" altLang="en-US" dirty="0" smtClean="0"/>
              <a:t>National Centre for Research Methods is tasked by ESRC to increase the quality and range of methodological approaches used by UK social scientists through a programme of training and capacity building, and with </a:t>
            </a:r>
            <a:r>
              <a:rPr lang="en-GB" altLang="en-US" b="1" i="1" dirty="0" smtClean="0"/>
              <a:t>driving forward methodological development and innovation </a:t>
            </a:r>
            <a:r>
              <a:rPr lang="en-GB" altLang="en-US" dirty="0" smtClean="0"/>
              <a:t>through its own research programme.</a:t>
            </a:r>
          </a:p>
        </p:txBody>
      </p:sp>
      <p:sp>
        <p:nvSpPr>
          <p:cNvPr id="10244" name="Content Placeholder 2"/>
          <p:cNvSpPr>
            <a:spLocks noGrp="1"/>
          </p:cNvSpPr>
          <p:nvPr>
            <p:ph sz="quarter" idx="2"/>
          </p:nvPr>
        </p:nvSpPr>
        <p:spPr/>
        <p:txBody>
          <a:bodyPr/>
          <a:lstStyle/>
          <a:p>
            <a:endParaRPr lang="en-GB" altLang="en-US" smtClean="0"/>
          </a:p>
          <a:p>
            <a:endParaRPr lang="en-GB" altLang="en-US" smtClean="0"/>
          </a:p>
          <a:p>
            <a:endParaRPr lang="en-GB" altLang="en-US" smtClean="0"/>
          </a:p>
        </p:txBody>
      </p:sp>
      <p:pic>
        <p:nvPicPr>
          <p:cNvPr id="10245" name="Content Placeholder 6"/>
          <p:cNvPicPr>
            <a:picLocks noGrp="1" noChangeAspect="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004048" y="4581128"/>
            <a:ext cx="3527425" cy="1743075"/>
          </a:xfrm>
        </p:spPr>
      </p:pic>
      <p:sp>
        <p:nvSpPr>
          <p:cNvPr id="4" name="Slide Number Placeholder 3"/>
          <p:cNvSpPr>
            <a:spLocks noGrp="1"/>
          </p:cNvSpPr>
          <p:nvPr>
            <p:ph type="sldNum" sz="quarter" idx="12"/>
          </p:nvPr>
        </p:nvSpPr>
        <p:spPr/>
        <p:txBody>
          <a:bodyPr/>
          <a:lstStyle/>
          <a:p>
            <a:pPr>
              <a:defRPr/>
            </a:pPr>
            <a:fld id="{C678F8E2-7FB1-43F4-837E-23B2062A8DEE}" type="slidenum">
              <a:rPr lang="en-GB" smtClean="0"/>
              <a:pPr>
                <a:defRPr/>
              </a:pPr>
              <a:t>4</a:t>
            </a:fld>
            <a:endParaRPr lang="en-GB"/>
          </a:p>
        </p:txBody>
      </p:sp>
    </p:spTree>
    <p:extLst>
      <p:ext uri="{BB962C8B-B14F-4D97-AF65-F5344CB8AC3E}">
        <p14:creationId xmlns:p14="http://schemas.microsoft.com/office/powerpoint/2010/main" val="2663010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p:cNvSpPr>
            <a:spLocks noGrp="1"/>
          </p:cNvSpPr>
          <p:nvPr>
            <p:ph idx="1"/>
          </p:nvPr>
        </p:nvSpPr>
        <p:spPr>
          <a:xfrm>
            <a:off x="323850" y="981075"/>
            <a:ext cx="8496300" cy="5245100"/>
          </a:xfrm>
        </p:spPr>
        <p:txBody>
          <a:bodyPr/>
          <a:lstStyle/>
          <a:p>
            <a:r>
              <a:rPr lang="en-GB" altLang="en-US" sz="1600" smtClean="0"/>
              <a:t>Oliver (1997) Emancipatory Research: Realistic Goal or Impossible Dream? In C. Barnes and G. Mercer (eds), </a:t>
            </a:r>
            <a:r>
              <a:rPr lang="en-GB" altLang="en-US" sz="1600" i="1" smtClean="0"/>
              <a:t>Doing Disability Research</a:t>
            </a:r>
            <a:r>
              <a:rPr lang="en-GB" altLang="en-US" sz="1600" smtClean="0"/>
              <a:t>, Leeds: Disability Press. </a:t>
            </a:r>
          </a:p>
          <a:p>
            <a:r>
              <a:rPr lang="en-GB" altLang="en-US" sz="1600" smtClean="0"/>
              <a:t>Smith, G. (2014) </a:t>
            </a:r>
            <a:r>
              <a:rPr lang="en-US" altLang="en-US" sz="1600" smtClean="0"/>
              <a:t>Lessons for social research from participatory decision making, ESRC</a:t>
            </a:r>
            <a:r>
              <a:rPr lang="en-GB" altLang="en-US" sz="1600" smtClean="0"/>
              <a:t> </a:t>
            </a:r>
            <a:r>
              <a:rPr lang="en-US" altLang="en-US" sz="1600" smtClean="0"/>
              <a:t>6</a:t>
            </a:r>
            <a:r>
              <a:rPr lang="en-US" altLang="en-US" sz="1600" baseline="30000" smtClean="0"/>
              <a:t>th</a:t>
            </a:r>
            <a:r>
              <a:rPr lang="en-US" altLang="en-US" sz="1600" smtClean="0"/>
              <a:t> Research Methods Festival, University of Oxford. </a:t>
            </a:r>
            <a:r>
              <a:rPr lang="en-US" altLang="en-US" sz="1600" u="sng" smtClean="0">
                <a:hlinkClick r:id="rId2"/>
              </a:rPr>
              <a:t>http://www.ncrm.ac.uk/resources/video/RMF2014/filmed.php?id=ab53003</a:t>
            </a:r>
            <a:endParaRPr lang="en-GB" altLang="en-US" sz="1600" smtClean="0"/>
          </a:p>
          <a:p>
            <a:r>
              <a:rPr lang="en-US" altLang="en-US" sz="1600" smtClean="0"/>
              <a:t>Smith, G. (2009) </a:t>
            </a:r>
            <a:r>
              <a:rPr lang="en-US" altLang="en-US" sz="1600" i="1" smtClean="0"/>
              <a:t>Democratic Innovations: Designing institutions for citizen participation</a:t>
            </a:r>
            <a:r>
              <a:rPr lang="en-US" altLang="en-US" sz="1600" smtClean="0"/>
              <a:t>. Cambridge: Cambridge University Press.</a:t>
            </a:r>
            <a:endParaRPr lang="en-GB" altLang="en-US" sz="1600" smtClean="0"/>
          </a:p>
          <a:p>
            <a:r>
              <a:rPr lang="en-GB" altLang="en-US" sz="1600" smtClean="0"/>
              <a:t>Thomson, F. (2007) Are Methodologies for Children Keeping them in their Place?, </a:t>
            </a:r>
            <a:r>
              <a:rPr lang="en-GB" altLang="en-US" sz="1600" i="1" smtClean="0"/>
              <a:t>Children's Geographies</a:t>
            </a:r>
            <a:r>
              <a:rPr lang="en-GB" altLang="en-US" sz="1600" smtClean="0"/>
              <a:t> 5(3): 207–18.</a:t>
            </a:r>
          </a:p>
          <a:p>
            <a:r>
              <a:rPr lang="en-GB" altLang="en-US" sz="1600" smtClean="0"/>
              <a:t>Torre, M.E. (2005) The Alchemy of Integrated Spaces: Youth Participation in Research Collectives of Difference. In L. Weis and M. Fine (eds), </a:t>
            </a:r>
            <a:r>
              <a:rPr lang="en-GB" altLang="en-US" sz="1600" i="1" smtClean="0"/>
              <a:t>Beyond Silenced Voices</a:t>
            </a:r>
            <a:r>
              <a:rPr lang="en-GB" altLang="en-US" sz="1600" smtClean="0"/>
              <a:t>, 2nd edn, Albany, NY: State University of New York Press. </a:t>
            </a:r>
          </a:p>
          <a:p>
            <a:r>
              <a:rPr lang="en-GB" altLang="en-US" sz="1600" smtClean="0"/>
              <a:t>Townson, L., Macauley, S., Harkness, E., Chapman, R., Docherty, A., Dias,J., Eardley, M. and McNulty, N. (2004). We are all in the same boat: doing ‘people-led research’, </a:t>
            </a:r>
            <a:r>
              <a:rPr lang="en-GB" altLang="en-US" sz="1600" i="1" smtClean="0"/>
              <a:t>British Journal of Learning Disabilities 32</a:t>
            </a:r>
            <a:r>
              <a:rPr lang="en-GB" altLang="en-US" sz="1600" smtClean="0"/>
              <a:t>, 72–6.</a:t>
            </a:r>
          </a:p>
          <a:p>
            <a:r>
              <a:rPr lang="en-GB" altLang="en-US" sz="1600" smtClean="0"/>
              <a:t>Vinha MHGL (2011) </a:t>
            </a:r>
            <a:r>
              <a:rPr lang="en-GB" altLang="en-US" sz="1600" i="1" smtClean="0"/>
              <a:t>Learners’ perspectives of identity and difference: a narrative study on visual and verbal representation of self and other</a:t>
            </a:r>
            <a:r>
              <a:rPr lang="en-GB" altLang="en-US" sz="1600" smtClean="0"/>
              <a:t>, PhD thesis, University of Southampton.</a:t>
            </a:r>
          </a:p>
          <a:p>
            <a:endParaRPr lang="en-GB" altLang="en-US" sz="1600" smtClean="0"/>
          </a:p>
          <a:p>
            <a:endParaRPr lang="en-GB" altLang="en-US" sz="1600" smtClean="0"/>
          </a:p>
        </p:txBody>
      </p:sp>
      <p:sp>
        <p:nvSpPr>
          <p:cNvPr id="2" name="Slide Number Placeholder 1"/>
          <p:cNvSpPr>
            <a:spLocks noGrp="1"/>
          </p:cNvSpPr>
          <p:nvPr>
            <p:ph type="sldNum" sz="quarter" idx="12"/>
          </p:nvPr>
        </p:nvSpPr>
        <p:spPr/>
        <p:txBody>
          <a:bodyPr/>
          <a:lstStyle/>
          <a:p>
            <a:pPr>
              <a:defRPr/>
            </a:pPr>
            <a:fld id="{1B967494-A5EF-4CF0-8715-639A41C049CF}" type="slidenum">
              <a:rPr lang="en-GB" smtClean="0"/>
              <a:pPr>
                <a:defRPr/>
              </a:pPr>
              <a:t>40</a:t>
            </a:fld>
            <a:endParaRPr lang="en-GB"/>
          </a:p>
        </p:txBody>
      </p:sp>
    </p:spTree>
    <p:extLst>
      <p:ext uri="{BB962C8B-B14F-4D97-AF65-F5344CB8AC3E}">
        <p14:creationId xmlns:p14="http://schemas.microsoft.com/office/powerpoint/2010/main" val="361689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b="1" smtClean="0">
                <a:ea typeface="ＭＳ Ｐゴシック" pitchFamily="16" charset="-128"/>
              </a:rPr>
              <a:t>Defining features of innovation</a:t>
            </a:r>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defRPr/>
            </a:pPr>
            <a:r>
              <a:rPr lang="en-GB" dirty="0" smtClean="0"/>
              <a:t>Innovation should be rooted in genuine attempt to improve some aspect of the research process (not just gimmickry or innovation for innovation sake)</a:t>
            </a:r>
          </a:p>
          <a:p>
            <a:pPr>
              <a:buFont typeface="Arial" pitchFamily="34" charset="0"/>
              <a:buChar char="•"/>
              <a:defRPr/>
            </a:pPr>
            <a:r>
              <a:rPr lang="en-GB" dirty="0" smtClean="0"/>
              <a:t>Driven by complex social relations</a:t>
            </a:r>
          </a:p>
          <a:p>
            <a:pPr>
              <a:buFont typeface="Arial" pitchFamily="34" charset="0"/>
              <a:buChar char="•"/>
              <a:defRPr/>
            </a:pPr>
            <a:r>
              <a:rPr lang="en-GB" dirty="0" smtClean="0"/>
              <a:t>Can comprise developments to established methods as well as new methods</a:t>
            </a:r>
          </a:p>
          <a:p>
            <a:pPr>
              <a:buFont typeface="Arial" pitchFamily="34" charset="0"/>
              <a:buChar char="•"/>
              <a:defRPr/>
            </a:pPr>
            <a:r>
              <a:rPr lang="en-GB" dirty="0" smtClean="0"/>
              <a:t>Should (arguably) be some level of dissemination, acceptance and take-up in the social science community </a:t>
            </a:r>
            <a:endParaRPr lang="en-GB" dirty="0"/>
          </a:p>
          <a:p>
            <a:pPr marL="0" indent="0" algn="r">
              <a:spcAft>
                <a:spcPts val="0"/>
              </a:spcAft>
              <a:buFontTx/>
              <a:buNone/>
              <a:defRPr/>
            </a:pPr>
            <a:r>
              <a:rPr lang="en-GB" sz="1800" dirty="0" smtClean="0"/>
              <a:t>(Travers, 2009; Coffey and Taylor, 2008; </a:t>
            </a:r>
            <a:r>
              <a:rPr lang="en-GB" sz="1800" dirty="0" err="1"/>
              <a:t>Xenitidou</a:t>
            </a:r>
            <a:r>
              <a:rPr lang="en-GB" sz="1800" dirty="0"/>
              <a:t> and </a:t>
            </a:r>
            <a:r>
              <a:rPr lang="en-GB" sz="1800" dirty="0" smtClean="0"/>
              <a:t>Gilbert, 2012: </a:t>
            </a:r>
          </a:p>
          <a:p>
            <a:pPr marL="0" indent="0" algn="r">
              <a:spcAft>
                <a:spcPts val="0"/>
              </a:spcAft>
              <a:buFontTx/>
              <a:buNone/>
              <a:defRPr/>
            </a:pPr>
            <a:r>
              <a:rPr lang="en-GB" sz="1800" dirty="0" smtClean="0"/>
              <a:t>see Wiles et al 2013)</a:t>
            </a:r>
          </a:p>
          <a:p>
            <a:pPr>
              <a:defRPr/>
            </a:pPr>
            <a:endParaRPr lang="en-GB" dirty="0"/>
          </a:p>
        </p:txBody>
      </p:sp>
      <p:sp>
        <p:nvSpPr>
          <p:cNvPr id="11268"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A2109ACE-BB7A-425B-AD53-C1D51CB18C76}" type="slidenum">
              <a:rPr lang="en-GB" altLang="en-US" sz="1400" smtClean="0">
                <a:solidFill>
                  <a:schemeClr val="bg2"/>
                </a:solidFill>
                <a:latin typeface="Arial" charset="0"/>
              </a:rPr>
              <a:pPr eaLnBrk="1" hangingPunct="1">
                <a:spcAft>
                  <a:spcPct val="0"/>
                </a:spcAft>
                <a:buFontTx/>
                <a:buNone/>
              </a:pPr>
              <a:t>5</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856750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b="1" smtClean="0">
                <a:ea typeface="ＭＳ Ｐゴシック" pitchFamily="16" charset="-128"/>
              </a:rPr>
              <a:t>Differences in definition </a:t>
            </a:r>
          </a:p>
        </p:txBody>
      </p:sp>
      <p:sp>
        <p:nvSpPr>
          <p:cNvPr id="12291" name="Content Placeholder 2"/>
          <p:cNvSpPr>
            <a:spLocks noGrp="1"/>
          </p:cNvSpPr>
          <p:nvPr>
            <p:ph idx="1"/>
          </p:nvPr>
        </p:nvSpPr>
        <p:spPr/>
        <p:txBody>
          <a:bodyPr/>
          <a:lstStyle/>
          <a:p>
            <a:r>
              <a:rPr lang="en-GB" altLang="en-US" smtClean="0">
                <a:ea typeface="ＭＳ Ｐゴシック" pitchFamily="16" charset="-128"/>
              </a:rPr>
              <a:t>Applying only to new methods or methodologies </a:t>
            </a:r>
            <a:r>
              <a:rPr lang="en-GB" altLang="en-US" b="1" i="1" smtClean="0">
                <a:ea typeface="ＭＳ Ｐゴシック" pitchFamily="16" charset="-128"/>
              </a:rPr>
              <a:t>or</a:t>
            </a:r>
            <a:r>
              <a:rPr lang="en-GB" altLang="en-US" smtClean="0">
                <a:ea typeface="ＭＳ Ｐゴシック" pitchFamily="16" charset="-128"/>
              </a:rPr>
              <a:t> advances or developments of established methods (see Taylor &amp; Coffey, 2008)</a:t>
            </a:r>
          </a:p>
          <a:p>
            <a:r>
              <a:rPr lang="en-GB" altLang="en-US" smtClean="0">
                <a:ea typeface="ＭＳ Ｐゴシック" pitchFamily="16" charset="-128"/>
              </a:rPr>
              <a:t>Taken up by the wider social science community (Taylor &amp; Coffey, 2008; Wiles et al) </a:t>
            </a:r>
            <a:r>
              <a:rPr lang="en-GB" altLang="en-US" b="1" i="1" smtClean="0">
                <a:ea typeface="ＭＳ Ｐゴシック" pitchFamily="16" charset="-128"/>
              </a:rPr>
              <a:t>or</a:t>
            </a:r>
            <a:r>
              <a:rPr lang="en-GB" altLang="en-US" smtClean="0">
                <a:ea typeface="ＭＳ Ｐゴシック" pitchFamily="16" charset="-128"/>
              </a:rPr>
              <a:t> not yet filtered through to the mainstream (Xenitidou &amp; Gilbert, 2009, 2012). </a:t>
            </a:r>
          </a:p>
          <a:p>
            <a:endParaRPr lang="en-GB" altLang="en-US" smtClean="0">
              <a:ea typeface="ＭＳ Ｐゴシック" pitchFamily="16" charset="-128"/>
            </a:endParaRPr>
          </a:p>
        </p:txBody>
      </p:sp>
      <p:sp>
        <p:nvSpPr>
          <p:cNvPr id="12292"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2707F084-8352-4D90-A550-89AC17FDAB37}" type="slidenum">
              <a:rPr lang="en-GB" altLang="en-US" sz="1400" smtClean="0">
                <a:solidFill>
                  <a:schemeClr val="bg2"/>
                </a:solidFill>
                <a:latin typeface="Arial" charset="0"/>
              </a:rPr>
              <a:pPr eaLnBrk="1" hangingPunct="1">
                <a:spcAft>
                  <a:spcPct val="0"/>
                </a:spcAft>
                <a:buFontTx/>
                <a:buNone/>
              </a:pPr>
              <a:t>6</a:t>
            </a:fld>
            <a:endParaRPr lang="en-GB" altLang="en-US" sz="1400" smtClean="0">
              <a:solidFill>
                <a:schemeClr val="bg2"/>
              </a:solidFill>
              <a:latin typeface="Arial" charset="0"/>
            </a:endParaRP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8610" y="5299075"/>
            <a:ext cx="36004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2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b="1" smtClean="0">
                <a:ea typeface="ＭＳ Ｐゴシック" pitchFamily="16" charset="-128"/>
              </a:rPr>
              <a:t>Drivers of innovation</a:t>
            </a:r>
          </a:p>
        </p:txBody>
      </p:sp>
      <p:sp>
        <p:nvSpPr>
          <p:cNvPr id="13315" name="Content Placeholder 2"/>
          <p:cNvSpPr>
            <a:spLocks noGrp="1"/>
          </p:cNvSpPr>
          <p:nvPr>
            <p:ph sz="half" idx="1"/>
          </p:nvPr>
        </p:nvSpPr>
        <p:spPr>
          <a:xfrm>
            <a:off x="323850" y="1700213"/>
            <a:ext cx="5111750" cy="4525962"/>
          </a:xfrm>
        </p:spPr>
        <p:txBody>
          <a:bodyPr/>
          <a:lstStyle/>
          <a:p>
            <a:r>
              <a:rPr lang="en-GB" altLang="en-US" sz="2400" smtClean="0">
                <a:ea typeface="ＭＳ Ｐゴシック" pitchFamily="16" charset="-128"/>
              </a:rPr>
              <a:t>Value placed on innovation by research councils, funders, journal editors &amp; reviewers, REF etc</a:t>
            </a:r>
          </a:p>
          <a:p>
            <a:r>
              <a:rPr lang="en-GB" altLang="en-US" sz="2400" smtClean="0">
                <a:ea typeface="ＭＳ Ｐゴシック" pitchFamily="16" charset="-128"/>
              </a:rPr>
              <a:t>Emergence of complex new social situations, developments in disciplines, and resulting research questions</a:t>
            </a:r>
          </a:p>
          <a:p>
            <a:r>
              <a:rPr lang="en-GB" altLang="en-US" sz="2400" smtClean="0">
                <a:ea typeface="ＭＳ Ｐゴシック" pitchFamily="16" charset="-128"/>
              </a:rPr>
              <a:t>Affordances of new technologies</a:t>
            </a:r>
          </a:p>
          <a:p>
            <a:r>
              <a:rPr lang="en-GB" altLang="en-US" sz="2400" smtClean="0">
                <a:ea typeface="ＭＳ Ｐゴシック" pitchFamily="16" charset="-128"/>
              </a:rPr>
              <a:t>Filling methods gaps and responding to ethical concerns</a:t>
            </a:r>
          </a:p>
        </p:txBody>
      </p:sp>
      <p:pic>
        <p:nvPicPr>
          <p:cNvPr id="13316"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2060575"/>
            <a:ext cx="2781300" cy="3711575"/>
          </a:xfrm>
        </p:spPr>
      </p:pic>
      <p:sp>
        <p:nvSpPr>
          <p:cNvPr id="1331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algn="r" eaLnBrk="1" hangingPunct="1">
              <a:spcAft>
                <a:spcPct val="0"/>
              </a:spcAft>
              <a:buFontTx/>
              <a:buNone/>
            </a:pPr>
            <a:fld id="{61AE60EB-1F2E-4590-A88F-D2A51ACBFF7F}" type="slidenum">
              <a:rPr lang="en-GB" altLang="en-US" sz="1400" smtClean="0">
                <a:solidFill>
                  <a:schemeClr val="bg2"/>
                </a:solidFill>
                <a:latin typeface="Arial" charset="0"/>
              </a:rPr>
              <a:pPr algn="r" eaLnBrk="1" hangingPunct="1">
                <a:spcAft>
                  <a:spcPct val="0"/>
                </a:spcAft>
                <a:buFontTx/>
                <a:buNone/>
              </a:pPr>
              <a:t>7</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377697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981075"/>
            <a:ext cx="8229600" cy="792163"/>
          </a:xfrm>
        </p:spPr>
        <p:txBody>
          <a:bodyPr/>
          <a:lstStyle/>
          <a:p>
            <a:r>
              <a:rPr lang="en-GB" altLang="en-US" b="1" smtClean="0">
                <a:ea typeface="ＭＳ Ｐゴシック" pitchFamily="16" charset="-128"/>
              </a:rPr>
              <a:t>Some cases of innovation</a:t>
            </a:r>
          </a:p>
        </p:txBody>
      </p:sp>
      <p:sp>
        <p:nvSpPr>
          <p:cNvPr id="14339" name="Rectangle 3"/>
          <p:cNvSpPr>
            <a:spLocks noGrp="1" noChangeArrowheads="1"/>
          </p:cNvSpPr>
          <p:nvPr>
            <p:ph type="body" sz="half" idx="1"/>
          </p:nvPr>
        </p:nvSpPr>
        <p:spPr>
          <a:xfrm>
            <a:off x="468313" y="2133600"/>
            <a:ext cx="5903887" cy="4103688"/>
          </a:xfrm>
        </p:spPr>
        <p:txBody>
          <a:bodyPr>
            <a:normAutofit/>
          </a:bodyPr>
          <a:lstStyle/>
          <a:p>
            <a:pPr>
              <a:lnSpc>
                <a:spcPct val="90000"/>
              </a:lnSpc>
              <a:buFontTx/>
              <a:buNone/>
            </a:pPr>
            <a:r>
              <a:rPr lang="en-GB" altLang="en-US" sz="2800" dirty="0" smtClean="0">
                <a:ea typeface="ＭＳ Ｐゴシック" pitchFamily="16" charset="-128"/>
              </a:rPr>
              <a:t>Online/Virtual ethnography … </a:t>
            </a:r>
            <a:r>
              <a:rPr lang="en-GB" altLang="en-US" sz="2800" dirty="0" err="1" smtClean="0">
                <a:ea typeface="ＭＳ Ｐゴシック" pitchFamily="16" charset="-128"/>
              </a:rPr>
              <a:t>Netnography</a:t>
            </a:r>
            <a:r>
              <a:rPr lang="en-GB" altLang="en-US" sz="2800" dirty="0">
                <a:ea typeface="ＭＳ Ｐゴシック" pitchFamily="16" charset="-128"/>
              </a:rPr>
              <a:t> </a:t>
            </a:r>
            <a:r>
              <a:rPr lang="en-GB" altLang="en-US" sz="2800" dirty="0" smtClean="0">
                <a:ea typeface="ＭＳ Ｐゴシック" pitchFamily="16" charset="-128"/>
              </a:rPr>
              <a:t>- Robert </a:t>
            </a:r>
            <a:r>
              <a:rPr lang="en-GB" altLang="en-US" sz="2800" dirty="0" err="1" smtClean="0">
                <a:ea typeface="ＭＳ Ｐゴシック" pitchFamily="16" charset="-128"/>
              </a:rPr>
              <a:t>Kozinets</a:t>
            </a:r>
            <a:endParaRPr lang="en-GB" altLang="en-US" sz="2800" dirty="0" smtClean="0">
              <a:ea typeface="ＭＳ Ｐゴシック" pitchFamily="16" charset="-128"/>
            </a:endParaRPr>
          </a:p>
          <a:p>
            <a:pPr>
              <a:lnSpc>
                <a:spcPct val="90000"/>
              </a:lnSpc>
              <a:buFontTx/>
              <a:buNone/>
            </a:pPr>
            <a:endParaRPr lang="en-GB" altLang="en-US" sz="2800" dirty="0" smtClean="0">
              <a:ea typeface="ＭＳ Ｐゴシック" pitchFamily="16" charset="-128"/>
            </a:endParaRPr>
          </a:p>
          <a:p>
            <a:pPr>
              <a:lnSpc>
                <a:spcPct val="90000"/>
              </a:lnSpc>
              <a:buFontTx/>
              <a:buNone/>
            </a:pPr>
            <a:r>
              <a:rPr lang="en-GB" altLang="en-US" sz="2800" dirty="0" smtClean="0">
                <a:ea typeface="ＭＳ Ｐゴシック" pitchFamily="16" charset="-128"/>
              </a:rPr>
              <a:t>Child-led </a:t>
            </a:r>
            <a:r>
              <a:rPr lang="en-GB" altLang="en-US" sz="2800" dirty="0" smtClean="0">
                <a:ea typeface="ＭＳ Ｐゴシック" pitchFamily="16" charset="-128"/>
              </a:rPr>
              <a:t>research … Children as Researchers </a:t>
            </a:r>
            <a:r>
              <a:rPr lang="en-GB" altLang="en-US" sz="2800" dirty="0" smtClean="0">
                <a:ea typeface="ＭＳ Ｐゴシック" pitchFamily="16" charset="-128"/>
              </a:rPr>
              <a:t>- Mary </a:t>
            </a:r>
            <a:r>
              <a:rPr lang="en-GB" altLang="en-US" sz="2800" dirty="0" err="1" smtClean="0">
                <a:ea typeface="ＭＳ Ｐゴシック" pitchFamily="16" charset="-128"/>
              </a:rPr>
              <a:t>Kellett</a:t>
            </a:r>
            <a:endParaRPr lang="en-GB" altLang="en-US" sz="2800" dirty="0" smtClean="0">
              <a:ea typeface="ＭＳ Ｐゴシック" pitchFamily="16" charset="-128"/>
            </a:endParaRPr>
          </a:p>
          <a:p>
            <a:pPr>
              <a:lnSpc>
                <a:spcPct val="90000"/>
              </a:lnSpc>
              <a:buFontTx/>
              <a:buNone/>
            </a:pPr>
            <a:endParaRPr lang="en-GB" altLang="en-US" sz="2800" dirty="0" smtClean="0">
              <a:ea typeface="ＭＳ Ｐゴシック" pitchFamily="16" charset="-128"/>
            </a:endParaRPr>
          </a:p>
          <a:p>
            <a:pPr>
              <a:lnSpc>
                <a:spcPct val="90000"/>
              </a:lnSpc>
              <a:buFontTx/>
              <a:buNone/>
            </a:pPr>
            <a:r>
              <a:rPr lang="en-GB" altLang="en-US" sz="2800" dirty="0" smtClean="0">
                <a:ea typeface="ＭＳ Ｐゴシック" pitchFamily="16" charset="-128"/>
              </a:rPr>
              <a:t>Creative methods … Lego Serious Play </a:t>
            </a:r>
            <a:r>
              <a:rPr lang="en-GB" altLang="en-US" sz="2800" dirty="0" smtClean="0">
                <a:ea typeface="ＭＳ Ｐゴシック" pitchFamily="16" charset="-128"/>
              </a:rPr>
              <a:t>- David </a:t>
            </a:r>
            <a:r>
              <a:rPr lang="en-GB" altLang="en-US" sz="2800" dirty="0" err="1" smtClean="0">
                <a:ea typeface="ＭＳ Ｐゴシック" pitchFamily="16" charset="-128"/>
              </a:rPr>
              <a:t>Gauntlett</a:t>
            </a:r>
            <a:endParaRPr lang="en-GB" altLang="en-US" sz="2800" dirty="0" smtClean="0">
              <a:ea typeface="ＭＳ Ｐゴシック" pitchFamily="16" charset="-128"/>
            </a:endParaRPr>
          </a:p>
          <a:p>
            <a:pPr>
              <a:lnSpc>
                <a:spcPct val="90000"/>
              </a:lnSpc>
              <a:buFontTx/>
              <a:buNone/>
            </a:pPr>
            <a:endParaRPr lang="en-GB" altLang="en-US" dirty="0" smtClean="0">
              <a:ea typeface="ＭＳ Ｐゴシック" pitchFamily="16" charset="-128"/>
            </a:endParaRPr>
          </a:p>
        </p:txBody>
      </p:sp>
      <p:pic>
        <p:nvPicPr>
          <p:cNvPr id="14340" name="Picture 20"/>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80312" y="3356992"/>
            <a:ext cx="1131888" cy="1039813"/>
          </a:xfrm>
          <a:noFill/>
        </p:spPr>
      </p:pic>
      <p:pic>
        <p:nvPicPr>
          <p:cNvPr id="14341" name="Picture 23"/>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380312" y="1700808"/>
            <a:ext cx="906463" cy="1368425"/>
          </a:xfrm>
          <a:noFill/>
        </p:spPr>
      </p:pic>
      <p:pic>
        <p:nvPicPr>
          <p:cNvPr id="14342" name="Picture 24"/>
          <p:cNvPicPr>
            <a:picLocks noChangeAspect="1" noChangeArrowheads="1"/>
          </p:cNvPicPr>
          <p:nvPr/>
        </p:nvPicPr>
        <p:blipFill>
          <a:blip r:embed="rId5">
            <a:extLst>
              <a:ext uri="{28A0092B-C50C-407E-A947-70E740481C1C}">
                <a14:useLocalDpi xmlns:a14="http://schemas.microsoft.com/office/drawing/2010/main" val="0"/>
              </a:ext>
            </a:extLst>
          </a:blip>
          <a:srcRect l="2180" t="5365" r="5573" b="2927"/>
          <a:stretch>
            <a:fillRect/>
          </a:stretch>
        </p:blipFill>
        <p:spPr bwMode="auto">
          <a:xfrm>
            <a:off x="7380312" y="4837434"/>
            <a:ext cx="108585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b="1" smtClean="0">
                <a:ea typeface="ＭＳ Ｐゴシック" pitchFamily="16" charset="-128"/>
              </a:rPr>
              <a:t>Studying innovation cases</a:t>
            </a:r>
          </a:p>
        </p:txBody>
      </p:sp>
      <p:graphicFrame>
        <p:nvGraphicFramePr>
          <p:cNvPr id="5" name="Content Placeholder 4"/>
          <p:cNvGraphicFramePr>
            <a:graphicFrameLocks noGrp="1"/>
          </p:cNvGraphicFramePr>
          <p:nvPr>
            <p:ph idx="1"/>
          </p:nvPr>
        </p:nvGraphicFramePr>
        <p:xfrm>
          <a:off x="468313" y="2133600"/>
          <a:ext cx="7920037" cy="3887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4" name="Slide Number Placeholder 3"/>
          <p:cNvSpPr>
            <a:spLocks noGrp="1"/>
          </p:cNvSpPr>
          <p:nvPr>
            <p:ph type="sldNum" sz="quarter" idx="12"/>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91440"/>
          <a:lstStyle>
            <a:lvl1pPr algn="l">
              <a:spcAft>
                <a:spcPct val="70000"/>
              </a:spcAft>
              <a:buChar char="•"/>
              <a:defRPr sz="2400">
                <a:solidFill>
                  <a:schemeClr val="tx1"/>
                </a:solidFill>
                <a:latin typeface="Georgia" pitchFamily="18" charset="0"/>
              </a:defRPr>
            </a:lvl1pPr>
            <a:lvl2pPr marL="742950" indent="-285750" algn="l">
              <a:lnSpc>
                <a:spcPct val="90000"/>
              </a:lnSpc>
              <a:spcAft>
                <a:spcPct val="50000"/>
              </a:spcAft>
              <a:buChar char="–"/>
              <a:defRPr sz="2400">
                <a:solidFill>
                  <a:schemeClr val="tx1"/>
                </a:solidFill>
                <a:latin typeface="Georgia" pitchFamily="18" charset="0"/>
              </a:defRPr>
            </a:lvl2pPr>
            <a:lvl3pPr marL="1143000" indent="-228600" algn="l">
              <a:spcBef>
                <a:spcPct val="20000"/>
              </a:spcBef>
              <a:spcAft>
                <a:spcPct val="50000"/>
              </a:spcAft>
              <a:buChar char="•"/>
              <a:defRPr sz="2400">
                <a:solidFill>
                  <a:schemeClr val="tx1"/>
                </a:solidFill>
                <a:latin typeface="Georgia" pitchFamily="18" charset="0"/>
              </a:defRPr>
            </a:lvl3pPr>
            <a:lvl4pPr marL="1600200" indent="-228600" algn="l">
              <a:spcBef>
                <a:spcPct val="20000"/>
              </a:spcBef>
              <a:spcAft>
                <a:spcPct val="50000"/>
              </a:spcAft>
              <a:buChar char="–"/>
              <a:defRPr sz="2400">
                <a:solidFill>
                  <a:schemeClr val="tx1"/>
                </a:solidFill>
                <a:latin typeface="Georgia" pitchFamily="18" charset="0"/>
              </a:defRPr>
            </a:lvl4pPr>
            <a:lvl5pPr marL="2057400" indent="-228600" algn="l">
              <a:spcBef>
                <a:spcPct val="20000"/>
              </a:spcBef>
              <a:spcAft>
                <a:spcPct val="50000"/>
              </a:spcAft>
              <a:buChar char="»"/>
              <a:defRPr sz="2400">
                <a:solidFill>
                  <a:schemeClr val="tx1"/>
                </a:solidFill>
                <a:latin typeface="Georgia" pitchFamily="18" charset="0"/>
              </a:defRPr>
            </a:lvl5pPr>
            <a:lvl6pPr marL="2514600" indent="-228600" eaLnBrk="0" fontAlgn="base" hangingPunct="0">
              <a:spcBef>
                <a:spcPct val="20000"/>
              </a:spcBef>
              <a:spcAft>
                <a:spcPct val="50000"/>
              </a:spcAft>
              <a:buChar char="»"/>
              <a:defRPr sz="2400">
                <a:solidFill>
                  <a:schemeClr val="tx1"/>
                </a:solidFill>
                <a:latin typeface="Georgia" pitchFamily="18" charset="0"/>
              </a:defRPr>
            </a:lvl6pPr>
            <a:lvl7pPr marL="2971800" indent="-228600" eaLnBrk="0" fontAlgn="base" hangingPunct="0">
              <a:spcBef>
                <a:spcPct val="20000"/>
              </a:spcBef>
              <a:spcAft>
                <a:spcPct val="50000"/>
              </a:spcAft>
              <a:buChar char="»"/>
              <a:defRPr sz="2400">
                <a:solidFill>
                  <a:schemeClr val="tx1"/>
                </a:solidFill>
                <a:latin typeface="Georgia" pitchFamily="18" charset="0"/>
              </a:defRPr>
            </a:lvl7pPr>
            <a:lvl8pPr marL="3429000" indent="-228600" eaLnBrk="0" fontAlgn="base" hangingPunct="0">
              <a:spcBef>
                <a:spcPct val="20000"/>
              </a:spcBef>
              <a:spcAft>
                <a:spcPct val="50000"/>
              </a:spcAft>
              <a:buChar char="»"/>
              <a:defRPr sz="2400">
                <a:solidFill>
                  <a:schemeClr val="tx1"/>
                </a:solidFill>
                <a:latin typeface="Georgia" pitchFamily="18" charset="0"/>
              </a:defRPr>
            </a:lvl8pPr>
            <a:lvl9pPr marL="3886200" indent="-228600" eaLnBrk="0" fontAlgn="base" hangingPunct="0">
              <a:spcBef>
                <a:spcPct val="20000"/>
              </a:spcBef>
              <a:spcAft>
                <a:spcPct val="50000"/>
              </a:spcAft>
              <a:buChar char="»"/>
              <a:defRPr sz="2400">
                <a:solidFill>
                  <a:schemeClr val="tx1"/>
                </a:solidFill>
                <a:latin typeface="Georgia" pitchFamily="18" charset="0"/>
              </a:defRPr>
            </a:lvl9pPr>
          </a:lstStyle>
          <a:p>
            <a:pPr eaLnBrk="1" hangingPunct="1">
              <a:spcAft>
                <a:spcPct val="0"/>
              </a:spcAft>
              <a:buFontTx/>
              <a:buNone/>
            </a:pPr>
            <a:fld id="{E3A106DC-0ACC-4E42-9DCA-ED2B07A01321}" type="slidenum">
              <a:rPr lang="en-GB" altLang="en-US" sz="1400" smtClean="0">
                <a:solidFill>
                  <a:schemeClr val="bg2"/>
                </a:solidFill>
                <a:latin typeface="Arial" charset="0"/>
              </a:rPr>
              <a:pPr eaLnBrk="1" hangingPunct="1">
                <a:spcAft>
                  <a:spcPct val="0"/>
                </a:spcAft>
                <a:buFontTx/>
                <a:buNone/>
              </a:pPr>
              <a:t>9</a:t>
            </a:fld>
            <a:endParaRPr lang="en-GB" altLang="en-US" sz="1400" smtClean="0">
              <a:solidFill>
                <a:schemeClr val="bg2"/>
              </a:solidFill>
              <a:latin typeface="Arial" charset="0"/>
            </a:endParaRPr>
          </a:p>
        </p:txBody>
      </p:sp>
    </p:spTree>
    <p:extLst>
      <p:ext uri="{BB962C8B-B14F-4D97-AF65-F5344CB8AC3E}">
        <p14:creationId xmlns:p14="http://schemas.microsoft.com/office/powerpoint/2010/main" val="2586421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CRM">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2323</Words>
  <Application>Microsoft Office PowerPoint</Application>
  <PresentationFormat>On-screen Show (4:3)</PresentationFormat>
  <Paragraphs>189</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Changing the social relations of research – innovation and orthodoxy</vt:lpstr>
      <vt:lpstr>1. The nature of innovation in methods  and reasons for innovating 2. Innovation beyond methods:   challenging inequality  3. Democratising research </vt:lpstr>
      <vt:lpstr>PowerPoint Presentation</vt:lpstr>
      <vt:lpstr>NCRM and innovation</vt:lpstr>
      <vt:lpstr>Defining features of innovation</vt:lpstr>
      <vt:lpstr>Differences in definition </vt:lpstr>
      <vt:lpstr>Drivers of innovation</vt:lpstr>
      <vt:lpstr>Some cases of innovation</vt:lpstr>
      <vt:lpstr>Studying innovation cases</vt:lpstr>
      <vt:lpstr>Thematic analysis</vt:lpstr>
      <vt:lpstr>Findings</vt:lpstr>
      <vt:lpstr>Conclusions</vt:lpstr>
      <vt:lpstr>PowerPoint Presentation</vt:lpstr>
      <vt:lpstr>Epistemological shifts re who leads</vt:lpstr>
      <vt:lpstr>Standpoint epistemology</vt:lpstr>
      <vt:lpstr>Inclusive researchers’ stance</vt:lpstr>
      <vt:lpstr>The argument</vt:lpstr>
      <vt:lpstr>The ethics driver</vt:lpstr>
      <vt:lpstr>Is this methodological innovation?</vt:lpstr>
      <vt:lpstr>Core tension (1)</vt:lpstr>
      <vt:lpstr>Core tension (2)</vt:lpstr>
      <vt:lpstr>Core tension (3)</vt:lpstr>
      <vt:lpstr>PowerPoint Presentation</vt:lpstr>
      <vt:lpstr>Democratisation is about</vt:lpstr>
      <vt:lpstr>Changing dynamics and discourse</vt:lpstr>
      <vt:lpstr>The big questions</vt:lpstr>
      <vt:lpstr>Inclusive research</vt:lpstr>
      <vt:lpstr>Participatory research involves</vt:lpstr>
      <vt:lpstr>Emancipatory research involves</vt:lpstr>
      <vt:lpstr>Innovation in what?</vt:lpstr>
      <vt:lpstr>The agenda is to: </vt:lpstr>
      <vt:lpstr>It can be innovating with spaces</vt:lpstr>
      <vt:lpstr>Re-discovery – feeling like innovators</vt:lpstr>
      <vt:lpstr>Or being innovators?</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Puustinen K.J.</dc:creator>
  <cp:lastModifiedBy>Nind M.A.</cp:lastModifiedBy>
  <cp:revision>67</cp:revision>
  <dcterms:created xsi:type="dcterms:W3CDTF">2014-10-20T14:24:53Z</dcterms:created>
  <dcterms:modified xsi:type="dcterms:W3CDTF">2014-11-10T14:14:13Z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-677384384</vt:i4>
  </property>
  <property fmtid="{D5CDD505-2E9C-101B-9397-08002B2CF9AE}" pid="3" name="_NewReviewCycle">
    <vt:lpwstr/>
  </property>
  <property fmtid="{D5CDD505-2E9C-101B-9397-08002B2CF9AE}" pid="4" name="_EmailSubject">
    <vt:lpwstr>ppt template</vt:lpwstr>
  </property>
  <property fmtid="{D5CDD505-2E9C-101B-9397-08002B2CF9AE}" pid="5" name="_AuthorEmail">
    <vt:lpwstr>K.Puustinen@soton.ac.uk</vt:lpwstr>
  </property>
  <property fmtid="{D5CDD505-2E9C-101B-9397-08002B2CF9AE}" pid="6" name="_AuthorEmailDisplayName">
    <vt:lpwstr>Puustinen K.J.</vt:lpwstr>
  </property>
</Properties>
</file>