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21"/>
  </p:notesMasterIdLst>
  <p:sldIdLst>
    <p:sldId id="256" r:id="rId2"/>
    <p:sldId id="257" r:id="rId3"/>
    <p:sldId id="272" r:id="rId4"/>
    <p:sldId id="258" r:id="rId5"/>
    <p:sldId id="273" r:id="rId6"/>
    <p:sldId id="271" r:id="rId7"/>
    <p:sldId id="276" r:id="rId8"/>
    <p:sldId id="259" r:id="rId9"/>
    <p:sldId id="277" r:id="rId10"/>
    <p:sldId id="274" r:id="rId11"/>
    <p:sldId id="262" r:id="rId12"/>
    <p:sldId id="269" r:id="rId13"/>
    <p:sldId id="268" r:id="rId14"/>
    <p:sldId id="270" r:id="rId15"/>
    <p:sldId id="275" r:id="rId16"/>
    <p:sldId id="265" r:id="rId17"/>
    <p:sldId id="278" r:id="rId18"/>
    <p:sldId id="266" r:id="rId19"/>
    <p:sldId id="267"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751" autoAdjust="0"/>
  </p:normalViewPr>
  <p:slideViewPr>
    <p:cSldViewPr>
      <p:cViewPr varScale="1">
        <p:scale>
          <a:sx n="59" d="100"/>
          <a:sy n="59" d="100"/>
        </p:scale>
        <p:origin x="17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9AF0EB-8B3C-43F9-AF7A-261E1CF89BCD}" type="datetimeFigureOut">
              <a:rPr lang="en-GB" smtClean="0"/>
              <a:t>08/12/2014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7D36E7-A2BE-42AA-BDF5-07DC9C25A1BA}" type="slidenum">
              <a:rPr lang="en-GB" smtClean="0"/>
              <a:t>‹#›</a:t>
            </a:fld>
            <a:endParaRPr lang="en-GB"/>
          </a:p>
        </p:txBody>
      </p:sp>
    </p:spTree>
    <p:extLst>
      <p:ext uri="{BB962C8B-B14F-4D97-AF65-F5344CB8AC3E}">
        <p14:creationId xmlns:p14="http://schemas.microsoft.com/office/powerpoint/2010/main" val="56911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smtClean="0"/>
              <a:t>Completed for thesis</a:t>
            </a:r>
          </a:p>
          <a:p>
            <a:pPr marL="171450" indent="-171450">
              <a:buFontTx/>
              <a:buChar char="-"/>
            </a:pPr>
            <a:r>
              <a:rPr lang="en-GB" dirty="0" smtClean="0"/>
              <a:t>Submitted</a:t>
            </a:r>
            <a:r>
              <a:rPr lang="en-GB" baseline="0" dirty="0" smtClean="0"/>
              <a:t> part </a:t>
            </a:r>
            <a:r>
              <a:rPr lang="en-GB" baseline="0" smtClean="0"/>
              <a:t>of results to </a:t>
            </a:r>
            <a:r>
              <a:rPr lang="en-GB" baseline="0" dirty="0" smtClean="0"/>
              <a:t>BJP: Aiming high, will then be more </a:t>
            </a:r>
            <a:r>
              <a:rPr lang="en-GB" baseline="0" dirty="0" err="1" smtClean="0"/>
              <a:t>realisitic</a:t>
            </a:r>
            <a:endParaRPr lang="en-GB" baseline="0" dirty="0" smtClean="0"/>
          </a:p>
          <a:p>
            <a:pPr marL="171450" indent="-171450">
              <a:buFontTx/>
              <a:buChar char="-"/>
            </a:pPr>
            <a:r>
              <a:rPr lang="en-GB" baseline="0" dirty="0" smtClean="0"/>
              <a:t>Lit review- accepted with revisions, but wont bore you with that today</a:t>
            </a:r>
            <a:endParaRPr lang="en-GB" dirty="0"/>
          </a:p>
        </p:txBody>
      </p:sp>
      <p:sp>
        <p:nvSpPr>
          <p:cNvPr id="4" name="Slide Number Placeholder 3"/>
          <p:cNvSpPr>
            <a:spLocks noGrp="1"/>
          </p:cNvSpPr>
          <p:nvPr>
            <p:ph type="sldNum" sz="quarter" idx="10"/>
          </p:nvPr>
        </p:nvSpPr>
        <p:spPr/>
        <p:txBody>
          <a:bodyPr/>
          <a:lstStyle/>
          <a:p>
            <a:fld id="{5F7D36E7-A2BE-42AA-BDF5-07DC9C25A1BA}" type="slidenum">
              <a:rPr lang="en-GB" smtClean="0"/>
              <a:t>1</a:t>
            </a:fld>
            <a:endParaRPr lang="en-GB"/>
          </a:p>
        </p:txBody>
      </p:sp>
    </p:spTree>
    <p:extLst>
      <p:ext uri="{BB962C8B-B14F-4D97-AF65-F5344CB8AC3E}">
        <p14:creationId xmlns:p14="http://schemas.microsoft.com/office/powerpoint/2010/main" val="9345410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smtClean="0"/>
              <a:t>Changes over time: Mixed Factorial</a:t>
            </a:r>
            <a:r>
              <a:rPr lang="en-GB" baseline="0" dirty="0" smtClean="0"/>
              <a:t> ANOVA</a:t>
            </a:r>
          </a:p>
          <a:p>
            <a:pPr marL="171450" indent="-171450">
              <a:buFontTx/>
              <a:buChar char="-"/>
            </a:pPr>
            <a:r>
              <a:rPr lang="en-GB" baseline="0" dirty="0" smtClean="0"/>
              <a:t>Significant changes over time, no main effect of fees except alcohol- less fees drunk more, but significant interaction</a:t>
            </a:r>
          </a:p>
          <a:p>
            <a:pPr marL="171450" indent="-171450">
              <a:buFontTx/>
              <a:buChar char="-"/>
            </a:pPr>
            <a:r>
              <a:rPr lang="en-GB" baseline="0" dirty="0" smtClean="0"/>
              <a:t>Start off the same: but those paying less improve over first year, whilst those paying more stay the same</a:t>
            </a:r>
            <a:endParaRPr lang="en-GB" dirty="0"/>
          </a:p>
        </p:txBody>
      </p:sp>
      <p:sp>
        <p:nvSpPr>
          <p:cNvPr id="4" name="Slide Number Placeholder 3"/>
          <p:cNvSpPr>
            <a:spLocks noGrp="1"/>
          </p:cNvSpPr>
          <p:nvPr>
            <p:ph type="sldNum" sz="quarter" idx="10"/>
          </p:nvPr>
        </p:nvSpPr>
        <p:spPr/>
        <p:txBody>
          <a:bodyPr/>
          <a:lstStyle/>
          <a:p>
            <a:fld id="{5F7D36E7-A2BE-42AA-BDF5-07DC9C25A1BA}" type="slidenum">
              <a:rPr lang="en-GB" smtClean="0"/>
              <a:t>11</a:t>
            </a:fld>
            <a:endParaRPr lang="en-GB"/>
          </a:p>
        </p:txBody>
      </p:sp>
    </p:spTree>
    <p:extLst>
      <p:ext uri="{BB962C8B-B14F-4D97-AF65-F5344CB8AC3E}">
        <p14:creationId xmlns:p14="http://schemas.microsoft.com/office/powerpoint/2010/main" val="25309786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 Depression: Those</a:t>
            </a:r>
            <a:r>
              <a:rPr lang="en-GB" baseline="0" dirty="0" smtClean="0"/>
              <a:t> paying less started off worse- but reversed over time</a:t>
            </a:r>
            <a:endParaRPr lang="en-GB" dirty="0"/>
          </a:p>
        </p:txBody>
      </p:sp>
      <p:sp>
        <p:nvSpPr>
          <p:cNvPr id="4" name="Slide Number Placeholder 3"/>
          <p:cNvSpPr>
            <a:spLocks noGrp="1"/>
          </p:cNvSpPr>
          <p:nvPr>
            <p:ph type="sldNum" sz="quarter" idx="10"/>
          </p:nvPr>
        </p:nvSpPr>
        <p:spPr/>
        <p:txBody>
          <a:bodyPr/>
          <a:lstStyle/>
          <a:p>
            <a:fld id="{5F7D36E7-A2BE-42AA-BDF5-07DC9C25A1BA}" type="slidenum">
              <a:rPr lang="en-GB" smtClean="0"/>
              <a:t>12</a:t>
            </a:fld>
            <a:endParaRPr lang="en-GB"/>
          </a:p>
        </p:txBody>
      </p:sp>
    </p:spTree>
    <p:extLst>
      <p:ext uri="{BB962C8B-B14F-4D97-AF65-F5344CB8AC3E}">
        <p14:creationId xmlns:p14="http://schemas.microsoft.com/office/powerpoint/2010/main" val="41773836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 CORE: Those paying more actually started</a:t>
            </a:r>
            <a:r>
              <a:rPr lang="en-GB" baseline="0" dirty="0" smtClean="0"/>
              <a:t> off worse</a:t>
            </a:r>
            <a:endParaRPr lang="en-GB" dirty="0"/>
          </a:p>
        </p:txBody>
      </p:sp>
      <p:sp>
        <p:nvSpPr>
          <p:cNvPr id="4" name="Slide Number Placeholder 3"/>
          <p:cNvSpPr>
            <a:spLocks noGrp="1"/>
          </p:cNvSpPr>
          <p:nvPr>
            <p:ph type="sldNum" sz="quarter" idx="10"/>
          </p:nvPr>
        </p:nvSpPr>
        <p:spPr/>
        <p:txBody>
          <a:bodyPr/>
          <a:lstStyle/>
          <a:p>
            <a:fld id="{5F7D36E7-A2BE-42AA-BDF5-07DC9C25A1BA}" type="slidenum">
              <a:rPr lang="en-GB" smtClean="0"/>
              <a:t>13</a:t>
            </a:fld>
            <a:endParaRPr lang="en-GB"/>
          </a:p>
        </p:txBody>
      </p:sp>
    </p:spTree>
    <p:extLst>
      <p:ext uri="{BB962C8B-B14F-4D97-AF65-F5344CB8AC3E}">
        <p14:creationId xmlns:p14="http://schemas.microsoft.com/office/powerpoint/2010/main" val="5437155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smtClean="0"/>
          </a:p>
          <a:p>
            <a:r>
              <a:rPr lang="en-GB" dirty="0" smtClean="0"/>
              <a:t>- No effect</a:t>
            </a:r>
            <a:r>
              <a:rPr lang="en-GB" baseline="0" dirty="0" smtClean="0"/>
              <a:t> for psychotic symptoms</a:t>
            </a:r>
            <a:endParaRPr lang="en-GB" dirty="0"/>
          </a:p>
        </p:txBody>
      </p:sp>
      <p:sp>
        <p:nvSpPr>
          <p:cNvPr id="4" name="Slide Number Placeholder 3"/>
          <p:cNvSpPr>
            <a:spLocks noGrp="1"/>
          </p:cNvSpPr>
          <p:nvPr>
            <p:ph type="sldNum" sz="quarter" idx="10"/>
          </p:nvPr>
        </p:nvSpPr>
        <p:spPr/>
        <p:txBody>
          <a:bodyPr/>
          <a:lstStyle/>
          <a:p>
            <a:fld id="{5F7D36E7-A2BE-42AA-BDF5-07DC9C25A1BA}" type="slidenum">
              <a:rPr lang="en-GB" smtClean="0"/>
              <a:t>14</a:t>
            </a:fld>
            <a:endParaRPr lang="en-GB"/>
          </a:p>
        </p:txBody>
      </p:sp>
    </p:spTree>
    <p:extLst>
      <p:ext uri="{BB962C8B-B14F-4D97-AF65-F5344CB8AC3E}">
        <p14:creationId xmlns:p14="http://schemas.microsoft.com/office/powerpoint/2010/main" val="34671699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smtClean="0"/>
              <a:t>Predictor</a:t>
            </a:r>
            <a:r>
              <a:rPr lang="en-GB" baseline="0" dirty="0" smtClean="0"/>
              <a:t>s at time 2: longitudinal relationships. Same regressions, but also controlled for time 1 score. </a:t>
            </a:r>
          </a:p>
          <a:p>
            <a:pPr marL="171450" indent="-171450">
              <a:buFontTx/>
              <a:buChar char="-"/>
            </a:pPr>
            <a:r>
              <a:rPr lang="en-GB" baseline="0" dirty="0" smtClean="0"/>
              <a:t>Time to pay back: Those who thought would never pay back no difference. See differently- accept never pay back- not stressed?</a:t>
            </a:r>
          </a:p>
          <a:p>
            <a:pPr marL="171450" indent="-171450">
              <a:buFontTx/>
              <a:buChar char="-"/>
            </a:pPr>
            <a:endParaRPr lang="en-GB" dirty="0" smtClean="0"/>
          </a:p>
          <a:p>
            <a:pPr marL="171450" indent="-171450">
              <a:buFontTx/>
              <a:buChar char="-"/>
            </a:pPr>
            <a:r>
              <a:rPr lang="en-GB" dirty="0" smtClean="0"/>
              <a:t>Say about shows causality- financial</a:t>
            </a:r>
            <a:r>
              <a:rPr lang="en-GB" baseline="0" dirty="0" smtClean="0"/>
              <a:t> problems worsen MH, rather than MH increasing risk via poor financial management.</a:t>
            </a:r>
          </a:p>
          <a:p>
            <a:pPr marL="171450" indent="-171450">
              <a:buFontTx/>
              <a:buChar char="-"/>
            </a:pPr>
            <a:r>
              <a:rPr lang="en-GB" baseline="0" dirty="0" smtClean="0"/>
              <a:t>Some relationships disappeared- so those with poorer mental health worse finances, more likely to worry about debt, but this also independently worsens mental health of students</a:t>
            </a:r>
            <a:endParaRPr lang="en-GB" dirty="0"/>
          </a:p>
        </p:txBody>
      </p:sp>
      <p:sp>
        <p:nvSpPr>
          <p:cNvPr id="4" name="Slide Number Placeholder 3"/>
          <p:cNvSpPr>
            <a:spLocks noGrp="1"/>
          </p:cNvSpPr>
          <p:nvPr>
            <p:ph type="sldNum" sz="quarter" idx="10"/>
          </p:nvPr>
        </p:nvSpPr>
        <p:spPr/>
        <p:txBody>
          <a:bodyPr/>
          <a:lstStyle/>
          <a:p>
            <a:fld id="{5F7D36E7-A2BE-42AA-BDF5-07DC9C25A1BA}" type="slidenum">
              <a:rPr lang="en-GB" smtClean="0"/>
              <a:t>15</a:t>
            </a:fld>
            <a:endParaRPr lang="en-GB"/>
          </a:p>
        </p:txBody>
      </p:sp>
    </p:spTree>
    <p:extLst>
      <p:ext uri="{BB962C8B-B14F-4D97-AF65-F5344CB8AC3E}">
        <p14:creationId xmlns:p14="http://schemas.microsoft.com/office/powerpoint/2010/main" val="34879611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smtClean="0"/>
              <a:t>No immediate impact: might</a:t>
            </a:r>
            <a:r>
              <a:rPr lang="en-GB" baseline="0" dirty="0" smtClean="0"/>
              <a:t> be in first time more worried about starting lectures, making friends, getting drunk- not worry about finances. Only in second term does it hit them.</a:t>
            </a:r>
          </a:p>
          <a:p>
            <a:pPr marL="171450" indent="-171450">
              <a:buFontTx/>
              <a:buChar char="-"/>
            </a:pPr>
            <a:r>
              <a:rPr lang="en-GB" baseline="0" dirty="0" smtClean="0"/>
              <a:t>Public health problem: nearly half a million new students a year</a:t>
            </a:r>
            <a:endParaRPr lang="en-GB" dirty="0" smtClean="0"/>
          </a:p>
          <a:p>
            <a:endParaRPr lang="en-GB" dirty="0" smtClean="0"/>
          </a:p>
          <a:p>
            <a:pPr marL="171450" indent="-171450">
              <a:buFontTx/>
              <a:buChar char="-"/>
            </a:pPr>
            <a:r>
              <a:rPr lang="en-GB" dirty="0" smtClean="0"/>
              <a:t>Causality:</a:t>
            </a:r>
            <a:r>
              <a:rPr lang="en-GB" baseline="0" dirty="0" smtClean="0"/>
              <a:t> those with poor mental health prone to poor finances and stress about debt, but these factors also worsen mental health independently</a:t>
            </a:r>
          </a:p>
          <a:p>
            <a:pPr marL="0" indent="0">
              <a:buFontTx/>
              <a:buNone/>
            </a:pPr>
            <a:endParaRPr lang="en-GB" baseline="0" dirty="0" smtClean="0"/>
          </a:p>
          <a:p>
            <a:pPr marL="0" indent="0">
              <a:buFontTx/>
              <a:buNone/>
            </a:pPr>
            <a:r>
              <a:rPr lang="en-GB" u="sng" baseline="0" dirty="0" smtClean="0"/>
              <a:t>Limitations</a:t>
            </a:r>
          </a:p>
          <a:p>
            <a:pPr marL="171450" indent="-171450">
              <a:buFontTx/>
              <a:buChar char="-"/>
            </a:pPr>
            <a:r>
              <a:rPr lang="en-GB" baseline="0" dirty="0" smtClean="0"/>
              <a:t>Limitations: not representative- heavily female, self-selection: 50% depressed ‘student mental health survey’- attracted those with MH problems</a:t>
            </a:r>
          </a:p>
          <a:p>
            <a:pPr marL="171450" indent="-171450">
              <a:buFontTx/>
              <a:buChar char="-"/>
            </a:pPr>
            <a:r>
              <a:rPr lang="en-GB" baseline="0" dirty="0" smtClean="0"/>
              <a:t>Large drop out: 65% completed. Normal for student survey. Psychotic symptoms and financial stress increased risk of drop out.</a:t>
            </a:r>
          </a:p>
          <a:p>
            <a:pPr marL="171450" indent="-171450">
              <a:buFontTx/>
              <a:buChar char="-"/>
            </a:pPr>
            <a:r>
              <a:rPr lang="en-GB" baseline="0" dirty="0" smtClean="0"/>
              <a:t>Stats: Time 2 not really enough participants for regression. Lots of stats. </a:t>
            </a: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 </a:t>
            </a:r>
            <a:r>
              <a:rPr lang="en-GB" b="1" dirty="0" smtClean="0"/>
              <a:t>Follow-up</a:t>
            </a:r>
            <a:r>
              <a:rPr lang="en-GB" b="1" baseline="0" dirty="0" smtClean="0"/>
              <a:t> is on-going: 2012 cohort 3 time points, 2011 at 5. Hope to continue until they finish </a:t>
            </a:r>
            <a:r>
              <a:rPr lang="en-GB" b="1" baseline="0" dirty="0" err="1" smtClean="0"/>
              <a:t>uni</a:t>
            </a:r>
            <a:r>
              <a:rPr lang="en-GB" b="1" baseline="0" dirty="0" smtClean="0"/>
              <a:t>- effects felt when cant get a job, realise repayments don’t even pay debt, buy a house etc. MH worse if end up in more debt than predicted?</a:t>
            </a:r>
            <a:endParaRPr lang="en-GB" b="1" dirty="0" smtClean="0"/>
          </a:p>
        </p:txBody>
      </p:sp>
      <p:sp>
        <p:nvSpPr>
          <p:cNvPr id="4" name="Slide Number Placeholder 3"/>
          <p:cNvSpPr>
            <a:spLocks noGrp="1"/>
          </p:cNvSpPr>
          <p:nvPr>
            <p:ph type="sldNum" sz="quarter" idx="10"/>
          </p:nvPr>
        </p:nvSpPr>
        <p:spPr/>
        <p:txBody>
          <a:bodyPr/>
          <a:lstStyle/>
          <a:p>
            <a:fld id="{5F7D36E7-A2BE-42AA-BDF5-07DC9C25A1BA}" type="slidenum">
              <a:rPr lang="en-GB" smtClean="0"/>
              <a:t>16</a:t>
            </a:fld>
            <a:endParaRPr lang="en-GB"/>
          </a:p>
        </p:txBody>
      </p:sp>
    </p:spTree>
    <p:extLst>
      <p:ext uri="{BB962C8B-B14F-4D97-AF65-F5344CB8AC3E}">
        <p14:creationId xmlns:p14="http://schemas.microsoft.com/office/powerpoint/2010/main" val="40994983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u="sng" dirty="0" smtClean="0"/>
              <a:t>Clinical Implications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baseline="0" dirty="0" smtClean="0"/>
              <a:t>If continues- more pressure on already stretched services</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GB" u="none" baseline="0" dirty="0" smtClean="0"/>
              <a:t>Student Counselling: consider finances as a factor. Debt advisors- screen for depression.</a:t>
            </a:r>
            <a:endParaRPr lang="en-GB" u="none" dirty="0" smtClean="0"/>
          </a:p>
          <a:p>
            <a:r>
              <a:rPr lang="en-GB" dirty="0" smtClean="0"/>
              <a:t>-</a:t>
            </a:r>
            <a:r>
              <a:rPr lang="en-GB" baseline="0" dirty="0" smtClean="0"/>
              <a:t> Subjective (stress about debt) more important than objective (amount of debt)- psychological factors important. Work on catastrophic thoughts about debt. Mindfulness- notice the thought you’ll be in debt forever and let it go!</a:t>
            </a:r>
          </a:p>
        </p:txBody>
      </p:sp>
      <p:sp>
        <p:nvSpPr>
          <p:cNvPr id="4" name="Slide Number Placeholder 3"/>
          <p:cNvSpPr>
            <a:spLocks noGrp="1"/>
          </p:cNvSpPr>
          <p:nvPr>
            <p:ph type="sldNum" sz="quarter" idx="10"/>
          </p:nvPr>
        </p:nvSpPr>
        <p:spPr/>
        <p:txBody>
          <a:bodyPr/>
          <a:lstStyle/>
          <a:p>
            <a:fld id="{5F7D36E7-A2BE-42AA-BDF5-07DC9C25A1BA}" type="slidenum">
              <a:rPr lang="en-GB" smtClean="0"/>
              <a:t>17</a:t>
            </a:fld>
            <a:endParaRPr lang="en-GB"/>
          </a:p>
        </p:txBody>
      </p:sp>
    </p:spTree>
    <p:extLst>
      <p:ext uri="{BB962C8B-B14F-4D97-AF65-F5344CB8AC3E}">
        <p14:creationId xmlns:p14="http://schemas.microsoft.com/office/powerpoint/2010/main" val="40994983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smtClean="0"/>
              <a:t>Demand</a:t>
            </a:r>
            <a:r>
              <a:rPr lang="en-GB" baseline="0" dirty="0" smtClean="0"/>
              <a:t> for services: more students with mild-moderate MH problems, increase in suicide rates.</a:t>
            </a:r>
          </a:p>
          <a:p>
            <a:pPr marL="171450" indent="-171450">
              <a:buFontTx/>
              <a:buChar char="-"/>
            </a:pPr>
            <a:r>
              <a:rPr lang="en-GB" baseline="0" dirty="0" smtClean="0"/>
              <a:t>Final years: worse mental health. Mental health worse than prior to </a:t>
            </a:r>
            <a:r>
              <a:rPr lang="en-GB" baseline="0" dirty="0" err="1" smtClean="0"/>
              <a:t>uni</a:t>
            </a:r>
            <a:endParaRPr lang="en-GB" baseline="0" dirty="0" smtClean="0"/>
          </a:p>
          <a:p>
            <a:pPr marL="171450" indent="-171450">
              <a:buFontTx/>
              <a:buChar char="-"/>
            </a:pPr>
            <a:endParaRPr lang="en-GB" baseline="0" dirty="0" smtClean="0"/>
          </a:p>
          <a:p>
            <a:pPr marL="171450" indent="-171450">
              <a:buFontTx/>
              <a:buChar char="-"/>
            </a:pPr>
            <a:r>
              <a:rPr lang="en-GB" baseline="0" dirty="0" smtClean="0"/>
              <a:t>Cooke: 3 year longitudinal study, greater worsening over time if worried about debt</a:t>
            </a:r>
          </a:p>
          <a:p>
            <a:pPr marL="171450" indent="-171450">
              <a:buFontTx/>
              <a:buChar char="-"/>
            </a:pPr>
            <a:r>
              <a:rPr lang="en-GB" baseline="0" dirty="0" smtClean="0"/>
              <a:t>Andrews: Difficulties predict depression and anxiety mid way through degree, after controlling for symptoms prior to </a:t>
            </a:r>
            <a:r>
              <a:rPr lang="en-GB" baseline="0" dirty="0" err="1" smtClean="0"/>
              <a:t>uni</a:t>
            </a:r>
            <a:endParaRPr lang="en-GB" dirty="0" smtClean="0"/>
          </a:p>
          <a:p>
            <a:pPr marL="171450" indent="-171450">
              <a:buFontTx/>
              <a:buChar char="-"/>
            </a:pPr>
            <a:r>
              <a:rPr lang="en-GB" dirty="0" smtClean="0"/>
              <a:t>Jessop: Finland</a:t>
            </a:r>
            <a:r>
              <a:rPr lang="en-GB" baseline="0" dirty="0" smtClean="0"/>
              <a:t> lower levels of student debt</a:t>
            </a:r>
          </a:p>
          <a:p>
            <a:pPr marL="171450" indent="-171450">
              <a:buFontTx/>
              <a:buChar char="-"/>
            </a:pPr>
            <a:endParaRPr lang="en-GB" baseline="0" dirty="0" smtClean="0"/>
          </a:p>
          <a:p>
            <a:pPr marL="171450" indent="-171450">
              <a:buFontTx/>
              <a:buChar char="-"/>
            </a:pPr>
            <a:r>
              <a:rPr lang="en-GB" baseline="0" dirty="0" smtClean="0"/>
              <a:t>Wider UK: Large epidemiological studies- relationships between debt and MH especially depression, anxiety disorders, suicide and drug and alcohol problems, possibly psychosis</a:t>
            </a:r>
            <a:endParaRPr lang="en-GB" dirty="0"/>
          </a:p>
        </p:txBody>
      </p:sp>
      <p:sp>
        <p:nvSpPr>
          <p:cNvPr id="4" name="Slide Number Placeholder 3"/>
          <p:cNvSpPr>
            <a:spLocks noGrp="1"/>
          </p:cNvSpPr>
          <p:nvPr>
            <p:ph type="sldNum" sz="quarter" idx="10"/>
          </p:nvPr>
        </p:nvSpPr>
        <p:spPr/>
        <p:txBody>
          <a:bodyPr/>
          <a:lstStyle/>
          <a:p>
            <a:fld id="{5F7D36E7-A2BE-42AA-BDF5-07DC9C25A1BA}" type="slidenum">
              <a:rPr lang="en-GB" smtClean="0"/>
              <a:t>2</a:t>
            </a:fld>
            <a:endParaRPr lang="en-GB"/>
          </a:p>
        </p:txBody>
      </p:sp>
    </p:spTree>
    <p:extLst>
      <p:ext uri="{BB962C8B-B14F-4D97-AF65-F5344CB8AC3E}">
        <p14:creationId xmlns:p14="http://schemas.microsoft.com/office/powerpoint/2010/main" val="33059794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smtClean="0"/>
              <a:t>£59k</a:t>
            </a:r>
            <a:r>
              <a:rPr lang="en-GB" baseline="0" dirty="0" smtClean="0"/>
              <a:t> for English students</a:t>
            </a:r>
          </a:p>
          <a:p>
            <a:pPr marL="171450" indent="-171450">
              <a:buFontTx/>
              <a:buChar char="-"/>
            </a:pPr>
            <a:r>
              <a:rPr lang="en-GB" baseline="0" dirty="0" smtClean="0"/>
              <a:t>Scottish students- most still get for free, got smug emails from Scottish students unions reminding me of that</a:t>
            </a:r>
          </a:p>
          <a:p>
            <a:pPr marL="171450" indent="-171450">
              <a:buFontTx/>
              <a:buChar char="-"/>
            </a:pPr>
            <a:endParaRPr lang="en-GB" baseline="0" dirty="0" smtClean="0"/>
          </a:p>
          <a:p>
            <a:pPr marL="171450" indent="-171450">
              <a:buFontTx/>
              <a:buChar char="-"/>
            </a:pPr>
            <a:r>
              <a:rPr lang="en-GB" baseline="0" dirty="0" smtClean="0"/>
              <a:t>85% never pay back: Only if earn above £30k, interest added. Picture might actually be the minority.</a:t>
            </a:r>
          </a:p>
          <a:p>
            <a:pPr marL="171450" indent="-171450">
              <a:buFontTx/>
              <a:buChar char="-"/>
            </a:pPr>
            <a:r>
              <a:rPr lang="en-GB" baseline="0" dirty="0" smtClean="0"/>
              <a:t>Never been such a big increase- perfect opportunity to assess impact. Also aimed to be longitudinal- most research in the area cross sectional so causality is hard to establish.</a:t>
            </a:r>
            <a:endParaRPr lang="en-GB" dirty="0"/>
          </a:p>
        </p:txBody>
      </p:sp>
      <p:sp>
        <p:nvSpPr>
          <p:cNvPr id="4" name="Slide Number Placeholder 3"/>
          <p:cNvSpPr>
            <a:spLocks noGrp="1"/>
          </p:cNvSpPr>
          <p:nvPr>
            <p:ph type="sldNum" sz="quarter" idx="10"/>
          </p:nvPr>
        </p:nvSpPr>
        <p:spPr/>
        <p:txBody>
          <a:bodyPr/>
          <a:lstStyle/>
          <a:p>
            <a:fld id="{5F7D36E7-A2BE-42AA-BDF5-07DC9C25A1BA}" type="slidenum">
              <a:rPr lang="en-GB" smtClean="0"/>
              <a:t>3</a:t>
            </a:fld>
            <a:endParaRPr lang="en-GB"/>
          </a:p>
        </p:txBody>
      </p:sp>
    </p:spTree>
    <p:extLst>
      <p:ext uri="{BB962C8B-B14F-4D97-AF65-F5344CB8AC3E}">
        <p14:creationId xmlns:p14="http://schemas.microsoft.com/office/powerpoint/2010/main" val="923300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smtClean="0"/>
              <a:t>Prospective cohort study: compare groups which differ</a:t>
            </a:r>
            <a:r>
              <a:rPr lang="en-GB" baseline="0" dirty="0" smtClean="0"/>
              <a:t> on some variable (in this case tuition fees) and follow them up over time</a:t>
            </a:r>
          </a:p>
          <a:p>
            <a:pPr marL="171450" indent="-171450">
              <a:buFontTx/>
              <a:buChar char="-"/>
            </a:pPr>
            <a:endParaRPr lang="en-GB" baseline="0" dirty="0" smtClean="0"/>
          </a:p>
          <a:p>
            <a:pPr marL="171450" indent="-171450">
              <a:buFontTx/>
              <a:buChar char="-"/>
            </a:pPr>
            <a:r>
              <a:rPr lang="en-GB" baseline="0" dirty="0" smtClean="0"/>
              <a:t>Measures: had to be free. SF-36: £12k with 90% discount, RAND-36: Free (same questions but different subscales)</a:t>
            </a:r>
            <a:endParaRPr lang="en-GB" dirty="0"/>
          </a:p>
        </p:txBody>
      </p:sp>
      <p:sp>
        <p:nvSpPr>
          <p:cNvPr id="4" name="Slide Number Placeholder 3"/>
          <p:cNvSpPr>
            <a:spLocks noGrp="1"/>
          </p:cNvSpPr>
          <p:nvPr>
            <p:ph type="sldNum" sz="quarter" idx="10"/>
          </p:nvPr>
        </p:nvSpPr>
        <p:spPr/>
        <p:txBody>
          <a:bodyPr/>
          <a:lstStyle/>
          <a:p>
            <a:fld id="{5F7D36E7-A2BE-42AA-BDF5-07DC9C25A1BA}" type="slidenum">
              <a:rPr lang="en-GB" smtClean="0"/>
              <a:t>4</a:t>
            </a:fld>
            <a:endParaRPr lang="en-GB"/>
          </a:p>
        </p:txBody>
      </p:sp>
    </p:spTree>
    <p:extLst>
      <p:ext uri="{BB962C8B-B14F-4D97-AF65-F5344CB8AC3E}">
        <p14:creationId xmlns:p14="http://schemas.microsoft.com/office/powerpoint/2010/main" val="10431774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smtClean="0"/>
              <a:t>Every</a:t>
            </a:r>
            <a:r>
              <a:rPr lang="en-GB" baseline="0" dirty="0" smtClean="0"/>
              <a:t> students union contact. NUS despite campaigning against fees decided not to take part- not make enemies in high places.</a:t>
            </a:r>
          </a:p>
          <a:p>
            <a:pPr marL="171450" indent="-171450">
              <a:buFontTx/>
              <a:buChar char="-"/>
            </a:pPr>
            <a:r>
              <a:rPr lang="en-GB" dirty="0" smtClean="0"/>
              <a:t>40% of </a:t>
            </a:r>
            <a:r>
              <a:rPr lang="en-GB" dirty="0" err="1" smtClean="0"/>
              <a:t>unis</a:t>
            </a:r>
            <a:r>
              <a:rPr lang="en-GB" dirty="0" smtClean="0"/>
              <a:t> advertised- range from Oxford to bottom of league,</a:t>
            </a:r>
            <a:r>
              <a:rPr lang="en-GB" baseline="0" dirty="0" smtClean="0"/>
              <a:t> all over UK. Scotland as well- different fees- less impact?</a:t>
            </a:r>
          </a:p>
        </p:txBody>
      </p:sp>
      <p:sp>
        <p:nvSpPr>
          <p:cNvPr id="4" name="Slide Number Placeholder 3"/>
          <p:cNvSpPr>
            <a:spLocks noGrp="1"/>
          </p:cNvSpPr>
          <p:nvPr>
            <p:ph type="sldNum" sz="quarter" idx="10"/>
          </p:nvPr>
        </p:nvSpPr>
        <p:spPr/>
        <p:txBody>
          <a:bodyPr/>
          <a:lstStyle/>
          <a:p>
            <a:fld id="{5F7D36E7-A2BE-42AA-BDF5-07DC9C25A1BA}" type="slidenum">
              <a:rPr lang="en-GB" smtClean="0"/>
              <a:t>6</a:t>
            </a:fld>
            <a:endParaRPr lang="en-GB"/>
          </a:p>
        </p:txBody>
      </p:sp>
    </p:spTree>
    <p:extLst>
      <p:ext uri="{BB962C8B-B14F-4D97-AF65-F5344CB8AC3E}">
        <p14:creationId xmlns:p14="http://schemas.microsoft.com/office/powerpoint/2010/main" val="17221867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baseline="0" dirty="0" smtClean="0"/>
              <a:t>Linear regression: hierarchal- 23 steps</a:t>
            </a:r>
            <a:endParaRPr lang="en-GB" dirty="0"/>
          </a:p>
        </p:txBody>
      </p:sp>
      <p:sp>
        <p:nvSpPr>
          <p:cNvPr id="4" name="Slide Number Placeholder 3"/>
          <p:cNvSpPr>
            <a:spLocks noGrp="1"/>
          </p:cNvSpPr>
          <p:nvPr>
            <p:ph type="sldNum" sz="quarter" idx="10"/>
          </p:nvPr>
        </p:nvSpPr>
        <p:spPr/>
        <p:txBody>
          <a:bodyPr/>
          <a:lstStyle/>
          <a:p>
            <a:fld id="{5F7D36E7-A2BE-42AA-BDF5-07DC9C25A1BA}" type="slidenum">
              <a:rPr lang="en-GB" smtClean="0"/>
              <a:t>7</a:t>
            </a:fld>
            <a:endParaRPr lang="en-GB"/>
          </a:p>
        </p:txBody>
      </p:sp>
    </p:spTree>
    <p:extLst>
      <p:ext uri="{BB962C8B-B14F-4D97-AF65-F5344CB8AC3E}">
        <p14:creationId xmlns:p14="http://schemas.microsoft.com/office/powerpoint/2010/main" val="1722186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smtClean="0"/>
              <a:t>See as extra tax rather</a:t>
            </a:r>
            <a:r>
              <a:rPr lang="en-GB" baseline="0" dirty="0" smtClean="0"/>
              <a:t> than debt might or have to pay back</a:t>
            </a:r>
          </a:p>
          <a:p>
            <a:pPr marL="171450" indent="-171450">
              <a:buFontTx/>
              <a:buChar char="-"/>
            </a:pPr>
            <a:r>
              <a:rPr lang="en-GB" baseline="0" dirty="0" smtClean="0"/>
              <a:t>No difference on being able to pay the bills, not just rich kids</a:t>
            </a:r>
          </a:p>
          <a:p>
            <a:pPr marL="171450" indent="-171450">
              <a:buFontTx/>
              <a:buChar char="-"/>
            </a:pPr>
            <a:endParaRPr lang="en-GB" dirty="0" smtClean="0"/>
          </a:p>
        </p:txBody>
      </p:sp>
      <p:sp>
        <p:nvSpPr>
          <p:cNvPr id="4" name="Slide Number Placeholder 3"/>
          <p:cNvSpPr>
            <a:spLocks noGrp="1"/>
          </p:cNvSpPr>
          <p:nvPr>
            <p:ph type="sldNum" sz="quarter" idx="10"/>
          </p:nvPr>
        </p:nvSpPr>
        <p:spPr/>
        <p:txBody>
          <a:bodyPr/>
          <a:lstStyle/>
          <a:p>
            <a:fld id="{5F7D36E7-A2BE-42AA-BDF5-07DC9C25A1BA}" type="slidenum">
              <a:rPr lang="en-GB" smtClean="0"/>
              <a:t>8</a:t>
            </a:fld>
            <a:endParaRPr lang="en-GB"/>
          </a:p>
        </p:txBody>
      </p:sp>
    </p:spTree>
    <p:extLst>
      <p:ext uri="{BB962C8B-B14F-4D97-AF65-F5344CB8AC3E}">
        <p14:creationId xmlns:p14="http://schemas.microsoft.com/office/powerpoint/2010/main" val="28579263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GB" dirty="0" smtClean="0"/>
          </a:p>
          <a:p>
            <a:pPr marL="171450" indent="-171450">
              <a:buFontTx/>
              <a:buChar char="-"/>
            </a:pPr>
            <a:r>
              <a:rPr lang="en-GB" dirty="0" smtClean="0"/>
              <a:t>Say: this is with all variables included, so demographics controlled for</a:t>
            </a:r>
          </a:p>
          <a:p>
            <a:pPr marL="171450" indent="-171450">
              <a:buFontTx/>
              <a:buChar char="-"/>
            </a:pPr>
            <a:r>
              <a:rPr lang="en-GB" dirty="0" smtClean="0"/>
              <a:t>Worse for lower fees: uncomfortable</a:t>
            </a:r>
            <a:r>
              <a:rPr lang="en-GB" baseline="0" dirty="0" smtClean="0"/>
              <a:t> not what expecting to find, read the guardian. Worried would be seen as </a:t>
            </a:r>
            <a:r>
              <a:rPr lang="en-GB" baseline="0" dirty="0" err="1" smtClean="0"/>
              <a:t>cameron’s</a:t>
            </a:r>
            <a:r>
              <a:rPr lang="en-GB" baseline="0" dirty="0" smtClean="0"/>
              <a:t> whipping boy. But not that simple as we’ll see.</a:t>
            </a:r>
            <a:endParaRPr lang="en-GB" dirty="0" smtClean="0"/>
          </a:p>
          <a:p>
            <a:pPr marL="171450" indent="-171450">
              <a:buFontTx/>
              <a:buChar char="-"/>
            </a:pPr>
            <a:endParaRPr lang="en-GB" dirty="0" smtClean="0"/>
          </a:p>
          <a:p>
            <a:pPr marL="171450" indent="-171450">
              <a:buFontTx/>
              <a:buChar char="-"/>
            </a:pPr>
            <a:r>
              <a:rPr lang="en-GB" dirty="0" smtClean="0"/>
              <a:t>More alcohol dependence- might just be able to</a:t>
            </a:r>
            <a:r>
              <a:rPr lang="en-GB" baseline="0" dirty="0" smtClean="0"/>
              <a:t> afford to drink more!</a:t>
            </a:r>
          </a:p>
          <a:p>
            <a:pPr marL="171450" indent="-171450">
              <a:buFontTx/>
              <a:buChar char="-"/>
            </a:pPr>
            <a:r>
              <a:rPr lang="en-GB" baseline="0" dirty="0" smtClean="0"/>
              <a:t>Psychotic symptoms- </a:t>
            </a:r>
            <a:r>
              <a:rPr lang="en-GB" baseline="0" dirty="0" err="1" smtClean="0"/>
              <a:t>ccross</a:t>
            </a:r>
            <a:r>
              <a:rPr lang="en-GB" baseline="0" dirty="0" smtClean="0"/>
              <a:t> sectional</a:t>
            </a:r>
          </a:p>
          <a:p>
            <a:pPr marL="171450" indent="-171450">
              <a:buFontTx/>
              <a:buChar char="-"/>
            </a:pPr>
            <a:r>
              <a:rPr lang="en-GB" baseline="0" dirty="0" smtClean="0"/>
              <a:t>Stress about debt: how stressed are you about your debt?</a:t>
            </a:r>
          </a:p>
          <a:p>
            <a:pPr marL="171450" indent="-171450">
              <a:buFontTx/>
              <a:buChar char="-"/>
            </a:pPr>
            <a:r>
              <a:rPr lang="en-GB" baseline="0" dirty="0" smtClean="0"/>
              <a:t>Financial stress: struggling to make ends meet</a:t>
            </a:r>
            <a:endParaRPr lang="en-GB" dirty="0"/>
          </a:p>
        </p:txBody>
      </p:sp>
      <p:sp>
        <p:nvSpPr>
          <p:cNvPr id="4" name="Slide Number Placeholder 3"/>
          <p:cNvSpPr>
            <a:spLocks noGrp="1"/>
          </p:cNvSpPr>
          <p:nvPr>
            <p:ph type="sldNum" sz="quarter" idx="10"/>
          </p:nvPr>
        </p:nvSpPr>
        <p:spPr/>
        <p:txBody>
          <a:bodyPr/>
          <a:lstStyle/>
          <a:p>
            <a:fld id="{5F7D36E7-A2BE-42AA-BDF5-07DC9C25A1BA}" type="slidenum">
              <a:rPr lang="en-GB" smtClean="0"/>
              <a:t>9</a:t>
            </a:fld>
            <a:endParaRPr lang="en-GB"/>
          </a:p>
        </p:txBody>
      </p:sp>
    </p:spTree>
    <p:extLst>
      <p:ext uri="{BB962C8B-B14F-4D97-AF65-F5344CB8AC3E}">
        <p14:creationId xmlns:p14="http://schemas.microsoft.com/office/powerpoint/2010/main" val="28579263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GB" dirty="0" smtClean="0"/>
              <a:t>Difficulty paying</a:t>
            </a:r>
            <a:r>
              <a:rPr lang="en-GB" baseline="0" dirty="0" smtClean="0"/>
              <a:t> bills: Subjective (stress- how much it bothers you) more important than actual ability to get by. Not difficulty per se, but how much you worry about it. Subjective more important than objective (role for psychological intervention)</a:t>
            </a:r>
          </a:p>
          <a:p>
            <a:pPr marL="171450" indent="-171450">
              <a:buFontTx/>
              <a:buChar char="-"/>
            </a:pPr>
            <a:r>
              <a:rPr lang="en-GB" baseline="0" dirty="0" smtClean="0"/>
              <a:t>Those from Wales: harder to make ends meet- poorer MH</a:t>
            </a:r>
          </a:p>
          <a:p>
            <a:pPr marL="171450" indent="-171450">
              <a:buFontTx/>
              <a:buChar char="-"/>
            </a:pPr>
            <a:r>
              <a:rPr lang="en-GB" dirty="0" smtClean="0"/>
              <a:t>Those stressed about debt drink to cope with anxiety</a:t>
            </a:r>
            <a:endParaRPr lang="en-GB" dirty="0"/>
          </a:p>
        </p:txBody>
      </p:sp>
      <p:sp>
        <p:nvSpPr>
          <p:cNvPr id="4" name="Slide Number Placeholder 3"/>
          <p:cNvSpPr>
            <a:spLocks noGrp="1"/>
          </p:cNvSpPr>
          <p:nvPr>
            <p:ph type="sldNum" sz="quarter" idx="10"/>
          </p:nvPr>
        </p:nvSpPr>
        <p:spPr/>
        <p:txBody>
          <a:bodyPr/>
          <a:lstStyle/>
          <a:p>
            <a:fld id="{5F7D36E7-A2BE-42AA-BDF5-07DC9C25A1BA}" type="slidenum">
              <a:rPr lang="en-GB" smtClean="0"/>
              <a:t>10</a:t>
            </a:fld>
            <a:endParaRPr lang="en-GB"/>
          </a:p>
        </p:txBody>
      </p:sp>
    </p:spTree>
    <p:extLst>
      <p:ext uri="{BB962C8B-B14F-4D97-AF65-F5344CB8AC3E}">
        <p14:creationId xmlns:p14="http://schemas.microsoft.com/office/powerpoint/2010/main" val="1177711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406020"/>
            <a:ext cx="6172199" cy="2251579"/>
          </a:xfrm>
        </p:spPr>
        <p:txBody>
          <a:bodyPr lIns="0" rIns="0" anchor="t">
            <a:noAutofit/>
          </a:bodyPr>
          <a:lstStyle>
            <a:lvl1pPr>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1066800" y="3905864"/>
            <a:ext cx="6172200" cy="1123336"/>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12/8/2014</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454400" y="1554480"/>
            <a:ext cx="4222308" cy="388620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69848" y="1554480"/>
            <a:ext cx="2075688" cy="3886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456432" y="1554480"/>
            <a:ext cx="4224528" cy="3886200"/>
          </a:xfrm>
        </p:spPr>
        <p:txBody>
          <a:bodyPr vert="eaVe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3456432" y="1545336"/>
            <a:ext cx="4224528"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8"/>
          <p:cNvSpPr>
            <a:spLocks noGrp="1"/>
          </p:cNvSpPr>
          <p:nvPr>
            <p:ph type="dt" sz="half" idx="14"/>
          </p:nvPr>
        </p:nvSpPr>
        <p:spPr/>
        <p:txBody>
          <a:bodyPr/>
          <a:lstStyle/>
          <a:p>
            <a:fld id="{1D8BD707-D9CF-40AE-B4C6-C98DA3205C09}" type="datetimeFigureOut">
              <a:rPr lang="en-US" smtClean="0"/>
              <a:pPr/>
              <a:t>12/8/2014</a:t>
            </a:fld>
            <a:endParaRPr lang="en-US"/>
          </a:p>
        </p:txBody>
      </p:sp>
      <p:sp>
        <p:nvSpPr>
          <p:cNvPr id="10" name="Slide Number Placeholder 9"/>
          <p:cNvSpPr>
            <a:spLocks noGrp="1"/>
          </p:cNvSpPr>
          <p:nvPr>
            <p:ph type="sldNum" sz="quarter" idx="15"/>
          </p:nvPr>
        </p:nvSpPr>
        <p:spPr/>
        <p:txBody>
          <a:bodyPr/>
          <a:lstStyle/>
          <a:p>
            <a:fld id="{B6F15528-21DE-4FAA-801E-634DDDAF4B2B}" type="slidenum">
              <a:rPr lang="en-US" smtClean="0"/>
              <a:pPr/>
              <a:t>‹#›</a:t>
            </a:fld>
            <a:endParaRPr lang="en-US"/>
          </a:p>
        </p:txBody>
      </p:sp>
      <p:sp>
        <p:nvSpPr>
          <p:cNvPr id="11" name="Footer Placeholder 10"/>
          <p:cNvSpPr>
            <a:spLocks noGrp="1"/>
          </p:cNvSpPr>
          <p:nvPr>
            <p:ph type="ftr" sz="quarter" idx="16"/>
          </p:nvPr>
        </p:nvSpPr>
        <p:spPr/>
        <p:txBody>
          <a:bodyPr/>
          <a:lstStyle/>
          <a:p>
            <a:endParaRPr lang="en-US"/>
          </a:p>
        </p:txBody>
      </p:sp>
      <p:sp>
        <p:nvSpPr>
          <p:cNvPr id="12" name="Title 11"/>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9848" y="1472184"/>
            <a:ext cx="6172200" cy="2130552"/>
          </a:xfrm>
        </p:spPr>
        <p:txBody>
          <a:bodyPr anchor="t">
            <a:noAutofit/>
          </a:bodyPr>
          <a:lstStyle>
            <a:lvl1pPr algn="l">
              <a:defRPr sz="48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1069848" y="3886200"/>
            <a:ext cx="6172200" cy="914400"/>
          </a:xfrm>
        </p:spPr>
        <p:txBody>
          <a:bodyPr anchor="t">
            <a:normAutofit/>
          </a:bodyPr>
          <a:lstStyle>
            <a:lvl1pPr marL="0" indent="0">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12/8/2014</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93776" y="609600"/>
            <a:ext cx="3616325" cy="1066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486998" y="1915859"/>
            <a:ext cx="3646966" cy="2881426"/>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96754" y="1915881"/>
            <a:ext cx="3639311" cy="2881398"/>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8"/>
          <p:cNvSpPr>
            <a:spLocks noGrp="1"/>
          </p:cNvSpPr>
          <p:nvPr>
            <p:ph type="dt" sz="half" idx="10"/>
          </p:nvPr>
        </p:nvSpPr>
        <p:spPr/>
        <p:txBody>
          <a:bodyPr/>
          <a:lstStyle/>
          <a:p>
            <a:fld id="{1D8BD707-D9CF-40AE-B4C6-C98DA3205C09}" type="datetimeFigureOut">
              <a:rPr lang="en-US" smtClean="0"/>
              <a:pPr/>
              <a:t>12/8/2014</a:t>
            </a:fld>
            <a:endParaRPr lang="en-US"/>
          </a:p>
        </p:txBody>
      </p:sp>
      <p:sp>
        <p:nvSpPr>
          <p:cNvPr id="10" name="Slide Number Placeholder 9"/>
          <p:cNvSpPr>
            <a:spLocks noGrp="1"/>
          </p:cNvSpPr>
          <p:nvPr>
            <p:ph type="sldNum" sz="quarter" idx="11"/>
          </p:nvPr>
        </p:nvSpPr>
        <p:spPr/>
        <p:txBody>
          <a:bodyPr/>
          <a:lstStyle/>
          <a:p>
            <a:fld id="{B6F15528-21DE-4FAA-801E-634DDDAF4B2B}" type="slidenum">
              <a:rPr lang="en-US" smtClean="0"/>
              <a:pPr/>
              <a:t>‹#›</a:t>
            </a:fld>
            <a:endParaRPr lang="en-US"/>
          </a:p>
        </p:txBody>
      </p:sp>
      <p:sp>
        <p:nvSpPr>
          <p:cNvPr id="11" name="Footer Placeholder 10"/>
          <p:cNvSpPr>
            <a:spLocks noGrp="1"/>
          </p:cNvSpPr>
          <p:nvPr>
            <p:ph type="ftr" sz="quarter" idx="12"/>
          </p:nvPr>
        </p:nvSpPr>
        <p:spPr>
          <a:xfrm>
            <a:off x="493776" y="6356350"/>
            <a:ext cx="5102352" cy="365125"/>
          </a:xfrm>
        </p:spPr>
        <p:txBody>
          <a:bodyPr/>
          <a:lstStyle/>
          <a:p>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3776" y="609600"/>
            <a:ext cx="3615734" cy="1066799"/>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95301" y="1916113"/>
            <a:ext cx="3638550" cy="646112"/>
          </a:xfrm>
        </p:spPr>
        <p:txBody>
          <a:bodyPr anchor="t">
            <a:normAutofit/>
          </a:bodyPr>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860676"/>
            <a:ext cx="3638550" cy="2882899"/>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92625" y="1916113"/>
            <a:ext cx="3660775" cy="646112"/>
          </a:xfrm>
        </p:spPr>
        <p:txBody>
          <a:bodyPr anchor="t">
            <a:normAutofit/>
          </a:bodyPr>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92626" y="2860676"/>
            <a:ext cx="3651250" cy="2882900"/>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Date Placeholder 9"/>
          <p:cNvSpPr>
            <a:spLocks noGrp="1"/>
          </p:cNvSpPr>
          <p:nvPr>
            <p:ph type="dt" sz="half" idx="10"/>
          </p:nvPr>
        </p:nvSpPr>
        <p:spPr/>
        <p:txBody>
          <a:bodyPr/>
          <a:lstStyle/>
          <a:p>
            <a:fld id="{1D8BD707-D9CF-40AE-B4C6-C98DA3205C09}" type="datetimeFigureOut">
              <a:rPr lang="en-US" smtClean="0"/>
              <a:pPr/>
              <a:t>12/8/2014</a:t>
            </a:fld>
            <a:endParaRPr lang="en-US"/>
          </a:p>
        </p:txBody>
      </p:sp>
      <p:sp>
        <p:nvSpPr>
          <p:cNvPr id="11" name="Slide Number Placeholder 10"/>
          <p:cNvSpPr>
            <a:spLocks noGrp="1"/>
          </p:cNvSpPr>
          <p:nvPr>
            <p:ph type="sldNum" sz="quarter" idx="11"/>
          </p:nvPr>
        </p:nvSpPr>
        <p:spPr/>
        <p:txBody>
          <a:bodyPr/>
          <a:lstStyle/>
          <a:p>
            <a:fld id="{B6F15528-21DE-4FAA-801E-634DDDAF4B2B}" type="slidenum">
              <a:rPr lang="en-US" smtClean="0"/>
              <a:pPr/>
              <a:t>‹#›</a:t>
            </a:fld>
            <a:endParaRPr lang="en-US"/>
          </a:p>
        </p:txBody>
      </p:sp>
      <p:sp>
        <p:nvSpPr>
          <p:cNvPr id="12" name="Footer Placeholder 11"/>
          <p:cNvSpPr>
            <a:spLocks noGrp="1"/>
          </p:cNvSpPr>
          <p:nvPr>
            <p:ph type="ftr" sz="quarter" idx="12"/>
          </p:nvPr>
        </p:nvSpPr>
        <p:spPr>
          <a:xfrm>
            <a:off x="493776" y="6356350"/>
            <a:ext cx="5102352" cy="365125"/>
          </a:xfrm>
        </p:spPr>
        <p:txBody>
          <a:bodyPr/>
          <a:lstStyle/>
          <a:p>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7162800" y="1551543"/>
            <a:ext cx="1828800" cy="365125"/>
          </a:xfrm>
        </p:spPr>
        <p:txBody>
          <a:bodyPr/>
          <a:lstStyle/>
          <a:p>
            <a:fld id="{1D8BD707-D9CF-40AE-B4C6-C98DA3205C09}" type="datetimeFigureOut">
              <a:rPr lang="en-US" smtClean="0"/>
              <a:pPr/>
              <a:t>12/8/2014</a:t>
            </a:fld>
            <a:endParaRPr lang="en-US"/>
          </a:p>
        </p:txBody>
      </p:sp>
      <p:sp>
        <p:nvSpPr>
          <p:cNvPr id="5" name="Title 4"/>
          <p:cNvSpPr>
            <a:spLocks noGrp="1"/>
          </p:cNvSpPr>
          <p:nvPr>
            <p:ph type="title"/>
          </p:nvPr>
        </p:nvSpPr>
        <p:spPr/>
        <p:txBody>
          <a:bodyPr/>
          <a:lstStyle/>
          <a:p>
            <a:r>
              <a:rPr lang="en-US" smtClean="0"/>
              <a:t>Click to edit Master title style</a:t>
            </a:r>
            <a:endParaRPr lang="en-US" dirty="0"/>
          </a:p>
        </p:txBody>
      </p:sp>
      <p:sp>
        <p:nvSpPr>
          <p:cNvPr id="4" name="Slide Number Placeholder 3"/>
          <p:cNvSpPr>
            <a:spLocks noGrp="1"/>
          </p:cNvSpPr>
          <p:nvPr>
            <p:ph type="sldNum" sz="quarter" idx="11"/>
          </p:nvPr>
        </p:nvSpPr>
        <p:spPr/>
        <p:txBody>
          <a:bodyPr/>
          <a:lstStyle/>
          <a:p>
            <a:fld id="{B6F15528-21DE-4FAA-801E-634DDDAF4B2B}" type="slidenum">
              <a:rPr lang="en-US" smtClean="0"/>
              <a:pPr/>
              <a:t>‹#›</a:t>
            </a:fld>
            <a:endParaRPr lang="en-US"/>
          </a:p>
        </p:txBody>
      </p:sp>
      <p:sp>
        <p:nvSpPr>
          <p:cNvPr id="6" name="Footer Placeholder 5"/>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450" y="1920876"/>
            <a:ext cx="3654425" cy="2889249"/>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93776" y="606425"/>
            <a:ext cx="3629025" cy="1041400"/>
          </a:xfrm>
        </p:spPr>
        <p:txBody>
          <a:bodyPr anchor="t">
            <a:normAutofit/>
          </a:bodyPr>
          <a:lstStyle>
            <a:lvl1pPr algn="l">
              <a:defRPr sz="18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495300" y="1920875"/>
            <a:ext cx="3629025" cy="1812925"/>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12/8/2014</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a:xfrm>
            <a:off x="493776" y="6356350"/>
            <a:ext cx="5102352" cy="365125"/>
          </a:xfrm>
        </p:spPr>
        <p:txBody>
          <a:bodyPr/>
          <a:lstStyle/>
          <a:p>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3776" y="600074"/>
            <a:ext cx="2074862" cy="1981201"/>
          </a:xfrm>
          <a:ln>
            <a:noFill/>
          </a:ln>
        </p:spPr>
        <p:txBody>
          <a:bodyPr anchor="t">
            <a:normAutofit/>
          </a:bodyPr>
          <a:lstStyle>
            <a:lvl1pPr algn="l">
              <a:defRPr sz="1800" b="0"/>
            </a:lvl1pPr>
          </a:lstStyle>
          <a:p>
            <a:r>
              <a:rPr lang="en-US" smtClean="0"/>
              <a:t>Click to edit Master title style</a:t>
            </a:r>
            <a:endParaRPr lang="en-US" dirty="0"/>
          </a:p>
        </p:txBody>
      </p:sp>
      <p:sp>
        <p:nvSpPr>
          <p:cNvPr id="3" name="Picture Placeholder 2"/>
          <p:cNvSpPr>
            <a:spLocks noGrp="1"/>
          </p:cNvSpPr>
          <p:nvPr>
            <p:ph type="pic" idx="1"/>
          </p:nvPr>
        </p:nvSpPr>
        <p:spPr>
          <a:xfrm>
            <a:off x="2963862" y="1650999"/>
            <a:ext cx="5627687" cy="42207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963862" y="614363"/>
            <a:ext cx="3741738" cy="909637"/>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12/8/2014</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a:xfrm>
            <a:off x="493776" y="6356350"/>
            <a:ext cx="5102352" cy="365125"/>
          </a:xfrm>
        </p:spPr>
        <p:txBody>
          <a:bodyPr/>
          <a:lstStyle/>
          <a:p>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1554480"/>
            <a:ext cx="2073348" cy="1979466"/>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454400" y="1547036"/>
            <a:ext cx="4222308" cy="388620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162800" y="189468"/>
            <a:ext cx="1828800" cy="365125"/>
          </a:xfrm>
          <a:prstGeom prst="rect">
            <a:avLst/>
          </a:prstGeom>
        </p:spPr>
        <p:txBody>
          <a:bodyPr vert="horz" lIns="91440" tIns="45720" rIns="91440" bIns="45720" rtlCol="0" anchor="t"/>
          <a:lstStyle>
            <a:lvl1pPr algn="l">
              <a:defRPr sz="1200">
                <a:solidFill>
                  <a:schemeClr val="tx1">
                    <a:tint val="75000"/>
                  </a:schemeClr>
                </a:solidFill>
              </a:defRPr>
            </a:lvl1pPr>
          </a:lstStyle>
          <a:p>
            <a:fld id="{1D8BD707-D9CF-40AE-B4C6-C98DA3205C09}" type="datetimeFigureOut">
              <a:rPr lang="en-US" smtClean="0"/>
              <a:pPr/>
              <a:t>12/8/2014</a:t>
            </a:fld>
            <a:endParaRPr lang="en-US"/>
          </a:p>
        </p:txBody>
      </p:sp>
      <p:sp>
        <p:nvSpPr>
          <p:cNvPr id="5" name="Footer Placeholder 4"/>
          <p:cNvSpPr>
            <a:spLocks noGrp="1"/>
          </p:cNvSpPr>
          <p:nvPr>
            <p:ph type="ftr" sz="quarter" idx="3"/>
          </p:nvPr>
        </p:nvSpPr>
        <p:spPr>
          <a:xfrm>
            <a:off x="1069848" y="6356350"/>
            <a:ext cx="5102352" cy="365125"/>
          </a:xfrm>
          <a:prstGeom prst="rect">
            <a:avLst/>
          </a:prstGeom>
        </p:spPr>
        <p:txBody>
          <a:bodyPr vert="horz" lIns="91440" tIns="45720" rIns="91440" bIns="45720" rtlCol="0" anchor="t"/>
          <a:lstStyle>
            <a:lvl1pPr algn="l">
              <a:defRPr sz="1200">
                <a:solidFill>
                  <a:schemeClr val="tx1"/>
                </a:solidFill>
              </a:defRPr>
            </a:lvl1pPr>
          </a:lstStyle>
          <a:p>
            <a:endParaRPr lang="en-US"/>
          </a:p>
        </p:txBody>
      </p:sp>
      <p:sp>
        <p:nvSpPr>
          <p:cNvPr id="6" name="Slide Number Placeholder 5"/>
          <p:cNvSpPr>
            <a:spLocks noGrp="1"/>
          </p:cNvSpPr>
          <p:nvPr>
            <p:ph type="sldNum" sz="quarter" idx="4"/>
          </p:nvPr>
        </p:nvSpPr>
        <p:spPr>
          <a:xfrm>
            <a:off x="7159752" y="6356350"/>
            <a:ext cx="1137684" cy="365125"/>
          </a:xfrm>
          <a:prstGeom prst="rect">
            <a:avLst/>
          </a:prstGeom>
        </p:spPr>
        <p:txBody>
          <a:bodyPr vert="horz" lIns="91440" tIns="45720" rIns="91440" bIns="45720" rtlCol="0" anchor="t"/>
          <a:lstStyle>
            <a:lvl1pPr algn="l">
              <a:defRPr sz="12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iming>
    <p:tnLst>
      <p:par>
        <p:cTn id="1" dur="indefinite" restart="never" nodeType="tmRoot"/>
      </p:par>
    </p:tnLst>
  </p:timing>
  <p:txStyles>
    <p:titleStyle>
      <a:lvl1pPr algn="l" defTabSz="914400" rtl="0" eaLnBrk="1" latinLnBrk="0" hangingPunct="1">
        <a:spcBef>
          <a:spcPct val="0"/>
        </a:spcBef>
        <a:buNone/>
        <a:defRPr sz="18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599" y="76200"/>
            <a:ext cx="8776373" cy="1477328"/>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b="1" dirty="0">
                <a:solidFill>
                  <a:srgbClr val="FFC000"/>
                </a:solidFill>
              </a:rPr>
              <a:t> </a:t>
            </a:r>
          </a:p>
          <a:p>
            <a:pPr algn="ctr"/>
            <a:r>
              <a:rPr lang="en-GB" sz="3000" b="1" dirty="0">
                <a:solidFill>
                  <a:srgbClr val="FFC000"/>
                </a:solidFill>
              </a:rPr>
              <a:t>Student Mental Health: A Prospective Cohort Study </a:t>
            </a:r>
            <a:endParaRPr lang="en-GB" sz="3000" b="1" dirty="0" smtClean="0">
              <a:solidFill>
                <a:srgbClr val="FFC000"/>
              </a:solidFill>
            </a:endParaRPr>
          </a:p>
          <a:p>
            <a:pPr algn="ctr"/>
            <a:r>
              <a:rPr lang="en-GB" sz="3000" b="1" dirty="0" smtClean="0">
                <a:solidFill>
                  <a:srgbClr val="FFC000"/>
                </a:solidFill>
              </a:rPr>
              <a:t>of </a:t>
            </a:r>
            <a:r>
              <a:rPr lang="en-GB" sz="3000" b="1" dirty="0">
                <a:solidFill>
                  <a:srgbClr val="FFC000"/>
                </a:solidFill>
              </a:rPr>
              <a:t>the Impact of Increased Tuition Fees</a:t>
            </a:r>
          </a:p>
        </p:txBody>
      </p:sp>
      <p:sp>
        <p:nvSpPr>
          <p:cNvPr id="7" name="TextBox 6"/>
          <p:cNvSpPr txBox="1"/>
          <p:nvPr/>
        </p:nvSpPr>
        <p:spPr>
          <a:xfrm>
            <a:off x="228600" y="1719575"/>
            <a:ext cx="8534400" cy="830997"/>
          </a:xfrm>
          <a:prstGeom prst="rect">
            <a:avLst/>
          </a:prstGeom>
          <a:noFill/>
        </p:spPr>
        <p:txBody>
          <a:bodyPr wrap="square" rtlCol="0">
            <a:spAutoFit/>
          </a:bodyPr>
          <a:lstStyle/>
          <a:p>
            <a:pPr algn="ctr"/>
            <a:r>
              <a:rPr lang="en-GB" sz="2400" b="1" dirty="0" smtClean="0"/>
              <a:t>Thomas Richardson</a:t>
            </a:r>
          </a:p>
          <a:p>
            <a:pPr algn="ctr"/>
            <a:r>
              <a:rPr lang="en-GB" sz="2400" b="1" dirty="0" smtClean="0"/>
              <a:t>Doctorate in Clinical Psychology, University of Southampton</a:t>
            </a:r>
            <a:endParaRPr lang="en-GB" sz="2400" b="1" dirty="0"/>
          </a:p>
        </p:txBody>
      </p:sp>
      <p:sp>
        <p:nvSpPr>
          <p:cNvPr id="8" name="TextBox 7"/>
          <p:cNvSpPr txBox="1"/>
          <p:nvPr/>
        </p:nvSpPr>
        <p:spPr>
          <a:xfrm>
            <a:off x="831892" y="3945522"/>
            <a:ext cx="7086600" cy="1938992"/>
          </a:xfrm>
          <a:prstGeom prst="rect">
            <a:avLst/>
          </a:prstGeom>
          <a:noFill/>
        </p:spPr>
        <p:txBody>
          <a:bodyPr wrap="square" rtlCol="0">
            <a:spAutoFit/>
          </a:bodyPr>
          <a:lstStyle/>
          <a:p>
            <a:pPr algn="ctr"/>
            <a:endParaRPr lang="en-GB" sz="2400" b="1" dirty="0" smtClean="0"/>
          </a:p>
          <a:p>
            <a:pPr algn="ctr"/>
            <a:endParaRPr lang="en-GB" sz="2400" b="1" dirty="0"/>
          </a:p>
          <a:p>
            <a:pPr algn="ctr"/>
            <a:r>
              <a:rPr lang="en-GB" sz="2400" b="1" dirty="0" smtClean="0"/>
              <a:t>- Completed for </a:t>
            </a:r>
            <a:r>
              <a:rPr lang="en-GB" sz="2400" b="1" dirty="0" err="1" smtClean="0"/>
              <a:t>D.Clin.Psychol</a:t>
            </a:r>
            <a:r>
              <a:rPr lang="en-GB" sz="2400" b="1" dirty="0" smtClean="0"/>
              <a:t> thesis</a:t>
            </a:r>
          </a:p>
          <a:p>
            <a:pPr algn="ctr"/>
            <a:r>
              <a:rPr lang="en-GB" sz="2400" b="1" dirty="0" smtClean="0"/>
              <a:t>- Submitted to the </a:t>
            </a:r>
          </a:p>
          <a:p>
            <a:pPr algn="ctr"/>
            <a:r>
              <a:rPr lang="en-GB" sz="2400" b="1" dirty="0" smtClean="0"/>
              <a:t>British Journal of Psychiatry</a:t>
            </a:r>
            <a:endParaRPr lang="en-GB" sz="2400" b="1" dirty="0"/>
          </a:p>
        </p:txBody>
      </p:sp>
      <p:sp>
        <p:nvSpPr>
          <p:cNvPr id="9" name="TextBox 8"/>
          <p:cNvSpPr txBox="1"/>
          <p:nvPr/>
        </p:nvSpPr>
        <p:spPr>
          <a:xfrm>
            <a:off x="0" y="2626926"/>
            <a:ext cx="8915400" cy="1200329"/>
          </a:xfrm>
          <a:prstGeom prst="rect">
            <a:avLst/>
          </a:prstGeom>
          <a:noFill/>
        </p:spPr>
        <p:txBody>
          <a:bodyPr wrap="square" rtlCol="0">
            <a:spAutoFit/>
          </a:bodyPr>
          <a:lstStyle/>
          <a:p>
            <a:pPr algn="ctr"/>
            <a:r>
              <a:rPr lang="en-GB" sz="2400" b="1" dirty="0" smtClean="0"/>
              <a:t>Supervisors:</a:t>
            </a:r>
          </a:p>
          <a:p>
            <a:pPr algn="ctr"/>
            <a:r>
              <a:rPr lang="en-GB" sz="2400" b="1" dirty="0" smtClean="0"/>
              <a:t>- Peter Elliott, </a:t>
            </a:r>
            <a:r>
              <a:rPr lang="en-GB" sz="2400" b="1" dirty="0"/>
              <a:t>Doctorate in Clinical Psychology, </a:t>
            </a:r>
            <a:r>
              <a:rPr lang="en-GB" sz="2400" b="1" dirty="0" smtClean="0"/>
              <a:t>Southampton</a:t>
            </a:r>
          </a:p>
          <a:p>
            <a:pPr algn="ctr"/>
            <a:r>
              <a:rPr lang="en-GB" sz="2400" b="1" dirty="0" smtClean="0"/>
              <a:t>- Ron Roberts, Department of Psychology, Kingston University</a:t>
            </a:r>
            <a:endParaRPr lang="en-GB" sz="2400" b="1" dirty="0"/>
          </a:p>
        </p:txBody>
      </p:sp>
      <p:pic>
        <p:nvPicPr>
          <p:cNvPr id="11" name="Picture 2" descr="F:\Dissertation\Research showcase\Pictures to use\student-loan-debt-pic.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6759" y="4399830"/>
            <a:ext cx="1776668" cy="2345202"/>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F:\Dissertation\Research showcase\Pictures to use\hat money.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78267" y="4572000"/>
            <a:ext cx="2126705" cy="21205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80570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75828"/>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dirty="0">
                <a:solidFill>
                  <a:srgbClr val="FFC000"/>
                </a:solidFill>
              </a:rPr>
              <a:t> </a:t>
            </a:r>
          </a:p>
          <a:p>
            <a:pPr algn="ctr"/>
            <a:r>
              <a:rPr lang="en-GB" sz="3000" b="1" dirty="0" smtClean="0">
                <a:solidFill>
                  <a:srgbClr val="FFC000"/>
                </a:solidFill>
              </a:rPr>
              <a:t>Results</a:t>
            </a:r>
            <a:endParaRPr lang="en-GB" sz="3000" dirty="0">
              <a:solidFill>
                <a:srgbClr val="FFC000"/>
              </a:solidFill>
            </a:endParaRPr>
          </a:p>
        </p:txBody>
      </p:sp>
      <p:sp>
        <p:nvSpPr>
          <p:cNvPr id="2" name="Rectangle 1"/>
          <p:cNvSpPr/>
          <p:nvPr/>
        </p:nvSpPr>
        <p:spPr>
          <a:xfrm>
            <a:off x="228600" y="833521"/>
            <a:ext cx="8458200" cy="6001643"/>
          </a:xfrm>
          <a:prstGeom prst="rect">
            <a:avLst/>
          </a:prstGeom>
        </p:spPr>
        <p:txBody>
          <a:bodyPr wrap="square">
            <a:spAutoFit/>
          </a:bodyPr>
          <a:lstStyle/>
          <a:p>
            <a:r>
              <a:rPr lang="en-GB" sz="2400" b="1" u="sng" dirty="0" smtClean="0"/>
              <a:t>Mediators</a:t>
            </a:r>
          </a:p>
          <a:p>
            <a:r>
              <a:rPr lang="en-GB" sz="2400" b="1" dirty="0" smtClean="0"/>
              <a:t>- Lower family affluence: more depressed due to greater debt, more stressed due to greater financial stress</a:t>
            </a:r>
          </a:p>
          <a:p>
            <a:endParaRPr lang="en-GB" sz="2400" b="1" dirty="0" smtClean="0"/>
          </a:p>
          <a:p>
            <a:r>
              <a:rPr lang="en-GB" sz="2400" b="1" dirty="0" smtClean="0"/>
              <a:t>- Difficulty paying bills related to mental health, stress and anxiety via stress about debt</a:t>
            </a:r>
            <a:endParaRPr lang="en-GB" sz="2400" b="1" dirty="0"/>
          </a:p>
          <a:p>
            <a:endParaRPr lang="en-GB" sz="2400" b="1" dirty="0" smtClean="0"/>
          </a:p>
          <a:p>
            <a:r>
              <a:rPr lang="en-GB" sz="2400" b="1" dirty="0" smtClean="0"/>
              <a:t>- Alcohol </a:t>
            </a:r>
            <a:r>
              <a:rPr lang="en-GB" sz="2400" b="1" dirty="0"/>
              <a:t>use </a:t>
            </a:r>
            <a:r>
              <a:rPr lang="en-GB" sz="2400" b="1" dirty="0" smtClean="0"/>
              <a:t>moderated relationship </a:t>
            </a:r>
            <a:r>
              <a:rPr lang="en-GB" sz="2400" b="1" dirty="0"/>
              <a:t>between stress about debt and </a:t>
            </a:r>
            <a:r>
              <a:rPr lang="en-GB" sz="2400" b="1" dirty="0" smtClean="0"/>
              <a:t>anxiety </a:t>
            </a:r>
          </a:p>
          <a:p>
            <a:endParaRPr lang="en-GB" sz="2400" b="1" dirty="0" smtClean="0"/>
          </a:p>
          <a:p>
            <a:r>
              <a:rPr lang="en-GB" sz="2400" b="1" dirty="0" smtClean="0"/>
              <a:t>- Higher levels of financial </a:t>
            </a:r>
            <a:r>
              <a:rPr lang="en-GB" sz="2400" b="1" dirty="0"/>
              <a:t>stress </a:t>
            </a:r>
            <a:r>
              <a:rPr lang="en-GB" sz="2400" b="1" dirty="0" smtClean="0"/>
              <a:t>accounted </a:t>
            </a:r>
            <a:r>
              <a:rPr lang="en-GB" sz="2400" b="1" dirty="0"/>
              <a:t>for </a:t>
            </a:r>
            <a:r>
              <a:rPr lang="en-GB" sz="2400" b="1" dirty="0" smtClean="0"/>
              <a:t>poorer </a:t>
            </a:r>
            <a:r>
              <a:rPr lang="en-GB" sz="2400" b="1" dirty="0"/>
              <a:t>mental health and greater anxiety in those from </a:t>
            </a:r>
            <a:r>
              <a:rPr lang="en-GB" sz="2400" b="1" dirty="0" smtClean="0"/>
              <a:t>Wales</a:t>
            </a:r>
            <a:endParaRPr lang="en-GB" sz="2400" b="1" dirty="0"/>
          </a:p>
          <a:p>
            <a:endParaRPr lang="en-GB" sz="2400" b="1" dirty="0" smtClean="0"/>
          </a:p>
          <a:p>
            <a:r>
              <a:rPr lang="en-GB" sz="2400" b="1" dirty="0" smtClean="0"/>
              <a:t>- Higher </a:t>
            </a:r>
            <a:r>
              <a:rPr lang="en-GB" sz="2400" b="1" dirty="0"/>
              <a:t>levels of financial stress </a:t>
            </a:r>
            <a:r>
              <a:rPr lang="en-GB" sz="2400" b="1" dirty="0" smtClean="0"/>
              <a:t>explained </a:t>
            </a:r>
            <a:r>
              <a:rPr lang="en-GB" sz="2400" b="1" dirty="0"/>
              <a:t>greater alcohol dependence in those of mixed </a:t>
            </a:r>
            <a:r>
              <a:rPr lang="en-GB" sz="2400" b="1" dirty="0" smtClean="0"/>
              <a:t>ethnicity</a:t>
            </a:r>
          </a:p>
          <a:p>
            <a:endParaRPr lang="en-GB" sz="2400" b="1" dirty="0"/>
          </a:p>
        </p:txBody>
      </p:sp>
    </p:spTree>
    <p:extLst>
      <p:ext uri="{BB962C8B-B14F-4D97-AF65-F5344CB8AC3E}">
        <p14:creationId xmlns:p14="http://schemas.microsoft.com/office/powerpoint/2010/main" val="2785036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75828"/>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dirty="0">
                <a:solidFill>
                  <a:srgbClr val="FFC000"/>
                </a:solidFill>
              </a:rPr>
              <a:t> </a:t>
            </a:r>
          </a:p>
          <a:p>
            <a:pPr algn="ctr"/>
            <a:r>
              <a:rPr lang="en-GB" sz="3000" b="1" dirty="0" smtClean="0">
                <a:solidFill>
                  <a:srgbClr val="FFC000"/>
                </a:solidFill>
              </a:rPr>
              <a:t>Results</a:t>
            </a:r>
            <a:endParaRPr lang="en-GB" sz="3000" dirty="0">
              <a:solidFill>
                <a:srgbClr val="FFC000"/>
              </a:solidFill>
            </a:endParaRPr>
          </a:p>
        </p:txBody>
      </p:sp>
      <p:sp>
        <p:nvSpPr>
          <p:cNvPr id="4" name="TextBox 3"/>
          <p:cNvSpPr txBox="1"/>
          <p:nvPr/>
        </p:nvSpPr>
        <p:spPr>
          <a:xfrm>
            <a:off x="228600" y="806213"/>
            <a:ext cx="8458200" cy="830997"/>
          </a:xfrm>
          <a:prstGeom prst="rect">
            <a:avLst/>
          </a:prstGeom>
          <a:noFill/>
        </p:spPr>
        <p:txBody>
          <a:bodyPr wrap="square" rtlCol="0">
            <a:spAutoFit/>
          </a:bodyPr>
          <a:lstStyle/>
          <a:p>
            <a:pPr algn="just"/>
            <a:r>
              <a:rPr lang="en-GB" sz="2400" b="1" u="sng" dirty="0" smtClean="0"/>
              <a:t>Changes over time: Anxiety (GAD-7)</a:t>
            </a:r>
          </a:p>
          <a:p>
            <a:pPr algn="just"/>
            <a:r>
              <a:rPr lang="en-GB" sz="2400" b="1" dirty="0" smtClean="0"/>
              <a:t>Significant Time*Fees Interaction: </a:t>
            </a:r>
            <a:r>
              <a:rPr lang="en-GB" sz="2400" b="1" i="1" dirty="0"/>
              <a:t>F</a:t>
            </a:r>
            <a:r>
              <a:rPr lang="en-GB" sz="2400" b="1" dirty="0"/>
              <a:t>(2, 336)=4.83, </a:t>
            </a:r>
            <a:r>
              <a:rPr lang="en-GB" sz="2400" b="1" i="1" dirty="0"/>
              <a:t>p</a:t>
            </a:r>
            <a:r>
              <a:rPr lang="en-GB" sz="2400" b="1" dirty="0"/>
              <a:t>&lt;.01</a:t>
            </a:r>
            <a:r>
              <a:rPr lang="en-GB" sz="2400" b="1" dirty="0" smtClean="0"/>
              <a:t> </a:t>
            </a:r>
            <a:endParaRPr lang="en-GB" sz="2400" b="1" dirty="0"/>
          </a:p>
        </p:txBody>
      </p:sp>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1154545" y="1752599"/>
            <a:ext cx="6248400" cy="4932507"/>
          </a:xfrm>
          <a:prstGeom prst="rect">
            <a:avLst/>
          </a:prstGeom>
          <a:noFill/>
          <a:ln>
            <a:noFill/>
          </a:ln>
        </p:spPr>
      </p:pic>
    </p:spTree>
    <p:extLst>
      <p:ext uri="{BB962C8B-B14F-4D97-AF65-F5344CB8AC3E}">
        <p14:creationId xmlns:p14="http://schemas.microsoft.com/office/powerpoint/2010/main" val="1554083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75828"/>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dirty="0">
                <a:solidFill>
                  <a:srgbClr val="FFC000"/>
                </a:solidFill>
              </a:rPr>
              <a:t> </a:t>
            </a:r>
          </a:p>
          <a:p>
            <a:pPr algn="ctr"/>
            <a:r>
              <a:rPr lang="en-GB" sz="3000" b="1" dirty="0" smtClean="0">
                <a:solidFill>
                  <a:srgbClr val="FFC000"/>
                </a:solidFill>
              </a:rPr>
              <a:t>Results</a:t>
            </a:r>
            <a:endParaRPr lang="en-GB" sz="3000" dirty="0">
              <a:solidFill>
                <a:srgbClr val="FFC000"/>
              </a:solidFill>
            </a:endParaRPr>
          </a:p>
        </p:txBody>
      </p:sp>
      <p:sp>
        <p:nvSpPr>
          <p:cNvPr id="4" name="TextBox 3"/>
          <p:cNvSpPr txBox="1"/>
          <p:nvPr/>
        </p:nvSpPr>
        <p:spPr>
          <a:xfrm>
            <a:off x="228600" y="839835"/>
            <a:ext cx="8458200" cy="830997"/>
          </a:xfrm>
          <a:prstGeom prst="rect">
            <a:avLst/>
          </a:prstGeom>
          <a:noFill/>
        </p:spPr>
        <p:txBody>
          <a:bodyPr wrap="square" rtlCol="0">
            <a:spAutoFit/>
          </a:bodyPr>
          <a:lstStyle/>
          <a:p>
            <a:pPr algn="just"/>
            <a:r>
              <a:rPr lang="en-GB" sz="2400" b="1" u="sng" dirty="0" smtClean="0"/>
              <a:t>Changes over time: Depression (CES-D)</a:t>
            </a:r>
          </a:p>
          <a:p>
            <a:pPr algn="just"/>
            <a:r>
              <a:rPr lang="en-GB" sz="2400" b="1" dirty="0" smtClean="0"/>
              <a:t>Significant Time*Fees Interaction: </a:t>
            </a:r>
            <a:r>
              <a:rPr lang="en-GB" sz="2400" b="1" i="1" dirty="0"/>
              <a:t>F</a:t>
            </a:r>
            <a:r>
              <a:rPr lang="en-GB" sz="2400" b="1" dirty="0"/>
              <a:t>(2,336)=7.03, p&lt;.001 </a:t>
            </a:r>
          </a:p>
        </p:txBody>
      </p:sp>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1168400" y="1752600"/>
            <a:ext cx="6091382" cy="4869873"/>
          </a:xfrm>
          <a:prstGeom prst="rect">
            <a:avLst/>
          </a:prstGeom>
          <a:noFill/>
          <a:ln>
            <a:noFill/>
          </a:ln>
        </p:spPr>
      </p:pic>
    </p:spTree>
    <p:extLst>
      <p:ext uri="{BB962C8B-B14F-4D97-AF65-F5344CB8AC3E}">
        <p14:creationId xmlns:p14="http://schemas.microsoft.com/office/powerpoint/2010/main" val="4225304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75828"/>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dirty="0">
                <a:solidFill>
                  <a:srgbClr val="FFC000"/>
                </a:solidFill>
              </a:rPr>
              <a:t> </a:t>
            </a:r>
          </a:p>
          <a:p>
            <a:pPr algn="ctr"/>
            <a:r>
              <a:rPr lang="en-GB" sz="3000" b="1" dirty="0" smtClean="0">
                <a:solidFill>
                  <a:srgbClr val="FFC000"/>
                </a:solidFill>
              </a:rPr>
              <a:t>Results</a:t>
            </a:r>
            <a:endParaRPr lang="en-GB" sz="3000" dirty="0">
              <a:solidFill>
                <a:srgbClr val="FFC000"/>
              </a:solidFill>
            </a:endParaRPr>
          </a:p>
        </p:txBody>
      </p:sp>
      <p:sp>
        <p:nvSpPr>
          <p:cNvPr id="4" name="TextBox 3"/>
          <p:cNvSpPr txBox="1"/>
          <p:nvPr/>
        </p:nvSpPr>
        <p:spPr>
          <a:xfrm>
            <a:off x="228600" y="826187"/>
            <a:ext cx="8458200" cy="830997"/>
          </a:xfrm>
          <a:prstGeom prst="rect">
            <a:avLst/>
          </a:prstGeom>
          <a:noFill/>
        </p:spPr>
        <p:txBody>
          <a:bodyPr wrap="square" rtlCol="0">
            <a:spAutoFit/>
          </a:bodyPr>
          <a:lstStyle/>
          <a:p>
            <a:pPr algn="just"/>
            <a:r>
              <a:rPr lang="en-GB" sz="2400" b="1" u="sng" dirty="0" smtClean="0"/>
              <a:t>Changes over time: Global Mental Health (CORE-GP)</a:t>
            </a:r>
          </a:p>
          <a:p>
            <a:pPr algn="just"/>
            <a:r>
              <a:rPr lang="en-GB" sz="2400" b="1" dirty="0" smtClean="0"/>
              <a:t>Significant Time*Fees Interaction: </a:t>
            </a:r>
            <a:r>
              <a:rPr lang="en-GB" sz="2400" b="1" i="1" dirty="0"/>
              <a:t>F</a:t>
            </a:r>
            <a:r>
              <a:rPr lang="en-GB" sz="2400" b="1" dirty="0"/>
              <a:t>(2, 336)=4.90, </a:t>
            </a:r>
            <a:r>
              <a:rPr lang="en-GB" sz="2400" b="1" i="1" dirty="0"/>
              <a:t>p</a:t>
            </a:r>
            <a:r>
              <a:rPr lang="en-GB" sz="2400" b="1" dirty="0"/>
              <a:t>&lt;.01</a:t>
            </a: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149927" y="1828800"/>
            <a:ext cx="6096000" cy="4876800"/>
          </a:xfrm>
          <a:prstGeom prst="rect">
            <a:avLst/>
          </a:prstGeom>
          <a:noFill/>
          <a:ln>
            <a:noFill/>
          </a:ln>
        </p:spPr>
      </p:pic>
    </p:spTree>
    <p:extLst>
      <p:ext uri="{BB962C8B-B14F-4D97-AF65-F5344CB8AC3E}">
        <p14:creationId xmlns:p14="http://schemas.microsoft.com/office/powerpoint/2010/main" val="2873741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75828"/>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dirty="0">
                <a:solidFill>
                  <a:srgbClr val="FFC000"/>
                </a:solidFill>
              </a:rPr>
              <a:t> </a:t>
            </a:r>
          </a:p>
          <a:p>
            <a:pPr algn="ctr"/>
            <a:r>
              <a:rPr lang="en-GB" sz="3000" b="1" dirty="0" smtClean="0">
                <a:solidFill>
                  <a:srgbClr val="FFC000"/>
                </a:solidFill>
              </a:rPr>
              <a:t>Results</a:t>
            </a:r>
            <a:endParaRPr lang="en-GB" sz="3000" dirty="0">
              <a:solidFill>
                <a:srgbClr val="FFC000"/>
              </a:solidFill>
            </a:endParaRPr>
          </a:p>
        </p:txBody>
      </p:sp>
      <p:sp>
        <p:nvSpPr>
          <p:cNvPr id="4" name="TextBox 3"/>
          <p:cNvSpPr txBox="1"/>
          <p:nvPr/>
        </p:nvSpPr>
        <p:spPr>
          <a:xfrm>
            <a:off x="228600" y="839835"/>
            <a:ext cx="8458200" cy="830997"/>
          </a:xfrm>
          <a:prstGeom prst="rect">
            <a:avLst/>
          </a:prstGeom>
          <a:noFill/>
        </p:spPr>
        <p:txBody>
          <a:bodyPr wrap="square" rtlCol="0">
            <a:spAutoFit/>
          </a:bodyPr>
          <a:lstStyle/>
          <a:p>
            <a:pPr algn="just"/>
            <a:r>
              <a:rPr lang="en-GB" sz="2400" b="1" u="sng" dirty="0" smtClean="0"/>
              <a:t>Changes over time: Stress (PSS)</a:t>
            </a:r>
          </a:p>
          <a:p>
            <a:pPr algn="just"/>
            <a:r>
              <a:rPr lang="en-GB" sz="2400" b="1" dirty="0" smtClean="0"/>
              <a:t>Significant Time*Fees Interaction: </a:t>
            </a:r>
            <a:r>
              <a:rPr lang="en-GB" sz="2400" b="1" i="1" dirty="0"/>
              <a:t>F</a:t>
            </a:r>
            <a:r>
              <a:rPr lang="en-GB" sz="2400" b="1" dirty="0"/>
              <a:t>(1,336)=5.58, </a:t>
            </a:r>
            <a:r>
              <a:rPr lang="en-GB" sz="2400" b="1" i="1" dirty="0"/>
              <a:t>p</a:t>
            </a:r>
            <a:r>
              <a:rPr lang="en-GB" sz="2400" b="1" dirty="0"/>
              <a:t>&lt;.01</a:t>
            </a: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219197" y="1752600"/>
            <a:ext cx="6077527" cy="4869873"/>
          </a:xfrm>
          <a:prstGeom prst="rect">
            <a:avLst/>
          </a:prstGeom>
          <a:noFill/>
          <a:ln>
            <a:noFill/>
          </a:ln>
        </p:spPr>
      </p:pic>
    </p:spTree>
    <p:extLst>
      <p:ext uri="{BB962C8B-B14F-4D97-AF65-F5344CB8AC3E}">
        <p14:creationId xmlns:p14="http://schemas.microsoft.com/office/powerpoint/2010/main" val="892491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75828"/>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b="1" dirty="0">
                <a:solidFill>
                  <a:srgbClr val="FFC000"/>
                </a:solidFill>
              </a:rPr>
              <a:t> </a:t>
            </a:r>
          </a:p>
          <a:p>
            <a:pPr algn="ctr"/>
            <a:r>
              <a:rPr lang="en-GB" sz="3000" b="1" dirty="0" smtClean="0">
                <a:solidFill>
                  <a:srgbClr val="FFC000"/>
                </a:solidFill>
              </a:rPr>
              <a:t>Results</a:t>
            </a:r>
            <a:endParaRPr lang="en-GB" sz="3000" b="1" dirty="0">
              <a:solidFill>
                <a:srgbClr val="FFC000"/>
              </a:solidFill>
            </a:endParaRPr>
          </a:p>
        </p:txBody>
      </p:sp>
      <p:sp>
        <p:nvSpPr>
          <p:cNvPr id="2" name="Rectangle 1"/>
          <p:cNvSpPr/>
          <p:nvPr/>
        </p:nvSpPr>
        <p:spPr>
          <a:xfrm>
            <a:off x="228600" y="833521"/>
            <a:ext cx="8458200" cy="4524315"/>
          </a:xfrm>
          <a:prstGeom prst="rect">
            <a:avLst/>
          </a:prstGeom>
        </p:spPr>
        <p:txBody>
          <a:bodyPr wrap="square">
            <a:spAutoFit/>
          </a:bodyPr>
          <a:lstStyle/>
          <a:p>
            <a:r>
              <a:rPr lang="en-GB" sz="2400" b="1" u="sng" dirty="0" smtClean="0"/>
              <a:t>Predictors at Time 2</a:t>
            </a:r>
          </a:p>
          <a:p>
            <a:r>
              <a:rPr lang="en-GB" sz="2400" b="1" dirty="0" smtClean="0"/>
              <a:t>After controlling for time 1 scores and demographics:</a:t>
            </a:r>
          </a:p>
          <a:p>
            <a:endParaRPr lang="en-GB" sz="2400" b="1" dirty="0" smtClean="0"/>
          </a:p>
          <a:p>
            <a:r>
              <a:rPr lang="en-GB" sz="2400" b="1" dirty="0" smtClean="0"/>
              <a:t>- Greater Financial Stress time 1: Worse Depression and Anxiety time 2</a:t>
            </a:r>
          </a:p>
          <a:p>
            <a:endParaRPr lang="en-GB" sz="2400" b="1" dirty="0" smtClean="0"/>
          </a:p>
          <a:p>
            <a:r>
              <a:rPr lang="en-GB" sz="2400" b="1" dirty="0" smtClean="0"/>
              <a:t>- Predict take 16-20 years to pay back worse than 6-10 years on Global MH, Anxiety and Stress</a:t>
            </a:r>
          </a:p>
          <a:p>
            <a:endParaRPr lang="en-GB" sz="2400" b="1" dirty="0" smtClean="0"/>
          </a:p>
          <a:p>
            <a:r>
              <a:rPr lang="en-GB" sz="2400" b="1" dirty="0" smtClean="0"/>
              <a:t>- See Loan as extra tax worse Global MH than debt have to pay back</a:t>
            </a:r>
          </a:p>
          <a:p>
            <a:endParaRPr lang="en-GB" sz="2400" b="1" dirty="0" smtClean="0"/>
          </a:p>
        </p:txBody>
      </p:sp>
    </p:spTree>
    <p:extLst>
      <p:ext uri="{BB962C8B-B14F-4D97-AF65-F5344CB8AC3E}">
        <p14:creationId xmlns:p14="http://schemas.microsoft.com/office/powerpoint/2010/main" val="3602812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7613" y="-309349"/>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dirty="0">
                <a:solidFill>
                  <a:srgbClr val="FFC000"/>
                </a:solidFill>
              </a:rPr>
              <a:t> </a:t>
            </a:r>
          </a:p>
          <a:p>
            <a:pPr algn="ctr"/>
            <a:r>
              <a:rPr lang="en-GB" sz="3000" b="1" dirty="0" smtClean="0">
                <a:solidFill>
                  <a:srgbClr val="FFC000"/>
                </a:solidFill>
              </a:rPr>
              <a:t>Conclusions</a:t>
            </a:r>
            <a:endParaRPr lang="en-GB" sz="3000" dirty="0">
              <a:solidFill>
                <a:srgbClr val="FFC000"/>
              </a:solidFill>
            </a:endParaRPr>
          </a:p>
        </p:txBody>
      </p:sp>
      <p:sp>
        <p:nvSpPr>
          <p:cNvPr id="5" name="Rectangle 4"/>
          <p:cNvSpPr/>
          <p:nvPr/>
        </p:nvSpPr>
        <p:spPr>
          <a:xfrm>
            <a:off x="239972" y="710863"/>
            <a:ext cx="8700173" cy="5632311"/>
          </a:xfrm>
          <a:prstGeom prst="rect">
            <a:avLst/>
          </a:prstGeom>
        </p:spPr>
        <p:txBody>
          <a:bodyPr wrap="square">
            <a:spAutoFit/>
          </a:bodyPr>
          <a:lstStyle/>
          <a:p>
            <a:r>
              <a:rPr lang="en-GB" sz="2400" b="1" dirty="0" smtClean="0"/>
              <a:t>- No immediate impact of fees increase on student mental health</a:t>
            </a:r>
          </a:p>
          <a:p>
            <a:endParaRPr lang="en-GB" sz="2400" b="1" dirty="0" smtClean="0"/>
          </a:p>
          <a:p>
            <a:r>
              <a:rPr lang="en-GB" sz="2400" b="1" dirty="0" smtClean="0"/>
              <a:t>- Those paying more appear less likely to recover over time</a:t>
            </a:r>
          </a:p>
          <a:p>
            <a:endParaRPr lang="en-GB" sz="2400" b="1" dirty="0" smtClean="0"/>
          </a:p>
          <a:p>
            <a:r>
              <a:rPr lang="en-GB" sz="2400" b="1" dirty="0" smtClean="0"/>
              <a:t>- If this trends continues: serious public health problem</a:t>
            </a:r>
          </a:p>
          <a:p>
            <a:endParaRPr lang="en-GB" sz="2400" b="1" dirty="0" smtClean="0"/>
          </a:p>
          <a:p>
            <a:r>
              <a:rPr lang="en-GB" sz="2400" b="1" dirty="0" smtClean="0"/>
              <a:t>- Financial problems strongly related to mental health problems </a:t>
            </a:r>
          </a:p>
          <a:p>
            <a:endParaRPr lang="en-GB" sz="2400" b="1" dirty="0" smtClean="0"/>
          </a:p>
          <a:p>
            <a:r>
              <a:rPr lang="en-GB" sz="2400" b="1" dirty="0" smtClean="0"/>
              <a:t>- Causality appears to work both ways</a:t>
            </a:r>
          </a:p>
          <a:p>
            <a:endParaRPr lang="en-GB" sz="2400" b="1" dirty="0" smtClean="0"/>
          </a:p>
          <a:p>
            <a:r>
              <a:rPr lang="en-GB" sz="2400" b="1" u="sng" dirty="0" smtClean="0"/>
              <a:t>Limitations</a:t>
            </a:r>
            <a:endParaRPr lang="en-GB" sz="2400" b="1" u="sng" dirty="0"/>
          </a:p>
          <a:p>
            <a:r>
              <a:rPr lang="en-GB" sz="2400" b="1" dirty="0" smtClean="0"/>
              <a:t>- Sample relatively small, not representative (self-selection bias)</a:t>
            </a:r>
          </a:p>
          <a:p>
            <a:r>
              <a:rPr lang="en-GB" sz="2400" b="1" dirty="0" smtClean="0"/>
              <a:t>- Large drop out at time 2</a:t>
            </a:r>
          </a:p>
          <a:p>
            <a:r>
              <a:rPr lang="en-GB" sz="2400" b="1" dirty="0" smtClean="0"/>
              <a:t>- Stats not ideal</a:t>
            </a:r>
          </a:p>
          <a:p>
            <a:endParaRPr lang="en-GB" sz="2400" b="1" dirty="0" smtClean="0"/>
          </a:p>
        </p:txBody>
      </p:sp>
    </p:spTree>
    <p:extLst>
      <p:ext uri="{BB962C8B-B14F-4D97-AF65-F5344CB8AC3E}">
        <p14:creationId xmlns:p14="http://schemas.microsoft.com/office/powerpoint/2010/main" val="1554083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10" end="1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11" end="1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12" end="1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75828"/>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dirty="0">
                <a:solidFill>
                  <a:srgbClr val="FFC000"/>
                </a:solidFill>
              </a:rPr>
              <a:t> </a:t>
            </a:r>
          </a:p>
          <a:p>
            <a:pPr algn="ctr"/>
            <a:r>
              <a:rPr lang="en-GB" sz="3000" b="1" dirty="0" smtClean="0">
                <a:solidFill>
                  <a:srgbClr val="FFC000"/>
                </a:solidFill>
              </a:rPr>
              <a:t>Conclusions</a:t>
            </a:r>
            <a:endParaRPr lang="en-GB" sz="3000" dirty="0">
              <a:solidFill>
                <a:srgbClr val="FFC000"/>
              </a:solidFill>
            </a:endParaRPr>
          </a:p>
        </p:txBody>
      </p:sp>
      <p:sp>
        <p:nvSpPr>
          <p:cNvPr id="5" name="Rectangle 4"/>
          <p:cNvSpPr/>
          <p:nvPr/>
        </p:nvSpPr>
        <p:spPr>
          <a:xfrm>
            <a:off x="228600" y="833521"/>
            <a:ext cx="8458200" cy="3046988"/>
          </a:xfrm>
          <a:prstGeom prst="rect">
            <a:avLst/>
          </a:prstGeom>
        </p:spPr>
        <p:txBody>
          <a:bodyPr wrap="square">
            <a:spAutoFit/>
          </a:bodyPr>
          <a:lstStyle/>
          <a:p>
            <a:r>
              <a:rPr lang="en-GB" sz="2400" b="1" u="sng" dirty="0" smtClean="0"/>
              <a:t>Clinical Implications</a:t>
            </a:r>
          </a:p>
          <a:p>
            <a:r>
              <a:rPr lang="en-GB" sz="2400" b="1" dirty="0" smtClean="0"/>
              <a:t>- Possible stress on services</a:t>
            </a:r>
          </a:p>
          <a:p>
            <a:r>
              <a:rPr lang="en-GB" sz="2400" b="1" dirty="0" smtClean="0"/>
              <a:t>- Clinician's should ask about debt, student financial services should ask about mental health</a:t>
            </a:r>
          </a:p>
          <a:p>
            <a:endParaRPr lang="en-GB" sz="2400" b="1" dirty="0" smtClean="0"/>
          </a:p>
          <a:p>
            <a:r>
              <a:rPr lang="en-GB" sz="2400" b="1" dirty="0" smtClean="0"/>
              <a:t>- CBT/Mindfulness may be useful- work on thoughts about debt</a:t>
            </a:r>
          </a:p>
          <a:p>
            <a:endParaRPr lang="en-GB" sz="2400" b="1" dirty="0" smtClean="0"/>
          </a:p>
          <a:p>
            <a:endParaRPr lang="en-GB" sz="2400" b="1" dirty="0" smtClean="0"/>
          </a:p>
        </p:txBody>
      </p:sp>
    </p:spTree>
    <p:extLst>
      <p:ext uri="{BB962C8B-B14F-4D97-AF65-F5344CB8AC3E}">
        <p14:creationId xmlns:p14="http://schemas.microsoft.com/office/powerpoint/2010/main" val="33876003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75828"/>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dirty="0">
                <a:solidFill>
                  <a:srgbClr val="FFC000"/>
                </a:solidFill>
              </a:rPr>
              <a:t> </a:t>
            </a:r>
          </a:p>
          <a:p>
            <a:pPr algn="ctr"/>
            <a:r>
              <a:rPr lang="en-GB" sz="3000" b="1" dirty="0" smtClean="0">
                <a:solidFill>
                  <a:srgbClr val="FFC000"/>
                </a:solidFill>
              </a:rPr>
              <a:t>Acknowledgements</a:t>
            </a:r>
            <a:endParaRPr lang="en-GB" sz="3000" dirty="0">
              <a:solidFill>
                <a:srgbClr val="FFC000"/>
              </a:solidFill>
            </a:endParaRPr>
          </a:p>
        </p:txBody>
      </p:sp>
      <p:sp>
        <p:nvSpPr>
          <p:cNvPr id="4" name="TextBox 3"/>
          <p:cNvSpPr txBox="1"/>
          <p:nvPr/>
        </p:nvSpPr>
        <p:spPr>
          <a:xfrm>
            <a:off x="228600" y="914400"/>
            <a:ext cx="8458200" cy="5663089"/>
          </a:xfrm>
          <a:prstGeom prst="rect">
            <a:avLst/>
          </a:prstGeom>
          <a:noFill/>
        </p:spPr>
        <p:txBody>
          <a:bodyPr wrap="square" rtlCol="0">
            <a:spAutoFit/>
          </a:bodyPr>
          <a:lstStyle/>
          <a:p>
            <a:r>
              <a:rPr lang="en-GB" sz="2200" b="1" dirty="0" smtClean="0"/>
              <a:t>- University of Southampton and NHS for Sponsoring and Funding</a:t>
            </a:r>
          </a:p>
          <a:p>
            <a:r>
              <a:rPr lang="en-GB" sz="2200" b="1" dirty="0" smtClean="0"/>
              <a:t>- My supervisors Peter </a:t>
            </a:r>
            <a:r>
              <a:rPr lang="en-GB" sz="2200" b="1" dirty="0"/>
              <a:t>Elliott and Ronald Roberts </a:t>
            </a:r>
            <a:endParaRPr lang="en-GB" sz="2200" b="1" dirty="0" smtClean="0"/>
          </a:p>
          <a:p>
            <a:r>
              <a:rPr lang="en-GB" sz="2200" b="1" dirty="0" smtClean="0"/>
              <a:t>- Students </a:t>
            </a:r>
            <a:r>
              <a:rPr lang="en-GB" sz="2200" b="1" dirty="0"/>
              <a:t>unions </a:t>
            </a:r>
            <a:r>
              <a:rPr lang="en-GB" sz="2200" b="1" dirty="0" smtClean="0"/>
              <a:t>who helped with recruitment</a:t>
            </a:r>
          </a:p>
          <a:p>
            <a:endParaRPr lang="en-GB" sz="2200" b="1" dirty="0" smtClean="0"/>
          </a:p>
          <a:p>
            <a:r>
              <a:rPr lang="en-GB" sz="2200" b="1" dirty="0" smtClean="0"/>
              <a:t>Those who gave me permission to use their questionnaires:</a:t>
            </a:r>
            <a:endParaRPr lang="en-GB" sz="2200" b="1" dirty="0"/>
          </a:p>
          <a:p>
            <a:pPr lvl="0"/>
            <a:r>
              <a:rPr lang="en-GB" dirty="0" smtClean="0"/>
              <a:t>- </a:t>
            </a:r>
            <a:r>
              <a:rPr lang="en-GB" dirty="0" err="1" smtClean="0"/>
              <a:t>Teresita</a:t>
            </a:r>
            <a:r>
              <a:rPr lang="en-GB" dirty="0" smtClean="0"/>
              <a:t> </a:t>
            </a:r>
            <a:r>
              <a:rPr lang="en-GB" dirty="0" err="1"/>
              <a:t>Narciso</a:t>
            </a:r>
            <a:r>
              <a:rPr lang="en-GB" dirty="0"/>
              <a:t>, Management of Substance Abuse Team, World Health Organisation, Geneva, Switzerland.</a:t>
            </a:r>
          </a:p>
          <a:p>
            <a:pPr lvl="0"/>
            <a:r>
              <a:rPr lang="en-GB" dirty="0" smtClean="0"/>
              <a:t>- Richards </a:t>
            </a:r>
            <a:r>
              <a:rPr lang="en-GB" dirty="0"/>
              <a:t>Evans, CORE System Trust, UK</a:t>
            </a:r>
            <a:r>
              <a:rPr lang="en-GB" dirty="0" smtClean="0"/>
              <a:t>.</a:t>
            </a:r>
            <a:endParaRPr lang="en-GB" dirty="0"/>
          </a:p>
          <a:p>
            <a:pPr lvl="0"/>
            <a:r>
              <a:rPr lang="de-DE" dirty="0" smtClean="0"/>
              <a:t>- </a:t>
            </a:r>
            <a:r>
              <a:rPr lang="de-DE" dirty="0" err="1" smtClean="0"/>
              <a:t>Dr</a:t>
            </a:r>
            <a:r>
              <a:rPr lang="de-DE" dirty="0" smtClean="0"/>
              <a:t> </a:t>
            </a:r>
            <a:r>
              <a:rPr lang="de-DE" dirty="0" err="1"/>
              <a:t>Kroenke</a:t>
            </a:r>
            <a:r>
              <a:rPr lang="de-DE" dirty="0"/>
              <a:t>, </a:t>
            </a:r>
            <a:r>
              <a:rPr lang="de-DE" dirty="0" err="1"/>
              <a:t>Regenstrief</a:t>
            </a:r>
            <a:r>
              <a:rPr lang="de-DE" dirty="0"/>
              <a:t> Institute, Indianapolis, USA.</a:t>
            </a:r>
            <a:endParaRPr lang="en-GB" dirty="0"/>
          </a:p>
          <a:p>
            <a:pPr lvl="0"/>
            <a:r>
              <a:rPr lang="en-GB" dirty="0"/>
              <a:t>National Institute of Mental Health, USA.</a:t>
            </a:r>
          </a:p>
          <a:p>
            <a:pPr lvl="0"/>
            <a:r>
              <a:rPr lang="en-GB" dirty="0" smtClean="0"/>
              <a:t>- </a:t>
            </a:r>
            <a:r>
              <a:rPr lang="en-GB" dirty="0" err="1" smtClean="0"/>
              <a:t>Dr</a:t>
            </a:r>
            <a:r>
              <a:rPr lang="en-GB" dirty="0" err="1"/>
              <a:t>.</a:t>
            </a:r>
            <a:r>
              <a:rPr lang="en-GB" dirty="0"/>
              <a:t> David Garner, River Street Clinic, Sylvania, Ohio, USA.</a:t>
            </a:r>
          </a:p>
          <a:p>
            <a:pPr lvl="0"/>
            <a:r>
              <a:rPr lang="en-GB" dirty="0" smtClean="0"/>
              <a:t>- </a:t>
            </a:r>
            <a:r>
              <a:rPr lang="en-GB" dirty="0" err="1" smtClean="0"/>
              <a:t>Dr</a:t>
            </a:r>
            <a:r>
              <a:rPr lang="en-GB" dirty="0" err="1"/>
              <a:t>.</a:t>
            </a:r>
            <a:r>
              <a:rPr lang="en-GB" dirty="0"/>
              <a:t> Sheldon Cohen, Department of Psychology, Carnegie Mellon University, Pittsburgh, Pennsylvania, USA</a:t>
            </a:r>
            <a:r>
              <a:rPr lang="en-GB" dirty="0" smtClean="0"/>
              <a:t>.</a:t>
            </a:r>
            <a:endParaRPr lang="en-GB" dirty="0"/>
          </a:p>
          <a:p>
            <a:pPr lvl="0"/>
            <a:r>
              <a:rPr lang="en-GB" dirty="0" smtClean="0"/>
              <a:t>- </a:t>
            </a:r>
            <a:r>
              <a:rPr lang="en-GB" dirty="0" err="1" smtClean="0"/>
              <a:t>Dr</a:t>
            </a:r>
            <a:r>
              <a:rPr lang="en-GB" dirty="0" err="1"/>
              <a:t>.</a:t>
            </a:r>
            <a:r>
              <a:rPr lang="en-GB" dirty="0"/>
              <a:t> Candace Currie, Child and Adolescent Health Research Unit, Medical School, University of St Andrews, UK.</a:t>
            </a:r>
          </a:p>
          <a:p>
            <a:pPr lvl="0"/>
            <a:r>
              <a:rPr lang="en-GB" dirty="0" smtClean="0"/>
              <a:t>- </a:t>
            </a:r>
            <a:r>
              <a:rPr lang="en-GB" dirty="0" err="1" smtClean="0"/>
              <a:t>Dr</a:t>
            </a:r>
            <a:r>
              <a:rPr lang="en-GB" dirty="0" err="1"/>
              <a:t>.</a:t>
            </a:r>
            <a:r>
              <a:rPr lang="en-GB" dirty="0"/>
              <a:t> Mohammad </a:t>
            </a:r>
            <a:r>
              <a:rPr lang="en-GB" dirty="0" err="1"/>
              <a:t>Siahbush</a:t>
            </a:r>
            <a:r>
              <a:rPr lang="en-GB" dirty="0"/>
              <a:t>, Department of Health Promotion, University of Nebraska Medical Centre, Omaha, USA.</a:t>
            </a:r>
          </a:p>
          <a:p>
            <a:pPr lvl="0"/>
            <a:r>
              <a:rPr lang="en-GB" dirty="0" smtClean="0"/>
              <a:t>- </a:t>
            </a:r>
            <a:r>
              <a:rPr lang="en-GB" dirty="0" err="1" smtClean="0"/>
              <a:t>Dr</a:t>
            </a:r>
            <a:r>
              <a:rPr lang="en-GB" dirty="0" err="1"/>
              <a:t>.</a:t>
            </a:r>
            <a:r>
              <a:rPr lang="en-GB" dirty="0"/>
              <a:t> Rachel Loewy, Department of Psychiatry, University of California and San Francisco, USA.</a:t>
            </a:r>
          </a:p>
        </p:txBody>
      </p:sp>
    </p:spTree>
    <p:extLst>
      <p:ext uri="{BB962C8B-B14F-4D97-AF65-F5344CB8AC3E}">
        <p14:creationId xmlns:p14="http://schemas.microsoft.com/office/powerpoint/2010/main" val="416829059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75828"/>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b="1" dirty="0">
                <a:solidFill>
                  <a:srgbClr val="FFC000"/>
                </a:solidFill>
              </a:rPr>
              <a:t> </a:t>
            </a:r>
          </a:p>
          <a:p>
            <a:pPr algn="ctr"/>
            <a:r>
              <a:rPr lang="en-GB" sz="3000" b="1" dirty="0" smtClean="0">
                <a:solidFill>
                  <a:srgbClr val="FFC000"/>
                </a:solidFill>
              </a:rPr>
              <a:t>References</a:t>
            </a:r>
            <a:endParaRPr lang="en-GB" sz="3000" b="1" dirty="0">
              <a:solidFill>
                <a:srgbClr val="FFC000"/>
              </a:solidFill>
            </a:endParaRPr>
          </a:p>
        </p:txBody>
      </p:sp>
      <p:sp>
        <p:nvSpPr>
          <p:cNvPr id="4" name="TextBox 3"/>
          <p:cNvSpPr txBox="1"/>
          <p:nvPr/>
        </p:nvSpPr>
        <p:spPr>
          <a:xfrm>
            <a:off x="228600" y="767863"/>
            <a:ext cx="8458200" cy="5701561"/>
          </a:xfrm>
          <a:prstGeom prst="rect">
            <a:avLst/>
          </a:prstGeom>
          <a:noFill/>
        </p:spPr>
        <p:txBody>
          <a:bodyPr wrap="square" rtlCol="0">
            <a:spAutoFit/>
          </a:bodyPr>
          <a:lstStyle/>
          <a:p>
            <a:pPr marL="285750" indent="-285750">
              <a:buFont typeface="Arial" pitchFamily="34" charset="0"/>
              <a:buChar char="•"/>
            </a:pPr>
            <a:r>
              <a:rPr lang="en-GB" sz="1350" dirty="0" smtClean="0"/>
              <a:t>Andrews</a:t>
            </a:r>
            <a:r>
              <a:rPr lang="en-GB" sz="1350" dirty="0"/>
              <a:t>, B., &amp; Wilding, J. M. (2004). The relation of depression and anxiety to life-stress and achievement in students. </a:t>
            </a:r>
            <a:r>
              <a:rPr lang="en-GB" sz="1350" i="1" dirty="0" smtClean="0"/>
              <a:t>British </a:t>
            </a:r>
            <a:r>
              <a:rPr lang="en-GB" sz="1350" i="1" dirty="0"/>
              <a:t>Journal of Psychology, 95</a:t>
            </a:r>
            <a:r>
              <a:rPr lang="en-GB" sz="1350" dirty="0"/>
              <a:t>(4), 509-521. </a:t>
            </a:r>
            <a:endParaRPr lang="en-GB" sz="1350" dirty="0" smtClean="0"/>
          </a:p>
          <a:p>
            <a:pPr marL="285750" indent="-285750">
              <a:buFont typeface="Arial" pitchFamily="34" charset="0"/>
              <a:buChar char="•"/>
            </a:pPr>
            <a:r>
              <a:rPr lang="en-GB" sz="1350" dirty="0" smtClean="0"/>
              <a:t>Clark</a:t>
            </a:r>
            <a:r>
              <a:rPr lang="en-GB" sz="1350" dirty="0"/>
              <a:t>, C., Pike, C., McManus, S., Harris, J., </a:t>
            </a:r>
            <a:r>
              <a:rPr lang="en-GB" sz="1350" dirty="0" err="1"/>
              <a:t>Bebbington</a:t>
            </a:r>
            <a:r>
              <a:rPr lang="en-GB" sz="1350" dirty="0"/>
              <a:t>, P., </a:t>
            </a:r>
            <a:r>
              <a:rPr lang="en-GB" sz="1350" dirty="0" err="1"/>
              <a:t>Brugha</a:t>
            </a:r>
            <a:r>
              <a:rPr lang="en-GB" sz="1350" dirty="0"/>
              <a:t>, T., . . . </a:t>
            </a:r>
            <a:r>
              <a:rPr lang="en-GB" sz="1350" dirty="0" err="1"/>
              <a:t>Stansfeld</a:t>
            </a:r>
            <a:r>
              <a:rPr lang="en-GB" sz="1350" dirty="0"/>
              <a:t>, S. (2012). The contribution of work and non-work stressors to common mental disorders in the 2007 Adult Psychiatric Morbidity Survey. </a:t>
            </a:r>
            <a:r>
              <a:rPr lang="en-GB" sz="1350" i="1" dirty="0"/>
              <a:t>Psychological Medicine, 42</a:t>
            </a:r>
            <a:r>
              <a:rPr lang="en-GB" sz="1350" dirty="0"/>
              <a:t>(4), 829-842. </a:t>
            </a:r>
          </a:p>
          <a:p>
            <a:pPr marL="285750" indent="-285750">
              <a:buFont typeface="Arial" pitchFamily="34" charset="0"/>
              <a:buChar char="•"/>
            </a:pPr>
            <a:r>
              <a:rPr lang="en-GB" sz="1350" dirty="0" smtClean="0"/>
              <a:t>Cooke</a:t>
            </a:r>
            <a:r>
              <a:rPr lang="en-GB" sz="1350" dirty="0"/>
              <a:t>, R., </a:t>
            </a:r>
            <a:r>
              <a:rPr lang="en-GB" sz="1350" dirty="0" err="1"/>
              <a:t>Barkham</a:t>
            </a:r>
            <a:r>
              <a:rPr lang="en-GB" sz="1350" dirty="0"/>
              <a:t>, M., </a:t>
            </a:r>
            <a:r>
              <a:rPr lang="en-GB" sz="1350" dirty="0" err="1"/>
              <a:t>Audin</a:t>
            </a:r>
            <a:r>
              <a:rPr lang="en-GB" sz="1350" dirty="0"/>
              <a:t>, K., Bradley, M., &amp; Davy, J. (2004). Student debt and its relation to student mental health. </a:t>
            </a:r>
            <a:r>
              <a:rPr lang="en-GB" sz="1350" i="1" dirty="0"/>
              <a:t>Journal of Further and Higher Education, 28</a:t>
            </a:r>
            <a:r>
              <a:rPr lang="en-GB" sz="1350" dirty="0"/>
              <a:t>(1), 53-66. </a:t>
            </a:r>
            <a:endParaRPr lang="en-GB" sz="1350" dirty="0" smtClean="0"/>
          </a:p>
          <a:p>
            <a:pPr marL="285750" indent="-285750">
              <a:buFont typeface="Arial" pitchFamily="34" charset="0"/>
              <a:buChar char="•"/>
            </a:pPr>
            <a:r>
              <a:rPr lang="en-GB" sz="1350" dirty="0" smtClean="0"/>
              <a:t>Cooke</a:t>
            </a:r>
            <a:r>
              <a:rPr lang="en-GB" sz="1350" dirty="0"/>
              <a:t>, R., </a:t>
            </a:r>
            <a:r>
              <a:rPr lang="en-GB" sz="1350" dirty="0" err="1"/>
              <a:t>Bewick</a:t>
            </a:r>
            <a:r>
              <a:rPr lang="en-GB" sz="1350" dirty="0"/>
              <a:t>, B. M., </a:t>
            </a:r>
            <a:r>
              <a:rPr lang="en-GB" sz="1350" dirty="0" err="1"/>
              <a:t>Barkham</a:t>
            </a:r>
            <a:r>
              <a:rPr lang="en-GB" sz="1350" dirty="0"/>
              <a:t>, M., Bradley, M., &amp; </a:t>
            </a:r>
            <a:r>
              <a:rPr lang="en-GB" sz="1350" dirty="0" err="1"/>
              <a:t>Audin</a:t>
            </a:r>
            <a:r>
              <a:rPr lang="en-GB" sz="1350" dirty="0"/>
              <a:t>, K. (2006). Measuring, monitoring and managing the psychological well-being of first year university students. </a:t>
            </a:r>
            <a:r>
              <a:rPr lang="en-GB" sz="1350" i="1" dirty="0"/>
              <a:t>British Journal of Guidance &amp; Counselling, 34</a:t>
            </a:r>
            <a:r>
              <a:rPr lang="en-GB" sz="1350" dirty="0"/>
              <a:t>(4), 505-517. </a:t>
            </a:r>
            <a:r>
              <a:rPr lang="en-GB" sz="1350" dirty="0" err="1" smtClean="0"/>
              <a:t>Bewick</a:t>
            </a:r>
            <a:r>
              <a:rPr lang="en-GB" sz="1350" dirty="0"/>
              <a:t>, B., </a:t>
            </a:r>
            <a:r>
              <a:rPr lang="en-GB" sz="1350" dirty="0" err="1"/>
              <a:t>Koutsopoulou</a:t>
            </a:r>
            <a:r>
              <a:rPr lang="en-GB" sz="1350" dirty="0"/>
              <a:t>, G., Miles, J., </a:t>
            </a:r>
            <a:r>
              <a:rPr lang="en-GB" sz="1350" dirty="0" err="1"/>
              <a:t>Slaa</a:t>
            </a:r>
            <a:r>
              <a:rPr lang="en-GB" sz="1350" dirty="0"/>
              <a:t>, E., &amp; </a:t>
            </a:r>
            <a:r>
              <a:rPr lang="en-GB" sz="1350" dirty="0" err="1"/>
              <a:t>Barkham</a:t>
            </a:r>
            <a:r>
              <a:rPr lang="en-GB" sz="1350" dirty="0"/>
              <a:t>, M. (2010). Changes in undergraduate students</a:t>
            </a:r>
            <a:r>
              <a:rPr lang="zh-CN" altLang="en-US" sz="1350" dirty="0"/>
              <a:t>’</a:t>
            </a:r>
            <a:r>
              <a:rPr lang="en-GB" sz="1350" dirty="0"/>
              <a:t> psychological well</a:t>
            </a:r>
            <a:r>
              <a:rPr lang="en-US" altLang="zh-CN" sz="1350" dirty="0"/>
              <a:t>‐</a:t>
            </a:r>
            <a:r>
              <a:rPr lang="en-GB" sz="1350" dirty="0"/>
              <a:t>being as they progress through university. </a:t>
            </a:r>
            <a:r>
              <a:rPr lang="en-GB" sz="1350" i="1" dirty="0"/>
              <a:t>Studies in Higher Education, 35</a:t>
            </a:r>
            <a:r>
              <a:rPr lang="en-GB" sz="1350" dirty="0"/>
              <a:t>(6), 633-645. </a:t>
            </a:r>
            <a:endParaRPr lang="en-GB" sz="1350" dirty="0" smtClean="0"/>
          </a:p>
          <a:p>
            <a:pPr marL="285750" indent="-285750">
              <a:buFont typeface="Arial" pitchFamily="34" charset="0"/>
              <a:buChar char="•"/>
            </a:pPr>
            <a:r>
              <a:rPr lang="en-GB" sz="1350" dirty="0" smtClean="0"/>
              <a:t>Andrews</a:t>
            </a:r>
            <a:r>
              <a:rPr lang="en-GB" sz="1350" dirty="0"/>
              <a:t>, B., &amp; Wilding, J. M. (2004). The relation of depression and anxiety to life-stress and achievement in students. </a:t>
            </a:r>
            <a:r>
              <a:rPr lang="en-GB" sz="1350" i="1" dirty="0"/>
              <a:t>British Journal of Psychology, 95</a:t>
            </a:r>
            <a:r>
              <a:rPr lang="en-GB" sz="1350" dirty="0"/>
              <a:t>(4), 509-521. </a:t>
            </a:r>
            <a:endParaRPr lang="en-GB" sz="1350" dirty="0" smtClean="0"/>
          </a:p>
          <a:p>
            <a:pPr marL="285750" indent="-285750">
              <a:buFont typeface="Arial" pitchFamily="34" charset="0"/>
              <a:buChar char="•"/>
            </a:pPr>
            <a:r>
              <a:rPr lang="en-GB" sz="1350" dirty="0" smtClean="0"/>
              <a:t>Jenkins</a:t>
            </a:r>
            <a:r>
              <a:rPr lang="en-GB" sz="1350" dirty="0"/>
              <a:t>, R., </a:t>
            </a:r>
            <a:r>
              <a:rPr lang="en-GB" sz="1350" dirty="0" err="1"/>
              <a:t>Bhugra</a:t>
            </a:r>
            <a:r>
              <a:rPr lang="en-GB" sz="1350" dirty="0"/>
              <a:t>, D., </a:t>
            </a:r>
            <a:r>
              <a:rPr lang="en-GB" sz="1350" dirty="0" err="1"/>
              <a:t>Bebbington</a:t>
            </a:r>
            <a:r>
              <a:rPr lang="en-GB" sz="1350" dirty="0"/>
              <a:t>, P., </a:t>
            </a:r>
            <a:r>
              <a:rPr lang="en-GB" sz="1350" dirty="0" err="1"/>
              <a:t>Brugha</a:t>
            </a:r>
            <a:r>
              <a:rPr lang="en-GB" sz="1350" dirty="0"/>
              <a:t>, T., Farrell, M., </a:t>
            </a:r>
            <a:r>
              <a:rPr lang="en-GB" sz="1350" dirty="0" err="1"/>
              <a:t>Coid</a:t>
            </a:r>
            <a:r>
              <a:rPr lang="en-GB" sz="1350" dirty="0"/>
              <a:t>, J., . . . Meltzer, H. (2008). Debt, income and mental disorder in the general population. </a:t>
            </a:r>
            <a:r>
              <a:rPr lang="en-GB" sz="1350" i="1" dirty="0"/>
              <a:t>Psychological Medicine, 38</a:t>
            </a:r>
            <a:r>
              <a:rPr lang="en-GB" sz="1350" dirty="0"/>
              <a:t>(10), 1485-1493. </a:t>
            </a:r>
          </a:p>
          <a:p>
            <a:pPr marL="285750" indent="-285750">
              <a:buFont typeface="Arial" pitchFamily="34" charset="0"/>
              <a:buChar char="•"/>
            </a:pPr>
            <a:r>
              <a:rPr lang="en-GB" sz="1350" dirty="0"/>
              <a:t>Jessop, D. C., </a:t>
            </a:r>
            <a:r>
              <a:rPr lang="en-GB" sz="1350" dirty="0" err="1"/>
              <a:t>Herberts</a:t>
            </a:r>
            <a:r>
              <a:rPr lang="en-GB" sz="1350" dirty="0"/>
              <a:t>, C., &amp; Solomon, L. (2005). The impact of financial circumstances on student health. </a:t>
            </a:r>
            <a:r>
              <a:rPr lang="en-GB" sz="1350" i="1" dirty="0"/>
              <a:t>British journal of health psychology, 10</a:t>
            </a:r>
            <a:r>
              <a:rPr lang="en-GB" sz="1350" dirty="0"/>
              <a:t>(3), 421-439. </a:t>
            </a:r>
          </a:p>
          <a:p>
            <a:pPr marL="285750" indent="-285750">
              <a:buFont typeface="Arial" pitchFamily="34" charset="0"/>
              <a:buChar char="•"/>
            </a:pPr>
            <a:r>
              <a:rPr lang="en-GB" sz="1350" dirty="0"/>
              <a:t>Meltzer, H., </a:t>
            </a:r>
            <a:r>
              <a:rPr lang="en-GB" sz="1350" dirty="0" err="1"/>
              <a:t>Bebbington</a:t>
            </a:r>
            <a:r>
              <a:rPr lang="en-GB" sz="1350" dirty="0"/>
              <a:t>, P., </a:t>
            </a:r>
            <a:r>
              <a:rPr lang="en-GB" sz="1350" dirty="0" err="1"/>
              <a:t>Brugha</a:t>
            </a:r>
            <a:r>
              <a:rPr lang="en-GB" sz="1350" dirty="0"/>
              <a:t>, T., Farrell, M., &amp; Jenkins, R. (2013). The relationship between personal debt and specific common mental disorders. </a:t>
            </a:r>
            <a:r>
              <a:rPr lang="en-GB" sz="1350" i="1" dirty="0" err="1"/>
              <a:t>Eur</a:t>
            </a:r>
            <a:r>
              <a:rPr lang="en-GB" sz="1350" i="1" dirty="0"/>
              <a:t> J Public Health, 23</a:t>
            </a:r>
            <a:r>
              <a:rPr lang="en-GB" sz="1350" dirty="0"/>
              <a:t>(1), 108-113. </a:t>
            </a:r>
          </a:p>
          <a:p>
            <a:pPr marL="285750" indent="-285750">
              <a:buFont typeface="Arial" pitchFamily="34" charset="0"/>
              <a:buChar char="•"/>
            </a:pPr>
            <a:r>
              <a:rPr lang="en-GB" sz="1350" dirty="0"/>
              <a:t>PUSH. (2011). Push Student Debt Survey 2011. London: Push.</a:t>
            </a:r>
          </a:p>
          <a:p>
            <a:pPr marL="285750" indent="-285750">
              <a:buFont typeface="Arial" pitchFamily="34" charset="0"/>
              <a:buChar char="•"/>
            </a:pPr>
            <a:r>
              <a:rPr lang="en-GB" sz="1350" dirty="0"/>
              <a:t>Roberts, R., Golding, J., </a:t>
            </a:r>
            <a:r>
              <a:rPr lang="en-GB" sz="1350" dirty="0" err="1"/>
              <a:t>Towell</a:t>
            </a:r>
            <a:r>
              <a:rPr lang="en-GB" sz="1350" dirty="0"/>
              <a:t>, T., Reid, S., Woodford, S., </a:t>
            </a:r>
            <a:r>
              <a:rPr lang="en-GB" sz="1350" dirty="0" err="1"/>
              <a:t>Vetere</a:t>
            </a:r>
            <a:r>
              <a:rPr lang="en-GB" sz="1350" dirty="0"/>
              <a:t>, A., &amp; </a:t>
            </a:r>
            <a:r>
              <a:rPr lang="en-GB" sz="1350" dirty="0" err="1"/>
              <a:t>Weinreb</a:t>
            </a:r>
            <a:r>
              <a:rPr lang="en-GB" sz="1350" dirty="0"/>
              <a:t>, I. (2000). Mental and physical health in students: The role of economic circumstances. </a:t>
            </a:r>
            <a:r>
              <a:rPr lang="en-GB" sz="1350" i="1" dirty="0"/>
              <a:t>British Journal of Health Psychology, 5</a:t>
            </a:r>
            <a:r>
              <a:rPr lang="en-GB" sz="1350" dirty="0"/>
              <a:t>, 289-297. </a:t>
            </a:r>
            <a:endParaRPr lang="en-GB" sz="1350" dirty="0" smtClean="0"/>
          </a:p>
          <a:p>
            <a:pPr marL="285750" indent="-285750">
              <a:buFont typeface="Arial" pitchFamily="34" charset="0"/>
              <a:buChar char="•"/>
            </a:pPr>
            <a:r>
              <a:rPr lang="en-GB" sz="1350" dirty="0" smtClean="0"/>
              <a:t>Roberts</a:t>
            </a:r>
            <a:r>
              <a:rPr lang="en-GB" sz="1350" dirty="0"/>
              <a:t>, R., Golding, J., </a:t>
            </a:r>
            <a:r>
              <a:rPr lang="en-GB" sz="1350" dirty="0" err="1"/>
              <a:t>Towell</a:t>
            </a:r>
            <a:r>
              <a:rPr lang="en-GB" sz="1350" dirty="0"/>
              <a:t>, T., &amp; </a:t>
            </a:r>
            <a:r>
              <a:rPr lang="en-GB" sz="1350" dirty="0" err="1"/>
              <a:t>Weinreb</a:t>
            </a:r>
            <a:r>
              <a:rPr lang="en-GB" sz="1350" dirty="0"/>
              <a:t>, I. (1999). The effects of economic circumstances on British students' mental and physical health. </a:t>
            </a:r>
            <a:r>
              <a:rPr lang="en-GB" sz="1350" i="1" dirty="0"/>
              <a:t>Journal of American College Health, 48</a:t>
            </a:r>
            <a:r>
              <a:rPr lang="en-GB" sz="1350" dirty="0"/>
              <a:t>(3), 103-109. </a:t>
            </a:r>
          </a:p>
          <a:p>
            <a:pPr marL="285750" indent="-285750">
              <a:buFont typeface="Arial" pitchFamily="34" charset="0"/>
              <a:buChar char="•"/>
            </a:pPr>
            <a:r>
              <a:rPr lang="en-GB" sz="1350" dirty="0"/>
              <a:t>Royal College of Psychiatrists. (2011). Mental health of students in higher education. London: Royal College of Psychiatrists.</a:t>
            </a:r>
          </a:p>
        </p:txBody>
      </p:sp>
    </p:spTree>
    <p:extLst>
      <p:ext uri="{BB962C8B-B14F-4D97-AF65-F5344CB8AC3E}">
        <p14:creationId xmlns:p14="http://schemas.microsoft.com/office/powerpoint/2010/main" val="15556839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75828"/>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dirty="0">
                <a:solidFill>
                  <a:srgbClr val="FFC000"/>
                </a:solidFill>
              </a:rPr>
              <a:t> </a:t>
            </a:r>
          </a:p>
          <a:p>
            <a:pPr algn="ctr"/>
            <a:r>
              <a:rPr lang="en-GB" sz="3000" b="1" dirty="0" smtClean="0">
                <a:solidFill>
                  <a:srgbClr val="FFC000"/>
                </a:solidFill>
              </a:rPr>
              <a:t>Introduction</a:t>
            </a:r>
            <a:endParaRPr lang="en-GB" sz="3000" dirty="0">
              <a:solidFill>
                <a:srgbClr val="FFC000"/>
              </a:solidFill>
            </a:endParaRPr>
          </a:p>
        </p:txBody>
      </p:sp>
      <p:sp>
        <p:nvSpPr>
          <p:cNvPr id="4" name="TextBox 3"/>
          <p:cNvSpPr txBox="1"/>
          <p:nvPr/>
        </p:nvSpPr>
        <p:spPr>
          <a:xfrm>
            <a:off x="228600" y="914400"/>
            <a:ext cx="8458200" cy="5386090"/>
          </a:xfrm>
          <a:prstGeom prst="rect">
            <a:avLst/>
          </a:prstGeom>
          <a:noFill/>
        </p:spPr>
        <p:txBody>
          <a:bodyPr wrap="square" rtlCol="0">
            <a:spAutoFit/>
          </a:bodyPr>
          <a:lstStyle/>
          <a:p>
            <a:pPr algn="just"/>
            <a:r>
              <a:rPr lang="en-GB" sz="2400" b="1" dirty="0" smtClean="0"/>
              <a:t>- Increasing </a:t>
            </a:r>
            <a:r>
              <a:rPr lang="en-GB" sz="2400" b="1" dirty="0"/>
              <a:t>demand </a:t>
            </a:r>
            <a:r>
              <a:rPr lang="en-GB" sz="2400" b="1" dirty="0" smtClean="0"/>
              <a:t>for student </a:t>
            </a:r>
            <a:r>
              <a:rPr lang="en-GB" sz="2400" b="1" dirty="0"/>
              <a:t>mental health services </a:t>
            </a:r>
            <a:r>
              <a:rPr lang="en-GB" sz="2000" b="1" dirty="0" smtClean="0"/>
              <a:t>(RCP, 2011)</a:t>
            </a:r>
          </a:p>
          <a:p>
            <a:pPr marL="342900" indent="-342900" algn="just">
              <a:buFontTx/>
              <a:buChar char="-"/>
            </a:pPr>
            <a:endParaRPr lang="en-GB" sz="2400" b="1" dirty="0"/>
          </a:p>
          <a:p>
            <a:pPr algn="just"/>
            <a:r>
              <a:rPr lang="en-GB" sz="2400" b="1" dirty="0" smtClean="0"/>
              <a:t>- Mental </a:t>
            </a:r>
            <a:r>
              <a:rPr lang="en-GB" sz="2400" b="1" dirty="0"/>
              <a:t>health during university </a:t>
            </a:r>
            <a:r>
              <a:rPr lang="en-GB" sz="2400" b="1" dirty="0" smtClean="0"/>
              <a:t>worsens over </a:t>
            </a:r>
            <a:r>
              <a:rPr lang="en-GB" sz="2400" b="1" dirty="0"/>
              <a:t>time </a:t>
            </a:r>
            <a:r>
              <a:rPr lang="en-GB" sz="2000" b="1" dirty="0" smtClean="0"/>
              <a:t>(</a:t>
            </a:r>
            <a:r>
              <a:rPr lang="en-GB" sz="2000" b="1" dirty="0" err="1" smtClean="0"/>
              <a:t>Bewic</a:t>
            </a:r>
            <a:r>
              <a:rPr lang="en-GB" sz="2000" b="1" dirty="0" smtClean="0"/>
              <a:t> et al., 2010; Cooke et al., 2006)</a:t>
            </a:r>
          </a:p>
          <a:p>
            <a:pPr algn="just"/>
            <a:endParaRPr lang="en-GB" sz="2400" b="1" dirty="0" smtClean="0"/>
          </a:p>
          <a:p>
            <a:pPr algn="just"/>
            <a:r>
              <a:rPr lang="en-GB" sz="2400" b="1" dirty="0" smtClean="0"/>
              <a:t>- Mental health related to financial problems, debt concerns, considering dropping out due to finances </a:t>
            </a:r>
            <a:r>
              <a:rPr lang="en-GB" sz="2000" b="1" dirty="0" smtClean="0"/>
              <a:t>(Roberts et al., 1999; 2000 Andrews &amp; Wilding, 2004; Cooke et al., 2004)</a:t>
            </a:r>
          </a:p>
          <a:p>
            <a:pPr algn="just"/>
            <a:endParaRPr lang="en-GB" sz="2400" b="1" dirty="0" smtClean="0"/>
          </a:p>
          <a:p>
            <a:pPr algn="just"/>
            <a:r>
              <a:rPr lang="en-GB" sz="2400" b="1" dirty="0" smtClean="0"/>
              <a:t>- English </a:t>
            </a:r>
            <a:r>
              <a:rPr lang="en-GB" sz="2400" b="1" dirty="0"/>
              <a:t>students </a:t>
            </a:r>
            <a:r>
              <a:rPr lang="en-GB" sz="2400" b="1" dirty="0" smtClean="0"/>
              <a:t>poorer </a:t>
            </a:r>
            <a:r>
              <a:rPr lang="en-GB" sz="2400" b="1" dirty="0"/>
              <a:t>mental health than </a:t>
            </a:r>
            <a:r>
              <a:rPr lang="en-GB" sz="2400" b="1" dirty="0" smtClean="0"/>
              <a:t>Finnish students </a:t>
            </a:r>
            <a:r>
              <a:rPr lang="en-GB" sz="2000" b="1" dirty="0" smtClean="0"/>
              <a:t>(Jessop et al., 2005)</a:t>
            </a:r>
          </a:p>
          <a:p>
            <a:pPr marL="342900" indent="-342900" algn="just">
              <a:buFontTx/>
              <a:buChar char="-"/>
            </a:pPr>
            <a:endParaRPr lang="en-GB" sz="2400" b="1" dirty="0"/>
          </a:p>
          <a:p>
            <a:pPr algn="just"/>
            <a:r>
              <a:rPr lang="en-GB" sz="2400" b="1" dirty="0" smtClean="0"/>
              <a:t>- Studies in </a:t>
            </a:r>
            <a:r>
              <a:rPr lang="en-GB" sz="2400" b="1" dirty="0"/>
              <a:t>wider UK general population have </a:t>
            </a:r>
            <a:r>
              <a:rPr lang="en-GB" sz="2400" b="1" dirty="0" smtClean="0"/>
              <a:t>shown </a:t>
            </a:r>
            <a:r>
              <a:rPr lang="en-GB" sz="2400" b="1" dirty="0"/>
              <a:t>a relationship </a:t>
            </a:r>
            <a:r>
              <a:rPr lang="en-GB" sz="2000" b="1" dirty="0"/>
              <a:t>(</a:t>
            </a:r>
            <a:r>
              <a:rPr lang="en-GB" sz="2000" b="1" dirty="0" smtClean="0"/>
              <a:t>Clark </a:t>
            </a:r>
            <a:r>
              <a:rPr lang="en-GB" sz="2000" b="1" dirty="0"/>
              <a:t>et al., 2012; Jenkins et al., 2008; Meltzer et al., </a:t>
            </a:r>
            <a:r>
              <a:rPr lang="en-GB" sz="2000" b="1" dirty="0" smtClean="0"/>
              <a:t>2013)</a:t>
            </a:r>
          </a:p>
        </p:txBody>
      </p:sp>
    </p:spTree>
    <p:extLst>
      <p:ext uri="{BB962C8B-B14F-4D97-AF65-F5344CB8AC3E}">
        <p14:creationId xmlns:p14="http://schemas.microsoft.com/office/powerpoint/2010/main" val="2602890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75828"/>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dirty="0">
                <a:solidFill>
                  <a:srgbClr val="FFC000"/>
                </a:solidFill>
              </a:rPr>
              <a:t> </a:t>
            </a:r>
          </a:p>
          <a:p>
            <a:pPr algn="ctr"/>
            <a:r>
              <a:rPr lang="en-GB" sz="3000" b="1" dirty="0" smtClean="0">
                <a:solidFill>
                  <a:srgbClr val="FFC000"/>
                </a:solidFill>
              </a:rPr>
              <a:t>Introduction</a:t>
            </a:r>
            <a:endParaRPr lang="en-GB" sz="3000" dirty="0">
              <a:solidFill>
                <a:srgbClr val="FFC000"/>
              </a:solidFill>
            </a:endParaRPr>
          </a:p>
        </p:txBody>
      </p:sp>
      <p:sp>
        <p:nvSpPr>
          <p:cNvPr id="4" name="TextBox 3"/>
          <p:cNvSpPr txBox="1"/>
          <p:nvPr/>
        </p:nvSpPr>
        <p:spPr>
          <a:xfrm>
            <a:off x="228600" y="914400"/>
            <a:ext cx="8458200" cy="6370975"/>
          </a:xfrm>
          <a:prstGeom prst="rect">
            <a:avLst/>
          </a:prstGeom>
          <a:noFill/>
        </p:spPr>
        <p:txBody>
          <a:bodyPr wrap="square" rtlCol="0">
            <a:spAutoFit/>
          </a:bodyPr>
          <a:lstStyle/>
          <a:p>
            <a:pPr algn="just"/>
            <a:r>
              <a:rPr lang="en-GB" sz="2400" b="1" u="sng" dirty="0" smtClean="0"/>
              <a:t>Student Debt</a:t>
            </a:r>
            <a:endParaRPr lang="en-GB" sz="2400" b="1" u="sng" dirty="0"/>
          </a:p>
          <a:p>
            <a:r>
              <a:rPr lang="en-GB" sz="2400" b="1" dirty="0" smtClean="0"/>
              <a:t>- Tuition </a:t>
            </a:r>
            <a:r>
              <a:rPr lang="en-GB" sz="2400" b="1" dirty="0"/>
              <a:t>fees </a:t>
            </a:r>
            <a:r>
              <a:rPr lang="en-GB" sz="2400" b="1" dirty="0" smtClean="0"/>
              <a:t>in England </a:t>
            </a:r>
            <a:r>
              <a:rPr lang="en-GB" sz="2400" b="1" dirty="0"/>
              <a:t>and Wales increased </a:t>
            </a:r>
            <a:r>
              <a:rPr lang="en-GB" sz="2400" b="1" dirty="0" smtClean="0"/>
              <a:t>from £3k </a:t>
            </a:r>
            <a:r>
              <a:rPr lang="en-GB" sz="2400" b="1" dirty="0"/>
              <a:t>a year in 2011 to £6-9k a year in </a:t>
            </a:r>
            <a:r>
              <a:rPr lang="en-GB" sz="2400" b="1" dirty="0" smtClean="0"/>
              <a:t>2012 (average=£8,360)</a:t>
            </a:r>
          </a:p>
          <a:p>
            <a:pPr lvl="0"/>
            <a:r>
              <a:rPr lang="en-GB" sz="2400" b="1" dirty="0" smtClean="0"/>
              <a:t>- Debt </a:t>
            </a:r>
            <a:r>
              <a:rPr lang="en-GB" sz="2400" b="1" dirty="0"/>
              <a:t>upon graduation </a:t>
            </a:r>
            <a:r>
              <a:rPr lang="en-GB" sz="2400" b="1" dirty="0" smtClean="0"/>
              <a:t>predicted </a:t>
            </a:r>
            <a:r>
              <a:rPr lang="en-GB" sz="2400" b="1" dirty="0"/>
              <a:t>to </a:t>
            </a:r>
            <a:r>
              <a:rPr lang="en-GB" sz="2400" b="1" dirty="0" smtClean="0"/>
              <a:t>double </a:t>
            </a:r>
            <a:r>
              <a:rPr lang="en-GB" sz="2400" b="1" dirty="0"/>
              <a:t>to £</a:t>
            </a:r>
            <a:r>
              <a:rPr lang="en-GB" sz="2400" b="1" dirty="0" smtClean="0"/>
              <a:t>59k </a:t>
            </a:r>
            <a:r>
              <a:rPr lang="en-GB" sz="2000" b="1" dirty="0" smtClean="0"/>
              <a:t>(</a:t>
            </a:r>
            <a:r>
              <a:rPr lang="en-GB" sz="2000" b="1" dirty="0"/>
              <a:t>PUSH, 2011</a:t>
            </a:r>
            <a:r>
              <a:rPr lang="en-GB" sz="2000" b="1" dirty="0" smtClean="0"/>
              <a:t>) </a:t>
            </a:r>
          </a:p>
          <a:p>
            <a:pPr lvl="0"/>
            <a:endParaRPr lang="en-GB" sz="2400" b="1" dirty="0" smtClean="0"/>
          </a:p>
          <a:p>
            <a:pPr marL="342900" lvl="0" indent="-342900">
              <a:buFontTx/>
              <a:buChar char="-"/>
            </a:pPr>
            <a:r>
              <a:rPr lang="en-GB" sz="2400" b="1" dirty="0" smtClean="0"/>
              <a:t>85% will never pay this back</a:t>
            </a:r>
          </a:p>
          <a:p>
            <a:pPr marL="342900" lvl="0" indent="-342900">
              <a:buFontTx/>
              <a:buChar char="-"/>
            </a:pPr>
            <a:endParaRPr lang="en-GB" sz="2400" b="1" dirty="0" smtClean="0"/>
          </a:p>
          <a:p>
            <a:pPr marL="342900" lvl="0" indent="-342900">
              <a:buFontTx/>
              <a:buChar char="-"/>
            </a:pPr>
            <a:endParaRPr lang="en-GB" sz="2400" b="1" dirty="0" smtClean="0"/>
          </a:p>
          <a:p>
            <a:pPr lvl="0"/>
            <a:endParaRPr lang="en-GB" sz="2400" b="1" dirty="0" smtClean="0"/>
          </a:p>
          <a:p>
            <a:pPr lvl="0"/>
            <a:endParaRPr lang="en-GB" sz="2400" b="1" dirty="0" smtClean="0"/>
          </a:p>
          <a:p>
            <a:pPr lvl="0"/>
            <a:endParaRPr lang="en-GB" sz="2400" b="1" dirty="0" smtClean="0"/>
          </a:p>
          <a:p>
            <a:pPr lvl="0"/>
            <a:endParaRPr lang="en-GB" sz="2400" b="1" dirty="0" smtClean="0"/>
          </a:p>
          <a:p>
            <a:pPr lvl="0"/>
            <a:endParaRPr lang="en-GB" sz="2400" b="1" dirty="0"/>
          </a:p>
          <a:p>
            <a:r>
              <a:rPr lang="en-GB" sz="2400" b="1" u="sng" dirty="0"/>
              <a:t>Aim</a:t>
            </a:r>
          </a:p>
          <a:p>
            <a:pPr lvl="0"/>
            <a:r>
              <a:rPr lang="en-GB" sz="2400" b="1" dirty="0" smtClean="0"/>
              <a:t>Assess </a:t>
            </a:r>
            <a:r>
              <a:rPr lang="en-GB" sz="2400" b="1" dirty="0"/>
              <a:t>the impact </a:t>
            </a:r>
            <a:r>
              <a:rPr lang="en-GB" sz="2400" b="1" dirty="0" smtClean="0"/>
              <a:t>increased fees </a:t>
            </a:r>
            <a:r>
              <a:rPr lang="en-GB" sz="2400" b="1" dirty="0"/>
              <a:t>on student mental health</a:t>
            </a:r>
          </a:p>
          <a:p>
            <a:pPr lvl="0"/>
            <a:endParaRPr lang="en-GB" sz="2400" b="1" dirty="0"/>
          </a:p>
          <a:p>
            <a:pPr lvl="0"/>
            <a:endParaRPr lang="en-GB" sz="2400" b="1" dirty="0"/>
          </a:p>
        </p:txBody>
      </p:sp>
      <p:pic>
        <p:nvPicPr>
          <p:cNvPr id="3074" name="Picture 2" descr="F:\Dissertation\Research showcase\Pictures to use\average-student-loan-debt-03.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2514600"/>
            <a:ext cx="3110011" cy="34460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3012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074"/>
                                        </p:tgtEl>
                                        <p:attrNameLst>
                                          <p:attrName>style.visibility</p:attrName>
                                        </p:attrNameLst>
                                      </p:cBhvr>
                                      <p:to>
                                        <p:strVal val="visible"/>
                                      </p:to>
                                    </p:set>
                                    <p:animEffect transition="in" filter="fade">
                                      <p:cBhvr>
                                        <p:cTn id="11" dur="500"/>
                                        <p:tgtEl>
                                          <p:spTgt spid="307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4">
                                            <p:txEl>
                                              <p:pRg st="12" end="12"/>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82154"/>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dirty="0">
                <a:solidFill>
                  <a:srgbClr val="FFC000"/>
                </a:solidFill>
              </a:rPr>
              <a:t> </a:t>
            </a:r>
          </a:p>
          <a:p>
            <a:pPr algn="ctr"/>
            <a:r>
              <a:rPr lang="en-GB" sz="3000" b="1" dirty="0" smtClean="0">
                <a:solidFill>
                  <a:srgbClr val="FFC000"/>
                </a:solidFill>
              </a:rPr>
              <a:t>Method</a:t>
            </a:r>
            <a:endParaRPr lang="en-GB" sz="3000" dirty="0">
              <a:solidFill>
                <a:srgbClr val="FFC000"/>
              </a:solidFill>
            </a:endParaRPr>
          </a:p>
        </p:txBody>
      </p:sp>
      <p:sp>
        <p:nvSpPr>
          <p:cNvPr id="4" name="TextBox 3"/>
          <p:cNvSpPr txBox="1"/>
          <p:nvPr/>
        </p:nvSpPr>
        <p:spPr>
          <a:xfrm>
            <a:off x="228600" y="609600"/>
            <a:ext cx="8458200" cy="6001643"/>
          </a:xfrm>
          <a:prstGeom prst="rect">
            <a:avLst/>
          </a:prstGeom>
          <a:noFill/>
        </p:spPr>
        <p:txBody>
          <a:bodyPr wrap="square" rtlCol="0">
            <a:spAutoFit/>
          </a:bodyPr>
          <a:lstStyle/>
          <a:p>
            <a:r>
              <a:rPr lang="en-GB" sz="2400" b="1" u="sng" dirty="0" smtClean="0"/>
              <a:t>Design</a:t>
            </a:r>
            <a:endParaRPr lang="en-GB" sz="2400" b="1" u="sng" dirty="0"/>
          </a:p>
          <a:p>
            <a:r>
              <a:rPr lang="en-GB" sz="2400" b="1" dirty="0" smtClean="0"/>
              <a:t>Prospective </a:t>
            </a:r>
            <a:r>
              <a:rPr lang="en-GB" sz="2400" b="1" dirty="0"/>
              <a:t>cohort </a:t>
            </a:r>
            <a:r>
              <a:rPr lang="en-GB" sz="2400" b="1" dirty="0" smtClean="0"/>
              <a:t>study </a:t>
            </a:r>
            <a:r>
              <a:rPr lang="en-GB" sz="2400" b="1" dirty="0"/>
              <a:t>comparing students who started university in 2011 to those starting in 2012 when fees increased. </a:t>
            </a:r>
            <a:endParaRPr lang="en-GB" sz="2400" b="1" dirty="0" smtClean="0"/>
          </a:p>
          <a:p>
            <a:endParaRPr lang="en-GB" sz="2400" b="1" dirty="0"/>
          </a:p>
          <a:p>
            <a:r>
              <a:rPr lang="en-GB" sz="2400" b="1" u="sng" dirty="0"/>
              <a:t>Standardised Measures</a:t>
            </a:r>
          </a:p>
          <a:p>
            <a:r>
              <a:rPr lang="en-GB" sz="2400" b="1" dirty="0" smtClean="0"/>
              <a:t>Self-report measures completed online </a:t>
            </a:r>
            <a:r>
              <a:rPr lang="en-GB" sz="2400" b="1" dirty="0"/>
              <a:t>twice in </a:t>
            </a:r>
            <a:r>
              <a:rPr lang="en-GB" sz="2400" b="1" dirty="0" smtClean="0"/>
              <a:t>first year: </a:t>
            </a:r>
          </a:p>
          <a:p>
            <a:endParaRPr lang="en-GB" sz="2400" b="1" dirty="0"/>
          </a:p>
          <a:p>
            <a:r>
              <a:rPr lang="en-GB" sz="2400" b="1" dirty="0" smtClean="0"/>
              <a:t>- Alcohol </a:t>
            </a:r>
            <a:r>
              <a:rPr lang="en-GB" sz="2400" b="1" dirty="0"/>
              <a:t>Use Disorder Identification Test (AUDIT</a:t>
            </a:r>
            <a:r>
              <a:rPr lang="en-GB" sz="2400" b="1" dirty="0" smtClean="0"/>
              <a:t>): alcohol problems (</a:t>
            </a:r>
            <a:r>
              <a:rPr lang="el-GR" sz="2400" b="1" dirty="0" smtClean="0"/>
              <a:t>α</a:t>
            </a:r>
            <a:r>
              <a:rPr lang="en-GB" sz="2400" b="1" dirty="0" smtClean="0"/>
              <a:t>=.86)</a:t>
            </a:r>
            <a:r>
              <a:rPr lang="en-GB" sz="2400" b="1" dirty="0"/>
              <a:t> </a:t>
            </a:r>
            <a:endParaRPr lang="en-GB" sz="2400" b="1" dirty="0" smtClean="0"/>
          </a:p>
          <a:p>
            <a:endParaRPr lang="en-GB" sz="2400" b="1" dirty="0" smtClean="0"/>
          </a:p>
          <a:p>
            <a:r>
              <a:rPr lang="en-GB" sz="2400" b="1" dirty="0" smtClean="0"/>
              <a:t>- Clinical Outcomes Routine Evaluation General Population Version (CORE-GP): global mental health in non-clinical populations (</a:t>
            </a:r>
            <a:r>
              <a:rPr lang="el-GR" sz="2400" b="1" dirty="0"/>
              <a:t>α</a:t>
            </a:r>
            <a:r>
              <a:rPr lang="en-GB" sz="2400" b="1" dirty="0" smtClean="0"/>
              <a:t>=.90)</a:t>
            </a:r>
            <a:r>
              <a:rPr lang="en-GB" sz="2400" b="1" dirty="0"/>
              <a:t> </a:t>
            </a:r>
            <a:endParaRPr lang="en-GB" sz="2400" b="1" dirty="0" smtClean="0"/>
          </a:p>
          <a:p>
            <a:endParaRPr lang="en-GB" sz="2400" b="1" dirty="0"/>
          </a:p>
          <a:p>
            <a:r>
              <a:rPr lang="en-GB" sz="2400" b="1" dirty="0"/>
              <a:t>- 7 Item Generalized Anxiety Disorder Questionnaire (GAD-7) </a:t>
            </a:r>
            <a:r>
              <a:rPr lang="en-GB" sz="2400" b="1" dirty="0" smtClean="0"/>
              <a:t>: symptoms </a:t>
            </a:r>
            <a:r>
              <a:rPr lang="en-GB" sz="2400" b="1" dirty="0"/>
              <a:t>of general </a:t>
            </a:r>
            <a:r>
              <a:rPr lang="en-GB" sz="2400" b="1" dirty="0" smtClean="0"/>
              <a:t>anxiety </a:t>
            </a:r>
            <a:r>
              <a:rPr lang="en-GB" sz="2400" b="1" dirty="0"/>
              <a:t>(</a:t>
            </a:r>
            <a:r>
              <a:rPr lang="el-GR" sz="2400" b="1" dirty="0"/>
              <a:t>α</a:t>
            </a:r>
            <a:r>
              <a:rPr lang="en-GB" sz="2400" b="1" dirty="0" smtClean="0"/>
              <a:t>=.92)</a:t>
            </a:r>
            <a:r>
              <a:rPr lang="en-GB" sz="2400" b="1" dirty="0"/>
              <a:t> </a:t>
            </a:r>
          </a:p>
        </p:txBody>
      </p:sp>
    </p:spTree>
    <p:extLst>
      <p:ext uri="{BB962C8B-B14F-4D97-AF65-F5344CB8AC3E}">
        <p14:creationId xmlns:p14="http://schemas.microsoft.com/office/powerpoint/2010/main" val="2902783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75828"/>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dirty="0">
                <a:solidFill>
                  <a:srgbClr val="FFC000"/>
                </a:solidFill>
              </a:rPr>
              <a:t> </a:t>
            </a:r>
          </a:p>
          <a:p>
            <a:pPr algn="ctr"/>
            <a:r>
              <a:rPr lang="en-GB" sz="3000" b="1" dirty="0" smtClean="0">
                <a:solidFill>
                  <a:srgbClr val="FFC000"/>
                </a:solidFill>
              </a:rPr>
              <a:t>Method</a:t>
            </a:r>
            <a:endParaRPr lang="en-GB" sz="3000" dirty="0">
              <a:solidFill>
                <a:srgbClr val="FFC000"/>
              </a:solidFill>
            </a:endParaRPr>
          </a:p>
        </p:txBody>
      </p:sp>
      <p:sp>
        <p:nvSpPr>
          <p:cNvPr id="4" name="TextBox 3"/>
          <p:cNvSpPr txBox="1"/>
          <p:nvPr/>
        </p:nvSpPr>
        <p:spPr>
          <a:xfrm>
            <a:off x="228600" y="826187"/>
            <a:ext cx="8458200" cy="6001643"/>
          </a:xfrm>
          <a:prstGeom prst="rect">
            <a:avLst/>
          </a:prstGeom>
          <a:noFill/>
        </p:spPr>
        <p:txBody>
          <a:bodyPr wrap="square" rtlCol="0">
            <a:spAutoFit/>
          </a:bodyPr>
          <a:lstStyle/>
          <a:p>
            <a:r>
              <a:rPr lang="en-GB" sz="2400" b="1" dirty="0"/>
              <a:t>- Centre for Epidemiological Studies Depression Scale (CES-D): depression in the general population (</a:t>
            </a:r>
            <a:r>
              <a:rPr lang="el-GR" sz="2400" b="1" dirty="0"/>
              <a:t>α</a:t>
            </a:r>
            <a:r>
              <a:rPr lang="en-GB" sz="2400" b="1" dirty="0"/>
              <a:t>=.95)  </a:t>
            </a:r>
          </a:p>
          <a:p>
            <a:r>
              <a:rPr lang="en-GB" sz="2400" b="1" dirty="0"/>
              <a:t> </a:t>
            </a:r>
            <a:endParaRPr lang="en-GB" sz="2400" b="1" dirty="0" smtClean="0"/>
          </a:p>
          <a:p>
            <a:r>
              <a:rPr lang="en-GB" sz="2400" b="1" dirty="0" smtClean="0"/>
              <a:t>- Eating </a:t>
            </a:r>
            <a:r>
              <a:rPr lang="en-GB" sz="2400" b="1" dirty="0"/>
              <a:t>Attitudes Test- 26 Item Version (EAT): attitudes towards food and eating/eating disorder symptoms (</a:t>
            </a:r>
            <a:r>
              <a:rPr lang="el-GR" sz="2400" b="1" dirty="0"/>
              <a:t>α</a:t>
            </a:r>
            <a:r>
              <a:rPr lang="en-GB" sz="2400" b="1" dirty="0"/>
              <a:t>=.93) </a:t>
            </a:r>
            <a:endParaRPr lang="en-GB" sz="2400" b="1" dirty="0" smtClean="0"/>
          </a:p>
          <a:p>
            <a:endParaRPr lang="en-GB" sz="2400" b="1" dirty="0"/>
          </a:p>
          <a:p>
            <a:r>
              <a:rPr lang="en-GB" sz="2400" b="1" dirty="0" smtClean="0"/>
              <a:t>- Perceived Stress Scale (PSS): global perceived stress(</a:t>
            </a:r>
            <a:r>
              <a:rPr lang="el-GR" sz="2400" b="1" dirty="0"/>
              <a:t>α</a:t>
            </a:r>
            <a:r>
              <a:rPr lang="en-GB" sz="2400" b="1" dirty="0"/>
              <a:t>=.</a:t>
            </a:r>
            <a:r>
              <a:rPr lang="en-GB" sz="2400" b="1" dirty="0" smtClean="0"/>
              <a:t>91)</a:t>
            </a:r>
            <a:r>
              <a:rPr lang="en-GB" sz="2400" b="1" dirty="0"/>
              <a:t> </a:t>
            </a:r>
            <a:endParaRPr lang="en-GB" sz="2400" b="1" dirty="0" smtClean="0"/>
          </a:p>
          <a:p>
            <a:endParaRPr lang="en-GB" sz="2400" b="1" dirty="0"/>
          </a:p>
          <a:p>
            <a:r>
              <a:rPr lang="en-GB" sz="2400" b="1" dirty="0"/>
              <a:t>- Family Affluence Scale (FAS</a:t>
            </a:r>
            <a:r>
              <a:rPr lang="en-GB" sz="2400" b="1" dirty="0" smtClean="0"/>
              <a:t>): socioeconomic </a:t>
            </a:r>
            <a:r>
              <a:rPr lang="en-GB" sz="2400" b="1" dirty="0"/>
              <a:t>status  </a:t>
            </a:r>
          </a:p>
          <a:p>
            <a:endParaRPr lang="en-GB" sz="2400" b="1" dirty="0" smtClean="0"/>
          </a:p>
          <a:p>
            <a:r>
              <a:rPr lang="en-GB" sz="2400" b="1" dirty="0" smtClean="0"/>
              <a:t>- </a:t>
            </a:r>
            <a:r>
              <a:rPr lang="en-GB" sz="2400" b="1" dirty="0"/>
              <a:t>Index of Financial Stress (IFS</a:t>
            </a:r>
            <a:r>
              <a:rPr lang="en-GB" sz="2400" b="1" dirty="0" smtClean="0"/>
              <a:t>): recent </a:t>
            </a:r>
            <a:r>
              <a:rPr lang="en-GB" sz="2400" b="1" dirty="0"/>
              <a:t>financial </a:t>
            </a:r>
            <a:r>
              <a:rPr lang="en-GB" sz="2400" b="1" dirty="0" smtClean="0"/>
              <a:t>stress/poverty, e.g. ‘I </a:t>
            </a:r>
            <a:r>
              <a:rPr lang="en-GB" sz="2400" b="1" dirty="0"/>
              <a:t>went without meals’ </a:t>
            </a:r>
            <a:r>
              <a:rPr lang="en-GB" sz="2400" b="1" dirty="0" smtClean="0"/>
              <a:t>(</a:t>
            </a:r>
            <a:r>
              <a:rPr lang="el-GR" sz="2400" b="1" dirty="0"/>
              <a:t>α</a:t>
            </a:r>
            <a:r>
              <a:rPr lang="en-GB" sz="2400" b="1" dirty="0" smtClean="0"/>
              <a:t>=.70)</a:t>
            </a:r>
            <a:r>
              <a:rPr lang="en-GB" sz="2400" b="1" dirty="0"/>
              <a:t> </a:t>
            </a:r>
          </a:p>
          <a:p>
            <a:r>
              <a:rPr lang="en-GB" sz="2400" b="1" dirty="0"/>
              <a:t> </a:t>
            </a:r>
          </a:p>
          <a:p>
            <a:r>
              <a:rPr lang="en-GB" sz="2400" b="1" dirty="0" smtClean="0"/>
              <a:t>- Prodromal Questionnaire- Brief Version (PQB): psychosis risk/prodromal psychotic symptoms (</a:t>
            </a:r>
            <a:r>
              <a:rPr lang="el-GR" sz="2400" b="1" dirty="0" smtClean="0"/>
              <a:t>α</a:t>
            </a:r>
            <a:r>
              <a:rPr lang="en-GB" sz="2400" b="1" dirty="0" smtClean="0"/>
              <a:t>=.82) </a:t>
            </a:r>
            <a:r>
              <a:rPr lang="en-GB" sz="2400" b="1" dirty="0"/>
              <a:t> </a:t>
            </a:r>
          </a:p>
          <a:p>
            <a:r>
              <a:rPr lang="en-GB" sz="2400" b="1" dirty="0"/>
              <a:t> </a:t>
            </a:r>
          </a:p>
        </p:txBody>
      </p:sp>
    </p:spTree>
    <p:extLst>
      <p:ext uri="{BB962C8B-B14F-4D97-AF65-F5344CB8AC3E}">
        <p14:creationId xmlns:p14="http://schemas.microsoft.com/office/powerpoint/2010/main" val="4172777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399" y="-175829"/>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dirty="0">
                <a:solidFill>
                  <a:srgbClr val="FFC000"/>
                </a:solidFill>
              </a:rPr>
              <a:t> </a:t>
            </a:r>
          </a:p>
          <a:p>
            <a:pPr algn="ctr"/>
            <a:r>
              <a:rPr lang="en-GB" sz="3000" b="1" dirty="0" smtClean="0">
                <a:solidFill>
                  <a:srgbClr val="FFC000"/>
                </a:solidFill>
              </a:rPr>
              <a:t>Method</a:t>
            </a:r>
            <a:endParaRPr lang="en-GB" sz="3000" dirty="0">
              <a:solidFill>
                <a:srgbClr val="FFC000"/>
              </a:solidFill>
            </a:endParaRPr>
          </a:p>
        </p:txBody>
      </p:sp>
      <p:sp>
        <p:nvSpPr>
          <p:cNvPr id="4" name="TextBox 3"/>
          <p:cNvSpPr txBox="1"/>
          <p:nvPr/>
        </p:nvSpPr>
        <p:spPr>
          <a:xfrm>
            <a:off x="228600" y="914400"/>
            <a:ext cx="8458200" cy="5262979"/>
          </a:xfrm>
          <a:prstGeom prst="rect">
            <a:avLst/>
          </a:prstGeom>
          <a:noFill/>
        </p:spPr>
        <p:txBody>
          <a:bodyPr wrap="square" rtlCol="0">
            <a:spAutoFit/>
          </a:bodyPr>
          <a:lstStyle/>
          <a:p>
            <a:r>
              <a:rPr lang="en-GB" sz="2400" b="1" dirty="0" smtClean="0"/>
              <a:t>- </a:t>
            </a:r>
            <a:r>
              <a:rPr lang="en-GB" sz="2400" b="1" dirty="0"/>
              <a:t>Author constructed questions on </a:t>
            </a:r>
            <a:r>
              <a:rPr lang="en-GB" sz="2400" b="1" dirty="0" smtClean="0"/>
              <a:t>demographics &amp; finances. </a:t>
            </a:r>
            <a:endParaRPr lang="en-GB" sz="2400" b="1" dirty="0"/>
          </a:p>
          <a:p>
            <a:endParaRPr lang="en-GB" sz="2400" b="1" u="sng" dirty="0" smtClean="0"/>
          </a:p>
          <a:p>
            <a:r>
              <a:rPr lang="en-GB" sz="2400" b="1" u="sng" dirty="0" smtClean="0"/>
              <a:t>Procedure</a:t>
            </a:r>
          </a:p>
          <a:p>
            <a:r>
              <a:rPr lang="en-GB" sz="2400" b="1" dirty="0" smtClean="0"/>
              <a:t>- Every </a:t>
            </a:r>
            <a:r>
              <a:rPr lang="en-GB" sz="2400" b="1" dirty="0"/>
              <a:t>university students union in the </a:t>
            </a:r>
            <a:r>
              <a:rPr lang="en-GB" sz="2400" b="1" dirty="0" smtClean="0"/>
              <a:t>UK contacted </a:t>
            </a:r>
          </a:p>
          <a:p>
            <a:r>
              <a:rPr lang="en-GB" sz="2400" b="1" dirty="0" smtClean="0"/>
              <a:t>- Survey advertised via email, websites or social media </a:t>
            </a:r>
            <a:r>
              <a:rPr lang="en-GB" sz="2400" b="1" dirty="0"/>
              <a:t>(46/114 </a:t>
            </a:r>
            <a:r>
              <a:rPr lang="en-GB" sz="2400" b="1" dirty="0" smtClean="0"/>
              <a:t>advertised)</a:t>
            </a:r>
          </a:p>
          <a:p>
            <a:endParaRPr lang="en-GB" sz="2400" b="1" dirty="0"/>
          </a:p>
          <a:p>
            <a:r>
              <a:rPr lang="en-GB" sz="2400" b="1" u="sng" dirty="0"/>
              <a:t>Participants</a:t>
            </a:r>
          </a:p>
          <a:p>
            <a:r>
              <a:rPr lang="en-GB" sz="2400" b="1" dirty="0" smtClean="0"/>
              <a:t>- First </a:t>
            </a:r>
            <a:r>
              <a:rPr lang="en-GB" sz="2400" b="1" dirty="0"/>
              <a:t>year British undergraduate students </a:t>
            </a:r>
            <a:endParaRPr lang="en-GB" sz="2400" b="1" dirty="0" smtClean="0"/>
          </a:p>
          <a:p>
            <a:r>
              <a:rPr lang="en-GB" sz="2400" b="1" dirty="0" smtClean="0"/>
              <a:t>- 681 </a:t>
            </a:r>
            <a:r>
              <a:rPr lang="en-GB" sz="2400" b="1" dirty="0"/>
              <a:t>participants </a:t>
            </a:r>
            <a:r>
              <a:rPr lang="en-GB" sz="2400" b="1" dirty="0" smtClean="0"/>
              <a:t>included at time 1, 411 at time 2</a:t>
            </a:r>
          </a:p>
          <a:p>
            <a:endParaRPr lang="en-GB" sz="2400" b="1" dirty="0" smtClean="0"/>
          </a:p>
          <a:p>
            <a:r>
              <a:rPr lang="en-GB" sz="2400" b="1" dirty="0" smtClean="0"/>
              <a:t>- 76% (n=516) female</a:t>
            </a:r>
          </a:p>
          <a:p>
            <a:r>
              <a:rPr lang="en-GB" sz="2400" b="1" dirty="0" smtClean="0"/>
              <a:t>- 71.6% (n=486) from England</a:t>
            </a:r>
          </a:p>
          <a:p>
            <a:r>
              <a:rPr lang="en-GB" sz="2400" b="1" dirty="0" smtClean="0"/>
              <a:t>- 10.5% (n=71) mature students</a:t>
            </a:r>
          </a:p>
        </p:txBody>
      </p:sp>
    </p:spTree>
    <p:extLst>
      <p:ext uri="{BB962C8B-B14F-4D97-AF65-F5344CB8AC3E}">
        <p14:creationId xmlns:p14="http://schemas.microsoft.com/office/powerpoint/2010/main" val="3646019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11" end="1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4203" y="-304800"/>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dirty="0">
                <a:solidFill>
                  <a:srgbClr val="FFC000"/>
                </a:solidFill>
              </a:rPr>
              <a:t> </a:t>
            </a:r>
          </a:p>
          <a:p>
            <a:pPr algn="ctr"/>
            <a:r>
              <a:rPr lang="en-GB" sz="3000" b="1" dirty="0" smtClean="0">
                <a:solidFill>
                  <a:srgbClr val="FFC000"/>
                </a:solidFill>
              </a:rPr>
              <a:t>Method</a:t>
            </a:r>
            <a:endParaRPr lang="en-GB" sz="3000" dirty="0">
              <a:solidFill>
                <a:srgbClr val="FFC000"/>
              </a:solidFill>
            </a:endParaRPr>
          </a:p>
        </p:txBody>
      </p:sp>
      <p:sp>
        <p:nvSpPr>
          <p:cNvPr id="4" name="TextBox 3"/>
          <p:cNvSpPr txBox="1"/>
          <p:nvPr/>
        </p:nvSpPr>
        <p:spPr>
          <a:xfrm>
            <a:off x="247934" y="609600"/>
            <a:ext cx="8458200" cy="2677656"/>
          </a:xfrm>
          <a:prstGeom prst="rect">
            <a:avLst/>
          </a:prstGeom>
          <a:noFill/>
        </p:spPr>
        <p:txBody>
          <a:bodyPr wrap="square" rtlCol="0">
            <a:spAutoFit/>
          </a:bodyPr>
          <a:lstStyle/>
          <a:p>
            <a:r>
              <a:rPr lang="en-GB" sz="2400" b="1" u="sng" dirty="0" smtClean="0"/>
              <a:t>Statistics</a:t>
            </a:r>
            <a:endParaRPr lang="en-GB" sz="2400" b="1" u="sng" dirty="0"/>
          </a:p>
          <a:p>
            <a:r>
              <a:rPr lang="en-GB" sz="2400" b="1" dirty="0"/>
              <a:t>- </a:t>
            </a:r>
            <a:r>
              <a:rPr lang="en-GB" sz="2400" b="1" dirty="0" smtClean="0"/>
              <a:t>Multiple linear or logistic regression used: impact of financial variables after controlling for demographic differences between cohorts</a:t>
            </a:r>
            <a:endParaRPr lang="en-GB" sz="2400" b="1" dirty="0"/>
          </a:p>
          <a:p>
            <a:endParaRPr lang="en-GB" sz="2400" b="1" dirty="0" smtClean="0"/>
          </a:p>
          <a:p>
            <a:r>
              <a:rPr lang="en-GB" sz="2400" b="1" dirty="0" smtClean="0"/>
              <a:t>- Mixed Factorial ANOVA: Assess changes over time by fees</a:t>
            </a:r>
            <a:endParaRPr lang="en-GB" sz="2400" b="1" dirty="0"/>
          </a:p>
          <a:p>
            <a:endParaRPr lang="en-GB" sz="2400" b="1" dirty="0"/>
          </a:p>
        </p:txBody>
      </p:sp>
    </p:spTree>
    <p:extLst>
      <p:ext uri="{BB962C8B-B14F-4D97-AF65-F5344CB8AC3E}">
        <p14:creationId xmlns:p14="http://schemas.microsoft.com/office/powerpoint/2010/main" val="4060066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2400" y="-175828"/>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dirty="0">
                <a:solidFill>
                  <a:srgbClr val="FFC000"/>
                </a:solidFill>
              </a:rPr>
              <a:t> </a:t>
            </a:r>
          </a:p>
          <a:p>
            <a:pPr algn="ctr"/>
            <a:r>
              <a:rPr lang="en-GB" sz="3000" b="1" dirty="0" smtClean="0">
                <a:solidFill>
                  <a:srgbClr val="FFC000"/>
                </a:solidFill>
              </a:rPr>
              <a:t>Results</a:t>
            </a:r>
            <a:endParaRPr lang="en-GB" sz="3000" dirty="0">
              <a:solidFill>
                <a:srgbClr val="FFC000"/>
              </a:solidFill>
            </a:endParaRPr>
          </a:p>
        </p:txBody>
      </p:sp>
      <p:sp>
        <p:nvSpPr>
          <p:cNvPr id="2" name="Rectangle 1"/>
          <p:cNvSpPr/>
          <p:nvPr/>
        </p:nvSpPr>
        <p:spPr>
          <a:xfrm>
            <a:off x="228600" y="762000"/>
            <a:ext cx="8458200" cy="3046988"/>
          </a:xfrm>
          <a:prstGeom prst="rect">
            <a:avLst/>
          </a:prstGeom>
        </p:spPr>
        <p:txBody>
          <a:bodyPr wrap="square">
            <a:spAutoFit/>
          </a:bodyPr>
          <a:lstStyle/>
          <a:p>
            <a:r>
              <a:rPr lang="en-GB" sz="2400" b="1" u="sng" dirty="0" smtClean="0"/>
              <a:t>Financial Differences between Cohorts</a:t>
            </a:r>
          </a:p>
          <a:p>
            <a:r>
              <a:rPr lang="en-GB" sz="2400" b="1" dirty="0" smtClean="0"/>
              <a:t>- 2012 cohort: higher loan, longer to pay back, more likely to see as extra tax</a:t>
            </a:r>
          </a:p>
          <a:p>
            <a:endParaRPr lang="en-GB" sz="2400" b="1" dirty="0" smtClean="0"/>
          </a:p>
          <a:p>
            <a:r>
              <a:rPr lang="en-GB" sz="2400" b="1" dirty="0" smtClean="0"/>
              <a:t>- </a:t>
            </a:r>
            <a:r>
              <a:rPr lang="en-GB" sz="2400" b="1" u="sng" dirty="0" smtClean="0"/>
              <a:t>No</a:t>
            </a:r>
            <a:r>
              <a:rPr lang="en-GB" sz="2400" b="1" dirty="0" smtClean="0"/>
              <a:t> significant differences on financial stress, family affluence, difficulty paying bills, stress about debt, considering abandoning for financial reasons</a:t>
            </a:r>
          </a:p>
          <a:p>
            <a:endParaRPr lang="en-GB" sz="2400" b="1" dirty="0"/>
          </a:p>
        </p:txBody>
      </p:sp>
    </p:spTree>
    <p:extLst>
      <p:ext uri="{BB962C8B-B14F-4D97-AF65-F5344CB8AC3E}">
        <p14:creationId xmlns:p14="http://schemas.microsoft.com/office/powerpoint/2010/main" val="2170384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7614" y="-314622"/>
            <a:ext cx="8776373" cy="101566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GB" sz="3000" dirty="0">
                <a:solidFill>
                  <a:srgbClr val="FFC000"/>
                </a:solidFill>
              </a:rPr>
              <a:t> </a:t>
            </a:r>
          </a:p>
          <a:p>
            <a:pPr algn="ctr"/>
            <a:r>
              <a:rPr lang="en-GB" sz="3000" b="1" dirty="0" smtClean="0">
                <a:solidFill>
                  <a:srgbClr val="FFC000"/>
                </a:solidFill>
              </a:rPr>
              <a:t>Results</a:t>
            </a:r>
            <a:endParaRPr lang="en-GB" sz="3000" dirty="0">
              <a:solidFill>
                <a:srgbClr val="FFC000"/>
              </a:solidFill>
            </a:endParaRPr>
          </a:p>
        </p:txBody>
      </p:sp>
      <p:sp>
        <p:nvSpPr>
          <p:cNvPr id="5" name="Rectangle 4"/>
          <p:cNvSpPr/>
          <p:nvPr/>
        </p:nvSpPr>
        <p:spPr>
          <a:xfrm>
            <a:off x="296701" y="609600"/>
            <a:ext cx="8458200" cy="6001643"/>
          </a:xfrm>
          <a:prstGeom prst="rect">
            <a:avLst/>
          </a:prstGeom>
        </p:spPr>
        <p:txBody>
          <a:bodyPr wrap="square">
            <a:spAutoFit/>
          </a:bodyPr>
          <a:lstStyle/>
          <a:p>
            <a:r>
              <a:rPr lang="en-GB" sz="2400" b="1" u="sng" dirty="0" smtClean="0"/>
              <a:t>Predictors at Time 1:</a:t>
            </a:r>
          </a:p>
          <a:p>
            <a:r>
              <a:rPr lang="en-GB" sz="2400" b="1" dirty="0" smtClean="0"/>
              <a:t>- Depression and Global MH </a:t>
            </a:r>
            <a:r>
              <a:rPr lang="en-GB" sz="2400" b="1" u="sng" dirty="0" smtClean="0"/>
              <a:t>worse</a:t>
            </a:r>
            <a:r>
              <a:rPr lang="en-GB" sz="2400" b="1" dirty="0" smtClean="0"/>
              <a:t> </a:t>
            </a:r>
            <a:r>
              <a:rPr lang="en-GB" sz="2400" b="1" dirty="0"/>
              <a:t>for those paying lower </a:t>
            </a:r>
            <a:r>
              <a:rPr lang="en-GB" sz="2400" b="1" dirty="0" smtClean="0"/>
              <a:t>fees (</a:t>
            </a:r>
            <a:r>
              <a:rPr lang="en-GB" sz="2400" b="1" i="1" dirty="0" smtClean="0"/>
              <a:t>β=.19, </a:t>
            </a:r>
            <a:r>
              <a:rPr lang="en-GB" sz="2400" b="1" i="1" dirty="0"/>
              <a:t>β</a:t>
            </a:r>
            <a:r>
              <a:rPr lang="en-GB" sz="2400" b="1" i="1" dirty="0" smtClean="0"/>
              <a:t>=.20, </a:t>
            </a:r>
            <a:r>
              <a:rPr lang="en-GB" sz="2400" b="1" i="1" dirty="0"/>
              <a:t>p&lt;.</a:t>
            </a:r>
            <a:r>
              <a:rPr lang="en-GB" sz="2400" b="1" i="1" dirty="0" smtClean="0"/>
              <a:t>05) </a:t>
            </a:r>
          </a:p>
          <a:p>
            <a:endParaRPr lang="en-GB" sz="2400" b="1" dirty="0" smtClean="0"/>
          </a:p>
          <a:p>
            <a:r>
              <a:rPr lang="en-GB" sz="2400" b="1" dirty="0" smtClean="0"/>
              <a:t>- Smaller loans: More Alcohol Dependence (</a:t>
            </a:r>
            <a:r>
              <a:rPr lang="en-GB" sz="2400" b="1" i="1" dirty="0" smtClean="0"/>
              <a:t>β=.13, </a:t>
            </a:r>
            <a:r>
              <a:rPr lang="en-GB" sz="2400" b="1" i="1" dirty="0"/>
              <a:t>p&lt;.</a:t>
            </a:r>
            <a:r>
              <a:rPr lang="en-GB" sz="2400" b="1" i="1" dirty="0" smtClean="0"/>
              <a:t>01) </a:t>
            </a:r>
            <a:endParaRPr lang="en-GB" sz="2400" b="1" dirty="0"/>
          </a:p>
          <a:p>
            <a:r>
              <a:rPr lang="en-GB" sz="2400" b="1" dirty="0" smtClean="0"/>
              <a:t>- Larger loans: More Psychotic symptoms (</a:t>
            </a:r>
            <a:r>
              <a:rPr lang="en-GB" sz="2400" b="1" i="1" dirty="0"/>
              <a:t>β=.</a:t>
            </a:r>
            <a:r>
              <a:rPr lang="en-GB" sz="2400" b="1" i="1" dirty="0" smtClean="0"/>
              <a:t>11, </a:t>
            </a:r>
            <a:r>
              <a:rPr lang="en-GB" sz="2400" b="1" i="1" dirty="0"/>
              <a:t>p&lt;.01) </a:t>
            </a:r>
            <a:endParaRPr lang="en-GB" sz="2400" b="1" dirty="0"/>
          </a:p>
          <a:p>
            <a:endParaRPr lang="en-GB" sz="2400" b="1" dirty="0" smtClean="0"/>
          </a:p>
          <a:p>
            <a:r>
              <a:rPr lang="en-GB" sz="2400" b="1" dirty="0" smtClean="0"/>
              <a:t>- Greater </a:t>
            </a:r>
            <a:r>
              <a:rPr lang="en-GB" sz="2400" b="1" dirty="0"/>
              <a:t>stress about </a:t>
            </a:r>
            <a:r>
              <a:rPr lang="en-GB" sz="2400" b="1" dirty="0" smtClean="0"/>
              <a:t>debt: Worse depression, Global MH, Anxiety, Stress</a:t>
            </a:r>
          </a:p>
          <a:p>
            <a:endParaRPr lang="en-GB" sz="2400" b="1" dirty="0" smtClean="0"/>
          </a:p>
          <a:p>
            <a:r>
              <a:rPr lang="en-GB" sz="2400" b="1" dirty="0" smtClean="0"/>
              <a:t>- Higher Financial Stress: </a:t>
            </a:r>
            <a:r>
              <a:rPr lang="en-GB" sz="2400" b="1" dirty="0"/>
              <a:t>Worse </a:t>
            </a:r>
            <a:r>
              <a:rPr lang="en-GB" sz="2400" b="1" dirty="0" smtClean="0"/>
              <a:t>depression, Alcohol Dependence, Global MH, Stress, Psychotic Symptoms, Eating Disorder </a:t>
            </a:r>
          </a:p>
          <a:p>
            <a:endParaRPr lang="en-GB" sz="2400" b="1" dirty="0" smtClean="0"/>
          </a:p>
          <a:p>
            <a:r>
              <a:rPr lang="en-GB" sz="2400" b="1" dirty="0" smtClean="0"/>
              <a:t>- Considered </a:t>
            </a:r>
            <a:r>
              <a:rPr lang="en-GB" sz="2400" b="1" dirty="0"/>
              <a:t>not coming to </a:t>
            </a:r>
            <a:r>
              <a:rPr lang="en-GB" sz="2400" b="1" dirty="0" smtClean="0"/>
              <a:t>university for financial reasons:  Worse Depression, Global MH, Anxiety, Psychotic Symptoms</a:t>
            </a:r>
            <a:endParaRPr lang="en-GB" sz="2400" b="1" dirty="0"/>
          </a:p>
        </p:txBody>
      </p:sp>
    </p:spTree>
    <p:extLst>
      <p:ext uri="{BB962C8B-B14F-4D97-AF65-F5344CB8AC3E}">
        <p14:creationId xmlns:p14="http://schemas.microsoft.com/office/powerpoint/2010/main" val="1767436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radeshow">
  <a:themeElements>
    <a:clrScheme name="Tradeshow">
      <a:dk1>
        <a:srgbClr val="3F3F3F"/>
      </a:dk1>
      <a:lt1>
        <a:srgbClr val="FFFFFF"/>
      </a:lt1>
      <a:dk2>
        <a:srgbClr val="7DAFC3"/>
      </a:dk2>
      <a:lt2>
        <a:srgbClr val="E5E4DF"/>
      </a:lt2>
      <a:accent1>
        <a:srgbClr val="7C959A"/>
      </a:accent1>
      <a:accent2>
        <a:srgbClr val="DB8631"/>
      </a:accent2>
      <a:accent3>
        <a:srgbClr val="E3CC5A"/>
      </a:accent3>
      <a:accent4>
        <a:srgbClr val="ACADA8"/>
      </a:accent4>
      <a:accent5>
        <a:srgbClr val="927C61"/>
      </a:accent5>
      <a:accent6>
        <a:srgbClr val="B3B435"/>
      </a:accent6>
      <a:hlink>
        <a:srgbClr val="0079A4"/>
      </a:hlink>
      <a:folHlink>
        <a:srgbClr val="595959"/>
      </a:folHlink>
    </a:clrScheme>
    <a:fontScheme name="Tradeshow">
      <a:majorFont>
        <a:latin typeface="Arial Black"/>
        <a:ea typeface=""/>
        <a:cs typeface=""/>
        <a:font script="Jpan" typeface="ＭＳ Ｐゴシック"/>
        <a:font script="Hang" typeface="HY견고딕"/>
        <a:font script="Hans" typeface="宋体"/>
        <a:font script="Hant" typeface="新細明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ndara"/>
        <a:ea typeface=""/>
        <a:cs typeface=""/>
        <a:font script="Jpan" typeface="ＭＳ Ｐゴシック"/>
        <a:font script="Hang" typeface="HY견명조"/>
        <a:font script="Hans" typeface="华文楷体"/>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adeshow">
      <a:fillStyleLst>
        <a:solidFill>
          <a:schemeClr val="phClr"/>
        </a:solidFill>
        <a:gradFill rotWithShape="1">
          <a:gsLst>
            <a:gs pos="0">
              <a:schemeClr val="phClr">
                <a:tint val="45000"/>
                <a:satMod val="300000"/>
              </a:schemeClr>
            </a:gs>
            <a:gs pos="35000">
              <a:schemeClr val="phClr">
                <a:tint val="45000"/>
                <a:satMod val="300000"/>
              </a:schemeClr>
            </a:gs>
            <a:gs pos="69000">
              <a:schemeClr val="phClr">
                <a:tint val="45000"/>
                <a:satMod val="350000"/>
              </a:schemeClr>
            </a:gs>
            <a:gs pos="100000">
              <a:schemeClr val="phClr">
                <a:tint val="60000"/>
                <a:satMod val="350000"/>
              </a:schemeClr>
            </a:gs>
          </a:gsLst>
          <a:path path="circle">
            <a:fillToRect l="50000" t="50000" r="100000" b="100000"/>
          </a:path>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9525" cap="rnd" cmpd="sng" algn="ctr">
          <a:solidFill>
            <a:schemeClr val="phClr"/>
          </a:solidFill>
          <a:prstDash val="solid"/>
        </a:ln>
        <a:ln w="38475" cap="flat" cmpd="sng" algn="ctr">
          <a:solidFill>
            <a:schemeClr val="phClr"/>
          </a:solidFill>
          <a:prstDash val="solid"/>
        </a:ln>
        <a:ln w="54850" cap="flat" cmpd="sng" algn="ctr">
          <a:solidFill>
            <a:schemeClr val="phClr"/>
          </a:solidFill>
          <a:prstDash val="solid"/>
        </a:ln>
      </a:lnStyleLst>
      <a:effectStyleLst>
        <a:effectStyle>
          <a:effectLst>
            <a:outerShdw blurRad="50800" dist="25400" dir="5400000" rotWithShape="0">
              <a:srgbClr val="000000">
                <a:alpha val="55000"/>
              </a:srgbClr>
            </a:outerShdw>
          </a:effectLst>
        </a:effectStyle>
        <a:effectStyle>
          <a:effectLst>
            <a:outerShdw blurRad="50800" dist="25400" dir="5400000" rotWithShape="0">
              <a:srgbClr val="000000">
                <a:alpha val="44000"/>
              </a:srgbClr>
            </a:outerShdw>
          </a:effectLst>
        </a:effectStyle>
        <a:effectStyle>
          <a:effectLst>
            <a:outerShdw blurRad="50800" dist="25400" dir="5400000" rotWithShape="0">
              <a:srgbClr val="000000">
                <a:alpha val="55000"/>
              </a:srgbClr>
            </a:outerShdw>
          </a:effectLst>
          <a:scene3d>
            <a:camera prst="orthographicFront">
              <a:rot lat="0" lon="0" rev="0"/>
            </a:camera>
            <a:lightRig rig="brightRoom" dir="tl">
              <a:rot lat="0" lon="0" rev="3600000"/>
            </a:lightRig>
          </a:scene3d>
          <a:sp3d contourW="31750" prstMaterial="flat">
            <a:bevelT w="127000" h="254000" prst="angle"/>
            <a:contourClr>
              <a:schemeClr val="phClr">
                <a:shade val="20000"/>
              </a:schemeClr>
            </a:contourClr>
          </a:sp3d>
        </a:effectStyle>
      </a:effectStyleLst>
      <a:bgFillStyleLst>
        <a:solidFill>
          <a:schemeClr val="phClr"/>
        </a:solidFill>
        <a:gradFill rotWithShape="1">
          <a:gsLst>
            <a:gs pos="20000">
              <a:schemeClr val="phClr">
                <a:tint val="80000"/>
                <a:lumMod val="100000"/>
              </a:schemeClr>
            </a:gs>
            <a:gs pos="100000">
              <a:schemeClr val="phClr">
                <a:tint val="100000"/>
                <a:lumMod val="80000"/>
              </a:schemeClr>
            </a:gs>
          </a:gsLst>
          <a:path path="circle">
            <a:fillToRect l="50000" t="20000" r="100000" b="100000"/>
          </a:path>
        </a:gradFill>
        <a:gradFill rotWithShape="1">
          <a:gsLst>
            <a:gs pos="0">
              <a:schemeClr val="phClr">
                <a:tint val="100000"/>
                <a:lumMod val="100000"/>
              </a:schemeClr>
            </a:gs>
            <a:gs pos="100000">
              <a:schemeClr val="phClr">
                <a:shade val="100000"/>
                <a:lumMod val="60000"/>
              </a:schemeClr>
            </a:gs>
          </a:gsLst>
          <a:path path="circle">
            <a:fillToRect l="50000" t="2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TC101859861[[fn=Tradeshow]]</Template>
  <TotalTime>207</TotalTime>
  <Words>2533</Words>
  <Application>Microsoft Office PowerPoint</Application>
  <PresentationFormat>On-screen Show (4:3)</PresentationFormat>
  <Paragraphs>275</Paragraphs>
  <Slides>19</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Arial Black</vt:lpstr>
      <vt:lpstr>Calibri</vt:lpstr>
      <vt:lpstr>Candara</vt:lpstr>
      <vt:lpstr>华文楷体</vt:lpstr>
      <vt:lpstr>Tradeshow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Richardson T.H.</dc:creator>
  <cp:lastModifiedBy>Ciar Richardson</cp:lastModifiedBy>
  <cp:revision>42</cp:revision>
  <dcterms:created xsi:type="dcterms:W3CDTF">2006-08-16T00:00:00Z</dcterms:created>
  <dcterms:modified xsi:type="dcterms:W3CDTF">2014-12-08T19:18:49Z</dcterms:modified>
</cp:coreProperties>
</file>