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60" r:id="rId4"/>
    <p:sldId id="265" r:id="rId5"/>
    <p:sldId id="262" r:id="rId6"/>
    <p:sldId id="256" r:id="rId7"/>
    <p:sldId id="261" r:id="rId8"/>
    <p:sldId id="257" r:id="rId9"/>
    <p:sldId id="263" r:id="rId10"/>
    <p:sldId id="264" r:id="rId11"/>
    <p:sldId id="258" r:id="rId12"/>
    <p:sldId id="266" r:id="rId13"/>
    <p:sldId id="267" r:id="rId14"/>
    <p:sldId id="268" r:id="rId15"/>
    <p:sldId id="270" r:id="rId16"/>
    <p:sldId id="269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F5DE-05C7-4FDF-917A-8B9BC6B8E824}" type="datetimeFigureOut">
              <a:rPr lang="en-GB" smtClean="0"/>
              <a:t>23/12/2014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FBAC-A4B6-4461-8834-A16F2E5D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13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F5DE-05C7-4FDF-917A-8B9BC6B8E824}" type="datetimeFigureOut">
              <a:rPr lang="en-GB" smtClean="0"/>
              <a:t>23/12/2014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FBAC-A4B6-4461-8834-A16F2E5D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4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F5DE-05C7-4FDF-917A-8B9BC6B8E824}" type="datetimeFigureOut">
              <a:rPr lang="en-GB" smtClean="0"/>
              <a:t>23/12/2014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FBAC-A4B6-4461-8834-A16F2E5D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F5DE-05C7-4FDF-917A-8B9BC6B8E824}" type="datetimeFigureOut">
              <a:rPr lang="en-GB" smtClean="0"/>
              <a:t>23/12/2014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FBAC-A4B6-4461-8834-A16F2E5D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F5DE-05C7-4FDF-917A-8B9BC6B8E824}" type="datetimeFigureOut">
              <a:rPr lang="en-GB" smtClean="0"/>
              <a:t>23/12/2014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FBAC-A4B6-4461-8834-A16F2E5D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59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F5DE-05C7-4FDF-917A-8B9BC6B8E824}" type="datetimeFigureOut">
              <a:rPr lang="en-GB" smtClean="0"/>
              <a:t>23/12/2014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FBAC-A4B6-4461-8834-A16F2E5D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F5DE-05C7-4FDF-917A-8B9BC6B8E824}" type="datetimeFigureOut">
              <a:rPr lang="en-GB" smtClean="0"/>
              <a:t>23/12/2014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FBAC-A4B6-4461-8834-A16F2E5D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7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F5DE-05C7-4FDF-917A-8B9BC6B8E824}" type="datetimeFigureOut">
              <a:rPr lang="en-GB" smtClean="0"/>
              <a:t>23/12/2014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FBAC-A4B6-4461-8834-A16F2E5D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93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F5DE-05C7-4FDF-917A-8B9BC6B8E824}" type="datetimeFigureOut">
              <a:rPr lang="en-GB" smtClean="0"/>
              <a:t>23/12/2014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FBAC-A4B6-4461-8834-A16F2E5D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5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F5DE-05C7-4FDF-917A-8B9BC6B8E824}" type="datetimeFigureOut">
              <a:rPr lang="en-GB" smtClean="0"/>
              <a:t>23/12/2014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FBAC-A4B6-4461-8834-A16F2E5D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8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F5DE-05C7-4FDF-917A-8B9BC6B8E824}" type="datetimeFigureOut">
              <a:rPr lang="en-GB" smtClean="0"/>
              <a:t>23/12/2014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FBAC-A4B6-4461-8834-A16F2E5D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7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46" y="116632"/>
            <a:ext cx="1872208" cy="18722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0F5DE-05C7-4FDF-917A-8B9BC6B8E824}" type="datetimeFigureOut">
              <a:rPr lang="en-GB" smtClean="0"/>
              <a:t>23/12/2014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7FBAC-A4B6-4461-8834-A16F2E5D6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:\Meetings\2014-04-06_10 NAB\assets\large_pile_dvds_stacked_1600_clr_37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38" y="4293096"/>
            <a:ext cx="2100186" cy="144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V:\Meetings\2014-04-06_10 NAB\assets\film_reels_1600_clr_226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76" y="2924944"/>
            <a:ext cx="3000831" cy="225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pic>
        <p:nvPicPr>
          <p:cNvPr id="2050" name="Picture 2" descr="V:\Meetings\2014-04-06_10 NAB\assets\data_center_1600_clr_763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130"/>
            <a:ext cx="5137671" cy="30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1814959"/>
            <a:ext cx="8206680" cy="1470025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Business Process Risk Management in </a:t>
            </a:r>
            <a:br>
              <a:rPr lang="en-GB" sz="3600" b="1" dirty="0">
                <a:solidFill>
                  <a:schemeClr val="bg1"/>
                </a:solidFill>
              </a:rPr>
            </a:br>
            <a:r>
              <a:rPr lang="en-GB" sz="3600" b="1" dirty="0">
                <a:solidFill>
                  <a:schemeClr val="bg1"/>
                </a:solidFill>
              </a:rPr>
              <a:t>Digital Audio-Visual </a:t>
            </a:r>
            <a:r>
              <a:rPr lang="en-GB" sz="3600" b="1" dirty="0" smtClean="0">
                <a:solidFill>
                  <a:schemeClr val="bg1"/>
                </a:solidFill>
              </a:rPr>
              <a:t>Workflows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418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Execution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>
            <a:normAutofit/>
          </a:bodyPr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Execute business processes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Orchestrate services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>
                <a:solidFill>
                  <a:schemeClr val="bg1"/>
                </a:solidFill>
              </a:rPr>
              <a:t>Record execution metadata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6360"/>
            <a:ext cx="4038600" cy="2473642"/>
          </a:xfrm>
        </p:spPr>
      </p:pic>
      <p:sp>
        <p:nvSpPr>
          <p:cNvPr id="10" name="Oval 9"/>
          <p:cNvSpPr/>
          <p:nvPr/>
        </p:nvSpPr>
        <p:spPr>
          <a:xfrm>
            <a:off x="254324" y="97403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2" name="Pie 11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>
            <a:off x="254324" y="97403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510" y="125148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PLAN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199" y="125148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</a:t>
            </a:r>
            <a:endParaRPr lang="en-GB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777" y="162880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CHECK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78" y="162880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ACT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Monitoring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>
            <a:normAutofit/>
          </a:bodyPr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>
                <a:solidFill>
                  <a:schemeClr val="bg1"/>
                </a:solidFill>
              </a:rPr>
              <a:t>Preservation metadata 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Process analytics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Calibrate simulation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Trigger live alerts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4"/>
            <a:ext cx="2288307" cy="4068102"/>
          </a:xfrm>
        </p:spPr>
      </p:pic>
      <p:sp>
        <p:nvSpPr>
          <p:cNvPr id="10" name="Oval 9"/>
          <p:cNvSpPr/>
          <p:nvPr/>
        </p:nvSpPr>
        <p:spPr>
          <a:xfrm>
            <a:off x="254324" y="97403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3" name="Pie 12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>
            <a:off x="254324" y="97403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510" y="125148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PLAN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199" y="125148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DO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777" y="162880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CHECK</a:t>
            </a:r>
            <a:endParaRPr lang="en-GB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78" y="162880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ACT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Monitoring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>
            <a:normAutofit/>
          </a:bodyPr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Preservation metadata 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>
                <a:solidFill>
                  <a:schemeClr val="bg1"/>
                </a:solidFill>
              </a:rPr>
              <a:t>Process analytics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Calibrate simulation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Trigger live alerts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13" name="Oval 12"/>
          <p:cNvSpPr/>
          <p:nvPr/>
        </p:nvSpPr>
        <p:spPr>
          <a:xfrm>
            <a:off x="254324" y="97403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4" name="Pie 13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54324" y="97403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510" y="125148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PLAN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0199" y="125148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DO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777" y="162880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CHECK</a:t>
            </a:r>
            <a:endParaRPr lang="en-GB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78" y="162880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ACT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Monitoring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>
            <a:normAutofit/>
          </a:bodyPr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Preservation metadata 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Process analytics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>
                <a:solidFill>
                  <a:schemeClr val="bg1"/>
                </a:solidFill>
              </a:rPr>
              <a:t>Calibrate simulation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Trigger live alerts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10" name="Oval 9"/>
          <p:cNvSpPr/>
          <p:nvPr/>
        </p:nvSpPr>
        <p:spPr>
          <a:xfrm>
            <a:off x="254324" y="97403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2" name="Pie 11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>
            <a:off x="254324" y="97403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510" y="125148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PLAN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199" y="125148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DO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777" y="162880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CHECK</a:t>
            </a:r>
            <a:endParaRPr lang="en-GB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78" y="162880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ACT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0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Monitoring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>
            <a:normAutofit/>
          </a:bodyPr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Preservation metadata 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Process analytics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Calibrate simulation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>
                <a:solidFill>
                  <a:schemeClr val="bg1"/>
                </a:solidFill>
              </a:rPr>
              <a:t>Trigger live alerts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3429000" cy="3429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111599" cy="4525963"/>
          </a:xfrm>
        </p:spPr>
      </p:pic>
      <p:sp>
        <p:nvSpPr>
          <p:cNvPr id="12" name="Oval 11"/>
          <p:cNvSpPr/>
          <p:nvPr/>
        </p:nvSpPr>
        <p:spPr>
          <a:xfrm>
            <a:off x="254324" y="97403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3" name="Pie 12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>
            <a:off x="254324" y="97403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510" y="125148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PLAN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0199" y="125148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DO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777" y="162880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CHECK</a:t>
            </a:r>
            <a:endParaRPr lang="en-GB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78" y="162880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ACT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7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Adaptation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>
            <a:normAutofit/>
          </a:bodyPr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>
                <a:solidFill>
                  <a:schemeClr val="bg1"/>
                </a:solidFill>
              </a:rPr>
              <a:t>Adapt workflows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Manage risks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Configure risk alerts</a:t>
            </a:r>
          </a:p>
          <a:p>
            <a:pPr marL="468000" indent="-468000">
              <a:buSzPct val="75000"/>
              <a:buBlip>
                <a:blip r:embed="rId4"/>
              </a:buBlip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9952" y="1196752"/>
            <a:ext cx="2559822" cy="1977462"/>
          </a:xfrm>
        </p:spPr>
      </p:pic>
      <p:pic>
        <p:nvPicPr>
          <p:cNvPr id="13" name="Content Placehold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705"/>
            <a:ext cx="4687596" cy="351569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4324" y="97403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5" name="Pie 14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>
            <a:off x="254324" y="97403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8" name="Pie 17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510" y="125148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PLAN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0199" y="125148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DO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777" y="162880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CHECK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78" y="162880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ACT</a:t>
            </a:r>
            <a:endParaRPr lang="en-GB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Adaptation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>
            <a:normAutofit/>
          </a:bodyPr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Adapt workflows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>
                <a:solidFill>
                  <a:schemeClr val="bg1"/>
                </a:solidFill>
              </a:rPr>
              <a:t>Manage risks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Configure risk alerts</a:t>
            </a:r>
          </a:p>
          <a:p>
            <a:pPr marL="468000" indent="-468000">
              <a:buSzPct val="75000"/>
              <a:buBlip>
                <a:blip r:embed="rId4"/>
              </a:buBlip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59397"/>
            <a:ext cx="4038600" cy="3407568"/>
          </a:xfrm>
        </p:spPr>
      </p:pic>
      <p:sp>
        <p:nvSpPr>
          <p:cNvPr id="10" name="Oval 9"/>
          <p:cNvSpPr/>
          <p:nvPr/>
        </p:nvSpPr>
        <p:spPr>
          <a:xfrm>
            <a:off x="254324" y="97403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2" name="Pie 11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>
            <a:off x="254324" y="97403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510" y="125148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PLAN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199" y="125148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DO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777" y="162880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CHECK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78" y="162880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ACT</a:t>
            </a:r>
            <a:endParaRPr lang="en-GB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Adaptation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>
            <a:normAutofit/>
          </a:bodyPr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Adapt workflows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Manage risks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>
                <a:solidFill>
                  <a:schemeClr val="bg1"/>
                </a:solidFill>
              </a:rPr>
              <a:t>Configure risk alerts</a:t>
            </a:r>
          </a:p>
          <a:p>
            <a:pPr marL="468000" indent="-468000">
              <a:buSzPct val="75000"/>
              <a:buBlip>
                <a:blip r:embed="rId4"/>
              </a:buBlip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09" y="1600200"/>
            <a:ext cx="2262981" cy="4525963"/>
          </a:xfrm>
        </p:spPr>
      </p:pic>
      <p:sp>
        <p:nvSpPr>
          <p:cNvPr id="10" name="Oval 9"/>
          <p:cNvSpPr/>
          <p:nvPr/>
        </p:nvSpPr>
        <p:spPr>
          <a:xfrm>
            <a:off x="254324" y="97403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2" name="Pie 11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>
            <a:off x="254324" y="97403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510" y="125148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PLAN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199" y="125148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DO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777" y="162880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CHECK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78" y="162880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ACT</a:t>
            </a:r>
            <a:endParaRPr lang="en-GB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709931" y="1412773"/>
            <a:ext cx="4166326" cy="416632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88900" dist="736600" dir="16200000" sx="90000" sy="-19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Pie 46"/>
          <p:cNvSpPr/>
          <p:nvPr/>
        </p:nvSpPr>
        <p:spPr>
          <a:xfrm>
            <a:off x="2699792" y="1412776"/>
            <a:ext cx="4166325" cy="4166325"/>
          </a:xfrm>
          <a:prstGeom prst="pie">
            <a:avLst>
              <a:gd name="adj1" fmla="val 21592205"/>
              <a:gd name="adj2" fmla="val 541678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Pie 47"/>
          <p:cNvSpPr/>
          <p:nvPr/>
        </p:nvSpPr>
        <p:spPr>
          <a:xfrm>
            <a:off x="2699793" y="1412776"/>
            <a:ext cx="4166325" cy="4166325"/>
          </a:xfrm>
          <a:prstGeom prst="pie">
            <a:avLst>
              <a:gd name="adj1" fmla="val 5390004"/>
              <a:gd name="adj2" fmla="val 1081492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>
            <a:off x="2709932" y="1412775"/>
            <a:ext cx="4166325" cy="4166325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Pie 45"/>
          <p:cNvSpPr/>
          <p:nvPr/>
        </p:nvSpPr>
        <p:spPr>
          <a:xfrm>
            <a:off x="2699793" y="1412776"/>
            <a:ext cx="4166325" cy="4166325"/>
          </a:xfrm>
          <a:prstGeom prst="pie">
            <a:avLst>
              <a:gd name="adj1" fmla="val 16202166"/>
              <a:gd name="adj2" fmla="val 1255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28157" y="2416095"/>
            <a:ext cx="1415772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PLAN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27751" y="2416095"/>
            <a:ext cx="845104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49255" y="3992543"/>
            <a:ext cx="1802096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CHECK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80155" y="3992543"/>
            <a:ext cx="111177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ACT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" r="22111"/>
          <a:stretch/>
        </p:blipFill>
        <p:spPr>
          <a:xfrm>
            <a:off x="920675" y="2952024"/>
            <a:ext cx="1815585" cy="325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Planning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/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>
                <a:solidFill>
                  <a:schemeClr val="bg1"/>
                </a:solidFill>
              </a:rPr>
              <a:t>Build</a:t>
            </a:r>
            <a:r>
              <a:rPr lang="en-GB" b="1" dirty="0" smtClean="0">
                <a:solidFill>
                  <a:schemeClr val="bg1"/>
                </a:solidFill>
              </a:rPr>
              <a:t> workflows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 smtClean="0">
                <a:solidFill>
                  <a:schemeClr val="bg1"/>
                </a:solidFill>
              </a:rPr>
              <a:t>Capture risk information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 smtClean="0">
                <a:solidFill>
                  <a:schemeClr val="bg1"/>
                </a:solidFill>
              </a:rPr>
              <a:t>Simulate future scenarios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 smtClean="0">
                <a:solidFill>
                  <a:schemeClr val="bg1"/>
                </a:solidFill>
              </a:rPr>
              <a:t>Make decisions</a:t>
            </a:r>
          </a:p>
          <a:p>
            <a:pPr marL="468000" indent="-468000">
              <a:buSzPct val="75000"/>
              <a:buBlip>
                <a:blip r:embed="rId4"/>
              </a:buBlip>
            </a:pP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4427984" y="1916832"/>
            <a:ext cx="108012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Receive Material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64088" y="2708920"/>
            <a:ext cx="108012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Cleaning</a:t>
            </a:r>
          </a:p>
        </p:txBody>
      </p:sp>
      <p:sp>
        <p:nvSpPr>
          <p:cNvPr id="12" name="Oval 11"/>
          <p:cNvSpPr/>
          <p:nvPr/>
        </p:nvSpPr>
        <p:spPr>
          <a:xfrm>
            <a:off x="4788023" y="1406136"/>
            <a:ext cx="360040" cy="360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>
            <a:stCxn id="12" idx="4"/>
            <a:endCxn id="10" idx="0"/>
          </p:cNvCxnSpPr>
          <p:nvPr/>
        </p:nvCxnSpPr>
        <p:spPr>
          <a:xfrm>
            <a:off x="4968043" y="1766176"/>
            <a:ext cx="1" cy="150656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Diamond 21"/>
          <p:cNvSpPr/>
          <p:nvPr/>
        </p:nvSpPr>
        <p:spPr>
          <a:xfrm>
            <a:off x="4788024" y="2852936"/>
            <a:ext cx="360040" cy="36004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>
            <a:stCxn id="10" idx="2"/>
            <a:endCxn id="22" idx="0"/>
          </p:cNvCxnSpPr>
          <p:nvPr/>
        </p:nvCxnSpPr>
        <p:spPr>
          <a:xfrm>
            <a:off x="4968044" y="2564904"/>
            <a:ext cx="0" cy="288032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Diamond 36"/>
          <p:cNvSpPr/>
          <p:nvPr/>
        </p:nvSpPr>
        <p:spPr>
          <a:xfrm>
            <a:off x="4788024" y="3717032"/>
            <a:ext cx="360040" cy="36004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16"/>
          <p:cNvCxnSpPr>
            <a:stCxn id="14" idx="2"/>
            <a:endCxn id="37" idx="0"/>
          </p:cNvCxnSpPr>
          <p:nvPr/>
        </p:nvCxnSpPr>
        <p:spPr>
          <a:xfrm rot="5400000">
            <a:off x="5256076" y="3068960"/>
            <a:ext cx="360040" cy="936104"/>
          </a:xfrm>
          <a:prstGeom prst="bentConnector3">
            <a:avLst>
              <a:gd name="adj1" fmla="val 35890"/>
            </a:avLst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2" idx="2"/>
            <a:endCxn id="37" idx="0"/>
          </p:cNvCxnSpPr>
          <p:nvPr/>
        </p:nvCxnSpPr>
        <p:spPr>
          <a:xfrm>
            <a:off x="4968044" y="3212976"/>
            <a:ext cx="0" cy="504056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2" idx="3"/>
            <a:endCxn id="14" idx="1"/>
          </p:cNvCxnSpPr>
          <p:nvPr/>
        </p:nvCxnSpPr>
        <p:spPr>
          <a:xfrm>
            <a:off x="5148064" y="3032956"/>
            <a:ext cx="216024" cy="0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7" idx="3"/>
            <a:endCxn id="59" idx="1"/>
          </p:cNvCxnSpPr>
          <p:nvPr/>
        </p:nvCxnSpPr>
        <p:spPr>
          <a:xfrm>
            <a:off x="5148064" y="3897052"/>
            <a:ext cx="216024" cy="0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5364088" y="3573016"/>
            <a:ext cx="108012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Transfer Recording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364088" y="4473116"/>
            <a:ext cx="108012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File-based QC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59" idx="2"/>
            <a:endCxn id="62" idx="0"/>
          </p:cNvCxnSpPr>
          <p:nvPr/>
        </p:nvCxnSpPr>
        <p:spPr>
          <a:xfrm>
            <a:off x="5904148" y="4221088"/>
            <a:ext cx="0" cy="252028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3" name="Diamond 112"/>
          <p:cNvSpPr/>
          <p:nvPr/>
        </p:nvSpPr>
        <p:spPr>
          <a:xfrm>
            <a:off x="6660232" y="4617132"/>
            <a:ext cx="360040" cy="36004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4" name="Straight Arrow Connector 113"/>
          <p:cNvCxnSpPr>
            <a:stCxn id="62" idx="3"/>
            <a:endCxn id="113" idx="1"/>
          </p:cNvCxnSpPr>
          <p:nvPr/>
        </p:nvCxnSpPr>
        <p:spPr>
          <a:xfrm>
            <a:off x="6444208" y="4797152"/>
            <a:ext cx="216024" cy="0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7236296" y="4473116"/>
            <a:ext cx="108012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Technical QC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0" name="Straight Arrow Connector 119"/>
          <p:cNvCxnSpPr>
            <a:stCxn id="113" idx="3"/>
            <a:endCxn id="119" idx="1"/>
          </p:cNvCxnSpPr>
          <p:nvPr/>
        </p:nvCxnSpPr>
        <p:spPr>
          <a:xfrm>
            <a:off x="7020272" y="4797152"/>
            <a:ext cx="216024" cy="0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5" name="Straight Arrow Connector 16"/>
          <p:cNvCxnSpPr>
            <a:stCxn id="113" idx="0"/>
            <a:endCxn id="59" idx="3"/>
          </p:cNvCxnSpPr>
          <p:nvPr/>
        </p:nvCxnSpPr>
        <p:spPr>
          <a:xfrm rot="16200000" flipV="1">
            <a:off x="6282190" y="4059070"/>
            <a:ext cx="720080" cy="396044"/>
          </a:xfrm>
          <a:prstGeom prst="bentConnector2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1" name="Diamond 130"/>
          <p:cNvSpPr/>
          <p:nvPr/>
        </p:nvSpPr>
        <p:spPr>
          <a:xfrm>
            <a:off x="8497292" y="4617132"/>
            <a:ext cx="360040" cy="36004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2" name="Straight Arrow Connector 131"/>
          <p:cNvCxnSpPr>
            <a:stCxn id="119" idx="3"/>
            <a:endCxn id="131" idx="1"/>
          </p:cNvCxnSpPr>
          <p:nvPr/>
        </p:nvCxnSpPr>
        <p:spPr>
          <a:xfrm>
            <a:off x="8316416" y="4797152"/>
            <a:ext cx="180876" cy="0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0" name="Straight Arrow Connector 16"/>
          <p:cNvCxnSpPr>
            <a:stCxn id="131" idx="0"/>
            <a:endCxn id="14" idx="3"/>
          </p:cNvCxnSpPr>
          <p:nvPr/>
        </p:nvCxnSpPr>
        <p:spPr>
          <a:xfrm rot="16200000" flipV="1">
            <a:off x="6768672" y="2708492"/>
            <a:ext cx="1584176" cy="2233104"/>
          </a:xfrm>
          <a:prstGeom prst="bentConnector2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4" name="Oval 143"/>
          <p:cNvSpPr/>
          <p:nvPr/>
        </p:nvSpPr>
        <p:spPr>
          <a:xfrm>
            <a:off x="8497292" y="5301208"/>
            <a:ext cx="360040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5" name="Straight Arrow Connector 144"/>
          <p:cNvCxnSpPr>
            <a:stCxn id="131" idx="2"/>
            <a:endCxn id="144" idx="0"/>
          </p:cNvCxnSpPr>
          <p:nvPr/>
        </p:nvCxnSpPr>
        <p:spPr>
          <a:xfrm>
            <a:off x="8677312" y="4977172"/>
            <a:ext cx="0" cy="324036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8" name="computr1"/>
          <p:cNvSpPr>
            <a:spLocks noEditPoints="1" noChangeArrowheads="1"/>
          </p:cNvSpPr>
          <p:nvPr/>
        </p:nvSpPr>
        <p:spPr bwMode="auto">
          <a:xfrm>
            <a:off x="6839377" y="3266021"/>
            <a:ext cx="525301" cy="525301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computr1"/>
          <p:cNvSpPr>
            <a:spLocks noEditPoints="1" noChangeArrowheads="1"/>
          </p:cNvSpPr>
          <p:nvPr/>
        </p:nvSpPr>
        <p:spPr bwMode="auto">
          <a:xfrm>
            <a:off x="4525373" y="4945322"/>
            <a:ext cx="525301" cy="525301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50" name="Straight Arrow Connector 149"/>
          <p:cNvCxnSpPr>
            <a:stCxn id="62" idx="1"/>
            <a:endCxn id="149" idx="11"/>
          </p:cNvCxnSpPr>
          <p:nvPr/>
        </p:nvCxnSpPr>
        <p:spPr>
          <a:xfrm flipH="1">
            <a:off x="5000454" y="4797152"/>
            <a:ext cx="363634" cy="312959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48" idx="10"/>
          </p:cNvCxnSpPr>
          <p:nvPr/>
        </p:nvCxnSpPr>
        <p:spPr>
          <a:xfrm flipH="1">
            <a:off x="6444208" y="3430810"/>
            <a:ext cx="445389" cy="286222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1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Planning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/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>
                <a:solidFill>
                  <a:schemeClr val="bg1"/>
                </a:solidFill>
              </a:rPr>
              <a:t>Build</a:t>
            </a:r>
            <a:r>
              <a:rPr lang="en-GB" b="1" dirty="0" smtClean="0">
                <a:solidFill>
                  <a:schemeClr val="bg1"/>
                </a:solidFill>
              </a:rPr>
              <a:t> workflows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 smtClean="0">
                <a:solidFill>
                  <a:schemeClr val="bg1"/>
                </a:solidFill>
              </a:rPr>
              <a:t>Capture risk information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 smtClean="0">
                <a:solidFill>
                  <a:schemeClr val="bg1"/>
                </a:solidFill>
              </a:rPr>
              <a:t>Simulate future scenarios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 smtClean="0">
                <a:solidFill>
                  <a:schemeClr val="bg1"/>
                </a:solidFill>
              </a:rPr>
              <a:t>Make decisions</a:t>
            </a:r>
          </a:p>
          <a:p>
            <a:pPr marL="468000" indent="-468000">
              <a:buSzPct val="75000"/>
              <a:buBlip>
                <a:blip r:embed="rId4"/>
              </a:buBlip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88840"/>
            <a:ext cx="5228462" cy="373181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54324" y="97403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2" name="Pie 11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>
            <a:off x="254324" y="97403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510" y="125148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PLAN</a:t>
            </a:r>
            <a:endParaRPr lang="en-GB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199" y="125148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DO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777" y="162880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CHECK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78" y="162880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ACT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Planning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/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Build</a:t>
            </a:r>
            <a:r>
              <a:rPr lang="en-GB" dirty="0" smtClean="0">
                <a:solidFill>
                  <a:schemeClr val="bg1"/>
                </a:solidFill>
              </a:rPr>
              <a:t> workflows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 smtClean="0">
                <a:solidFill>
                  <a:schemeClr val="bg1"/>
                </a:solidFill>
              </a:rPr>
              <a:t>Capture risk information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 smtClean="0">
                <a:solidFill>
                  <a:schemeClr val="bg1"/>
                </a:solidFill>
              </a:rPr>
              <a:t>Simulate future scenarios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 smtClean="0">
                <a:solidFill>
                  <a:schemeClr val="bg1"/>
                </a:solidFill>
              </a:rPr>
              <a:t>Make decisions</a:t>
            </a:r>
          </a:p>
          <a:p>
            <a:pPr marL="468000" indent="-468000">
              <a:buSzPct val="75000"/>
              <a:buBlip>
                <a:blip r:embed="rId4"/>
              </a:buBlip>
            </a:pP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1119"/>
            <a:ext cx="4038600" cy="2524125"/>
          </a:xfrm>
        </p:spPr>
      </p:pic>
      <p:sp>
        <p:nvSpPr>
          <p:cNvPr id="10" name="Oval 9"/>
          <p:cNvSpPr/>
          <p:nvPr/>
        </p:nvSpPr>
        <p:spPr>
          <a:xfrm>
            <a:off x="254324" y="97403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2" name="Pie 11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>
            <a:off x="254324" y="97403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510" y="125148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PLAN</a:t>
            </a:r>
            <a:endParaRPr lang="en-GB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199" y="125148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DO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777" y="162880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CHECK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78" y="162880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ACT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Planning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/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Build</a:t>
            </a:r>
            <a:r>
              <a:rPr lang="en-GB" dirty="0" smtClean="0">
                <a:solidFill>
                  <a:schemeClr val="bg1"/>
                </a:solidFill>
              </a:rPr>
              <a:t> workflows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 smtClean="0">
                <a:solidFill>
                  <a:schemeClr val="bg1"/>
                </a:solidFill>
              </a:rPr>
              <a:t>Capture risk information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 smtClean="0">
                <a:solidFill>
                  <a:schemeClr val="bg1"/>
                </a:solidFill>
              </a:rPr>
              <a:t>Simulate future scenarios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 smtClean="0">
                <a:solidFill>
                  <a:schemeClr val="bg1"/>
                </a:solidFill>
              </a:rPr>
              <a:t>Make decisions</a:t>
            </a:r>
          </a:p>
          <a:p>
            <a:pPr marL="468000" indent="-468000">
              <a:buSzPct val="75000"/>
              <a:buBlip>
                <a:blip r:embed="rId4"/>
              </a:buBlip>
            </a:pP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44824"/>
            <a:ext cx="3585341" cy="313717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16" y="3096344"/>
            <a:ext cx="2852936" cy="285293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54324" y="97403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2" name="Pie 11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>
            <a:off x="254324" y="97403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510" y="125148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PLAN</a:t>
            </a:r>
            <a:endParaRPr lang="en-GB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199" y="125148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DO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777" y="162880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CHECK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78" y="162880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ACT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Planning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/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Build</a:t>
            </a:r>
            <a:r>
              <a:rPr lang="en-GB" dirty="0" smtClean="0">
                <a:solidFill>
                  <a:schemeClr val="bg1"/>
                </a:solidFill>
              </a:rPr>
              <a:t> workflows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 smtClean="0">
                <a:solidFill>
                  <a:schemeClr val="bg1"/>
                </a:solidFill>
              </a:rPr>
              <a:t>Capture risk information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 smtClean="0">
                <a:solidFill>
                  <a:schemeClr val="bg1"/>
                </a:solidFill>
              </a:rPr>
              <a:t>Simulate future scenarios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 smtClean="0">
                <a:solidFill>
                  <a:schemeClr val="bg1"/>
                </a:solidFill>
              </a:rPr>
              <a:t>Make decisions</a:t>
            </a:r>
          </a:p>
          <a:p>
            <a:pPr marL="468000" indent="-468000">
              <a:buSzPct val="75000"/>
              <a:buBlip>
                <a:blip r:embed="rId4"/>
              </a:buBlip>
            </a:pPr>
            <a:endParaRPr lang="en-GB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4913"/>
            <a:ext cx="4038600" cy="2776537"/>
          </a:xfrm>
        </p:spPr>
      </p:pic>
      <p:sp>
        <p:nvSpPr>
          <p:cNvPr id="10" name="Oval 9"/>
          <p:cNvSpPr/>
          <p:nvPr/>
        </p:nvSpPr>
        <p:spPr>
          <a:xfrm>
            <a:off x="254324" y="97403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2" name="Pie 11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54324" y="97403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510" y="125148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PLAN</a:t>
            </a:r>
            <a:endParaRPr lang="en-GB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0199" y="125148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DO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777" y="162880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CHECK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78" y="162880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ACT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Execution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>
            <a:normAutofit/>
          </a:bodyPr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>
                <a:solidFill>
                  <a:schemeClr val="bg1"/>
                </a:solidFill>
              </a:rPr>
              <a:t>Execute business processes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Orchestrate services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Record execution metadata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705"/>
            <a:ext cx="4687596" cy="3515697"/>
          </a:xfrm>
        </p:spPr>
      </p:pic>
      <p:sp>
        <p:nvSpPr>
          <p:cNvPr id="14" name="Oval 13"/>
          <p:cNvSpPr/>
          <p:nvPr/>
        </p:nvSpPr>
        <p:spPr>
          <a:xfrm>
            <a:off x="254324" y="97403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5" name="Pie 14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>
            <a:off x="254324" y="97403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8" name="Pie 17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510" y="125148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PLAN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0199" y="125148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</a:t>
            </a:r>
            <a:endParaRPr lang="en-GB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777" y="162880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CHECK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78" y="162880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ACT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8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4403"/>
            <a:ext cx="9144000" cy="9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sz="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" y="5948896"/>
            <a:ext cx="795898" cy="82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848" y="5950486"/>
            <a:ext cx="6998022" cy="79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r>
              <a:rPr lang="en-GB" sz="2400" b="1" dirty="0" smtClean="0">
                <a:solidFill>
                  <a:srgbClr val="007CC2"/>
                </a:solidFill>
              </a:rPr>
              <a:t>Making an impact and creating value</a:t>
            </a:r>
          </a:p>
          <a:p>
            <a:r>
              <a:rPr lang="en-GB" sz="2000" dirty="0" smtClean="0">
                <a:solidFill>
                  <a:srgbClr val="007CC2"/>
                </a:solidFill>
              </a:rPr>
              <a:t>http</a:t>
            </a:r>
            <a:r>
              <a:rPr lang="en-GB" sz="2000" dirty="0">
                <a:solidFill>
                  <a:srgbClr val="007CC2"/>
                </a:solidFill>
              </a:rPr>
              <a:t>://www.it-innovation.soton.ac.uk/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7" y="5864403"/>
            <a:ext cx="996693" cy="9967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GB" sz="7200" cap="small" dirty="0" smtClean="0">
                <a:solidFill>
                  <a:schemeClr val="bg1"/>
                </a:solidFill>
              </a:rPr>
              <a:t>Execution</a:t>
            </a:r>
            <a:endParaRPr lang="en-GB" sz="7200" cap="small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87624" y="2060849"/>
            <a:ext cx="3384376" cy="3528392"/>
          </a:xfrm>
        </p:spPr>
        <p:txBody>
          <a:bodyPr>
            <a:normAutofit/>
          </a:bodyPr>
          <a:lstStyle/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Execute business processes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b="1" dirty="0">
                <a:solidFill>
                  <a:schemeClr val="bg1"/>
                </a:solidFill>
              </a:rPr>
              <a:t>Orchestrate services</a:t>
            </a:r>
          </a:p>
          <a:p>
            <a:pPr marL="468000" indent="-468000">
              <a:buSzPct val="75000"/>
              <a:buBlip>
                <a:blip r:embed="rId4"/>
              </a:buBlip>
            </a:pPr>
            <a:r>
              <a:rPr lang="en-GB" dirty="0">
                <a:solidFill>
                  <a:schemeClr val="bg1"/>
                </a:solidFill>
              </a:rPr>
              <a:t>Record execution metadata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51309"/>
            <a:ext cx="2828726" cy="4525963"/>
          </a:xfrm>
        </p:spPr>
      </p:pic>
      <p:sp>
        <p:nvSpPr>
          <p:cNvPr id="10" name="Oval 9"/>
          <p:cNvSpPr/>
          <p:nvPr/>
        </p:nvSpPr>
        <p:spPr>
          <a:xfrm>
            <a:off x="254324" y="97403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2" name="Pie 11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>
            <a:off x="254324" y="97403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51520" y="97403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510" y="125148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PLAN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199" y="125148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</a:t>
            </a:r>
            <a:endParaRPr lang="en-GB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777" y="162880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CHECK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78" y="162880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ACT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390</Words>
  <Application>Microsoft Office PowerPoint</Application>
  <PresentationFormat>On-screen Show (4:3)</PresentationFormat>
  <Paragraphs>169</Paragraphs>
  <Slides>17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Business Process Risk Management in  Digital Audio-Visual Workflows</vt:lpstr>
      <vt:lpstr>PowerPoint Presentation</vt:lpstr>
      <vt:lpstr>Planning</vt:lpstr>
      <vt:lpstr>Planning</vt:lpstr>
      <vt:lpstr>Planning</vt:lpstr>
      <vt:lpstr>Planning</vt:lpstr>
      <vt:lpstr>Planning</vt:lpstr>
      <vt:lpstr>Execution</vt:lpstr>
      <vt:lpstr>Execution</vt:lpstr>
      <vt:lpstr>Execution</vt:lpstr>
      <vt:lpstr>Monitoring</vt:lpstr>
      <vt:lpstr>Monitoring</vt:lpstr>
      <vt:lpstr>Monitoring</vt:lpstr>
      <vt:lpstr>Monitoring</vt:lpstr>
      <vt:lpstr>Adaptation</vt:lpstr>
      <vt:lpstr>Adaptation</vt:lpstr>
      <vt:lpstr>Adaptation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Hall-May</dc:creator>
  <cp:lastModifiedBy>Sue Jenkins</cp:lastModifiedBy>
  <cp:revision>27</cp:revision>
  <dcterms:created xsi:type="dcterms:W3CDTF">2014-03-24T14:24:06Z</dcterms:created>
  <dcterms:modified xsi:type="dcterms:W3CDTF">2014-12-23T10:52:45Z</dcterms:modified>
</cp:coreProperties>
</file>