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4" r:id="rId1"/>
  </p:sldMasterIdLst>
  <p:notesMasterIdLst>
    <p:notesMasterId r:id="rId17"/>
  </p:notesMasterIdLst>
  <p:handoutMasterIdLst>
    <p:handoutMasterId r:id="rId18"/>
  </p:handoutMasterIdLst>
  <p:sldIdLst>
    <p:sldId id="409" r:id="rId2"/>
    <p:sldId id="400" r:id="rId3"/>
    <p:sldId id="410" r:id="rId4"/>
    <p:sldId id="376" r:id="rId5"/>
    <p:sldId id="378" r:id="rId6"/>
    <p:sldId id="379" r:id="rId7"/>
    <p:sldId id="385" r:id="rId8"/>
    <p:sldId id="386" r:id="rId9"/>
    <p:sldId id="403" r:id="rId10"/>
    <p:sldId id="404" r:id="rId11"/>
    <p:sldId id="412" r:id="rId12"/>
    <p:sldId id="413" r:id="rId13"/>
    <p:sldId id="418" r:id="rId14"/>
    <p:sldId id="408" r:id="rId15"/>
    <p:sldId id="377" r:id="rId16"/>
  </p:sldIdLst>
  <p:sldSz cx="12192000" cy="6858000"/>
  <p:notesSz cx="7099300" cy="10234613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3FCA2E-0CB3-415C-8F6B-E2889553CD24}">
          <p14:sldIdLst>
            <p14:sldId id="409"/>
            <p14:sldId id="400"/>
            <p14:sldId id="410"/>
            <p14:sldId id="376"/>
            <p14:sldId id="378"/>
            <p14:sldId id="379"/>
            <p14:sldId id="385"/>
            <p14:sldId id="386"/>
            <p14:sldId id="403"/>
            <p14:sldId id="404"/>
            <p14:sldId id="412"/>
            <p14:sldId id="413"/>
            <p14:sldId id="418"/>
            <p14:sldId id="408"/>
            <p14:sldId id="3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9" userDrawn="1">
          <p15:clr>
            <a:srgbClr val="A4A3A4"/>
          </p15:clr>
        </p15:guide>
        <p15:guide id="2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gard Engen" initials="VE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AC"/>
    <a:srgbClr val="CCECFF"/>
    <a:srgbClr val="F6E4E2"/>
    <a:srgbClr val="C9C9ED"/>
    <a:srgbClr val="E0A29C"/>
    <a:srgbClr val="800000"/>
    <a:srgbClr val="DE7878"/>
    <a:srgbClr val="FF8585"/>
    <a:srgbClr val="004163"/>
    <a:srgbClr val="F3C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0" autoAdjust="0"/>
    <p:restoredTop sz="87929" autoAdjust="0"/>
  </p:normalViewPr>
  <p:slideViewPr>
    <p:cSldViewPr snapToGrid="0">
      <p:cViewPr varScale="1">
        <p:scale>
          <a:sx n="117" d="100"/>
          <a:sy n="117" d="100"/>
        </p:scale>
        <p:origin x="-114" y="-102"/>
      </p:cViewPr>
      <p:guideLst>
        <p:guide orient="horz" pos="1599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4224" y="-101"/>
      </p:cViewPr>
      <p:guideLst>
        <p:guide orient="horz" pos="3224"/>
        <p:guide pos="223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14\Documents\David\Test_Folder\Results%20-%20Risk%20occurences%20and%20detection%20per%20task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Risk </a:t>
            </a:r>
            <a:r>
              <a:rPr lang="en-GB" dirty="0" err="1"/>
              <a:t>Occurences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198183719344434"/>
          <c:y val="0.20757113478362266"/>
          <c:w val="0.81795008289812798"/>
          <c:h val="0.5052711920268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84AC"/>
            </a:solidFill>
          </c:spPr>
          <c:invertIfNegative val="0"/>
          <c:cat>
            <c:strRef>
              <c:f>'Results - Risk occurences and d'!$A$2:$A$10</c:f>
              <c:strCache>
                <c:ptCount val="9"/>
                <c:pt idx="0">
                  <c:v>TSM Retrieve</c:v>
                </c:pt>
                <c:pt idx="1">
                  <c:v>CubeTec Repair Server INPUT-Share</c:v>
                </c:pt>
                <c:pt idx="2">
                  <c:v>Cube Workflow</c:v>
                </c:pt>
                <c:pt idx="3">
                  <c:v>ESYS INPUT-Share</c:v>
                </c:pt>
                <c:pt idx="4">
                  <c:v>UPLOAD</c:v>
                </c:pt>
                <c:pt idx="5">
                  <c:v>Mapping Control</c:v>
                </c:pt>
                <c:pt idx="6">
                  <c:v>Repair</c:v>
                </c:pt>
                <c:pt idx="7">
                  <c:v>Preview Alignment</c:v>
                </c:pt>
                <c:pt idx="8">
                  <c:v>Repair Adjustments</c:v>
                </c:pt>
              </c:strCache>
            </c:strRef>
          </c:cat>
          <c:val>
            <c:numRef>
              <c:f>'Results - Risk occurences and d'!$D$2:$D$10</c:f>
              <c:numCache>
                <c:formatCode>General</c:formatCode>
                <c:ptCount val="9"/>
                <c:pt idx="0">
                  <c:v>611.4</c:v>
                </c:pt>
                <c:pt idx="1">
                  <c:v>1050.2</c:v>
                </c:pt>
                <c:pt idx="2">
                  <c:v>0</c:v>
                </c:pt>
                <c:pt idx="3">
                  <c:v>2130.6</c:v>
                </c:pt>
                <c:pt idx="4">
                  <c:v>10383.700000000001</c:v>
                </c:pt>
                <c:pt idx="5">
                  <c:v>1426.1</c:v>
                </c:pt>
                <c:pt idx="6">
                  <c:v>12.4</c:v>
                </c:pt>
                <c:pt idx="7">
                  <c:v>2859</c:v>
                </c:pt>
                <c:pt idx="8">
                  <c:v>1709.1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"/>
        <c:axId val="37615104"/>
        <c:axId val="101637440"/>
      </c:barChart>
      <c:catAx>
        <c:axId val="3761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1637440"/>
        <c:crosses val="autoZero"/>
        <c:auto val="1"/>
        <c:lblAlgn val="ctr"/>
        <c:lblOffset val="100"/>
        <c:noMultiLvlLbl val="0"/>
      </c:catAx>
      <c:valAx>
        <c:axId val="101637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3761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Negative impact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652148920048823E-2"/>
          <c:y val="0.16365132733108373"/>
          <c:w val="0.88696750176718531"/>
          <c:h val="0.591114588172720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84AC"/>
            </a:solidFill>
          </c:spPr>
          <c:invertIfNegative val="0"/>
          <c:cat>
            <c:strRef>
              <c:f>'Results - Consequences and SPOT'!$A$2:$A$10</c:f>
              <c:strCache>
                <c:ptCount val="9"/>
                <c:pt idx="0">
                  <c:v>TSM Retrieve</c:v>
                </c:pt>
                <c:pt idx="1">
                  <c:v>CubeTec Repair Server INPUT-Share</c:v>
                </c:pt>
                <c:pt idx="2">
                  <c:v>Cube Workflow</c:v>
                </c:pt>
                <c:pt idx="3">
                  <c:v>ESYS INPUT-Share</c:v>
                </c:pt>
                <c:pt idx="4">
                  <c:v>UPLOAD</c:v>
                </c:pt>
                <c:pt idx="5">
                  <c:v>Mapping Control</c:v>
                </c:pt>
                <c:pt idx="6">
                  <c:v>Repair</c:v>
                </c:pt>
                <c:pt idx="7">
                  <c:v>Preview Alignment</c:v>
                </c:pt>
                <c:pt idx="8">
                  <c:v>Repair Adjustments</c:v>
                </c:pt>
              </c:strCache>
            </c:strRef>
          </c:cat>
          <c:val>
            <c:numRef>
              <c:f>'Results - Consequences and SPOT'!$J$2:$J$10</c:f>
              <c:numCache>
                <c:formatCode>General</c:formatCode>
                <c:ptCount val="9"/>
                <c:pt idx="0">
                  <c:v>21.4</c:v>
                </c:pt>
                <c:pt idx="1">
                  <c:v>60.2</c:v>
                </c:pt>
                <c:pt idx="2">
                  <c:v>0</c:v>
                </c:pt>
                <c:pt idx="3">
                  <c:v>116.2</c:v>
                </c:pt>
                <c:pt idx="4">
                  <c:v>122</c:v>
                </c:pt>
                <c:pt idx="5">
                  <c:v>237.2</c:v>
                </c:pt>
                <c:pt idx="6">
                  <c:v>6.2</c:v>
                </c:pt>
                <c:pt idx="7">
                  <c:v>242.7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7616128"/>
        <c:axId val="89247104"/>
      </c:barChart>
      <c:catAx>
        <c:axId val="3761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247104"/>
        <c:crosses val="autoZero"/>
        <c:auto val="1"/>
        <c:lblAlgn val="ctr"/>
        <c:lblOffset val="100"/>
        <c:tickLblSkip val="1"/>
        <c:noMultiLvlLbl val="0"/>
      </c:catAx>
      <c:valAx>
        <c:axId val="89247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Level </a:t>
                </a:r>
                <a:r>
                  <a:rPr lang="en-GB" dirty="0" smtClean="0"/>
                  <a:t>of severity</a:t>
                </a:r>
              </a:p>
              <a:p>
                <a:pPr>
                  <a:defRPr/>
                </a:pPr>
                <a:r>
                  <a:rPr lang="en-GB" dirty="0" smtClean="0"/>
                  <a:t>(impact</a:t>
                </a:r>
                <a:r>
                  <a:rPr lang="en-GB" baseline="0" dirty="0" smtClean="0"/>
                  <a:t> on workflow)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8.0125430921492043E-4"/>
              <c:y val="0.25811653892384068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spPr>
          <a:noFill/>
        </c:spPr>
        <c:crossAx val="3761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Ad-Hoc </a:t>
            </a:r>
            <a:r>
              <a:rPr lang="en-GB" dirty="0"/>
              <a:t>Control Costs</a:t>
            </a:r>
          </a:p>
        </c:rich>
      </c:tx>
      <c:layout>
        <c:manualLayout>
          <c:xMode val="edge"/>
          <c:yMode val="edge"/>
          <c:x val="0.199168496692417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883495575711263"/>
          <c:y val="0.19590026246719161"/>
          <c:w val="0.77920373877315974"/>
          <c:h val="0.560282764654418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84AC"/>
            </a:solidFill>
          </c:spPr>
          <c:invertIfNegative val="0"/>
          <c:cat>
            <c:strRef>
              <c:f>'Results - Control results per t'!$A$2:$A$10</c:f>
              <c:strCache>
                <c:ptCount val="9"/>
                <c:pt idx="0">
                  <c:v>TSM Retrieve</c:v>
                </c:pt>
                <c:pt idx="1">
                  <c:v>CubeTec Repair Server INPUT-Share</c:v>
                </c:pt>
                <c:pt idx="2">
                  <c:v>Cube Workflow</c:v>
                </c:pt>
                <c:pt idx="3">
                  <c:v>ESYS INPUT-Share</c:v>
                </c:pt>
                <c:pt idx="4">
                  <c:v>UPLOAD</c:v>
                </c:pt>
                <c:pt idx="5">
                  <c:v>Mapping Control</c:v>
                </c:pt>
                <c:pt idx="6">
                  <c:v>Repair</c:v>
                </c:pt>
                <c:pt idx="7">
                  <c:v>Preview Alignment</c:v>
                </c:pt>
                <c:pt idx="8">
                  <c:v>Repair Adjustments</c:v>
                </c:pt>
              </c:strCache>
            </c:strRef>
          </c:cat>
          <c:val>
            <c:numRef>
              <c:f>'Results - Control results per t'!$I$2:$I$10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331579.5</c:v>
                </c:pt>
                <c:pt idx="6">
                  <c:v>988.75</c:v>
                </c:pt>
                <c:pt idx="7">
                  <c:v>668690.75</c:v>
                </c:pt>
                <c:pt idx="8">
                  <c:v>394775.5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40079872"/>
        <c:axId val="89248832"/>
      </c:barChart>
      <c:catAx>
        <c:axId val="40079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248832"/>
        <c:crosses val="autoZero"/>
        <c:auto val="1"/>
        <c:lblAlgn val="ctr"/>
        <c:lblOffset val="100"/>
        <c:noMultiLvlLbl val="0"/>
      </c:catAx>
      <c:valAx>
        <c:axId val="89248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[$€-413]\ #,##0" sourceLinked="0"/>
        <c:majorTickMark val="none"/>
        <c:minorTickMark val="none"/>
        <c:tickLblPos val="nextTo"/>
        <c:crossAx val="4007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22T13:47:09.327" idx="2">
    <p:pos x="5030" y="392"/>
    <p:text>Not sure it's worth mentioning the SPOT model or not...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19550" y="0"/>
            <a:ext cx="3078163" cy="511175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DAVID </a:t>
            </a:r>
            <a:r>
              <a:rPr lang="de-AT" err="1"/>
              <a:t>Presentation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19550" y="9721850"/>
            <a:ext cx="3078163" cy="511175"/>
          </a:xfrm>
          <a:prstGeom prst="rect">
            <a:avLst/>
          </a:prstGeom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de-AT" altLang="en-US"/>
              <a:t>Page </a:t>
            </a:r>
            <a:fld id="{61FFFA82-3DA4-4503-85DB-A80B398948F2}" type="slidenum">
              <a:rPr lang="de-AT" altLang="en-US"/>
              <a:pPr/>
              <a:t>‹#›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0379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" panose="02020603050405020304" pitchFamily="18" charset="0"/>
              </a:defRPr>
            </a:lvl1pPr>
          </a:lstStyle>
          <a:p>
            <a:fld id="{CF60D7CA-18A1-453B-A90E-2B72B6B68B0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2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22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836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093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495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7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573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72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826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188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033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7CA-18A1-453B-A90E-2B72B6B68B0E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04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367692" y="2698750"/>
            <a:ext cx="9448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820984" y="42164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16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0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8320" y="1368425"/>
            <a:ext cx="11363112" cy="47688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405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8940" y="1677988"/>
            <a:ext cx="570132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7833" y="1677988"/>
            <a:ext cx="5703276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21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03967" y="57150"/>
            <a:ext cx="972396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here to modify the title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967" y="1409701"/>
            <a:ext cx="1131146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here to modify the first level style 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9941985" y="6408738"/>
            <a:ext cx="501649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738" rIns="0" bIns="58738" anchor="ctr">
            <a:spAutoFit/>
          </a:bodyPr>
          <a:lstStyle>
            <a:lvl1pPr defTabSz="9636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029" name="Line 129"/>
          <p:cNvSpPr>
            <a:spLocks noChangeShapeType="1"/>
          </p:cNvSpPr>
          <p:nvPr/>
        </p:nvSpPr>
        <p:spPr bwMode="auto">
          <a:xfrm flipH="1" flipV="1">
            <a:off x="186267" y="1193800"/>
            <a:ext cx="11675533" cy="1588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 sz="2400"/>
          </a:p>
        </p:txBody>
      </p:sp>
      <p:sp>
        <p:nvSpPr>
          <p:cNvPr id="1030" name="Line 129"/>
          <p:cNvSpPr>
            <a:spLocks noChangeShapeType="1"/>
          </p:cNvSpPr>
          <p:nvPr/>
        </p:nvSpPr>
        <p:spPr bwMode="auto">
          <a:xfrm flipH="1" flipV="1">
            <a:off x="1183217" y="6269038"/>
            <a:ext cx="10708216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 sz="2400"/>
          </a:p>
        </p:txBody>
      </p:sp>
      <p:pic>
        <p:nvPicPr>
          <p:cNvPr id="1031" name="Grafik 10" descr="FP7-gen-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" y="6207125"/>
            <a:ext cx="92921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9"/>
          <p:cNvSpPr>
            <a:spLocks noChangeArrowheads="1"/>
          </p:cNvSpPr>
          <p:nvPr userDrawn="1"/>
        </p:nvSpPr>
        <p:spPr bwMode="auto">
          <a:xfrm>
            <a:off x="1397001" y="6350001"/>
            <a:ext cx="1049443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888" tIns="58738" rIns="115888" bIns="58738" anchor="ctr">
            <a:spAutoFit/>
          </a:bodyPr>
          <a:lstStyle>
            <a:lvl1pPr defTabSz="963613"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3613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ctr"/>
                <a:tab pos="76200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1200" dirty="0">
                <a:solidFill>
                  <a:srgbClr val="800000"/>
                </a:solidFill>
              </a:rPr>
              <a:t>© </a:t>
            </a:r>
            <a:r>
              <a:rPr lang="en-GB" altLang="en-US" sz="1200" dirty="0" smtClean="0">
                <a:solidFill>
                  <a:srgbClr val="800000"/>
                </a:solidFill>
              </a:rPr>
              <a:t>University of Southampton, IT Innovation</a:t>
            </a:r>
            <a:r>
              <a:rPr lang="en-GB" altLang="en-US" sz="1200" dirty="0">
                <a:solidFill>
                  <a:srgbClr val="800000"/>
                </a:solidFill>
              </a:rPr>
              <a:t>	- </a:t>
            </a:r>
            <a:fld id="{BF66C722-E763-493E-88CE-7C2CA0CEF695}" type="slidenum">
              <a:rPr lang="en-GB" altLang="en-US" sz="1200">
                <a:solidFill>
                  <a:srgbClr val="800000"/>
                </a:solidFill>
              </a:rPr>
              <a:pPr algn="l"/>
              <a:t>‹#›</a:t>
            </a:fld>
            <a:r>
              <a:rPr lang="en-GB" altLang="en-US" sz="1200" dirty="0">
                <a:solidFill>
                  <a:srgbClr val="800000"/>
                </a:solidFill>
              </a:rPr>
              <a:t> -	www.david-preservation.eu</a:t>
            </a:r>
          </a:p>
        </p:txBody>
      </p:sp>
      <p:pic>
        <p:nvPicPr>
          <p:cNvPr id="1033" name="Picture 10" descr="C:\Users\scp\Desktop\david-logo-4c-subline_WhiteBackgr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47651"/>
            <a:ext cx="189018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1" r:id="rId2"/>
    <p:sldLayoutId id="2147484402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A474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A474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A474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A47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2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1811385" y="4351657"/>
            <a:ext cx="8508272" cy="2192219"/>
          </a:xfrm>
          <a:prstGeom prst="roundRect">
            <a:avLst/>
          </a:prstGeom>
          <a:solidFill>
            <a:schemeClr val="lt1">
              <a:alpha val="68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 dirty="0">
              <a:solidFill>
                <a:srgbClr val="8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99" y="216722"/>
            <a:ext cx="778032" cy="77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23" y="5505049"/>
            <a:ext cx="2215285" cy="778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4" y="485744"/>
            <a:ext cx="5282390" cy="3301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5" y="896646"/>
            <a:ext cx="2724805" cy="1532702"/>
          </a:xfrm>
          <a:prstGeom prst="rect">
            <a:avLst/>
          </a:prstGeom>
        </p:spPr>
      </p:pic>
      <p:pic>
        <p:nvPicPr>
          <p:cNvPr id="13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4" y="2867809"/>
            <a:ext cx="2497030" cy="218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07" y="3547579"/>
            <a:ext cx="1986943" cy="19869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9887" y="4566679"/>
            <a:ext cx="762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sz="4000" b="0" dirty="0">
                <a:latin typeface="Arial Rounded MT Bold" panose="020F0704030504030204" pitchFamily="34" charset="0"/>
              </a:rPr>
              <a:t>Risk Management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2909" y="5471134"/>
            <a:ext cx="5019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sz="2600" b="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Digital AV Media Damage </a:t>
            </a:r>
          </a:p>
          <a:p>
            <a:pPr algn="ctr" eaLnBrk="1" hangingPunct="1"/>
            <a:r>
              <a:rPr lang="en-GB" sz="2600" b="0" dirty="0">
                <a:solidFill>
                  <a:srgbClr val="800000"/>
                </a:solidFill>
                <a:latin typeface="Arial Rounded MT Bold" panose="020F0704030504030204" pitchFamily="34" charset="0"/>
              </a:rPr>
              <a:t>Prevention and Repair</a:t>
            </a:r>
          </a:p>
        </p:txBody>
      </p:sp>
    </p:spTree>
    <p:extLst>
      <p:ext uri="{BB962C8B-B14F-4D97-AF65-F5344CB8AC3E}">
        <p14:creationId xmlns:p14="http://schemas.microsoft.com/office/powerpoint/2010/main" val="2911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&amp; risk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250" y="1989974"/>
            <a:ext cx="8521700" cy="40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4233862" y="1628776"/>
            <a:ext cx="3805238" cy="1152525"/>
          </a:xfrm>
          <a:prstGeom prst="wedgeRoundRectCallout">
            <a:avLst>
              <a:gd name="adj1" fmla="val -74615"/>
              <a:gd name="adj2" fmla="val 68222"/>
              <a:gd name="adj3" fmla="val 16667"/>
            </a:avLst>
          </a:prstGeom>
          <a:solidFill>
            <a:srgbClr val="DE7878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b="0" dirty="0">
                <a:solidFill>
                  <a:schemeClr val="bg1"/>
                </a:solidFill>
                <a:latin typeface="+mn-lt"/>
              </a:rPr>
              <a:t>Risk: Wrong file selected</a:t>
            </a:r>
          </a:p>
          <a:p>
            <a:pPr algn="l" eaLnBrk="1" hangingPunct="1"/>
            <a:r>
              <a:rPr lang="en-GB" b="0" dirty="0">
                <a:solidFill>
                  <a:schemeClr val="bg1"/>
                </a:solidFill>
                <a:latin typeface="+mn-lt"/>
              </a:rPr>
              <a:t>Risk: Retrieve fails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80174" y="4510088"/>
            <a:ext cx="3805238" cy="1152525"/>
          </a:xfrm>
          <a:prstGeom prst="wedgeRoundRectCallout">
            <a:avLst>
              <a:gd name="adj1" fmla="val -29559"/>
              <a:gd name="adj2" fmla="val -141696"/>
              <a:gd name="adj3" fmla="val 16667"/>
            </a:avLst>
          </a:prstGeom>
          <a:solidFill>
            <a:srgbClr val="DE7878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b="0" dirty="0">
                <a:solidFill>
                  <a:schemeClr val="bg1"/>
                </a:solidFill>
                <a:latin typeface="+mn-lt"/>
              </a:rPr>
              <a:t>Risk: Overload</a:t>
            </a:r>
          </a:p>
          <a:p>
            <a:pPr algn="l" eaLnBrk="1" hangingPunct="1"/>
            <a:r>
              <a:rPr lang="en-GB" b="0" dirty="0">
                <a:solidFill>
                  <a:schemeClr val="bg1"/>
                </a:solidFill>
                <a:latin typeface="+mn-lt"/>
              </a:rPr>
              <a:t>Risk: Wrong assessment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4305762"/>
            <a:ext cx="1425686" cy="162935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 bwMode="auto">
          <a:xfrm>
            <a:off x="1480236" y="3298199"/>
            <a:ext cx="3023658" cy="1604105"/>
          </a:xfrm>
          <a:prstGeom prst="cloudCallout">
            <a:avLst>
              <a:gd name="adj1" fmla="val -47307"/>
              <a:gd name="adj2" fmla="val 47194"/>
            </a:avLst>
          </a:prstGeom>
          <a:solidFill>
            <a:schemeClr val="accent3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0" dirty="0">
                <a:latin typeface="Times New Roman" pitchFamily="18" charset="0"/>
              </a:rPr>
              <a:t>Likelihood?</a:t>
            </a:r>
          </a:p>
          <a:p>
            <a:pPr algn="ctr" eaLnBrk="1" hangingPunct="1"/>
            <a:r>
              <a:rPr lang="en-GB" b="0" dirty="0">
                <a:latin typeface="Times New Roman" pitchFamily="18" charset="0"/>
              </a:rPr>
              <a:t>Impact? Cost?</a:t>
            </a:r>
          </a:p>
        </p:txBody>
      </p:sp>
    </p:spTree>
    <p:extLst>
      <p:ext uri="{BB962C8B-B14F-4D97-AF65-F5344CB8AC3E}">
        <p14:creationId xmlns:p14="http://schemas.microsoft.com/office/powerpoint/2010/main" val="13171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tools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14" y="1537235"/>
            <a:ext cx="3170783" cy="34455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22" y="2862316"/>
            <a:ext cx="2270247" cy="246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47" y="3789110"/>
            <a:ext cx="2385411" cy="2592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2936366"/>
            <a:ext cx="2363012" cy="25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-0.0868 L 2.77778E-7 -2.22222E-6 " pathEditMode="relative" rAng="0" ptsTypes="AA">
                                      <p:cBhvr>
                                        <p:cTn id="11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24746 L -3.61111E-6 2.22222E-6 " pathEditMode="relative" rAng="0" ptsTypes="AA">
                                      <p:cBhvr>
                                        <p:cTn id="20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2 -0.11482 L -3.33333E-6 -3.33333E-6 " pathEditMode="relative" rAng="0" ptsTypes="AA">
                                      <p:cBhvr>
                                        <p:cTn id="29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tools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14" y="1537235"/>
            <a:ext cx="3170783" cy="34455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22" y="2862316"/>
            <a:ext cx="2270247" cy="246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47" y="3789110"/>
            <a:ext cx="2385411" cy="2592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2936366"/>
            <a:ext cx="2363012" cy="25684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1944671" y="2506181"/>
            <a:ext cx="3563500" cy="2327993"/>
          </a:xfrm>
          <a:prstGeom prst="rightArrow">
            <a:avLst/>
          </a:prstGeom>
          <a:gradFill flip="none" rotWithShape="1">
            <a:gsLst>
              <a:gs pos="0">
                <a:srgbClr val="F6E4E2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rgbClr val="F6E4E2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1800" b="0" dirty="0">
                <a:solidFill>
                  <a:schemeClr val="tx1"/>
                </a:solidFill>
              </a:rPr>
              <a:t>Workflow (BPMN)</a:t>
            </a:r>
          </a:p>
          <a:p>
            <a:pPr algn="l" eaLnBrk="1" hangingPunct="1"/>
            <a:r>
              <a:rPr lang="en-GB" sz="1800" b="0" dirty="0">
                <a:solidFill>
                  <a:schemeClr val="tx1"/>
                </a:solidFill>
              </a:rPr>
              <a:t>Risks, probabilities, cost</a:t>
            </a:r>
          </a:p>
          <a:p>
            <a:pPr algn="l" eaLnBrk="1" hangingPunct="1"/>
            <a:r>
              <a:rPr lang="en-GB" sz="1800" b="0" dirty="0">
                <a:solidFill>
                  <a:schemeClr val="tx1"/>
                </a:solidFill>
              </a:rPr>
              <a:t>Rate of files,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9908" y="2836041"/>
            <a:ext cx="2209800" cy="1723549"/>
          </a:xfrm>
          <a:prstGeom prst="rect">
            <a:avLst/>
          </a:prstGeom>
          <a:gradFill flip="none" rotWithShape="1">
            <a:gsLst>
              <a:gs pos="0">
                <a:srgbClr val="F6E4E2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rgbClr val="F6E4E2"/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GB" sz="1600" b="0" dirty="0"/>
              <a:t>Results, e.g.,</a:t>
            </a:r>
          </a:p>
          <a:p>
            <a:pPr marL="285750" indent="-2857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Risk occurrences</a:t>
            </a:r>
          </a:p>
          <a:p>
            <a:pPr marL="285750" indent="-2857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Time and cost for dealing with risk</a:t>
            </a:r>
          </a:p>
          <a:p>
            <a:pPr marL="285750" indent="-2857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Tasks most affected by risk</a:t>
            </a:r>
          </a:p>
        </p:txBody>
      </p:sp>
    </p:spTree>
    <p:extLst>
      <p:ext uri="{BB962C8B-B14F-4D97-AF65-F5344CB8AC3E}">
        <p14:creationId xmlns:p14="http://schemas.microsoft.com/office/powerpoint/2010/main" val="3899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06701 -0.227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11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34322 0.00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05339 -0.0629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1992 0.00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3033 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250" y="2078649"/>
            <a:ext cx="8521700" cy="40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463937" y="3549941"/>
            <a:ext cx="3841477" cy="2551611"/>
          </a:xfrm>
          <a:prstGeom prst="roundRect">
            <a:avLst/>
          </a:prstGeom>
          <a:solidFill>
            <a:srgbClr val="F6E4E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Explosion 1 4"/>
          <p:cNvSpPr/>
          <p:nvPr/>
        </p:nvSpPr>
        <p:spPr bwMode="auto">
          <a:xfrm>
            <a:off x="4423531" y="4133355"/>
            <a:ext cx="1757877" cy="1585749"/>
          </a:xfrm>
          <a:prstGeom prst="irregularSeal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83380" y="4672864"/>
            <a:ext cx="638175" cy="506730"/>
          </a:xfrm>
          <a:prstGeom prst="roundRect">
            <a:avLst/>
          </a:prstGeom>
          <a:solidFill>
            <a:srgbClr val="C00000">
              <a:alpha val="1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>
              <a:latin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 bwMode="auto">
          <a:xfrm>
            <a:off x="6411224" y="2657646"/>
            <a:ext cx="1757877" cy="1585749"/>
          </a:xfrm>
          <a:prstGeom prst="irregularSeal1">
            <a:avLst/>
          </a:prstGeom>
          <a:noFill/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>
              <a:latin typeface="Times New Roman" pitchFamily="18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404655"/>
              </p:ext>
            </p:extLst>
          </p:nvPr>
        </p:nvGraphicFramePr>
        <p:xfrm>
          <a:off x="6467571" y="3549940"/>
          <a:ext cx="3837843" cy="259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xplosion 1 15"/>
          <p:cNvSpPr/>
          <p:nvPr/>
        </p:nvSpPr>
        <p:spPr bwMode="auto">
          <a:xfrm>
            <a:off x="4423531" y="3340481"/>
            <a:ext cx="1757877" cy="1585749"/>
          </a:xfrm>
          <a:prstGeom prst="irregularSeal1">
            <a:avLst/>
          </a:prstGeom>
          <a:solidFill>
            <a:srgbClr val="FFC000">
              <a:alpha val="20000"/>
            </a:srgbClr>
          </a:solidFill>
          <a:ln w="222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>
              <a:latin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 bwMode="auto">
          <a:xfrm>
            <a:off x="6411224" y="2657655"/>
            <a:ext cx="1757877" cy="1585749"/>
          </a:xfrm>
          <a:prstGeom prst="irregularSeal1">
            <a:avLst/>
          </a:prstGeom>
          <a:solidFill>
            <a:srgbClr val="FFC000">
              <a:alpha val="20000"/>
            </a:srgbClr>
          </a:solidFill>
          <a:ln w="222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24001" y="1238820"/>
            <a:ext cx="3841477" cy="2551611"/>
          </a:xfrm>
          <a:prstGeom prst="roundRect">
            <a:avLst/>
          </a:prstGeom>
          <a:solidFill>
            <a:srgbClr val="F6E4E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 dirty="0">
              <a:latin typeface="Times New Roman" pitchFamily="18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41547"/>
              </p:ext>
            </p:extLst>
          </p:nvPr>
        </p:nvGraphicFramePr>
        <p:xfrm>
          <a:off x="1524000" y="1238820"/>
          <a:ext cx="3841477" cy="255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7271159" y="447512"/>
            <a:ext cx="3841477" cy="2551611"/>
          </a:xfrm>
          <a:prstGeom prst="roundRect">
            <a:avLst/>
          </a:prstGeom>
          <a:solidFill>
            <a:srgbClr val="F6E4E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GB" b="0" dirty="0">
              <a:latin typeface="Times New Roman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99196"/>
              </p:ext>
            </p:extLst>
          </p:nvPr>
        </p:nvGraphicFramePr>
        <p:xfrm>
          <a:off x="7271158" y="508901"/>
          <a:ext cx="3841476" cy="242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10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Graphic spid="15" grpId="0">
        <p:bldAsOne/>
      </p:bldGraphic>
      <p:bldGraphic spid="15" grpId="1">
        <p:bldAsOne/>
      </p:bldGraphic>
      <p:bldP spid="16" grpId="0" animBg="1"/>
      <p:bldP spid="16" grpId="1" animBg="1"/>
      <p:bldP spid="17" grpId="0" animBg="1"/>
      <p:bldP spid="17" grpId="1" animBg="1"/>
      <p:bldP spid="18" grpId="0" animBg="1"/>
      <p:bldGraphic spid="19" grpId="0">
        <p:bldAsOne/>
      </p:bldGraphic>
      <p:bldP spid="10" grpId="0" animBg="1"/>
      <p:bldP spid="10" grpId="1" animBg="1"/>
      <p:bldGraphic spid="13" grpId="0">
        <p:bldAsOne/>
      </p:bldGraphic>
      <p:bldGraphic spid="13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risk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Reduce costs</a:t>
            </a:r>
          </a:p>
          <a:p>
            <a:pPr lvl="1"/>
            <a:r>
              <a:rPr lang="en-GB" dirty="0" smtClean="0"/>
              <a:t>Optimise workflows</a:t>
            </a:r>
          </a:p>
          <a:p>
            <a:pPr lvl="1"/>
            <a:r>
              <a:rPr lang="en-GB" dirty="0" smtClean="0"/>
              <a:t>Reduce likelihood or impact of risks</a:t>
            </a:r>
          </a:p>
          <a:p>
            <a:pPr lvl="1"/>
            <a:r>
              <a:rPr lang="en-GB" dirty="0" smtClean="0"/>
              <a:t>Proactive management (rather than reactive firefighting)</a:t>
            </a:r>
          </a:p>
          <a:p>
            <a:r>
              <a:rPr lang="en-GB" dirty="0" smtClean="0"/>
              <a:t>Justification of expenses on technology and controls</a:t>
            </a:r>
          </a:p>
          <a:p>
            <a:pPr lvl="1"/>
            <a:r>
              <a:rPr lang="en-GB" dirty="0" smtClean="0"/>
              <a:t>Cost of risks occurring vs cost of preventing risks</a:t>
            </a:r>
          </a:p>
          <a:p>
            <a:r>
              <a:rPr lang="en-GB" dirty="0"/>
              <a:t>Support process </a:t>
            </a:r>
            <a:r>
              <a:rPr lang="en-GB" dirty="0" smtClean="0"/>
              <a:t>improvement</a:t>
            </a:r>
            <a:endParaRPr lang="en-GB" dirty="0"/>
          </a:p>
          <a:p>
            <a:pPr lvl="1"/>
            <a:r>
              <a:rPr lang="en-GB" dirty="0"/>
              <a:t>Simulating different “what if” </a:t>
            </a:r>
            <a:r>
              <a:rPr lang="en-GB" dirty="0" smtClean="0"/>
              <a:t>scenarios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/>
              <a:t>Support tools for best practices</a:t>
            </a:r>
          </a:p>
          <a:p>
            <a:pPr lvl="1"/>
            <a:r>
              <a:rPr lang="en-GB" dirty="0" smtClean="0"/>
              <a:t>Based on existing standards</a:t>
            </a:r>
          </a:p>
        </p:txBody>
      </p:sp>
    </p:spTree>
    <p:extLst>
      <p:ext uri="{BB962C8B-B14F-4D97-AF65-F5344CB8AC3E}">
        <p14:creationId xmlns:p14="http://schemas.microsoft.com/office/powerpoint/2010/main" val="2311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Disclaimer</a:t>
            </a:r>
            <a:endParaRPr lang="en-GB" alt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20875" y="1368425"/>
            <a:ext cx="8521700" cy="4768850"/>
          </a:xfrm>
        </p:spPr>
        <p:txBody>
          <a:bodyPr/>
          <a:lstStyle/>
          <a:p>
            <a:pPr>
              <a:defRPr/>
            </a:pPr>
            <a:endParaRPr lang="de-DE" dirty="0" smtClean="0"/>
          </a:p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 marL="0" indent="0">
              <a:buNone/>
              <a:defRPr/>
            </a:pPr>
            <a:endParaRPr lang="en-GB" b="1" i="1" dirty="0" smtClean="0"/>
          </a:p>
          <a:p>
            <a:pPr marL="0" indent="0">
              <a:buNone/>
              <a:defRPr/>
            </a:pPr>
            <a:endParaRPr lang="de-DE" b="1" i="1" dirty="0" smtClean="0"/>
          </a:p>
          <a:p>
            <a:pPr marL="0" indent="0">
              <a:buNone/>
              <a:defRPr/>
            </a:pPr>
            <a:endParaRPr lang="en-GB" b="1" i="1" dirty="0"/>
          </a:p>
          <a:p>
            <a:pPr marL="0" indent="0" algn="ctr">
              <a:buNone/>
              <a:defRPr/>
            </a:pPr>
            <a:r>
              <a:rPr lang="en-GB" sz="1400" i="1" dirty="0"/>
              <a:t>This presentation reflects only the author’s views and the European Union </a:t>
            </a:r>
            <a:br>
              <a:rPr lang="en-GB" sz="1400" i="1" dirty="0"/>
            </a:br>
            <a:r>
              <a:rPr lang="en-GB" sz="1400" i="1" dirty="0"/>
              <a:t>is not liable for any use that may be made of the information contained therein.</a:t>
            </a:r>
            <a:endParaRPr lang="en-GB" sz="14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975" y="57150"/>
            <a:ext cx="7340356" cy="1123950"/>
          </a:xfrm>
        </p:spPr>
        <p:txBody>
          <a:bodyPr/>
          <a:lstStyle/>
          <a:p>
            <a:r>
              <a:rPr lang="en-GB" sz="3200" dirty="0"/>
              <a:t>Business Process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205" y="4882718"/>
            <a:ext cx="4275992" cy="51771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Risk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4875" y="4882718"/>
            <a:ext cx="4277457" cy="51771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Business process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83" y="2298119"/>
            <a:ext cx="3755255" cy="2347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94" y="2569684"/>
            <a:ext cx="1937066" cy="1089599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36" y="2182177"/>
            <a:ext cx="2497030" cy="218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09" y="2861947"/>
            <a:ext cx="1986943" cy="19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risk management?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Preservation workflows can be large and complex</a:t>
            </a:r>
          </a:p>
          <a:p>
            <a:pPr lvl="1"/>
            <a:r>
              <a:rPr lang="en-GB" dirty="0" smtClean="0"/>
              <a:t>Too many variables and options to consider simultaneously</a:t>
            </a:r>
          </a:p>
          <a:p>
            <a:r>
              <a:rPr lang="en-GB" dirty="0" smtClean="0"/>
              <a:t>Risk information typically in experts heads</a:t>
            </a:r>
            <a:endParaRPr lang="en-GB" dirty="0"/>
          </a:p>
          <a:p>
            <a:r>
              <a:rPr lang="en-GB" dirty="0" smtClean="0"/>
              <a:t>Improve cost-benefit</a:t>
            </a:r>
          </a:p>
          <a:p>
            <a:pPr lvl="1"/>
            <a:r>
              <a:rPr lang="en-GB" dirty="0" smtClean="0"/>
              <a:t>Identifying and understanding key vulnerabilities</a:t>
            </a:r>
          </a:p>
          <a:p>
            <a:pPr lvl="1"/>
            <a:r>
              <a:rPr lang="en-GB" dirty="0" smtClean="0"/>
              <a:t>Targeting investments</a:t>
            </a:r>
            <a:endParaRPr lang="en-GB" dirty="0"/>
          </a:p>
          <a:p>
            <a:r>
              <a:rPr lang="en-GB" dirty="0" smtClean="0"/>
              <a:t>Move away from “firefighting”</a:t>
            </a:r>
          </a:p>
          <a:p>
            <a:pPr lvl="1"/>
            <a:r>
              <a:rPr lang="en-GB" dirty="0" smtClean="0"/>
              <a:t>Organisations may spend more time dealing with issues </a:t>
            </a:r>
            <a:br>
              <a:rPr lang="en-GB" dirty="0" smtClean="0"/>
            </a:br>
            <a:r>
              <a:rPr lang="en-GB" dirty="0" smtClean="0"/>
              <a:t>rather than preventing the issues from occurring in the first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en-US" dirty="0" smtClean="0"/>
              <a:t>Best practice 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54108" y="1572577"/>
            <a:ext cx="4176465" cy="4166328"/>
            <a:chOff x="2699792" y="1412773"/>
            <a:chExt cx="4176465" cy="4166328"/>
          </a:xfrm>
        </p:grpSpPr>
        <p:sp>
          <p:nvSpPr>
            <p:cNvPr id="15" name="Oval 14"/>
            <p:cNvSpPr/>
            <p:nvPr/>
          </p:nvSpPr>
          <p:spPr>
            <a:xfrm>
              <a:off x="2709931" y="1412773"/>
              <a:ext cx="4166326" cy="416632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88900" dist="736600" dir="16200000" sx="90000" sy="-19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Pie 15"/>
            <p:cNvSpPr/>
            <p:nvPr/>
          </p:nvSpPr>
          <p:spPr>
            <a:xfrm>
              <a:off x="2699792" y="1412776"/>
              <a:ext cx="4166325" cy="4166325"/>
            </a:xfrm>
            <a:prstGeom prst="pie">
              <a:avLst>
                <a:gd name="adj1" fmla="val 21592205"/>
                <a:gd name="adj2" fmla="val 5416781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2699793" y="1412776"/>
              <a:ext cx="4166325" cy="4166325"/>
            </a:xfrm>
            <a:prstGeom prst="pie">
              <a:avLst>
                <a:gd name="adj1" fmla="val 5390004"/>
                <a:gd name="adj2" fmla="val 10814921"/>
              </a:avLst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Pie 17"/>
            <p:cNvSpPr/>
            <p:nvPr/>
          </p:nvSpPr>
          <p:spPr>
            <a:xfrm>
              <a:off x="2709932" y="1412775"/>
              <a:ext cx="4166325" cy="4166325"/>
            </a:xfrm>
            <a:prstGeom prst="pie">
              <a:avLst>
                <a:gd name="adj1" fmla="val 10800000"/>
                <a:gd name="adj2" fmla="val 1620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2699793" y="1412776"/>
              <a:ext cx="4166325" cy="4166325"/>
            </a:xfrm>
            <a:prstGeom prst="pie">
              <a:avLst>
                <a:gd name="adj1" fmla="val 16202166"/>
                <a:gd name="adj2" fmla="val 12559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8157" y="2416095"/>
              <a:ext cx="1415772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3200" b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PLAN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751" y="2416095"/>
              <a:ext cx="845104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3200" b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DO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49255" y="3992543"/>
              <a:ext cx="1802096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3200" b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CHECK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0155" y="3992543"/>
              <a:ext cx="1111778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3200" b="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ACT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22111"/>
          <a:stretch/>
        </p:blipFill>
        <p:spPr>
          <a:xfrm>
            <a:off x="3074991" y="3111828"/>
            <a:ext cx="1815585" cy="32505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Build </a:t>
            </a:r>
            <a:r>
              <a:rPr lang="en-GB" dirty="0"/>
              <a:t>workflows</a:t>
            </a:r>
          </a:p>
          <a:p>
            <a:r>
              <a:rPr lang="en-GB" dirty="0"/>
              <a:t>Capture risk information</a:t>
            </a:r>
          </a:p>
          <a:p>
            <a:r>
              <a:rPr lang="en-GB" dirty="0"/>
              <a:t>Simulate </a:t>
            </a:r>
            <a:r>
              <a:rPr lang="en-GB" dirty="0" smtClean="0"/>
              <a:t>scenarios</a:t>
            </a:r>
            <a:endParaRPr lang="en-GB" dirty="0"/>
          </a:p>
          <a:p>
            <a:r>
              <a:rPr lang="en-GB" dirty="0"/>
              <a:t>Make decisions</a:t>
            </a:r>
          </a:p>
          <a:p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1788232" y="1409346"/>
            <a:ext cx="1152130" cy="115213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Pie 62"/>
          <p:cNvSpPr/>
          <p:nvPr/>
        </p:nvSpPr>
        <p:spPr>
          <a:xfrm>
            <a:off x="1785428" y="140934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Pie 63"/>
          <p:cNvSpPr/>
          <p:nvPr/>
        </p:nvSpPr>
        <p:spPr>
          <a:xfrm>
            <a:off x="1785428" y="140934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Pie 64"/>
          <p:cNvSpPr/>
          <p:nvPr/>
        </p:nvSpPr>
        <p:spPr>
          <a:xfrm>
            <a:off x="1788232" y="140934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Pie 65"/>
          <p:cNvSpPr/>
          <p:nvPr/>
        </p:nvSpPr>
        <p:spPr>
          <a:xfrm>
            <a:off x="1785428" y="140934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53419" y="168679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/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54108" y="168679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DO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34686" y="206411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CHECK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90286" y="206411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ACT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75" y="1988841"/>
            <a:ext cx="5228462" cy="37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Execute business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processes</a:t>
            </a:r>
            <a:endParaRPr lang="en-GB" dirty="0"/>
          </a:p>
          <a:p>
            <a:r>
              <a:rPr lang="en-GB" dirty="0"/>
              <a:t>Orchestrate services</a:t>
            </a:r>
          </a:p>
          <a:p>
            <a:r>
              <a:rPr lang="en-GB" dirty="0"/>
              <a:t>Record execution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78324" y="1406525"/>
            <a:ext cx="1152130" cy="115213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ie 4"/>
          <p:cNvSpPr/>
          <p:nvPr/>
        </p:nvSpPr>
        <p:spPr>
          <a:xfrm>
            <a:off x="1775520" y="1406526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ie 5"/>
          <p:cNvSpPr/>
          <p:nvPr/>
        </p:nvSpPr>
        <p:spPr>
          <a:xfrm>
            <a:off x="1775520" y="1406526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ie 6"/>
          <p:cNvSpPr/>
          <p:nvPr/>
        </p:nvSpPr>
        <p:spPr>
          <a:xfrm>
            <a:off x="1778324" y="1406526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ie 7"/>
          <p:cNvSpPr/>
          <p:nvPr/>
        </p:nvSpPr>
        <p:spPr>
          <a:xfrm>
            <a:off x="1775520" y="1406526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3511" y="1683978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200" y="1683978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/>
                </a:solidFill>
                <a:latin typeface="Arial Black" panose="020B0A04020102020204" pitchFamily="34" charset="0"/>
              </a:rPr>
              <a:t>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4778" y="2061289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0378" y="2061289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ACT</a:t>
            </a:r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76" y="2356326"/>
            <a:ext cx="4687596" cy="35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3559946"/>
            <a:ext cx="9920060" cy="2577328"/>
          </a:xfrm>
        </p:spPr>
        <p:txBody>
          <a:bodyPr/>
          <a:lstStyle/>
          <a:p>
            <a:r>
              <a:rPr lang="en-GB" dirty="0" smtClean="0"/>
              <a:t>Preservation meta-data</a:t>
            </a:r>
          </a:p>
          <a:p>
            <a:r>
              <a:rPr lang="en-GB" dirty="0" smtClean="0"/>
              <a:t>Process analytics</a:t>
            </a:r>
          </a:p>
          <a:p>
            <a:r>
              <a:rPr lang="en-GB" dirty="0" smtClean="0"/>
              <a:t>Calibrate simulation</a:t>
            </a:r>
          </a:p>
          <a:p>
            <a:r>
              <a:rPr lang="en-GB" dirty="0" smtClean="0"/>
              <a:t>Trigger live alerts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83080" y="1408376"/>
            <a:ext cx="1152130" cy="115213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5" name="Pie 4"/>
          <p:cNvSpPr/>
          <p:nvPr/>
        </p:nvSpPr>
        <p:spPr>
          <a:xfrm>
            <a:off x="1780276" y="140837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1783080" y="140837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1780276" y="140837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1780276" y="140837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267" y="168582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956" y="168582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9534" y="206314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Arial Black" panose="020B0A04020102020204" pitchFamily="34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134" y="206314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ACT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1844824"/>
            <a:ext cx="2288307" cy="40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3586579"/>
            <a:ext cx="5482046" cy="2550696"/>
          </a:xfrm>
        </p:spPr>
        <p:txBody>
          <a:bodyPr/>
          <a:lstStyle/>
          <a:p>
            <a:r>
              <a:rPr lang="en-GB" dirty="0"/>
              <a:t>Adapt </a:t>
            </a:r>
            <a:r>
              <a:rPr lang="en-GB" dirty="0" smtClean="0"/>
              <a:t>workflows</a:t>
            </a:r>
          </a:p>
          <a:p>
            <a:pPr lvl="1"/>
            <a:r>
              <a:rPr lang="en-GB" dirty="0" smtClean="0"/>
              <a:t>Improve processes</a:t>
            </a:r>
            <a:endParaRPr lang="en-GB" dirty="0"/>
          </a:p>
          <a:p>
            <a:r>
              <a:rPr lang="en-GB" dirty="0"/>
              <a:t>Manage risks</a:t>
            </a:r>
          </a:p>
          <a:p>
            <a:r>
              <a:rPr lang="en-GB" dirty="0"/>
              <a:t>Configure risk </a:t>
            </a:r>
            <a:r>
              <a:rPr lang="en-GB" dirty="0" smtClean="0"/>
              <a:t>alerts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85944" y="1408376"/>
            <a:ext cx="1152130" cy="115213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ie 4"/>
          <p:cNvSpPr/>
          <p:nvPr/>
        </p:nvSpPr>
        <p:spPr>
          <a:xfrm>
            <a:off x="1783140" y="1408377"/>
            <a:ext cx="1152130" cy="1152130"/>
          </a:xfrm>
          <a:prstGeom prst="pie">
            <a:avLst>
              <a:gd name="adj1" fmla="val 21592205"/>
              <a:gd name="adj2" fmla="val 5416781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ie 5"/>
          <p:cNvSpPr/>
          <p:nvPr/>
        </p:nvSpPr>
        <p:spPr>
          <a:xfrm>
            <a:off x="1785944" y="1408377"/>
            <a:ext cx="1152130" cy="1152130"/>
          </a:xfrm>
          <a:prstGeom prst="pie">
            <a:avLst>
              <a:gd name="adj1" fmla="val 10800000"/>
              <a:gd name="adj2" fmla="val 16200000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Pie 6"/>
          <p:cNvSpPr/>
          <p:nvPr/>
        </p:nvSpPr>
        <p:spPr>
          <a:xfrm>
            <a:off x="1783140" y="1408377"/>
            <a:ext cx="1152130" cy="1152130"/>
          </a:xfrm>
          <a:prstGeom prst="pie">
            <a:avLst>
              <a:gd name="adj1" fmla="val 16202166"/>
              <a:gd name="adj2" fmla="val 12559"/>
            </a:avLst>
          </a:pr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ie 7"/>
          <p:cNvSpPr/>
          <p:nvPr/>
        </p:nvSpPr>
        <p:spPr>
          <a:xfrm>
            <a:off x="1783140" y="1408377"/>
            <a:ext cx="1152130" cy="1152130"/>
          </a:xfrm>
          <a:prstGeom prst="pie">
            <a:avLst>
              <a:gd name="adj1" fmla="val 5390004"/>
              <a:gd name="adj2" fmla="val 10814921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1131" y="1685829"/>
            <a:ext cx="49244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1820" y="1685829"/>
            <a:ext cx="349775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2398" y="2063140"/>
            <a:ext cx="588623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CHECK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7998" y="2063140"/>
            <a:ext cx="418704" cy="215444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>
                <a:solidFill>
                  <a:prstClr val="white"/>
                </a:solidFill>
                <a:latin typeface="Arial Black" panose="020B0A04020102020204" pitchFamily="34" charset="0"/>
              </a:rPr>
              <a:t>ACT</a:t>
            </a:r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0590" y="1408376"/>
            <a:ext cx="2559822" cy="1977462"/>
          </a:xfrm>
          <a:prstGeom prst="rect">
            <a:avLst/>
          </a:prstGeom>
        </p:spPr>
      </p:pic>
      <p:pic>
        <p:nvPicPr>
          <p:cNvPr id="1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14" y="2560330"/>
            <a:ext cx="4687596" cy="35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Real-life example from DAVID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ORF MXF Repair workflow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250" y="1989974"/>
            <a:ext cx="8521700" cy="40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cinatE">
  <a:themeElements>
    <a:clrScheme name="Benutzerdefiniert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C8FCE9"/>
      </a:accent1>
      <a:accent2>
        <a:srgbClr val="FFCF01"/>
      </a:accent2>
      <a:accent3>
        <a:srgbClr val="FFFFFF"/>
      </a:accent3>
      <a:accent4>
        <a:srgbClr val="000000"/>
      </a:accent4>
      <a:accent5>
        <a:srgbClr val="E0FDF2"/>
      </a:accent5>
      <a:accent6>
        <a:srgbClr val="E7BB01"/>
      </a:accent6>
      <a:hlink>
        <a:srgbClr val="004163"/>
      </a:hlink>
      <a:folHlink>
        <a:srgbClr val="004163"/>
      </a:folHlink>
    </a:clrScheme>
    <a:fontScheme name="SAL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A79BE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A79BE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LER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R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R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R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R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R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R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FascinatE_Hearing_Final</Template>
  <TotalTime>5281</TotalTime>
  <Words>290</Words>
  <Application>Microsoft Office PowerPoint</Application>
  <PresentationFormat>Custom</PresentationFormat>
  <Paragraphs>128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FascinatE</vt:lpstr>
      <vt:lpstr>PowerPoint Presentation</vt:lpstr>
      <vt:lpstr>Business Process Risk Management</vt:lpstr>
      <vt:lpstr>Why risk management?</vt:lpstr>
      <vt:lpstr>Best practice process</vt:lpstr>
      <vt:lpstr>Planning</vt:lpstr>
      <vt:lpstr>Execution</vt:lpstr>
      <vt:lpstr>Monitoring</vt:lpstr>
      <vt:lpstr>Act</vt:lpstr>
      <vt:lpstr>Real-life example from DAVID</vt:lpstr>
      <vt:lpstr>Planning &amp; risk specification</vt:lpstr>
      <vt:lpstr>Software tools</vt:lpstr>
      <vt:lpstr>Software tools</vt:lpstr>
      <vt:lpstr>Simulation results</vt:lpstr>
      <vt:lpstr>Why risk management?</vt:lpstr>
      <vt:lpstr>Disclaimer</vt:lpstr>
    </vt:vector>
  </TitlesOfParts>
  <Company>JOANNEUM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Slide Template</dc:title>
  <dc:creator>DAVID Consortium</dc:creator>
  <cp:lastModifiedBy>Sue Jenkins</cp:lastModifiedBy>
  <cp:revision>1481</cp:revision>
  <cp:lastPrinted>2011-12-12T17:03:00Z</cp:lastPrinted>
  <dcterms:created xsi:type="dcterms:W3CDTF">2006-05-15T14:04:32Z</dcterms:created>
  <dcterms:modified xsi:type="dcterms:W3CDTF">2014-12-23T11:00:13Z</dcterms:modified>
</cp:coreProperties>
</file>