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92" autoAdjust="0"/>
  </p:normalViewPr>
  <p:slideViewPr>
    <p:cSldViewPr snapToGrid="0" snapToObjects="1">
      <p:cViewPr varScale="1">
        <p:scale>
          <a:sx n="62" d="100"/>
          <a:sy n="62" d="100"/>
        </p:scale>
        <p:origin x="-5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4"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170E9-62D7-744C-B28B-FB830942F16A}" type="datetimeFigureOut">
              <a:rPr lang="en-US" smtClean="0"/>
              <a:t>12/21/2016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05C9E-FE83-9347-9FBC-9C2368F2AE87}" type="slidenum">
              <a:rPr lang="en-US" smtClean="0"/>
              <a:t>‹#›</a:t>
            </a:fld>
            <a:endParaRPr lang="en-US"/>
          </a:p>
        </p:txBody>
      </p:sp>
    </p:spTree>
    <p:extLst>
      <p:ext uri="{BB962C8B-B14F-4D97-AF65-F5344CB8AC3E}">
        <p14:creationId xmlns:p14="http://schemas.microsoft.com/office/powerpoint/2010/main" val="27835025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5000"/>
              </a:lnSpc>
              <a:spcBef>
                <a:spcPts val="1000"/>
              </a:spcBef>
            </a:pPr>
            <a:r>
              <a:rPr lang="en-US">
                <a:solidFill>
                  <a:srgbClr val="4F81BD"/>
                </a:solidFill>
                <a:latin typeface="Arial" charset="0"/>
                <a:ea typeface="SimSun" charset="0"/>
                <a:cs typeface="SimSun" charset="0"/>
              </a:rPr>
              <a:t>Figure 1. </a:t>
            </a:r>
            <a:r>
              <a:rPr lang="en-GB">
                <a:solidFill>
                  <a:srgbClr val="4F81BD"/>
                </a:solidFill>
                <a:latin typeface="Arial" charset="0"/>
                <a:ea typeface="SimSun" charset="0"/>
                <a:cs typeface="SimSun" charset="0"/>
              </a:rPr>
              <a:t>Major CD4+ T cell subsets stratified by disease severity</a:t>
            </a:r>
            <a:endParaRPr lang="en-GB">
              <a:solidFill>
                <a:srgbClr val="4F81BD"/>
              </a:solidFill>
              <a:latin typeface="Cambria" charset="0"/>
              <a:ea typeface="SimSun" charset="0"/>
              <a:cs typeface="SimSun" charset="0"/>
            </a:endParaRPr>
          </a:p>
          <a:p>
            <a:pPr algn="just" eaLnBrk="1" hangingPunct="1">
              <a:lnSpc>
                <a:spcPct val="115000"/>
              </a:lnSpc>
              <a:spcBef>
                <a:spcPct val="0"/>
              </a:spcBef>
              <a:spcAft>
                <a:spcPts val="1000"/>
              </a:spcAft>
            </a:pPr>
            <a:r>
              <a:rPr lang="en-US" i="1">
                <a:latin typeface="Arial" charset="0"/>
                <a:ea typeface="SimSun" charset="0"/>
                <a:cs typeface="SimSun" charset="0"/>
              </a:rPr>
              <a:t>Frequencies of </a:t>
            </a:r>
            <a:r>
              <a:rPr lang="en-US">
                <a:latin typeface="Arial" charset="0"/>
                <a:ea typeface="SimSun" charset="0"/>
                <a:cs typeface="SimSun" charset="0"/>
              </a:rPr>
              <a:t>(a) CD3+4+ </a:t>
            </a:r>
            <a:r>
              <a:rPr lang="en-GB">
                <a:latin typeface="Arial" charset="0"/>
                <a:ea typeface="SimSun" charset="0"/>
                <a:cs typeface="SimSun" charset="0"/>
              </a:rPr>
              <a:t>T cells expressing IL-13 (T</a:t>
            </a:r>
            <a:r>
              <a:rPr lang="en-GB">
                <a:latin typeface="Arial" charset="0"/>
                <a:ea typeface="PMingLiU" charset="0"/>
                <a:cs typeface="PMingLiU" charset="0"/>
              </a:rPr>
              <a:t>h</a:t>
            </a:r>
            <a:r>
              <a:rPr lang="en-GB">
                <a:latin typeface="Arial" charset="0"/>
                <a:ea typeface="SimSun" charset="0"/>
                <a:cs typeface="SimSun" charset="0"/>
              </a:rPr>
              <a:t>2 cells) (b) CD3+4+ T cells expressing IL-17 (T</a:t>
            </a:r>
            <a:r>
              <a:rPr lang="en-GB">
                <a:latin typeface="Arial" charset="0"/>
                <a:ea typeface="PMingLiU" charset="0"/>
                <a:cs typeface="PMingLiU" charset="0"/>
              </a:rPr>
              <a:t>h</a:t>
            </a:r>
            <a:r>
              <a:rPr lang="en-GB">
                <a:latin typeface="Arial" charset="0"/>
                <a:ea typeface="SimSun" charset="0"/>
                <a:cs typeface="SimSun" charset="0"/>
              </a:rPr>
              <a:t>17 cells) and (c) FOXP3 (Treg) in PBMC, sputum, BAL and bronchial biopsies measured by intracellular cytokine staining and flow cytometry. Results </a:t>
            </a:r>
            <a:r>
              <a:rPr lang="en-GB" i="1">
                <a:latin typeface="Arial" charset="0"/>
                <a:ea typeface="SimSun" charset="0"/>
                <a:cs typeface="SimSun" charset="0"/>
              </a:rPr>
              <a:t>are </a:t>
            </a:r>
            <a:r>
              <a:rPr lang="en-GB">
                <a:latin typeface="Arial" charset="0"/>
                <a:ea typeface="SimSun" charset="0"/>
                <a:cs typeface="SimSun" charset="0"/>
              </a:rPr>
              <a:t>expressed as a percentage of live CD3+CD4+ T cells, or for bronchial biopsies, as a percentage of CD3+8- T cells. </a:t>
            </a:r>
            <a:r>
              <a:rPr lang="en-GB" i="1">
                <a:latin typeface="Arial" charset="0"/>
                <a:ea typeface="SimSun" charset="0"/>
                <a:cs typeface="SimSun" charset="0"/>
              </a:rPr>
              <a:t>Medians are shown as horizontal lines</a:t>
            </a:r>
            <a:r>
              <a:rPr lang="en-GB">
                <a:latin typeface="Arial" charset="0"/>
                <a:ea typeface="SimSun" charset="0"/>
                <a:cs typeface="SimSun" charset="0"/>
              </a:rPr>
              <a:t>. Left hand column </a:t>
            </a:r>
            <a:r>
              <a:rPr lang="en-GB" i="1">
                <a:latin typeface="Arial" charset="0"/>
                <a:ea typeface="SimSun" charset="0"/>
                <a:cs typeface="SimSun" charset="0"/>
              </a:rPr>
              <a:t>of panels </a:t>
            </a:r>
            <a:r>
              <a:rPr lang="en-GB">
                <a:latin typeface="Arial" charset="0"/>
                <a:ea typeface="SimSun" charset="0"/>
                <a:cs typeface="SimSun" charset="0"/>
              </a:rPr>
              <a:t>shows healthy controls compared with </a:t>
            </a:r>
            <a:r>
              <a:rPr lang="en-GB" i="1">
                <a:latin typeface="Arial" charset="0"/>
                <a:ea typeface="SimSun" charset="0"/>
                <a:cs typeface="SimSun" charset="0"/>
              </a:rPr>
              <a:t>asthmatics</a:t>
            </a:r>
            <a:r>
              <a:rPr lang="en-GB">
                <a:latin typeface="Arial" charset="0"/>
                <a:ea typeface="SimSun" charset="0"/>
                <a:cs typeface="SimSun" charset="0"/>
              </a:rPr>
              <a:t>, and </a:t>
            </a:r>
            <a:r>
              <a:rPr lang="en-GB" i="1">
                <a:latin typeface="Arial" charset="0"/>
                <a:ea typeface="SimSun" charset="0"/>
                <a:cs typeface="SimSun" charset="0"/>
              </a:rPr>
              <a:t>P</a:t>
            </a:r>
            <a:r>
              <a:rPr lang="en-GB">
                <a:latin typeface="Arial" charset="0"/>
                <a:ea typeface="SimSun" charset="0"/>
                <a:cs typeface="SimSun" charset="0"/>
              </a:rPr>
              <a:t> values </a:t>
            </a:r>
            <a:r>
              <a:rPr lang="en-GB" i="1">
                <a:latin typeface="Arial" charset="0"/>
                <a:ea typeface="SimSun" charset="0"/>
                <a:cs typeface="SimSun" charset="0"/>
              </a:rPr>
              <a:t>are from</a:t>
            </a:r>
            <a:r>
              <a:rPr lang="en-GB">
                <a:latin typeface="Arial" charset="0"/>
                <a:ea typeface="SimSun" charset="0"/>
                <a:cs typeface="SimSun" charset="0"/>
              </a:rPr>
              <a:t> Mann-Whitney U tests. Right three columns </a:t>
            </a:r>
            <a:r>
              <a:rPr lang="en-GB" i="1">
                <a:latin typeface="Arial" charset="0"/>
                <a:ea typeface="SimSun" charset="0"/>
                <a:cs typeface="SimSun" charset="0"/>
              </a:rPr>
              <a:t>of panels</a:t>
            </a:r>
            <a:r>
              <a:rPr lang="en-GB">
                <a:latin typeface="Arial" charset="0"/>
                <a:ea typeface="SimSun" charset="0"/>
                <a:cs typeface="SimSun" charset="0"/>
              </a:rPr>
              <a:t> show </a:t>
            </a:r>
            <a:r>
              <a:rPr lang="en-GB" i="1">
                <a:latin typeface="Arial" charset="0"/>
                <a:ea typeface="SimSun" charset="0"/>
                <a:cs typeface="SimSun" charset="0"/>
              </a:rPr>
              <a:t>the </a:t>
            </a:r>
            <a:r>
              <a:rPr lang="en-GB">
                <a:latin typeface="Arial" charset="0"/>
                <a:ea typeface="SimSun" charset="0"/>
                <a:cs typeface="SimSun" charset="0"/>
              </a:rPr>
              <a:t>same data stratified by disease severity (defined at enrolment) where </a:t>
            </a:r>
            <a:r>
              <a:rPr lang="en-GB" i="1">
                <a:latin typeface="Arial" charset="0"/>
                <a:ea typeface="SimSun" charset="0"/>
                <a:cs typeface="SimSun" charset="0"/>
              </a:rPr>
              <a:t>P</a:t>
            </a:r>
            <a:r>
              <a:rPr lang="en-GB">
                <a:latin typeface="Arial" charset="0"/>
                <a:ea typeface="SimSun" charset="0"/>
                <a:cs typeface="SimSun" charset="0"/>
              </a:rPr>
              <a:t> values </a:t>
            </a:r>
            <a:r>
              <a:rPr lang="en-GB" i="1">
                <a:latin typeface="Arial" charset="0"/>
                <a:ea typeface="SimSun" charset="0"/>
                <a:cs typeface="SimSun" charset="0"/>
              </a:rPr>
              <a:t>are from</a:t>
            </a:r>
            <a:r>
              <a:rPr lang="en-GB">
                <a:latin typeface="Arial" charset="0"/>
                <a:ea typeface="SimSun" charset="0"/>
                <a:cs typeface="SimSun" charset="0"/>
              </a:rPr>
              <a:t> Kruskal-Wallis tests and are given where </a:t>
            </a:r>
            <a:r>
              <a:rPr lang="en-GB" i="1">
                <a:latin typeface="Arial" charset="0"/>
                <a:ea typeface="SimSun" charset="0"/>
                <a:cs typeface="SimSun" charset="0"/>
              </a:rPr>
              <a:t>P</a:t>
            </a:r>
            <a:r>
              <a:rPr lang="en-GB">
                <a:latin typeface="Arial" charset="0"/>
                <a:ea typeface="SimSun" charset="0"/>
                <a:cs typeface="SimSun" charset="0"/>
              </a:rPr>
              <a:t>&lt;0.05. Significance </a:t>
            </a:r>
            <a:r>
              <a:rPr lang="en-GB" i="1">
                <a:latin typeface="Arial" charset="0"/>
                <a:ea typeface="SimSun" charset="0"/>
                <a:cs typeface="SimSun" charset="0"/>
              </a:rPr>
              <a:t>post hoc</a:t>
            </a:r>
            <a:r>
              <a:rPr lang="en-GB">
                <a:latin typeface="Arial" charset="0"/>
                <a:ea typeface="SimSun" charset="0"/>
                <a:cs typeface="SimSun" charset="0"/>
              </a:rPr>
              <a:t> by Dunn’s compared with health: *</a:t>
            </a:r>
            <a:r>
              <a:rPr lang="en-GB" i="1">
                <a:latin typeface="Arial" charset="0"/>
                <a:ea typeface="SimSun" charset="0"/>
                <a:cs typeface="SimSun" charset="0"/>
              </a:rPr>
              <a:t>P</a:t>
            </a:r>
            <a:r>
              <a:rPr lang="en-GB">
                <a:latin typeface="Arial" charset="0"/>
                <a:ea typeface="SimSun" charset="0"/>
                <a:cs typeface="SimSun" charset="0"/>
              </a:rPr>
              <a:t>&lt;0.05, ** </a:t>
            </a:r>
            <a:r>
              <a:rPr lang="en-GB" i="1">
                <a:latin typeface="Arial" charset="0"/>
                <a:ea typeface="SimSun" charset="0"/>
                <a:cs typeface="SimSun" charset="0"/>
              </a:rPr>
              <a:t>P</a:t>
            </a:r>
            <a:r>
              <a:rPr lang="en-GB">
                <a:latin typeface="Arial" charset="0"/>
                <a:ea typeface="SimSun" charset="0"/>
                <a:cs typeface="SimSun" charset="0"/>
              </a:rPr>
              <a:t>&lt;0.01. † </a:t>
            </a:r>
            <a:r>
              <a:rPr lang="en-GB" i="1">
                <a:latin typeface="Arial" charset="0"/>
                <a:ea typeface="SimSun" charset="0"/>
                <a:cs typeface="SimSun" charset="0"/>
              </a:rPr>
              <a:t>P</a:t>
            </a:r>
            <a:r>
              <a:rPr lang="en-GB">
                <a:latin typeface="Arial" charset="0"/>
                <a:ea typeface="SimSun" charset="0"/>
                <a:cs typeface="SimSun" charset="0"/>
              </a:rPr>
              <a:t>&lt;0.05 mild compared with severe asthma.</a:t>
            </a:r>
            <a:r>
              <a:rPr lang="en-GB">
                <a:latin typeface="Arial" charset="0"/>
                <a:ea typeface="PMingLiU" charset="0"/>
                <a:cs typeface="PMingLiU" charset="0"/>
              </a:rPr>
              <a:t>  </a:t>
            </a:r>
            <a:r>
              <a:rPr lang="en-GB">
                <a:latin typeface="Arial" charset="0"/>
                <a:ea typeface="SimSun" charset="0"/>
                <a:cs typeface="SimSun" charset="0"/>
              </a:rPr>
              <a:t>healthy control</a:t>
            </a:r>
            <a:r>
              <a:rPr lang="en-GB">
                <a:latin typeface="Arial" charset="0"/>
                <a:ea typeface="PMingLiU" charset="0"/>
                <a:cs typeface="PMingLiU" charset="0"/>
              </a:rPr>
              <a:t>; </a:t>
            </a:r>
            <a:r>
              <a:rPr lang="en-GB">
                <a:latin typeface="Arial" charset="0"/>
                <a:ea typeface="SimSun" charset="0"/>
                <a:cs typeface="SimSun" charset="0"/>
              </a:rPr>
              <a:t>mild asthma;  moderate asthma;  severe asthma.</a:t>
            </a:r>
            <a:r>
              <a:rPr lang="en-GB">
                <a:latin typeface="Arial" charset="0"/>
                <a:ea typeface="PMingLiU" charset="0"/>
                <a:cs typeface="PMingLiU" charset="0"/>
              </a:rPr>
              <a:t> </a:t>
            </a:r>
            <a:r>
              <a:rPr lang="en-GB">
                <a:latin typeface="Arial" charset="0"/>
                <a:ea typeface="SimSun" charset="0"/>
                <a:cs typeface="SimSun" charset="0"/>
              </a:rPr>
              <a:t>Abbreviations: BAL, bronchoalveolar-lavage, PBMC, peripheral blood mononuclear cell</a:t>
            </a:r>
            <a:r>
              <a:rPr lang="en-GB">
                <a:latin typeface="Arial" charset="0"/>
                <a:ea typeface="PMingLiU" charset="0"/>
                <a:cs typeface="PMingLiU" charset="0"/>
              </a:rPr>
              <a:t>.</a:t>
            </a:r>
            <a:endParaRPr lang="en-GB">
              <a:latin typeface="Calibri" charset="0"/>
              <a:ea typeface="SimSun" charset="0"/>
              <a:cs typeface="SimSun"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4E3912D-4BAF-0441-A716-87BDB9A1B3D2}"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5000"/>
              </a:lnSpc>
              <a:spcBef>
                <a:spcPts val="1000"/>
              </a:spcBef>
            </a:pPr>
            <a:r>
              <a:rPr lang="en-US" dirty="0">
                <a:solidFill>
                  <a:srgbClr val="4F81BD"/>
                </a:solidFill>
                <a:latin typeface="Arial" charset="0"/>
                <a:ea typeface="SimSun" charset="0"/>
                <a:cs typeface="SimSun" charset="0"/>
              </a:rPr>
              <a:t>Figure </a:t>
            </a:r>
            <a:r>
              <a:rPr lang="en-US" dirty="0" smtClean="0">
                <a:solidFill>
                  <a:srgbClr val="4F81BD"/>
                </a:solidFill>
                <a:latin typeface="Arial" charset="0"/>
                <a:ea typeface="SimSun" charset="0"/>
                <a:cs typeface="SimSun" charset="0"/>
              </a:rPr>
              <a:t>E6. </a:t>
            </a:r>
            <a:r>
              <a:rPr lang="en-US" dirty="0">
                <a:solidFill>
                  <a:srgbClr val="4F81BD"/>
                </a:solidFill>
                <a:latin typeface="Arial" charset="0"/>
                <a:ea typeface="SimSun" charset="0"/>
                <a:cs typeface="SimSun" charset="0"/>
              </a:rPr>
              <a:t>IL-17 secreting </a:t>
            </a:r>
            <a:r>
              <a:rPr lang="el-GR" dirty="0">
                <a:solidFill>
                  <a:srgbClr val="4F81BD"/>
                </a:solidFill>
                <a:latin typeface="Arial" charset="0"/>
                <a:ea typeface="SimSun" charset="0"/>
                <a:cs typeface="SimSun" charset="0"/>
              </a:rPr>
              <a:t>γδ</a:t>
            </a:r>
            <a:r>
              <a:rPr lang="en-GB" dirty="0">
                <a:solidFill>
                  <a:srgbClr val="4F81BD"/>
                </a:solidFill>
                <a:latin typeface="Arial" charset="0"/>
                <a:ea typeface="SimSun" charset="0"/>
                <a:cs typeface="SimSun" charset="0"/>
              </a:rPr>
              <a:t> T cells in health and asthma</a:t>
            </a:r>
            <a:endParaRPr lang="en-GB" dirty="0">
              <a:solidFill>
                <a:srgbClr val="4F81BD"/>
              </a:solidFill>
              <a:latin typeface="Cambria" charset="0"/>
              <a:ea typeface="SimSun" charset="0"/>
              <a:cs typeface="SimSun" charset="0"/>
            </a:endParaRPr>
          </a:p>
          <a:p>
            <a:pPr algn="just" eaLnBrk="1" hangingPunct="1">
              <a:lnSpc>
                <a:spcPct val="115000"/>
              </a:lnSpc>
              <a:spcBef>
                <a:spcPct val="0"/>
              </a:spcBef>
              <a:spcAft>
                <a:spcPts val="1000"/>
              </a:spcAft>
            </a:pPr>
            <a:r>
              <a:rPr lang="en-US" dirty="0">
                <a:latin typeface="Arial" charset="0"/>
                <a:ea typeface="SimSun" charset="0"/>
                <a:cs typeface="SimSun" charset="0"/>
              </a:rPr>
              <a:t>(A) Frequencies of </a:t>
            </a:r>
            <a:r>
              <a:rPr lang="el-GR" dirty="0">
                <a:latin typeface="Arial" charset="0"/>
                <a:ea typeface="SimSun" charset="0"/>
                <a:cs typeface="SimSun" charset="0"/>
              </a:rPr>
              <a:t>γδ</a:t>
            </a:r>
            <a:r>
              <a:rPr lang="en-GB" dirty="0">
                <a:latin typeface="Arial" charset="0"/>
                <a:ea typeface="SimSun" charset="0"/>
                <a:cs typeface="SimSun" charset="0"/>
              </a:rPr>
              <a:t> T cells secreting IL-17 as a proportion of total </a:t>
            </a:r>
            <a:r>
              <a:rPr lang="el-GR" dirty="0">
                <a:latin typeface="Arial" charset="0"/>
                <a:ea typeface="SimSun" charset="0"/>
                <a:cs typeface="SimSun" charset="0"/>
              </a:rPr>
              <a:t>γδ</a:t>
            </a:r>
            <a:r>
              <a:rPr lang="en-GB" dirty="0">
                <a:latin typeface="Arial" charset="0"/>
                <a:ea typeface="SimSun" charset="0"/>
                <a:cs typeface="SimSun" charset="0"/>
              </a:rPr>
              <a:t> T cells in peripheral blood and in </a:t>
            </a:r>
            <a:r>
              <a:rPr lang="en-GB" dirty="0" err="1">
                <a:latin typeface="Arial" charset="0"/>
                <a:ea typeface="SimSun" charset="0"/>
                <a:cs typeface="SimSun" charset="0"/>
              </a:rPr>
              <a:t>bronchoalveolar</a:t>
            </a:r>
            <a:r>
              <a:rPr lang="en-GB" dirty="0">
                <a:latin typeface="Arial" charset="0"/>
                <a:ea typeface="SimSun" charset="0"/>
                <a:cs typeface="SimSun" charset="0"/>
              </a:rPr>
              <a:t> lavage measured by intracellular cytokine staining and flow </a:t>
            </a:r>
            <a:r>
              <a:rPr lang="en-GB" dirty="0" err="1">
                <a:latin typeface="Arial" charset="0"/>
                <a:ea typeface="SimSun" charset="0"/>
                <a:cs typeface="SimSun" charset="0"/>
              </a:rPr>
              <a:t>cytometry</a:t>
            </a:r>
            <a:r>
              <a:rPr lang="en-GB" dirty="0">
                <a:latin typeface="Arial" charset="0"/>
                <a:ea typeface="SimSun" charset="0"/>
                <a:cs typeface="SimSun" charset="0"/>
              </a:rPr>
              <a:t>. Groups are compared by Mann-Whitney (two groups) or </a:t>
            </a:r>
            <a:r>
              <a:rPr lang="en-GB" dirty="0" err="1">
                <a:latin typeface="Arial" charset="0"/>
                <a:ea typeface="SimSun" charset="0"/>
                <a:cs typeface="SimSun" charset="0"/>
              </a:rPr>
              <a:t>Kruskal</a:t>
            </a:r>
            <a:r>
              <a:rPr lang="en-GB" dirty="0">
                <a:latin typeface="Arial" charset="0"/>
                <a:ea typeface="SimSun" charset="0"/>
                <a:cs typeface="SimSun" charset="0"/>
              </a:rPr>
              <a:t>-Wallis tests (multiple groups). Abbreviations: BAL, </a:t>
            </a:r>
            <a:r>
              <a:rPr lang="en-GB" dirty="0" err="1">
                <a:latin typeface="Arial" charset="0"/>
                <a:ea typeface="SimSun" charset="0"/>
                <a:cs typeface="SimSun" charset="0"/>
              </a:rPr>
              <a:t>bronchoalveolar</a:t>
            </a:r>
            <a:r>
              <a:rPr lang="en-GB" dirty="0">
                <a:latin typeface="Arial" charset="0"/>
                <a:ea typeface="SimSun" charset="0"/>
                <a:cs typeface="SimSun" charset="0"/>
              </a:rPr>
              <a:t>-lavage, PBMC, peripheral blood mononuclear cell</a:t>
            </a:r>
            <a:r>
              <a:rPr lang="en-GB" dirty="0">
                <a:latin typeface="Arial" charset="0"/>
                <a:ea typeface="PMingLiU" charset="0"/>
                <a:cs typeface="PMingLiU" charset="0"/>
              </a:rPr>
              <a:t>.</a:t>
            </a:r>
            <a:endParaRPr lang="en-GB" dirty="0">
              <a:latin typeface="Calibri" charset="0"/>
              <a:ea typeface="SimSun" charset="0"/>
              <a:cs typeface="SimSun"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1A274A5-1A20-8D46-9CFC-266E185FC082}"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latin typeface="Calibri" charset="0"/>
              </a:rPr>
              <a:t>Figure </a:t>
            </a:r>
            <a:r>
              <a:rPr lang="en-GB" b="1" dirty="0" smtClean="0">
                <a:latin typeface="Calibri" charset="0"/>
              </a:rPr>
              <a:t>E7 </a:t>
            </a:r>
            <a:r>
              <a:rPr lang="en-GB" b="1" dirty="0">
                <a:latin typeface="Calibri" charset="0"/>
              </a:rPr>
              <a:t>T cell frequencies in peripheral blood and sputum during acute viral infections.</a:t>
            </a:r>
          </a:p>
          <a:p>
            <a:r>
              <a:rPr lang="en-GB" dirty="0">
                <a:latin typeface="Calibri" charset="0"/>
              </a:rPr>
              <a:t>Frequencies of CD4+ T cells in (a) peripheral blood and (b) induced sputum during acute upper respiratory tract infections measured by intracellular cytokine staining and flow </a:t>
            </a:r>
            <a:r>
              <a:rPr lang="en-GB" dirty="0" err="1">
                <a:latin typeface="Calibri" charset="0"/>
              </a:rPr>
              <a:t>cytometry</a:t>
            </a:r>
            <a:r>
              <a:rPr lang="en-GB" dirty="0">
                <a:latin typeface="Calibri" charset="0"/>
              </a:rPr>
              <a:t> on samples processed directly </a:t>
            </a:r>
            <a:r>
              <a:rPr lang="en-GB" i="1" dirty="0">
                <a:latin typeface="Calibri" charset="0"/>
              </a:rPr>
              <a:t>ex vivo</a:t>
            </a:r>
            <a:r>
              <a:rPr lang="en-GB" dirty="0">
                <a:latin typeface="Calibri" charset="0"/>
              </a:rPr>
              <a:t>. Day 0, baseline screening visit (n=14); day 4, symptom day 4 (n=13); day 7, symptom day 7 (n=14). Plots show means ± 95% confidence intervals. In general data are not paired. Mean frequencies of sputum Th17 cells increased 1.8-fold from 6.2% at baseline to 11% at symptom day 7 (ANOVA P=0.087, post-hoc t test P=0.034). (c) T cell frequencies in paired samples of cryopreserved peripheral blood taken from 26 individuals at day 0, baseline screening visit, at day 1 and days 4, 7, 10, 13, 17 (each ±1 day) and day 30-35, showing the dynamics of the T cell response with greater temporal resolution.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AB5E799-2C01-3349-9CAB-BC79678732AA}"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a:latin typeface="Calibri" charset="0"/>
              </a:rPr>
              <a:t>Figure E8 Peripheral blood Th17 response according to whether experienced an exacerbation.</a:t>
            </a:r>
          </a:p>
          <a:p>
            <a:r>
              <a:rPr lang="en-GB">
                <a:latin typeface="Calibri" charset="0"/>
              </a:rPr>
              <a:t>(a) Peripheral blood Th17 cell frequencies measured by flow cytometry on cryopreserved samples plotted over time and stratified by whether subjects experienced an exacerbation of their asthma defined as a 0.5 point fall in asthma control questionnaire between screening and symptom day 7 (n=16 exacerbated, n=10 did not). Plots show mean ±95% confidence interval.</a:t>
            </a:r>
          </a:p>
          <a:p>
            <a:r>
              <a:rPr lang="en-GB">
                <a:latin typeface="Calibri" charset="0"/>
              </a:rPr>
              <a:t>(b) Plot of areas under the curve for peripheral Th17 response over time, stratified by whether subjects experienced an exacerbation. P=0.2 for unpaired t test.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CEEB3BB-531F-5A47-BFB5-7EBA774DDA9E}" type="slidenum">
              <a:rPr lang="en-GB"/>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Figure E9. Peripheral blood </a:t>
            </a:r>
            <a:r>
              <a:rPr lang="en-US" i="1">
                <a:latin typeface="Calibri" charset="0"/>
              </a:rPr>
              <a:t>MAIT-cell</a:t>
            </a:r>
            <a:r>
              <a:rPr lang="en-US">
                <a:latin typeface="Calibri" charset="0"/>
              </a:rPr>
              <a:t> frequencies  over the course of the year and </a:t>
            </a:r>
            <a:r>
              <a:rPr lang="en-US" i="1">
                <a:latin typeface="Calibri" charset="0"/>
              </a:rPr>
              <a:t>after</a:t>
            </a:r>
            <a:r>
              <a:rPr lang="en-US">
                <a:latin typeface="Calibri" charset="0"/>
              </a:rPr>
              <a:t> oral corticosteroids</a:t>
            </a:r>
            <a:endParaRPr lang="en-GB">
              <a:latin typeface="Calibri" charset="0"/>
            </a:endParaRPr>
          </a:p>
          <a:p>
            <a:pPr eaLnBrk="1" hangingPunct="1">
              <a:spcBef>
                <a:spcPct val="0"/>
              </a:spcBef>
            </a:pPr>
            <a:r>
              <a:rPr lang="en-US">
                <a:latin typeface="Calibri" charset="0"/>
              </a:rPr>
              <a:t>a and b. Frequencies of peripheral blood MAIT (Vα7.2+CD161+) cells and a non-MAIT T cell population (Vα7.2+CD161- cells) in 12 moderate asthmatic subjects, usually controlled on inhaled corticosteroids, before and after 7 days of treatment with 20 milligrams of oral prednisolone </a:t>
            </a:r>
            <a:r>
              <a:rPr lang="en-US" i="1">
                <a:latin typeface="Calibri" charset="0"/>
              </a:rPr>
              <a:t>given once daily</a:t>
            </a:r>
            <a:r>
              <a:rPr lang="en-US">
                <a:latin typeface="Calibri" charset="0"/>
              </a:rPr>
              <a:t>. Frequencies </a:t>
            </a:r>
            <a:r>
              <a:rPr lang="en-US" i="1">
                <a:latin typeface="Calibri" charset="0"/>
              </a:rPr>
              <a:t>are shown as </a:t>
            </a:r>
            <a:r>
              <a:rPr lang="en-US">
                <a:latin typeface="Calibri" charset="0"/>
              </a:rPr>
              <a:t>a percentage of live CD3+ </a:t>
            </a:r>
            <a:r>
              <a:rPr lang="en-US" i="1">
                <a:latin typeface="Calibri" charset="0"/>
              </a:rPr>
              <a:t>T-cells</a:t>
            </a:r>
            <a:r>
              <a:rPr lang="en-US">
                <a:latin typeface="Calibri" charset="0"/>
              </a:rPr>
              <a:t>. P values are for paired t tests: * </a:t>
            </a:r>
            <a:r>
              <a:rPr lang="en-US" i="1">
                <a:latin typeface="Calibri" charset="0"/>
              </a:rPr>
              <a:t>P</a:t>
            </a:r>
            <a:r>
              <a:rPr lang="en-US">
                <a:latin typeface="Calibri" charset="0"/>
              </a:rPr>
              <a:t>&lt;0.05, ** </a:t>
            </a:r>
            <a:r>
              <a:rPr lang="en-US" i="1">
                <a:latin typeface="Calibri" charset="0"/>
              </a:rPr>
              <a:t>P</a:t>
            </a:r>
            <a:r>
              <a:rPr lang="en-US">
                <a:latin typeface="Calibri" charset="0"/>
              </a:rPr>
              <a:t>&lt;0.01.</a:t>
            </a:r>
          </a:p>
          <a:p>
            <a:pPr eaLnBrk="1" hangingPunct="1">
              <a:spcBef>
                <a:spcPct val="0"/>
              </a:spcBef>
            </a:pPr>
            <a:r>
              <a:rPr lang="en-US">
                <a:latin typeface="Calibri" charset="0"/>
              </a:rPr>
              <a:t>c. Peripheral blood MAIT-cell frequencies vary over the course of the year and are highest in the summer months. </a:t>
            </a:r>
            <a:endParaRPr lang="en-GB">
              <a:latin typeface="Calibri" charset="0"/>
            </a:endParaRPr>
          </a:p>
          <a:p>
            <a:pPr eaLnBrk="1" hangingPunct="1">
              <a:spcBef>
                <a:spcPct val="0"/>
              </a:spcBef>
            </a:pPr>
            <a:r>
              <a:rPr lang="en-US">
                <a:latin typeface="Calibri" charset="0"/>
              </a:rPr>
              <a:t>Log-transformed Vα7.2+CD161+ cell frequencies from healthy and asthmatic subjects according to the quarter in which phlebotomy was performed, with a sinusoidal regression line. R</a:t>
            </a:r>
            <a:r>
              <a:rPr lang="en-US" baseline="30000">
                <a:latin typeface="Calibri" charset="0"/>
              </a:rPr>
              <a:t>2</a:t>
            </a:r>
            <a:r>
              <a:rPr lang="en-US">
                <a:latin typeface="Calibri" charset="0"/>
              </a:rPr>
              <a:t>=0.16. ANOVA </a:t>
            </a:r>
            <a:r>
              <a:rPr lang="en-US" i="1">
                <a:latin typeface="Calibri" charset="0"/>
              </a:rPr>
              <a:t>P</a:t>
            </a:r>
            <a:r>
              <a:rPr lang="en-US">
                <a:latin typeface="Calibri" charset="0"/>
              </a:rPr>
              <a:t>&lt;0.0001 with </a:t>
            </a:r>
            <a:r>
              <a:rPr lang="en-US" i="1">
                <a:latin typeface="Calibri" charset="0"/>
              </a:rPr>
              <a:t>post-hoc</a:t>
            </a:r>
            <a:r>
              <a:rPr lang="en-US">
                <a:latin typeface="Calibri" charset="0"/>
              </a:rPr>
              <a:t> Dunnett’s * </a:t>
            </a:r>
            <a:r>
              <a:rPr lang="en-US" i="1">
                <a:latin typeface="Calibri" charset="0"/>
              </a:rPr>
              <a:t>P</a:t>
            </a:r>
            <a:r>
              <a:rPr lang="en-US">
                <a:latin typeface="Calibri" charset="0"/>
              </a:rPr>
              <a:t>&lt;0.05 and **</a:t>
            </a:r>
            <a:r>
              <a:rPr lang="en-US" i="1">
                <a:latin typeface="Calibri" charset="0"/>
              </a:rPr>
              <a:t>P</a:t>
            </a:r>
            <a:r>
              <a:rPr lang="en-US">
                <a:latin typeface="Calibri" charset="0"/>
              </a:rPr>
              <a:t>&lt;0.01 </a:t>
            </a:r>
            <a:r>
              <a:rPr lang="en-US" i="1">
                <a:latin typeface="Calibri" charset="0"/>
              </a:rPr>
              <a:t>when </a:t>
            </a:r>
            <a:r>
              <a:rPr lang="en-US">
                <a:latin typeface="Calibri" charset="0"/>
              </a:rPr>
              <a:t>compared with </a:t>
            </a:r>
            <a:r>
              <a:rPr lang="en-US" i="1">
                <a:latin typeface="Calibri" charset="0"/>
              </a:rPr>
              <a:t>January-March</a:t>
            </a:r>
            <a:r>
              <a:rPr lang="en-US">
                <a:latin typeface="Calibri" charset="0"/>
              </a:rPr>
              <a:t>. </a:t>
            </a:r>
          </a:p>
          <a:p>
            <a:pPr eaLnBrk="1" hangingPunct="1"/>
            <a:r>
              <a:rPr lang="en-US">
                <a:latin typeface="Calibri" charset="0"/>
              </a:rPr>
              <a:t>d) Serum vitamin D3 concentrations vary over the course of the year and are highest in the summer months. </a:t>
            </a:r>
            <a:endParaRPr lang="en-GB">
              <a:latin typeface="Calibri" charset="0"/>
            </a:endParaRPr>
          </a:p>
          <a:p>
            <a:pPr eaLnBrk="1" hangingPunct="1"/>
            <a:r>
              <a:rPr lang="en-US">
                <a:latin typeface="Calibri" charset="0"/>
              </a:rPr>
              <a:t>Log-transformed vitamin D3 concentrations from healthy and asthmatic subjects according to the quarter in which phlebotomy was performed, with a sinusoidal regression line. R</a:t>
            </a:r>
            <a:r>
              <a:rPr lang="en-US" baseline="30000">
                <a:latin typeface="Calibri" charset="0"/>
              </a:rPr>
              <a:t>2</a:t>
            </a:r>
            <a:r>
              <a:rPr lang="en-US">
                <a:latin typeface="Calibri" charset="0"/>
              </a:rPr>
              <a:t>=0.30. ANOVA </a:t>
            </a:r>
            <a:r>
              <a:rPr lang="en-US" i="1">
                <a:latin typeface="Calibri" charset="0"/>
              </a:rPr>
              <a:t>P</a:t>
            </a:r>
            <a:r>
              <a:rPr lang="en-US">
                <a:latin typeface="Calibri" charset="0"/>
              </a:rPr>
              <a:t>&lt;0.0001 with </a:t>
            </a:r>
            <a:r>
              <a:rPr lang="en-US" i="1">
                <a:latin typeface="Calibri" charset="0"/>
              </a:rPr>
              <a:t>post hoc</a:t>
            </a:r>
            <a:r>
              <a:rPr lang="en-US">
                <a:latin typeface="Calibri" charset="0"/>
              </a:rPr>
              <a:t> Dunnett’s ***</a:t>
            </a:r>
            <a:r>
              <a:rPr lang="en-US" i="1">
                <a:latin typeface="Calibri" charset="0"/>
              </a:rPr>
              <a:t>P</a:t>
            </a:r>
            <a:r>
              <a:rPr lang="en-US">
                <a:latin typeface="Calibri" charset="0"/>
              </a:rPr>
              <a:t>&lt;0.010 compared with Jan-Mar. </a:t>
            </a: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644F8AE-62DF-DC45-9B6E-29D11DBCF719}"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a:latin typeface="Calibri" charset="0"/>
              </a:rPr>
              <a:t>Figure E10. Inflammatory mediators in bronchoalveolar lavage (a,b,d,e) and sputum (c,f) in health and asthma</a:t>
            </a:r>
          </a:p>
          <a:p>
            <a:r>
              <a:rPr lang="en-GB">
                <a:latin typeface="Calibri" charset="0"/>
              </a:rPr>
              <a:t>Concentrations of tryptase (a and d), (b) carboxypeptidase A3 (b and e) in BAL, and sputum of chymase (c and f). Differences are compared by Mann Whitney tests (two groups). P values are for Kruskal-Wallis tests (multiple groups) with </a:t>
            </a:r>
            <a:r>
              <a:rPr lang="en-GB" i="1">
                <a:latin typeface="Calibri" charset="0"/>
              </a:rPr>
              <a:t>post hoc </a:t>
            </a:r>
            <a:r>
              <a:rPr lang="en-GB">
                <a:latin typeface="Calibri" charset="0"/>
              </a:rPr>
              <a:t>Dunn’s compared with health: * P&lt;0·05, ** P&lt;0·01.</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47DA8B4-A8D3-E74F-9094-1AB37F0DA561}" type="slidenum">
              <a:rPr lang="en-GB"/>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Figure E11 Additional </a:t>
            </a:r>
            <a:r>
              <a:rPr lang="en-US" i="1">
                <a:latin typeface="Calibri" charset="0"/>
              </a:rPr>
              <a:t>pathobiological</a:t>
            </a:r>
            <a:r>
              <a:rPr lang="en-US">
                <a:latin typeface="Calibri" charset="0"/>
              </a:rPr>
              <a:t> features of </a:t>
            </a:r>
            <a:r>
              <a:rPr lang="en-US" i="1">
                <a:latin typeface="Calibri" charset="0"/>
              </a:rPr>
              <a:t>clinico-pathobiological </a:t>
            </a:r>
            <a:r>
              <a:rPr lang="en-US">
                <a:latin typeface="Calibri" charset="0"/>
              </a:rPr>
              <a:t>clusters</a:t>
            </a:r>
            <a:endParaRPr lang="en-GB">
              <a:latin typeface="Calibri" charset="0"/>
            </a:endParaRPr>
          </a:p>
          <a:p>
            <a:pPr eaLnBrk="1" hangingPunct="1">
              <a:spcBef>
                <a:spcPct val="0"/>
              </a:spcBef>
            </a:pPr>
            <a:r>
              <a:rPr lang="en-US">
                <a:latin typeface="Calibri" charset="0"/>
              </a:rPr>
              <a:t>Analyses generated from clinico-pathobiological TDA network shown in Figure 3. (a) Frequencies of CD3+4+ IL-13+ (Th2) cells measured by flow cytometry in bronchial biopsies are elevated specifically in the mild-moderate clusters A to C. (b) Concentrations of interleukin-13 averaged across serum, sputum and bronchoalveolar lavage. C and D) Average concentrations of mast cell (c) chymase and (d) carboxypeptidase A3 in BAL and sputum are markedly elevated in clusters E and F (severe, steroid-refractory disease). Box and whisker plots show medians, interquartile ranges and ranges. Statistical tests: one way ANOVA, with post-hoc t-tests when compared with health, using Bonferroni correction (*P&lt;0.05, ** P&lt;0.01, *** P&lt;0.001).</a:t>
            </a: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BD0E994-AC7B-E543-AFD1-4452BD4AA30D}" type="slidenum">
              <a:rPr lang="en-GB"/>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Figure E12. Analyses generated from clinico-pathological TDA network shown in Figure 4. </a:t>
            </a:r>
          </a:p>
          <a:p>
            <a:pPr eaLnBrk="1" hangingPunct="1">
              <a:spcBef>
                <a:spcPct val="0"/>
              </a:spcBef>
            </a:pPr>
            <a:r>
              <a:rPr lang="en-US">
                <a:latin typeface="Calibri" charset="0"/>
              </a:rPr>
              <a:t>(a) Asthma severity differs widely between different clinico-pathological subgroups: named from 1 to 6 in increasing severity using GINA classification of health (0), controlled asthma (1), partially controlled asthma (2) and uncontrolled asthma (3). (b) Dose of inhaled corticosteroids (ICS) in micrograms beclomethasone equivalent (mcg bdp) per day. Boxes and whiskers show medians, interquartile ranges and ranges. Statistical tests: one way ANOVA, with </a:t>
            </a:r>
            <a:r>
              <a:rPr lang="en-US" i="1">
                <a:latin typeface="Calibri" charset="0"/>
              </a:rPr>
              <a:t>post hoc t</a:t>
            </a:r>
            <a:r>
              <a:rPr lang="en-US">
                <a:latin typeface="Calibri" charset="0"/>
              </a:rPr>
              <a:t> tests compared with health, using Bonferroni correction (*P&lt;0.05, ** P&lt;0.01, *** P&lt;0.001).</a:t>
            </a:r>
            <a:endParaRPr lang="en-GB">
              <a:latin typeface="Calibri" charset="0"/>
            </a:endParaRPr>
          </a:p>
          <a:p>
            <a:pPr eaLnBrk="1" hangingPunct="1">
              <a:spcBef>
                <a:spcPct val="0"/>
              </a:spcBef>
            </a:pP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CC8BDE7-0DF6-F54D-947B-44A7D7466C79}" type="slidenum">
              <a:rPr lang="en-GB"/>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latin typeface="Calibri" charset="0"/>
              </a:rPr>
              <a:t>Figure E13. CD4+ T cell subsets in bronchial biopsies according to clinico-pathobiologic clusters </a:t>
            </a:r>
            <a:endParaRPr lang="en-GB" b="1">
              <a:latin typeface="Calibri" charset="0"/>
            </a:endParaRPr>
          </a:p>
          <a:p>
            <a:pPr eaLnBrk="1" hangingPunct="1">
              <a:spcBef>
                <a:spcPct val="0"/>
              </a:spcBef>
            </a:pPr>
            <a:r>
              <a:rPr lang="en-US">
                <a:latin typeface="Calibri" charset="0"/>
              </a:rPr>
              <a:t>Analyses were generated from the clinico-pathobiologic TDA network shown in Figure 4 from the main text. Frequencies of (A) CD3+8- IL-17+ (Th17) cells, (B) CD3+8-IFN-</a:t>
            </a:r>
            <a:r>
              <a:rPr lang="el-GR">
                <a:latin typeface="Calibri" charset="0"/>
              </a:rPr>
              <a:t>γ</a:t>
            </a:r>
            <a:r>
              <a:rPr lang="en-US">
                <a:latin typeface="Calibri" charset="0"/>
              </a:rPr>
              <a:t> (Th1) cells, (C) CD3+8-IL-13+ (Th2) cells and (D) CD3+8-FoxP3+ (Treg) measured by flow cytometry in bronchial biopsies. Box and whisker plots show medians, interquartile ranges and ranges. Statistical tests: one way ANOVA, with </a:t>
            </a:r>
            <a:r>
              <a:rPr lang="en-US" i="1">
                <a:latin typeface="Calibri" charset="0"/>
              </a:rPr>
              <a:t>post-hoc</a:t>
            </a:r>
            <a:r>
              <a:rPr lang="en-US">
                <a:latin typeface="Calibri" charset="0"/>
              </a:rPr>
              <a:t> </a:t>
            </a:r>
            <a:r>
              <a:rPr lang="en-US" i="1">
                <a:latin typeface="Calibri" charset="0"/>
              </a:rPr>
              <a:t>t</a:t>
            </a:r>
            <a:r>
              <a:rPr lang="en-US">
                <a:latin typeface="Calibri" charset="0"/>
              </a:rPr>
              <a:t> tests when compared with health, using Bonferroni correction (*P&lt;0.05, ** P&lt;0.01, *** P&lt;0.001).</a:t>
            </a:r>
            <a:endParaRPr lang="en-GB">
              <a:latin typeface="Calibri" charset="0"/>
            </a:endParaRPr>
          </a:p>
          <a:p>
            <a:pPr eaLnBrk="1" hangingPunct="1">
              <a:spcBef>
                <a:spcPct val="0"/>
              </a:spcBef>
            </a:pPr>
            <a:endParaRPr lang="en-GB">
              <a:latin typeface="Calibri" charset="0"/>
            </a:endParaRPr>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CB483F38-2237-FC4C-B8D7-0FE468EA69CD}" type="slidenum">
              <a:rPr lang="en-GB"/>
              <a:pPr eaLnBrk="1" hangingPunct="1"/>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Figure E14. Eosinophilic inflammation amongst clinic-pathobiological clusters</a:t>
            </a:r>
            <a:r>
              <a:rPr lang="en-US" b="1">
                <a:latin typeface="Calibri" charset="0"/>
              </a:rPr>
              <a:t> </a:t>
            </a:r>
          </a:p>
          <a:p>
            <a:pPr eaLnBrk="1" hangingPunct="1">
              <a:spcBef>
                <a:spcPct val="0"/>
              </a:spcBef>
            </a:pPr>
            <a:r>
              <a:rPr lang="en-US">
                <a:latin typeface="Calibri" charset="0"/>
              </a:rPr>
              <a:t>(a) Distribution within </a:t>
            </a:r>
            <a:r>
              <a:rPr lang="en-US" i="1">
                <a:latin typeface="Calibri" charset="0"/>
              </a:rPr>
              <a:t>the</a:t>
            </a:r>
            <a:r>
              <a:rPr lang="en-US">
                <a:latin typeface="Calibri" charset="0"/>
              </a:rPr>
              <a:t> </a:t>
            </a:r>
            <a:r>
              <a:rPr lang="en-US" i="1">
                <a:latin typeface="Calibri" charset="0"/>
              </a:rPr>
              <a:t>clinico-pathobiological </a:t>
            </a:r>
            <a:r>
              <a:rPr lang="en-US">
                <a:latin typeface="Calibri" charset="0"/>
              </a:rPr>
              <a:t>network of neutrophilic (sputum neutrophils &gt;61%, </a:t>
            </a:r>
            <a:r>
              <a:rPr lang="en-US" i="1">
                <a:latin typeface="Calibri" charset="0"/>
              </a:rPr>
              <a:t>coloured </a:t>
            </a:r>
            <a:r>
              <a:rPr lang="en-US">
                <a:latin typeface="Calibri" charset="0"/>
              </a:rPr>
              <a:t>green) or eosinophilic asthma (sputum eosinophils &gt;3%, </a:t>
            </a:r>
            <a:r>
              <a:rPr lang="en-US" i="1">
                <a:latin typeface="Calibri" charset="0"/>
              </a:rPr>
              <a:t>coloured</a:t>
            </a:r>
            <a:r>
              <a:rPr lang="en-US">
                <a:latin typeface="Calibri" charset="0"/>
              </a:rPr>
              <a:t> red). (b) Distribution </a:t>
            </a:r>
            <a:r>
              <a:rPr lang="en-US" i="1">
                <a:latin typeface="Calibri" charset="0"/>
              </a:rPr>
              <a:t>of asthmatics fulfilling the criteria of</a:t>
            </a:r>
            <a:r>
              <a:rPr lang="en-US">
                <a:latin typeface="Calibri" charset="0"/>
              </a:rPr>
              <a:t>  ‘cohort 5’ </a:t>
            </a:r>
            <a:r>
              <a:rPr lang="en-US" i="1">
                <a:latin typeface="Calibri" charset="0"/>
              </a:rPr>
              <a:t>defined </a:t>
            </a:r>
            <a:r>
              <a:rPr lang="en-US">
                <a:latin typeface="Calibri" charset="0"/>
              </a:rPr>
              <a:t>by the Severe Asthma Research Program</a:t>
            </a:r>
            <a:r>
              <a:rPr lang="en-US" baseline="30000">
                <a:latin typeface="Calibri" charset="0"/>
                <a:hlinkClick r:id="" action="ppaction://hlinkfile" tooltip="Moore, 2010 #1621"/>
              </a:rPr>
              <a:t>10</a:t>
            </a:r>
            <a:r>
              <a:rPr lang="en-US">
                <a:latin typeface="Calibri" charset="0"/>
              </a:rPr>
              <a:t>. (c) </a:t>
            </a:r>
            <a:r>
              <a:rPr lang="en-US" i="1">
                <a:latin typeface="Calibri" charset="0"/>
              </a:rPr>
              <a:t>Aspirin-sensitive asthma</a:t>
            </a:r>
            <a:r>
              <a:rPr lang="en-US">
                <a:latin typeface="Calibri" charset="0"/>
              </a:rPr>
              <a:t> (red: present, blue: absent, green / yellow: mixed nodes – </a:t>
            </a:r>
            <a:r>
              <a:rPr lang="en-US" i="1">
                <a:latin typeface="Calibri" charset="0"/>
              </a:rPr>
              <a:t>what does mixed mean?</a:t>
            </a:r>
            <a:r>
              <a:rPr lang="en-US">
                <a:latin typeface="Calibri" charset="0"/>
              </a:rPr>
              <a:t>). (d) Frequencies of IL-13 secreting CD8+ (Tc2) cells in bronchial biopsies; </a:t>
            </a:r>
            <a:r>
              <a:rPr lang="en-US" i="1">
                <a:latin typeface="Calibri" charset="0"/>
              </a:rPr>
              <a:t>note the close correlation with i.e. co-localization sputum eosinophilia</a:t>
            </a:r>
            <a:r>
              <a:rPr lang="en-US">
                <a:latin typeface="Calibri" charset="0"/>
              </a:rPr>
              <a:t>.</a:t>
            </a:r>
            <a:endParaRPr lang="en-GB">
              <a:latin typeface="Calibri" charset="0"/>
            </a:endParaRPr>
          </a:p>
          <a:p>
            <a:pPr eaLnBrk="1" hangingPunct="1">
              <a:spcBef>
                <a:spcPct val="0"/>
              </a:spcBef>
            </a:pPr>
            <a:r>
              <a:rPr lang="en-US" i="1">
                <a:latin typeface="Calibri" charset="0"/>
              </a:rPr>
              <a:t>The TDA used 62 subjects </a:t>
            </a:r>
            <a:r>
              <a:rPr lang="en-US">
                <a:latin typeface="Calibri" charset="0"/>
              </a:rPr>
              <a:t>with most complete data; Metric: variance normalized Euclidean; Lenses: principal and secondary singular value decomposition (SVD)(Resolution 32, Gain 4.0/3.5x, Equalized); Node size: proportional to number of individuals in node. colour bars: red high values, blue: low values.</a:t>
            </a: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783715F-1839-FA46-8B97-CE7FAE64FA95}" type="slidenum">
              <a:rPr lang="en-GB"/>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Figure 2. </a:t>
            </a:r>
            <a:r>
              <a:rPr lang="en-GB">
                <a:latin typeface="Calibri" charset="0"/>
              </a:rPr>
              <a:t>Mucosal associated invariant T-cells are deficient in asthma</a:t>
            </a:r>
          </a:p>
          <a:p>
            <a:pPr eaLnBrk="1" hangingPunct="1">
              <a:spcBef>
                <a:spcPct val="0"/>
              </a:spcBef>
            </a:pPr>
            <a:r>
              <a:rPr lang="en-GB">
                <a:latin typeface="Calibri" charset="0"/>
              </a:rPr>
              <a:t>Frequencies of Vα7.2+CD161+ (MAIT)-cells as a proportion of total live CD3+ T cells in peripheral blood, sputum, bronchoalveolar-lavage (BAL) and bronchial biopsies (a) in health and asthma. </a:t>
            </a:r>
            <a:r>
              <a:rPr lang="en-GB" i="1">
                <a:latin typeface="Calibri" charset="0"/>
              </a:rPr>
              <a:t>Medians are shown as horizontal lines</a:t>
            </a:r>
            <a:r>
              <a:rPr lang="en-GB">
                <a:latin typeface="Calibri" charset="0"/>
              </a:rPr>
              <a:t>. Differences are compared by unpaired </a:t>
            </a:r>
            <a:r>
              <a:rPr lang="en-GB" i="1">
                <a:latin typeface="Calibri" charset="0"/>
              </a:rPr>
              <a:t>t</a:t>
            </a:r>
            <a:r>
              <a:rPr lang="en-GB">
                <a:latin typeface="Calibri" charset="0"/>
              </a:rPr>
              <a:t> tests on log-transformed data. The deficiency of MAIT cells correlates with severity </a:t>
            </a:r>
            <a:r>
              <a:rPr lang="en-GB" i="1">
                <a:latin typeface="Calibri" charset="0"/>
              </a:rPr>
              <a:t>as shown by </a:t>
            </a:r>
            <a:r>
              <a:rPr lang="en-US">
                <a:latin typeface="Calibri" charset="0"/>
              </a:rPr>
              <a:t>linear trends across groups using residuals on log-transformed data and are given where </a:t>
            </a:r>
            <a:r>
              <a:rPr lang="en-US" i="1">
                <a:latin typeface="Calibri" charset="0"/>
              </a:rPr>
              <a:t>P</a:t>
            </a:r>
            <a:r>
              <a:rPr lang="en-US">
                <a:latin typeface="Calibri" charset="0"/>
              </a:rPr>
              <a:t>&lt;0.05. </a:t>
            </a:r>
            <a:r>
              <a:rPr lang="en-US" i="1">
                <a:latin typeface="Calibri" charset="0"/>
              </a:rPr>
              <a:t>Post hoc </a:t>
            </a:r>
            <a:r>
              <a:rPr lang="en-US">
                <a:latin typeface="Calibri" charset="0"/>
              </a:rPr>
              <a:t>Dunnett’s compared with health: * </a:t>
            </a:r>
            <a:r>
              <a:rPr lang="en-US" i="1">
                <a:latin typeface="Calibri" charset="0"/>
              </a:rPr>
              <a:t>P</a:t>
            </a:r>
            <a:r>
              <a:rPr lang="en-US">
                <a:latin typeface="Calibri" charset="0"/>
              </a:rPr>
              <a:t>&lt;0.05, ** </a:t>
            </a:r>
            <a:r>
              <a:rPr lang="en-US" i="1">
                <a:latin typeface="Calibri" charset="0"/>
              </a:rPr>
              <a:t>P</a:t>
            </a:r>
            <a:r>
              <a:rPr lang="en-US">
                <a:latin typeface="Calibri" charset="0"/>
              </a:rPr>
              <a:t>&lt;0.01.</a:t>
            </a: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B8AF7CF-CB7D-384E-8EE9-BA212A752706}" type="slidenum">
              <a:rPr lang="en-GB"/>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Figure 3. Bayesian network analysis of interactions between pathobiological parameters and asthma severity.</a:t>
            </a:r>
            <a:endParaRPr lang="en-GB">
              <a:latin typeface="Calibri" charset="0"/>
            </a:endParaRPr>
          </a:p>
          <a:p>
            <a:r>
              <a:rPr lang="en-US">
                <a:latin typeface="Calibri" charset="0"/>
              </a:rPr>
              <a:t>Bayesian Belief Network showing the strongest interactions between 28 clinical and pathological parameters in 62 participants across a range of clinical severities of asthma or health. Nodes without strong interactions were excluded. Line thickness represents strength of interaction (Euclidean distance).  Line colours represent: green, positive associations; red, negative associations; black, non-linear associations. Asthma severity is the overall physician assessment conducted on enrolment (see methods) and spans mild, moderate or severe asthma (see Table S1). Abbreviations: BMI, body mass index; ICS, inhaled corticosteroids</a:t>
            </a:r>
            <a:r>
              <a:rPr lang="en-GB">
                <a:latin typeface="Calibri" charset="0"/>
              </a:rPr>
              <a:t>; IL, interleukin</a:t>
            </a:r>
            <a:r>
              <a:rPr lang="en-US">
                <a:latin typeface="Calibri" charset="0"/>
              </a:rPr>
              <a:t>; MAIT, mucosal associated invariant T-cell; Tc1, CD8+IFN-</a:t>
            </a:r>
            <a:r>
              <a:rPr lang="el-GR">
                <a:latin typeface="Calibri" charset="0"/>
              </a:rPr>
              <a:t>γ</a:t>
            </a:r>
            <a:r>
              <a:rPr lang="en-GB">
                <a:latin typeface="Calibri" charset="0"/>
              </a:rPr>
              <a:t>+ T cell; Tc2 CD8+IL-13+ T cell; Th, T helper cell; Treg, regulatory T-cell.</a:t>
            </a:r>
          </a:p>
          <a:p>
            <a:pPr eaLnBrk="1" hangingPunct="1">
              <a:spcBef>
                <a:spcPct val="0"/>
              </a:spcBef>
            </a:pPr>
            <a:endParaRPr lang="en-GB">
              <a:latin typeface="Calibri" charset="0"/>
            </a:endParaRPr>
          </a:p>
        </p:txBody>
      </p:sp>
      <p:sp>
        <p:nvSpPr>
          <p:cNvPr id="4100"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pPr algn="r"/>
            <a:fld id="{A5BBE7B1-2957-CC4B-A366-D1CC79137F6F}" type="slidenum">
              <a:rPr lang="en-GB"/>
              <a:pPr algn="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Figure 5. Multi-dimensional clinico-pathological clusters in asthma and health. </a:t>
            </a:r>
            <a:endParaRPr lang="en-GB">
              <a:latin typeface="Calibri" charset="0"/>
            </a:endParaRPr>
          </a:p>
          <a:p>
            <a:r>
              <a:rPr lang="en-US">
                <a:latin typeface="Calibri" charset="0"/>
              </a:rPr>
              <a:t>Panel a shows the same clinico-pathobiological topological network as Figure 2, generated using all clinical and pathological features together, overlaid with the distribution of neutrophilic (sputum neutrophils &gt;61%, coloured green) or eosinophilic asthma (sputum eosinophils &gt;3%, coloured red). Panel b. shows the same network coloured according to average concentrations of the type-2 cytokines IL-4, -5, -13 in serum, sputum and BAL.  Panel c. shows the network coloured according to concentration of mast cell tryptase in sputum and BAL and panel d. shows the frequencies of MAIT-cells (d). </a:t>
            </a:r>
            <a:endParaRPr lang="en-GB">
              <a:latin typeface="Calibri" charset="0"/>
            </a:endParaRPr>
          </a:p>
          <a:p>
            <a:r>
              <a:rPr lang="en-US">
                <a:latin typeface="Calibri" charset="0"/>
              </a:rPr>
              <a:t>The TDA used 62 subjects with most complete data; Metric: variance normalized Euclidean; Lenses: principal and secondary singular value decomposition (SVD)(Resolution 32, Gain 4.0/3.5x, Equalized); Node size: proportional to number of individuals in node. colour bars: red high values, blue: low values. </a:t>
            </a:r>
            <a:endParaRPr lang="en-GB">
              <a:latin typeface="Calibri" charset="0"/>
            </a:endParaRPr>
          </a:p>
          <a:p>
            <a:r>
              <a:rPr lang="en-US">
                <a:latin typeface="Calibri" charset="0"/>
              </a:rPr>
              <a:t>Analyses generated from clinico-pathological TDA network show the concentrations of interleukin-5 (e) averaged across serum, sputum and BAL. Exhaled nitric oxide concentrations are elevated in milder clusters (f).  Mast cell tryptase in BAL and sputum are markedly elevated in C-PE-E and C-PE-F (severe, steroid-refractory disease) (g). Frequencies of CD3+Vα7.2+CD161+ (MAIT)-cells in blood, sputum, BAL and bronchial biopsy are reduced in the more severe C-PEs 4-6. Box and whisker plots show medians, interquartile ranges and ranges. Statistical tests: one way ANOVA, with </a:t>
            </a:r>
            <a:r>
              <a:rPr lang="en-US" i="1">
                <a:latin typeface="Calibri" charset="0"/>
              </a:rPr>
              <a:t>post hoc t</a:t>
            </a:r>
            <a:r>
              <a:rPr lang="en-US">
                <a:latin typeface="Calibri" charset="0"/>
              </a:rPr>
              <a:t> tests compared with health, using Bonferroni correction (*P&lt;0.05, ** P&lt;0.01, *** P&lt;0.001).</a:t>
            </a: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16D7E4F-5F1D-EA44-B544-416C3FA08242}"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Figure E1. Flow Diagram Showing Study Design and Recruitment</a:t>
            </a:r>
            <a:endParaRPr lang="en-GB">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BAF908B-8AD2-AE41-985C-1F9A58355F68}"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5000"/>
              </a:lnSpc>
              <a:spcBef>
                <a:spcPts val="1000"/>
              </a:spcBef>
            </a:pPr>
            <a:r>
              <a:rPr lang="en-US" dirty="0">
                <a:solidFill>
                  <a:srgbClr val="4F81BD"/>
                </a:solidFill>
                <a:latin typeface="Arial" charset="0"/>
                <a:ea typeface="SimSun" charset="0"/>
                <a:cs typeface="SimSun" charset="0"/>
              </a:rPr>
              <a:t>Figure </a:t>
            </a:r>
            <a:r>
              <a:rPr lang="en-US" dirty="0" smtClean="0">
                <a:solidFill>
                  <a:srgbClr val="4F81BD"/>
                </a:solidFill>
                <a:latin typeface="Arial" charset="0"/>
                <a:ea typeface="SimSun" charset="0"/>
                <a:cs typeface="SimSun" charset="0"/>
              </a:rPr>
              <a:t>E2. </a:t>
            </a:r>
            <a:r>
              <a:rPr lang="en-GB" dirty="0">
                <a:solidFill>
                  <a:srgbClr val="4F81BD"/>
                </a:solidFill>
                <a:latin typeface="Arial" charset="0"/>
                <a:ea typeface="SimSun" charset="0"/>
                <a:cs typeface="SimSun" charset="0"/>
              </a:rPr>
              <a:t>Major CD4+ T cell subsets stratified by disease severity</a:t>
            </a:r>
            <a:endParaRPr lang="en-GB" dirty="0">
              <a:solidFill>
                <a:srgbClr val="4F81BD"/>
              </a:solidFill>
              <a:latin typeface="Cambria" charset="0"/>
              <a:ea typeface="SimSun" charset="0"/>
              <a:cs typeface="SimSun" charset="0"/>
            </a:endParaRPr>
          </a:p>
          <a:p>
            <a:pPr algn="just" eaLnBrk="1" hangingPunct="1">
              <a:lnSpc>
                <a:spcPct val="115000"/>
              </a:lnSpc>
              <a:spcBef>
                <a:spcPct val="0"/>
              </a:spcBef>
              <a:spcAft>
                <a:spcPts val="1000"/>
              </a:spcAft>
            </a:pPr>
            <a:r>
              <a:rPr lang="en-US" i="1" dirty="0">
                <a:latin typeface="Arial" charset="0"/>
                <a:ea typeface="SimSun" charset="0"/>
                <a:cs typeface="SimSun" charset="0"/>
              </a:rPr>
              <a:t>(a)</a:t>
            </a:r>
            <a:r>
              <a:rPr lang="en-US" dirty="0">
                <a:latin typeface="Arial" charset="0"/>
                <a:ea typeface="SimSun" charset="0"/>
                <a:cs typeface="SimSun" charset="0"/>
              </a:rPr>
              <a:t> Ratios of CD3+4+ </a:t>
            </a:r>
            <a:r>
              <a:rPr lang="en-GB" dirty="0">
                <a:latin typeface="Arial" charset="0"/>
                <a:ea typeface="SimSun" charset="0"/>
                <a:cs typeface="SimSun" charset="0"/>
              </a:rPr>
              <a:t>T cells expressing IL-13 (T</a:t>
            </a:r>
            <a:r>
              <a:rPr lang="en-GB" dirty="0">
                <a:latin typeface="Arial" charset="0"/>
                <a:ea typeface="PMingLiU" charset="0"/>
                <a:cs typeface="PMingLiU" charset="0"/>
              </a:rPr>
              <a:t>h</a:t>
            </a:r>
            <a:r>
              <a:rPr lang="en-GB" dirty="0">
                <a:latin typeface="Arial" charset="0"/>
                <a:ea typeface="SimSun" charset="0"/>
                <a:cs typeface="SimSun" charset="0"/>
              </a:rPr>
              <a:t>2 cells), to those expressing IFN-</a:t>
            </a:r>
            <a:r>
              <a:rPr lang="en-GB" dirty="0" err="1">
                <a:latin typeface="Arial" charset="0"/>
                <a:ea typeface="SimSun" charset="0"/>
                <a:cs typeface="SimSun" charset="0"/>
              </a:rPr>
              <a:t>γ</a:t>
            </a:r>
            <a:r>
              <a:rPr lang="en-GB" dirty="0">
                <a:latin typeface="Arial" charset="0"/>
                <a:ea typeface="SimSun" charset="0"/>
                <a:cs typeface="SimSun" charset="0"/>
              </a:rPr>
              <a:t> (T</a:t>
            </a:r>
            <a:r>
              <a:rPr lang="en-GB" dirty="0">
                <a:latin typeface="Arial" charset="0"/>
                <a:ea typeface="PMingLiU" charset="0"/>
                <a:cs typeface="PMingLiU" charset="0"/>
              </a:rPr>
              <a:t>h</a:t>
            </a:r>
            <a:r>
              <a:rPr lang="en-GB" dirty="0">
                <a:latin typeface="Arial" charset="0"/>
                <a:ea typeface="SimSun" charset="0"/>
                <a:cs typeface="SimSun" charset="0"/>
              </a:rPr>
              <a:t>1 cells) and </a:t>
            </a:r>
            <a:r>
              <a:rPr lang="en-GB" i="1" dirty="0">
                <a:latin typeface="Arial" charset="0"/>
                <a:ea typeface="SimSun" charset="0"/>
                <a:cs typeface="SimSun" charset="0"/>
              </a:rPr>
              <a:t>(b) </a:t>
            </a:r>
            <a:r>
              <a:rPr lang="en-GB" dirty="0">
                <a:latin typeface="Arial" charset="0"/>
                <a:ea typeface="SimSun" charset="0"/>
                <a:cs typeface="SimSun" charset="0"/>
              </a:rPr>
              <a:t>frequencies of CD3+4+ T cells expressing IFN-</a:t>
            </a:r>
            <a:r>
              <a:rPr lang="el-GR" dirty="0">
                <a:latin typeface="Arial" charset="0"/>
                <a:ea typeface="SimSun" charset="0"/>
                <a:cs typeface="SimSun" charset="0"/>
              </a:rPr>
              <a:t>γ</a:t>
            </a:r>
            <a:r>
              <a:rPr lang="en-GB" dirty="0">
                <a:latin typeface="Arial" charset="0"/>
                <a:ea typeface="SimSun" charset="0"/>
                <a:cs typeface="SimSun" charset="0"/>
              </a:rPr>
              <a:t> (T</a:t>
            </a:r>
            <a:r>
              <a:rPr lang="en-GB" dirty="0">
                <a:latin typeface="Arial" charset="0"/>
                <a:ea typeface="PMingLiU" charset="0"/>
                <a:cs typeface="PMingLiU" charset="0"/>
              </a:rPr>
              <a:t>h</a:t>
            </a:r>
            <a:r>
              <a:rPr lang="en-GB" dirty="0">
                <a:latin typeface="Arial" charset="0"/>
                <a:ea typeface="SimSun" charset="0"/>
                <a:cs typeface="SimSun" charset="0"/>
              </a:rPr>
              <a:t>1 cells) in PBMC, sputum, BAL and bronchial biopsies measured by intracellular cytokine staining and flow </a:t>
            </a:r>
            <a:r>
              <a:rPr lang="en-GB" dirty="0" err="1">
                <a:latin typeface="Arial" charset="0"/>
                <a:ea typeface="SimSun" charset="0"/>
                <a:cs typeface="SimSun" charset="0"/>
              </a:rPr>
              <a:t>cytometry</a:t>
            </a:r>
            <a:r>
              <a:rPr lang="en-GB" dirty="0">
                <a:latin typeface="Arial" charset="0"/>
                <a:ea typeface="SimSun" charset="0"/>
                <a:cs typeface="SimSun" charset="0"/>
              </a:rPr>
              <a:t>. Results </a:t>
            </a:r>
            <a:r>
              <a:rPr lang="en-GB" i="1" dirty="0">
                <a:latin typeface="Arial" charset="0"/>
                <a:ea typeface="SimSun" charset="0"/>
                <a:cs typeface="SimSun" charset="0"/>
              </a:rPr>
              <a:t>are </a:t>
            </a:r>
            <a:r>
              <a:rPr lang="en-GB" dirty="0">
                <a:latin typeface="Arial" charset="0"/>
                <a:ea typeface="SimSun" charset="0"/>
                <a:cs typeface="SimSun" charset="0"/>
              </a:rPr>
              <a:t>expressed as a percentage of live CD3+CD4+ T cells, or for bronchial biopsies, as a percentage of CD3+8- T cells. </a:t>
            </a:r>
            <a:r>
              <a:rPr lang="en-GB" i="1" dirty="0">
                <a:latin typeface="Arial" charset="0"/>
                <a:ea typeface="SimSun" charset="0"/>
                <a:cs typeface="SimSun" charset="0"/>
              </a:rPr>
              <a:t>Medians are shown as horizontal lines</a:t>
            </a:r>
            <a:r>
              <a:rPr lang="en-GB" dirty="0">
                <a:latin typeface="Arial" charset="0"/>
                <a:ea typeface="SimSun" charset="0"/>
                <a:cs typeface="SimSun" charset="0"/>
              </a:rPr>
              <a:t>. Left hand column </a:t>
            </a:r>
            <a:r>
              <a:rPr lang="en-GB" i="1" dirty="0">
                <a:latin typeface="Arial" charset="0"/>
                <a:ea typeface="SimSun" charset="0"/>
                <a:cs typeface="SimSun" charset="0"/>
              </a:rPr>
              <a:t>of panels </a:t>
            </a:r>
            <a:r>
              <a:rPr lang="en-GB" dirty="0">
                <a:latin typeface="Arial" charset="0"/>
                <a:ea typeface="SimSun" charset="0"/>
                <a:cs typeface="SimSun" charset="0"/>
              </a:rPr>
              <a:t>shows healthy controls compared with </a:t>
            </a:r>
            <a:r>
              <a:rPr lang="en-GB" i="1" dirty="0">
                <a:latin typeface="Arial" charset="0"/>
                <a:ea typeface="SimSun" charset="0"/>
                <a:cs typeface="SimSun" charset="0"/>
              </a:rPr>
              <a:t>asthmatics</a:t>
            </a:r>
            <a:r>
              <a:rPr lang="en-GB" dirty="0">
                <a:latin typeface="Arial" charset="0"/>
                <a:ea typeface="SimSun" charset="0"/>
                <a:cs typeface="SimSun" charset="0"/>
              </a:rPr>
              <a:t>, and </a:t>
            </a:r>
            <a:r>
              <a:rPr lang="en-GB" i="1" dirty="0">
                <a:latin typeface="Arial" charset="0"/>
                <a:ea typeface="SimSun" charset="0"/>
                <a:cs typeface="SimSun" charset="0"/>
              </a:rPr>
              <a:t>P</a:t>
            </a:r>
            <a:r>
              <a:rPr lang="en-GB" dirty="0">
                <a:latin typeface="Arial" charset="0"/>
                <a:ea typeface="SimSun" charset="0"/>
                <a:cs typeface="SimSun" charset="0"/>
              </a:rPr>
              <a:t> values </a:t>
            </a:r>
            <a:r>
              <a:rPr lang="en-GB" i="1" dirty="0">
                <a:latin typeface="Arial" charset="0"/>
                <a:ea typeface="SimSun" charset="0"/>
                <a:cs typeface="SimSun" charset="0"/>
              </a:rPr>
              <a:t>are from</a:t>
            </a:r>
            <a:r>
              <a:rPr lang="en-GB" dirty="0">
                <a:latin typeface="Arial" charset="0"/>
                <a:ea typeface="SimSun" charset="0"/>
                <a:cs typeface="SimSun" charset="0"/>
              </a:rPr>
              <a:t> Mann-Whitney U tests. Right three columns </a:t>
            </a:r>
            <a:r>
              <a:rPr lang="en-GB" i="1" dirty="0">
                <a:latin typeface="Arial" charset="0"/>
                <a:ea typeface="SimSun" charset="0"/>
                <a:cs typeface="SimSun" charset="0"/>
              </a:rPr>
              <a:t>of panels</a:t>
            </a:r>
            <a:r>
              <a:rPr lang="en-GB" dirty="0">
                <a:latin typeface="Arial" charset="0"/>
                <a:ea typeface="SimSun" charset="0"/>
                <a:cs typeface="SimSun" charset="0"/>
              </a:rPr>
              <a:t> show </a:t>
            </a:r>
            <a:r>
              <a:rPr lang="en-GB" i="1" dirty="0">
                <a:latin typeface="Arial" charset="0"/>
                <a:ea typeface="SimSun" charset="0"/>
                <a:cs typeface="SimSun" charset="0"/>
              </a:rPr>
              <a:t>the </a:t>
            </a:r>
            <a:r>
              <a:rPr lang="en-GB" dirty="0">
                <a:latin typeface="Arial" charset="0"/>
                <a:ea typeface="SimSun" charset="0"/>
                <a:cs typeface="SimSun" charset="0"/>
              </a:rPr>
              <a:t>same data stratified by disease severity (defined at enrolment) where </a:t>
            </a:r>
            <a:r>
              <a:rPr lang="en-GB" i="1" dirty="0">
                <a:latin typeface="Arial" charset="0"/>
                <a:ea typeface="SimSun" charset="0"/>
                <a:cs typeface="SimSun" charset="0"/>
              </a:rPr>
              <a:t>P</a:t>
            </a:r>
            <a:r>
              <a:rPr lang="en-GB" dirty="0">
                <a:latin typeface="Arial" charset="0"/>
                <a:ea typeface="SimSun" charset="0"/>
                <a:cs typeface="SimSun" charset="0"/>
              </a:rPr>
              <a:t> values </a:t>
            </a:r>
            <a:r>
              <a:rPr lang="en-GB" i="1" dirty="0">
                <a:latin typeface="Arial" charset="0"/>
                <a:ea typeface="SimSun" charset="0"/>
                <a:cs typeface="SimSun" charset="0"/>
              </a:rPr>
              <a:t>are from</a:t>
            </a:r>
            <a:r>
              <a:rPr lang="en-GB" dirty="0">
                <a:latin typeface="Arial" charset="0"/>
                <a:ea typeface="SimSun" charset="0"/>
                <a:cs typeface="SimSun" charset="0"/>
              </a:rPr>
              <a:t> </a:t>
            </a:r>
            <a:r>
              <a:rPr lang="en-GB" dirty="0" err="1">
                <a:latin typeface="Arial" charset="0"/>
                <a:ea typeface="SimSun" charset="0"/>
                <a:cs typeface="SimSun" charset="0"/>
              </a:rPr>
              <a:t>Kruskal</a:t>
            </a:r>
            <a:r>
              <a:rPr lang="en-GB" dirty="0">
                <a:latin typeface="Arial" charset="0"/>
                <a:ea typeface="SimSun" charset="0"/>
                <a:cs typeface="SimSun" charset="0"/>
              </a:rPr>
              <a:t>-Wallis tests and are given where </a:t>
            </a:r>
            <a:r>
              <a:rPr lang="en-GB" i="1" dirty="0">
                <a:latin typeface="Arial" charset="0"/>
                <a:ea typeface="SimSun" charset="0"/>
                <a:cs typeface="SimSun" charset="0"/>
              </a:rPr>
              <a:t>P</a:t>
            </a:r>
            <a:r>
              <a:rPr lang="en-GB" dirty="0">
                <a:latin typeface="Arial" charset="0"/>
                <a:ea typeface="SimSun" charset="0"/>
                <a:cs typeface="SimSun" charset="0"/>
              </a:rPr>
              <a:t>&lt;0.05. Significance </a:t>
            </a:r>
            <a:r>
              <a:rPr lang="en-GB" i="1" dirty="0">
                <a:latin typeface="Arial" charset="0"/>
                <a:ea typeface="SimSun" charset="0"/>
                <a:cs typeface="SimSun" charset="0"/>
              </a:rPr>
              <a:t>post hoc</a:t>
            </a:r>
            <a:r>
              <a:rPr lang="en-GB" dirty="0">
                <a:latin typeface="Arial" charset="0"/>
                <a:ea typeface="SimSun" charset="0"/>
                <a:cs typeface="SimSun" charset="0"/>
              </a:rPr>
              <a:t> by Dunn’s compared with health: *</a:t>
            </a:r>
            <a:r>
              <a:rPr lang="en-GB" i="1" dirty="0">
                <a:latin typeface="Arial" charset="0"/>
                <a:ea typeface="SimSun" charset="0"/>
                <a:cs typeface="SimSun" charset="0"/>
              </a:rPr>
              <a:t>P</a:t>
            </a:r>
            <a:r>
              <a:rPr lang="en-GB" dirty="0">
                <a:latin typeface="Arial" charset="0"/>
                <a:ea typeface="SimSun" charset="0"/>
                <a:cs typeface="SimSun" charset="0"/>
              </a:rPr>
              <a:t>&lt;0.05, ** </a:t>
            </a:r>
            <a:r>
              <a:rPr lang="en-GB" i="1" dirty="0">
                <a:latin typeface="Arial" charset="0"/>
                <a:ea typeface="SimSun" charset="0"/>
                <a:cs typeface="SimSun" charset="0"/>
              </a:rPr>
              <a:t>P</a:t>
            </a:r>
            <a:r>
              <a:rPr lang="en-GB" dirty="0">
                <a:latin typeface="Arial" charset="0"/>
                <a:ea typeface="SimSun" charset="0"/>
                <a:cs typeface="SimSun" charset="0"/>
              </a:rPr>
              <a:t>&lt;0.01. † </a:t>
            </a:r>
            <a:r>
              <a:rPr lang="en-GB" i="1" dirty="0">
                <a:latin typeface="Arial" charset="0"/>
                <a:ea typeface="SimSun" charset="0"/>
                <a:cs typeface="SimSun" charset="0"/>
              </a:rPr>
              <a:t>P</a:t>
            </a:r>
            <a:r>
              <a:rPr lang="en-GB" dirty="0">
                <a:latin typeface="Arial" charset="0"/>
                <a:ea typeface="SimSun" charset="0"/>
                <a:cs typeface="SimSun" charset="0"/>
              </a:rPr>
              <a:t>&lt;0.05 mild compared with severe asthma.</a:t>
            </a:r>
            <a:r>
              <a:rPr lang="en-GB" dirty="0">
                <a:latin typeface="Arial" charset="0"/>
                <a:ea typeface="PMingLiU" charset="0"/>
                <a:cs typeface="PMingLiU" charset="0"/>
              </a:rPr>
              <a:t>  </a:t>
            </a:r>
            <a:r>
              <a:rPr lang="en-GB" dirty="0">
                <a:latin typeface="Arial" charset="0"/>
                <a:ea typeface="SimSun" charset="0"/>
                <a:cs typeface="SimSun" charset="0"/>
              </a:rPr>
              <a:t>healthy control</a:t>
            </a:r>
            <a:r>
              <a:rPr lang="en-GB" dirty="0">
                <a:latin typeface="Arial" charset="0"/>
                <a:ea typeface="PMingLiU" charset="0"/>
                <a:cs typeface="PMingLiU" charset="0"/>
              </a:rPr>
              <a:t>; </a:t>
            </a:r>
            <a:r>
              <a:rPr lang="en-GB" dirty="0">
                <a:latin typeface="Arial" charset="0"/>
                <a:ea typeface="SimSun" charset="0"/>
                <a:cs typeface="SimSun" charset="0"/>
              </a:rPr>
              <a:t>mild asthma;  moderate asthma;  severe asthma.</a:t>
            </a:r>
            <a:r>
              <a:rPr lang="en-GB" dirty="0">
                <a:latin typeface="Arial" charset="0"/>
                <a:ea typeface="PMingLiU" charset="0"/>
                <a:cs typeface="PMingLiU" charset="0"/>
              </a:rPr>
              <a:t> </a:t>
            </a:r>
            <a:r>
              <a:rPr lang="en-GB" dirty="0">
                <a:latin typeface="Arial" charset="0"/>
                <a:ea typeface="SimSun" charset="0"/>
                <a:cs typeface="SimSun" charset="0"/>
              </a:rPr>
              <a:t>Abbreviations: BAL, </a:t>
            </a:r>
            <a:r>
              <a:rPr lang="en-GB" dirty="0" err="1">
                <a:latin typeface="Arial" charset="0"/>
                <a:ea typeface="SimSun" charset="0"/>
                <a:cs typeface="SimSun" charset="0"/>
              </a:rPr>
              <a:t>bronchoalveolar</a:t>
            </a:r>
            <a:r>
              <a:rPr lang="en-GB" dirty="0">
                <a:latin typeface="Arial" charset="0"/>
                <a:ea typeface="SimSun" charset="0"/>
                <a:cs typeface="SimSun" charset="0"/>
              </a:rPr>
              <a:t>-lavage, PBMC, peripheral blood mononuclear cell</a:t>
            </a:r>
            <a:r>
              <a:rPr lang="en-GB" dirty="0">
                <a:latin typeface="Arial" charset="0"/>
                <a:ea typeface="PMingLiU" charset="0"/>
                <a:cs typeface="PMingLiU" charset="0"/>
              </a:rPr>
              <a:t>.</a:t>
            </a:r>
            <a:endParaRPr lang="en-GB" dirty="0">
              <a:latin typeface="Calibri" charset="0"/>
              <a:ea typeface="SimSun" charset="0"/>
              <a:cs typeface="SimSun"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8D63C-72F1-884F-BF0E-372C2E6F4552}" type="slidenum">
              <a:rPr lang="en-GB" sz="1200">
                <a:latin typeface="Calibri" charset="0"/>
              </a:rPr>
              <a:pPr eaLnBrk="1" hangingPunct="1"/>
              <a:t>6</a:t>
            </a:fld>
            <a:endParaRPr lang="en-GB"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a:latin typeface="Calibri" charset="0"/>
              </a:rPr>
              <a:t>Figure </a:t>
            </a:r>
            <a:r>
              <a:rPr lang="en-GB" dirty="0" smtClean="0">
                <a:latin typeface="Calibri" charset="0"/>
              </a:rPr>
              <a:t>E3.  </a:t>
            </a:r>
            <a:r>
              <a:rPr lang="en-GB" dirty="0">
                <a:latin typeface="Calibri" charset="0"/>
              </a:rPr>
              <a:t>T-cell cytokines in </a:t>
            </a:r>
            <a:r>
              <a:rPr lang="en-GB" dirty="0" err="1">
                <a:latin typeface="Calibri" charset="0"/>
              </a:rPr>
              <a:t>bronchoalveolar</a:t>
            </a:r>
            <a:r>
              <a:rPr lang="en-GB" dirty="0">
                <a:latin typeface="Calibri" charset="0"/>
              </a:rPr>
              <a:t> lavage fluid and sputum supernatant. </a:t>
            </a:r>
          </a:p>
          <a:p>
            <a:pPr eaLnBrk="1" hangingPunct="1">
              <a:spcBef>
                <a:spcPct val="0"/>
              </a:spcBef>
            </a:pPr>
            <a:r>
              <a:rPr lang="en-GB" dirty="0">
                <a:latin typeface="Calibri" charset="0"/>
              </a:rPr>
              <a:t>Cytokines were measured in duplicate </a:t>
            </a:r>
            <a:r>
              <a:rPr lang="en-GB" i="1" dirty="0">
                <a:latin typeface="Calibri" charset="0"/>
              </a:rPr>
              <a:t>in </a:t>
            </a:r>
            <a:r>
              <a:rPr lang="en-GB" i="1" dirty="0" err="1">
                <a:latin typeface="Calibri" charset="0"/>
              </a:rPr>
              <a:t>bronchoalveolar</a:t>
            </a:r>
            <a:r>
              <a:rPr lang="en-GB" i="1" dirty="0">
                <a:latin typeface="Calibri" charset="0"/>
              </a:rPr>
              <a:t> lavage (BAL) (a) and sputum (b)</a:t>
            </a:r>
            <a:r>
              <a:rPr lang="en-GB" dirty="0">
                <a:latin typeface="Calibri" charset="0"/>
              </a:rPr>
              <a:t> from 60 individuals (18 healthy controls, 12 mild, 16 moderate and 14 severe asthmatics). BAL IL-17 was associated with allergic rhinitis, airways eosinophilia, serum </a:t>
            </a:r>
            <a:r>
              <a:rPr lang="en-GB" dirty="0" err="1">
                <a:latin typeface="Calibri" charset="0"/>
              </a:rPr>
              <a:t>IgE</a:t>
            </a:r>
            <a:r>
              <a:rPr lang="en-GB" dirty="0">
                <a:latin typeface="Calibri" charset="0"/>
              </a:rPr>
              <a:t> and the extent of epithelial shedding </a:t>
            </a:r>
            <a:r>
              <a:rPr lang="en-GB" i="1" dirty="0">
                <a:latin typeface="Calibri" charset="0"/>
              </a:rPr>
              <a:t>(see  results in supplementary appendix for the method used to </a:t>
            </a:r>
            <a:r>
              <a:rPr lang="en-GB" i="1" dirty="0" err="1">
                <a:latin typeface="Calibri" charset="0"/>
              </a:rPr>
              <a:t>asssess</a:t>
            </a:r>
            <a:r>
              <a:rPr lang="en-GB" i="1" dirty="0">
                <a:latin typeface="Calibri" charset="0"/>
              </a:rPr>
              <a:t> shedding). Cytokines were measured by multiplex enzyme-linked </a:t>
            </a:r>
            <a:r>
              <a:rPr lang="en-GB" i="1" dirty="0" err="1">
                <a:latin typeface="Calibri" charset="0"/>
              </a:rPr>
              <a:t>electrochemiluminescent</a:t>
            </a:r>
            <a:r>
              <a:rPr lang="en-GB" i="1" dirty="0">
                <a:latin typeface="Calibri" charset="0"/>
              </a:rPr>
              <a:t> assay using the </a:t>
            </a:r>
            <a:r>
              <a:rPr lang="en-GB" i="1" dirty="0" err="1">
                <a:latin typeface="Calibri" charset="0"/>
              </a:rPr>
              <a:t>Meso</a:t>
            </a:r>
            <a:r>
              <a:rPr lang="en-GB" i="1" dirty="0">
                <a:latin typeface="Calibri" charset="0"/>
              </a:rPr>
              <a:t> Scale Discovery platform</a:t>
            </a:r>
            <a:r>
              <a:rPr lang="en-GB" dirty="0">
                <a:latin typeface="Calibri" charset="0"/>
              </a:rPr>
              <a:t>.</a:t>
            </a:r>
            <a:r>
              <a:rPr lang="en-GB" i="1" dirty="0">
                <a:latin typeface="Calibri" charset="0"/>
              </a:rPr>
              <a:t> </a:t>
            </a:r>
            <a:r>
              <a:rPr lang="en-GB" dirty="0">
                <a:latin typeface="Calibri" charset="0"/>
              </a:rPr>
              <a:t>BAL samples were first concentrated 45-fold by centrifugal dialysis. Log-transformed data were compared by ANOVA  (where significant, the p value is given at the top of each figure). Significance </a:t>
            </a:r>
            <a:r>
              <a:rPr lang="en-GB" i="1" dirty="0">
                <a:latin typeface="Calibri" charset="0"/>
              </a:rPr>
              <a:t>post -hoc</a:t>
            </a:r>
            <a:r>
              <a:rPr lang="en-GB" dirty="0">
                <a:latin typeface="Calibri" charset="0"/>
              </a:rPr>
              <a:t> by Dunn’s compared with health: *</a:t>
            </a:r>
            <a:r>
              <a:rPr lang="en-GB" i="1" dirty="0">
                <a:latin typeface="Calibri" charset="0"/>
              </a:rPr>
              <a:t>P</a:t>
            </a:r>
            <a:r>
              <a:rPr lang="en-GB" dirty="0">
                <a:latin typeface="Calibri" charset="0"/>
              </a:rPr>
              <a:t>&lt;0.05, ** </a:t>
            </a:r>
            <a:r>
              <a:rPr lang="en-GB" i="1" dirty="0">
                <a:latin typeface="Calibri" charset="0"/>
              </a:rPr>
              <a:t>P</a:t>
            </a:r>
            <a:r>
              <a:rPr lang="en-GB" dirty="0">
                <a:latin typeface="Calibri" charset="0"/>
              </a:rPr>
              <a:t>&lt;0.01, *** </a:t>
            </a:r>
            <a:r>
              <a:rPr lang="en-GB" i="1" dirty="0">
                <a:latin typeface="Calibri" charset="0"/>
              </a:rPr>
              <a:t>P</a:t>
            </a:r>
            <a:r>
              <a:rPr lang="en-GB" dirty="0">
                <a:latin typeface="Calibri" charset="0"/>
              </a:rPr>
              <a:t>&lt;0.001. LOD (---): limit of detection.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EEA088A-DBFC-D146-83A4-CBED29C23DC4}"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Calibri" charset="0"/>
              </a:rPr>
              <a:t>Figure </a:t>
            </a:r>
            <a:r>
              <a:rPr lang="en-US" dirty="0" smtClean="0">
                <a:latin typeface="Calibri" charset="0"/>
              </a:rPr>
              <a:t>E4. </a:t>
            </a:r>
            <a:r>
              <a:rPr lang="en-US" dirty="0">
                <a:latin typeface="Calibri" charset="0"/>
              </a:rPr>
              <a:t>Clinical correlates of m</a:t>
            </a:r>
            <a:r>
              <a:rPr lang="en-GB" dirty="0" err="1">
                <a:latin typeface="Calibri" charset="0"/>
              </a:rPr>
              <a:t>ucosal</a:t>
            </a:r>
            <a:r>
              <a:rPr lang="en-GB" dirty="0">
                <a:latin typeface="Calibri" charset="0"/>
              </a:rPr>
              <a:t> associated invariant T-cells frequencies</a:t>
            </a:r>
          </a:p>
          <a:p>
            <a:pPr eaLnBrk="1" hangingPunct="1">
              <a:spcBef>
                <a:spcPct val="0"/>
              </a:spcBef>
            </a:pPr>
            <a:r>
              <a:rPr lang="en-GB" dirty="0">
                <a:latin typeface="Calibri" charset="0"/>
              </a:rPr>
              <a:t>Frequencies of Vα7.2+CD161+ (MAIT)-cells in peripheral blood (A,C-F) and sputum (B) are negatively correlated with (A,B) dose of inhaled corticosteroids, (D) asthma control questionnaire score, (E) GINA level of control, (F) step on GINA treatment algorithm and positively correlated with FEV1 (as a percentage of predicted). </a:t>
            </a:r>
            <a:r>
              <a:rPr lang="en-GB" i="1" dirty="0" err="1">
                <a:latin typeface="Calibri" charset="0"/>
              </a:rPr>
              <a:t>r</a:t>
            </a:r>
            <a:r>
              <a:rPr lang="en-GB" i="1" baseline="-25000" dirty="0" err="1">
                <a:latin typeface="Calibri" charset="0"/>
              </a:rPr>
              <a:t>s</a:t>
            </a:r>
            <a:r>
              <a:rPr lang="en-GB" i="1" baseline="-25000" dirty="0">
                <a:latin typeface="Calibri" charset="0"/>
              </a:rPr>
              <a:t>,</a:t>
            </a:r>
            <a:r>
              <a:rPr lang="en-GB" i="1" dirty="0">
                <a:latin typeface="Calibri" charset="0"/>
              </a:rPr>
              <a:t> </a:t>
            </a:r>
            <a:r>
              <a:rPr lang="en-GB" dirty="0">
                <a:latin typeface="Calibri" charset="0"/>
              </a:rPr>
              <a:t>Spearman’s correlation coefficient. </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BCD06A0-2166-104E-A790-96309602E3EE}"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E5</a:t>
            </a:r>
            <a:endParaRPr lang="en-US" dirty="0"/>
          </a:p>
        </p:txBody>
      </p:sp>
      <p:sp>
        <p:nvSpPr>
          <p:cNvPr id="4" name="Slide Number Placeholder 3"/>
          <p:cNvSpPr>
            <a:spLocks noGrp="1"/>
          </p:cNvSpPr>
          <p:nvPr>
            <p:ph type="sldNum" sz="quarter" idx="10"/>
          </p:nvPr>
        </p:nvSpPr>
        <p:spPr/>
        <p:txBody>
          <a:bodyPr/>
          <a:lstStyle/>
          <a:p>
            <a:fld id="{15605C9E-FE83-9347-9FBC-9C2368F2AE87}" type="slidenum">
              <a:rPr lang="en-US" smtClean="0"/>
              <a:t>9</a:t>
            </a:fld>
            <a:endParaRPr lang="en-US"/>
          </a:p>
        </p:txBody>
      </p:sp>
    </p:spTree>
    <p:extLst>
      <p:ext uri="{BB962C8B-B14F-4D97-AF65-F5344CB8AC3E}">
        <p14:creationId xmlns:p14="http://schemas.microsoft.com/office/powerpoint/2010/main" val="49532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DCD954D-D6BD-5C43-A1F7-1919BA956BB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159654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DCD954D-D6BD-5C43-A1F7-1919BA956BB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16931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DCD954D-D6BD-5C43-A1F7-1919BA956BB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287702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DCD954D-D6BD-5C43-A1F7-1919BA956BB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365041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DCD954D-D6BD-5C43-A1F7-1919BA956BB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157880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DCD954D-D6BD-5C43-A1F7-1919BA956BBF}"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304054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DCD954D-D6BD-5C43-A1F7-1919BA956BBF}"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327320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DCD954D-D6BD-5C43-A1F7-1919BA956BBF}"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196732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D954D-D6BD-5C43-A1F7-1919BA956BBF}"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317782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DCD954D-D6BD-5C43-A1F7-1919BA956BBF}"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417835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DCD954D-D6BD-5C43-A1F7-1919BA956BBF}"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0F61B-3CDC-9C41-89C9-DA6B507E7D81}" type="slidenum">
              <a:rPr lang="en-US" smtClean="0"/>
              <a:t>‹#›</a:t>
            </a:fld>
            <a:endParaRPr lang="en-US"/>
          </a:p>
        </p:txBody>
      </p:sp>
    </p:spTree>
    <p:extLst>
      <p:ext uri="{BB962C8B-B14F-4D97-AF65-F5344CB8AC3E}">
        <p14:creationId xmlns:p14="http://schemas.microsoft.com/office/powerpoint/2010/main" val="229334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D954D-D6BD-5C43-A1F7-1919BA956BBF}"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0F61B-3CDC-9C41-89C9-DA6B507E7D81}" type="slidenum">
              <a:rPr lang="en-US" smtClean="0"/>
              <a:t>‹#›</a:t>
            </a:fld>
            <a:endParaRPr lang="en-US"/>
          </a:p>
        </p:txBody>
      </p:sp>
    </p:spTree>
    <p:extLst>
      <p:ext uri="{BB962C8B-B14F-4D97-AF65-F5344CB8AC3E}">
        <p14:creationId xmlns:p14="http://schemas.microsoft.com/office/powerpoint/2010/main" val="389567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image" Target="../media/image2.e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1.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50.e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1.xml"/><Relationship Id="rId7"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52.emf"/><Relationship Id="rId4" Type="http://schemas.openxmlformats.org/officeDocument/2006/relationships/oleObject" Target="../embeddings/oleObject26.bin"/><Relationship Id="rId9" Type="http://schemas.openxmlformats.org/officeDocument/2006/relationships/image" Target="../media/image5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6.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image" Target="../media/image55.emf"/><Relationship Id="rId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3.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image" Target="../media/image57.emf"/><Relationship Id="rId4" Type="http://schemas.openxmlformats.org/officeDocument/2006/relationships/oleObject" Target="../embeddings/oleObject31.bin"/><Relationship Id="rId9" Type="http://schemas.openxmlformats.org/officeDocument/2006/relationships/image" Target="../media/image59.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14.xml"/><Relationship Id="rId7"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5.bin"/><Relationship Id="rId11" Type="http://schemas.openxmlformats.org/officeDocument/2006/relationships/image" Target="../media/image63.emf"/><Relationship Id="rId5" Type="http://schemas.openxmlformats.org/officeDocument/2006/relationships/image" Target="../media/image60.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2.emf"/></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76.jpeg"/><Relationship Id="rId9" Type="http://schemas.openxmlformats.org/officeDocument/2006/relationships/image" Target="../media/image81.png"/><Relationship Id="rId14"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7.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8.emf"/><Relationship Id="rId18" Type="http://schemas.openxmlformats.org/officeDocument/2006/relationships/oleObject" Target="../embeddings/oleObject16.bin"/><Relationship Id="rId3" Type="http://schemas.openxmlformats.org/officeDocument/2006/relationships/notesSlide" Target="../notesSlides/notesSlide6.xml"/><Relationship Id="rId21" Type="http://schemas.openxmlformats.org/officeDocument/2006/relationships/image" Target="../media/image22.emf"/><Relationship Id="rId7" Type="http://schemas.openxmlformats.org/officeDocument/2006/relationships/image" Target="../media/image15.emf"/><Relationship Id="rId12" Type="http://schemas.openxmlformats.org/officeDocument/2006/relationships/oleObject" Target="../embeddings/oleObject13.bin"/><Relationship Id="rId17" Type="http://schemas.openxmlformats.org/officeDocument/2006/relationships/image" Target="../media/image20.emf"/><Relationship Id="rId2" Type="http://schemas.openxmlformats.org/officeDocument/2006/relationships/slideLayout" Target="../slideLayouts/slideLayout7.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2.bin"/><Relationship Id="rId19" Type="http://schemas.openxmlformats.org/officeDocument/2006/relationships/image" Target="../media/image21.emf"/><Relationship Id="rId4" Type="http://schemas.openxmlformats.org/officeDocument/2006/relationships/oleObject" Target="../embeddings/oleObject9.bin"/><Relationship Id="rId9" Type="http://schemas.openxmlformats.org/officeDocument/2006/relationships/image" Target="../media/image16.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e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9.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2933700" y="5237163"/>
          <a:ext cx="6299200" cy="1511300"/>
        </p:xfrm>
        <a:graphic>
          <a:graphicData uri="http://schemas.openxmlformats.org/presentationml/2006/ole">
            <mc:AlternateContent xmlns:mc="http://schemas.openxmlformats.org/markup-compatibility/2006">
              <mc:Choice xmlns:v="urn:schemas-microsoft-com:vml" Requires="v">
                <p:oleObj spid="_x0000_s1031" name="Prism 6" r:id="rId4" imgW="7851679" imgH="1882885" progId="Prism6.Document">
                  <p:embed/>
                </p:oleObj>
              </mc:Choice>
              <mc:Fallback>
                <p:oleObj name="Prism 6" r:id="rId4" imgW="7851679" imgH="1882885"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700" y="5237163"/>
                        <a:ext cx="62992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14"/>
          <p:cNvSpPr txBox="1">
            <a:spLocks noChangeArrowheads="1"/>
          </p:cNvSpPr>
          <p:nvPr/>
        </p:nvSpPr>
        <p:spPr bwMode="auto">
          <a:xfrm>
            <a:off x="19050" y="273050"/>
            <a:ext cx="468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A .Th2 cells</a:t>
            </a:r>
            <a:endParaRPr lang="en-US" sz="1200">
              <a:latin typeface="Arial" charset="0"/>
              <a:cs typeface="Arial" charset="0"/>
            </a:endParaRPr>
          </a:p>
        </p:txBody>
      </p:sp>
      <p:graphicFrame>
        <p:nvGraphicFramePr>
          <p:cNvPr id="2052" name="Object 957"/>
          <p:cNvGraphicFramePr>
            <a:graphicFrameLocks noChangeAspect="1"/>
          </p:cNvGraphicFramePr>
          <p:nvPr/>
        </p:nvGraphicFramePr>
        <p:xfrm>
          <a:off x="180975" y="2852738"/>
          <a:ext cx="2411413" cy="1460500"/>
        </p:xfrm>
        <a:graphic>
          <a:graphicData uri="http://schemas.openxmlformats.org/presentationml/2006/ole">
            <mc:AlternateContent xmlns:mc="http://schemas.openxmlformats.org/markup-compatibility/2006">
              <mc:Choice xmlns:v="urn:schemas-microsoft-com:vml" Requires="v">
                <p:oleObj spid="_x0000_s1032" name="Prism 5" r:id="rId6" imgW="4178880" imgH="2526840" progId="Prism5.Document">
                  <p:embed/>
                </p:oleObj>
              </mc:Choice>
              <mc:Fallback>
                <p:oleObj name="Prism 5" r:id="rId6" imgW="4178880" imgH="2526840" progId="Prism5.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 y="2852738"/>
                        <a:ext cx="24114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Text Box 96"/>
          <p:cNvSpPr txBox="1">
            <a:spLocks noChangeArrowheads="1"/>
          </p:cNvSpPr>
          <p:nvPr/>
        </p:nvSpPr>
        <p:spPr bwMode="auto">
          <a:xfrm>
            <a:off x="468313" y="4189413"/>
            <a:ext cx="554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PBMC</a:t>
            </a:r>
            <a:endParaRPr lang="en-US" sz="1000">
              <a:latin typeface="Arial" charset="0"/>
              <a:cs typeface="Arial" charset="0"/>
            </a:endParaRPr>
          </a:p>
        </p:txBody>
      </p:sp>
      <p:sp>
        <p:nvSpPr>
          <p:cNvPr id="2054" name="Text Box 96"/>
          <p:cNvSpPr txBox="1">
            <a:spLocks noChangeArrowheads="1"/>
          </p:cNvSpPr>
          <p:nvPr/>
        </p:nvSpPr>
        <p:spPr bwMode="auto">
          <a:xfrm>
            <a:off x="852488" y="4191000"/>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Sputum</a:t>
            </a:r>
            <a:endParaRPr lang="en-US" sz="1000">
              <a:latin typeface="Arial" charset="0"/>
              <a:cs typeface="Arial" charset="0"/>
            </a:endParaRPr>
          </a:p>
        </p:txBody>
      </p:sp>
      <p:sp>
        <p:nvSpPr>
          <p:cNvPr id="2055" name="Text Box 96"/>
          <p:cNvSpPr txBox="1">
            <a:spLocks noChangeArrowheads="1"/>
          </p:cNvSpPr>
          <p:nvPr/>
        </p:nvSpPr>
        <p:spPr bwMode="auto">
          <a:xfrm>
            <a:off x="1357313" y="4191000"/>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BAL</a:t>
            </a:r>
            <a:endParaRPr lang="en-US" sz="1000">
              <a:latin typeface="Arial" charset="0"/>
              <a:cs typeface="Arial" charset="0"/>
            </a:endParaRPr>
          </a:p>
        </p:txBody>
      </p:sp>
      <p:sp>
        <p:nvSpPr>
          <p:cNvPr id="2056" name="Text Box 96"/>
          <p:cNvSpPr txBox="1">
            <a:spLocks noChangeArrowheads="1"/>
          </p:cNvSpPr>
          <p:nvPr/>
        </p:nvSpPr>
        <p:spPr bwMode="auto">
          <a:xfrm>
            <a:off x="1717675" y="4191000"/>
            <a:ext cx="568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Biopsy</a:t>
            </a:r>
            <a:endParaRPr lang="en-US" sz="1000">
              <a:latin typeface="Arial" charset="0"/>
              <a:cs typeface="Arial" charset="0"/>
            </a:endParaRPr>
          </a:p>
        </p:txBody>
      </p:sp>
      <p:sp>
        <p:nvSpPr>
          <p:cNvPr id="2057" name="Text Box 95"/>
          <p:cNvSpPr txBox="1">
            <a:spLocks noChangeArrowheads="1"/>
          </p:cNvSpPr>
          <p:nvPr/>
        </p:nvSpPr>
        <p:spPr bwMode="auto">
          <a:xfrm rot="-5400000">
            <a:off x="-449262" y="3429000"/>
            <a:ext cx="1349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T cell frequencies</a:t>
            </a:r>
          </a:p>
          <a:p>
            <a:pPr algn="ctr"/>
            <a:r>
              <a:rPr lang="en-GB" sz="800">
                <a:latin typeface="Arial" charset="0"/>
                <a:cs typeface="Arial" charset="0"/>
              </a:rPr>
              <a:t>(% CD4+ or CD8- T cells)</a:t>
            </a:r>
            <a:endParaRPr lang="el-GR" sz="800">
              <a:latin typeface="Arial" charset="0"/>
              <a:cs typeface="Arial" charset="0"/>
            </a:endParaRPr>
          </a:p>
        </p:txBody>
      </p:sp>
      <p:sp>
        <p:nvSpPr>
          <p:cNvPr id="2058" name="Text Box 14"/>
          <p:cNvSpPr txBox="1">
            <a:spLocks noChangeArrowheads="1"/>
          </p:cNvSpPr>
          <p:nvPr/>
        </p:nvSpPr>
        <p:spPr bwMode="auto">
          <a:xfrm>
            <a:off x="15875" y="2554288"/>
            <a:ext cx="296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B.</a:t>
            </a:r>
            <a:r>
              <a:rPr lang="en-GB" sz="1200" b="1">
                <a:latin typeface="Arial" charset="0"/>
                <a:cs typeface="Arial" charset="0"/>
              </a:rPr>
              <a:t> </a:t>
            </a:r>
            <a:r>
              <a:rPr lang="en-GB" sz="1200">
                <a:latin typeface="Arial" charset="0"/>
                <a:cs typeface="Arial" charset="0"/>
              </a:rPr>
              <a:t>Th17 cells</a:t>
            </a:r>
            <a:endParaRPr lang="en-US" sz="1200">
              <a:latin typeface="Arial" charset="0"/>
              <a:cs typeface="Arial" charset="0"/>
            </a:endParaRPr>
          </a:p>
        </p:txBody>
      </p:sp>
      <p:cxnSp>
        <p:nvCxnSpPr>
          <p:cNvPr id="92" name="Straight Connector 91"/>
          <p:cNvCxnSpPr/>
          <p:nvPr/>
        </p:nvCxnSpPr>
        <p:spPr>
          <a:xfrm>
            <a:off x="931863" y="4137025"/>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62075" y="4137025"/>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752600" y="4137025"/>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62" name="Text Box 14"/>
          <p:cNvSpPr txBox="1">
            <a:spLocks noChangeArrowheads="1"/>
          </p:cNvSpPr>
          <p:nvPr/>
        </p:nvSpPr>
        <p:spPr bwMode="auto">
          <a:xfrm>
            <a:off x="2301875" y="3001963"/>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Health</a:t>
            </a:r>
            <a:endParaRPr lang="en-US" sz="800">
              <a:latin typeface="Arial" charset="0"/>
              <a:cs typeface="Arial" charset="0"/>
            </a:endParaRPr>
          </a:p>
        </p:txBody>
      </p:sp>
      <p:sp>
        <p:nvSpPr>
          <p:cNvPr id="2063" name="Text Box 14"/>
          <p:cNvSpPr txBox="1">
            <a:spLocks noChangeArrowheads="1"/>
          </p:cNvSpPr>
          <p:nvPr/>
        </p:nvSpPr>
        <p:spPr bwMode="auto">
          <a:xfrm>
            <a:off x="2282825" y="3127375"/>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Asthma</a:t>
            </a:r>
            <a:endParaRPr lang="en-US" sz="800">
              <a:latin typeface="Arial" charset="0"/>
              <a:cs typeface="Arial" charset="0"/>
            </a:endParaRPr>
          </a:p>
        </p:txBody>
      </p:sp>
      <p:graphicFrame>
        <p:nvGraphicFramePr>
          <p:cNvPr id="2064" name="Object 958"/>
          <p:cNvGraphicFramePr>
            <a:graphicFrameLocks noChangeAspect="1"/>
          </p:cNvGraphicFramePr>
          <p:nvPr/>
        </p:nvGraphicFramePr>
        <p:xfrm>
          <a:off x="211138" y="5243513"/>
          <a:ext cx="2476500" cy="1401762"/>
        </p:xfrm>
        <a:graphic>
          <a:graphicData uri="http://schemas.openxmlformats.org/presentationml/2006/ole">
            <mc:AlternateContent xmlns:mc="http://schemas.openxmlformats.org/markup-compatibility/2006">
              <mc:Choice xmlns:v="urn:schemas-microsoft-com:vml" Requires="v">
                <p:oleObj spid="_x0000_s1033" name="Prism 5" r:id="rId8" imgW="3997506" imgH="2262488" progId="">
                  <p:embed/>
                </p:oleObj>
              </mc:Choice>
              <mc:Fallback>
                <p:oleObj name="Prism 5" r:id="rId8" imgW="3997506" imgH="2262488"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138" y="5243513"/>
                        <a:ext cx="24765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5" name="Text Box 96"/>
          <p:cNvSpPr txBox="1">
            <a:spLocks noChangeArrowheads="1"/>
          </p:cNvSpPr>
          <p:nvPr/>
        </p:nvSpPr>
        <p:spPr bwMode="auto">
          <a:xfrm>
            <a:off x="487363" y="654050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PBMC</a:t>
            </a:r>
            <a:endParaRPr lang="en-US" sz="1000">
              <a:latin typeface="Arial" charset="0"/>
              <a:cs typeface="Arial" charset="0"/>
            </a:endParaRPr>
          </a:p>
        </p:txBody>
      </p:sp>
      <p:sp>
        <p:nvSpPr>
          <p:cNvPr id="2066" name="Text Box 96"/>
          <p:cNvSpPr txBox="1">
            <a:spLocks noChangeArrowheads="1"/>
          </p:cNvSpPr>
          <p:nvPr/>
        </p:nvSpPr>
        <p:spPr bwMode="auto">
          <a:xfrm>
            <a:off x="931863" y="6542088"/>
            <a:ext cx="623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Sputum</a:t>
            </a:r>
            <a:endParaRPr lang="en-US" sz="1000">
              <a:latin typeface="Arial" charset="0"/>
              <a:cs typeface="Arial" charset="0"/>
            </a:endParaRPr>
          </a:p>
        </p:txBody>
      </p:sp>
      <p:sp>
        <p:nvSpPr>
          <p:cNvPr id="2067" name="Text Box 96"/>
          <p:cNvSpPr txBox="1">
            <a:spLocks noChangeArrowheads="1"/>
          </p:cNvSpPr>
          <p:nvPr/>
        </p:nvSpPr>
        <p:spPr bwMode="auto">
          <a:xfrm>
            <a:off x="1479550" y="6542088"/>
            <a:ext cx="42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a:t>
            </a:r>
            <a:endParaRPr lang="en-US" sz="1000">
              <a:latin typeface="Arial" charset="0"/>
              <a:cs typeface="Arial" charset="0"/>
            </a:endParaRPr>
          </a:p>
        </p:txBody>
      </p:sp>
      <p:sp>
        <p:nvSpPr>
          <p:cNvPr id="2068" name="Text Box 96"/>
          <p:cNvSpPr txBox="1">
            <a:spLocks noChangeArrowheads="1"/>
          </p:cNvSpPr>
          <p:nvPr/>
        </p:nvSpPr>
        <p:spPr bwMode="auto">
          <a:xfrm>
            <a:off x="1870075" y="6542088"/>
            <a:ext cx="566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Biopsy</a:t>
            </a:r>
            <a:endParaRPr lang="en-US" sz="1000">
              <a:latin typeface="Arial" charset="0"/>
              <a:cs typeface="Arial" charset="0"/>
            </a:endParaRPr>
          </a:p>
        </p:txBody>
      </p:sp>
      <p:sp>
        <p:nvSpPr>
          <p:cNvPr id="2069" name="Text Box 95"/>
          <p:cNvSpPr txBox="1">
            <a:spLocks noChangeArrowheads="1"/>
          </p:cNvSpPr>
          <p:nvPr/>
        </p:nvSpPr>
        <p:spPr bwMode="auto">
          <a:xfrm rot="-5400000">
            <a:off x="-396081" y="5818982"/>
            <a:ext cx="1349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T cell frequencies</a:t>
            </a:r>
          </a:p>
          <a:p>
            <a:pPr algn="ctr"/>
            <a:r>
              <a:rPr lang="en-GB" sz="800">
                <a:latin typeface="Arial" charset="0"/>
                <a:cs typeface="Arial" charset="0"/>
              </a:rPr>
              <a:t>(% CD4+ or CD8- T cells)</a:t>
            </a:r>
            <a:endParaRPr lang="el-GR" sz="800">
              <a:latin typeface="Arial" charset="0"/>
              <a:cs typeface="Arial" charset="0"/>
            </a:endParaRPr>
          </a:p>
        </p:txBody>
      </p:sp>
      <p:sp>
        <p:nvSpPr>
          <p:cNvPr id="2070" name="Text Box 96"/>
          <p:cNvSpPr txBox="1">
            <a:spLocks noChangeArrowheads="1"/>
          </p:cNvSpPr>
          <p:nvPr/>
        </p:nvSpPr>
        <p:spPr bwMode="auto">
          <a:xfrm>
            <a:off x="1339850" y="5205413"/>
            <a:ext cx="588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P=0</a:t>
            </a:r>
            <a:r>
              <a:rPr lang="en-GB" sz="1000"/>
              <a:t>.</a:t>
            </a:r>
            <a:r>
              <a:rPr lang="en-GB" sz="1000">
                <a:latin typeface="Arial" charset="0"/>
                <a:cs typeface="Arial" charset="0"/>
              </a:rPr>
              <a:t>03</a:t>
            </a:r>
            <a:endParaRPr lang="en-US" sz="1000">
              <a:latin typeface="Arial" charset="0"/>
              <a:cs typeface="Arial" charset="0"/>
            </a:endParaRPr>
          </a:p>
        </p:txBody>
      </p:sp>
      <p:sp>
        <p:nvSpPr>
          <p:cNvPr id="2071" name="Text Box 14"/>
          <p:cNvSpPr txBox="1">
            <a:spLocks noChangeArrowheads="1"/>
          </p:cNvSpPr>
          <p:nvPr/>
        </p:nvSpPr>
        <p:spPr bwMode="auto">
          <a:xfrm>
            <a:off x="26988" y="4956175"/>
            <a:ext cx="2960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C.</a:t>
            </a:r>
            <a:r>
              <a:rPr lang="en-GB" sz="1200" b="1">
                <a:latin typeface="Arial" charset="0"/>
                <a:cs typeface="Arial" charset="0"/>
              </a:rPr>
              <a:t> </a:t>
            </a:r>
            <a:r>
              <a:rPr lang="en-GB" sz="1200">
                <a:latin typeface="Arial" charset="0"/>
                <a:cs typeface="Arial" charset="0"/>
              </a:rPr>
              <a:t>Treg cells</a:t>
            </a:r>
            <a:endParaRPr lang="en-US" sz="1200">
              <a:latin typeface="Arial" charset="0"/>
              <a:cs typeface="Arial" charset="0"/>
            </a:endParaRPr>
          </a:p>
        </p:txBody>
      </p:sp>
      <p:cxnSp>
        <p:nvCxnSpPr>
          <p:cNvPr id="158" name="Straight Connector 157"/>
          <p:cNvCxnSpPr/>
          <p:nvPr/>
        </p:nvCxnSpPr>
        <p:spPr>
          <a:xfrm>
            <a:off x="992188" y="6542088"/>
            <a:ext cx="0" cy="682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446213" y="6542088"/>
            <a:ext cx="0" cy="682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895475" y="6542088"/>
            <a:ext cx="0" cy="682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75" name="Text Box 14"/>
          <p:cNvSpPr txBox="1">
            <a:spLocks noChangeArrowheads="1"/>
          </p:cNvSpPr>
          <p:nvPr/>
        </p:nvSpPr>
        <p:spPr bwMode="auto">
          <a:xfrm>
            <a:off x="2428875" y="5278438"/>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Health</a:t>
            </a:r>
            <a:endParaRPr lang="en-US" sz="800">
              <a:latin typeface="Arial" charset="0"/>
              <a:cs typeface="Arial" charset="0"/>
            </a:endParaRPr>
          </a:p>
        </p:txBody>
      </p:sp>
      <p:sp>
        <p:nvSpPr>
          <p:cNvPr id="2076" name="Text Box 14"/>
          <p:cNvSpPr txBox="1">
            <a:spLocks noChangeArrowheads="1"/>
          </p:cNvSpPr>
          <p:nvPr/>
        </p:nvSpPr>
        <p:spPr bwMode="auto">
          <a:xfrm>
            <a:off x="2447925" y="5405438"/>
            <a:ext cx="8286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Asthma</a:t>
            </a:r>
            <a:endParaRPr lang="en-US" sz="800">
              <a:latin typeface="Arial" charset="0"/>
              <a:cs typeface="Arial" charset="0"/>
            </a:endParaRPr>
          </a:p>
        </p:txBody>
      </p:sp>
      <p:sp>
        <p:nvSpPr>
          <p:cNvPr id="2077" name="Text Box 96"/>
          <p:cNvSpPr txBox="1">
            <a:spLocks noChangeArrowheads="1"/>
          </p:cNvSpPr>
          <p:nvPr/>
        </p:nvSpPr>
        <p:spPr bwMode="auto">
          <a:xfrm>
            <a:off x="5659438" y="5240338"/>
            <a:ext cx="10715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P=0</a:t>
            </a:r>
            <a:r>
              <a:rPr lang="en-GB" sz="1000"/>
              <a:t>.</a:t>
            </a:r>
            <a:r>
              <a:rPr lang="en-GB" sz="1000">
                <a:latin typeface="Arial" charset="0"/>
                <a:cs typeface="Arial" charset="0"/>
              </a:rPr>
              <a:t>02</a:t>
            </a:r>
            <a:endParaRPr lang="en-US" sz="1000">
              <a:latin typeface="Arial" charset="0"/>
              <a:cs typeface="Arial" charset="0"/>
            </a:endParaRPr>
          </a:p>
        </p:txBody>
      </p:sp>
      <p:sp>
        <p:nvSpPr>
          <p:cNvPr id="2078" name="TextBox 102"/>
          <p:cNvSpPr txBox="1">
            <a:spLocks noChangeArrowheads="1"/>
          </p:cNvSpPr>
          <p:nvPr/>
        </p:nvSpPr>
        <p:spPr bwMode="auto">
          <a:xfrm>
            <a:off x="6489700" y="5370513"/>
            <a:ext cx="36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latin typeface="Arial" charset="0"/>
                <a:cs typeface="Arial" charset="0"/>
              </a:rPr>
              <a:t>**</a:t>
            </a:r>
          </a:p>
        </p:txBody>
      </p:sp>
      <p:sp>
        <p:nvSpPr>
          <p:cNvPr id="2079" name="Text Box 95"/>
          <p:cNvSpPr txBox="1">
            <a:spLocks noChangeArrowheads="1"/>
          </p:cNvSpPr>
          <p:nvPr/>
        </p:nvSpPr>
        <p:spPr bwMode="auto">
          <a:xfrm rot="-5400000">
            <a:off x="2111376" y="6022975"/>
            <a:ext cx="1350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Treg cell frequencies</a:t>
            </a:r>
          </a:p>
          <a:p>
            <a:pPr algn="ctr"/>
            <a:r>
              <a:rPr lang="en-GB" sz="800">
                <a:latin typeface="Arial" charset="0"/>
                <a:cs typeface="Arial" charset="0"/>
              </a:rPr>
              <a:t>(% CD4+ or CD8- T cells)</a:t>
            </a:r>
            <a:endParaRPr lang="el-GR" sz="800">
              <a:latin typeface="Arial" charset="0"/>
              <a:cs typeface="Arial" charset="0"/>
            </a:endParaRPr>
          </a:p>
        </p:txBody>
      </p:sp>
      <p:sp>
        <p:nvSpPr>
          <p:cNvPr id="2080" name="Text Box 96"/>
          <p:cNvSpPr txBox="1">
            <a:spLocks noChangeArrowheads="1"/>
          </p:cNvSpPr>
          <p:nvPr/>
        </p:nvSpPr>
        <p:spPr bwMode="auto">
          <a:xfrm>
            <a:off x="3770313" y="5067300"/>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Sputum</a:t>
            </a:r>
            <a:endParaRPr lang="en-US" sz="1000">
              <a:latin typeface="Arial" charset="0"/>
              <a:cs typeface="Arial" charset="0"/>
            </a:endParaRPr>
          </a:p>
        </p:txBody>
      </p:sp>
      <p:sp>
        <p:nvSpPr>
          <p:cNvPr id="2081" name="Text Box 96"/>
          <p:cNvSpPr txBox="1">
            <a:spLocks noChangeArrowheads="1"/>
          </p:cNvSpPr>
          <p:nvPr/>
        </p:nvSpPr>
        <p:spPr bwMode="auto">
          <a:xfrm>
            <a:off x="5975350" y="5067300"/>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a:t>
            </a:r>
            <a:endParaRPr lang="en-US" sz="1000">
              <a:latin typeface="Arial" charset="0"/>
              <a:cs typeface="Arial" charset="0"/>
            </a:endParaRPr>
          </a:p>
        </p:txBody>
      </p:sp>
      <p:sp>
        <p:nvSpPr>
          <p:cNvPr id="2082" name="Text Box 96"/>
          <p:cNvSpPr txBox="1">
            <a:spLocks noChangeArrowheads="1"/>
          </p:cNvSpPr>
          <p:nvPr/>
        </p:nvSpPr>
        <p:spPr bwMode="auto">
          <a:xfrm>
            <a:off x="7953375" y="5067300"/>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Biopsy</a:t>
            </a:r>
            <a:endParaRPr lang="en-US" sz="1000">
              <a:latin typeface="Arial" charset="0"/>
              <a:cs typeface="Arial" charset="0"/>
            </a:endParaRPr>
          </a:p>
        </p:txBody>
      </p:sp>
      <p:sp>
        <p:nvSpPr>
          <p:cNvPr id="2083" name="Text Box 95"/>
          <p:cNvSpPr txBox="1">
            <a:spLocks noChangeArrowheads="1"/>
          </p:cNvSpPr>
          <p:nvPr/>
        </p:nvSpPr>
        <p:spPr bwMode="auto">
          <a:xfrm rot="-5400000">
            <a:off x="2193925" y="3417888"/>
            <a:ext cx="1350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T</a:t>
            </a:r>
            <a:r>
              <a:rPr lang="en-GB" sz="800" baseline="-25000">
                <a:latin typeface="Arial" charset="0"/>
                <a:cs typeface="Arial" charset="0"/>
              </a:rPr>
              <a:t>H</a:t>
            </a:r>
            <a:r>
              <a:rPr lang="en-GB" sz="800">
                <a:latin typeface="Arial" charset="0"/>
                <a:cs typeface="Arial" charset="0"/>
              </a:rPr>
              <a:t>17 cell frequencies</a:t>
            </a:r>
          </a:p>
          <a:p>
            <a:pPr algn="ctr"/>
            <a:r>
              <a:rPr lang="en-GB" sz="800">
                <a:latin typeface="Arial" charset="0"/>
                <a:cs typeface="Arial" charset="0"/>
              </a:rPr>
              <a:t>(% CD4+ or CD8- T cells)</a:t>
            </a:r>
            <a:endParaRPr lang="el-GR" sz="800">
              <a:latin typeface="Arial" charset="0"/>
              <a:cs typeface="Arial" charset="0"/>
            </a:endParaRPr>
          </a:p>
        </p:txBody>
      </p:sp>
      <p:sp>
        <p:nvSpPr>
          <p:cNvPr id="2084" name="Text Box 96"/>
          <p:cNvSpPr txBox="1">
            <a:spLocks noChangeArrowheads="1"/>
          </p:cNvSpPr>
          <p:nvPr/>
        </p:nvSpPr>
        <p:spPr bwMode="auto">
          <a:xfrm>
            <a:off x="3779838" y="2720975"/>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Sputum</a:t>
            </a:r>
            <a:endParaRPr lang="en-US" sz="1000">
              <a:latin typeface="Arial" charset="0"/>
              <a:cs typeface="Arial" charset="0"/>
            </a:endParaRPr>
          </a:p>
        </p:txBody>
      </p:sp>
      <p:sp>
        <p:nvSpPr>
          <p:cNvPr id="2085" name="Text Box 96"/>
          <p:cNvSpPr txBox="1">
            <a:spLocks noChangeArrowheads="1"/>
          </p:cNvSpPr>
          <p:nvPr/>
        </p:nvSpPr>
        <p:spPr bwMode="auto">
          <a:xfrm>
            <a:off x="5984875" y="2720975"/>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a:t>
            </a:r>
            <a:endParaRPr lang="en-US" sz="1000">
              <a:latin typeface="Arial" charset="0"/>
              <a:cs typeface="Arial" charset="0"/>
            </a:endParaRPr>
          </a:p>
        </p:txBody>
      </p:sp>
      <p:sp>
        <p:nvSpPr>
          <p:cNvPr id="2086" name="Text Box 96"/>
          <p:cNvSpPr txBox="1">
            <a:spLocks noChangeArrowheads="1"/>
          </p:cNvSpPr>
          <p:nvPr/>
        </p:nvSpPr>
        <p:spPr bwMode="auto">
          <a:xfrm>
            <a:off x="7962900" y="2720975"/>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Biopsy</a:t>
            </a:r>
            <a:endParaRPr lang="en-US" sz="1000">
              <a:latin typeface="Arial" charset="0"/>
              <a:cs typeface="Arial" charset="0"/>
            </a:endParaRPr>
          </a:p>
        </p:txBody>
      </p:sp>
      <p:sp>
        <p:nvSpPr>
          <p:cNvPr id="2087" name="Text Box 96"/>
          <p:cNvSpPr txBox="1">
            <a:spLocks noChangeArrowheads="1"/>
          </p:cNvSpPr>
          <p:nvPr/>
        </p:nvSpPr>
        <p:spPr bwMode="auto">
          <a:xfrm>
            <a:off x="5186363" y="42576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88" name="Text Box 96"/>
          <p:cNvSpPr txBox="1">
            <a:spLocks noChangeArrowheads="1"/>
          </p:cNvSpPr>
          <p:nvPr/>
        </p:nvSpPr>
        <p:spPr bwMode="auto">
          <a:xfrm>
            <a:off x="5749925" y="4257675"/>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89" name="Text Box 96"/>
          <p:cNvSpPr txBox="1">
            <a:spLocks noChangeArrowheads="1"/>
          </p:cNvSpPr>
          <p:nvPr/>
        </p:nvSpPr>
        <p:spPr bwMode="auto">
          <a:xfrm>
            <a:off x="6140450" y="42576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90" name="Text Box 96"/>
          <p:cNvSpPr txBox="1">
            <a:spLocks noChangeArrowheads="1"/>
          </p:cNvSpPr>
          <p:nvPr/>
        </p:nvSpPr>
        <p:spPr bwMode="auto">
          <a:xfrm>
            <a:off x="6497638" y="4257675"/>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91" name="Text Box 96"/>
          <p:cNvSpPr txBox="1">
            <a:spLocks noChangeArrowheads="1"/>
          </p:cNvSpPr>
          <p:nvPr/>
        </p:nvSpPr>
        <p:spPr bwMode="auto">
          <a:xfrm>
            <a:off x="7231063" y="4262438"/>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92" name="Text Box 96"/>
          <p:cNvSpPr txBox="1">
            <a:spLocks noChangeArrowheads="1"/>
          </p:cNvSpPr>
          <p:nvPr/>
        </p:nvSpPr>
        <p:spPr bwMode="auto">
          <a:xfrm>
            <a:off x="7794625" y="4262438"/>
            <a:ext cx="420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93" name="Text Box 96"/>
          <p:cNvSpPr txBox="1">
            <a:spLocks noChangeArrowheads="1"/>
          </p:cNvSpPr>
          <p:nvPr/>
        </p:nvSpPr>
        <p:spPr bwMode="auto">
          <a:xfrm>
            <a:off x="8185150" y="4262438"/>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94" name="Text Box 96"/>
          <p:cNvSpPr txBox="1">
            <a:spLocks noChangeArrowheads="1"/>
          </p:cNvSpPr>
          <p:nvPr/>
        </p:nvSpPr>
        <p:spPr bwMode="auto">
          <a:xfrm>
            <a:off x="8542338" y="4262438"/>
            <a:ext cx="588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95" name="Text Box 96"/>
          <p:cNvSpPr txBox="1">
            <a:spLocks noChangeArrowheads="1"/>
          </p:cNvSpPr>
          <p:nvPr/>
        </p:nvSpPr>
        <p:spPr bwMode="auto">
          <a:xfrm>
            <a:off x="3176588" y="4262438"/>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96" name="Text Box 96"/>
          <p:cNvSpPr txBox="1">
            <a:spLocks noChangeArrowheads="1"/>
          </p:cNvSpPr>
          <p:nvPr/>
        </p:nvSpPr>
        <p:spPr bwMode="auto">
          <a:xfrm>
            <a:off x="3740150" y="4262438"/>
            <a:ext cx="420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97" name="Text Box 96"/>
          <p:cNvSpPr txBox="1">
            <a:spLocks noChangeArrowheads="1"/>
          </p:cNvSpPr>
          <p:nvPr/>
        </p:nvSpPr>
        <p:spPr bwMode="auto">
          <a:xfrm>
            <a:off x="4130675" y="4262438"/>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98" name="Text Box 96"/>
          <p:cNvSpPr txBox="1">
            <a:spLocks noChangeArrowheads="1"/>
          </p:cNvSpPr>
          <p:nvPr/>
        </p:nvSpPr>
        <p:spPr bwMode="auto">
          <a:xfrm>
            <a:off x="4487863" y="4262438"/>
            <a:ext cx="588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99" name="Text Box 96"/>
          <p:cNvSpPr txBox="1">
            <a:spLocks noChangeArrowheads="1"/>
          </p:cNvSpPr>
          <p:nvPr/>
        </p:nvSpPr>
        <p:spPr bwMode="auto">
          <a:xfrm>
            <a:off x="5191125" y="6561138"/>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00" name="Text Box 96"/>
          <p:cNvSpPr txBox="1">
            <a:spLocks noChangeArrowheads="1"/>
          </p:cNvSpPr>
          <p:nvPr/>
        </p:nvSpPr>
        <p:spPr bwMode="auto">
          <a:xfrm>
            <a:off x="5754688" y="6561138"/>
            <a:ext cx="419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01" name="Text Box 96"/>
          <p:cNvSpPr txBox="1">
            <a:spLocks noChangeArrowheads="1"/>
          </p:cNvSpPr>
          <p:nvPr/>
        </p:nvSpPr>
        <p:spPr bwMode="auto">
          <a:xfrm>
            <a:off x="6145213" y="6561138"/>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02" name="Text Box 96"/>
          <p:cNvSpPr txBox="1">
            <a:spLocks noChangeArrowheads="1"/>
          </p:cNvSpPr>
          <p:nvPr/>
        </p:nvSpPr>
        <p:spPr bwMode="auto">
          <a:xfrm>
            <a:off x="6500813" y="6562725"/>
            <a:ext cx="588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03" name="Text Box 96"/>
          <p:cNvSpPr txBox="1">
            <a:spLocks noChangeArrowheads="1"/>
          </p:cNvSpPr>
          <p:nvPr/>
        </p:nvSpPr>
        <p:spPr bwMode="auto">
          <a:xfrm>
            <a:off x="7235825" y="6565900"/>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04" name="Text Box 96"/>
          <p:cNvSpPr txBox="1">
            <a:spLocks noChangeArrowheads="1"/>
          </p:cNvSpPr>
          <p:nvPr/>
        </p:nvSpPr>
        <p:spPr bwMode="auto">
          <a:xfrm>
            <a:off x="7799388" y="6565900"/>
            <a:ext cx="420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05" name="Text Box 96"/>
          <p:cNvSpPr txBox="1">
            <a:spLocks noChangeArrowheads="1"/>
          </p:cNvSpPr>
          <p:nvPr/>
        </p:nvSpPr>
        <p:spPr bwMode="auto">
          <a:xfrm>
            <a:off x="8189913" y="656590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06" name="Text Box 96"/>
          <p:cNvSpPr txBox="1">
            <a:spLocks noChangeArrowheads="1"/>
          </p:cNvSpPr>
          <p:nvPr/>
        </p:nvSpPr>
        <p:spPr bwMode="auto">
          <a:xfrm>
            <a:off x="8547100" y="6567488"/>
            <a:ext cx="588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07" name="Text Box 96"/>
          <p:cNvSpPr txBox="1">
            <a:spLocks noChangeArrowheads="1"/>
          </p:cNvSpPr>
          <p:nvPr/>
        </p:nvSpPr>
        <p:spPr bwMode="auto">
          <a:xfrm>
            <a:off x="3181350" y="6565900"/>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08" name="Text Box 96"/>
          <p:cNvSpPr txBox="1">
            <a:spLocks noChangeArrowheads="1"/>
          </p:cNvSpPr>
          <p:nvPr/>
        </p:nvSpPr>
        <p:spPr bwMode="auto">
          <a:xfrm>
            <a:off x="3744913" y="6565900"/>
            <a:ext cx="420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09" name="Text Box 96"/>
          <p:cNvSpPr txBox="1">
            <a:spLocks noChangeArrowheads="1"/>
          </p:cNvSpPr>
          <p:nvPr/>
        </p:nvSpPr>
        <p:spPr bwMode="auto">
          <a:xfrm>
            <a:off x="4135438" y="656590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10" name="Text Box 96"/>
          <p:cNvSpPr txBox="1">
            <a:spLocks noChangeArrowheads="1"/>
          </p:cNvSpPr>
          <p:nvPr/>
        </p:nvSpPr>
        <p:spPr bwMode="auto">
          <a:xfrm>
            <a:off x="4492625" y="6567488"/>
            <a:ext cx="587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graphicFrame>
        <p:nvGraphicFramePr>
          <p:cNvPr id="2111" name="Object 1"/>
          <p:cNvGraphicFramePr>
            <a:graphicFrameLocks noChangeAspect="1"/>
          </p:cNvGraphicFramePr>
          <p:nvPr/>
        </p:nvGraphicFramePr>
        <p:xfrm>
          <a:off x="2957513" y="2820988"/>
          <a:ext cx="6284912" cy="1555750"/>
        </p:xfrm>
        <a:graphic>
          <a:graphicData uri="http://schemas.openxmlformats.org/presentationml/2006/ole">
            <mc:AlternateContent xmlns:mc="http://schemas.openxmlformats.org/markup-compatibility/2006">
              <mc:Choice xmlns:v="urn:schemas-microsoft-com:vml" Requires="v">
                <p:oleObj spid="_x0000_s1034" name="Prism 6" r:id="rId10" imgW="8004016" imgH="1980487" progId="Prism6.Document">
                  <p:embed/>
                </p:oleObj>
              </mc:Choice>
              <mc:Fallback>
                <p:oleObj name="Prism 6" r:id="rId10" imgW="8004016" imgH="1980487" progId="Prism6.Documen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7513" y="2820988"/>
                        <a:ext cx="62849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12" name="Object 107"/>
          <p:cNvGraphicFramePr>
            <a:graphicFrameLocks noChangeAspect="1"/>
          </p:cNvGraphicFramePr>
          <p:nvPr/>
        </p:nvGraphicFramePr>
        <p:xfrm>
          <a:off x="250825" y="839788"/>
          <a:ext cx="2211388" cy="1308100"/>
        </p:xfrm>
        <a:graphic>
          <a:graphicData uri="http://schemas.openxmlformats.org/presentationml/2006/ole">
            <mc:AlternateContent xmlns:mc="http://schemas.openxmlformats.org/markup-compatibility/2006">
              <mc:Choice xmlns:v="urn:schemas-microsoft-com:vml" Requires="v">
                <p:oleObj spid="_x0000_s1035" name="Prism 6" r:id="rId12" imgW="3832924" imgH="2262488" progId="Prism6.Document">
                  <p:embed/>
                </p:oleObj>
              </mc:Choice>
              <mc:Fallback>
                <p:oleObj name="Prism 6" r:id="rId12" imgW="3832924" imgH="2262488" progId="Prism6.Document">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839788"/>
                        <a:ext cx="221138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13" name="Text Box 95"/>
          <p:cNvSpPr txBox="1">
            <a:spLocks noChangeArrowheads="1"/>
          </p:cNvSpPr>
          <p:nvPr/>
        </p:nvSpPr>
        <p:spPr bwMode="auto">
          <a:xfrm rot="-5400000">
            <a:off x="2193926" y="1317625"/>
            <a:ext cx="1350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T</a:t>
            </a:r>
            <a:r>
              <a:rPr lang="en-GB" sz="800" baseline="-25000">
                <a:latin typeface="Arial" charset="0"/>
                <a:cs typeface="Arial" charset="0"/>
              </a:rPr>
              <a:t>H</a:t>
            </a:r>
            <a:r>
              <a:rPr lang="en-GB" sz="800">
                <a:latin typeface="Arial" charset="0"/>
                <a:cs typeface="Arial" charset="0"/>
              </a:rPr>
              <a:t>2 cell frequencies</a:t>
            </a:r>
          </a:p>
          <a:p>
            <a:pPr algn="ctr"/>
            <a:r>
              <a:rPr lang="en-GB" sz="800">
                <a:latin typeface="Arial" charset="0"/>
                <a:cs typeface="Arial" charset="0"/>
              </a:rPr>
              <a:t>(% CD4+ or CD8- T cells)</a:t>
            </a:r>
            <a:endParaRPr lang="el-GR" sz="800">
              <a:latin typeface="Arial" charset="0"/>
              <a:cs typeface="Arial" charset="0"/>
            </a:endParaRPr>
          </a:p>
        </p:txBody>
      </p:sp>
      <p:sp>
        <p:nvSpPr>
          <p:cNvPr id="2114" name="Text Box 96"/>
          <p:cNvSpPr txBox="1">
            <a:spLocks noChangeArrowheads="1"/>
          </p:cNvSpPr>
          <p:nvPr/>
        </p:nvSpPr>
        <p:spPr bwMode="auto">
          <a:xfrm>
            <a:off x="5186363" y="2157413"/>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15" name="Text Box 96"/>
          <p:cNvSpPr txBox="1">
            <a:spLocks noChangeArrowheads="1"/>
          </p:cNvSpPr>
          <p:nvPr/>
        </p:nvSpPr>
        <p:spPr bwMode="auto">
          <a:xfrm>
            <a:off x="5749925" y="2157413"/>
            <a:ext cx="420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16" name="Text Box 96"/>
          <p:cNvSpPr txBox="1">
            <a:spLocks noChangeArrowheads="1"/>
          </p:cNvSpPr>
          <p:nvPr/>
        </p:nvSpPr>
        <p:spPr bwMode="auto">
          <a:xfrm>
            <a:off x="6140450" y="2157413"/>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17" name="Text Box 96"/>
          <p:cNvSpPr txBox="1">
            <a:spLocks noChangeArrowheads="1"/>
          </p:cNvSpPr>
          <p:nvPr/>
        </p:nvSpPr>
        <p:spPr bwMode="auto">
          <a:xfrm>
            <a:off x="6497638" y="2157413"/>
            <a:ext cx="587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18" name="Text Box 96"/>
          <p:cNvSpPr txBox="1">
            <a:spLocks noChangeArrowheads="1"/>
          </p:cNvSpPr>
          <p:nvPr/>
        </p:nvSpPr>
        <p:spPr bwMode="auto">
          <a:xfrm>
            <a:off x="7231063" y="21621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19" name="Text Box 96"/>
          <p:cNvSpPr txBox="1">
            <a:spLocks noChangeArrowheads="1"/>
          </p:cNvSpPr>
          <p:nvPr/>
        </p:nvSpPr>
        <p:spPr bwMode="auto">
          <a:xfrm>
            <a:off x="7794625" y="2162175"/>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20" name="Text Box 96"/>
          <p:cNvSpPr txBox="1">
            <a:spLocks noChangeArrowheads="1"/>
          </p:cNvSpPr>
          <p:nvPr/>
        </p:nvSpPr>
        <p:spPr bwMode="auto">
          <a:xfrm>
            <a:off x="8185150" y="21621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21" name="Text Box 96"/>
          <p:cNvSpPr txBox="1">
            <a:spLocks noChangeArrowheads="1"/>
          </p:cNvSpPr>
          <p:nvPr/>
        </p:nvSpPr>
        <p:spPr bwMode="auto">
          <a:xfrm>
            <a:off x="8542338" y="2162175"/>
            <a:ext cx="588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22" name="Text Box 96"/>
          <p:cNvSpPr txBox="1">
            <a:spLocks noChangeArrowheads="1"/>
          </p:cNvSpPr>
          <p:nvPr/>
        </p:nvSpPr>
        <p:spPr bwMode="auto">
          <a:xfrm>
            <a:off x="3176588" y="21621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23" name="Text Box 96"/>
          <p:cNvSpPr txBox="1">
            <a:spLocks noChangeArrowheads="1"/>
          </p:cNvSpPr>
          <p:nvPr/>
        </p:nvSpPr>
        <p:spPr bwMode="auto">
          <a:xfrm>
            <a:off x="3740150" y="2162175"/>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24" name="Text Box 96"/>
          <p:cNvSpPr txBox="1">
            <a:spLocks noChangeArrowheads="1"/>
          </p:cNvSpPr>
          <p:nvPr/>
        </p:nvSpPr>
        <p:spPr bwMode="auto">
          <a:xfrm>
            <a:off x="4130675" y="21621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25" name="Text Box 96"/>
          <p:cNvSpPr txBox="1">
            <a:spLocks noChangeArrowheads="1"/>
          </p:cNvSpPr>
          <p:nvPr/>
        </p:nvSpPr>
        <p:spPr bwMode="auto">
          <a:xfrm>
            <a:off x="4487863" y="2162175"/>
            <a:ext cx="588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graphicFrame>
        <p:nvGraphicFramePr>
          <p:cNvPr id="2126" name="Object 1"/>
          <p:cNvGraphicFramePr>
            <a:graphicFrameLocks noChangeAspect="1"/>
          </p:cNvGraphicFramePr>
          <p:nvPr/>
        </p:nvGraphicFramePr>
        <p:xfrm>
          <a:off x="2824163" y="693738"/>
          <a:ext cx="6426200" cy="1609725"/>
        </p:xfrm>
        <a:graphic>
          <a:graphicData uri="http://schemas.openxmlformats.org/presentationml/2006/ole">
            <mc:AlternateContent xmlns:mc="http://schemas.openxmlformats.org/markup-compatibility/2006">
              <mc:Choice xmlns:v="urn:schemas-microsoft-com:vml" Requires="v">
                <p:oleObj spid="_x0000_s1036" name="Prism 6" r:id="rId14" imgW="8185525" imgH="2049276" progId="Prism6.Document">
                  <p:embed/>
                </p:oleObj>
              </mc:Choice>
              <mc:Fallback>
                <p:oleObj name="Prism 6" r:id="rId14" imgW="8185525" imgH="2049276" progId="Prism6.Document">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4163" y="693738"/>
                        <a:ext cx="6426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27" name="Text Box 95"/>
          <p:cNvSpPr txBox="1">
            <a:spLocks noChangeArrowheads="1"/>
          </p:cNvSpPr>
          <p:nvPr/>
        </p:nvSpPr>
        <p:spPr bwMode="auto">
          <a:xfrm rot="-5400000">
            <a:off x="-520701" y="1277938"/>
            <a:ext cx="1350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T</a:t>
            </a:r>
            <a:r>
              <a:rPr lang="en-GB" sz="800" baseline="-25000">
                <a:latin typeface="Arial" charset="0"/>
                <a:cs typeface="Arial" charset="0"/>
              </a:rPr>
              <a:t>H</a:t>
            </a:r>
            <a:r>
              <a:rPr lang="en-GB" sz="800">
                <a:latin typeface="Arial" charset="0"/>
                <a:cs typeface="Arial" charset="0"/>
              </a:rPr>
              <a:t>2 cell frequencies</a:t>
            </a:r>
          </a:p>
          <a:p>
            <a:pPr algn="ctr"/>
            <a:r>
              <a:rPr lang="en-GB" sz="800">
                <a:latin typeface="Arial" charset="0"/>
                <a:cs typeface="Arial" charset="0"/>
              </a:rPr>
              <a:t>(% CD4+ or CD8- T cells)</a:t>
            </a:r>
            <a:endParaRPr lang="el-GR" sz="800">
              <a:latin typeface="Arial" charset="0"/>
              <a:cs typeface="Arial" charset="0"/>
            </a:endParaRPr>
          </a:p>
        </p:txBody>
      </p:sp>
      <p:sp>
        <p:nvSpPr>
          <p:cNvPr id="2128" name="Text Box 14"/>
          <p:cNvSpPr txBox="1">
            <a:spLocks noChangeArrowheads="1"/>
          </p:cNvSpPr>
          <p:nvPr/>
        </p:nvSpPr>
        <p:spPr bwMode="auto">
          <a:xfrm>
            <a:off x="2220913" y="915988"/>
            <a:ext cx="8286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Health</a:t>
            </a:r>
            <a:endParaRPr lang="en-US" sz="800">
              <a:latin typeface="Arial" charset="0"/>
              <a:cs typeface="Arial" charset="0"/>
            </a:endParaRPr>
          </a:p>
        </p:txBody>
      </p:sp>
      <p:sp>
        <p:nvSpPr>
          <p:cNvPr id="2129" name="Text Box 14"/>
          <p:cNvSpPr txBox="1">
            <a:spLocks noChangeArrowheads="1"/>
          </p:cNvSpPr>
          <p:nvPr/>
        </p:nvSpPr>
        <p:spPr bwMode="auto">
          <a:xfrm>
            <a:off x="2214563" y="1028700"/>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Asthma</a:t>
            </a:r>
            <a:endParaRPr lang="en-US" sz="800">
              <a:latin typeface="Arial" charset="0"/>
              <a:cs typeface="Arial" charset="0"/>
            </a:endParaRPr>
          </a:p>
        </p:txBody>
      </p:sp>
      <p:sp>
        <p:nvSpPr>
          <p:cNvPr id="2130" name="Text Box 96"/>
          <p:cNvSpPr txBox="1">
            <a:spLocks noChangeArrowheads="1"/>
          </p:cNvSpPr>
          <p:nvPr/>
        </p:nvSpPr>
        <p:spPr bwMode="auto">
          <a:xfrm>
            <a:off x="385763" y="2108200"/>
            <a:ext cx="554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PBMC</a:t>
            </a:r>
            <a:endParaRPr lang="en-US" sz="1000">
              <a:latin typeface="Arial" charset="0"/>
              <a:cs typeface="Arial" charset="0"/>
            </a:endParaRPr>
          </a:p>
        </p:txBody>
      </p:sp>
      <p:sp>
        <p:nvSpPr>
          <p:cNvPr id="2131" name="Text Box 96"/>
          <p:cNvSpPr txBox="1">
            <a:spLocks noChangeArrowheads="1"/>
          </p:cNvSpPr>
          <p:nvPr/>
        </p:nvSpPr>
        <p:spPr bwMode="auto">
          <a:xfrm>
            <a:off x="836613" y="2109788"/>
            <a:ext cx="623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Sputum</a:t>
            </a:r>
            <a:endParaRPr lang="en-US" sz="1000">
              <a:latin typeface="Arial" charset="0"/>
              <a:cs typeface="Arial" charset="0"/>
            </a:endParaRPr>
          </a:p>
        </p:txBody>
      </p:sp>
      <p:sp>
        <p:nvSpPr>
          <p:cNvPr id="2132" name="Text Box 96"/>
          <p:cNvSpPr txBox="1">
            <a:spLocks noChangeArrowheads="1"/>
          </p:cNvSpPr>
          <p:nvPr/>
        </p:nvSpPr>
        <p:spPr bwMode="auto">
          <a:xfrm>
            <a:off x="1304925" y="2109788"/>
            <a:ext cx="42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a:t>
            </a:r>
            <a:endParaRPr lang="en-US" sz="1000">
              <a:latin typeface="Arial" charset="0"/>
              <a:cs typeface="Arial" charset="0"/>
            </a:endParaRPr>
          </a:p>
        </p:txBody>
      </p:sp>
      <p:sp>
        <p:nvSpPr>
          <p:cNvPr id="2133" name="Text Box 96"/>
          <p:cNvSpPr txBox="1">
            <a:spLocks noChangeArrowheads="1"/>
          </p:cNvSpPr>
          <p:nvPr/>
        </p:nvSpPr>
        <p:spPr bwMode="auto">
          <a:xfrm>
            <a:off x="1717675" y="2109788"/>
            <a:ext cx="568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Biopsy</a:t>
            </a:r>
            <a:endParaRPr lang="en-US" sz="1000">
              <a:latin typeface="Arial" charset="0"/>
              <a:cs typeface="Arial" charset="0"/>
            </a:endParaRPr>
          </a:p>
        </p:txBody>
      </p:sp>
      <p:cxnSp>
        <p:nvCxnSpPr>
          <p:cNvPr id="133" name="Straight Connector 132"/>
          <p:cNvCxnSpPr/>
          <p:nvPr/>
        </p:nvCxnSpPr>
        <p:spPr>
          <a:xfrm>
            <a:off x="868363" y="2038350"/>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322388" y="2038350"/>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771650" y="2038350"/>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37" name="Text Box 96"/>
          <p:cNvSpPr txBox="1">
            <a:spLocks noChangeArrowheads="1"/>
          </p:cNvSpPr>
          <p:nvPr/>
        </p:nvSpPr>
        <p:spPr bwMode="auto">
          <a:xfrm>
            <a:off x="3546475" y="503238"/>
            <a:ext cx="1141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ANOVA P=0</a:t>
            </a:r>
            <a:r>
              <a:rPr lang="en-GB" sz="1000"/>
              <a:t>.</a:t>
            </a:r>
            <a:r>
              <a:rPr lang="en-GB" sz="1000">
                <a:latin typeface="Arial" charset="0"/>
                <a:cs typeface="Arial" charset="0"/>
              </a:rPr>
              <a:t>004</a:t>
            </a:r>
            <a:endParaRPr lang="en-US" sz="1000">
              <a:latin typeface="Arial" charset="0"/>
              <a:cs typeface="Arial" charset="0"/>
            </a:endParaRPr>
          </a:p>
        </p:txBody>
      </p:sp>
      <p:sp>
        <p:nvSpPr>
          <p:cNvPr id="2138" name="Text Box 96"/>
          <p:cNvSpPr txBox="1">
            <a:spLocks noChangeArrowheads="1"/>
          </p:cNvSpPr>
          <p:nvPr/>
        </p:nvSpPr>
        <p:spPr bwMode="auto">
          <a:xfrm>
            <a:off x="5619750" y="492125"/>
            <a:ext cx="1071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P=0</a:t>
            </a:r>
            <a:r>
              <a:rPr lang="en-GB" sz="1000"/>
              <a:t>.</a:t>
            </a:r>
            <a:r>
              <a:rPr lang="en-GB" sz="1000">
                <a:latin typeface="Arial" charset="0"/>
                <a:cs typeface="Arial" charset="0"/>
              </a:rPr>
              <a:t>03</a:t>
            </a:r>
            <a:endParaRPr lang="en-US" sz="1000">
              <a:latin typeface="Arial" charset="0"/>
              <a:cs typeface="Arial" charset="0"/>
            </a:endParaRPr>
          </a:p>
        </p:txBody>
      </p:sp>
      <p:sp>
        <p:nvSpPr>
          <p:cNvPr id="2139" name="Text Box 96"/>
          <p:cNvSpPr txBox="1">
            <a:spLocks noChangeArrowheads="1"/>
          </p:cNvSpPr>
          <p:nvPr/>
        </p:nvSpPr>
        <p:spPr bwMode="auto">
          <a:xfrm>
            <a:off x="7616825" y="501650"/>
            <a:ext cx="1071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ANOVA P=0</a:t>
            </a:r>
            <a:r>
              <a:rPr lang="en-GB" sz="1000"/>
              <a:t>.</a:t>
            </a:r>
            <a:r>
              <a:rPr lang="en-GB" sz="1000">
                <a:latin typeface="Arial" charset="0"/>
                <a:cs typeface="Arial" charset="0"/>
              </a:rPr>
              <a:t>02</a:t>
            </a:r>
            <a:endParaRPr lang="en-US" sz="1000">
              <a:latin typeface="Arial" charset="0"/>
              <a:cs typeface="Arial" charset="0"/>
            </a:endParaRPr>
          </a:p>
        </p:txBody>
      </p:sp>
      <p:sp>
        <p:nvSpPr>
          <p:cNvPr id="2140" name="TextBox 73"/>
          <p:cNvSpPr txBox="1">
            <a:spLocks noChangeArrowheads="1"/>
          </p:cNvSpPr>
          <p:nvPr/>
        </p:nvSpPr>
        <p:spPr bwMode="auto">
          <a:xfrm>
            <a:off x="7639050" y="731838"/>
            <a:ext cx="27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latin typeface="Arial" charset="0"/>
                <a:cs typeface="Arial" charset="0"/>
              </a:rPr>
              <a:t>*</a:t>
            </a:r>
          </a:p>
        </p:txBody>
      </p:sp>
      <p:sp>
        <p:nvSpPr>
          <p:cNvPr id="2141" name="TextBox 75"/>
          <p:cNvSpPr txBox="1">
            <a:spLocks noChangeArrowheads="1"/>
          </p:cNvSpPr>
          <p:nvPr/>
        </p:nvSpPr>
        <p:spPr bwMode="auto">
          <a:xfrm>
            <a:off x="3498850" y="781050"/>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latin typeface="Arial" charset="0"/>
                <a:cs typeface="Arial" charset="0"/>
              </a:rPr>
              <a:t>**</a:t>
            </a:r>
          </a:p>
        </p:txBody>
      </p:sp>
      <p:sp>
        <p:nvSpPr>
          <p:cNvPr id="2142" name="Text Box 96"/>
          <p:cNvSpPr txBox="1">
            <a:spLocks noChangeArrowheads="1"/>
          </p:cNvSpPr>
          <p:nvPr/>
        </p:nvSpPr>
        <p:spPr bwMode="auto">
          <a:xfrm>
            <a:off x="3770313" y="26035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PBMC</a:t>
            </a:r>
            <a:endParaRPr lang="en-US" sz="1000">
              <a:latin typeface="Arial" charset="0"/>
              <a:cs typeface="Arial" charset="0"/>
            </a:endParaRPr>
          </a:p>
        </p:txBody>
      </p:sp>
      <p:sp>
        <p:nvSpPr>
          <p:cNvPr id="2143" name="Text Box 96"/>
          <p:cNvSpPr txBox="1">
            <a:spLocks noChangeArrowheads="1"/>
          </p:cNvSpPr>
          <p:nvPr/>
        </p:nvSpPr>
        <p:spPr bwMode="auto">
          <a:xfrm>
            <a:off x="5795963" y="260350"/>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Sputum</a:t>
            </a:r>
            <a:endParaRPr lang="en-US" sz="1000">
              <a:latin typeface="Arial" charset="0"/>
              <a:cs typeface="Arial" charset="0"/>
            </a:endParaRPr>
          </a:p>
        </p:txBody>
      </p:sp>
      <p:sp>
        <p:nvSpPr>
          <p:cNvPr id="2144" name="Text Box 96"/>
          <p:cNvSpPr txBox="1">
            <a:spLocks noChangeArrowheads="1"/>
          </p:cNvSpPr>
          <p:nvPr/>
        </p:nvSpPr>
        <p:spPr bwMode="auto">
          <a:xfrm>
            <a:off x="7881938" y="260350"/>
            <a:ext cx="566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Biopsy</a:t>
            </a:r>
            <a:endParaRPr lang="en-US" sz="1000">
              <a:latin typeface="Arial" charset="0"/>
              <a:cs typeface="Arial" charset="0"/>
            </a:endParaRPr>
          </a:p>
        </p:txBody>
      </p:sp>
      <p:sp>
        <p:nvSpPr>
          <p:cNvPr id="2145" name="Text Box 96"/>
          <p:cNvSpPr txBox="1">
            <a:spLocks noChangeArrowheads="1"/>
          </p:cNvSpPr>
          <p:nvPr/>
        </p:nvSpPr>
        <p:spPr bwMode="auto">
          <a:xfrm>
            <a:off x="1570038" y="796925"/>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P=0</a:t>
            </a:r>
            <a:r>
              <a:rPr lang="en-GB" sz="1000"/>
              <a:t>.</a:t>
            </a:r>
            <a:r>
              <a:rPr lang="en-GB" sz="1000">
                <a:latin typeface="Arial" charset="0"/>
                <a:cs typeface="Arial" charset="0"/>
              </a:rPr>
              <a:t>04</a:t>
            </a:r>
            <a:endParaRPr lang="en-US" sz="1000">
              <a:latin typeface="Arial" charset="0"/>
              <a:cs typeface="Arial" charset="0"/>
            </a:endParaRPr>
          </a:p>
        </p:txBody>
      </p:sp>
      <p:cxnSp>
        <p:nvCxnSpPr>
          <p:cNvPr id="5" name="Straight Connector 4"/>
          <p:cNvCxnSpPr/>
          <p:nvPr/>
        </p:nvCxnSpPr>
        <p:spPr>
          <a:xfrm>
            <a:off x="3490913" y="1042988"/>
            <a:ext cx="373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589838" y="966788"/>
            <a:ext cx="373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527675" y="5589588"/>
            <a:ext cx="12493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913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4"/>
          <p:cNvSpPr txBox="1">
            <a:spLocks noChangeArrowheads="1"/>
          </p:cNvSpPr>
          <p:nvPr/>
        </p:nvSpPr>
        <p:spPr bwMode="auto">
          <a:xfrm>
            <a:off x="2724150" y="776288"/>
            <a:ext cx="8286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Health</a:t>
            </a:r>
            <a:endParaRPr lang="en-US" sz="800">
              <a:latin typeface="Arial" charset="0"/>
              <a:cs typeface="Arial" charset="0"/>
            </a:endParaRPr>
          </a:p>
        </p:txBody>
      </p:sp>
      <p:sp>
        <p:nvSpPr>
          <p:cNvPr id="2051" name="Text Box 14"/>
          <p:cNvSpPr txBox="1">
            <a:spLocks noChangeArrowheads="1"/>
          </p:cNvSpPr>
          <p:nvPr/>
        </p:nvSpPr>
        <p:spPr bwMode="auto">
          <a:xfrm>
            <a:off x="2717800" y="908050"/>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Asthma</a:t>
            </a:r>
            <a:endParaRPr lang="en-US" sz="800">
              <a:latin typeface="Arial" charset="0"/>
              <a:cs typeface="Arial" charset="0"/>
            </a:endParaRPr>
          </a:p>
        </p:txBody>
      </p:sp>
      <p:graphicFrame>
        <p:nvGraphicFramePr>
          <p:cNvPr id="2052" name="Object 953"/>
          <p:cNvGraphicFramePr>
            <a:graphicFrameLocks noChangeAspect="1"/>
          </p:cNvGraphicFramePr>
          <p:nvPr/>
        </p:nvGraphicFramePr>
        <p:xfrm>
          <a:off x="509588" y="620713"/>
          <a:ext cx="2432050" cy="1452562"/>
        </p:xfrm>
        <a:graphic>
          <a:graphicData uri="http://schemas.openxmlformats.org/presentationml/2006/ole">
            <mc:AlternateContent xmlns:mc="http://schemas.openxmlformats.org/markup-compatibility/2006">
              <mc:Choice xmlns:v="urn:schemas-microsoft-com:vml" Requires="v">
                <p:oleObj spid="_x0000_s20483" name="Prism 5" r:id="rId4" imgW="3796191" imgH="2262488" progId="Prism5.Document">
                  <p:embed/>
                </p:oleObj>
              </mc:Choice>
              <mc:Fallback>
                <p:oleObj name="Prism 5" r:id="rId4" imgW="3796191" imgH="2262488"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620713"/>
                        <a:ext cx="24320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Text Box 96"/>
          <p:cNvSpPr txBox="1">
            <a:spLocks noChangeArrowheads="1"/>
          </p:cNvSpPr>
          <p:nvPr/>
        </p:nvSpPr>
        <p:spPr bwMode="auto">
          <a:xfrm>
            <a:off x="890588" y="608013"/>
            <a:ext cx="5921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P&gt;0.05</a:t>
            </a:r>
            <a:endParaRPr lang="en-US" sz="1000">
              <a:latin typeface="Arial" charset="0"/>
              <a:cs typeface="Arial" charset="0"/>
            </a:endParaRPr>
          </a:p>
        </p:txBody>
      </p:sp>
      <p:sp>
        <p:nvSpPr>
          <p:cNvPr id="2054" name="Text Box 14"/>
          <p:cNvSpPr txBox="1">
            <a:spLocks noChangeArrowheads="1"/>
          </p:cNvSpPr>
          <p:nvPr/>
        </p:nvSpPr>
        <p:spPr bwMode="auto">
          <a:xfrm>
            <a:off x="19050" y="273050"/>
            <a:ext cx="468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A .</a:t>
            </a:r>
            <a:r>
              <a:rPr lang="el-GR" sz="1200">
                <a:latin typeface="Arial" charset="0"/>
                <a:cs typeface="Arial" charset="0"/>
              </a:rPr>
              <a:t>γδ</a:t>
            </a:r>
            <a:r>
              <a:rPr lang="en-GB" sz="1200">
                <a:latin typeface="Arial" charset="0"/>
                <a:cs typeface="Arial" charset="0"/>
              </a:rPr>
              <a:t>-17 T cells</a:t>
            </a:r>
            <a:endParaRPr lang="en-US" sz="1200">
              <a:latin typeface="Arial" charset="0"/>
              <a:cs typeface="Arial" charset="0"/>
            </a:endParaRPr>
          </a:p>
        </p:txBody>
      </p:sp>
      <p:sp>
        <p:nvSpPr>
          <p:cNvPr id="2055" name="Text Box 96"/>
          <p:cNvSpPr txBox="1">
            <a:spLocks noChangeArrowheads="1"/>
          </p:cNvSpPr>
          <p:nvPr/>
        </p:nvSpPr>
        <p:spPr bwMode="auto">
          <a:xfrm>
            <a:off x="946150" y="2022475"/>
            <a:ext cx="554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PBMC</a:t>
            </a:r>
            <a:endParaRPr lang="en-US" sz="1000">
              <a:latin typeface="Arial" charset="0"/>
              <a:cs typeface="Arial" charset="0"/>
            </a:endParaRPr>
          </a:p>
        </p:txBody>
      </p:sp>
      <p:sp>
        <p:nvSpPr>
          <p:cNvPr id="2056" name="Text Box 96"/>
          <p:cNvSpPr txBox="1">
            <a:spLocks noChangeArrowheads="1"/>
          </p:cNvSpPr>
          <p:nvPr/>
        </p:nvSpPr>
        <p:spPr bwMode="auto">
          <a:xfrm>
            <a:off x="1887538" y="2024063"/>
            <a:ext cx="42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a:t>
            </a:r>
            <a:endParaRPr lang="en-US" sz="1000">
              <a:latin typeface="Arial" charset="0"/>
              <a:cs typeface="Arial" charset="0"/>
            </a:endParaRPr>
          </a:p>
        </p:txBody>
      </p:sp>
      <p:cxnSp>
        <p:nvCxnSpPr>
          <p:cNvPr id="66" name="Straight Connector 65"/>
          <p:cNvCxnSpPr/>
          <p:nvPr/>
        </p:nvCxnSpPr>
        <p:spPr>
          <a:xfrm>
            <a:off x="1657350" y="1968500"/>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58" name="Text Box 96"/>
          <p:cNvSpPr txBox="1">
            <a:spLocks noChangeArrowheads="1"/>
          </p:cNvSpPr>
          <p:nvPr/>
        </p:nvSpPr>
        <p:spPr bwMode="auto">
          <a:xfrm>
            <a:off x="4297363" y="38100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PBMC</a:t>
            </a:r>
            <a:endParaRPr lang="en-US" sz="1000">
              <a:latin typeface="Arial" charset="0"/>
              <a:cs typeface="Arial" charset="0"/>
            </a:endParaRPr>
          </a:p>
        </p:txBody>
      </p:sp>
      <p:sp>
        <p:nvSpPr>
          <p:cNvPr id="2059" name="Text Box 96"/>
          <p:cNvSpPr txBox="1">
            <a:spLocks noChangeArrowheads="1"/>
          </p:cNvSpPr>
          <p:nvPr/>
        </p:nvSpPr>
        <p:spPr bwMode="auto">
          <a:xfrm>
            <a:off x="6824663" y="381000"/>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a:t>
            </a:r>
            <a:endParaRPr lang="en-US" sz="1000">
              <a:latin typeface="Arial" charset="0"/>
              <a:cs typeface="Arial" charset="0"/>
            </a:endParaRPr>
          </a:p>
        </p:txBody>
      </p:sp>
      <p:sp>
        <p:nvSpPr>
          <p:cNvPr id="2060" name="Text Box 95"/>
          <p:cNvSpPr txBox="1">
            <a:spLocks noChangeArrowheads="1"/>
          </p:cNvSpPr>
          <p:nvPr/>
        </p:nvSpPr>
        <p:spPr bwMode="auto">
          <a:xfrm rot="-5400000">
            <a:off x="2721769" y="1169194"/>
            <a:ext cx="1401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IL-17-secreting </a:t>
            </a:r>
            <a:r>
              <a:rPr lang="el-GR" sz="800">
                <a:latin typeface="Arial" charset="0"/>
                <a:cs typeface="Arial" charset="0"/>
              </a:rPr>
              <a:t>γδ</a:t>
            </a:r>
            <a:r>
              <a:rPr lang="en-GB" sz="800">
                <a:latin typeface="Arial" charset="0"/>
                <a:cs typeface="Arial" charset="0"/>
              </a:rPr>
              <a:t> T cell</a:t>
            </a:r>
          </a:p>
          <a:p>
            <a:pPr algn="ctr"/>
            <a:r>
              <a:rPr lang="en-GB" sz="800">
                <a:latin typeface="Arial" charset="0"/>
                <a:cs typeface="Arial" charset="0"/>
              </a:rPr>
              <a:t>Frequencies (% </a:t>
            </a:r>
            <a:r>
              <a:rPr lang="el-GR" sz="800">
                <a:latin typeface="Arial" charset="0"/>
                <a:cs typeface="Arial" charset="0"/>
              </a:rPr>
              <a:t>γδ</a:t>
            </a:r>
            <a:r>
              <a:rPr lang="en-GB" sz="800">
                <a:latin typeface="Arial" charset="0"/>
                <a:cs typeface="Arial" charset="0"/>
              </a:rPr>
              <a:t> T cells)</a:t>
            </a:r>
            <a:endParaRPr lang="el-GR" sz="800">
              <a:latin typeface="Arial" charset="0"/>
              <a:cs typeface="Arial" charset="0"/>
            </a:endParaRPr>
          </a:p>
        </p:txBody>
      </p:sp>
      <p:sp>
        <p:nvSpPr>
          <p:cNvPr id="2061" name="Text Box 96"/>
          <p:cNvSpPr txBox="1">
            <a:spLocks noChangeArrowheads="1"/>
          </p:cNvSpPr>
          <p:nvPr/>
        </p:nvSpPr>
        <p:spPr bwMode="auto">
          <a:xfrm>
            <a:off x="6107113" y="20097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62" name="Text Box 96"/>
          <p:cNvSpPr txBox="1">
            <a:spLocks noChangeArrowheads="1"/>
          </p:cNvSpPr>
          <p:nvPr/>
        </p:nvSpPr>
        <p:spPr bwMode="auto">
          <a:xfrm>
            <a:off x="6670675" y="2009775"/>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63" name="Text Box 96"/>
          <p:cNvSpPr txBox="1">
            <a:spLocks noChangeArrowheads="1"/>
          </p:cNvSpPr>
          <p:nvPr/>
        </p:nvSpPr>
        <p:spPr bwMode="auto">
          <a:xfrm>
            <a:off x="7061200" y="20097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64" name="Text Box 96"/>
          <p:cNvSpPr txBox="1">
            <a:spLocks noChangeArrowheads="1"/>
          </p:cNvSpPr>
          <p:nvPr/>
        </p:nvSpPr>
        <p:spPr bwMode="auto">
          <a:xfrm>
            <a:off x="7418388" y="2009775"/>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65" name="Text Box 96"/>
          <p:cNvSpPr txBox="1">
            <a:spLocks noChangeArrowheads="1"/>
          </p:cNvSpPr>
          <p:nvPr/>
        </p:nvSpPr>
        <p:spPr bwMode="auto">
          <a:xfrm>
            <a:off x="3657600" y="2014538"/>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66" name="Text Box 96"/>
          <p:cNvSpPr txBox="1">
            <a:spLocks noChangeArrowheads="1"/>
          </p:cNvSpPr>
          <p:nvPr/>
        </p:nvSpPr>
        <p:spPr bwMode="auto">
          <a:xfrm>
            <a:off x="4221163" y="2014538"/>
            <a:ext cx="420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67" name="Text Box 96"/>
          <p:cNvSpPr txBox="1">
            <a:spLocks noChangeArrowheads="1"/>
          </p:cNvSpPr>
          <p:nvPr/>
        </p:nvSpPr>
        <p:spPr bwMode="auto">
          <a:xfrm>
            <a:off x="4611688" y="2014538"/>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68" name="Text Box 96"/>
          <p:cNvSpPr txBox="1">
            <a:spLocks noChangeArrowheads="1"/>
          </p:cNvSpPr>
          <p:nvPr/>
        </p:nvSpPr>
        <p:spPr bwMode="auto">
          <a:xfrm>
            <a:off x="4968875" y="2014538"/>
            <a:ext cx="588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graphicFrame>
        <p:nvGraphicFramePr>
          <p:cNvPr id="2069" name="Object 1"/>
          <p:cNvGraphicFramePr>
            <a:graphicFrameLocks noChangeAspect="1"/>
          </p:cNvGraphicFramePr>
          <p:nvPr/>
        </p:nvGraphicFramePr>
        <p:xfrm>
          <a:off x="3419475" y="604838"/>
          <a:ext cx="4608513" cy="1555750"/>
        </p:xfrm>
        <a:graphic>
          <a:graphicData uri="http://schemas.openxmlformats.org/presentationml/2006/ole">
            <mc:AlternateContent xmlns:mc="http://schemas.openxmlformats.org/markup-compatibility/2006">
              <mc:Choice xmlns:v="urn:schemas-microsoft-com:vml" Requires="v">
                <p:oleObj spid="_x0000_s20484" name="Prism 6" r:id="rId6" imgW="5871293" imgH="1980487" progId="Prism6.Document">
                  <p:embed/>
                </p:oleObj>
              </mc:Choice>
              <mc:Fallback>
                <p:oleObj name="Prism 6" r:id="rId6" imgW="5871293" imgH="1980487"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604838"/>
                        <a:ext cx="46085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0" name="Text Box 96"/>
          <p:cNvSpPr txBox="1">
            <a:spLocks noChangeArrowheads="1"/>
          </p:cNvSpPr>
          <p:nvPr/>
        </p:nvSpPr>
        <p:spPr bwMode="auto">
          <a:xfrm>
            <a:off x="1797050" y="612775"/>
            <a:ext cx="592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P&gt;0.05</a:t>
            </a:r>
            <a:endParaRPr lang="en-US" sz="1000">
              <a:latin typeface="Arial" charset="0"/>
              <a:cs typeface="Arial" charset="0"/>
            </a:endParaRPr>
          </a:p>
        </p:txBody>
      </p:sp>
      <p:sp>
        <p:nvSpPr>
          <p:cNvPr id="2071" name="Text Box 95"/>
          <p:cNvSpPr txBox="1">
            <a:spLocks noChangeArrowheads="1"/>
          </p:cNvSpPr>
          <p:nvPr/>
        </p:nvSpPr>
        <p:spPr bwMode="auto">
          <a:xfrm rot="-5400000">
            <a:off x="-344487" y="1200150"/>
            <a:ext cx="1401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800">
                <a:latin typeface="Arial" charset="0"/>
                <a:cs typeface="Arial" charset="0"/>
              </a:rPr>
              <a:t>IL-17-secreting </a:t>
            </a:r>
            <a:r>
              <a:rPr lang="el-GR" sz="800">
                <a:latin typeface="Arial" charset="0"/>
                <a:cs typeface="Arial" charset="0"/>
              </a:rPr>
              <a:t>γδ</a:t>
            </a:r>
            <a:r>
              <a:rPr lang="en-GB" sz="800">
                <a:latin typeface="Arial" charset="0"/>
                <a:cs typeface="Arial" charset="0"/>
              </a:rPr>
              <a:t> T cell</a:t>
            </a:r>
          </a:p>
          <a:p>
            <a:pPr algn="ctr"/>
            <a:r>
              <a:rPr lang="en-GB" sz="800">
                <a:latin typeface="Arial" charset="0"/>
                <a:cs typeface="Arial" charset="0"/>
              </a:rPr>
              <a:t>Frequencies (% </a:t>
            </a:r>
            <a:r>
              <a:rPr lang="el-GR" sz="800">
                <a:latin typeface="Arial" charset="0"/>
                <a:cs typeface="Arial" charset="0"/>
              </a:rPr>
              <a:t>γδ</a:t>
            </a:r>
            <a:r>
              <a:rPr lang="en-GB" sz="800">
                <a:latin typeface="Arial" charset="0"/>
                <a:cs typeface="Arial" charset="0"/>
              </a:rPr>
              <a:t> T cells)</a:t>
            </a:r>
            <a:endParaRPr lang="el-GR" sz="800">
              <a:latin typeface="Arial" charset="0"/>
              <a:cs typeface="Arial" charset="0"/>
            </a:endParaRPr>
          </a:p>
        </p:txBody>
      </p:sp>
      <p:sp>
        <p:nvSpPr>
          <p:cNvPr id="2072" name="Text Box 96"/>
          <p:cNvSpPr txBox="1">
            <a:spLocks noChangeArrowheads="1"/>
          </p:cNvSpPr>
          <p:nvPr/>
        </p:nvSpPr>
        <p:spPr bwMode="auto">
          <a:xfrm>
            <a:off x="4038600" y="623888"/>
            <a:ext cx="1074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P&gt;0.05</a:t>
            </a:r>
            <a:endParaRPr lang="en-US" sz="1000">
              <a:latin typeface="Arial" charset="0"/>
              <a:cs typeface="Arial" charset="0"/>
            </a:endParaRPr>
          </a:p>
        </p:txBody>
      </p:sp>
      <p:sp>
        <p:nvSpPr>
          <p:cNvPr id="2073" name="Text Box 96"/>
          <p:cNvSpPr txBox="1">
            <a:spLocks noChangeArrowheads="1"/>
          </p:cNvSpPr>
          <p:nvPr/>
        </p:nvSpPr>
        <p:spPr bwMode="auto">
          <a:xfrm>
            <a:off x="6491288" y="612775"/>
            <a:ext cx="1074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P&gt;0.05</a:t>
            </a:r>
            <a:endParaRPr lang="en-US" sz="1000">
              <a:latin typeface="Arial" charset="0"/>
              <a:cs typeface="Arial" charset="0"/>
            </a:endParaRPr>
          </a:p>
        </p:txBody>
      </p:sp>
    </p:spTree>
    <p:extLst>
      <p:ext uri="{BB962C8B-B14F-4D97-AF65-F5344CB8AC3E}">
        <p14:creationId xmlns:p14="http://schemas.microsoft.com/office/powerpoint/2010/main" val="1699089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3089275" y="650875"/>
          <a:ext cx="1984375" cy="5527675"/>
        </p:xfrm>
        <a:graphic>
          <a:graphicData uri="http://schemas.openxmlformats.org/presentationml/2006/ole">
            <mc:AlternateContent xmlns:mc="http://schemas.openxmlformats.org/markup-compatibility/2006">
              <mc:Choice xmlns:v="urn:schemas-microsoft-com:vml" Requires="v">
                <p:oleObj spid="_x0000_s22532" name="Prism 5" r:id="rId4" imgW="3729240" imgH="10378440" progId="Prism5.Document">
                  <p:embed/>
                </p:oleObj>
              </mc:Choice>
              <mc:Fallback>
                <p:oleObj name="Prism 5" r:id="rId4" imgW="3729240" imgH="1037844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650875"/>
                        <a:ext cx="198437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14"/>
          <p:cNvSpPr txBox="1">
            <a:spLocks noChangeArrowheads="1"/>
          </p:cNvSpPr>
          <p:nvPr/>
        </p:nvSpPr>
        <p:spPr bwMode="auto">
          <a:xfrm>
            <a:off x="788988" y="631825"/>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Th17</a:t>
            </a:r>
            <a:endParaRPr lang="en-US" sz="1000">
              <a:latin typeface="Arial" charset="0"/>
              <a:cs typeface="Arial" charset="0"/>
            </a:endParaRPr>
          </a:p>
        </p:txBody>
      </p:sp>
      <p:sp>
        <p:nvSpPr>
          <p:cNvPr id="2052" name="Text Box 14"/>
          <p:cNvSpPr txBox="1">
            <a:spLocks noChangeArrowheads="1"/>
          </p:cNvSpPr>
          <p:nvPr/>
        </p:nvSpPr>
        <p:spPr bwMode="auto">
          <a:xfrm>
            <a:off x="792163" y="1968500"/>
            <a:ext cx="1368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Th1</a:t>
            </a:r>
            <a:endParaRPr lang="en-US" sz="1000">
              <a:latin typeface="Arial" charset="0"/>
              <a:cs typeface="Arial" charset="0"/>
            </a:endParaRPr>
          </a:p>
        </p:txBody>
      </p:sp>
      <p:sp>
        <p:nvSpPr>
          <p:cNvPr id="2053" name="Text Box 14"/>
          <p:cNvSpPr txBox="1">
            <a:spLocks noChangeArrowheads="1"/>
          </p:cNvSpPr>
          <p:nvPr/>
        </p:nvSpPr>
        <p:spPr bwMode="auto">
          <a:xfrm>
            <a:off x="827088" y="3462338"/>
            <a:ext cx="1368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Th2</a:t>
            </a:r>
            <a:endParaRPr lang="en-US" sz="1000">
              <a:latin typeface="Arial" charset="0"/>
              <a:cs typeface="Arial" charset="0"/>
            </a:endParaRPr>
          </a:p>
        </p:txBody>
      </p:sp>
      <p:sp>
        <p:nvSpPr>
          <p:cNvPr id="2054" name="Text Box 14"/>
          <p:cNvSpPr txBox="1">
            <a:spLocks noChangeArrowheads="1"/>
          </p:cNvSpPr>
          <p:nvPr/>
        </p:nvSpPr>
        <p:spPr bwMode="auto">
          <a:xfrm>
            <a:off x="788988" y="4913313"/>
            <a:ext cx="1368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Treg</a:t>
            </a:r>
            <a:endParaRPr lang="en-US" sz="1000">
              <a:latin typeface="Arial" charset="0"/>
              <a:cs typeface="Arial" charset="0"/>
            </a:endParaRPr>
          </a:p>
        </p:txBody>
      </p:sp>
      <p:sp>
        <p:nvSpPr>
          <p:cNvPr id="2055" name="Text Box 95"/>
          <p:cNvSpPr txBox="1">
            <a:spLocks noChangeArrowheads="1"/>
          </p:cNvSpPr>
          <p:nvPr/>
        </p:nvSpPr>
        <p:spPr bwMode="auto">
          <a:xfrm rot="-5400000">
            <a:off x="-261937" y="5040313"/>
            <a:ext cx="157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T cell frequency</a:t>
            </a:r>
          </a:p>
          <a:p>
            <a:pPr algn="ctr"/>
            <a:r>
              <a:rPr lang="en-GB" sz="1000">
                <a:latin typeface="Arial" charset="0"/>
                <a:cs typeface="Arial" charset="0"/>
              </a:rPr>
              <a:t>(% of total CD4+ T cells)</a:t>
            </a:r>
            <a:endParaRPr lang="el-GR" sz="1000">
              <a:latin typeface="Arial" charset="0"/>
              <a:cs typeface="Arial" charset="0"/>
            </a:endParaRPr>
          </a:p>
        </p:txBody>
      </p:sp>
      <p:sp>
        <p:nvSpPr>
          <p:cNvPr id="2056" name="Text Box 96"/>
          <p:cNvSpPr txBox="1">
            <a:spLocks noChangeArrowheads="1"/>
          </p:cNvSpPr>
          <p:nvPr/>
        </p:nvSpPr>
        <p:spPr bwMode="auto">
          <a:xfrm>
            <a:off x="1011238" y="6319838"/>
            <a:ext cx="167005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Days since first symptoms</a:t>
            </a:r>
            <a:endParaRPr lang="en-US" sz="1000">
              <a:latin typeface="Arial" charset="0"/>
              <a:cs typeface="Arial" charset="0"/>
            </a:endParaRPr>
          </a:p>
        </p:txBody>
      </p:sp>
      <p:graphicFrame>
        <p:nvGraphicFramePr>
          <p:cNvPr id="2057" name="Object 9"/>
          <p:cNvGraphicFramePr>
            <a:graphicFrameLocks noChangeAspect="1"/>
          </p:cNvGraphicFramePr>
          <p:nvPr/>
        </p:nvGraphicFramePr>
        <p:xfrm>
          <a:off x="1003300" y="696913"/>
          <a:ext cx="1971675" cy="5484812"/>
        </p:xfrm>
        <a:graphic>
          <a:graphicData uri="http://schemas.openxmlformats.org/presentationml/2006/ole">
            <mc:AlternateContent xmlns:mc="http://schemas.openxmlformats.org/markup-compatibility/2006">
              <mc:Choice xmlns:v="urn:schemas-microsoft-com:vml" Requires="v">
                <p:oleObj spid="_x0000_s22533" name="Prism 5" r:id="rId6" imgW="3728880" imgH="10373760" progId="Prism5.Document">
                  <p:embed/>
                </p:oleObj>
              </mc:Choice>
              <mc:Fallback>
                <p:oleObj name="Prism 5" r:id="rId6" imgW="3728880" imgH="10373760" progId="Prism5.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00" y="696913"/>
                        <a:ext cx="197167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p:nvPr/>
        </p:nvCxnSpPr>
        <p:spPr>
          <a:xfrm flipV="1">
            <a:off x="555625" y="681038"/>
            <a:ext cx="0" cy="335280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59" name="Text Box 14"/>
          <p:cNvSpPr txBox="1">
            <a:spLocks noChangeArrowheads="1"/>
          </p:cNvSpPr>
          <p:nvPr/>
        </p:nvSpPr>
        <p:spPr bwMode="auto">
          <a:xfrm>
            <a:off x="1008063" y="28892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A. PBMC</a:t>
            </a:r>
            <a:endParaRPr lang="en-US" sz="1400">
              <a:latin typeface="Arial" charset="0"/>
              <a:cs typeface="Arial" charset="0"/>
            </a:endParaRPr>
          </a:p>
        </p:txBody>
      </p:sp>
      <p:sp>
        <p:nvSpPr>
          <p:cNvPr id="2060" name="Text Box 14"/>
          <p:cNvSpPr txBox="1">
            <a:spLocks noChangeArrowheads="1"/>
          </p:cNvSpPr>
          <p:nvPr/>
        </p:nvSpPr>
        <p:spPr bwMode="auto">
          <a:xfrm>
            <a:off x="3276600" y="288925"/>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B. Sputum</a:t>
            </a:r>
            <a:endParaRPr lang="en-US" sz="1400">
              <a:latin typeface="Arial" charset="0"/>
              <a:cs typeface="Arial" charset="0"/>
            </a:endParaRPr>
          </a:p>
        </p:txBody>
      </p:sp>
      <p:sp>
        <p:nvSpPr>
          <p:cNvPr id="2061" name="Text Box 14"/>
          <p:cNvSpPr txBox="1">
            <a:spLocks noChangeArrowheads="1"/>
          </p:cNvSpPr>
          <p:nvPr/>
        </p:nvSpPr>
        <p:spPr bwMode="auto">
          <a:xfrm>
            <a:off x="3702050" y="598488"/>
            <a:ext cx="1368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P=0.034</a:t>
            </a:r>
            <a:endParaRPr lang="en-US" sz="1000">
              <a:latin typeface="Arial" charset="0"/>
              <a:cs typeface="Arial" charset="0"/>
            </a:endParaRPr>
          </a:p>
        </p:txBody>
      </p:sp>
      <p:cxnSp>
        <p:nvCxnSpPr>
          <p:cNvPr id="15" name="Straight Connector 14"/>
          <p:cNvCxnSpPr/>
          <p:nvPr/>
        </p:nvCxnSpPr>
        <p:spPr>
          <a:xfrm>
            <a:off x="3557588" y="865188"/>
            <a:ext cx="1085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557588" y="828675"/>
            <a:ext cx="0" cy="80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643438" y="830263"/>
            <a:ext cx="0" cy="80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24188" y="6459538"/>
            <a:ext cx="1782762"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66" name="Object 21"/>
          <p:cNvGraphicFramePr>
            <a:graphicFrameLocks noChangeAspect="1"/>
          </p:cNvGraphicFramePr>
          <p:nvPr/>
        </p:nvGraphicFramePr>
        <p:xfrm>
          <a:off x="6118225" y="503238"/>
          <a:ext cx="1801813" cy="5734050"/>
        </p:xfrm>
        <a:graphic>
          <a:graphicData uri="http://schemas.openxmlformats.org/presentationml/2006/ole">
            <mc:AlternateContent xmlns:mc="http://schemas.openxmlformats.org/markup-compatibility/2006">
              <mc:Choice xmlns:v="urn:schemas-microsoft-com:vml" Requires="v">
                <p:oleObj spid="_x0000_s22534" name="Prism 5" r:id="rId8" imgW="2970360" imgH="9453600" progId="Prism5.Document">
                  <p:embed/>
                </p:oleObj>
              </mc:Choice>
              <mc:Fallback>
                <p:oleObj name="Prism 5" r:id="rId8" imgW="2970360" imgH="9453600" progId="Prism5.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8225" y="503238"/>
                        <a:ext cx="18018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7" name="Text Box 14"/>
          <p:cNvSpPr txBox="1">
            <a:spLocks noChangeArrowheads="1"/>
          </p:cNvSpPr>
          <p:nvPr/>
        </p:nvSpPr>
        <p:spPr bwMode="auto">
          <a:xfrm>
            <a:off x="6011863" y="288925"/>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 Cryopreserved PBMC </a:t>
            </a:r>
            <a:endParaRPr lang="en-US" sz="1400">
              <a:latin typeface="Arial" charset="0"/>
              <a:cs typeface="Arial" charset="0"/>
            </a:endParaRPr>
          </a:p>
        </p:txBody>
      </p:sp>
      <p:sp>
        <p:nvSpPr>
          <p:cNvPr id="2068" name="Text Box 95"/>
          <p:cNvSpPr txBox="1">
            <a:spLocks noChangeArrowheads="1"/>
          </p:cNvSpPr>
          <p:nvPr/>
        </p:nvSpPr>
        <p:spPr bwMode="auto">
          <a:xfrm rot="-5400000">
            <a:off x="4999038" y="5400675"/>
            <a:ext cx="157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T cell frequency</a:t>
            </a:r>
          </a:p>
          <a:p>
            <a:pPr algn="ctr"/>
            <a:r>
              <a:rPr lang="en-GB" sz="1000">
                <a:latin typeface="Arial" charset="0"/>
                <a:cs typeface="Arial" charset="0"/>
              </a:rPr>
              <a:t>(% of total CD4+ T cells)</a:t>
            </a:r>
            <a:endParaRPr lang="el-GR" sz="1000">
              <a:latin typeface="Arial" charset="0"/>
              <a:cs typeface="Arial" charset="0"/>
            </a:endParaRPr>
          </a:p>
        </p:txBody>
      </p:sp>
      <p:cxnSp>
        <p:nvCxnSpPr>
          <p:cNvPr id="25" name="Straight Arrow Connector 24"/>
          <p:cNvCxnSpPr/>
          <p:nvPr/>
        </p:nvCxnSpPr>
        <p:spPr>
          <a:xfrm flipV="1">
            <a:off x="5818188" y="738188"/>
            <a:ext cx="0" cy="3800475"/>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70" name="Text Box 96"/>
          <p:cNvSpPr txBox="1">
            <a:spLocks noChangeArrowheads="1"/>
          </p:cNvSpPr>
          <p:nvPr/>
        </p:nvSpPr>
        <p:spPr bwMode="auto">
          <a:xfrm>
            <a:off x="6137275" y="6419850"/>
            <a:ext cx="16700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Days since first symptoms</a:t>
            </a:r>
            <a:endParaRPr lang="en-US" sz="1000">
              <a:latin typeface="Arial" charset="0"/>
              <a:cs typeface="Arial" charset="0"/>
            </a:endParaRPr>
          </a:p>
        </p:txBody>
      </p:sp>
      <p:sp>
        <p:nvSpPr>
          <p:cNvPr id="2071" name="Text Box 96"/>
          <p:cNvSpPr txBox="1">
            <a:spLocks noChangeArrowheads="1"/>
          </p:cNvSpPr>
          <p:nvPr/>
        </p:nvSpPr>
        <p:spPr bwMode="auto">
          <a:xfrm>
            <a:off x="6137275" y="6038850"/>
            <a:ext cx="25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0</a:t>
            </a:r>
            <a:endParaRPr lang="en-US" sz="1000">
              <a:latin typeface="Arial" charset="0"/>
              <a:cs typeface="Arial" charset="0"/>
            </a:endParaRPr>
          </a:p>
        </p:txBody>
      </p:sp>
      <p:sp>
        <p:nvSpPr>
          <p:cNvPr id="2072" name="Text Box 96"/>
          <p:cNvSpPr txBox="1">
            <a:spLocks noChangeArrowheads="1"/>
          </p:cNvSpPr>
          <p:nvPr/>
        </p:nvSpPr>
        <p:spPr bwMode="auto">
          <a:xfrm>
            <a:off x="6294438" y="6037263"/>
            <a:ext cx="2555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1</a:t>
            </a:r>
          </a:p>
        </p:txBody>
      </p:sp>
      <p:sp>
        <p:nvSpPr>
          <p:cNvPr id="2073" name="Text Box 96"/>
          <p:cNvSpPr txBox="1">
            <a:spLocks noChangeArrowheads="1"/>
          </p:cNvSpPr>
          <p:nvPr/>
        </p:nvSpPr>
        <p:spPr bwMode="auto">
          <a:xfrm>
            <a:off x="6613525" y="6042025"/>
            <a:ext cx="3270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10</a:t>
            </a:r>
            <a:endParaRPr lang="en-US" sz="1000">
              <a:latin typeface="Arial" charset="0"/>
              <a:cs typeface="Arial" charset="0"/>
            </a:endParaRPr>
          </a:p>
        </p:txBody>
      </p:sp>
      <p:sp>
        <p:nvSpPr>
          <p:cNvPr id="2074" name="Text Box 96"/>
          <p:cNvSpPr txBox="1">
            <a:spLocks noChangeArrowheads="1"/>
          </p:cNvSpPr>
          <p:nvPr/>
        </p:nvSpPr>
        <p:spPr bwMode="auto">
          <a:xfrm>
            <a:off x="6986588" y="6042025"/>
            <a:ext cx="3254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20</a:t>
            </a:r>
            <a:endParaRPr lang="en-US" sz="1000">
              <a:latin typeface="Arial" charset="0"/>
              <a:cs typeface="Arial" charset="0"/>
            </a:endParaRPr>
          </a:p>
        </p:txBody>
      </p:sp>
      <p:sp>
        <p:nvSpPr>
          <p:cNvPr id="2075" name="Text Box 96"/>
          <p:cNvSpPr txBox="1">
            <a:spLocks noChangeArrowheads="1"/>
          </p:cNvSpPr>
          <p:nvPr/>
        </p:nvSpPr>
        <p:spPr bwMode="auto">
          <a:xfrm>
            <a:off x="7377113" y="6042025"/>
            <a:ext cx="3254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30</a:t>
            </a:r>
            <a:endParaRPr lang="en-US" sz="1000">
              <a:latin typeface="Arial" charset="0"/>
              <a:cs typeface="Arial" charset="0"/>
            </a:endParaRPr>
          </a:p>
        </p:txBody>
      </p:sp>
      <p:sp>
        <p:nvSpPr>
          <p:cNvPr id="2076" name="Text Box 96"/>
          <p:cNvSpPr txBox="1">
            <a:spLocks noChangeArrowheads="1"/>
          </p:cNvSpPr>
          <p:nvPr/>
        </p:nvSpPr>
        <p:spPr bwMode="auto">
          <a:xfrm>
            <a:off x="6011863" y="4913313"/>
            <a:ext cx="2555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6</a:t>
            </a:r>
          </a:p>
        </p:txBody>
      </p:sp>
      <p:sp>
        <p:nvSpPr>
          <p:cNvPr id="2077" name="Text Box 96"/>
          <p:cNvSpPr txBox="1">
            <a:spLocks noChangeArrowheads="1"/>
          </p:cNvSpPr>
          <p:nvPr/>
        </p:nvSpPr>
        <p:spPr bwMode="auto">
          <a:xfrm>
            <a:off x="6011863" y="5240338"/>
            <a:ext cx="2555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4</a:t>
            </a:r>
          </a:p>
        </p:txBody>
      </p:sp>
      <p:sp>
        <p:nvSpPr>
          <p:cNvPr id="2078" name="Text Box 96"/>
          <p:cNvSpPr txBox="1">
            <a:spLocks noChangeArrowheads="1"/>
          </p:cNvSpPr>
          <p:nvPr/>
        </p:nvSpPr>
        <p:spPr bwMode="auto">
          <a:xfrm>
            <a:off x="6011863" y="5608638"/>
            <a:ext cx="2555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2</a:t>
            </a:r>
          </a:p>
        </p:txBody>
      </p:sp>
      <p:sp>
        <p:nvSpPr>
          <p:cNvPr id="2079" name="Text Box 96"/>
          <p:cNvSpPr txBox="1">
            <a:spLocks noChangeArrowheads="1"/>
          </p:cNvSpPr>
          <p:nvPr/>
        </p:nvSpPr>
        <p:spPr bwMode="auto">
          <a:xfrm>
            <a:off x="5946775" y="3481388"/>
            <a:ext cx="360363"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r>
              <a:rPr lang="en-GB" sz="1000">
                <a:latin typeface="Arial" charset="0"/>
              </a:rPr>
              <a:t>.</a:t>
            </a:r>
            <a:r>
              <a:rPr lang="en-US" sz="1000">
                <a:latin typeface="Arial" charset="0"/>
                <a:cs typeface="Arial" charset="0"/>
              </a:rPr>
              <a:t>3</a:t>
            </a:r>
          </a:p>
        </p:txBody>
      </p:sp>
      <p:sp>
        <p:nvSpPr>
          <p:cNvPr id="2080" name="Text Box 96"/>
          <p:cNvSpPr txBox="1">
            <a:spLocks noChangeArrowheads="1"/>
          </p:cNvSpPr>
          <p:nvPr/>
        </p:nvSpPr>
        <p:spPr bwMode="auto">
          <a:xfrm>
            <a:off x="5937250" y="3810000"/>
            <a:ext cx="3603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r>
              <a:rPr lang="en-GB" sz="1000">
                <a:latin typeface="Arial" charset="0"/>
              </a:rPr>
              <a:t>.</a:t>
            </a:r>
            <a:r>
              <a:rPr lang="en-US" sz="1000">
                <a:latin typeface="Arial" charset="0"/>
                <a:cs typeface="Arial" charset="0"/>
              </a:rPr>
              <a:t>2</a:t>
            </a:r>
          </a:p>
        </p:txBody>
      </p:sp>
      <p:sp>
        <p:nvSpPr>
          <p:cNvPr id="2081" name="Text Box 96"/>
          <p:cNvSpPr txBox="1">
            <a:spLocks noChangeArrowheads="1"/>
          </p:cNvSpPr>
          <p:nvPr/>
        </p:nvSpPr>
        <p:spPr bwMode="auto">
          <a:xfrm>
            <a:off x="5946775" y="4159250"/>
            <a:ext cx="3603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r>
              <a:rPr lang="en-GB" sz="1000">
                <a:latin typeface="Arial" charset="0"/>
              </a:rPr>
              <a:t>.</a:t>
            </a:r>
            <a:r>
              <a:rPr lang="en-US" sz="1000">
                <a:latin typeface="Arial" charset="0"/>
                <a:cs typeface="Arial" charset="0"/>
              </a:rPr>
              <a:t>1</a:t>
            </a:r>
          </a:p>
        </p:txBody>
      </p:sp>
      <p:sp>
        <p:nvSpPr>
          <p:cNvPr id="2082" name="Text Box 96"/>
          <p:cNvSpPr txBox="1">
            <a:spLocks noChangeArrowheads="1"/>
          </p:cNvSpPr>
          <p:nvPr/>
        </p:nvSpPr>
        <p:spPr bwMode="auto">
          <a:xfrm>
            <a:off x="6049963" y="2228850"/>
            <a:ext cx="25558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8</a:t>
            </a:r>
          </a:p>
        </p:txBody>
      </p:sp>
      <p:sp>
        <p:nvSpPr>
          <p:cNvPr id="2083" name="Text Box 96"/>
          <p:cNvSpPr txBox="1">
            <a:spLocks noChangeArrowheads="1"/>
          </p:cNvSpPr>
          <p:nvPr/>
        </p:nvSpPr>
        <p:spPr bwMode="auto">
          <a:xfrm>
            <a:off x="6061075" y="2638425"/>
            <a:ext cx="2555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4</a:t>
            </a:r>
          </a:p>
        </p:txBody>
      </p:sp>
      <p:sp>
        <p:nvSpPr>
          <p:cNvPr id="2084" name="Text Box 96"/>
          <p:cNvSpPr txBox="1">
            <a:spLocks noChangeArrowheads="1"/>
          </p:cNvSpPr>
          <p:nvPr/>
        </p:nvSpPr>
        <p:spPr bwMode="auto">
          <a:xfrm>
            <a:off x="6059488" y="3032125"/>
            <a:ext cx="25558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p>
        </p:txBody>
      </p:sp>
      <p:sp>
        <p:nvSpPr>
          <p:cNvPr id="2085" name="Text Box 96"/>
          <p:cNvSpPr txBox="1">
            <a:spLocks noChangeArrowheads="1"/>
          </p:cNvSpPr>
          <p:nvPr/>
        </p:nvSpPr>
        <p:spPr bwMode="auto">
          <a:xfrm>
            <a:off x="6013450" y="5932488"/>
            <a:ext cx="25558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p>
        </p:txBody>
      </p:sp>
      <p:sp>
        <p:nvSpPr>
          <p:cNvPr id="2086" name="Text Box 96"/>
          <p:cNvSpPr txBox="1">
            <a:spLocks noChangeArrowheads="1"/>
          </p:cNvSpPr>
          <p:nvPr/>
        </p:nvSpPr>
        <p:spPr bwMode="auto">
          <a:xfrm>
            <a:off x="5948363" y="4484688"/>
            <a:ext cx="3603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r>
              <a:rPr lang="en-GB" sz="1000">
                <a:latin typeface="Arial" charset="0"/>
              </a:rPr>
              <a:t>.</a:t>
            </a:r>
            <a:r>
              <a:rPr lang="en-US" sz="1000">
                <a:latin typeface="Arial" charset="0"/>
                <a:cs typeface="Arial" charset="0"/>
              </a:rPr>
              <a:t>0</a:t>
            </a:r>
          </a:p>
        </p:txBody>
      </p:sp>
      <p:sp>
        <p:nvSpPr>
          <p:cNvPr id="2087" name="Text Box 96"/>
          <p:cNvSpPr txBox="1">
            <a:spLocks noChangeArrowheads="1"/>
          </p:cNvSpPr>
          <p:nvPr/>
        </p:nvSpPr>
        <p:spPr bwMode="auto">
          <a:xfrm>
            <a:off x="5924550" y="577850"/>
            <a:ext cx="3603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r>
              <a:rPr lang="en-GB" sz="1000">
                <a:latin typeface="Arial" charset="0"/>
              </a:rPr>
              <a:t>.</a:t>
            </a:r>
            <a:r>
              <a:rPr lang="en-US" sz="1000">
                <a:latin typeface="Arial" charset="0"/>
                <a:cs typeface="Arial" charset="0"/>
              </a:rPr>
              <a:t>8</a:t>
            </a:r>
          </a:p>
        </p:txBody>
      </p:sp>
      <p:sp>
        <p:nvSpPr>
          <p:cNvPr id="2088" name="Text Box 96"/>
          <p:cNvSpPr txBox="1">
            <a:spLocks noChangeArrowheads="1"/>
          </p:cNvSpPr>
          <p:nvPr/>
        </p:nvSpPr>
        <p:spPr bwMode="auto">
          <a:xfrm>
            <a:off x="5915025" y="1087438"/>
            <a:ext cx="360363"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a:t>
            </a:r>
            <a:r>
              <a:rPr lang="en-GB" sz="1000">
                <a:latin typeface="Arial" charset="0"/>
              </a:rPr>
              <a:t>.</a:t>
            </a:r>
            <a:r>
              <a:rPr lang="en-US" sz="1000">
                <a:latin typeface="Arial" charset="0"/>
                <a:cs typeface="Arial" charset="0"/>
              </a:rPr>
              <a:t>4</a:t>
            </a:r>
          </a:p>
        </p:txBody>
      </p:sp>
      <p:sp>
        <p:nvSpPr>
          <p:cNvPr id="2089" name="Text Box 96"/>
          <p:cNvSpPr txBox="1">
            <a:spLocks noChangeArrowheads="1"/>
          </p:cNvSpPr>
          <p:nvPr/>
        </p:nvSpPr>
        <p:spPr bwMode="auto">
          <a:xfrm>
            <a:off x="5924550" y="1592263"/>
            <a:ext cx="360363"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a:latin typeface="Arial" charset="0"/>
                <a:cs typeface="Arial" charset="0"/>
              </a:rPr>
              <a:t>0.0</a:t>
            </a:r>
          </a:p>
        </p:txBody>
      </p:sp>
    </p:spTree>
    <p:extLst>
      <p:ext uri="{BB962C8B-B14F-4D97-AF65-F5344CB8AC3E}">
        <p14:creationId xmlns:p14="http://schemas.microsoft.com/office/powerpoint/2010/main" val="480334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3995738" y="1179513"/>
          <a:ext cx="2747962" cy="1952625"/>
        </p:xfrm>
        <a:graphic>
          <a:graphicData uri="http://schemas.openxmlformats.org/presentationml/2006/ole">
            <mc:AlternateContent xmlns:mc="http://schemas.openxmlformats.org/markup-compatibility/2006">
              <mc:Choice xmlns:v="urn:schemas-microsoft-com:vml" Requires="v">
                <p:oleObj spid="_x0000_s24579" name="Prism 5" r:id="rId4" imgW="3155869" imgH="2244120" progId="Prism5.Document">
                  <p:embed/>
                </p:oleObj>
              </mc:Choice>
              <mc:Fallback>
                <p:oleObj name="Prism 5" r:id="rId4" imgW="3155869" imgH="224412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179513"/>
                        <a:ext cx="274796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2"/>
          <p:cNvGraphicFramePr>
            <a:graphicFrameLocks noChangeAspect="1"/>
          </p:cNvGraphicFramePr>
          <p:nvPr/>
        </p:nvGraphicFramePr>
        <p:xfrm>
          <a:off x="479425" y="903288"/>
          <a:ext cx="3582988" cy="2389187"/>
        </p:xfrm>
        <a:graphic>
          <a:graphicData uri="http://schemas.openxmlformats.org/presentationml/2006/ole">
            <mc:AlternateContent xmlns:mc="http://schemas.openxmlformats.org/markup-compatibility/2006">
              <mc:Choice xmlns:v="urn:schemas-microsoft-com:vml" Requires="v">
                <p:oleObj spid="_x0000_s24580" name="Prism 5" r:id="rId6" imgW="3582630" imgH="2389262" progId="Prism5.Document">
                  <p:embed/>
                </p:oleObj>
              </mc:Choice>
              <mc:Fallback>
                <p:oleObj name="Prism 5" r:id="rId6" imgW="3582630" imgH="2389262" progId="Prism5.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903288"/>
                        <a:ext cx="358298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Text Box 14"/>
          <p:cNvSpPr txBox="1">
            <a:spLocks noChangeArrowheads="1"/>
          </p:cNvSpPr>
          <p:nvPr/>
        </p:nvSpPr>
        <p:spPr bwMode="auto">
          <a:xfrm>
            <a:off x="107950" y="258763"/>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A. Dynamics of peripheral Th17 cell frequencies</a:t>
            </a:r>
            <a:endParaRPr lang="en-US" sz="1400">
              <a:latin typeface="Arial" charset="0"/>
              <a:cs typeface="Arial" charset="0"/>
            </a:endParaRPr>
          </a:p>
        </p:txBody>
      </p:sp>
      <p:sp>
        <p:nvSpPr>
          <p:cNvPr id="2053" name="Text Box 95"/>
          <p:cNvSpPr txBox="1">
            <a:spLocks noChangeArrowheads="1"/>
          </p:cNvSpPr>
          <p:nvPr/>
        </p:nvSpPr>
        <p:spPr bwMode="auto">
          <a:xfrm rot="-5400000">
            <a:off x="3182938" y="2078037"/>
            <a:ext cx="14811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AUC of Th17 response</a:t>
            </a:r>
            <a:endParaRPr lang="el-GR" sz="1000">
              <a:latin typeface="Arial" charset="0"/>
              <a:cs typeface="Arial" charset="0"/>
            </a:endParaRPr>
          </a:p>
        </p:txBody>
      </p:sp>
      <p:sp>
        <p:nvSpPr>
          <p:cNvPr id="2054" name="Text Box 96"/>
          <p:cNvSpPr txBox="1">
            <a:spLocks noChangeArrowheads="1"/>
          </p:cNvSpPr>
          <p:nvPr/>
        </p:nvSpPr>
        <p:spPr bwMode="auto">
          <a:xfrm>
            <a:off x="4429125" y="3090863"/>
            <a:ext cx="91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No</a:t>
            </a:r>
          </a:p>
          <a:p>
            <a:pPr algn="ctr"/>
            <a:r>
              <a:rPr lang="en-GB" sz="1000">
                <a:latin typeface="Arial" charset="0"/>
                <a:cs typeface="Arial" charset="0"/>
              </a:rPr>
              <a:t>exacerbation</a:t>
            </a:r>
            <a:endParaRPr lang="en-US" sz="1000">
              <a:latin typeface="Arial" charset="0"/>
              <a:cs typeface="Arial" charset="0"/>
            </a:endParaRPr>
          </a:p>
        </p:txBody>
      </p:sp>
      <p:sp>
        <p:nvSpPr>
          <p:cNvPr id="2055" name="Text Box 96"/>
          <p:cNvSpPr txBox="1">
            <a:spLocks noChangeArrowheads="1"/>
          </p:cNvSpPr>
          <p:nvPr/>
        </p:nvSpPr>
        <p:spPr bwMode="auto">
          <a:xfrm>
            <a:off x="5027613" y="1311275"/>
            <a:ext cx="5207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P=0</a:t>
            </a:r>
            <a:r>
              <a:rPr lang="en-GB" sz="1000">
                <a:latin typeface="Arial" charset="0"/>
              </a:rPr>
              <a:t>.</a:t>
            </a:r>
            <a:r>
              <a:rPr lang="en-GB" sz="1000">
                <a:latin typeface="Arial" charset="0"/>
                <a:cs typeface="Arial" charset="0"/>
              </a:rPr>
              <a:t>2</a:t>
            </a:r>
            <a:endParaRPr lang="en-US" sz="1000">
              <a:latin typeface="Arial" charset="0"/>
              <a:cs typeface="Arial" charset="0"/>
            </a:endParaRPr>
          </a:p>
        </p:txBody>
      </p:sp>
      <p:sp>
        <p:nvSpPr>
          <p:cNvPr id="2056" name="Text Box 95"/>
          <p:cNvSpPr txBox="1">
            <a:spLocks noChangeArrowheads="1"/>
          </p:cNvSpPr>
          <p:nvPr/>
        </p:nvSpPr>
        <p:spPr bwMode="auto">
          <a:xfrm rot="-5400000">
            <a:off x="-409575" y="1978025"/>
            <a:ext cx="157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Th17 cell frequency</a:t>
            </a:r>
          </a:p>
          <a:p>
            <a:pPr algn="ctr"/>
            <a:r>
              <a:rPr lang="en-GB" sz="1000">
                <a:latin typeface="Arial" charset="0"/>
                <a:cs typeface="Arial" charset="0"/>
              </a:rPr>
              <a:t>(% of total CD4+ T cells)</a:t>
            </a:r>
            <a:endParaRPr lang="el-GR" sz="1000">
              <a:latin typeface="Arial" charset="0"/>
              <a:cs typeface="Arial" charset="0"/>
            </a:endParaRPr>
          </a:p>
        </p:txBody>
      </p:sp>
      <p:sp>
        <p:nvSpPr>
          <p:cNvPr id="2057" name="Text Box 96"/>
          <p:cNvSpPr txBox="1">
            <a:spLocks noChangeArrowheads="1"/>
          </p:cNvSpPr>
          <p:nvPr/>
        </p:nvSpPr>
        <p:spPr bwMode="auto">
          <a:xfrm>
            <a:off x="884238" y="3214688"/>
            <a:ext cx="16716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Days since first symptoms</a:t>
            </a:r>
            <a:endParaRPr lang="en-US" sz="1000">
              <a:latin typeface="Arial" charset="0"/>
              <a:cs typeface="Arial" charset="0"/>
            </a:endParaRPr>
          </a:p>
        </p:txBody>
      </p:sp>
      <p:sp>
        <p:nvSpPr>
          <p:cNvPr id="2058" name="Text Box 96"/>
          <p:cNvSpPr txBox="1">
            <a:spLocks noChangeArrowheads="1"/>
          </p:cNvSpPr>
          <p:nvPr/>
        </p:nvSpPr>
        <p:spPr bwMode="auto">
          <a:xfrm>
            <a:off x="2430463" y="1116013"/>
            <a:ext cx="9001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Exacerbated</a:t>
            </a:r>
            <a:endParaRPr lang="en-US" sz="1000">
              <a:latin typeface="Arial" charset="0"/>
              <a:cs typeface="Arial" charset="0"/>
            </a:endParaRPr>
          </a:p>
        </p:txBody>
      </p:sp>
      <p:sp>
        <p:nvSpPr>
          <p:cNvPr id="2059" name="Text Box 96"/>
          <p:cNvSpPr txBox="1">
            <a:spLocks noChangeArrowheads="1"/>
          </p:cNvSpPr>
          <p:nvPr/>
        </p:nvSpPr>
        <p:spPr bwMode="auto">
          <a:xfrm>
            <a:off x="2430463" y="1371600"/>
            <a:ext cx="11128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No exacerbation</a:t>
            </a:r>
            <a:endParaRPr lang="en-US" sz="1000">
              <a:latin typeface="Arial" charset="0"/>
              <a:cs typeface="Arial" charset="0"/>
            </a:endParaRPr>
          </a:p>
        </p:txBody>
      </p:sp>
      <p:sp>
        <p:nvSpPr>
          <p:cNvPr id="2060" name="Text Box 14"/>
          <p:cNvSpPr txBox="1">
            <a:spLocks noChangeArrowheads="1"/>
          </p:cNvSpPr>
          <p:nvPr/>
        </p:nvSpPr>
        <p:spPr bwMode="auto">
          <a:xfrm>
            <a:off x="3827463" y="236538"/>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B. Areas under curves for Th17 response</a:t>
            </a:r>
            <a:endParaRPr lang="en-US" sz="1400">
              <a:latin typeface="Arial" charset="0"/>
              <a:cs typeface="Arial" charset="0"/>
            </a:endParaRPr>
          </a:p>
        </p:txBody>
      </p:sp>
      <p:sp>
        <p:nvSpPr>
          <p:cNvPr id="2061" name="Text Box 96"/>
          <p:cNvSpPr txBox="1">
            <a:spLocks noChangeArrowheads="1"/>
          </p:cNvSpPr>
          <p:nvPr/>
        </p:nvSpPr>
        <p:spPr bwMode="auto">
          <a:xfrm>
            <a:off x="5614988" y="3224213"/>
            <a:ext cx="9001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Exacerbated</a:t>
            </a:r>
            <a:endParaRPr lang="en-US" sz="1000">
              <a:latin typeface="Arial" charset="0"/>
              <a:cs typeface="Arial" charset="0"/>
            </a:endParaRPr>
          </a:p>
        </p:txBody>
      </p:sp>
    </p:spTree>
    <p:extLst>
      <p:ext uri="{BB962C8B-B14F-4D97-AF65-F5344CB8AC3E}">
        <p14:creationId xmlns:p14="http://schemas.microsoft.com/office/powerpoint/2010/main" val="2236827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935038" y="565150"/>
          <a:ext cx="3557587" cy="2443163"/>
        </p:xfrm>
        <a:graphic>
          <a:graphicData uri="http://schemas.openxmlformats.org/presentationml/2006/ole">
            <mc:AlternateContent xmlns:mc="http://schemas.openxmlformats.org/markup-compatibility/2006">
              <mc:Choice xmlns:v="urn:schemas-microsoft-com:vml" Requires="v">
                <p:oleObj spid="_x0000_s26628" name="Prism 5" r:id="rId4" imgW="9285840" imgH="5826240" progId="Prism5.Document">
                  <p:embed/>
                </p:oleObj>
              </mc:Choice>
              <mc:Fallback>
                <p:oleObj name="Prism 5" r:id="rId4" imgW="9285840" imgH="582624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565150"/>
                        <a:ext cx="355758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14"/>
          <p:cNvSpPr txBox="1">
            <a:spLocks noChangeArrowheads="1"/>
          </p:cNvSpPr>
          <p:nvPr/>
        </p:nvSpPr>
        <p:spPr bwMode="auto">
          <a:xfrm>
            <a:off x="719138" y="139700"/>
            <a:ext cx="180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A.</a:t>
            </a:r>
            <a:r>
              <a:rPr lang="en-GB" sz="1400" b="1">
                <a:latin typeface="Arial" charset="0"/>
                <a:cs typeface="Arial" charset="0"/>
              </a:rPr>
              <a:t> </a:t>
            </a:r>
            <a:r>
              <a:rPr lang="en-GB" sz="1400">
                <a:latin typeface="Arial" charset="0"/>
                <a:cs typeface="Arial" charset="0"/>
              </a:rPr>
              <a:t>MAIT cells</a:t>
            </a:r>
            <a:endParaRPr lang="en-US" sz="1400">
              <a:latin typeface="Arial" charset="0"/>
              <a:cs typeface="Arial" charset="0"/>
            </a:endParaRPr>
          </a:p>
        </p:txBody>
      </p:sp>
      <p:sp>
        <p:nvSpPr>
          <p:cNvPr id="2052" name="Text Box 14"/>
          <p:cNvSpPr txBox="1">
            <a:spLocks noChangeArrowheads="1"/>
          </p:cNvSpPr>
          <p:nvPr/>
        </p:nvSpPr>
        <p:spPr bwMode="auto">
          <a:xfrm>
            <a:off x="2835275" y="115888"/>
            <a:ext cx="202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B. Non-MAIT T cells</a:t>
            </a:r>
            <a:endParaRPr lang="en-US" sz="1400">
              <a:latin typeface="Arial" charset="0"/>
              <a:cs typeface="Arial" charset="0"/>
            </a:endParaRPr>
          </a:p>
        </p:txBody>
      </p:sp>
      <p:sp>
        <p:nvSpPr>
          <p:cNvPr id="2053" name="Text Box 96"/>
          <p:cNvSpPr txBox="1">
            <a:spLocks noChangeArrowheads="1"/>
          </p:cNvSpPr>
          <p:nvPr/>
        </p:nvSpPr>
        <p:spPr bwMode="auto">
          <a:xfrm>
            <a:off x="539750" y="2914650"/>
            <a:ext cx="16033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Before oral</a:t>
            </a:r>
          </a:p>
          <a:p>
            <a:pPr algn="ctr"/>
            <a:r>
              <a:rPr lang="en-GB" sz="1100">
                <a:latin typeface="Arial" charset="0"/>
                <a:cs typeface="Arial" charset="0"/>
              </a:rPr>
              <a:t>steroids</a:t>
            </a:r>
            <a:endParaRPr lang="en-US" sz="1100">
              <a:latin typeface="Arial" charset="0"/>
              <a:cs typeface="Arial" charset="0"/>
            </a:endParaRPr>
          </a:p>
        </p:txBody>
      </p:sp>
      <p:sp>
        <p:nvSpPr>
          <p:cNvPr id="2054" name="Text Box 95"/>
          <p:cNvSpPr txBox="1">
            <a:spLocks noChangeArrowheads="1"/>
          </p:cNvSpPr>
          <p:nvPr/>
        </p:nvSpPr>
        <p:spPr bwMode="auto">
          <a:xfrm rot="-5400000">
            <a:off x="169863" y="1619250"/>
            <a:ext cx="1430338"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MAIT cell frequency</a:t>
            </a:r>
          </a:p>
        </p:txBody>
      </p:sp>
      <p:sp>
        <p:nvSpPr>
          <p:cNvPr id="2055" name="Text Box 96"/>
          <p:cNvSpPr txBox="1">
            <a:spLocks noChangeArrowheads="1"/>
          </p:cNvSpPr>
          <p:nvPr/>
        </p:nvSpPr>
        <p:spPr bwMode="auto">
          <a:xfrm>
            <a:off x="1490663" y="2914650"/>
            <a:ext cx="16033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After oral</a:t>
            </a:r>
          </a:p>
          <a:p>
            <a:pPr algn="ctr"/>
            <a:r>
              <a:rPr lang="en-GB" sz="1100">
                <a:latin typeface="Arial" charset="0"/>
                <a:cs typeface="Arial" charset="0"/>
              </a:rPr>
              <a:t>steroids</a:t>
            </a:r>
            <a:endParaRPr lang="en-US" sz="1100">
              <a:latin typeface="Arial" charset="0"/>
              <a:cs typeface="Arial" charset="0"/>
            </a:endParaRPr>
          </a:p>
        </p:txBody>
      </p:sp>
      <p:sp>
        <p:nvSpPr>
          <p:cNvPr id="2056" name="Text Box 95"/>
          <p:cNvSpPr txBox="1">
            <a:spLocks noChangeArrowheads="1"/>
          </p:cNvSpPr>
          <p:nvPr/>
        </p:nvSpPr>
        <p:spPr bwMode="auto">
          <a:xfrm rot="-5400000">
            <a:off x="2024856" y="1626395"/>
            <a:ext cx="15779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PBMC 3C10+CD161- </a:t>
            </a:r>
          </a:p>
          <a:p>
            <a:pPr algn="ctr"/>
            <a:r>
              <a:rPr lang="en-GB" sz="1100">
                <a:latin typeface="Arial" charset="0"/>
                <a:cs typeface="Arial" charset="0"/>
              </a:rPr>
              <a:t>cell frequency</a:t>
            </a:r>
          </a:p>
        </p:txBody>
      </p:sp>
      <p:sp>
        <p:nvSpPr>
          <p:cNvPr id="2057" name="Text Box 96"/>
          <p:cNvSpPr txBox="1">
            <a:spLocks noChangeArrowheads="1"/>
          </p:cNvSpPr>
          <p:nvPr/>
        </p:nvSpPr>
        <p:spPr bwMode="auto">
          <a:xfrm>
            <a:off x="1077913" y="422275"/>
            <a:ext cx="1601787"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P=0</a:t>
            </a:r>
            <a:r>
              <a:rPr lang="en-GB" sz="1100"/>
              <a:t>.</a:t>
            </a:r>
            <a:r>
              <a:rPr lang="en-GB" sz="1100">
                <a:latin typeface="Arial" charset="0"/>
                <a:cs typeface="Arial" charset="0"/>
              </a:rPr>
              <a:t>03</a:t>
            </a:r>
            <a:endParaRPr lang="en-US" sz="1100">
              <a:latin typeface="Arial" charset="0"/>
              <a:cs typeface="Arial" charset="0"/>
            </a:endParaRPr>
          </a:p>
        </p:txBody>
      </p:sp>
      <p:sp>
        <p:nvSpPr>
          <p:cNvPr id="2058" name="Text Box 96"/>
          <p:cNvSpPr txBox="1">
            <a:spLocks noChangeArrowheads="1"/>
          </p:cNvSpPr>
          <p:nvPr/>
        </p:nvSpPr>
        <p:spPr bwMode="auto">
          <a:xfrm>
            <a:off x="3030538" y="411163"/>
            <a:ext cx="1601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(P&gt;0</a:t>
            </a:r>
            <a:r>
              <a:rPr lang="en-GB" sz="1100"/>
              <a:t>.</a:t>
            </a:r>
            <a:r>
              <a:rPr lang="en-GB" sz="1100">
                <a:latin typeface="Arial" charset="0"/>
                <a:cs typeface="Arial" charset="0"/>
              </a:rPr>
              <a:t>05)</a:t>
            </a:r>
            <a:endParaRPr lang="en-US" sz="1100">
              <a:latin typeface="Arial" charset="0"/>
              <a:cs typeface="Arial" charset="0"/>
            </a:endParaRPr>
          </a:p>
        </p:txBody>
      </p:sp>
      <p:sp>
        <p:nvSpPr>
          <p:cNvPr id="2059" name="Text Box 96"/>
          <p:cNvSpPr txBox="1">
            <a:spLocks noChangeArrowheads="1"/>
          </p:cNvSpPr>
          <p:nvPr/>
        </p:nvSpPr>
        <p:spPr bwMode="auto">
          <a:xfrm>
            <a:off x="2525713" y="2914650"/>
            <a:ext cx="16033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Before oral</a:t>
            </a:r>
          </a:p>
          <a:p>
            <a:pPr algn="ctr"/>
            <a:r>
              <a:rPr lang="en-GB" sz="1100">
                <a:latin typeface="Arial" charset="0"/>
                <a:cs typeface="Arial" charset="0"/>
              </a:rPr>
              <a:t>steroids</a:t>
            </a:r>
            <a:endParaRPr lang="en-US" sz="1100">
              <a:latin typeface="Arial" charset="0"/>
              <a:cs typeface="Arial" charset="0"/>
            </a:endParaRPr>
          </a:p>
        </p:txBody>
      </p:sp>
      <p:sp>
        <p:nvSpPr>
          <p:cNvPr id="2060" name="Text Box 96"/>
          <p:cNvSpPr txBox="1">
            <a:spLocks noChangeArrowheads="1"/>
          </p:cNvSpPr>
          <p:nvPr/>
        </p:nvSpPr>
        <p:spPr bwMode="auto">
          <a:xfrm>
            <a:off x="3395663" y="2914650"/>
            <a:ext cx="16033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After oral</a:t>
            </a:r>
          </a:p>
          <a:p>
            <a:pPr algn="ctr"/>
            <a:r>
              <a:rPr lang="en-GB" sz="1100">
                <a:latin typeface="Arial" charset="0"/>
                <a:cs typeface="Arial" charset="0"/>
              </a:rPr>
              <a:t>steroids</a:t>
            </a:r>
            <a:endParaRPr lang="en-US" sz="1100">
              <a:latin typeface="Arial" charset="0"/>
              <a:cs typeface="Arial" charset="0"/>
            </a:endParaRPr>
          </a:p>
        </p:txBody>
      </p:sp>
      <p:graphicFrame>
        <p:nvGraphicFramePr>
          <p:cNvPr id="2061" name="Object 14"/>
          <p:cNvGraphicFramePr>
            <a:graphicFrameLocks noChangeAspect="1"/>
          </p:cNvGraphicFramePr>
          <p:nvPr/>
        </p:nvGraphicFramePr>
        <p:xfrm>
          <a:off x="1096963" y="4087813"/>
          <a:ext cx="2625725" cy="2246312"/>
        </p:xfrm>
        <a:graphic>
          <a:graphicData uri="http://schemas.openxmlformats.org/presentationml/2006/ole">
            <mc:AlternateContent xmlns:mc="http://schemas.openxmlformats.org/markup-compatibility/2006">
              <mc:Choice xmlns:v="urn:schemas-microsoft-com:vml" Requires="v">
                <p:oleObj spid="_x0000_s26629" name="Prism 5" r:id="rId6" imgW="2971800" imgH="2243160" progId="Prism5.Document">
                  <p:embed/>
                </p:oleObj>
              </mc:Choice>
              <mc:Fallback>
                <p:oleObj name="Prism 5" r:id="rId6" imgW="2971800" imgH="2243160" progId="Prism5.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963" y="4087813"/>
                        <a:ext cx="2625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2" name="Text Box 14"/>
          <p:cNvSpPr txBox="1">
            <a:spLocks noChangeArrowheads="1"/>
          </p:cNvSpPr>
          <p:nvPr/>
        </p:nvSpPr>
        <p:spPr bwMode="auto">
          <a:xfrm>
            <a:off x="650875" y="3429000"/>
            <a:ext cx="38496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C. Peripheral MAIT </a:t>
            </a:r>
            <a:r>
              <a:rPr lang="en-GB" sz="1400">
                <a:latin typeface="Arial" charset="0"/>
                <a:cs typeface="Arial" charset="0"/>
              </a:rPr>
              <a:t>cells</a:t>
            </a:r>
            <a:r>
              <a:rPr lang="en-GB" sz="1200">
                <a:latin typeface="Arial" charset="0"/>
                <a:cs typeface="Arial" charset="0"/>
              </a:rPr>
              <a:t> by date of sample acquisition (quarter).</a:t>
            </a:r>
            <a:endParaRPr lang="en-US" sz="1200">
              <a:latin typeface="Arial" charset="0"/>
              <a:cs typeface="Arial" charset="0"/>
            </a:endParaRPr>
          </a:p>
        </p:txBody>
      </p:sp>
      <p:sp>
        <p:nvSpPr>
          <p:cNvPr id="2063" name="Text Box 96"/>
          <p:cNvSpPr txBox="1">
            <a:spLocks noChangeArrowheads="1"/>
          </p:cNvSpPr>
          <p:nvPr/>
        </p:nvSpPr>
        <p:spPr bwMode="auto">
          <a:xfrm>
            <a:off x="1025525" y="6261100"/>
            <a:ext cx="15986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Jan-Mar</a:t>
            </a:r>
            <a:endParaRPr lang="en-US" sz="1100">
              <a:latin typeface="Arial" charset="0"/>
              <a:cs typeface="Arial" charset="0"/>
            </a:endParaRPr>
          </a:p>
        </p:txBody>
      </p:sp>
      <p:sp>
        <p:nvSpPr>
          <p:cNvPr id="2064" name="Text Box 95"/>
          <p:cNvSpPr txBox="1">
            <a:spLocks noChangeArrowheads="1"/>
          </p:cNvSpPr>
          <p:nvPr/>
        </p:nvSpPr>
        <p:spPr bwMode="auto">
          <a:xfrm rot="-5400000">
            <a:off x="794" y="5123657"/>
            <a:ext cx="16795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Ln(MAIT cell frequency)</a:t>
            </a:r>
          </a:p>
        </p:txBody>
      </p:sp>
      <p:sp>
        <p:nvSpPr>
          <p:cNvPr id="2065" name="Text Box 96"/>
          <p:cNvSpPr txBox="1">
            <a:spLocks noChangeArrowheads="1"/>
          </p:cNvSpPr>
          <p:nvPr/>
        </p:nvSpPr>
        <p:spPr bwMode="auto">
          <a:xfrm>
            <a:off x="1620838" y="6261100"/>
            <a:ext cx="15970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Apr-Jun</a:t>
            </a:r>
            <a:endParaRPr lang="en-US" sz="1100">
              <a:latin typeface="Arial" charset="0"/>
              <a:cs typeface="Arial" charset="0"/>
            </a:endParaRPr>
          </a:p>
        </p:txBody>
      </p:sp>
      <p:sp>
        <p:nvSpPr>
          <p:cNvPr id="2066" name="Text Box 96"/>
          <p:cNvSpPr txBox="1">
            <a:spLocks noChangeArrowheads="1"/>
          </p:cNvSpPr>
          <p:nvPr/>
        </p:nvSpPr>
        <p:spPr bwMode="auto">
          <a:xfrm>
            <a:off x="2241550" y="6261100"/>
            <a:ext cx="15970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Jul-Sep</a:t>
            </a:r>
            <a:endParaRPr lang="en-US" sz="1100">
              <a:latin typeface="Arial" charset="0"/>
              <a:cs typeface="Arial" charset="0"/>
            </a:endParaRPr>
          </a:p>
        </p:txBody>
      </p:sp>
      <p:sp>
        <p:nvSpPr>
          <p:cNvPr id="2067" name="Text Box 95"/>
          <p:cNvSpPr txBox="1">
            <a:spLocks noChangeArrowheads="1"/>
          </p:cNvSpPr>
          <p:nvPr/>
        </p:nvSpPr>
        <p:spPr bwMode="auto">
          <a:xfrm>
            <a:off x="901700" y="6032500"/>
            <a:ext cx="3095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-3</a:t>
            </a:r>
          </a:p>
        </p:txBody>
      </p:sp>
      <p:sp>
        <p:nvSpPr>
          <p:cNvPr id="2068" name="Text Box 96"/>
          <p:cNvSpPr txBox="1">
            <a:spLocks noChangeArrowheads="1"/>
          </p:cNvSpPr>
          <p:nvPr/>
        </p:nvSpPr>
        <p:spPr bwMode="auto">
          <a:xfrm>
            <a:off x="2832100" y="6264275"/>
            <a:ext cx="15970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Oct-Dec</a:t>
            </a:r>
            <a:endParaRPr lang="en-US" sz="1100">
              <a:latin typeface="Arial" charset="0"/>
              <a:cs typeface="Arial" charset="0"/>
            </a:endParaRPr>
          </a:p>
        </p:txBody>
      </p:sp>
      <p:sp>
        <p:nvSpPr>
          <p:cNvPr id="2069" name="Text Box 95"/>
          <p:cNvSpPr txBox="1">
            <a:spLocks noChangeArrowheads="1"/>
          </p:cNvSpPr>
          <p:nvPr/>
        </p:nvSpPr>
        <p:spPr bwMode="auto">
          <a:xfrm>
            <a:off x="917575" y="5694363"/>
            <a:ext cx="3095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-2</a:t>
            </a:r>
          </a:p>
        </p:txBody>
      </p:sp>
      <p:sp>
        <p:nvSpPr>
          <p:cNvPr id="2070" name="Text Box 95"/>
          <p:cNvSpPr txBox="1">
            <a:spLocks noChangeArrowheads="1"/>
          </p:cNvSpPr>
          <p:nvPr/>
        </p:nvSpPr>
        <p:spPr bwMode="auto">
          <a:xfrm>
            <a:off x="904875" y="5335588"/>
            <a:ext cx="3095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-1</a:t>
            </a:r>
          </a:p>
        </p:txBody>
      </p:sp>
      <p:sp>
        <p:nvSpPr>
          <p:cNvPr id="2071" name="Text Box 95"/>
          <p:cNvSpPr txBox="1">
            <a:spLocks noChangeArrowheads="1"/>
          </p:cNvSpPr>
          <p:nvPr/>
        </p:nvSpPr>
        <p:spPr bwMode="auto">
          <a:xfrm>
            <a:off x="927100" y="5002213"/>
            <a:ext cx="2635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0</a:t>
            </a:r>
          </a:p>
        </p:txBody>
      </p:sp>
      <p:sp>
        <p:nvSpPr>
          <p:cNvPr id="2072" name="Text Box 95"/>
          <p:cNvSpPr txBox="1">
            <a:spLocks noChangeArrowheads="1"/>
          </p:cNvSpPr>
          <p:nvPr/>
        </p:nvSpPr>
        <p:spPr bwMode="auto">
          <a:xfrm>
            <a:off x="944563" y="4630738"/>
            <a:ext cx="2635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1</a:t>
            </a:r>
          </a:p>
        </p:txBody>
      </p:sp>
      <p:sp>
        <p:nvSpPr>
          <p:cNvPr id="2073" name="Text Box 95"/>
          <p:cNvSpPr txBox="1">
            <a:spLocks noChangeArrowheads="1"/>
          </p:cNvSpPr>
          <p:nvPr/>
        </p:nvSpPr>
        <p:spPr bwMode="auto">
          <a:xfrm>
            <a:off x="930275" y="4292600"/>
            <a:ext cx="2635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2</a:t>
            </a:r>
          </a:p>
        </p:txBody>
      </p:sp>
      <p:sp>
        <p:nvSpPr>
          <p:cNvPr id="2074" name="Text Box 96"/>
          <p:cNvSpPr txBox="1">
            <a:spLocks noChangeArrowheads="1"/>
          </p:cNvSpPr>
          <p:nvPr/>
        </p:nvSpPr>
        <p:spPr bwMode="auto">
          <a:xfrm>
            <a:off x="3397250" y="3983038"/>
            <a:ext cx="48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2400">
                <a:latin typeface="Arial" charset="0"/>
                <a:cs typeface="Arial" charset="0"/>
              </a:rPr>
              <a:t>*</a:t>
            </a:r>
            <a:endParaRPr lang="en-US" sz="2400">
              <a:latin typeface="Arial" charset="0"/>
              <a:cs typeface="Arial" charset="0"/>
            </a:endParaRPr>
          </a:p>
        </p:txBody>
      </p:sp>
      <p:sp>
        <p:nvSpPr>
          <p:cNvPr id="2075" name="Text Box 96"/>
          <p:cNvSpPr txBox="1">
            <a:spLocks noChangeArrowheads="1"/>
          </p:cNvSpPr>
          <p:nvPr/>
        </p:nvSpPr>
        <p:spPr bwMode="auto">
          <a:xfrm>
            <a:off x="2774950" y="3983038"/>
            <a:ext cx="48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2400">
                <a:latin typeface="Arial" charset="0"/>
                <a:cs typeface="Arial" charset="0"/>
              </a:rPr>
              <a:t>**</a:t>
            </a:r>
            <a:endParaRPr lang="en-US" sz="2400">
              <a:latin typeface="Arial" charset="0"/>
              <a:cs typeface="Arial" charset="0"/>
            </a:endParaRPr>
          </a:p>
        </p:txBody>
      </p:sp>
      <p:graphicFrame>
        <p:nvGraphicFramePr>
          <p:cNvPr id="2076" name="Object 12"/>
          <p:cNvGraphicFramePr>
            <a:graphicFrameLocks noChangeAspect="1"/>
          </p:cNvGraphicFramePr>
          <p:nvPr/>
        </p:nvGraphicFramePr>
        <p:xfrm>
          <a:off x="5562600" y="4208463"/>
          <a:ext cx="2963863" cy="2079625"/>
        </p:xfrm>
        <a:graphic>
          <a:graphicData uri="http://schemas.openxmlformats.org/presentationml/2006/ole">
            <mc:AlternateContent xmlns:mc="http://schemas.openxmlformats.org/markup-compatibility/2006">
              <mc:Choice xmlns:v="urn:schemas-microsoft-com:vml" Requires="v">
                <p:oleObj spid="_x0000_s26630" name="Prism 6" r:id="rId8" imgW="2963917" imgH="2079529" progId="Prism6.Document">
                  <p:embed/>
                </p:oleObj>
              </mc:Choice>
              <mc:Fallback>
                <p:oleObj name="Prism 6" r:id="rId8" imgW="2963917" imgH="2079529" progId="Prism6.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208463"/>
                        <a:ext cx="29638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7" name="Text Box 95"/>
          <p:cNvSpPr txBox="1">
            <a:spLocks noChangeArrowheads="1"/>
          </p:cNvSpPr>
          <p:nvPr/>
        </p:nvSpPr>
        <p:spPr bwMode="auto">
          <a:xfrm rot="-5400000">
            <a:off x="4499769" y="5123657"/>
            <a:ext cx="11271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Ln(Vitamin D3)</a:t>
            </a:r>
          </a:p>
        </p:txBody>
      </p:sp>
      <p:sp>
        <p:nvSpPr>
          <p:cNvPr id="2078" name="Text Box 96"/>
          <p:cNvSpPr txBox="1">
            <a:spLocks noChangeArrowheads="1"/>
          </p:cNvSpPr>
          <p:nvPr/>
        </p:nvSpPr>
        <p:spPr bwMode="auto">
          <a:xfrm>
            <a:off x="5580063" y="6264275"/>
            <a:ext cx="15970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Jan-Mar</a:t>
            </a:r>
            <a:endParaRPr lang="en-US" sz="1100">
              <a:latin typeface="Arial" charset="0"/>
              <a:cs typeface="Arial" charset="0"/>
            </a:endParaRPr>
          </a:p>
        </p:txBody>
      </p:sp>
      <p:sp>
        <p:nvSpPr>
          <p:cNvPr id="2079" name="Text Box 96"/>
          <p:cNvSpPr txBox="1">
            <a:spLocks noChangeArrowheads="1"/>
          </p:cNvSpPr>
          <p:nvPr/>
        </p:nvSpPr>
        <p:spPr bwMode="auto">
          <a:xfrm>
            <a:off x="6238875" y="6264275"/>
            <a:ext cx="15986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Apr-Jun</a:t>
            </a:r>
            <a:endParaRPr lang="en-US" sz="1100">
              <a:latin typeface="Arial" charset="0"/>
              <a:cs typeface="Arial" charset="0"/>
            </a:endParaRPr>
          </a:p>
        </p:txBody>
      </p:sp>
      <p:sp>
        <p:nvSpPr>
          <p:cNvPr id="2080" name="Text Box 96"/>
          <p:cNvSpPr txBox="1">
            <a:spLocks noChangeArrowheads="1"/>
          </p:cNvSpPr>
          <p:nvPr/>
        </p:nvSpPr>
        <p:spPr bwMode="auto">
          <a:xfrm>
            <a:off x="6931025" y="6264275"/>
            <a:ext cx="15970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Jul-Sep</a:t>
            </a:r>
            <a:endParaRPr lang="en-US" sz="1100">
              <a:latin typeface="Arial" charset="0"/>
              <a:cs typeface="Arial" charset="0"/>
            </a:endParaRPr>
          </a:p>
        </p:txBody>
      </p:sp>
      <p:sp>
        <p:nvSpPr>
          <p:cNvPr id="2081" name="Text Box 96"/>
          <p:cNvSpPr txBox="1">
            <a:spLocks noChangeArrowheads="1"/>
          </p:cNvSpPr>
          <p:nvPr/>
        </p:nvSpPr>
        <p:spPr bwMode="auto">
          <a:xfrm>
            <a:off x="7607300" y="6264275"/>
            <a:ext cx="15970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Oct-Dec</a:t>
            </a:r>
            <a:endParaRPr lang="en-US" sz="1100">
              <a:latin typeface="Arial" charset="0"/>
              <a:cs typeface="Arial" charset="0"/>
            </a:endParaRPr>
          </a:p>
        </p:txBody>
      </p:sp>
      <p:sp>
        <p:nvSpPr>
          <p:cNvPr id="2082" name="Text Box 95"/>
          <p:cNvSpPr txBox="1">
            <a:spLocks noChangeArrowheads="1"/>
          </p:cNvSpPr>
          <p:nvPr/>
        </p:nvSpPr>
        <p:spPr bwMode="auto">
          <a:xfrm>
            <a:off x="5359400" y="5922963"/>
            <a:ext cx="2635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1</a:t>
            </a:r>
          </a:p>
        </p:txBody>
      </p:sp>
      <p:sp>
        <p:nvSpPr>
          <p:cNvPr id="2083" name="Text Box 95"/>
          <p:cNvSpPr txBox="1">
            <a:spLocks noChangeArrowheads="1"/>
          </p:cNvSpPr>
          <p:nvPr/>
        </p:nvSpPr>
        <p:spPr bwMode="auto">
          <a:xfrm>
            <a:off x="5365750" y="5529263"/>
            <a:ext cx="2635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2</a:t>
            </a:r>
          </a:p>
        </p:txBody>
      </p:sp>
      <p:sp>
        <p:nvSpPr>
          <p:cNvPr id="2084" name="Text Box 95"/>
          <p:cNvSpPr txBox="1">
            <a:spLocks noChangeArrowheads="1"/>
          </p:cNvSpPr>
          <p:nvPr/>
        </p:nvSpPr>
        <p:spPr bwMode="auto">
          <a:xfrm>
            <a:off x="5351463" y="5168900"/>
            <a:ext cx="2635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3</a:t>
            </a:r>
          </a:p>
        </p:txBody>
      </p:sp>
      <p:sp>
        <p:nvSpPr>
          <p:cNvPr id="2085" name="Text Box 95"/>
          <p:cNvSpPr txBox="1">
            <a:spLocks noChangeArrowheads="1"/>
          </p:cNvSpPr>
          <p:nvPr/>
        </p:nvSpPr>
        <p:spPr bwMode="auto">
          <a:xfrm>
            <a:off x="5351463" y="4835525"/>
            <a:ext cx="2635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4</a:t>
            </a:r>
          </a:p>
        </p:txBody>
      </p:sp>
      <p:sp>
        <p:nvSpPr>
          <p:cNvPr id="2086" name="Text Box 95"/>
          <p:cNvSpPr txBox="1">
            <a:spLocks noChangeArrowheads="1"/>
          </p:cNvSpPr>
          <p:nvPr/>
        </p:nvSpPr>
        <p:spPr bwMode="auto">
          <a:xfrm>
            <a:off x="5368925" y="4464050"/>
            <a:ext cx="2635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100">
                <a:latin typeface="Arial" charset="0"/>
                <a:cs typeface="Arial" charset="0"/>
              </a:rPr>
              <a:t>5</a:t>
            </a:r>
          </a:p>
        </p:txBody>
      </p:sp>
      <p:cxnSp>
        <p:nvCxnSpPr>
          <p:cNvPr id="53" name="Straight Connector 52"/>
          <p:cNvCxnSpPr/>
          <p:nvPr/>
        </p:nvCxnSpPr>
        <p:spPr>
          <a:xfrm flipH="1">
            <a:off x="5603875" y="4968875"/>
            <a:ext cx="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03875" y="4603750"/>
            <a:ext cx="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07050" y="6062663"/>
            <a:ext cx="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607050" y="5697538"/>
            <a:ext cx="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607050" y="5334000"/>
            <a:ext cx="71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2" name="Text Box 14"/>
          <p:cNvSpPr txBox="1">
            <a:spLocks noChangeArrowheads="1"/>
          </p:cNvSpPr>
          <p:nvPr/>
        </p:nvSpPr>
        <p:spPr bwMode="auto">
          <a:xfrm>
            <a:off x="5032375" y="342900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D. Serum Vitamin D3 by date of sample acquisition (quarter).</a:t>
            </a:r>
            <a:endParaRPr lang="en-US" sz="1200">
              <a:latin typeface="Arial" charset="0"/>
              <a:cs typeface="Arial" charset="0"/>
            </a:endParaRPr>
          </a:p>
        </p:txBody>
      </p:sp>
      <p:sp>
        <p:nvSpPr>
          <p:cNvPr id="2093" name="Text Box 96"/>
          <p:cNvSpPr txBox="1">
            <a:spLocks noChangeArrowheads="1"/>
          </p:cNvSpPr>
          <p:nvPr/>
        </p:nvSpPr>
        <p:spPr bwMode="auto">
          <a:xfrm>
            <a:off x="8067675" y="3994150"/>
            <a:ext cx="673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2400">
                <a:latin typeface="Arial" charset="0"/>
                <a:cs typeface="Arial" charset="0"/>
              </a:rPr>
              <a:t>***</a:t>
            </a:r>
            <a:endParaRPr lang="en-US" sz="2400">
              <a:latin typeface="Arial" charset="0"/>
              <a:cs typeface="Arial" charset="0"/>
            </a:endParaRPr>
          </a:p>
        </p:txBody>
      </p:sp>
      <p:sp>
        <p:nvSpPr>
          <p:cNvPr id="2094" name="Text Box 96"/>
          <p:cNvSpPr txBox="1">
            <a:spLocks noChangeArrowheads="1"/>
          </p:cNvSpPr>
          <p:nvPr/>
        </p:nvSpPr>
        <p:spPr bwMode="auto">
          <a:xfrm>
            <a:off x="7380288" y="3994150"/>
            <a:ext cx="628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2400">
                <a:latin typeface="Arial" charset="0"/>
                <a:cs typeface="Arial" charset="0"/>
              </a:rPr>
              <a:t>***</a:t>
            </a:r>
            <a:endParaRPr lang="en-US" sz="2400">
              <a:latin typeface="Arial" charset="0"/>
              <a:cs typeface="Arial" charset="0"/>
            </a:endParaRPr>
          </a:p>
        </p:txBody>
      </p:sp>
      <p:sp>
        <p:nvSpPr>
          <p:cNvPr id="2095" name="Text Box 96"/>
          <p:cNvSpPr txBox="1">
            <a:spLocks noChangeArrowheads="1"/>
          </p:cNvSpPr>
          <p:nvPr/>
        </p:nvSpPr>
        <p:spPr bwMode="auto">
          <a:xfrm>
            <a:off x="6705600" y="3994150"/>
            <a:ext cx="6746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2400">
                <a:latin typeface="Arial" charset="0"/>
                <a:cs typeface="Arial" charset="0"/>
              </a:rPr>
              <a:t>***</a:t>
            </a:r>
            <a:endParaRPr lang="en-US" sz="2400">
              <a:latin typeface="Arial" charset="0"/>
              <a:cs typeface="Arial" charset="0"/>
            </a:endParaRPr>
          </a:p>
        </p:txBody>
      </p:sp>
    </p:spTree>
    <p:extLst>
      <p:ext uri="{BB962C8B-B14F-4D97-AF65-F5344CB8AC3E}">
        <p14:creationId xmlns:p14="http://schemas.microsoft.com/office/powerpoint/2010/main" val="50848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85"/>
          <p:cNvGraphicFramePr>
            <a:graphicFrameLocks noChangeAspect="1"/>
          </p:cNvGraphicFramePr>
          <p:nvPr/>
        </p:nvGraphicFramePr>
        <p:xfrm>
          <a:off x="117475" y="3508375"/>
          <a:ext cx="5053013" cy="2154238"/>
        </p:xfrm>
        <a:graphic>
          <a:graphicData uri="http://schemas.openxmlformats.org/presentationml/2006/ole">
            <mc:AlternateContent xmlns:mc="http://schemas.openxmlformats.org/markup-compatibility/2006">
              <mc:Choice xmlns:v="urn:schemas-microsoft-com:vml" Requires="v">
                <p:oleObj spid="_x0000_s28677" name="Prism 6" r:id="rId4" imgW="6581480" imgH="2807041" progId="Prism6.Document">
                  <p:embed/>
                </p:oleObj>
              </mc:Choice>
              <mc:Fallback>
                <p:oleObj name="Prism 6" r:id="rId4" imgW="6581480" imgH="2807041"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3508375"/>
                        <a:ext cx="505301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14"/>
          <p:cNvSpPr txBox="1">
            <a:spLocks noChangeArrowheads="1"/>
          </p:cNvSpPr>
          <p:nvPr/>
        </p:nvSpPr>
        <p:spPr bwMode="auto">
          <a:xfrm>
            <a:off x="233363" y="371475"/>
            <a:ext cx="8299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Inflammatory mediators in BAL (a,  b, d, e) and sputum (c, f) in health and asthma</a:t>
            </a:r>
            <a:endParaRPr lang="en-US" sz="1400">
              <a:latin typeface="Arial" charset="0"/>
              <a:cs typeface="Arial" charset="0"/>
            </a:endParaRPr>
          </a:p>
        </p:txBody>
      </p:sp>
      <p:sp>
        <p:nvSpPr>
          <p:cNvPr id="2052" name="Text Box 14"/>
          <p:cNvSpPr txBox="1">
            <a:spLocks noChangeArrowheads="1"/>
          </p:cNvSpPr>
          <p:nvPr/>
        </p:nvSpPr>
        <p:spPr bwMode="auto">
          <a:xfrm>
            <a:off x="250825" y="836613"/>
            <a:ext cx="371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A</a:t>
            </a:r>
            <a:endParaRPr lang="en-US" sz="1200">
              <a:latin typeface="Arial" charset="0"/>
              <a:cs typeface="Arial" charset="0"/>
            </a:endParaRPr>
          </a:p>
        </p:txBody>
      </p:sp>
      <p:sp>
        <p:nvSpPr>
          <p:cNvPr id="2053" name="Text Box 14"/>
          <p:cNvSpPr txBox="1">
            <a:spLocks noChangeArrowheads="1"/>
          </p:cNvSpPr>
          <p:nvPr/>
        </p:nvSpPr>
        <p:spPr bwMode="auto">
          <a:xfrm>
            <a:off x="2555875" y="841375"/>
            <a:ext cx="371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a:latin typeface="Arial" charset="0"/>
                <a:cs typeface="Arial" charset="0"/>
              </a:rPr>
              <a:t>B</a:t>
            </a:r>
          </a:p>
        </p:txBody>
      </p:sp>
      <p:sp>
        <p:nvSpPr>
          <p:cNvPr id="2054" name="Text Box 14"/>
          <p:cNvSpPr txBox="1">
            <a:spLocks noChangeArrowheads="1"/>
          </p:cNvSpPr>
          <p:nvPr/>
        </p:nvSpPr>
        <p:spPr bwMode="auto">
          <a:xfrm>
            <a:off x="6269038" y="841375"/>
            <a:ext cx="966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C.</a:t>
            </a:r>
            <a:r>
              <a:rPr lang="en-GB" sz="1200" b="1">
                <a:latin typeface="Arial" charset="0"/>
                <a:cs typeface="Arial" charset="0"/>
              </a:rPr>
              <a:t> </a:t>
            </a:r>
            <a:r>
              <a:rPr lang="en-GB" sz="1200">
                <a:latin typeface="Arial" charset="0"/>
                <a:cs typeface="Arial" charset="0"/>
              </a:rPr>
              <a:t>Sputum</a:t>
            </a:r>
            <a:endParaRPr lang="en-US" sz="1200">
              <a:latin typeface="Arial" charset="0"/>
              <a:cs typeface="Arial" charset="0"/>
            </a:endParaRPr>
          </a:p>
        </p:txBody>
      </p:sp>
      <p:graphicFrame>
        <p:nvGraphicFramePr>
          <p:cNvPr id="2055" name="Object 386"/>
          <p:cNvGraphicFramePr>
            <a:graphicFrameLocks noChangeAspect="1"/>
          </p:cNvGraphicFramePr>
          <p:nvPr/>
        </p:nvGraphicFramePr>
        <p:xfrm>
          <a:off x="179388" y="1181100"/>
          <a:ext cx="4916487" cy="1784350"/>
        </p:xfrm>
        <a:graphic>
          <a:graphicData uri="http://schemas.openxmlformats.org/presentationml/2006/ole">
            <mc:AlternateContent xmlns:mc="http://schemas.openxmlformats.org/markup-compatibility/2006">
              <mc:Choice xmlns:v="urn:schemas-microsoft-com:vml" Requires="v">
                <p:oleObj spid="_x0000_s28678" name="Prism 6" r:id="rId6" imgW="6528180" imgH="2369453" progId="">
                  <p:embed/>
                </p:oleObj>
              </mc:Choice>
              <mc:Fallback>
                <p:oleObj name="Prism 6" r:id="rId6" imgW="6528180" imgH="236945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81100"/>
                        <a:ext cx="491648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Object 387"/>
          <p:cNvGraphicFramePr>
            <a:graphicFrameLocks noChangeAspect="1"/>
          </p:cNvGraphicFramePr>
          <p:nvPr/>
        </p:nvGraphicFramePr>
        <p:xfrm>
          <a:off x="6243638" y="3619500"/>
          <a:ext cx="2328862" cy="1754188"/>
        </p:xfrm>
        <a:graphic>
          <a:graphicData uri="http://schemas.openxmlformats.org/presentationml/2006/ole">
            <mc:AlternateContent xmlns:mc="http://schemas.openxmlformats.org/markup-compatibility/2006">
              <mc:Choice xmlns:v="urn:schemas-microsoft-com:vml" Requires="v">
                <p:oleObj spid="_x0000_s28679" name="Prism 6" r:id="rId8" imgW="3508082" imgH="2642090" progId="Prism6.Document">
                  <p:embed/>
                </p:oleObj>
              </mc:Choice>
              <mc:Fallback>
                <p:oleObj name="Prism 6" r:id="rId8" imgW="3508082" imgH="2642090" progId="Prism6.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3638" y="3619500"/>
                        <a:ext cx="23288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7" name="Object 388"/>
          <p:cNvGraphicFramePr>
            <a:graphicFrameLocks noChangeAspect="1"/>
          </p:cNvGraphicFramePr>
          <p:nvPr/>
        </p:nvGraphicFramePr>
        <p:xfrm>
          <a:off x="6240463" y="1298575"/>
          <a:ext cx="2363787" cy="1525588"/>
        </p:xfrm>
        <a:graphic>
          <a:graphicData uri="http://schemas.openxmlformats.org/presentationml/2006/ole">
            <mc:AlternateContent xmlns:mc="http://schemas.openxmlformats.org/markup-compatibility/2006">
              <mc:Choice xmlns:v="urn:schemas-microsoft-com:vml" Requires="v">
                <p:oleObj spid="_x0000_s28680" name="Prism 6" r:id="rId10" imgW="3480712" imgH="2244120" progId="">
                  <p:embed/>
                </p:oleObj>
              </mc:Choice>
              <mc:Fallback>
                <p:oleObj name="Prism 6" r:id="rId10" imgW="3480712" imgH="22441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0463" y="1298575"/>
                        <a:ext cx="2363787"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8" name="Text Box 14"/>
          <p:cNvSpPr txBox="1">
            <a:spLocks noChangeArrowheads="1"/>
          </p:cNvSpPr>
          <p:nvPr/>
        </p:nvSpPr>
        <p:spPr bwMode="auto">
          <a:xfrm>
            <a:off x="250825" y="3213100"/>
            <a:ext cx="28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D</a:t>
            </a:r>
            <a:endParaRPr lang="en-US" sz="1200">
              <a:latin typeface="Arial" charset="0"/>
              <a:cs typeface="Arial" charset="0"/>
            </a:endParaRPr>
          </a:p>
        </p:txBody>
      </p:sp>
      <p:sp>
        <p:nvSpPr>
          <p:cNvPr id="2059" name="Text Box 14"/>
          <p:cNvSpPr txBox="1">
            <a:spLocks noChangeArrowheads="1"/>
          </p:cNvSpPr>
          <p:nvPr/>
        </p:nvSpPr>
        <p:spPr bwMode="auto">
          <a:xfrm>
            <a:off x="2555875" y="3217863"/>
            <a:ext cx="287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E</a:t>
            </a:r>
            <a:endParaRPr lang="en-US" sz="1200">
              <a:latin typeface="Arial" charset="0"/>
              <a:cs typeface="Arial" charset="0"/>
            </a:endParaRPr>
          </a:p>
        </p:txBody>
      </p:sp>
      <p:sp>
        <p:nvSpPr>
          <p:cNvPr id="2060" name="Text Box 14"/>
          <p:cNvSpPr txBox="1">
            <a:spLocks noChangeArrowheads="1"/>
          </p:cNvSpPr>
          <p:nvPr/>
        </p:nvSpPr>
        <p:spPr bwMode="auto">
          <a:xfrm>
            <a:off x="6227763" y="3213100"/>
            <a:ext cx="119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F. Sputum</a:t>
            </a:r>
            <a:endParaRPr lang="en-US" sz="1200">
              <a:latin typeface="Arial" charset="0"/>
              <a:cs typeface="Arial" charset="0"/>
            </a:endParaRPr>
          </a:p>
        </p:txBody>
      </p:sp>
      <p:sp>
        <p:nvSpPr>
          <p:cNvPr id="2061" name="Text Box 96"/>
          <p:cNvSpPr txBox="1">
            <a:spLocks noChangeArrowheads="1"/>
          </p:cNvSpPr>
          <p:nvPr/>
        </p:nvSpPr>
        <p:spPr bwMode="auto">
          <a:xfrm>
            <a:off x="6588125" y="5300663"/>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62" name="Text Box 96"/>
          <p:cNvSpPr txBox="1">
            <a:spLocks noChangeArrowheads="1"/>
          </p:cNvSpPr>
          <p:nvPr/>
        </p:nvSpPr>
        <p:spPr bwMode="auto">
          <a:xfrm>
            <a:off x="7207250" y="5302250"/>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63" name="Text Box 96"/>
          <p:cNvSpPr txBox="1">
            <a:spLocks noChangeArrowheads="1"/>
          </p:cNvSpPr>
          <p:nvPr/>
        </p:nvSpPr>
        <p:spPr bwMode="auto">
          <a:xfrm>
            <a:off x="7608888" y="530225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64" name="Text Box 96"/>
          <p:cNvSpPr txBox="1">
            <a:spLocks noChangeArrowheads="1"/>
          </p:cNvSpPr>
          <p:nvPr/>
        </p:nvSpPr>
        <p:spPr bwMode="auto">
          <a:xfrm>
            <a:off x="7977188" y="5302250"/>
            <a:ext cx="588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65" name="Text Box 96"/>
          <p:cNvSpPr txBox="1">
            <a:spLocks noChangeArrowheads="1"/>
          </p:cNvSpPr>
          <p:nvPr/>
        </p:nvSpPr>
        <p:spPr bwMode="auto">
          <a:xfrm>
            <a:off x="3059113" y="5300663"/>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66" name="Text Box 96"/>
          <p:cNvSpPr txBox="1">
            <a:spLocks noChangeArrowheads="1"/>
          </p:cNvSpPr>
          <p:nvPr/>
        </p:nvSpPr>
        <p:spPr bwMode="auto">
          <a:xfrm>
            <a:off x="3679825" y="530225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67" name="Text Box 96"/>
          <p:cNvSpPr txBox="1">
            <a:spLocks noChangeArrowheads="1"/>
          </p:cNvSpPr>
          <p:nvPr/>
        </p:nvSpPr>
        <p:spPr bwMode="auto">
          <a:xfrm>
            <a:off x="4081463" y="530225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68" name="Text Box 96"/>
          <p:cNvSpPr txBox="1">
            <a:spLocks noChangeArrowheads="1"/>
          </p:cNvSpPr>
          <p:nvPr/>
        </p:nvSpPr>
        <p:spPr bwMode="auto">
          <a:xfrm>
            <a:off x="4449763" y="5302250"/>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69" name="Text Box 96"/>
          <p:cNvSpPr txBox="1">
            <a:spLocks noChangeArrowheads="1"/>
          </p:cNvSpPr>
          <p:nvPr/>
        </p:nvSpPr>
        <p:spPr bwMode="auto">
          <a:xfrm>
            <a:off x="622300" y="5300663"/>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70" name="Text Box 96"/>
          <p:cNvSpPr txBox="1">
            <a:spLocks noChangeArrowheads="1"/>
          </p:cNvSpPr>
          <p:nvPr/>
        </p:nvSpPr>
        <p:spPr bwMode="auto">
          <a:xfrm>
            <a:off x="1241425" y="5302250"/>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71" name="Text Box 96"/>
          <p:cNvSpPr txBox="1">
            <a:spLocks noChangeArrowheads="1"/>
          </p:cNvSpPr>
          <p:nvPr/>
        </p:nvSpPr>
        <p:spPr bwMode="auto">
          <a:xfrm>
            <a:off x="1643063" y="5302250"/>
            <a:ext cx="469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72" name="Text Box 96"/>
          <p:cNvSpPr txBox="1">
            <a:spLocks noChangeArrowheads="1"/>
          </p:cNvSpPr>
          <p:nvPr/>
        </p:nvSpPr>
        <p:spPr bwMode="auto">
          <a:xfrm>
            <a:off x="2012950" y="5302250"/>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73" name="Text Box 96"/>
          <p:cNvSpPr txBox="1">
            <a:spLocks noChangeArrowheads="1"/>
          </p:cNvSpPr>
          <p:nvPr/>
        </p:nvSpPr>
        <p:spPr bwMode="auto">
          <a:xfrm>
            <a:off x="3211513" y="2636838"/>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74" name="Text Box 96"/>
          <p:cNvSpPr txBox="1">
            <a:spLocks noChangeArrowheads="1"/>
          </p:cNvSpPr>
          <p:nvPr/>
        </p:nvSpPr>
        <p:spPr bwMode="auto">
          <a:xfrm>
            <a:off x="4146550" y="2638425"/>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Asthma</a:t>
            </a:r>
            <a:endParaRPr lang="en-US" sz="1000">
              <a:latin typeface="Arial" charset="0"/>
              <a:cs typeface="Arial" charset="0"/>
            </a:endParaRPr>
          </a:p>
        </p:txBody>
      </p:sp>
      <p:sp>
        <p:nvSpPr>
          <p:cNvPr id="2075" name="Text Box 96"/>
          <p:cNvSpPr txBox="1">
            <a:spLocks noChangeArrowheads="1"/>
          </p:cNvSpPr>
          <p:nvPr/>
        </p:nvSpPr>
        <p:spPr bwMode="auto">
          <a:xfrm>
            <a:off x="827088" y="2636838"/>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76" name="Text Box 96"/>
          <p:cNvSpPr txBox="1">
            <a:spLocks noChangeArrowheads="1"/>
          </p:cNvSpPr>
          <p:nvPr/>
        </p:nvSpPr>
        <p:spPr bwMode="auto">
          <a:xfrm>
            <a:off x="1790700" y="2638425"/>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Asthma</a:t>
            </a:r>
            <a:endParaRPr lang="en-US" sz="1000">
              <a:latin typeface="Arial" charset="0"/>
              <a:cs typeface="Arial" charset="0"/>
            </a:endParaRPr>
          </a:p>
        </p:txBody>
      </p:sp>
      <p:sp>
        <p:nvSpPr>
          <p:cNvPr id="2077" name="Text Box 96"/>
          <p:cNvSpPr txBox="1">
            <a:spLocks noChangeArrowheads="1"/>
          </p:cNvSpPr>
          <p:nvPr/>
        </p:nvSpPr>
        <p:spPr bwMode="auto">
          <a:xfrm>
            <a:off x="6804025" y="2643188"/>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78" name="Text Box 96"/>
          <p:cNvSpPr txBox="1">
            <a:spLocks noChangeArrowheads="1"/>
          </p:cNvSpPr>
          <p:nvPr/>
        </p:nvSpPr>
        <p:spPr bwMode="auto">
          <a:xfrm>
            <a:off x="7739063" y="26447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Asthma</a:t>
            </a:r>
            <a:endParaRPr lang="en-US" sz="1000">
              <a:latin typeface="Arial" charset="0"/>
              <a:cs typeface="Arial" charset="0"/>
            </a:endParaRPr>
          </a:p>
        </p:txBody>
      </p:sp>
      <p:sp>
        <p:nvSpPr>
          <p:cNvPr id="2079" name="Rectangle 75"/>
          <p:cNvSpPr>
            <a:spLocks noChangeArrowheads="1"/>
          </p:cNvSpPr>
          <p:nvPr/>
        </p:nvSpPr>
        <p:spPr bwMode="auto">
          <a:xfrm>
            <a:off x="1128713" y="377666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80" name="Rectangle 75"/>
          <p:cNvSpPr>
            <a:spLocks noChangeArrowheads="1"/>
          </p:cNvSpPr>
          <p:nvPr/>
        </p:nvSpPr>
        <p:spPr bwMode="auto">
          <a:xfrm>
            <a:off x="2119313" y="377031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81" name="Rectangle 75"/>
          <p:cNvSpPr>
            <a:spLocks noChangeArrowheads="1"/>
          </p:cNvSpPr>
          <p:nvPr/>
        </p:nvSpPr>
        <p:spPr bwMode="auto">
          <a:xfrm>
            <a:off x="3568700" y="377031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82" name="Rectangle 75"/>
          <p:cNvSpPr>
            <a:spLocks noChangeArrowheads="1"/>
          </p:cNvSpPr>
          <p:nvPr/>
        </p:nvSpPr>
        <p:spPr bwMode="auto">
          <a:xfrm>
            <a:off x="4010025" y="377031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83" name="Rectangle 75"/>
          <p:cNvSpPr>
            <a:spLocks noChangeArrowheads="1"/>
          </p:cNvSpPr>
          <p:nvPr/>
        </p:nvSpPr>
        <p:spPr bwMode="auto">
          <a:xfrm>
            <a:off x="8034338" y="377031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Tree>
    <p:extLst>
      <p:ext uri="{BB962C8B-B14F-4D97-AF65-F5344CB8AC3E}">
        <p14:creationId xmlns:p14="http://schemas.microsoft.com/office/powerpoint/2010/main" val="1282377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3677"/>
          <a:stretch>
            <a:fillRect/>
          </a:stretch>
        </p:blipFill>
        <p:spPr bwMode="auto">
          <a:xfrm>
            <a:off x="715963" y="919163"/>
            <a:ext cx="35496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l="-15709"/>
          <a:stretch>
            <a:fillRect/>
          </a:stretch>
        </p:blipFill>
        <p:spPr bwMode="auto">
          <a:xfrm>
            <a:off x="-101600" y="4132263"/>
            <a:ext cx="436721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l="3174" r="-2"/>
          <a:stretch>
            <a:fillRect/>
          </a:stretch>
        </p:blipFill>
        <p:spPr bwMode="auto">
          <a:xfrm>
            <a:off x="5292725" y="4219575"/>
            <a:ext cx="37798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088" y="1020763"/>
            <a:ext cx="37449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0"/>
          <p:cNvSpPr txBox="1">
            <a:spLocks noChangeArrowheads="1"/>
          </p:cNvSpPr>
          <p:nvPr/>
        </p:nvSpPr>
        <p:spPr bwMode="auto">
          <a:xfrm>
            <a:off x="4902200" y="55563"/>
            <a:ext cx="167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B. Interleukin-13</a:t>
            </a:r>
          </a:p>
        </p:txBody>
      </p:sp>
      <p:sp>
        <p:nvSpPr>
          <p:cNvPr id="2055" name="TextBox 20"/>
          <p:cNvSpPr txBox="1">
            <a:spLocks noChangeArrowheads="1"/>
          </p:cNvSpPr>
          <p:nvPr/>
        </p:nvSpPr>
        <p:spPr bwMode="auto">
          <a:xfrm>
            <a:off x="92075" y="3441700"/>
            <a:ext cx="2135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C. Mast cell chymase</a:t>
            </a:r>
          </a:p>
        </p:txBody>
      </p:sp>
      <p:sp>
        <p:nvSpPr>
          <p:cNvPr id="2056" name="Rectangle 78"/>
          <p:cNvSpPr>
            <a:spLocks noChangeArrowheads="1"/>
          </p:cNvSpPr>
          <p:nvPr/>
        </p:nvSpPr>
        <p:spPr bwMode="auto">
          <a:xfrm>
            <a:off x="6300788" y="333375"/>
            <a:ext cx="172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02</a:t>
            </a:r>
          </a:p>
        </p:txBody>
      </p:sp>
      <p:cxnSp>
        <p:nvCxnSpPr>
          <p:cNvPr id="81" name="Straight Connector 80"/>
          <p:cNvCxnSpPr/>
          <p:nvPr/>
        </p:nvCxnSpPr>
        <p:spPr>
          <a:xfrm flipH="1">
            <a:off x="5214938" y="2738438"/>
            <a:ext cx="3716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59375" y="1681163"/>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9" name="Rectangle 95"/>
          <p:cNvSpPr>
            <a:spLocks noChangeArrowheads="1"/>
          </p:cNvSpPr>
          <p:nvPr/>
        </p:nvSpPr>
        <p:spPr bwMode="auto">
          <a:xfrm rot="-5400000">
            <a:off x="3509169" y="1754981"/>
            <a:ext cx="2708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Log interleukin-13</a:t>
            </a:r>
          </a:p>
        </p:txBody>
      </p:sp>
      <p:sp>
        <p:nvSpPr>
          <p:cNvPr id="2060" name="Rectangle 127"/>
          <p:cNvSpPr>
            <a:spLocks noChangeArrowheads="1"/>
          </p:cNvSpPr>
          <p:nvPr/>
        </p:nvSpPr>
        <p:spPr bwMode="auto">
          <a:xfrm>
            <a:off x="1560513" y="3770313"/>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02</a:t>
            </a:r>
            <a:endParaRPr lang="en-GB" sz="1000" baseline="30000">
              <a:cs typeface="Arial" charset="0"/>
            </a:endParaRPr>
          </a:p>
        </p:txBody>
      </p:sp>
      <p:cxnSp>
        <p:nvCxnSpPr>
          <p:cNvPr id="136" name="Straight Connector 135"/>
          <p:cNvCxnSpPr/>
          <p:nvPr/>
        </p:nvCxnSpPr>
        <p:spPr>
          <a:xfrm>
            <a:off x="449263" y="4187825"/>
            <a:ext cx="0" cy="1884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98463" y="56705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3" name="Rectangle 143"/>
          <p:cNvSpPr>
            <a:spLocks noChangeArrowheads="1"/>
          </p:cNvSpPr>
          <p:nvPr/>
        </p:nvSpPr>
        <p:spPr bwMode="auto">
          <a:xfrm>
            <a:off x="158750" y="5553075"/>
            <a:ext cx="37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cxnSp>
        <p:nvCxnSpPr>
          <p:cNvPr id="149" name="Straight Connector 148"/>
          <p:cNvCxnSpPr/>
          <p:nvPr/>
        </p:nvCxnSpPr>
        <p:spPr>
          <a:xfrm flipH="1">
            <a:off x="396875" y="4964113"/>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5" name="Rectangle 150"/>
          <p:cNvSpPr>
            <a:spLocks noChangeArrowheads="1"/>
          </p:cNvSpPr>
          <p:nvPr/>
        </p:nvSpPr>
        <p:spPr bwMode="auto">
          <a:xfrm>
            <a:off x="196850" y="48275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3</a:t>
            </a:r>
          </a:p>
        </p:txBody>
      </p:sp>
      <p:sp>
        <p:nvSpPr>
          <p:cNvPr id="2066" name="Rectangle 151"/>
          <p:cNvSpPr>
            <a:spLocks noChangeArrowheads="1"/>
          </p:cNvSpPr>
          <p:nvPr/>
        </p:nvSpPr>
        <p:spPr bwMode="auto">
          <a:xfrm rot="-5400000">
            <a:off x="-960438" y="4978401"/>
            <a:ext cx="2271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Mast cell chymase (arbitrary units)</a:t>
            </a:r>
          </a:p>
        </p:txBody>
      </p:sp>
      <p:cxnSp>
        <p:nvCxnSpPr>
          <p:cNvPr id="178" name="Straight Connector 177"/>
          <p:cNvCxnSpPr/>
          <p:nvPr/>
        </p:nvCxnSpPr>
        <p:spPr>
          <a:xfrm>
            <a:off x="5219700" y="85566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168900" y="20383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5168900" y="2436813"/>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0" name="Rectangle 184"/>
          <p:cNvSpPr>
            <a:spLocks noChangeArrowheads="1"/>
          </p:cNvSpPr>
          <p:nvPr/>
        </p:nvSpPr>
        <p:spPr bwMode="auto">
          <a:xfrm>
            <a:off x="4981575" y="15446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071" name="Rectangle 185"/>
          <p:cNvSpPr>
            <a:spLocks noChangeArrowheads="1"/>
          </p:cNvSpPr>
          <p:nvPr/>
        </p:nvSpPr>
        <p:spPr bwMode="auto">
          <a:xfrm>
            <a:off x="4926013" y="1916113"/>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0</a:t>
            </a:r>
          </a:p>
        </p:txBody>
      </p:sp>
      <p:sp>
        <p:nvSpPr>
          <p:cNvPr id="2072" name="Rectangle 187"/>
          <p:cNvSpPr>
            <a:spLocks noChangeArrowheads="1"/>
          </p:cNvSpPr>
          <p:nvPr/>
        </p:nvSpPr>
        <p:spPr bwMode="auto">
          <a:xfrm>
            <a:off x="4945063" y="23177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cxnSp>
        <p:nvCxnSpPr>
          <p:cNvPr id="190" name="Straight Connector 189"/>
          <p:cNvCxnSpPr/>
          <p:nvPr/>
        </p:nvCxnSpPr>
        <p:spPr>
          <a:xfrm flipH="1" flipV="1">
            <a:off x="5160963" y="1285875"/>
            <a:ext cx="4921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4" name="Rectangle 191"/>
          <p:cNvSpPr>
            <a:spLocks noChangeArrowheads="1"/>
          </p:cNvSpPr>
          <p:nvPr/>
        </p:nvSpPr>
        <p:spPr bwMode="auto">
          <a:xfrm>
            <a:off x="4960938" y="116681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cxnSp>
        <p:nvCxnSpPr>
          <p:cNvPr id="206" name="Straight Connector 205"/>
          <p:cNvCxnSpPr/>
          <p:nvPr/>
        </p:nvCxnSpPr>
        <p:spPr>
          <a:xfrm flipH="1">
            <a:off x="455613" y="6073775"/>
            <a:ext cx="3716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392113" y="42513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7" name="Rectangle 214"/>
          <p:cNvSpPr>
            <a:spLocks noChangeArrowheads="1"/>
          </p:cNvSpPr>
          <p:nvPr/>
        </p:nvSpPr>
        <p:spPr bwMode="auto">
          <a:xfrm>
            <a:off x="153988" y="41338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cxnSp>
        <p:nvCxnSpPr>
          <p:cNvPr id="216" name="Straight Connector 215"/>
          <p:cNvCxnSpPr/>
          <p:nvPr/>
        </p:nvCxnSpPr>
        <p:spPr>
          <a:xfrm flipH="1" flipV="1">
            <a:off x="390525" y="4602163"/>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390525" y="53101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0" name="Rectangle 217"/>
          <p:cNvSpPr>
            <a:spLocks noChangeArrowheads="1"/>
          </p:cNvSpPr>
          <p:nvPr/>
        </p:nvSpPr>
        <p:spPr bwMode="auto">
          <a:xfrm>
            <a:off x="184150" y="44862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sp>
        <p:nvSpPr>
          <p:cNvPr id="2081" name="Rectangle 218"/>
          <p:cNvSpPr>
            <a:spLocks noChangeArrowheads="1"/>
          </p:cNvSpPr>
          <p:nvPr/>
        </p:nvSpPr>
        <p:spPr bwMode="auto">
          <a:xfrm>
            <a:off x="190500" y="51720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082" name="TextBox 128"/>
          <p:cNvSpPr txBox="1">
            <a:spLocks noChangeArrowheads="1"/>
          </p:cNvSpPr>
          <p:nvPr/>
        </p:nvSpPr>
        <p:spPr bwMode="auto">
          <a:xfrm>
            <a:off x="4721225" y="3448050"/>
            <a:ext cx="2395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D. Carboxypeptidase A3</a:t>
            </a:r>
          </a:p>
        </p:txBody>
      </p:sp>
      <p:sp>
        <p:nvSpPr>
          <p:cNvPr id="2083" name="Rectangle 129"/>
          <p:cNvSpPr>
            <a:spLocks noChangeArrowheads="1"/>
          </p:cNvSpPr>
          <p:nvPr/>
        </p:nvSpPr>
        <p:spPr bwMode="auto">
          <a:xfrm>
            <a:off x="6289675" y="3789363"/>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02</a:t>
            </a:r>
          </a:p>
        </p:txBody>
      </p:sp>
      <p:sp>
        <p:nvSpPr>
          <p:cNvPr id="2084" name="Rectangle 131"/>
          <p:cNvSpPr>
            <a:spLocks noChangeArrowheads="1"/>
          </p:cNvSpPr>
          <p:nvPr/>
        </p:nvSpPr>
        <p:spPr bwMode="auto">
          <a:xfrm rot="-5400000">
            <a:off x="3448051" y="4922837"/>
            <a:ext cx="2709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Log carboxypeptidase A3</a:t>
            </a:r>
          </a:p>
        </p:txBody>
      </p:sp>
      <p:cxnSp>
        <p:nvCxnSpPr>
          <p:cNvPr id="137" name="Straight Connector 136"/>
          <p:cNvCxnSpPr/>
          <p:nvPr/>
        </p:nvCxnSpPr>
        <p:spPr>
          <a:xfrm flipH="1">
            <a:off x="5233988" y="4205288"/>
            <a:ext cx="0" cy="1887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233988" y="6092825"/>
            <a:ext cx="3714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183188" y="470693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183188" y="497840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5183188" y="5272088"/>
            <a:ext cx="508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183188" y="556260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5183188" y="584041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2" name="Rectangle 179"/>
          <p:cNvSpPr>
            <a:spLocks noChangeArrowheads="1"/>
          </p:cNvSpPr>
          <p:nvPr/>
        </p:nvSpPr>
        <p:spPr bwMode="auto">
          <a:xfrm>
            <a:off x="4924425" y="45815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093" name="Rectangle 183"/>
          <p:cNvSpPr>
            <a:spLocks noChangeArrowheads="1"/>
          </p:cNvSpPr>
          <p:nvPr/>
        </p:nvSpPr>
        <p:spPr bwMode="auto">
          <a:xfrm>
            <a:off x="4978400" y="4852988"/>
            <a:ext cx="379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0</a:t>
            </a:r>
          </a:p>
        </p:txBody>
      </p:sp>
      <p:sp>
        <p:nvSpPr>
          <p:cNvPr id="2094" name="Rectangle 188"/>
          <p:cNvSpPr>
            <a:spLocks noChangeArrowheads="1"/>
          </p:cNvSpPr>
          <p:nvPr/>
        </p:nvSpPr>
        <p:spPr bwMode="auto">
          <a:xfrm>
            <a:off x="4973638" y="51577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095" name="Rectangle 192"/>
          <p:cNvSpPr>
            <a:spLocks noChangeArrowheads="1"/>
          </p:cNvSpPr>
          <p:nvPr/>
        </p:nvSpPr>
        <p:spPr bwMode="auto">
          <a:xfrm>
            <a:off x="4968875" y="54260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sp>
        <p:nvSpPr>
          <p:cNvPr id="2096" name="Rectangle 193"/>
          <p:cNvSpPr>
            <a:spLocks noChangeArrowheads="1"/>
          </p:cNvSpPr>
          <p:nvPr/>
        </p:nvSpPr>
        <p:spPr bwMode="auto">
          <a:xfrm>
            <a:off x="4951413" y="5711825"/>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-6</a:t>
            </a:r>
          </a:p>
        </p:txBody>
      </p:sp>
      <p:sp>
        <p:nvSpPr>
          <p:cNvPr id="2097" name="Rectangle 230"/>
          <p:cNvSpPr>
            <a:spLocks noChangeArrowheads="1"/>
          </p:cNvSpPr>
          <p:nvPr/>
        </p:nvSpPr>
        <p:spPr bwMode="auto">
          <a:xfrm>
            <a:off x="5818188" y="6194425"/>
            <a:ext cx="1012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cs typeface="Arial" charset="0"/>
            </a:endParaRPr>
          </a:p>
        </p:txBody>
      </p:sp>
      <p:sp>
        <p:nvSpPr>
          <p:cNvPr id="2098" name="Rectangle 231"/>
          <p:cNvSpPr>
            <a:spLocks noChangeArrowheads="1"/>
          </p:cNvSpPr>
          <p:nvPr/>
        </p:nvSpPr>
        <p:spPr bwMode="auto">
          <a:xfrm>
            <a:off x="6740525" y="62055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cs typeface="Arial" charset="0"/>
            </a:endParaRPr>
          </a:p>
        </p:txBody>
      </p:sp>
      <p:sp>
        <p:nvSpPr>
          <p:cNvPr id="2099" name="Rectangle 232"/>
          <p:cNvSpPr>
            <a:spLocks noChangeArrowheads="1"/>
          </p:cNvSpPr>
          <p:nvPr/>
        </p:nvSpPr>
        <p:spPr bwMode="auto">
          <a:xfrm>
            <a:off x="6318250" y="6186488"/>
            <a:ext cx="525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cs typeface="Arial" charset="0"/>
            </a:endParaRPr>
          </a:p>
        </p:txBody>
      </p:sp>
      <p:sp>
        <p:nvSpPr>
          <p:cNvPr id="2100" name="Rectangle 220"/>
          <p:cNvSpPr>
            <a:spLocks noChangeArrowheads="1"/>
          </p:cNvSpPr>
          <p:nvPr/>
        </p:nvSpPr>
        <p:spPr bwMode="auto">
          <a:xfrm>
            <a:off x="7897813" y="3910013"/>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01" name="Rectangle 223"/>
          <p:cNvSpPr>
            <a:spLocks noChangeArrowheads="1"/>
          </p:cNvSpPr>
          <p:nvPr/>
        </p:nvSpPr>
        <p:spPr bwMode="auto">
          <a:xfrm>
            <a:off x="3640138" y="3860800"/>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02" name="TextBox 260"/>
          <p:cNvSpPr txBox="1">
            <a:spLocks noChangeArrowheads="1"/>
          </p:cNvSpPr>
          <p:nvPr/>
        </p:nvSpPr>
        <p:spPr bwMode="auto">
          <a:xfrm>
            <a:off x="5678488" y="2994025"/>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03" name="Rectangle 261"/>
          <p:cNvSpPr>
            <a:spLocks noChangeArrowheads="1"/>
          </p:cNvSpPr>
          <p:nvPr/>
        </p:nvSpPr>
        <p:spPr bwMode="auto">
          <a:xfrm>
            <a:off x="5272088" y="2744788"/>
            <a:ext cx="70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04" name="Rectangle 262"/>
          <p:cNvSpPr>
            <a:spLocks noChangeArrowheads="1"/>
          </p:cNvSpPr>
          <p:nvPr/>
        </p:nvSpPr>
        <p:spPr bwMode="auto">
          <a:xfrm>
            <a:off x="6931025" y="27527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05" name="Rectangle 263"/>
          <p:cNvSpPr>
            <a:spLocks noChangeArrowheads="1"/>
          </p:cNvSpPr>
          <p:nvPr/>
        </p:nvSpPr>
        <p:spPr bwMode="auto">
          <a:xfrm>
            <a:off x="5962650" y="274161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06" name="Rectangle 264"/>
          <p:cNvSpPr>
            <a:spLocks noChangeArrowheads="1"/>
          </p:cNvSpPr>
          <p:nvPr/>
        </p:nvSpPr>
        <p:spPr bwMode="auto">
          <a:xfrm>
            <a:off x="7473950" y="2746375"/>
            <a:ext cx="319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07" name="Rectangle 265"/>
          <p:cNvSpPr>
            <a:spLocks noChangeArrowheads="1"/>
          </p:cNvSpPr>
          <p:nvPr/>
        </p:nvSpPr>
        <p:spPr bwMode="auto">
          <a:xfrm>
            <a:off x="7945438" y="27447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08" name="Rectangle 266"/>
          <p:cNvSpPr>
            <a:spLocks noChangeArrowheads="1"/>
          </p:cNvSpPr>
          <p:nvPr/>
        </p:nvSpPr>
        <p:spPr bwMode="auto">
          <a:xfrm>
            <a:off x="8451850" y="27495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09" name="Rectangle 268"/>
          <p:cNvSpPr>
            <a:spLocks noChangeArrowheads="1"/>
          </p:cNvSpPr>
          <p:nvPr/>
        </p:nvSpPr>
        <p:spPr bwMode="auto">
          <a:xfrm>
            <a:off x="6497638" y="2746375"/>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10" name="TextBox 269"/>
          <p:cNvSpPr txBox="1">
            <a:spLocks noChangeArrowheads="1"/>
          </p:cNvSpPr>
          <p:nvPr/>
        </p:nvSpPr>
        <p:spPr bwMode="auto">
          <a:xfrm>
            <a:off x="971550" y="6496050"/>
            <a:ext cx="255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11" name="Rectangle 270"/>
          <p:cNvSpPr>
            <a:spLocks noChangeArrowheads="1"/>
          </p:cNvSpPr>
          <p:nvPr/>
        </p:nvSpPr>
        <p:spPr bwMode="auto">
          <a:xfrm>
            <a:off x="495300" y="6173788"/>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12" name="Rectangle 271"/>
          <p:cNvSpPr>
            <a:spLocks noChangeArrowheads="1"/>
          </p:cNvSpPr>
          <p:nvPr/>
        </p:nvSpPr>
        <p:spPr bwMode="auto">
          <a:xfrm>
            <a:off x="2224088" y="61928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13" name="Rectangle 272"/>
          <p:cNvSpPr>
            <a:spLocks noChangeArrowheads="1"/>
          </p:cNvSpPr>
          <p:nvPr/>
        </p:nvSpPr>
        <p:spPr bwMode="auto">
          <a:xfrm>
            <a:off x="1306513" y="6181725"/>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14" name="Rectangle 273"/>
          <p:cNvSpPr>
            <a:spLocks noChangeArrowheads="1"/>
          </p:cNvSpPr>
          <p:nvPr/>
        </p:nvSpPr>
        <p:spPr bwMode="auto">
          <a:xfrm>
            <a:off x="2716213" y="6186488"/>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15" name="Rectangle 274"/>
          <p:cNvSpPr>
            <a:spLocks noChangeArrowheads="1"/>
          </p:cNvSpPr>
          <p:nvPr/>
        </p:nvSpPr>
        <p:spPr bwMode="auto">
          <a:xfrm>
            <a:off x="3182938" y="6184900"/>
            <a:ext cx="379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16" name="Rectangle 275"/>
          <p:cNvSpPr>
            <a:spLocks noChangeArrowheads="1"/>
          </p:cNvSpPr>
          <p:nvPr/>
        </p:nvSpPr>
        <p:spPr bwMode="auto">
          <a:xfrm>
            <a:off x="3689350" y="61896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17" name="Rectangle 276"/>
          <p:cNvSpPr>
            <a:spLocks noChangeArrowheads="1"/>
          </p:cNvSpPr>
          <p:nvPr/>
        </p:nvSpPr>
        <p:spPr bwMode="auto">
          <a:xfrm>
            <a:off x="1784350" y="6186488"/>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18" name="TextBox 277"/>
          <p:cNvSpPr txBox="1">
            <a:spLocks noChangeArrowheads="1"/>
          </p:cNvSpPr>
          <p:nvPr/>
        </p:nvSpPr>
        <p:spPr bwMode="auto">
          <a:xfrm>
            <a:off x="5665788" y="6496050"/>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19" name="Rectangle 278"/>
          <p:cNvSpPr>
            <a:spLocks noChangeArrowheads="1"/>
          </p:cNvSpPr>
          <p:nvPr/>
        </p:nvSpPr>
        <p:spPr bwMode="auto">
          <a:xfrm>
            <a:off x="5160963" y="619601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20" name="Rectangle 279"/>
          <p:cNvSpPr>
            <a:spLocks noChangeArrowheads="1"/>
          </p:cNvSpPr>
          <p:nvPr/>
        </p:nvSpPr>
        <p:spPr bwMode="auto">
          <a:xfrm>
            <a:off x="6908800" y="62055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21" name="Rectangle 280"/>
          <p:cNvSpPr>
            <a:spLocks noChangeArrowheads="1"/>
          </p:cNvSpPr>
          <p:nvPr/>
        </p:nvSpPr>
        <p:spPr bwMode="auto">
          <a:xfrm>
            <a:off x="5927725" y="6194425"/>
            <a:ext cx="271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22" name="Rectangle 281"/>
          <p:cNvSpPr>
            <a:spLocks noChangeArrowheads="1"/>
          </p:cNvSpPr>
          <p:nvPr/>
        </p:nvSpPr>
        <p:spPr bwMode="auto">
          <a:xfrm>
            <a:off x="7462838" y="6199188"/>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23" name="Rectangle 282"/>
          <p:cNvSpPr>
            <a:spLocks noChangeArrowheads="1"/>
          </p:cNvSpPr>
          <p:nvPr/>
        </p:nvSpPr>
        <p:spPr bwMode="auto">
          <a:xfrm>
            <a:off x="7989888" y="619760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24" name="Rectangle 283"/>
          <p:cNvSpPr>
            <a:spLocks noChangeArrowheads="1"/>
          </p:cNvSpPr>
          <p:nvPr/>
        </p:nvSpPr>
        <p:spPr bwMode="auto">
          <a:xfrm>
            <a:off x="8515350" y="62023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25" name="Rectangle 284"/>
          <p:cNvSpPr>
            <a:spLocks noChangeArrowheads="1"/>
          </p:cNvSpPr>
          <p:nvPr/>
        </p:nvSpPr>
        <p:spPr bwMode="auto">
          <a:xfrm>
            <a:off x="6443663" y="6199188"/>
            <a:ext cx="271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cxnSp>
        <p:nvCxnSpPr>
          <p:cNvPr id="286" name="Straight Connector 285"/>
          <p:cNvCxnSpPr/>
          <p:nvPr/>
        </p:nvCxnSpPr>
        <p:spPr>
          <a:xfrm flipH="1">
            <a:off x="400050" y="60420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7" name="Rectangle 286"/>
          <p:cNvSpPr>
            <a:spLocks noChangeArrowheads="1"/>
          </p:cNvSpPr>
          <p:nvPr/>
        </p:nvSpPr>
        <p:spPr bwMode="auto">
          <a:xfrm>
            <a:off x="161925" y="59245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0</a:t>
            </a:r>
          </a:p>
        </p:txBody>
      </p:sp>
      <p:sp>
        <p:nvSpPr>
          <p:cNvPr id="2128" name="Rectangle 290"/>
          <p:cNvSpPr>
            <a:spLocks noChangeArrowheads="1"/>
          </p:cNvSpPr>
          <p:nvPr/>
        </p:nvSpPr>
        <p:spPr bwMode="auto">
          <a:xfrm>
            <a:off x="6875463" y="3925888"/>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29" name="Rectangle 112"/>
          <p:cNvSpPr>
            <a:spLocks noChangeArrowheads="1"/>
          </p:cNvSpPr>
          <p:nvPr/>
        </p:nvSpPr>
        <p:spPr bwMode="auto">
          <a:xfrm>
            <a:off x="6899275" y="555625"/>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30" name="Rectangle 113"/>
          <p:cNvSpPr>
            <a:spLocks noChangeArrowheads="1"/>
          </p:cNvSpPr>
          <p:nvPr/>
        </p:nvSpPr>
        <p:spPr bwMode="auto">
          <a:xfrm>
            <a:off x="7896225" y="549275"/>
            <a:ext cx="500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cxnSp>
        <p:nvCxnSpPr>
          <p:cNvPr id="116" name="Straight Connector 115"/>
          <p:cNvCxnSpPr/>
          <p:nvPr/>
        </p:nvCxnSpPr>
        <p:spPr>
          <a:xfrm flipH="1">
            <a:off x="5183188" y="44037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2" name="Rectangle 116"/>
          <p:cNvSpPr>
            <a:spLocks noChangeArrowheads="1"/>
          </p:cNvSpPr>
          <p:nvPr/>
        </p:nvSpPr>
        <p:spPr bwMode="auto">
          <a:xfrm>
            <a:off x="4924425" y="427831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33" name="TextBox 110"/>
          <p:cNvSpPr txBox="1">
            <a:spLocks noChangeArrowheads="1"/>
          </p:cNvSpPr>
          <p:nvPr/>
        </p:nvSpPr>
        <p:spPr bwMode="auto">
          <a:xfrm>
            <a:off x="419100" y="55563"/>
            <a:ext cx="4157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A. Th2 cell frequencies in bronchial biopsies</a:t>
            </a:r>
          </a:p>
        </p:txBody>
      </p:sp>
      <p:sp>
        <p:nvSpPr>
          <p:cNvPr id="2134" name="Rectangle 111"/>
          <p:cNvSpPr>
            <a:spLocks noChangeArrowheads="1"/>
          </p:cNvSpPr>
          <p:nvPr/>
        </p:nvSpPr>
        <p:spPr bwMode="auto">
          <a:xfrm>
            <a:off x="1744663" y="333375"/>
            <a:ext cx="172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02</a:t>
            </a:r>
          </a:p>
        </p:txBody>
      </p:sp>
      <p:cxnSp>
        <p:nvCxnSpPr>
          <p:cNvPr id="115" name="Straight Connector 114"/>
          <p:cNvCxnSpPr/>
          <p:nvPr/>
        </p:nvCxnSpPr>
        <p:spPr>
          <a:xfrm flipH="1">
            <a:off x="660400" y="2738438"/>
            <a:ext cx="3714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03250" y="152241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7" name="Rectangle 119"/>
          <p:cNvSpPr>
            <a:spLocks noChangeArrowheads="1"/>
          </p:cNvSpPr>
          <p:nvPr/>
        </p:nvSpPr>
        <p:spPr bwMode="auto">
          <a:xfrm rot="-5400000">
            <a:off x="-1046163" y="1677988"/>
            <a:ext cx="270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Th2 cell frequency</a:t>
            </a:r>
          </a:p>
          <a:p>
            <a:pPr algn="ctr"/>
            <a:r>
              <a:rPr lang="en-GB" sz="1000">
                <a:cs typeface="Arial" charset="0"/>
              </a:rPr>
              <a:t>(% of CD8</a:t>
            </a:r>
            <a:r>
              <a:rPr lang="en-GB" sz="1000" baseline="30000">
                <a:cs typeface="Arial" charset="0"/>
              </a:rPr>
              <a:t>-</a:t>
            </a:r>
            <a:r>
              <a:rPr lang="en-GB" sz="1000">
                <a:cs typeface="Arial" charset="0"/>
              </a:rPr>
              <a:t> cells)</a:t>
            </a:r>
          </a:p>
        </p:txBody>
      </p:sp>
      <p:cxnSp>
        <p:nvCxnSpPr>
          <p:cNvPr id="121" name="Straight Connector 120"/>
          <p:cNvCxnSpPr/>
          <p:nvPr/>
        </p:nvCxnSpPr>
        <p:spPr>
          <a:xfrm>
            <a:off x="663575" y="85566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12775" y="19018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612775" y="2678113"/>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1" name="Rectangle 123"/>
          <p:cNvSpPr>
            <a:spLocks noChangeArrowheads="1"/>
          </p:cNvSpPr>
          <p:nvPr/>
        </p:nvSpPr>
        <p:spPr bwMode="auto">
          <a:xfrm>
            <a:off x="425450" y="13858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3</a:t>
            </a:r>
          </a:p>
        </p:txBody>
      </p:sp>
      <p:sp>
        <p:nvSpPr>
          <p:cNvPr id="2142" name="Rectangle 124"/>
          <p:cNvSpPr>
            <a:spLocks noChangeArrowheads="1"/>
          </p:cNvSpPr>
          <p:nvPr/>
        </p:nvSpPr>
        <p:spPr bwMode="auto">
          <a:xfrm>
            <a:off x="376238" y="1779588"/>
            <a:ext cx="379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43" name="Rectangle 125"/>
          <p:cNvSpPr>
            <a:spLocks noChangeArrowheads="1"/>
          </p:cNvSpPr>
          <p:nvPr/>
        </p:nvSpPr>
        <p:spPr bwMode="auto">
          <a:xfrm>
            <a:off x="304800" y="25542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0</a:t>
            </a:r>
          </a:p>
        </p:txBody>
      </p:sp>
      <p:cxnSp>
        <p:nvCxnSpPr>
          <p:cNvPr id="127" name="Straight Connector 126"/>
          <p:cNvCxnSpPr/>
          <p:nvPr/>
        </p:nvCxnSpPr>
        <p:spPr>
          <a:xfrm flipH="1" flipV="1">
            <a:off x="604838" y="1138238"/>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5" name="Rectangle 133"/>
          <p:cNvSpPr>
            <a:spLocks noChangeArrowheads="1"/>
          </p:cNvSpPr>
          <p:nvPr/>
        </p:nvSpPr>
        <p:spPr bwMode="auto">
          <a:xfrm>
            <a:off x="404813" y="10191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sp>
        <p:nvSpPr>
          <p:cNvPr id="2146" name="TextBox 134"/>
          <p:cNvSpPr txBox="1">
            <a:spLocks noChangeArrowheads="1"/>
          </p:cNvSpPr>
          <p:nvPr/>
        </p:nvSpPr>
        <p:spPr bwMode="auto">
          <a:xfrm>
            <a:off x="1122363" y="2994025"/>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47" name="Rectangle 137"/>
          <p:cNvSpPr>
            <a:spLocks noChangeArrowheads="1"/>
          </p:cNvSpPr>
          <p:nvPr/>
        </p:nvSpPr>
        <p:spPr bwMode="auto">
          <a:xfrm>
            <a:off x="715963" y="2719388"/>
            <a:ext cx="70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48" name="Rectangle 139"/>
          <p:cNvSpPr>
            <a:spLocks noChangeArrowheads="1"/>
          </p:cNvSpPr>
          <p:nvPr/>
        </p:nvSpPr>
        <p:spPr bwMode="auto">
          <a:xfrm>
            <a:off x="2320925" y="27273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49" name="Rectangle 140"/>
          <p:cNvSpPr>
            <a:spLocks noChangeArrowheads="1"/>
          </p:cNvSpPr>
          <p:nvPr/>
        </p:nvSpPr>
        <p:spPr bwMode="auto">
          <a:xfrm>
            <a:off x="1406525" y="271621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50" name="Rectangle 142"/>
          <p:cNvSpPr>
            <a:spLocks noChangeArrowheads="1"/>
          </p:cNvSpPr>
          <p:nvPr/>
        </p:nvSpPr>
        <p:spPr bwMode="auto">
          <a:xfrm>
            <a:off x="2835275" y="2720975"/>
            <a:ext cx="319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51" name="Rectangle 144"/>
          <p:cNvSpPr>
            <a:spLocks noChangeArrowheads="1"/>
          </p:cNvSpPr>
          <p:nvPr/>
        </p:nvSpPr>
        <p:spPr bwMode="auto">
          <a:xfrm>
            <a:off x="3263900" y="27193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52" name="Rectangle 145"/>
          <p:cNvSpPr>
            <a:spLocks noChangeArrowheads="1"/>
          </p:cNvSpPr>
          <p:nvPr/>
        </p:nvSpPr>
        <p:spPr bwMode="auto">
          <a:xfrm>
            <a:off x="3760788" y="27241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53" name="Rectangle 152"/>
          <p:cNvSpPr>
            <a:spLocks noChangeArrowheads="1"/>
          </p:cNvSpPr>
          <p:nvPr/>
        </p:nvSpPr>
        <p:spPr bwMode="auto">
          <a:xfrm>
            <a:off x="1889125" y="2720975"/>
            <a:ext cx="271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cxnSp>
        <p:nvCxnSpPr>
          <p:cNvPr id="154" name="Straight Connector 153"/>
          <p:cNvCxnSpPr/>
          <p:nvPr/>
        </p:nvCxnSpPr>
        <p:spPr>
          <a:xfrm flipH="1" flipV="1">
            <a:off x="600075" y="2295525"/>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5" name="Rectangle 154"/>
          <p:cNvSpPr>
            <a:spLocks noChangeArrowheads="1"/>
          </p:cNvSpPr>
          <p:nvPr/>
        </p:nvSpPr>
        <p:spPr bwMode="auto">
          <a:xfrm>
            <a:off x="292100" y="217170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1</a:t>
            </a:r>
          </a:p>
        </p:txBody>
      </p:sp>
      <p:sp>
        <p:nvSpPr>
          <p:cNvPr id="2156" name="Rectangle 155"/>
          <p:cNvSpPr>
            <a:spLocks noChangeArrowheads="1"/>
          </p:cNvSpPr>
          <p:nvPr/>
        </p:nvSpPr>
        <p:spPr bwMode="auto">
          <a:xfrm>
            <a:off x="8456613" y="39179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57" name="Rectangle 112"/>
          <p:cNvSpPr>
            <a:spLocks noChangeArrowheads="1"/>
          </p:cNvSpPr>
          <p:nvPr/>
        </p:nvSpPr>
        <p:spPr bwMode="auto">
          <a:xfrm>
            <a:off x="2224088" y="549275"/>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Tree>
    <p:extLst>
      <p:ext uri="{BB962C8B-B14F-4D97-AF65-F5344CB8AC3E}">
        <p14:creationId xmlns:p14="http://schemas.microsoft.com/office/powerpoint/2010/main" val="2173881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4148138"/>
            <a:ext cx="3600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2968625" y="3487738"/>
            <a:ext cx="2887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B. Inhaled corticosteroid dose</a:t>
            </a:r>
          </a:p>
        </p:txBody>
      </p:sp>
      <p:sp>
        <p:nvSpPr>
          <p:cNvPr id="2052" name="Rectangle 132"/>
          <p:cNvSpPr>
            <a:spLocks noChangeArrowheads="1"/>
          </p:cNvSpPr>
          <p:nvPr/>
        </p:nvSpPr>
        <p:spPr bwMode="auto">
          <a:xfrm>
            <a:off x="4232275" y="3833813"/>
            <a:ext cx="1728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P&lt;0</a:t>
            </a:r>
            <a:r>
              <a:rPr lang="en-GB" sz="1000">
                <a:latin typeface="Calibri" charset="0"/>
              </a:rPr>
              <a:t>.</a:t>
            </a:r>
            <a:r>
              <a:rPr lang="en-GB" sz="1000">
                <a:cs typeface="Arial" charset="0"/>
              </a:rPr>
              <a:t>001</a:t>
            </a:r>
          </a:p>
        </p:txBody>
      </p:sp>
      <p:sp>
        <p:nvSpPr>
          <p:cNvPr id="2053" name="Rectangle 160"/>
          <p:cNvSpPr>
            <a:spLocks noChangeArrowheads="1"/>
          </p:cNvSpPr>
          <p:nvPr/>
        </p:nvSpPr>
        <p:spPr bwMode="auto">
          <a:xfrm rot="-5400000">
            <a:off x="1273176" y="5183187"/>
            <a:ext cx="2709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ICS dose (mcg bdp equivalent)</a:t>
            </a:r>
          </a:p>
        </p:txBody>
      </p:sp>
      <p:sp>
        <p:nvSpPr>
          <p:cNvPr id="2054" name="Rectangle 222"/>
          <p:cNvSpPr>
            <a:spLocks noChangeArrowheads="1"/>
          </p:cNvSpPr>
          <p:nvPr/>
        </p:nvSpPr>
        <p:spPr bwMode="auto">
          <a:xfrm>
            <a:off x="5708650" y="405130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55" name="TextBox 224"/>
          <p:cNvSpPr txBox="1">
            <a:spLocks noChangeArrowheads="1"/>
          </p:cNvSpPr>
          <p:nvPr/>
        </p:nvSpPr>
        <p:spPr bwMode="auto">
          <a:xfrm>
            <a:off x="3670300" y="6423025"/>
            <a:ext cx="2693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Clinico-patholobiological cluster</a:t>
            </a:r>
          </a:p>
        </p:txBody>
      </p:sp>
      <p:sp>
        <p:nvSpPr>
          <p:cNvPr id="2056" name="Rectangle 225"/>
          <p:cNvSpPr>
            <a:spLocks noChangeArrowheads="1"/>
          </p:cNvSpPr>
          <p:nvPr/>
        </p:nvSpPr>
        <p:spPr bwMode="auto">
          <a:xfrm>
            <a:off x="3209925" y="6148388"/>
            <a:ext cx="70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057" name="Rectangle 226"/>
          <p:cNvSpPr>
            <a:spLocks noChangeArrowheads="1"/>
          </p:cNvSpPr>
          <p:nvPr/>
        </p:nvSpPr>
        <p:spPr bwMode="auto">
          <a:xfrm>
            <a:off x="4822825" y="61436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058" name="Rectangle 227"/>
          <p:cNvSpPr>
            <a:spLocks noChangeArrowheads="1"/>
          </p:cNvSpPr>
          <p:nvPr/>
        </p:nvSpPr>
        <p:spPr bwMode="auto">
          <a:xfrm>
            <a:off x="3905250" y="6145213"/>
            <a:ext cx="271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059" name="Rectangle 228"/>
          <p:cNvSpPr>
            <a:spLocks noChangeArrowheads="1"/>
          </p:cNvSpPr>
          <p:nvPr/>
        </p:nvSpPr>
        <p:spPr bwMode="auto">
          <a:xfrm>
            <a:off x="5314950" y="6138863"/>
            <a:ext cx="317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060" name="Rectangle 240"/>
          <p:cNvSpPr>
            <a:spLocks noChangeArrowheads="1"/>
          </p:cNvSpPr>
          <p:nvPr/>
        </p:nvSpPr>
        <p:spPr bwMode="auto">
          <a:xfrm>
            <a:off x="5781675" y="6148388"/>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061" name="Rectangle 241"/>
          <p:cNvSpPr>
            <a:spLocks noChangeArrowheads="1"/>
          </p:cNvSpPr>
          <p:nvPr/>
        </p:nvSpPr>
        <p:spPr bwMode="auto">
          <a:xfrm>
            <a:off x="6275388" y="61531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cxnSp>
        <p:nvCxnSpPr>
          <p:cNvPr id="243" name="Straight Connector 242"/>
          <p:cNvCxnSpPr/>
          <p:nvPr/>
        </p:nvCxnSpPr>
        <p:spPr>
          <a:xfrm>
            <a:off x="3141663" y="4286250"/>
            <a:ext cx="0" cy="1884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a:off x="3141663" y="6170613"/>
            <a:ext cx="3714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3090863" y="527843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flipV="1">
            <a:off x="3090863" y="5702300"/>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3090863" y="61023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7" name="Rectangle 250"/>
          <p:cNvSpPr>
            <a:spLocks noChangeArrowheads="1"/>
          </p:cNvSpPr>
          <p:nvPr/>
        </p:nvSpPr>
        <p:spPr bwMode="auto">
          <a:xfrm>
            <a:off x="2692400" y="5159375"/>
            <a:ext cx="498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1000</a:t>
            </a:r>
          </a:p>
        </p:txBody>
      </p:sp>
      <p:sp>
        <p:nvSpPr>
          <p:cNvPr id="2068" name="Rectangle 251"/>
          <p:cNvSpPr>
            <a:spLocks noChangeArrowheads="1"/>
          </p:cNvSpPr>
          <p:nvPr/>
        </p:nvSpPr>
        <p:spPr bwMode="auto">
          <a:xfrm>
            <a:off x="2740025" y="5580063"/>
            <a:ext cx="469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500</a:t>
            </a:r>
          </a:p>
        </p:txBody>
      </p:sp>
      <p:sp>
        <p:nvSpPr>
          <p:cNvPr id="2069" name="Rectangle 252"/>
          <p:cNvSpPr>
            <a:spLocks noChangeArrowheads="1"/>
          </p:cNvSpPr>
          <p:nvPr/>
        </p:nvSpPr>
        <p:spPr bwMode="auto">
          <a:xfrm>
            <a:off x="2859088" y="59785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0</a:t>
            </a:r>
          </a:p>
        </p:txBody>
      </p:sp>
      <p:cxnSp>
        <p:nvCxnSpPr>
          <p:cNvPr id="255" name="Straight Connector 254"/>
          <p:cNvCxnSpPr/>
          <p:nvPr/>
        </p:nvCxnSpPr>
        <p:spPr>
          <a:xfrm flipH="1" flipV="1">
            <a:off x="3082925" y="4457700"/>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3082925" y="488950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2" name="Rectangle 256"/>
          <p:cNvSpPr>
            <a:spLocks noChangeArrowheads="1"/>
          </p:cNvSpPr>
          <p:nvPr/>
        </p:nvSpPr>
        <p:spPr bwMode="auto">
          <a:xfrm>
            <a:off x="2682875" y="4338638"/>
            <a:ext cx="517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2000</a:t>
            </a:r>
          </a:p>
        </p:txBody>
      </p:sp>
      <p:sp>
        <p:nvSpPr>
          <p:cNvPr id="2073" name="Rectangle 257"/>
          <p:cNvSpPr>
            <a:spLocks noChangeArrowheads="1"/>
          </p:cNvSpPr>
          <p:nvPr/>
        </p:nvSpPr>
        <p:spPr bwMode="auto">
          <a:xfrm>
            <a:off x="2574925" y="4773613"/>
            <a:ext cx="582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1500</a:t>
            </a:r>
          </a:p>
        </p:txBody>
      </p:sp>
      <p:sp>
        <p:nvSpPr>
          <p:cNvPr id="2074" name="Rectangle 258"/>
          <p:cNvSpPr>
            <a:spLocks noChangeArrowheads="1"/>
          </p:cNvSpPr>
          <p:nvPr/>
        </p:nvSpPr>
        <p:spPr bwMode="auto">
          <a:xfrm>
            <a:off x="4383088" y="615156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075" name="Rectangle 259"/>
          <p:cNvSpPr>
            <a:spLocks noChangeArrowheads="1"/>
          </p:cNvSpPr>
          <p:nvPr/>
        </p:nvSpPr>
        <p:spPr bwMode="auto">
          <a:xfrm>
            <a:off x="6194425" y="4051300"/>
            <a:ext cx="50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pic>
        <p:nvPicPr>
          <p:cNvPr id="2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5222875"/>
            <a:ext cx="666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388" y="4418013"/>
            <a:ext cx="68262"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4697413"/>
            <a:ext cx="68262"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2"/>
          <p:cNvPicPr>
            <a:picLocks noChangeAspect="1" noChangeArrowheads="1"/>
          </p:cNvPicPr>
          <p:nvPr/>
        </p:nvPicPr>
        <p:blipFill>
          <a:blip r:embed="rId5">
            <a:extLst>
              <a:ext uri="{28A0092B-C50C-407E-A947-70E740481C1C}">
                <a14:useLocalDpi xmlns:a14="http://schemas.microsoft.com/office/drawing/2010/main" val="0"/>
              </a:ext>
            </a:extLst>
          </a:blip>
          <a:srcRect l="7445"/>
          <a:stretch>
            <a:fillRect/>
          </a:stretch>
        </p:blipFill>
        <p:spPr bwMode="auto">
          <a:xfrm>
            <a:off x="3184525" y="917575"/>
            <a:ext cx="35337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Straight Connector 62"/>
          <p:cNvCxnSpPr/>
          <p:nvPr/>
        </p:nvCxnSpPr>
        <p:spPr>
          <a:xfrm flipH="1" flipV="1">
            <a:off x="3097213" y="2771775"/>
            <a:ext cx="3548062"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1" name="Rectangle 63"/>
          <p:cNvSpPr>
            <a:spLocks noChangeArrowheads="1"/>
          </p:cNvSpPr>
          <p:nvPr/>
        </p:nvSpPr>
        <p:spPr bwMode="auto">
          <a:xfrm>
            <a:off x="4014788" y="404813"/>
            <a:ext cx="1728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P&lt;0</a:t>
            </a:r>
            <a:r>
              <a:rPr lang="en-GB" sz="1000">
                <a:latin typeface="Calibri" charset="0"/>
              </a:rPr>
              <a:t>.</a:t>
            </a:r>
            <a:r>
              <a:rPr lang="en-GB" sz="1000">
                <a:cs typeface="Arial" charset="0"/>
              </a:rPr>
              <a:t>001</a:t>
            </a:r>
          </a:p>
        </p:txBody>
      </p:sp>
      <p:cxnSp>
        <p:nvCxnSpPr>
          <p:cNvPr id="65" name="Straight Connector 64"/>
          <p:cNvCxnSpPr/>
          <p:nvPr/>
        </p:nvCxnSpPr>
        <p:spPr>
          <a:xfrm>
            <a:off x="3097213" y="88741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046413" y="154781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046413" y="18303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3046413" y="2124075"/>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046413" y="24066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970213" y="26939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2835275" y="971550"/>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835275" y="12541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0" name="Rectangle 72"/>
          <p:cNvSpPr>
            <a:spLocks noChangeArrowheads="1"/>
          </p:cNvSpPr>
          <p:nvPr/>
        </p:nvSpPr>
        <p:spPr bwMode="auto">
          <a:xfrm rot="-5400000">
            <a:off x="1020762" y="1708151"/>
            <a:ext cx="2709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Asthma severity (GINA)</a:t>
            </a:r>
          </a:p>
        </p:txBody>
      </p:sp>
      <p:sp>
        <p:nvSpPr>
          <p:cNvPr id="2091" name="Rectangle 73"/>
          <p:cNvSpPr>
            <a:spLocks noChangeArrowheads="1"/>
          </p:cNvSpPr>
          <p:nvPr/>
        </p:nvSpPr>
        <p:spPr bwMode="auto">
          <a:xfrm>
            <a:off x="2451100" y="2568575"/>
            <a:ext cx="663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Health 0</a:t>
            </a:r>
          </a:p>
        </p:txBody>
      </p:sp>
      <p:sp>
        <p:nvSpPr>
          <p:cNvPr id="2092" name="Rectangle 74"/>
          <p:cNvSpPr>
            <a:spLocks noChangeArrowheads="1"/>
          </p:cNvSpPr>
          <p:nvPr/>
        </p:nvSpPr>
        <p:spPr bwMode="auto">
          <a:xfrm>
            <a:off x="2124075" y="692150"/>
            <a:ext cx="99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Uncontrolled asthma 3</a:t>
            </a:r>
          </a:p>
        </p:txBody>
      </p:sp>
      <p:sp>
        <p:nvSpPr>
          <p:cNvPr id="2093" name="Rectangle 75"/>
          <p:cNvSpPr>
            <a:spLocks noChangeArrowheads="1"/>
          </p:cNvSpPr>
          <p:nvPr/>
        </p:nvSpPr>
        <p:spPr bwMode="auto">
          <a:xfrm>
            <a:off x="6111875" y="69215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94" name="Rectangle 76"/>
          <p:cNvSpPr>
            <a:spLocks noChangeArrowheads="1"/>
          </p:cNvSpPr>
          <p:nvPr/>
        </p:nvSpPr>
        <p:spPr bwMode="auto">
          <a:xfrm>
            <a:off x="3524250" y="692150"/>
            <a:ext cx="50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095" name="Rectangle 79"/>
          <p:cNvSpPr>
            <a:spLocks noChangeArrowheads="1"/>
          </p:cNvSpPr>
          <p:nvPr/>
        </p:nvSpPr>
        <p:spPr bwMode="auto">
          <a:xfrm>
            <a:off x="2714625" y="2276475"/>
            <a:ext cx="395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0.5</a:t>
            </a:r>
          </a:p>
        </p:txBody>
      </p:sp>
      <p:sp>
        <p:nvSpPr>
          <p:cNvPr id="2096" name="Rectangle 82"/>
          <p:cNvSpPr>
            <a:spLocks noChangeArrowheads="1"/>
          </p:cNvSpPr>
          <p:nvPr/>
        </p:nvSpPr>
        <p:spPr bwMode="auto">
          <a:xfrm>
            <a:off x="2865438" y="1989138"/>
            <a:ext cx="241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1</a:t>
            </a:r>
          </a:p>
        </p:txBody>
      </p:sp>
      <p:sp>
        <p:nvSpPr>
          <p:cNvPr id="2097" name="Rectangle 83"/>
          <p:cNvSpPr>
            <a:spLocks noChangeArrowheads="1"/>
          </p:cNvSpPr>
          <p:nvPr/>
        </p:nvSpPr>
        <p:spPr bwMode="auto">
          <a:xfrm>
            <a:off x="2716213" y="1700213"/>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1.5</a:t>
            </a:r>
          </a:p>
        </p:txBody>
      </p:sp>
      <p:sp>
        <p:nvSpPr>
          <p:cNvPr id="2098" name="Rectangle 84"/>
          <p:cNvSpPr>
            <a:spLocks noChangeArrowheads="1"/>
          </p:cNvSpPr>
          <p:nvPr/>
        </p:nvSpPr>
        <p:spPr bwMode="auto">
          <a:xfrm>
            <a:off x="2867025" y="1412875"/>
            <a:ext cx="241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2</a:t>
            </a:r>
          </a:p>
        </p:txBody>
      </p:sp>
      <p:sp>
        <p:nvSpPr>
          <p:cNvPr id="2099" name="Rectangle 85"/>
          <p:cNvSpPr>
            <a:spLocks noChangeArrowheads="1"/>
          </p:cNvSpPr>
          <p:nvPr/>
        </p:nvSpPr>
        <p:spPr bwMode="auto">
          <a:xfrm>
            <a:off x="2720975" y="1131888"/>
            <a:ext cx="396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2.5</a:t>
            </a:r>
          </a:p>
        </p:txBody>
      </p:sp>
      <p:sp>
        <p:nvSpPr>
          <p:cNvPr id="2100" name="Rectangle 93"/>
          <p:cNvSpPr>
            <a:spLocks noChangeArrowheads="1"/>
          </p:cNvSpPr>
          <p:nvPr/>
        </p:nvSpPr>
        <p:spPr bwMode="auto">
          <a:xfrm>
            <a:off x="2976563" y="2765425"/>
            <a:ext cx="703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01" name="Rectangle 94"/>
          <p:cNvSpPr>
            <a:spLocks noChangeArrowheads="1"/>
          </p:cNvSpPr>
          <p:nvPr/>
        </p:nvSpPr>
        <p:spPr bwMode="auto">
          <a:xfrm>
            <a:off x="4591050" y="27606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02" name="Rectangle 96"/>
          <p:cNvSpPr>
            <a:spLocks noChangeArrowheads="1"/>
          </p:cNvSpPr>
          <p:nvPr/>
        </p:nvSpPr>
        <p:spPr bwMode="auto">
          <a:xfrm>
            <a:off x="3646488" y="2762250"/>
            <a:ext cx="273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03" name="Rectangle 97"/>
          <p:cNvSpPr>
            <a:spLocks noChangeArrowheads="1"/>
          </p:cNvSpPr>
          <p:nvPr/>
        </p:nvSpPr>
        <p:spPr bwMode="auto">
          <a:xfrm>
            <a:off x="5132388" y="2755900"/>
            <a:ext cx="319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04" name="Rectangle 98"/>
          <p:cNvSpPr>
            <a:spLocks noChangeArrowheads="1"/>
          </p:cNvSpPr>
          <p:nvPr/>
        </p:nvSpPr>
        <p:spPr bwMode="auto">
          <a:xfrm>
            <a:off x="5626100" y="2765425"/>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05" name="Rectangle 99"/>
          <p:cNvSpPr>
            <a:spLocks noChangeArrowheads="1"/>
          </p:cNvSpPr>
          <p:nvPr/>
        </p:nvSpPr>
        <p:spPr bwMode="auto">
          <a:xfrm>
            <a:off x="6194425" y="27701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06" name="Rectangle 100"/>
          <p:cNvSpPr>
            <a:spLocks noChangeArrowheads="1"/>
          </p:cNvSpPr>
          <p:nvPr/>
        </p:nvSpPr>
        <p:spPr bwMode="auto">
          <a:xfrm>
            <a:off x="4137025" y="2768600"/>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07" name="Rectangle 101"/>
          <p:cNvSpPr>
            <a:spLocks noChangeArrowheads="1"/>
          </p:cNvSpPr>
          <p:nvPr/>
        </p:nvSpPr>
        <p:spPr bwMode="auto">
          <a:xfrm>
            <a:off x="4010025" y="692150"/>
            <a:ext cx="50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108" name="Rectangle 102"/>
          <p:cNvSpPr>
            <a:spLocks noChangeArrowheads="1"/>
          </p:cNvSpPr>
          <p:nvPr/>
        </p:nvSpPr>
        <p:spPr bwMode="auto">
          <a:xfrm>
            <a:off x="4554538" y="692150"/>
            <a:ext cx="50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109" name="Rectangle 103"/>
          <p:cNvSpPr>
            <a:spLocks noChangeArrowheads="1"/>
          </p:cNvSpPr>
          <p:nvPr/>
        </p:nvSpPr>
        <p:spPr bwMode="auto">
          <a:xfrm>
            <a:off x="5068888" y="692150"/>
            <a:ext cx="50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110" name="Rectangle 104"/>
          <p:cNvSpPr>
            <a:spLocks noChangeArrowheads="1"/>
          </p:cNvSpPr>
          <p:nvPr/>
        </p:nvSpPr>
        <p:spPr bwMode="auto">
          <a:xfrm>
            <a:off x="5591175" y="69215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endParaRPr lang="en-GB" sz="1100" b="1">
              <a:cs typeface="Arial" charset="0"/>
            </a:endParaRPr>
          </a:p>
        </p:txBody>
      </p:sp>
      <p:sp>
        <p:nvSpPr>
          <p:cNvPr id="2111" name="TextBox 105"/>
          <p:cNvSpPr txBox="1">
            <a:spLocks noChangeArrowheads="1"/>
          </p:cNvSpPr>
          <p:nvPr/>
        </p:nvSpPr>
        <p:spPr bwMode="auto">
          <a:xfrm>
            <a:off x="2935288" y="96838"/>
            <a:ext cx="1885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A. Asthma severity</a:t>
            </a:r>
          </a:p>
        </p:txBody>
      </p:sp>
      <p:sp>
        <p:nvSpPr>
          <p:cNvPr id="2112" name="TextBox 106"/>
          <p:cNvSpPr txBox="1">
            <a:spLocks noChangeArrowheads="1"/>
          </p:cNvSpPr>
          <p:nvPr/>
        </p:nvSpPr>
        <p:spPr bwMode="auto">
          <a:xfrm>
            <a:off x="3635375" y="3035300"/>
            <a:ext cx="255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Tree>
    <p:extLst>
      <p:ext uri="{BB962C8B-B14F-4D97-AF65-F5344CB8AC3E}">
        <p14:creationId xmlns:p14="http://schemas.microsoft.com/office/powerpoint/2010/main" val="49460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l="9381" b="6595"/>
          <a:stretch>
            <a:fillRect/>
          </a:stretch>
        </p:blipFill>
        <p:spPr bwMode="auto">
          <a:xfrm>
            <a:off x="889000" y="593725"/>
            <a:ext cx="3373438" cy="205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l="9526" b="5527"/>
          <a:stretch>
            <a:fillRect/>
          </a:stretch>
        </p:blipFill>
        <p:spPr bwMode="auto">
          <a:xfrm>
            <a:off x="755650" y="4149725"/>
            <a:ext cx="3506788"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TextBox 10"/>
          <p:cNvSpPr txBox="1">
            <a:spLocks noChangeArrowheads="1"/>
          </p:cNvSpPr>
          <p:nvPr/>
        </p:nvSpPr>
        <p:spPr bwMode="auto">
          <a:xfrm>
            <a:off x="4902200" y="55563"/>
            <a:ext cx="3290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rPr>
              <a:t>B. Th1 cell frequencies in biopsies</a:t>
            </a:r>
          </a:p>
        </p:txBody>
      </p:sp>
      <p:sp>
        <p:nvSpPr>
          <p:cNvPr id="2053" name="TextBox 20"/>
          <p:cNvSpPr txBox="1">
            <a:spLocks noChangeArrowheads="1"/>
          </p:cNvSpPr>
          <p:nvPr/>
        </p:nvSpPr>
        <p:spPr bwMode="auto">
          <a:xfrm>
            <a:off x="92075" y="3441700"/>
            <a:ext cx="330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rPr>
              <a:t>C. Th2 cell frequencies in biopsies</a:t>
            </a:r>
          </a:p>
        </p:txBody>
      </p:sp>
      <p:sp>
        <p:nvSpPr>
          <p:cNvPr id="2054" name="Rectangle 78"/>
          <p:cNvSpPr>
            <a:spLocks noChangeArrowheads="1"/>
          </p:cNvSpPr>
          <p:nvPr/>
        </p:nvSpPr>
        <p:spPr bwMode="auto">
          <a:xfrm>
            <a:off x="6300788" y="333375"/>
            <a:ext cx="172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ANOVA  P=0</a:t>
            </a:r>
            <a:r>
              <a:rPr lang="en-GB" sz="1000"/>
              <a:t>.</a:t>
            </a:r>
            <a:r>
              <a:rPr lang="en-GB" sz="1000">
                <a:latin typeface="Arial" charset="0"/>
              </a:rPr>
              <a:t>02</a:t>
            </a:r>
          </a:p>
        </p:txBody>
      </p:sp>
      <p:cxnSp>
        <p:nvCxnSpPr>
          <p:cNvPr id="81" name="Straight Connector 80"/>
          <p:cNvCxnSpPr/>
          <p:nvPr/>
        </p:nvCxnSpPr>
        <p:spPr>
          <a:xfrm flipH="1">
            <a:off x="5214938" y="2738438"/>
            <a:ext cx="3716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159375" y="1608138"/>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Rectangle 95"/>
          <p:cNvSpPr>
            <a:spLocks noChangeArrowheads="1"/>
          </p:cNvSpPr>
          <p:nvPr/>
        </p:nvSpPr>
        <p:spPr bwMode="auto">
          <a:xfrm rot="-5400000">
            <a:off x="3509169" y="1677194"/>
            <a:ext cx="27082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Th1 cell frequency</a:t>
            </a:r>
          </a:p>
          <a:p>
            <a:pPr algn="ctr"/>
            <a:r>
              <a:rPr lang="en-GB" sz="1000">
                <a:latin typeface="Arial" charset="0"/>
              </a:rPr>
              <a:t>(% of CD4</a:t>
            </a:r>
            <a:r>
              <a:rPr lang="en-GB" sz="1000" baseline="30000">
                <a:latin typeface="Arial" charset="0"/>
              </a:rPr>
              <a:t>+</a:t>
            </a:r>
            <a:r>
              <a:rPr lang="en-GB" sz="1000">
                <a:latin typeface="Arial" charset="0"/>
              </a:rPr>
              <a:t> or CD8</a:t>
            </a:r>
            <a:r>
              <a:rPr lang="en-GB" sz="1000" baseline="30000">
                <a:latin typeface="Arial" charset="0"/>
              </a:rPr>
              <a:t>-</a:t>
            </a:r>
            <a:r>
              <a:rPr lang="en-GB" sz="1000">
                <a:latin typeface="Arial" charset="0"/>
              </a:rPr>
              <a:t> cells)</a:t>
            </a:r>
          </a:p>
        </p:txBody>
      </p:sp>
      <p:sp>
        <p:nvSpPr>
          <p:cNvPr id="2058" name="Rectangle 127"/>
          <p:cNvSpPr>
            <a:spLocks noChangeArrowheads="1"/>
          </p:cNvSpPr>
          <p:nvPr/>
        </p:nvSpPr>
        <p:spPr bwMode="auto">
          <a:xfrm>
            <a:off x="1651000" y="3770313"/>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ANOVA P=0</a:t>
            </a:r>
            <a:r>
              <a:rPr lang="en-GB" sz="1000"/>
              <a:t>.</a:t>
            </a:r>
            <a:r>
              <a:rPr lang="en-GB" sz="1000">
                <a:latin typeface="Arial" charset="0"/>
              </a:rPr>
              <a:t>02</a:t>
            </a:r>
            <a:endParaRPr lang="en-GB" sz="1000" baseline="30000">
              <a:latin typeface="Arial" charset="0"/>
            </a:endParaRPr>
          </a:p>
        </p:txBody>
      </p:sp>
      <p:cxnSp>
        <p:nvCxnSpPr>
          <p:cNvPr id="178" name="Straight Connector 177"/>
          <p:cNvCxnSpPr/>
          <p:nvPr/>
        </p:nvCxnSpPr>
        <p:spPr>
          <a:xfrm>
            <a:off x="5219700" y="85566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168900" y="21304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5168900" y="2635250"/>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2" name="Rectangle 184"/>
          <p:cNvSpPr>
            <a:spLocks noChangeArrowheads="1"/>
          </p:cNvSpPr>
          <p:nvPr/>
        </p:nvSpPr>
        <p:spPr bwMode="auto">
          <a:xfrm>
            <a:off x="4924425" y="148431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40</a:t>
            </a:r>
          </a:p>
        </p:txBody>
      </p:sp>
      <p:sp>
        <p:nvSpPr>
          <p:cNvPr id="2063" name="Rectangle 185"/>
          <p:cNvSpPr>
            <a:spLocks noChangeArrowheads="1"/>
          </p:cNvSpPr>
          <p:nvPr/>
        </p:nvSpPr>
        <p:spPr bwMode="auto">
          <a:xfrm>
            <a:off x="4900613" y="2008188"/>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20</a:t>
            </a:r>
          </a:p>
        </p:txBody>
      </p:sp>
      <p:sp>
        <p:nvSpPr>
          <p:cNvPr id="2064" name="Rectangle 187"/>
          <p:cNvSpPr>
            <a:spLocks noChangeArrowheads="1"/>
          </p:cNvSpPr>
          <p:nvPr/>
        </p:nvSpPr>
        <p:spPr bwMode="auto">
          <a:xfrm>
            <a:off x="4945063" y="25225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0</a:t>
            </a:r>
          </a:p>
        </p:txBody>
      </p:sp>
      <p:cxnSp>
        <p:nvCxnSpPr>
          <p:cNvPr id="190" name="Straight Connector 189"/>
          <p:cNvCxnSpPr/>
          <p:nvPr/>
        </p:nvCxnSpPr>
        <p:spPr>
          <a:xfrm flipH="1" flipV="1">
            <a:off x="5160963" y="1100138"/>
            <a:ext cx="4921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6" name="Rectangle 191"/>
          <p:cNvSpPr>
            <a:spLocks noChangeArrowheads="1"/>
          </p:cNvSpPr>
          <p:nvPr/>
        </p:nvSpPr>
        <p:spPr bwMode="auto">
          <a:xfrm>
            <a:off x="4906963" y="9810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60</a:t>
            </a:r>
          </a:p>
        </p:txBody>
      </p:sp>
      <p:cxnSp>
        <p:nvCxnSpPr>
          <p:cNvPr id="206" name="Straight Connector 205"/>
          <p:cNvCxnSpPr/>
          <p:nvPr/>
        </p:nvCxnSpPr>
        <p:spPr>
          <a:xfrm flipH="1">
            <a:off x="546100" y="6073775"/>
            <a:ext cx="3716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8" name="TextBox 128"/>
          <p:cNvSpPr txBox="1">
            <a:spLocks noChangeArrowheads="1"/>
          </p:cNvSpPr>
          <p:nvPr/>
        </p:nvSpPr>
        <p:spPr bwMode="auto">
          <a:xfrm>
            <a:off x="4721225" y="3448050"/>
            <a:ext cx="2998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rPr>
              <a:t>D. Treg frequencies in biopsies</a:t>
            </a:r>
          </a:p>
        </p:txBody>
      </p:sp>
      <p:sp>
        <p:nvSpPr>
          <p:cNvPr id="2069" name="Rectangle 129"/>
          <p:cNvSpPr>
            <a:spLocks noChangeArrowheads="1"/>
          </p:cNvSpPr>
          <p:nvPr/>
        </p:nvSpPr>
        <p:spPr bwMode="auto">
          <a:xfrm>
            <a:off x="6289675" y="3789363"/>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ANOVA  P=0</a:t>
            </a:r>
            <a:r>
              <a:rPr lang="en-GB" sz="1000"/>
              <a:t>.1</a:t>
            </a:r>
            <a:endParaRPr lang="en-GB" sz="1000">
              <a:latin typeface="Arial" charset="0"/>
            </a:endParaRPr>
          </a:p>
        </p:txBody>
      </p:sp>
      <p:sp>
        <p:nvSpPr>
          <p:cNvPr id="2070" name="Rectangle 131"/>
          <p:cNvSpPr>
            <a:spLocks noChangeArrowheads="1"/>
          </p:cNvSpPr>
          <p:nvPr/>
        </p:nvSpPr>
        <p:spPr bwMode="auto">
          <a:xfrm rot="-5400000">
            <a:off x="3448051" y="4845050"/>
            <a:ext cx="2709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Treg cell frequency</a:t>
            </a:r>
          </a:p>
          <a:p>
            <a:pPr algn="ctr"/>
            <a:r>
              <a:rPr lang="en-GB" sz="1000">
                <a:latin typeface="Arial" charset="0"/>
              </a:rPr>
              <a:t>(% of CD4</a:t>
            </a:r>
            <a:r>
              <a:rPr lang="en-GB" sz="1000" baseline="30000">
                <a:latin typeface="Arial" charset="0"/>
              </a:rPr>
              <a:t>+</a:t>
            </a:r>
            <a:r>
              <a:rPr lang="en-GB" sz="1000">
                <a:latin typeface="Arial" charset="0"/>
              </a:rPr>
              <a:t> or CD8</a:t>
            </a:r>
            <a:r>
              <a:rPr lang="en-GB" sz="1000" baseline="30000">
                <a:latin typeface="Arial" charset="0"/>
              </a:rPr>
              <a:t>-</a:t>
            </a:r>
            <a:r>
              <a:rPr lang="en-GB" sz="1000">
                <a:latin typeface="Arial" charset="0"/>
              </a:rPr>
              <a:t> cells)</a:t>
            </a:r>
          </a:p>
        </p:txBody>
      </p:sp>
      <p:cxnSp>
        <p:nvCxnSpPr>
          <p:cNvPr id="137" name="Straight Connector 136"/>
          <p:cNvCxnSpPr/>
          <p:nvPr/>
        </p:nvCxnSpPr>
        <p:spPr>
          <a:xfrm flipH="1">
            <a:off x="5233988" y="4205288"/>
            <a:ext cx="0" cy="1887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233988" y="6092825"/>
            <a:ext cx="3714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170488" y="489267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5183188" y="5364163"/>
            <a:ext cx="508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5183188" y="584041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6" name="Rectangle 183"/>
          <p:cNvSpPr>
            <a:spLocks noChangeArrowheads="1"/>
          </p:cNvSpPr>
          <p:nvPr/>
        </p:nvSpPr>
        <p:spPr bwMode="auto">
          <a:xfrm>
            <a:off x="4913313" y="4767263"/>
            <a:ext cx="379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10</a:t>
            </a:r>
          </a:p>
        </p:txBody>
      </p:sp>
      <p:sp>
        <p:nvSpPr>
          <p:cNvPr id="2077" name="Rectangle 188"/>
          <p:cNvSpPr>
            <a:spLocks noChangeArrowheads="1"/>
          </p:cNvSpPr>
          <p:nvPr/>
        </p:nvSpPr>
        <p:spPr bwMode="auto">
          <a:xfrm>
            <a:off x="4973638" y="52498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5</a:t>
            </a:r>
          </a:p>
        </p:txBody>
      </p:sp>
      <p:sp>
        <p:nvSpPr>
          <p:cNvPr id="2078" name="Rectangle 193"/>
          <p:cNvSpPr>
            <a:spLocks noChangeArrowheads="1"/>
          </p:cNvSpPr>
          <p:nvPr/>
        </p:nvSpPr>
        <p:spPr bwMode="auto">
          <a:xfrm>
            <a:off x="4967288" y="5711825"/>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0</a:t>
            </a:r>
          </a:p>
        </p:txBody>
      </p:sp>
      <p:sp>
        <p:nvSpPr>
          <p:cNvPr id="2079" name="Rectangle 230"/>
          <p:cNvSpPr>
            <a:spLocks noChangeArrowheads="1"/>
          </p:cNvSpPr>
          <p:nvPr/>
        </p:nvSpPr>
        <p:spPr bwMode="auto">
          <a:xfrm>
            <a:off x="5818188" y="6194425"/>
            <a:ext cx="1012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latin typeface="Arial" charset="0"/>
            </a:endParaRPr>
          </a:p>
        </p:txBody>
      </p:sp>
      <p:sp>
        <p:nvSpPr>
          <p:cNvPr id="2080" name="Rectangle 231"/>
          <p:cNvSpPr>
            <a:spLocks noChangeArrowheads="1"/>
          </p:cNvSpPr>
          <p:nvPr/>
        </p:nvSpPr>
        <p:spPr bwMode="auto">
          <a:xfrm>
            <a:off x="6740525" y="62055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latin typeface="Arial" charset="0"/>
            </a:endParaRPr>
          </a:p>
        </p:txBody>
      </p:sp>
      <p:sp>
        <p:nvSpPr>
          <p:cNvPr id="2081" name="Rectangle 232"/>
          <p:cNvSpPr>
            <a:spLocks noChangeArrowheads="1"/>
          </p:cNvSpPr>
          <p:nvPr/>
        </p:nvSpPr>
        <p:spPr bwMode="auto">
          <a:xfrm>
            <a:off x="6318250" y="6186488"/>
            <a:ext cx="525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latin typeface="Arial" charset="0"/>
            </a:endParaRPr>
          </a:p>
        </p:txBody>
      </p:sp>
      <p:sp>
        <p:nvSpPr>
          <p:cNvPr id="2082" name="TextBox 260"/>
          <p:cNvSpPr txBox="1">
            <a:spLocks noChangeArrowheads="1"/>
          </p:cNvSpPr>
          <p:nvPr/>
        </p:nvSpPr>
        <p:spPr bwMode="auto">
          <a:xfrm>
            <a:off x="5678488" y="2994025"/>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rPr>
              <a:t>Clinico-pathobiological cluster</a:t>
            </a:r>
          </a:p>
        </p:txBody>
      </p:sp>
      <p:sp>
        <p:nvSpPr>
          <p:cNvPr id="2083" name="Rectangle 261"/>
          <p:cNvSpPr>
            <a:spLocks noChangeArrowheads="1"/>
          </p:cNvSpPr>
          <p:nvPr/>
        </p:nvSpPr>
        <p:spPr bwMode="auto">
          <a:xfrm>
            <a:off x="5272088" y="2744788"/>
            <a:ext cx="70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Health</a:t>
            </a:r>
          </a:p>
        </p:txBody>
      </p:sp>
      <p:sp>
        <p:nvSpPr>
          <p:cNvPr id="2084" name="Rectangle 262"/>
          <p:cNvSpPr>
            <a:spLocks noChangeArrowheads="1"/>
          </p:cNvSpPr>
          <p:nvPr/>
        </p:nvSpPr>
        <p:spPr bwMode="auto">
          <a:xfrm>
            <a:off x="6931025" y="27527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3</a:t>
            </a:r>
          </a:p>
        </p:txBody>
      </p:sp>
      <p:sp>
        <p:nvSpPr>
          <p:cNvPr id="2085" name="Rectangle 263"/>
          <p:cNvSpPr>
            <a:spLocks noChangeArrowheads="1"/>
          </p:cNvSpPr>
          <p:nvPr/>
        </p:nvSpPr>
        <p:spPr bwMode="auto">
          <a:xfrm>
            <a:off x="5962650" y="274161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a:t>
            </a:r>
          </a:p>
        </p:txBody>
      </p:sp>
      <p:sp>
        <p:nvSpPr>
          <p:cNvPr id="2086" name="Rectangle 264"/>
          <p:cNvSpPr>
            <a:spLocks noChangeArrowheads="1"/>
          </p:cNvSpPr>
          <p:nvPr/>
        </p:nvSpPr>
        <p:spPr bwMode="auto">
          <a:xfrm>
            <a:off x="7473950" y="2746375"/>
            <a:ext cx="319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4</a:t>
            </a:r>
          </a:p>
        </p:txBody>
      </p:sp>
      <p:sp>
        <p:nvSpPr>
          <p:cNvPr id="2087" name="Rectangle 265"/>
          <p:cNvSpPr>
            <a:spLocks noChangeArrowheads="1"/>
          </p:cNvSpPr>
          <p:nvPr/>
        </p:nvSpPr>
        <p:spPr bwMode="auto">
          <a:xfrm>
            <a:off x="7945438" y="27447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5</a:t>
            </a:r>
          </a:p>
        </p:txBody>
      </p:sp>
      <p:sp>
        <p:nvSpPr>
          <p:cNvPr id="2088" name="Rectangle 266"/>
          <p:cNvSpPr>
            <a:spLocks noChangeArrowheads="1"/>
          </p:cNvSpPr>
          <p:nvPr/>
        </p:nvSpPr>
        <p:spPr bwMode="auto">
          <a:xfrm>
            <a:off x="8451850" y="27495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6</a:t>
            </a:r>
          </a:p>
        </p:txBody>
      </p:sp>
      <p:sp>
        <p:nvSpPr>
          <p:cNvPr id="2089" name="Rectangle 268"/>
          <p:cNvSpPr>
            <a:spLocks noChangeArrowheads="1"/>
          </p:cNvSpPr>
          <p:nvPr/>
        </p:nvSpPr>
        <p:spPr bwMode="auto">
          <a:xfrm>
            <a:off x="6497638" y="2746375"/>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2</a:t>
            </a:r>
          </a:p>
        </p:txBody>
      </p:sp>
      <p:sp>
        <p:nvSpPr>
          <p:cNvPr id="2090" name="TextBox 269"/>
          <p:cNvSpPr txBox="1">
            <a:spLocks noChangeArrowheads="1"/>
          </p:cNvSpPr>
          <p:nvPr/>
        </p:nvSpPr>
        <p:spPr bwMode="auto">
          <a:xfrm>
            <a:off x="1062038" y="6496050"/>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rPr>
              <a:t>Clinico-pathobiological cluster</a:t>
            </a:r>
          </a:p>
        </p:txBody>
      </p:sp>
      <p:sp>
        <p:nvSpPr>
          <p:cNvPr id="2091" name="Rectangle 270"/>
          <p:cNvSpPr>
            <a:spLocks noChangeArrowheads="1"/>
          </p:cNvSpPr>
          <p:nvPr/>
        </p:nvSpPr>
        <p:spPr bwMode="auto">
          <a:xfrm>
            <a:off x="585788" y="6173788"/>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Health</a:t>
            </a:r>
          </a:p>
        </p:txBody>
      </p:sp>
      <p:sp>
        <p:nvSpPr>
          <p:cNvPr id="2092" name="Rectangle 271"/>
          <p:cNvSpPr>
            <a:spLocks noChangeArrowheads="1"/>
          </p:cNvSpPr>
          <p:nvPr/>
        </p:nvSpPr>
        <p:spPr bwMode="auto">
          <a:xfrm>
            <a:off x="2314575" y="61928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3</a:t>
            </a:r>
          </a:p>
        </p:txBody>
      </p:sp>
      <p:sp>
        <p:nvSpPr>
          <p:cNvPr id="2093" name="Rectangle 272"/>
          <p:cNvSpPr>
            <a:spLocks noChangeArrowheads="1"/>
          </p:cNvSpPr>
          <p:nvPr/>
        </p:nvSpPr>
        <p:spPr bwMode="auto">
          <a:xfrm>
            <a:off x="1397000" y="6181725"/>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a:t>
            </a:r>
          </a:p>
        </p:txBody>
      </p:sp>
      <p:sp>
        <p:nvSpPr>
          <p:cNvPr id="2094" name="Rectangle 273"/>
          <p:cNvSpPr>
            <a:spLocks noChangeArrowheads="1"/>
          </p:cNvSpPr>
          <p:nvPr/>
        </p:nvSpPr>
        <p:spPr bwMode="auto">
          <a:xfrm>
            <a:off x="2806700" y="6186488"/>
            <a:ext cx="319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4</a:t>
            </a:r>
          </a:p>
        </p:txBody>
      </p:sp>
      <p:sp>
        <p:nvSpPr>
          <p:cNvPr id="2095" name="Rectangle 274"/>
          <p:cNvSpPr>
            <a:spLocks noChangeArrowheads="1"/>
          </p:cNvSpPr>
          <p:nvPr/>
        </p:nvSpPr>
        <p:spPr bwMode="auto">
          <a:xfrm>
            <a:off x="3273425" y="6184900"/>
            <a:ext cx="37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5</a:t>
            </a:r>
          </a:p>
        </p:txBody>
      </p:sp>
      <p:sp>
        <p:nvSpPr>
          <p:cNvPr id="2096" name="Rectangle 275"/>
          <p:cNvSpPr>
            <a:spLocks noChangeArrowheads="1"/>
          </p:cNvSpPr>
          <p:nvPr/>
        </p:nvSpPr>
        <p:spPr bwMode="auto">
          <a:xfrm>
            <a:off x="3779838" y="61896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6</a:t>
            </a:r>
          </a:p>
        </p:txBody>
      </p:sp>
      <p:sp>
        <p:nvSpPr>
          <p:cNvPr id="2097" name="Rectangle 276"/>
          <p:cNvSpPr>
            <a:spLocks noChangeArrowheads="1"/>
          </p:cNvSpPr>
          <p:nvPr/>
        </p:nvSpPr>
        <p:spPr bwMode="auto">
          <a:xfrm>
            <a:off x="1874838" y="6186488"/>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2</a:t>
            </a:r>
          </a:p>
        </p:txBody>
      </p:sp>
      <p:sp>
        <p:nvSpPr>
          <p:cNvPr id="2098" name="TextBox 277"/>
          <p:cNvSpPr txBox="1">
            <a:spLocks noChangeArrowheads="1"/>
          </p:cNvSpPr>
          <p:nvPr/>
        </p:nvSpPr>
        <p:spPr bwMode="auto">
          <a:xfrm>
            <a:off x="5665788" y="6496050"/>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rPr>
              <a:t>Clinico-pathobiological cluster</a:t>
            </a:r>
          </a:p>
        </p:txBody>
      </p:sp>
      <p:sp>
        <p:nvSpPr>
          <p:cNvPr id="2099" name="Rectangle 278"/>
          <p:cNvSpPr>
            <a:spLocks noChangeArrowheads="1"/>
          </p:cNvSpPr>
          <p:nvPr/>
        </p:nvSpPr>
        <p:spPr bwMode="auto">
          <a:xfrm>
            <a:off x="5160963" y="619601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Health</a:t>
            </a:r>
          </a:p>
        </p:txBody>
      </p:sp>
      <p:sp>
        <p:nvSpPr>
          <p:cNvPr id="2100" name="Rectangle 279"/>
          <p:cNvSpPr>
            <a:spLocks noChangeArrowheads="1"/>
          </p:cNvSpPr>
          <p:nvPr/>
        </p:nvSpPr>
        <p:spPr bwMode="auto">
          <a:xfrm>
            <a:off x="6908800" y="62055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3</a:t>
            </a:r>
          </a:p>
        </p:txBody>
      </p:sp>
      <p:sp>
        <p:nvSpPr>
          <p:cNvPr id="2101" name="Rectangle 280"/>
          <p:cNvSpPr>
            <a:spLocks noChangeArrowheads="1"/>
          </p:cNvSpPr>
          <p:nvPr/>
        </p:nvSpPr>
        <p:spPr bwMode="auto">
          <a:xfrm>
            <a:off x="5927725" y="6194425"/>
            <a:ext cx="271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a:t>
            </a:r>
          </a:p>
        </p:txBody>
      </p:sp>
      <p:sp>
        <p:nvSpPr>
          <p:cNvPr id="2102" name="Rectangle 281"/>
          <p:cNvSpPr>
            <a:spLocks noChangeArrowheads="1"/>
          </p:cNvSpPr>
          <p:nvPr/>
        </p:nvSpPr>
        <p:spPr bwMode="auto">
          <a:xfrm>
            <a:off x="7462838" y="6199188"/>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4</a:t>
            </a:r>
          </a:p>
        </p:txBody>
      </p:sp>
      <p:sp>
        <p:nvSpPr>
          <p:cNvPr id="2103" name="Rectangle 282"/>
          <p:cNvSpPr>
            <a:spLocks noChangeArrowheads="1"/>
          </p:cNvSpPr>
          <p:nvPr/>
        </p:nvSpPr>
        <p:spPr bwMode="auto">
          <a:xfrm>
            <a:off x="7989888" y="619760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5</a:t>
            </a:r>
          </a:p>
        </p:txBody>
      </p:sp>
      <p:sp>
        <p:nvSpPr>
          <p:cNvPr id="2104" name="Rectangle 283"/>
          <p:cNvSpPr>
            <a:spLocks noChangeArrowheads="1"/>
          </p:cNvSpPr>
          <p:nvPr/>
        </p:nvSpPr>
        <p:spPr bwMode="auto">
          <a:xfrm>
            <a:off x="8515350" y="62023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6</a:t>
            </a:r>
          </a:p>
        </p:txBody>
      </p:sp>
      <p:sp>
        <p:nvSpPr>
          <p:cNvPr id="2105" name="Rectangle 284"/>
          <p:cNvSpPr>
            <a:spLocks noChangeArrowheads="1"/>
          </p:cNvSpPr>
          <p:nvPr/>
        </p:nvSpPr>
        <p:spPr bwMode="auto">
          <a:xfrm>
            <a:off x="6443663" y="6199188"/>
            <a:ext cx="271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2</a:t>
            </a:r>
          </a:p>
        </p:txBody>
      </p:sp>
      <p:cxnSp>
        <p:nvCxnSpPr>
          <p:cNvPr id="116" name="Straight Connector 115"/>
          <p:cNvCxnSpPr/>
          <p:nvPr/>
        </p:nvCxnSpPr>
        <p:spPr>
          <a:xfrm flipH="1">
            <a:off x="5183188" y="44037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7" name="Rectangle 116"/>
          <p:cNvSpPr>
            <a:spLocks noChangeArrowheads="1"/>
          </p:cNvSpPr>
          <p:nvPr/>
        </p:nvSpPr>
        <p:spPr bwMode="auto">
          <a:xfrm>
            <a:off x="4924425" y="427831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15</a:t>
            </a:r>
          </a:p>
        </p:txBody>
      </p:sp>
      <p:sp>
        <p:nvSpPr>
          <p:cNvPr id="2108" name="TextBox 110"/>
          <p:cNvSpPr txBox="1">
            <a:spLocks noChangeArrowheads="1"/>
          </p:cNvSpPr>
          <p:nvPr/>
        </p:nvSpPr>
        <p:spPr bwMode="auto">
          <a:xfrm>
            <a:off x="419100" y="55563"/>
            <a:ext cx="3405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rPr>
              <a:t>A. Th17 cell frequencies in biopsies</a:t>
            </a:r>
          </a:p>
        </p:txBody>
      </p:sp>
      <p:sp>
        <p:nvSpPr>
          <p:cNvPr id="2109" name="Rectangle 111"/>
          <p:cNvSpPr>
            <a:spLocks noChangeArrowheads="1"/>
          </p:cNvSpPr>
          <p:nvPr/>
        </p:nvSpPr>
        <p:spPr bwMode="auto">
          <a:xfrm>
            <a:off x="1744663" y="333375"/>
            <a:ext cx="172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ANOVA P=0</a:t>
            </a:r>
            <a:r>
              <a:rPr lang="en-GB" sz="1000"/>
              <a:t>.</a:t>
            </a:r>
            <a:r>
              <a:rPr lang="en-GB" sz="1000">
                <a:latin typeface="Arial" charset="0"/>
              </a:rPr>
              <a:t>3</a:t>
            </a:r>
          </a:p>
        </p:txBody>
      </p:sp>
      <p:cxnSp>
        <p:nvCxnSpPr>
          <p:cNvPr id="115" name="Straight Connector 114"/>
          <p:cNvCxnSpPr/>
          <p:nvPr/>
        </p:nvCxnSpPr>
        <p:spPr>
          <a:xfrm flipH="1">
            <a:off x="660400" y="2738438"/>
            <a:ext cx="3714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1" name="Rectangle 119"/>
          <p:cNvSpPr>
            <a:spLocks noChangeArrowheads="1"/>
          </p:cNvSpPr>
          <p:nvPr/>
        </p:nvSpPr>
        <p:spPr bwMode="auto">
          <a:xfrm rot="-5400000">
            <a:off x="-1046163" y="1677988"/>
            <a:ext cx="270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Th17 cell frequency</a:t>
            </a:r>
          </a:p>
          <a:p>
            <a:pPr algn="ctr"/>
            <a:r>
              <a:rPr lang="en-GB" sz="1000">
                <a:latin typeface="Arial" charset="0"/>
              </a:rPr>
              <a:t>(% of CD4</a:t>
            </a:r>
            <a:r>
              <a:rPr lang="en-GB" sz="1000" baseline="30000">
                <a:latin typeface="Arial" charset="0"/>
              </a:rPr>
              <a:t>+</a:t>
            </a:r>
            <a:r>
              <a:rPr lang="en-GB" sz="1000">
                <a:latin typeface="Arial" charset="0"/>
              </a:rPr>
              <a:t> or CD8</a:t>
            </a:r>
            <a:r>
              <a:rPr lang="en-GB" sz="1000" baseline="30000">
                <a:latin typeface="Arial" charset="0"/>
              </a:rPr>
              <a:t>-</a:t>
            </a:r>
            <a:r>
              <a:rPr lang="en-GB" sz="1000">
                <a:latin typeface="Arial" charset="0"/>
              </a:rPr>
              <a:t> cells)</a:t>
            </a:r>
          </a:p>
        </p:txBody>
      </p:sp>
      <p:cxnSp>
        <p:nvCxnSpPr>
          <p:cNvPr id="121" name="Straight Connector 120"/>
          <p:cNvCxnSpPr/>
          <p:nvPr/>
        </p:nvCxnSpPr>
        <p:spPr>
          <a:xfrm>
            <a:off x="663575" y="85566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3" name="TextBox 134"/>
          <p:cNvSpPr txBox="1">
            <a:spLocks noChangeArrowheads="1"/>
          </p:cNvSpPr>
          <p:nvPr/>
        </p:nvSpPr>
        <p:spPr bwMode="auto">
          <a:xfrm>
            <a:off x="1122363" y="2994025"/>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rPr>
              <a:t>Clinico-pathobiological cluster</a:t>
            </a:r>
          </a:p>
        </p:txBody>
      </p:sp>
      <p:sp>
        <p:nvSpPr>
          <p:cNvPr id="2114" name="Rectangle 137"/>
          <p:cNvSpPr>
            <a:spLocks noChangeArrowheads="1"/>
          </p:cNvSpPr>
          <p:nvPr/>
        </p:nvSpPr>
        <p:spPr bwMode="auto">
          <a:xfrm>
            <a:off x="715963" y="2719388"/>
            <a:ext cx="70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Health</a:t>
            </a:r>
          </a:p>
        </p:txBody>
      </p:sp>
      <p:sp>
        <p:nvSpPr>
          <p:cNvPr id="2115" name="Rectangle 139"/>
          <p:cNvSpPr>
            <a:spLocks noChangeArrowheads="1"/>
          </p:cNvSpPr>
          <p:nvPr/>
        </p:nvSpPr>
        <p:spPr bwMode="auto">
          <a:xfrm>
            <a:off x="2320925" y="27273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3</a:t>
            </a:r>
          </a:p>
        </p:txBody>
      </p:sp>
      <p:sp>
        <p:nvSpPr>
          <p:cNvPr id="2116" name="Rectangle 140"/>
          <p:cNvSpPr>
            <a:spLocks noChangeArrowheads="1"/>
          </p:cNvSpPr>
          <p:nvPr/>
        </p:nvSpPr>
        <p:spPr bwMode="auto">
          <a:xfrm>
            <a:off x="1406525" y="271621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a:t>
            </a:r>
          </a:p>
        </p:txBody>
      </p:sp>
      <p:sp>
        <p:nvSpPr>
          <p:cNvPr id="2117" name="Rectangle 142"/>
          <p:cNvSpPr>
            <a:spLocks noChangeArrowheads="1"/>
          </p:cNvSpPr>
          <p:nvPr/>
        </p:nvSpPr>
        <p:spPr bwMode="auto">
          <a:xfrm>
            <a:off x="2835275" y="2720975"/>
            <a:ext cx="319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4</a:t>
            </a:r>
          </a:p>
        </p:txBody>
      </p:sp>
      <p:sp>
        <p:nvSpPr>
          <p:cNvPr id="2118" name="Rectangle 144"/>
          <p:cNvSpPr>
            <a:spLocks noChangeArrowheads="1"/>
          </p:cNvSpPr>
          <p:nvPr/>
        </p:nvSpPr>
        <p:spPr bwMode="auto">
          <a:xfrm>
            <a:off x="3263900" y="27193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5</a:t>
            </a:r>
          </a:p>
        </p:txBody>
      </p:sp>
      <p:sp>
        <p:nvSpPr>
          <p:cNvPr id="2119" name="Rectangle 145"/>
          <p:cNvSpPr>
            <a:spLocks noChangeArrowheads="1"/>
          </p:cNvSpPr>
          <p:nvPr/>
        </p:nvSpPr>
        <p:spPr bwMode="auto">
          <a:xfrm>
            <a:off x="3760788" y="27241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6</a:t>
            </a:r>
          </a:p>
        </p:txBody>
      </p:sp>
      <p:sp>
        <p:nvSpPr>
          <p:cNvPr id="2120" name="Rectangle 152"/>
          <p:cNvSpPr>
            <a:spLocks noChangeArrowheads="1"/>
          </p:cNvSpPr>
          <p:nvPr/>
        </p:nvSpPr>
        <p:spPr bwMode="auto">
          <a:xfrm>
            <a:off x="1889125" y="2720975"/>
            <a:ext cx="271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2</a:t>
            </a:r>
          </a:p>
        </p:txBody>
      </p:sp>
      <p:cxnSp>
        <p:nvCxnSpPr>
          <p:cNvPr id="114" name="Straight Connector 113"/>
          <p:cNvCxnSpPr/>
          <p:nvPr/>
        </p:nvCxnSpPr>
        <p:spPr>
          <a:xfrm flipH="1">
            <a:off x="606425" y="274320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2" name="Rectangle 143"/>
          <p:cNvSpPr>
            <a:spLocks noChangeArrowheads="1"/>
          </p:cNvSpPr>
          <p:nvPr/>
        </p:nvSpPr>
        <p:spPr bwMode="auto">
          <a:xfrm>
            <a:off x="366713" y="2625725"/>
            <a:ext cx="379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0</a:t>
            </a:r>
          </a:p>
        </p:txBody>
      </p:sp>
      <p:cxnSp>
        <p:nvCxnSpPr>
          <p:cNvPr id="128" name="Straight Connector 127"/>
          <p:cNvCxnSpPr/>
          <p:nvPr/>
        </p:nvCxnSpPr>
        <p:spPr>
          <a:xfrm flipH="1">
            <a:off x="598488" y="21986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4" name="Rectangle 218"/>
          <p:cNvSpPr>
            <a:spLocks noChangeArrowheads="1"/>
          </p:cNvSpPr>
          <p:nvPr/>
        </p:nvSpPr>
        <p:spPr bwMode="auto">
          <a:xfrm>
            <a:off x="398463" y="20605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5</a:t>
            </a:r>
          </a:p>
        </p:txBody>
      </p:sp>
      <p:cxnSp>
        <p:nvCxnSpPr>
          <p:cNvPr id="131" name="Straight Connector 130"/>
          <p:cNvCxnSpPr/>
          <p:nvPr/>
        </p:nvCxnSpPr>
        <p:spPr>
          <a:xfrm flipH="1">
            <a:off x="608013" y="101123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6" name="Rectangle 286"/>
          <p:cNvSpPr>
            <a:spLocks noChangeArrowheads="1"/>
          </p:cNvSpPr>
          <p:nvPr/>
        </p:nvSpPr>
        <p:spPr bwMode="auto">
          <a:xfrm>
            <a:off x="369888" y="8937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15</a:t>
            </a:r>
          </a:p>
        </p:txBody>
      </p:sp>
      <p:cxnSp>
        <p:nvCxnSpPr>
          <p:cNvPr id="133" name="Straight Connector 132"/>
          <p:cNvCxnSpPr/>
          <p:nvPr/>
        </p:nvCxnSpPr>
        <p:spPr>
          <a:xfrm flipH="1">
            <a:off x="608013" y="16017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8" name="Rectangle 214"/>
          <p:cNvSpPr>
            <a:spLocks noChangeArrowheads="1"/>
          </p:cNvSpPr>
          <p:nvPr/>
        </p:nvSpPr>
        <p:spPr bwMode="auto">
          <a:xfrm>
            <a:off x="369888" y="148431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10</a:t>
            </a:r>
          </a:p>
        </p:txBody>
      </p:sp>
      <p:pic>
        <p:nvPicPr>
          <p:cNvPr id="2129" name="Picture 2"/>
          <p:cNvPicPr>
            <a:picLocks noChangeAspect="1" noChangeArrowheads="1"/>
          </p:cNvPicPr>
          <p:nvPr/>
        </p:nvPicPr>
        <p:blipFill>
          <a:blip r:embed="rId5">
            <a:extLst>
              <a:ext uri="{28A0092B-C50C-407E-A947-70E740481C1C}">
                <a14:useLocalDpi xmlns:a14="http://schemas.microsoft.com/office/drawing/2010/main" val="0"/>
              </a:ext>
            </a:extLst>
          </a:blip>
          <a:srcRect l="9065"/>
          <a:stretch>
            <a:fillRect/>
          </a:stretch>
        </p:blipFill>
        <p:spPr bwMode="auto">
          <a:xfrm>
            <a:off x="5357813" y="1100138"/>
            <a:ext cx="3548062" cy="160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30" name="Rectangle 112"/>
          <p:cNvSpPr>
            <a:spLocks noChangeArrowheads="1"/>
          </p:cNvSpPr>
          <p:nvPr/>
        </p:nvSpPr>
        <p:spPr bwMode="auto">
          <a:xfrm>
            <a:off x="2247900" y="39893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latin typeface="Arial" charset="0"/>
              </a:rPr>
              <a:t>*</a:t>
            </a:r>
          </a:p>
        </p:txBody>
      </p:sp>
      <p:cxnSp>
        <p:nvCxnSpPr>
          <p:cNvPr id="123" name="Straight Connector 122"/>
          <p:cNvCxnSpPr/>
          <p:nvPr/>
        </p:nvCxnSpPr>
        <p:spPr>
          <a:xfrm flipH="1">
            <a:off x="603250" y="47561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2" name="Rectangle 119"/>
          <p:cNvSpPr>
            <a:spLocks noChangeArrowheads="1"/>
          </p:cNvSpPr>
          <p:nvPr/>
        </p:nvSpPr>
        <p:spPr bwMode="auto">
          <a:xfrm rot="-5400000">
            <a:off x="-1046163" y="4911726"/>
            <a:ext cx="2708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Th2 cell frequency</a:t>
            </a:r>
          </a:p>
          <a:p>
            <a:pPr algn="ctr"/>
            <a:r>
              <a:rPr lang="en-GB" sz="1000">
                <a:latin typeface="Arial" charset="0"/>
              </a:rPr>
              <a:t>(% of CD4</a:t>
            </a:r>
            <a:r>
              <a:rPr lang="en-GB" sz="1000" baseline="30000">
                <a:latin typeface="Arial" charset="0"/>
              </a:rPr>
              <a:t>+</a:t>
            </a:r>
            <a:r>
              <a:rPr lang="en-GB" sz="1000">
                <a:latin typeface="Arial" charset="0"/>
              </a:rPr>
              <a:t> or CD8</a:t>
            </a:r>
            <a:r>
              <a:rPr lang="en-GB" sz="1000" baseline="30000">
                <a:latin typeface="Arial" charset="0"/>
              </a:rPr>
              <a:t>-</a:t>
            </a:r>
            <a:r>
              <a:rPr lang="en-GB" sz="1000">
                <a:latin typeface="Arial" charset="0"/>
              </a:rPr>
              <a:t> cells)</a:t>
            </a:r>
          </a:p>
        </p:txBody>
      </p:sp>
      <p:cxnSp>
        <p:nvCxnSpPr>
          <p:cNvPr id="135" name="Straight Connector 134"/>
          <p:cNvCxnSpPr/>
          <p:nvPr/>
        </p:nvCxnSpPr>
        <p:spPr>
          <a:xfrm flipH="1">
            <a:off x="612775" y="513556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612775" y="5911850"/>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5" name="Rectangle 123"/>
          <p:cNvSpPr>
            <a:spLocks noChangeArrowheads="1"/>
          </p:cNvSpPr>
          <p:nvPr/>
        </p:nvSpPr>
        <p:spPr bwMode="auto">
          <a:xfrm>
            <a:off x="425450" y="46196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3</a:t>
            </a:r>
          </a:p>
        </p:txBody>
      </p:sp>
      <p:sp>
        <p:nvSpPr>
          <p:cNvPr id="2136" name="Rectangle 124"/>
          <p:cNvSpPr>
            <a:spLocks noChangeArrowheads="1"/>
          </p:cNvSpPr>
          <p:nvPr/>
        </p:nvSpPr>
        <p:spPr bwMode="auto">
          <a:xfrm>
            <a:off x="376238" y="5013325"/>
            <a:ext cx="379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latin typeface="Arial" charset="0"/>
              </a:rPr>
              <a:t>2</a:t>
            </a:r>
          </a:p>
        </p:txBody>
      </p:sp>
      <p:sp>
        <p:nvSpPr>
          <p:cNvPr id="2137" name="Rectangle 125"/>
          <p:cNvSpPr>
            <a:spLocks noChangeArrowheads="1"/>
          </p:cNvSpPr>
          <p:nvPr/>
        </p:nvSpPr>
        <p:spPr bwMode="auto">
          <a:xfrm>
            <a:off x="304800" y="57880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latin typeface="Arial" charset="0"/>
              </a:rPr>
              <a:t>0</a:t>
            </a:r>
          </a:p>
        </p:txBody>
      </p:sp>
      <p:cxnSp>
        <p:nvCxnSpPr>
          <p:cNvPr id="144" name="Straight Connector 143"/>
          <p:cNvCxnSpPr/>
          <p:nvPr/>
        </p:nvCxnSpPr>
        <p:spPr>
          <a:xfrm flipH="1" flipV="1">
            <a:off x="604838" y="4371975"/>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9" name="Rectangle 133"/>
          <p:cNvSpPr>
            <a:spLocks noChangeArrowheads="1"/>
          </p:cNvSpPr>
          <p:nvPr/>
        </p:nvSpPr>
        <p:spPr bwMode="auto">
          <a:xfrm>
            <a:off x="404813" y="425291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4</a:t>
            </a:r>
          </a:p>
        </p:txBody>
      </p:sp>
      <p:cxnSp>
        <p:nvCxnSpPr>
          <p:cNvPr id="146" name="Straight Connector 145"/>
          <p:cNvCxnSpPr/>
          <p:nvPr/>
        </p:nvCxnSpPr>
        <p:spPr>
          <a:xfrm flipH="1" flipV="1">
            <a:off x="600075" y="5529263"/>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58813" y="418306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2" name="Rectangle 133"/>
          <p:cNvSpPr>
            <a:spLocks noChangeArrowheads="1"/>
          </p:cNvSpPr>
          <p:nvPr/>
        </p:nvSpPr>
        <p:spPr bwMode="auto">
          <a:xfrm>
            <a:off x="395288" y="54149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latin typeface="Arial" charset="0"/>
              </a:rPr>
              <a:t>1</a:t>
            </a:r>
          </a:p>
        </p:txBody>
      </p:sp>
      <p:pic>
        <p:nvPicPr>
          <p:cNvPr id="2143" name="Picture 4"/>
          <p:cNvPicPr>
            <a:picLocks noChangeAspect="1" noChangeArrowheads="1"/>
          </p:cNvPicPr>
          <p:nvPr/>
        </p:nvPicPr>
        <p:blipFill>
          <a:blip r:embed="rId6">
            <a:extLst>
              <a:ext uri="{28A0092B-C50C-407E-A947-70E740481C1C}">
                <a14:useLocalDpi xmlns:a14="http://schemas.microsoft.com/office/drawing/2010/main" val="0"/>
              </a:ext>
            </a:extLst>
          </a:blip>
          <a:srcRect l="4131"/>
          <a:stretch>
            <a:fillRect/>
          </a:stretch>
        </p:blipFill>
        <p:spPr bwMode="auto">
          <a:xfrm>
            <a:off x="5345113" y="4371975"/>
            <a:ext cx="3484562"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02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709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8"/>
          <p:cNvSpPr txBox="1">
            <a:spLocks noChangeArrowheads="1"/>
          </p:cNvSpPr>
          <p:nvPr/>
        </p:nvSpPr>
        <p:spPr bwMode="auto">
          <a:xfrm>
            <a:off x="4545013" y="3465513"/>
            <a:ext cx="435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solidFill>
                  <a:schemeClr val="bg1"/>
                </a:solidFill>
              </a:rPr>
              <a:t>D. IL-13 secreting CD8+ (Tc2) cells in biopsies</a:t>
            </a:r>
          </a:p>
        </p:txBody>
      </p:sp>
      <p:pic>
        <p:nvPicPr>
          <p:cNvPr id="205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8" y="254000"/>
            <a:ext cx="453866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338" y="333375"/>
            <a:ext cx="7191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44"/>
          <p:cNvSpPr txBox="1">
            <a:spLocks noChangeArrowheads="1"/>
          </p:cNvSpPr>
          <p:nvPr/>
        </p:nvSpPr>
        <p:spPr bwMode="auto">
          <a:xfrm>
            <a:off x="3095625" y="148431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chemeClr val="bg1"/>
                </a:solidFill>
              </a:rPr>
              <a:t>Eosinophilic</a:t>
            </a:r>
          </a:p>
        </p:txBody>
      </p:sp>
      <p:pic>
        <p:nvPicPr>
          <p:cNvPr id="2055" name="Picture 12"/>
          <p:cNvPicPr>
            <a:picLocks noChangeAspect="1" noChangeArrowheads="1"/>
          </p:cNvPicPr>
          <p:nvPr/>
        </p:nvPicPr>
        <p:blipFill>
          <a:blip r:embed="rId6">
            <a:extLst>
              <a:ext uri="{28A0092B-C50C-407E-A947-70E740481C1C}">
                <a14:useLocalDpi xmlns:a14="http://schemas.microsoft.com/office/drawing/2010/main" val="0"/>
              </a:ext>
            </a:extLst>
          </a:blip>
          <a:srcRect b="-2"/>
          <a:stretch>
            <a:fillRect/>
          </a:stretch>
        </p:blipFill>
        <p:spPr bwMode="auto">
          <a:xfrm>
            <a:off x="4284663" y="1555750"/>
            <a:ext cx="16668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47"/>
          <p:cNvSpPr txBox="1">
            <a:spLocks noChangeArrowheads="1"/>
          </p:cNvSpPr>
          <p:nvPr/>
        </p:nvSpPr>
        <p:spPr bwMode="auto">
          <a:xfrm>
            <a:off x="3095625" y="170180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chemeClr val="bg1"/>
                </a:solidFill>
              </a:rPr>
              <a:t>Neutrophilic</a:t>
            </a:r>
          </a:p>
        </p:txBody>
      </p:sp>
      <p:pic>
        <p:nvPicPr>
          <p:cNvPr id="2057" name="Picture 4"/>
          <p:cNvPicPr>
            <a:picLocks noChangeAspect="1" noChangeArrowheads="1"/>
          </p:cNvPicPr>
          <p:nvPr/>
        </p:nvPicPr>
        <p:blipFill>
          <a:blip r:embed="rId7">
            <a:extLst>
              <a:ext uri="{28A0092B-C50C-407E-A947-70E740481C1C}">
                <a14:useLocalDpi xmlns:a14="http://schemas.microsoft.com/office/drawing/2010/main" val="0"/>
              </a:ext>
            </a:extLst>
          </a:blip>
          <a:srcRect b="-2"/>
          <a:stretch>
            <a:fillRect/>
          </a:stretch>
        </p:blipFill>
        <p:spPr bwMode="auto">
          <a:xfrm>
            <a:off x="4319588" y="1790700"/>
            <a:ext cx="12858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0"/>
            <a:ext cx="137636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Box 86"/>
          <p:cNvSpPr txBox="1">
            <a:spLocks noChangeArrowheads="1"/>
          </p:cNvSpPr>
          <p:nvPr/>
        </p:nvSpPr>
        <p:spPr bwMode="auto">
          <a:xfrm>
            <a:off x="-36513" y="3481388"/>
            <a:ext cx="4017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solidFill>
                  <a:schemeClr val="bg1"/>
                </a:solidFill>
              </a:rPr>
              <a:t>C. Salicylate sensitivity</a:t>
            </a:r>
          </a:p>
        </p:txBody>
      </p:sp>
      <p:pic>
        <p:nvPicPr>
          <p:cNvPr id="206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525" y="4060825"/>
            <a:ext cx="45624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2713" y="3883025"/>
            <a:ext cx="13763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Box 49"/>
          <p:cNvSpPr txBox="1">
            <a:spLocks noChangeArrowheads="1"/>
          </p:cNvSpPr>
          <p:nvPr/>
        </p:nvSpPr>
        <p:spPr bwMode="auto">
          <a:xfrm>
            <a:off x="7326313" y="6577013"/>
            <a:ext cx="482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chemeClr val="bg1"/>
                </a:solidFill>
              </a:rPr>
              <a:t>Low</a:t>
            </a:r>
          </a:p>
        </p:txBody>
      </p:sp>
      <p:sp>
        <p:nvSpPr>
          <p:cNvPr id="2063" name="TextBox 50"/>
          <p:cNvSpPr txBox="1">
            <a:spLocks noChangeArrowheads="1"/>
          </p:cNvSpPr>
          <p:nvPr/>
        </p:nvSpPr>
        <p:spPr bwMode="auto">
          <a:xfrm>
            <a:off x="8680450" y="6577013"/>
            <a:ext cx="517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chemeClr val="bg1"/>
                </a:solidFill>
              </a:rPr>
              <a:t>High</a:t>
            </a:r>
          </a:p>
        </p:txBody>
      </p:sp>
      <p:pic>
        <p:nvPicPr>
          <p:cNvPr id="2064" name="Picture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8388" y="6451600"/>
            <a:ext cx="17033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7225" y="3883025"/>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7225" y="620713"/>
            <a:ext cx="137477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TextBox 32"/>
          <p:cNvSpPr txBox="1">
            <a:spLocks noChangeArrowheads="1"/>
          </p:cNvSpPr>
          <p:nvPr/>
        </p:nvSpPr>
        <p:spPr bwMode="auto">
          <a:xfrm>
            <a:off x="3059113" y="266700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800" b="1">
                <a:solidFill>
                  <a:schemeClr val="bg1"/>
                </a:solidFill>
              </a:rPr>
              <a:t> </a:t>
            </a:r>
            <a:r>
              <a:rPr lang="en-GB" sz="1800">
                <a:solidFill>
                  <a:schemeClr val="bg1"/>
                </a:solidFill>
              </a:rPr>
              <a:t>Health</a:t>
            </a:r>
          </a:p>
        </p:txBody>
      </p:sp>
      <p:sp>
        <p:nvSpPr>
          <p:cNvPr id="37" name="Oval 36"/>
          <p:cNvSpPr/>
          <p:nvPr/>
        </p:nvSpPr>
        <p:spPr>
          <a:xfrm rot="297504">
            <a:off x="3014663" y="2154238"/>
            <a:ext cx="1582737" cy="992187"/>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200">
              <a:solidFill>
                <a:srgbClr val="FFFFFF"/>
              </a:solidFill>
              <a:latin typeface="Calibri" charset="0"/>
              <a:ea typeface="ＭＳ Ｐゴシック" charset="0"/>
            </a:endParaRPr>
          </a:p>
        </p:txBody>
      </p:sp>
      <p:sp>
        <p:nvSpPr>
          <p:cNvPr id="2069" name="TextBox 37"/>
          <p:cNvSpPr txBox="1">
            <a:spLocks noChangeArrowheads="1"/>
          </p:cNvSpPr>
          <p:nvPr/>
        </p:nvSpPr>
        <p:spPr bwMode="auto">
          <a:xfrm>
            <a:off x="617538" y="19796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b="1">
                <a:solidFill>
                  <a:schemeClr val="bg1"/>
                </a:solidFill>
              </a:rPr>
              <a:t>2</a:t>
            </a:r>
          </a:p>
        </p:txBody>
      </p:sp>
      <p:sp>
        <p:nvSpPr>
          <p:cNvPr id="2070" name="TextBox 38"/>
          <p:cNvSpPr txBox="1">
            <a:spLocks noChangeArrowheads="1"/>
          </p:cNvSpPr>
          <p:nvPr/>
        </p:nvSpPr>
        <p:spPr bwMode="auto">
          <a:xfrm>
            <a:off x="1865313" y="79216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b="1">
                <a:solidFill>
                  <a:schemeClr val="bg1"/>
                </a:solidFill>
              </a:rPr>
              <a:t>4</a:t>
            </a:r>
          </a:p>
        </p:txBody>
      </p:sp>
      <p:sp>
        <p:nvSpPr>
          <p:cNvPr id="2071" name="TextBox 39"/>
          <p:cNvSpPr txBox="1">
            <a:spLocks noChangeArrowheads="1"/>
          </p:cNvSpPr>
          <p:nvPr/>
        </p:nvSpPr>
        <p:spPr bwMode="auto">
          <a:xfrm>
            <a:off x="309563" y="79216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b="1">
                <a:solidFill>
                  <a:schemeClr val="bg1"/>
                </a:solidFill>
              </a:rPr>
              <a:t>6</a:t>
            </a:r>
          </a:p>
        </p:txBody>
      </p:sp>
      <p:sp>
        <p:nvSpPr>
          <p:cNvPr id="2072" name="TextBox 40"/>
          <p:cNvSpPr txBox="1">
            <a:spLocks noChangeArrowheads="1"/>
          </p:cNvSpPr>
          <p:nvPr/>
        </p:nvSpPr>
        <p:spPr bwMode="auto">
          <a:xfrm>
            <a:off x="833438" y="303212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b="1">
                <a:solidFill>
                  <a:schemeClr val="bg1"/>
                </a:solidFill>
              </a:rPr>
              <a:t>5</a:t>
            </a:r>
          </a:p>
        </p:txBody>
      </p:sp>
      <p:sp>
        <p:nvSpPr>
          <p:cNvPr id="2073" name="TextBox 51"/>
          <p:cNvSpPr txBox="1">
            <a:spLocks noChangeArrowheads="1"/>
          </p:cNvSpPr>
          <p:nvPr/>
        </p:nvSpPr>
        <p:spPr bwMode="auto">
          <a:xfrm>
            <a:off x="2051050" y="205105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b="1">
                <a:solidFill>
                  <a:schemeClr val="bg1"/>
                </a:solidFill>
              </a:rPr>
              <a:t>1</a:t>
            </a:r>
          </a:p>
        </p:txBody>
      </p:sp>
      <p:sp>
        <p:nvSpPr>
          <p:cNvPr id="2074" name="TextBox 52"/>
          <p:cNvSpPr txBox="1">
            <a:spLocks noChangeArrowheads="1"/>
          </p:cNvSpPr>
          <p:nvPr/>
        </p:nvSpPr>
        <p:spPr bwMode="auto">
          <a:xfrm>
            <a:off x="1108075" y="133032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b="1">
                <a:solidFill>
                  <a:schemeClr val="bg1"/>
                </a:solidFill>
              </a:rPr>
              <a:t>3</a:t>
            </a:r>
          </a:p>
        </p:txBody>
      </p:sp>
      <p:sp>
        <p:nvSpPr>
          <p:cNvPr id="2075" name="TextBox 54"/>
          <p:cNvSpPr txBox="1">
            <a:spLocks noChangeArrowheads="1"/>
          </p:cNvSpPr>
          <p:nvPr/>
        </p:nvSpPr>
        <p:spPr bwMode="auto">
          <a:xfrm>
            <a:off x="423863" y="-1588"/>
            <a:ext cx="4011612"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solidFill>
                  <a:schemeClr val="bg1"/>
                </a:solidFill>
              </a:rPr>
              <a:t>A. Sputum eosinophilia and neutrophilia </a:t>
            </a:r>
          </a:p>
        </p:txBody>
      </p:sp>
      <p:pic>
        <p:nvPicPr>
          <p:cNvPr id="2076"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88" y="4106863"/>
            <a:ext cx="44069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0450" y="3819525"/>
            <a:ext cx="13763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TextBox 57"/>
          <p:cNvSpPr txBox="1">
            <a:spLocks noChangeArrowheads="1"/>
          </p:cNvSpPr>
          <p:nvPr/>
        </p:nvSpPr>
        <p:spPr bwMode="auto">
          <a:xfrm>
            <a:off x="2662238" y="6513513"/>
            <a:ext cx="6969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chemeClr val="bg1"/>
                </a:solidFill>
              </a:rPr>
              <a:t>Absent</a:t>
            </a:r>
          </a:p>
        </p:txBody>
      </p:sp>
      <p:sp>
        <p:nvSpPr>
          <p:cNvPr id="2079" name="TextBox 58"/>
          <p:cNvSpPr txBox="1">
            <a:spLocks noChangeArrowheads="1"/>
          </p:cNvSpPr>
          <p:nvPr/>
        </p:nvSpPr>
        <p:spPr bwMode="auto">
          <a:xfrm>
            <a:off x="3757613" y="6513513"/>
            <a:ext cx="742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a:r>
              <a:rPr lang="en-GB" sz="1400">
                <a:solidFill>
                  <a:schemeClr val="bg1"/>
                </a:solidFill>
              </a:rPr>
              <a:t>Present</a:t>
            </a:r>
          </a:p>
        </p:txBody>
      </p:sp>
      <p:pic>
        <p:nvPicPr>
          <p:cNvPr id="2080" name="Picture 1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1613" y="6394450"/>
            <a:ext cx="170338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4005263"/>
            <a:ext cx="137636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6138" y="393700"/>
            <a:ext cx="452437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 name="TextBox 62"/>
          <p:cNvSpPr txBox="1">
            <a:spLocks noChangeArrowheads="1"/>
          </p:cNvSpPr>
          <p:nvPr/>
        </p:nvSpPr>
        <p:spPr bwMode="auto">
          <a:xfrm>
            <a:off x="4572000" y="4763"/>
            <a:ext cx="191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800">
                <a:solidFill>
                  <a:srgbClr val="FFFFFF"/>
                </a:solidFill>
              </a:rPr>
              <a:t>B. SARP: ‘cluster 5’</a:t>
            </a:r>
          </a:p>
        </p:txBody>
      </p:sp>
      <p:pic>
        <p:nvPicPr>
          <p:cNvPr id="2084" name="Picture 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8063" y="2790825"/>
            <a:ext cx="1701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5" name="TextBox 71"/>
          <p:cNvSpPr txBox="1">
            <a:spLocks noChangeArrowheads="1"/>
          </p:cNvSpPr>
          <p:nvPr/>
        </p:nvSpPr>
        <p:spPr bwMode="auto">
          <a:xfrm>
            <a:off x="7185025" y="2898775"/>
            <a:ext cx="395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rgbClr val="FFFFFF"/>
                </a:solidFill>
              </a:rPr>
              <a:t>No</a:t>
            </a:r>
          </a:p>
        </p:txBody>
      </p:sp>
      <p:sp>
        <p:nvSpPr>
          <p:cNvPr id="2086" name="TextBox 72"/>
          <p:cNvSpPr txBox="1">
            <a:spLocks noChangeArrowheads="1"/>
          </p:cNvSpPr>
          <p:nvPr/>
        </p:nvSpPr>
        <p:spPr bwMode="auto">
          <a:xfrm>
            <a:off x="8759825" y="2905125"/>
            <a:ext cx="42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a:r>
              <a:rPr lang="en-GB" sz="1400">
                <a:solidFill>
                  <a:srgbClr val="FFFFFF"/>
                </a:solidFill>
              </a:rPr>
              <a:t>Yes</a:t>
            </a:r>
          </a:p>
        </p:txBody>
      </p:sp>
      <p:sp>
        <p:nvSpPr>
          <p:cNvPr id="2087" name="TextBox 74"/>
          <p:cNvSpPr txBox="1">
            <a:spLocks noChangeArrowheads="1"/>
          </p:cNvSpPr>
          <p:nvPr/>
        </p:nvSpPr>
        <p:spPr bwMode="auto">
          <a:xfrm>
            <a:off x="7667625" y="289877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solidFill>
                  <a:srgbClr val="FFFFFF"/>
                </a:solidFill>
              </a:rPr>
              <a:t>Mixed node</a:t>
            </a:r>
          </a:p>
        </p:txBody>
      </p:sp>
    </p:spTree>
    <p:extLst>
      <p:ext uri="{BB962C8B-B14F-4D97-AF65-F5344CB8AC3E}">
        <p14:creationId xmlns:p14="http://schemas.microsoft.com/office/powerpoint/2010/main" val="290581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4"/>
          <p:cNvSpPr txBox="1">
            <a:spLocks noChangeArrowheads="1"/>
          </p:cNvSpPr>
          <p:nvPr/>
        </p:nvSpPr>
        <p:spPr bwMode="auto">
          <a:xfrm>
            <a:off x="971550" y="115888"/>
            <a:ext cx="1146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A.</a:t>
            </a:r>
            <a:r>
              <a:rPr lang="en-GB" sz="1200" b="1">
                <a:latin typeface="Arial" charset="0"/>
                <a:cs typeface="Arial" charset="0"/>
              </a:rPr>
              <a:t>  </a:t>
            </a:r>
            <a:r>
              <a:rPr lang="en-GB" sz="1200">
                <a:latin typeface="Arial" charset="0"/>
                <a:cs typeface="Arial" charset="0"/>
              </a:rPr>
              <a:t>MAIT cells</a:t>
            </a:r>
            <a:endParaRPr lang="en-US" sz="1200">
              <a:latin typeface="Arial" charset="0"/>
              <a:cs typeface="Arial" charset="0"/>
            </a:endParaRPr>
          </a:p>
        </p:txBody>
      </p:sp>
      <p:sp>
        <p:nvSpPr>
          <p:cNvPr id="2051" name="Text Box 14"/>
          <p:cNvSpPr txBox="1">
            <a:spLocks noChangeArrowheads="1"/>
          </p:cNvSpPr>
          <p:nvPr/>
        </p:nvSpPr>
        <p:spPr bwMode="auto">
          <a:xfrm rot="-5400000">
            <a:off x="-51594" y="4315620"/>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200">
                <a:latin typeface="Arial" charset="0"/>
                <a:cs typeface="Arial" charset="0"/>
              </a:rPr>
              <a:t>MAIT cell frequencies</a:t>
            </a:r>
          </a:p>
          <a:p>
            <a:pPr algn="ctr"/>
            <a:r>
              <a:rPr lang="en-GB" sz="1200">
                <a:latin typeface="Arial" charset="0"/>
                <a:cs typeface="Arial" charset="0"/>
              </a:rPr>
              <a:t>(% CD3+ cells)</a:t>
            </a:r>
            <a:endParaRPr lang="en-US" sz="1200">
              <a:latin typeface="Arial" charset="0"/>
              <a:cs typeface="Arial" charset="0"/>
            </a:endParaRPr>
          </a:p>
        </p:txBody>
      </p:sp>
      <p:graphicFrame>
        <p:nvGraphicFramePr>
          <p:cNvPr id="2052" name="Object 260"/>
          <p:cNvGraphicFramePr>
            <a:graphicFrameLocks noChangeAspect="1"/>
          </p:cNvGraphicFramePr>
          <p:nvPr/>
        </p:nvGraphicFramePr>
        <p:xfrm>
          <a:off x="1374775" y="404813"/>
          <a:ext cx="3048000" cy="2246312"/>
        </p:xfrm>
        <a:graphic>
          <a:graphicData uri="http://schemas.openxmlformats.org/presentationml/2006/ole">
            <mc:AlternateContent xmlns:mc="http://schemas.openxmlformats.org/markup-compatibility/2006">
              <mc:Choice xmlns:v="urn:schemas-microsoft-com:vml" Requires="v">
                <p:oleObj spid="_x0000_s3075" name="Prism 5" r:id="rId4" imgW="3529440" imgH="2601720" progId="">
                  <p:embed/>
                </p:oleObj>
              </mc:Choice>
              <mc:Fallback>
                <p:oleObj name="Prism 5" r:id="rId4" imgW="3529440" imgH="2601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404813"/>
                        <a:ext cx="3048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Text Box 14"/>
          <p:cNvSpPr txBox="1">
            <a:spLocks noChangeArrowheads="1"/>
          </p:cNvSpPr>
          <p:nvPr/>
        </p:nvSpPr>
        <p:spPr bwMode="auto">
          <a:xfrm rot="-5400000">
            <a:off x="61913" y="1243012"/>
            <a:ext cx="2281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200">
                <a:latin typeface="Arial" charset="0"/>
                <a:cs typeface="Arial" charset="0"/>
              </a:rPr>
              <a:t>MAIT cell frequencies</a:t>
            </a:r>
          </a:p>
          <a:p>
            <a:pPr algn="ctr"/>
            <a:r>
              <a:rPr lang="en-GB" sz="1200">
                <a:latin typeface="Arial" charset="0"/>
                <a:cs typeface="Arial" charset="0"/>
              </a:rPr>
              <a:t>(% CD3+ cells)</a:t>
            </a:r>
            <a:endParaRPr lang="en-US" sz="1200">
              <a:latin typeface="Arial" charset="0"/>
              <a:cs typeface="Arial" charset="0"/>
            </a:endParaRPr>
          </a:p>
        </p:txBody>
      </p:sp>
      <p:sp>
        <p:nvSpPr>
          <p:cNvPr id="2054" name="Text Box 14"/>
          <p:cNvSpPr txBox="1">
            <a:spLocks noChangeArrowheads="1"/>
          </p:cNvSpPr>
          <p:nvPr/>
        </p:nvSpPr>
        <p:spPr bwMode="auto">
          <a:xfrm>
            <a:off x="1476375" y="2201863"/>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PBMC</a:t>
            </a:r>
            <a:endParaRPr lang="en-US" sz="1000">
              <a:latin typeface="Arial" charset="0"/>
              <a:cs typeface="Arial" charset="0"/>
            </a:endParaRPr>
          </a:p>
        </p:txBody>
      </p:sp>
      <p:sp>
        <p:nvSpPr>
          <p:cNvPr id="2055" name="Text Box 14"/>
          <p:cNvSpPr txBox="1">
            <a:spLocks noChangeArrowheads="1"/>
          </p:cNvSpPr>
          <p:nvPr/>
        </p:nvSpPr>
        <p:spPr bwMode="auto">
          <a:xfrm>
            <a:off x="2130425" y="2205038"/>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Sputum</a:t>
            </a:r>
            <a:endParaRPr lang="en-US" sz="1000">
              <a:latin typeface="Arial" charset="0"/>
              <a:cs typeface="Arial" charset="0"/>
            </a:endParaRPr>
          </a:p>
        </p:txBody>
      </p:sp>
      <p:sp>
        <p:nvSpPr>
          <p:cNvPr id="2056" name="Text Box 14"/>
          <p:cNvSpPr txBox="1">
            <a:spLocks noChangeArrowheads="1"/>
          </p:cNvSpPr>
          <p:nvPr/>
        </p:nvSpPr>
        <p:spPr bwMode="auto">
          <a:xfrm>
            <a:off x="2689225" y="2205038"/>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BAL</a:t>
            </a:r>
            <a:endParaRPr lang="en-US" sz="1000">
              <a:latin typeface="Arial" charset="0"/>
              <a:cs typeface="Arial" charset="0"/>
            </a:endParaRPr>
          </a:p>
        </p:txBody>
      </p:sp>
      <p:sp>
        <p:nvSpPr>
          <p:cNvPr id="2057" name="Text Box 14"/>
          <p:cNvSpPr txBox="1">
            <a:spLocks noChangeArrowheads="1"/>
          </p:cNvSpPr>
          <p:nvPr/>
        </p:nvSpPr>
        <p:spPr bwMode="auto">
          <a:xfrm>
            <a:off x="3276600" y="2192338"/>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Biopsy</a:t>
            </a:r>
            <a:endParaRPr lang="en-US" sz="1000">
              <a:latin typeface="Arial" charset="0"/>
              <a:cs typeface="Arial" charset="0"/>
            </a:endParaRPr>
          </a:p>
        </p:txBody>
      </p:sp>
      <p:sp>
        <p:nvSpPr>
          <p:cNvPr id="2058" name="Text Box 14"/>
          <p:cNvSpPr txBox="1">
            <a:spLocks noChangeArrowheads="1"/>
          </p:cNvSpPr>
          <p:nvPr/>
        </p:nvSpPr>
        <p:spPr bwMode="auto">
          <a:xfrm>
            <a:off x="4092575" y="592138"/>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Healthy</a:t>
            </a:r>
            <a:endParaRPr lang="en-US" sz="800">
              <a:latin typeface="Arial" charset="0"/>
              <a:cs typeface="Arial" charset="0"/>
            </a:endParaRPr>
          </a:p>
        </p:txBody>
      </p:sp>
      <p:sp>
        <p:nvSpPr>
          <p:cNvPr id="2059" name="Text Box 14"/>
          <p:cNvSpPr txBox="1">
            <a:spLocks noChangeArrowheads="1"/>
          </p:cNvSpPr>
          <p:nvPr/>
        </p:nvSpPr>
        <p:spPr bwMode="auto">
          <a:xfrm>
            <a:off x="4100513" y="768350"/>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Asthma</a:t>
            </a:r>
            <a:endParaRPr lang="en-US" sz="800">
              <a:latin typeface="Arial" charset="0"/>
              <a:cs typeface="Arial" charset="0"/>
            </a:endParaRPr>
          </a:p>
        </p:txBody>
      </p:sp>
      <p:sp>
        <p:nvSpPr>
          <p:cNvPr id="2060" name="Text Box 14"/>
          <p:cNvSpPr txBox="1">
            <a:spLocks noChangeArrowheads="1"/>
          </p:cNvSpPr>
          <p:nvPr/>
        </p:nvSpPr>
        <p:spPr bwMode="auto">
          <a:xfrm>
            <a:off x="3284538" y="333375"/>
            <a:ext cx="82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P=0</a:t>
            </a:r>
            <a:r>
              <a:rPr lang="en-GB" sz="1000"/>
              <a:t>.</a:t>
            </a:r>
            <a:r>
              <a:rPr lang="en-GB" sz="1000">
                <a:latin typeface="Arial" charset="0"/>
                <a:cs typeface="Arial" charset="0"/>
              </a:rPr>
              <a:t>02</a:t>
            </a:r>
            <a:endParaRPr lang="en-US" sz="1000">
              <a:latin typeface="Arial" charset="0"/>
              <a:cs typeface="Arial" charset="0"/>
            </a:endParaRPr>
          </a:p>
        </p:txBody>
      </p:sp>
      <p:sp>
        <p:nvSpPr>
          <p:cNvPr id="2061" name="Text Box 14"/>
          <p:cNvSpPr txBox="1">
            <a:spLocks noChangeArrowheads="1"/>
          </p:cNvSpPr>
          <p:nvPr/>
        </p:nvSpPr>
        <p:spPr bwMode="auto">
          <a:xfrm>
            <a:off x="1985963" y="333375"/>
            <a:ext cx="1057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P=0</a:t>
            </a:r>
            <a:r>
              <a:rPr lang="en-GB" sz="1000"/>
              <a:t>.</a:t>
            </a:r>
            <a:r>
              <a:rPr lang="en-GB" sz="1000">
                <a:latin typeface="Arial" charset="0"/>
                <a:cs typeface="Arial" charset="0"/>
              </a:rPr>
              <a:t>002</a:t>
            </a:r>
            <a:endParaRPr lang="en-US" sz="1000">
              <a:latin typeface="Arial" charset="0"/>
              <a:cs typeface="Arial" charset="0"/>
            </a:endParaRPr>
          </a:p>
        </p:txBody>
      </p:sp>
      <p:sp>
        <p:nvSpPr>
          <p:cNvPr id="2062" name="Text Box 14"/>
          <p:cNvSpPr txBox="1">
            <a:spLocks noChangeArrowheads="1"/>
          </p:cNvSpPr>
          <p:nvPr/>
        </p:nvSpPr>
        <p:spPr bwMode="auto">
          <a:xfrm>
            <a:off x="1384300" y="333375"/>
            <a:ext cx="1055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P=0.005</a:t>
            </a:r>
            <a:endParaRPr lang="en-US" sz="1000">
              <a:latin typeface="Arial" charset="0"/>
              <a:cs typeface="Arial" charset="0"/>
            </a:endParaRPr>
          </a:p>
        </p:txBody>
      </p:sp>
      <p:cxnSp>
        <p:nvCxnSpPr>
          <p:cNvPr id="14" name="Straight Connector 13"/>
          <p:cNvCxnSpPr/>
          <p:nvPr/>
        </p:nvCxnSpPr>
        <p:spPr>
          <a:xfrm>
            <a:off x="2236788" y="2181225"/>
            <a:ext cx="0" cy="682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25750" y="2181225"/>
            <a:ext cx="0" cy="682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36938" y="2181225"/>
            <a:ext cx="0" cy="682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66" name="Object 261"/>
          <p:cNvGraphicFramePr>
            <a:graphicFrameLocks noChangeAspect="1"/>
          </p:cNvGraphicFramePr>
          <p:nvPr/>
        </p:nvGraphicFramePr>
        <p:xfrm>
          <a:off x="1203325" y="2609850"/>
          <a:ext cx="5362575" cy="4098925"/>
        </p:xfrm>
        <a:graphic>
          <a:graphicData uri="http://schemas.openxmlformats.org/presentationml/2006/ole">
            <mc:AlternateContent xmlns:mc="http://schemas.openxmlformats.org/markup-compatibility/2006">
              <mc:Choice xmlns:v="urn:schemas-microsoft-com:vml" Requires="v">
                <p:oleObj spid="_x0000_s3076" name="Prism 6" r:id="rId6" imgW="7807382" imgH="5969193" progId="Prism6.Document">
                  <p:embed/>
                </p:oleObj>
              </mc:Choice>
              <mc:Fallback>
                <p:oleObj name="Prism 6" r:id="rId6" imgW="7807382" imgH="5969193"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325" y="2609850"/>
                        <a:ext cx="5362575"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7" name="Text Box 14"/>
          <p:cNvSpPr txBox="1">
            <a:spLocks noChangeArrowheads="1"/>
          </p:cNvSpPr>
          <p:nvPr/>
        </p:nvSpPr>
        <p:spPr bwMode="auto">
          <a:xfrm>
            <a:off x="1651000" y="2613025"/>
            <a:ext cx="2087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Test for linear trend P &lt;0</a:t>
            </a:r>
            <a:r>
              <a:rPr lang="en-GB" sz="1000"/>
              <a:t>.</a:t>
            </a:r>
            <a:r>
              <a:rPr lang="en-GB" sz="1000">
                <a:latin typeface="Arial" charset="0"/>
                <a:cs typeface="Arial" charset="0"/>
              </a:rPr>
              <a:t>0001</a:t>
            </a:r>
            <a:endParaRPr lang="en-US" sz="1000">
              <a:latin typeface="Arial" charset="0"/>
              <a:cs typeface="Arial" charset="0"/>
            </a:endParaRPr>
          </a:p>
        </p:txBody>
      </p:sp>
      <p:sp>
        <p:nvSpPr>
          <p:cNvPr id="2068" name="Text Box 14"/>
          <p:cNvSpPr txBox="1">
            <a:spLocks noChangeArrowheads="1"/>
          </p:cNvSpPr>
          <p:nvPr/>
        </p:nvSpPr>
        <p:spPr bwMode="auto">
          <a:xfrm>
            <a:off x="4175125" y="2625725"/>
            <a:ext cx="2087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Test for linear trend P=0</a:t>
            </a:r>
            <a:r>
              <a:rPr lang="en-GB" sz="1000"/>
              <a:t>.</a:t>
            </a:r>
            <a:r>
              <a:rPr lang="en-GB" sz="1000">
                <a:latin typeface="Arial" charset="0"/>
                <a:cs typeface="Arial" charset="0"/>
              </a:rPr>
              <a:t>006</a:t>
            </a:r>
            <a:endParaRPr lang="en-US" sz="1000">
              <a:latin typeface="Arial" charset="0"/>
              <a:cs typeface="Arial" charset="0"/>
            </a:endParaRPr>
          </a:p>
        </p:txBody>
      </p:sp>
      <p:sp>
        <p:nvSpPr>
          <p:cNvPr id="2069" name="Text Box 14"/>
          <p:cNvSpPr txBox="1">
            <a:spLocks noChangeArrowheads="1"/>
          </p:cNvSpPr>
          <p:nvPr/>
        </p:nvSpPr>
        <p:spPr bwMode="auto">
          <a:xfrm>
            <a:off x="1444625" y="6543675"/>
            <a:ext cx="82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70" name="Text Box 14"/>
          <p:cNvSpPr txBox="1">
            <a:spLocks noChangeArrowheads="1"/>
          </p:cNvSpPr>
          <p:nvPr/>
        </p:nvSpPr>
        <p:spPr bwMode="auto">
          <a:xfrm>
            <a:off x="1985963" y="6546850"/>
            <a:ext cx="82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71" name="Text Box 14"/>
          <p:cNvSpPr txBox="1">
            <a:spLocks noChangeArrowheads="1"/>
          </p:cNvSpPr>
          <p:nvPr/>
        </p:nvSpPr>
        <p:spPr bwMode="auto">
          <a:xfrm>
            <a:off x="2455863" y="6548438"/>
            <a:ext cx="1049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Moderate</a:t>
            </a:r>
            <a:endParaRPr lang="en-US" sz="1000">
              <a:latin typeface="Arial" charset="0"/>
              <a:cs typeface="Arial" charset="0"/>
            </a:endParaRPr>
          </a:p>
        </p:txBody>
      </p:sp>
      <p:sp>
        <p:nvSpPr>
          <p:cNvPr id="2072" name="Text Box 14"/>
          <p:cNvSpPr txBox="1">
            <a:spLocks noChangeArrowheads="1"/>
          </p:cNvSpPr>
          <p:nvPr/>
        </p:nvSpPr>
        <p:spPr bwMode="auto">
          <a:xfrm>
            <a:off x="3108325" y="6546850"/>
            <a:ext cx="82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73" name="Text Box 14"/>
          <p:cNvSpPr txBox="1">
            <a:spLocks noChangeArrowheads="1"/>
          </p:cNvSpPr>
          <p:nvPr/>
        </p:nvSpPr>
        <p:spPr bwMode="auto">
          <a:xfrm>
            <a:off x="4210050" y="6524625"/>
            <a:ext cx="828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74" name="Text Box 14"/>
          <p:cNvSpPr txBox="1">
            <a:spLocks noChangeArrowheads="1"/>
          </p:cNvSpPr>
          <p:nvPr/>
        </p:nvSpPr>
        <p:spPr bwMode="auto">
          <a:xfrm>
            <a:off x="4738688" y="6529388"/>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75" name="Text Box 14"/>
          <p:cNvSpPr txBox="1">
            <a:spLocks noChangeArrowheads="1"/>
          </p:cNvSpPr>
          <p:nvPr/>
        </p:nvSpPr>
        <p:spPr bwMode="auto">
          <a:xfrm>
            <a:off x="5105400" y="6519863"/>
            <a:ext cx="1047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Moderate</a:t>
            </a:r>
            <a:endParaRPr lang="en-US" sz="1000">
              <a:latin typeface="Arial" charset="0"/>
              <a:cs typeface="Arial" charset="0"/>
            </a:endParaRPr>
          </a:p>
        </p:txBody>
      </p:sp>
      <p:sp>
        <p:nvSpPr>
          <p:cNvPr id="2076" name="Text Box 14"/>
          <p:cNvSpPr txBox="1">
            <a:spLocks noChangeArrowheads="1"/>
          </p:cNvSpPr>
          <p:nvPr/>
        </p:nvSpPr>
        <p:spPr bwMode="auto">
          <a:xfrm>
            <a:off x="5759450" y="6529388"/>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77" name="Text Box 14"/>
          <p:cNvSpPr txBox="1">
            <a:spLocks noChangeArrowheads="1"/>
          </p:cNvSpPr>
          <p:nvPr/>
        </p:nvSpPr>
        <p:spPr bwMode="auto">
          <a:xfrm>
            <a:off x="1042988" y="2459038"/>
            <a:ext cx="1385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B.</a:t>
            </a:r>
            <a:r>
              <a:rPr lang="en-GB" sz="1200" b="1">
                <a:latin typeface="Arial" charset="0"/>
                <a:cs typeface="Arial" charset="0"/>
              </a:rPr>
              <a:t> </a:t>
            </a:r>
            <a:r>
              <a:rPr lang="en-GB" sz="1200">
                <a:latin typeface="Arial" charset="0"/>
                <a:cs typeface="Arial" charset="0"/>
              </a:rPr>
              <a:t>PBMC</a:t>
            </a:r>
            <a:endParaRPr lang="en-US" sz="1200">
              <a:latin typeface="Arial" charset="0"/>
              <a:cs typeface="Arial" charset="0"/>
            </a:endParaRPr>
          </a:p>
        </p:txBody>
      </p:sp>
      <p:sp>
        <p:nvSpPr>
          <p:cNvPr id="2078" name="Text Box 14"/>
          <p:cNvSpPr txBox="1">
            <a:spLocks noChangeArrowheads="1"/>
          </p:cNvSpPr>
          <p:nvPr/>
        </p:nvSpPr>
        <p:spPr bwMode="auto">
          <a:xfrm>
            <a:off x="4170363" y="2447925"/>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C.</a:t>
            </a:r>
            <a:r>
              <a:rPr lang="en-GB" sz="1200" b="1">
                <a:latin typeface="Arial" charset="0"/>
                <a:cs typeface="Arial" charset="0"/>
              </a:rPr>
              <a:t> </a:t>
            </a:r>
            <a:r>
              <a:rPr lang="en-GB" sz="1200">
                <a:latin typeface="Arial" charset="0"/>
                <a:cs typeface="Arial" charset="0"/>
              </a:rPr>
              <a:t>Sputum</a:t>
            </a:r>
            <a:endParaRPr lang="en-US" sz="1200">
              <a:latin typeface="Arial" charset="0"/>
              <a:cs typeface="Arial" charset="0"/>
            </a:endParaRPr>
          </a:p>
        </p:txBody>
      </p:sp>
      <p:sp>
        <p:nvSpPr>
          <p:cNvPr id="2079" name="Text Box 14"/>
          <p:cNvSpPr txBox="1">
            <a:spLocks noChangeArrowheads="1"/>
          </p:cNvSpPr>
          <p:nvPr/>
        </p:nvSpPr>
        <p:spPr bwMode="auto">
          <a:xfrm>
            <a:off x="1477963" y="4335463"/>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80" name="Text Box 14"/>
          <p:cNvSpPr txBox="1">
            <a:spLocks noChangeArrowheads="1"/>
          </p:cNvSpPr>
          <p:nvPr/>
        </p:nvSpPr>
        <p:spPr bwMode="auto">
          <a:xfrm>
            <a:off x="1947863" y="4340225"/>
            <a:ext cx="82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81" name="Text Box 14"/>
          <p:cNvSpPr txBox="1">
            <a:spLocks noChangeArrowheads="1"/>
          </p:cNvSpPr>
          <p:nvPr/>
        </p:nvSpPr>
        <p:spPr bwMode="auto">
          <a:xfrm>
            <a:off x="2339975" y="4341813"/>
            <a:ext cx="1047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Moderate</a:t>
            </a:r>
            <a:endParaRPr lang="en-US" sz="1000">
              <a:latin typeface="Arial" charset="0"/>
              <a:cs typeface="Arial" charset="0"/>
            </a:endParaRPr>
          </a:p>
        </p:txBody>
      </p:sp>
      <p:sp>
        <p:nvSpPr>
          <p:cNvPr id="2082" name="Text Box 14"/>
          <p:cNvSpPr txBox="1">
            <a:spLocks noChangeArrowheads="1"/>
          </p:cNvSpPr>
          <p:nvPr/>
        </p:nvSpPr>
        <p:spPr bwMode="auto">
          <a:xfrm>
            <a:off x="2986088" y="4349750"/>
            <a:ext cx="828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83" name="Text Box 14"/>
          <p:cNvSpPr txBox="1">
            <a:spLocks noChangeArrowheads="1"/>
          </p:cNvSpPr>
          <p:nvPr/>
        </p:nvSpPr>
        <p:spPr bwMode="auto">
          <a:xfrm>
            <a:off x="4097338" y="4318000"/>
            <a:ext cx="82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84" name="Text Box 14"/>
          <p:cNvSpPr txBox="1">
            <a:spLocks noChangeArrowheads="1"/>
          </p:cNvSpPr>
          <p:nvPr/>
        </p:nvSpPr>
        <p:spPr bwMode="auto">
          <a:xfrm>
            <a:off x="4573588" y="4322763"/>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85" name="Text Box 14"/>
          <p:cNvSpPr txBox="1">
            <a:spLocks noChangeArrowheads="1"/>
          </p:cNvSpPr>
          <p:nvPr/>
        </p:nvSpPr>
        <p:spPr bwMode="auto">
          <a:xfrm>
            <a:off x="4938713" y="4324350"/>
            <a:ext cx="1047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Moderate</a:t>
            </a:r>
            <a:endParaRPr lang="en-US" sz="1000">
              <a:latin typeface="Arial" charset="0"/>
              <a:cs typeface="Arial" charset="0"/>
            </a:endParaRPr>
          </a:p>
        </p:txBody>
      </p:sp>
      <p:sp>
        <p:nvSpPr>
          <p:cNvPr id="2086" name="Text Box 14"/>
          <p:cNvSpPr txBox="1">
            <a:spLocks noChangeArrowheads="1"/>
          </p:cNvSpPr>
          <p:nvPr/>
        </p:nvSpPr>
        <p:spPr bwMode="auto">
          <a:xfrm>
            <a:off x="5572125" y="4322763"/>
            <a:ext cx="82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087" name="Text Box 14"/>
          <p:cNvSpPr txBox="1">
            <a:spLocks noChangeArrowheads="1"/>
          </p:cNvSpPr>
          <p:nvPr/>
        </p:nvSpPr>
        <p:spPr bwMode="auto">
          <a:xfrm>
            <a:off x="1408113" y="4692650"/>
            <a:ext cx="2817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D.</a:t>
            </a:r>
            <a:r>
              <a:rPr lang="en-GB" sz="1200" b="1">
                <a:latin typeface="Arial" charset="0"/>
                <a:cs typeface="Arial" charset="0"/>
              </a:rPr>
              <a:t> </a:t>
            </a:r>
            <a:r>
              <a:rPr lang="en-GB" sz="1200">
                <a:latin typeface="Arial" charset="0"/>
                <a:cs typeface="Arial" charset="0"/>
              </a:rPr>
              <a:t>Bronchoalveolar lavage</a:t>
            </a:r>
            <a:endParaRPr lang="en-US" sz="1200">
              <a:latin typeface="Arial" charset="0"/>
              <a:cs typeface="Arial" charset="0"/>
            </a:endParaRPr>
          </a:p>
        </p:txBody>
      </p:sp>
      <p:sp>
        <p:nvSpPr>
          <p:cNvPr id="2088" name="Text Box 14"/>
          <p:cNvSpPr txBox="1">
            <a:spLocks noChangeArrowheads="1"/>
          </p:cNvSpPr>
          <p:nvPr/>
        </p:nvSpPr>
        <p:spPr bwMode="auto">
          <a:xfrm>
            <a:off x="4129088" y="4689475"/>
            <a:ext cx="2147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E.</a:t>
            </a:r>
            <a:r>
              <a:rPr lang="en-GB" sz="1200" b="1">
                <a:latin typeface="Arial" charset="0"/>
                <a:cs typeface="Arial" charset="0"/>
              </a:rPr>
              <a:t> </a:t>
            </a:r>
            <a:r>
              <a:rPr lang="en-GB" sz="1200">
                <a:latin typeface="Arial" charset="0"/>
                <a:cs typeface="Arial" charset="0"/>
              </a:rPr>
              <a:t>Bronchial biopsies</a:t>
            </a:r>
            <a:endParaRPr lang="en-US" sz="1200">
              <a:latin typeface="Arial" charset="0"/>
              <a:cs typeface="Arial" charset="0"/>
            </a:endParaRPr>
          </a:p>
        </p:txBody>
      </p:sp>
      <p:cxnSp>
        <p:nvCxnSpPr>
          <p:cNvPr id="18" name="Straight Arrow Connector 17"/>
          <p:cNvCxnSpPr/>
          <p:nvPr/>
        </p:nvCxnSpPr>
        <p:spPr>
          <a:xfrm flipV="1">
            <a:off x="1290638" y="2840038"/>
            <a:ext cx="0" cy="36845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44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 y="981075"/>
            <a:ext cx="85534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80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l="7407"/>
          <a:stretch>
            <a:fillRect/>
          </a:stretch>
        </p:blipFill>
        <p:spPr bwMode="auto">
          <a:xfrm>
            <a:off x="5224463" y="4149725"/>
            <a:ext cx="366871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4325938"/>
            <a:ext cx="3679825"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2"/>
          <p:cNvSpPr txBox="1">
            <a:spLocks noChangeArrowheads="1"/>
          </p:cNvSpPr>
          <p:nvPr/>
        </p:nvSpPr>
        <p:spPr bwMode="auto">
          <a:xfrm>
            <a:off x="76200" y="-14288"/>
            <a:ext cx="1565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A. Interleukin-5</a:t>
            </a:r>
          </a:p>
        </p:txBody>
      </p:sp>
      <p:sp>
        <p:nvSpPr>
          <p:cNvPr id="2053" name="TextBox 20"/>
          <p:cNvSpPr txBox="1">
            <a:spLocks noChangeArrowheads="1"/>
          </p:cNvSpPr>
          <p:nvPr/>
        </p:nvSpPr>
        <p:spPr bwMode="auto">
          <a:xfrm>
            <a:off x="92075" y="3441700"/>
            <a:ext cx="1235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C. Tryptase</a:t>
            </a:r>
          </a:p>
        </p:txBody>
      </p:sp>
      <p:sp>
        <p:nvSpPr>
          <p:cNvPr id="2054" name="Rectangle 127"/>
          <p:cNvSpPr>
            <a:spLocks noChangeArrowheads="1"/>
          </p:cNvSpPr>
          <p:nvPr/>
        </p:nvSpPr>
        <p:spPr bwMode="auto">
          <a:xfrm>
            <a:off x="1560513" y="3789363"/>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P&lt;0</a:t>
            </a:r>
            <a:r>
              <a:rPr lang="en-GB" sz="1000">
                <a:latin typeface="Calibri" charset="0"/>
              </a:rPr>
              <a:t>.</a:t>
            </a:r>
            <a:r>
              <a:rPr lang="en-GB" sz="1000">
                <a:cs typeface="Arial" charset="0"/>
              </a:rPr>
              <a:t>001</a:t>
            </a:r>
            <a:endParaRPr lang="en-GB" sz="1000" baseline="30000">
              <a:cs typeface="Arial" charset="0"/>
            </a:endParaRPr>
          </a:p>
        </p:txBody>
      </p:sp>
      <p:cxnSp>
        <p:nvCxnSpPr>
          <p:cNvPr id="136" name="Straight Connector 135"/>
          <p:cNvCxnSpPr/>
          <p:nvPr/>
        </p:nvCxnSpPr>
        <p:spPr>
          <a:xfrm>
            <a:off x="449263" y="4187825"/>
            <a:ext cx="0" cy="1884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98463" y="5327650"/>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Rectangle 143"/>
          <p:cNvSpPr>
            <a:spLocks noChangeArrowheads="1"/>
          </p:cNvSpPr>
          <p:nvPr/>
        </p:nvSpPr>
        <p:spPr bwMode="auto">
          <a:xfrm>
            <a:off x="158750" y="5210175"/>
            <a:ext cx="37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cxnSp>
        <p:nvCxnSpPr>
          <p:cNvPr id="149" name="Straight Connector 148"/>
          <p:cNvCxnSpPr/>
          <p:nvPr/>
        </p:nvCxnSpPr>
        <p:spPr>
          <a:xfrm flipH="1">
            <a:off x="396875" y="4699000"/>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9" name="Rectangle 150"/>
          <p:cNvSpPr>
            <a:spLocks noChangeArrowheads="1"/>
          </p:cNvSpPr>
          <p:nvPr/>
        </p:nvSpPr>
        <p:spPr bwMode="auto">
          <a:xfrm>
            <a:off x="196850" y="45624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3</a:t>
            </a:r>
          </a:p>
        </p:txBody>
      </p:sp>
      <p:sp>
        <p:nvSpPr>
          <p:cNvPr id="2060" name="Rectangle 151"/>
          <p:cNvSpPr>
            <a:spLocks noChangeArrowheads="1"/>
          </p:cNvSpPr>
          <p:nvPr/>
        </p:nvSpPr>
        <p:spPr bwMode="auto">
          <a:xfrm rot="-5400000">
            <a:off x="-959644" y="5066507"/>
            <a:ext cx="2270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Log mast cell tryptase</a:t>
            </a:r>
          </a:p>
        </p:txBody>
      </p:sp>
      <p:sp>
        <p:nvSpPr>
          <p:cNvPr id="2061" name="Rectangle 132"/>
          <p:cNvSpPr>
            <a:spLocks noChangeArrowheads="1"/>
          </p:cNvSpPr>
          <p:nvPr/>
        </p:nvSpPr>
        <p:spPr bwMode="auto">
          <a:xfrm>
            <a:off x="1730375" y="403225"/>
            <a:ext cx="1728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003</a:t>
            </a:r>
          </a:p>
        </p:txBody>
      </p:sp>
      <p:sp>
        <p:nvSpPr>
          <p:cNvPr id="2062" name="Rectangle 160"/>
          <p:cNvSpPr>
            <a:spLocks noChangeArrowheads="1"/>
          </p:cNvSpPr>
          <p:nvPr/>
        </p:nvSpPr>
        <p:spPr bwMode="auto">
          <a:xfrm rot="-5400000">
            <a:off x="-1059656" y="1753394"/>
            <a:ext cx="2708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Log Interleukin-5</a:t>
            </a:r>
          </a:p>
        </p:txBody>
      </p:sp>
      <p:cxnSp>
        <p:nvCxnSpPr>
          <p:cNvPr id="206" name="Straight Connector 205"/>
          <p:cNvCxnSpPr/>
          <p:nvPr/>
        </p:nvCxnSpPr>
        <p:spPr>
          <a:xfrm flipH="1">
            <a:off x="455613" y="6073775"/>
            <a:ext cx="3716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392113" y="600551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5" name="Rectangle 214"/>
          <p:cNvSpPr>
            <a:spLocks noChangeArrowheads="1"/>
          </p:cNvSpPr>
          <p:nvPr/>
        </p:nvSpPr>
        <p:spPr bwMode="auto">
          <a:xfrm>
            <a:off x="153988" y="58880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cxnSp>
        <p:nvCxnSpPr>
          <p:cNvPr id="216" name="Straight Connector 215"/>
          <p:cNvCxnSpPr/>
          <p:nvPr/>
        </p:nvCxnSpPr>
        <p:spPr>
          <a:xfrm flipH="1" flipV="1">
            <a:off x="390525" y="4337050"/>
            <a:ext cx="50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390525" y="500697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8" name="Rectangle 217"/>
          <p:cNvSpPr>
            <a:spLocks noChangeArrowheads="1"/>
          </p:cNvSpPr>
          <p:nvPr/>
        </p:nvSpPr>
        <p:spPr bwMode="auto">
          <a:xfrm>
            <a:off x="184150" y="42211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sp>
        <p:nvSpPr>
          <p:cNvPr id="2069" name="Rectangle 218"/>
          <p:cNvSpPr>
            <a:spLocks noChangeArrowheads="1"/>
          </p:cNvSpPr>
          <p:nvPr/>
        </p:nvSpPr>
        <p:spPr bwMode="auto">
          <a:xfrm>
            <a:off x="190500" y="48688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070" name="TextBox 128"/>
          <p:cNvSpPr txBox="1">
            <a:spLocks noChangeArrowheads="1"/>
          </p:cNvSpPr>
          <p:nvPr/>
        </p:nvSpPr>
        <p:spPr bwMode="auto">
          <a:xfrm>
            <a:off x="4721225" y="3448050"/>
            <a:ext cx="1404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D. MAIT-cells</a:t>
            </a:r>
          </a:p>
        </p:txBody>
      </p:sp>
      <p:sp>
        <p:nvSpPr>
          <p:cNvPr id="2071" name="Rectangle 129"/>
          <p:cNvSpPr>
            <a:spLocks noChangeArrowheads="1"/>
          </p:cNvSpPr>
          <p:nvPr/>
        </p:nvSpPr>
        <p:spPr bwMode="auto">
          <a:xfrm>
            <a:off x="6289675" y="3808413"/>
            <a:ext cx="172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02</a:t>
            </a:r>
          </a:p>
        </p:txBody>
      </p:sp>
      <p:sp>
        <p:nvSpPr>
          <p:cNvPr id="2072" name="Rectangle 131"/>
          <p:cNvSpPr>
            <a:spLocks noChangeArrowheads="1"/>
          </p:cNvSpPr>
          <p:nvPr/>
        </p:nvSpPr>
        <p:spPr bwMode="auto">
          <a:xfrm rot="-5400000">
            <a:off x="3448844" y="4845844"/>
            <a:ext cx="270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MAIT cell frequency</a:t>
            </a:r>
          </a:p>
          <a:p>
            <a:pPr algn="ctr"/>
            <a:r>
              <a:rPr lang="en-GB" sz="1000">
                <a:cs typeface="Arial" charset="0"/>
              </a:rPr>
              <a:t>(% of CD3+ cells, average across tissues)</a:t>
            </a:r>
          </a:p>
        </p:txBody>
      </p:sp>
      <p:cxnSp>
        <p:nvCxnSpPr>
          <p:cNvPr id="137" name="Straight Connector 136"/>
          <p:cNvCxnSpPr/>
          <p:nvPr/>
        </p:nvCxnSpPr>
        <p:spPr>
          <a:xfrm flipH="1">
            <a:off x="5233988" y="4205288"/>
            <a:ext cx="0" cy="18875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233988" y="6092825"/>
            <a:ext cx="3714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183188" y="443706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183188" y="47767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5183188" y="5129213"/>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183188" y="54705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5183188" y="5821363"/>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0" name="Rectangle 179"/>
          <p:cNvSpPr>
            <a:spLocks noChangeArrowheads="1"/>
          </p:cNvSpPr>
          <p:nvPr/>
        </p:nvSpPr>
        <p:spPr bwMode="auto">
          <a:xfrm>
            <a:off x="4902200" y="4311650"/>
            <a:ext cx="379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10</a:t>
            </a:r>
          </a:p>
        </p:txBody>
      </p:sp>
      <p:sp>
        <p:nvSpPr>
          <p:cNvPr id="2081" name="Rectangle 183"/>
          <p:cNvSpPr>
            <a:spLocks noChangeArrowheads="1"/>
          </p:cNvSpPr>
          <p:nvPr/>
        </p:nvSpPr>
        <p:spPr bwMode="auto">
          <a:xfrm>
            <a:off x="4978400" y="4652963"/>
            <a:ext cx="379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8</a:t>
            </a:r>
          </a:p>
        </p:txBody>
      </p:sp>
      <p:sp>
        <p:nvSpPr>
          <p:cNvPr id="2082" name="Rectangle 188"/>
          <p:cNvSpPr>
            <a:spLocks noChangeArrowheads="1"/>
          </p:cNvSpPr>
          <p:nvPr/>
        </p:nvSpPr>
        <p:spPr bwMode="auto">
          <a:xfrm>
            <a:off x="4983163" y="50133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6</a:t>
            </a:r>
          </a:p>
        </p:txBody>
      </p:sp>
      <p:sp>
        <p:nvSpPr>
          <p:cNvPr id="2083" name="Rectangle 192"/>
          <p:cNvSpPr>
            <a:spLocks noChangeArrowheads="1"/>
          </p:cNvSpPr>
          <p:nvPr/>
        </p:nvSpPr>
        <p:spPr bwMode="auto">
          <a:xfrm>
            <a:off x="4983163" y="533400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sp>
        <p:nvSpPr>
          <p:cNvPr id="2084" name="Rectangle 193"/>
          <p:cNvSpPr>
            <a:spLocks noChangeArrowheads="1"/>
          </p:cNvSpPr>
          <p:nvPr/>
        </p:nvSpPr>
        <p:spPr bwMode="auto">
          <a:xfrm>
            <a:off x="4987925" y="5692775"/>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085" name="Rectangle 230"/>
          <p:cNvSpPr>
            <a:spLocks noChangeArrowheads="1"/>
          </p:cNvSpPr>
          <p:nvPr/>
        </p:nvSpPr>
        <p:spPr bwMode="auto">
          <a:xfrm>
            <a:off x="5891213" y="6245225"/>
            <a:ext cx="1012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cs typeface="Arial" charset="0"/>
            </a:endParaRPr>
          </a:p>
        </p:txBody>
      </p:sp>
      <p:sp>
        <p:nvSpPr>
          <p:cNvPr id="2086" name="Rectangle 231"/>
          <p:cNvSpPr>
            <a:spLocks noChangeArrowheads="1"/>
          </p:cNvSpPr>
          <p:nvPr/>
        </p:nvSpPr>
        <p:spPr bwMode="auto">
          <a:xfrm>
            <a:off x="6775450" y="62563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cs typeface="Arial" charset="0"/>
            </a:endParaRPr>
          </a:p>
        </p:txBody>
      </p:sp>
      <p:sp>
        <p:nvSpPr>
          <p:cNvPr id="2087" name="Rectangle 232"/>
          <p:cNvSpPr>
            <a:spLocks noChangeArrowheads="1"/>
          </p:cNvSpPr>
          <p:nvPr/>
        </p:nvSpPr>
        <p:spPr bwMode="auto">
          <a:xfrm>
            <a:off x="6340475" y="6248400"/>
            <a:ext cx="1157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000">
              <a:cs typeface="Arial" charset="0"/>
            </a:endParaRPr>
          </a:p>
        </p:txBody>
      </p:sp>
      <p:sp>
        <p:nvSpPr>
          <p:cNvPr id="2088" name="Rectangle 219"/>
          <p:cNvSpPr>
            <a:spLocks noChangeArrowheads="1"/>
          </p:cNvSpPr>
          <p:nvPr/>
        </p:nvSpPr>
        <p:spPr bwMode="auto">
          <a:xfrm>
            <a:off x="8286750" y="3910013"/>
            <a:ext cx="500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089" name="Rectangle 220"/>
          <p:cNvSpPr>
            <a:spLocks noChangeArrowheads="1"/>
          </p:cNvSpPr>
          <p:nvPr/>
        </p:nvSpPr>
        <p:spPr bwMode="auto">
          <a:xfrm>
            <a:off x="7748588" y="3910013"/>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090" name="Rectangle 222"/>
          <p:cNvSpPr>
            <a:spLocks noChangeArrowheads="1"/>
          </p:cNvSpPr>
          <p:nvPr/>
        </p:nvSpPr>
        <p:spPr bwMode="auto">
          <a:xfrm>
            <a:off x="3208338" y="620713"/>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091" name="Rectangle 223"/>
          <p:cNvSpPr>
            <a:spLocks noChangeArrowheads="1"/>
          </p:cNvSpPr>
          <p:nvPr/>
        </p:nvSpPr>
        <p:spPr bwMode="auto">
          <a:xfrm>
            <a:off x="3563938" y="40386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pic>
        <p:nvPicPr>
          <p:cNvPr id="209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63" y="908050"/>
            <a:ext cx="35956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3" name="TextBox 224"/>
          <p:cNvSpPr txBox="1">
            <a:spLocks noChangeArrowheads="1"/>
          </p:cNvSpPr>
          <p:nvPr/>
        </p:nvSpPr>
        <p:spPr bwMode="auto">
          <a:xfrm>
            <a:off x="1141413" y="2992438"/>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094" name="Rectangle 225"/>
          <p:cNvSpPr>
            <a:spLocks noChangeArrowheads="1"/>
          </p:cNvSpPr>
          <p:nvPr/>
        </p:nvSpPr>
        <p:spPr bwMode="auto">
          <a:xfrm>
            <a:off x="708025" y="2717800"/>
            <a:ext cx="703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095" name="Rectangle 226"/>
          <p:cNvSpPr>
            <a:spLocks noChangeArrowheads="1"/>
          </p:cNvSpPr>
          <p:nvPr/>
        </p:nvSpPr>
        <p:spPr bwMode="auto">
          <a:xfrm>
            <a:off x="2322513" y="27130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096" name="Rectangle 227"/>
          <p:cNvSpPr>
            <a:spLocks noChangeArrowheads="1"/>
          </p:cNvSpPr>
          <p:nvPr/>
        </p:nvSpPr>
        <p:spPr bwMode="auto">
          <a:xfrm>
            <a:off x="1403350" y="271621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097" name="Rectangle 228"/>
          <p:cNvSpPr>
            <a:spLocks noChangeArrowheads="1"/>
          </p:cNvSpPr>
          <p:nvPr/>
        </p:nvSpPr>
        <p:spPr bwMode="auto">
          <a:xfrm>
            <a:off x="2813050" y="2708275"/>
            <a:ext cx="319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098" name="Rectangle 240"/>
          <p:cNvSpPr>
            <a:spLocks noChangeArrowheads="1"/>
          </p:cNvSpPr>
          <p:nvPr/>
        </p:nvSpPr>
        <p:spPr bwMode="auto">
          <a:xfrm>
            <a:off x="3281363" y="271938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099" name="Rectangle 241"/>
          <p:cNvSpPr>
            <a:spLocks noChangeArrowheads="1"/>
          </p:cNvSpPr>
          <p:nvPr/>
        </p:nvSpPr>
        <p:spPr bwMode="auto">
          <a:xfrm>
            <a:off x="3773488" y="2722563"/>
            <a:ext cx="3794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cxnSp>
        <p:nvCxnSpPr>
          <p:cNvPr id="243" name="Straight Connector 242"/>
          <p:cNvCxnSpPr/>
          <p:nvPr/>
        </p:nvCxnSpPr>
        <p:spPr>
          <a:xfrm>
            <a:off x="639763" y="855663"/>
            <a:ext cx="0" cy="188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a:off x="639763" y="2740025"/>
            <a:ext cx="3716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590550" y="1892300"/>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flipV="1">
            <a:off x="590550" y="2262188"/>
            <a:ext cx="49213"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590550" y="2671763"/>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5" name="Rectangle 250"/>
          <p:cNvSpPr>
            <a:spLocks noChangeArrowheads="1"/>
          </p:cNvSpPr>
          <p:nvPr/>
        </p:nvSpPr>
        <p:spPr bwMode="auto">
          <a:xfrm>
            <a:off x="414338" y="176530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0</a:t>
            </a:r>
          </a:p>
        </p:txBody>
      </p:sp>
      <p:sp>
        <p:nvSpPr>
          <p:cNvPr id="2106" name="Rectangle 251"/>
          <p:cNvSpPr>
            <a:spLocks noChangeArrowheads="1"/>
          </p:cNvSpPr>
          <p:nvPr/>
        </p:nvSpPr>
        <p:spPr bwMode="auto">
          <a:xfrm>
            <a:off x="390525" y="21272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107" name="Rectangle 252"/>
          <p:cNvSpPr>
            <a:spLocks noChangeArrowheads="1"/>
          </p:cNvSpPr>
          <p:nvPr/>
        </p:nvSpPr>
        <p:spPr bwMode="auto">
          <a:xfrm>
            <a:off x="390525" y="25352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cxnSp>
        <p:nvCxnSpPr>
          <p:cNvPr id="255" name="Straight Connector 254"/>
          <p:cNvCxnSpPr/>
          <p:nvPr/>
        </p:nvCxnSpPr>
        <p:spPr>
          <a:xfrm flipH="1" flipV="1">
            <a:off x="581025" y="1141413"/>
            <a:ext cx="508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581025" y="15335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0" name="Rectangle 256"/>
          <p:cNvSpPr>
            <a:spLocks noChangeArrowheads="1"/>
          </p:cNvSpPr>
          <p:nvPr/>
        </p:nvSpPr>
        <p:spPr bwMode="auto">
          <a:xfrm>
            <a:off x="382588" y="102235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4</a:t>
            </a:r>
          </a:p>
        </p:txBody>
      </p:sp>
      <p:sp>
        <p:nvSpPr>
          <p:cNvPr id="2111" name="Rectangle 257"/>
          <p:cNvSpPr>
            <a:spLocks noChangeArrowheads="1"/>
          </p:cNvSpPr>
          <p:nvPr/>
        </p:nvSpPr>
        <p:spPr bwMode="auto">
          <a:xfrm>
            <a:off x="382588" y="14049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2</a:t>
            </a:r>
          </a:p>
        </p:txBody>
      </p:sp>
      <p:sp>
        <p:nvSpPr>
          <p:cNvPr id="2112" name="Rectangle 258"/>
          <p:cNvSpPr>
            <a:spLocks noChangeArrowheads="1"/>
          </p:cNvSpPr>
          <p:nvPr/>
        </p:nvSpPr>
        <p:spPr bwMode="auto">
          <a:xfrm>
            <a:off x="1881188" y="2720975"/>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13" name="Rectangle 259"/>
          <p:cNvSpPr>
            <a:spLocks noChangeArrowheads="1"/>
          </p:cNvSpPr>
          <p:nvPr/>
        </p:nvSpPr>
        <p:spPr bwMode="auto">
          <a:xfrm>
            <a:off x="2257425" y="620713"/>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14" name="TextBox 269"/>
          <p:cNvSpPr txBox="1">
            <a:spLocks noChangeArrowheads="1"/>
          </p:cNvSpPr>
          <p:nvPr/>
        </p:nvSpPr>
        <p:spPr bwMode="auto">
          <a:xfrm>
            <a:off x="1042988" y="6521450"/>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15" name="Rectangle 270"/>
          <p:cNvSpPr>
            <a:spLocks noChangeArrowheads="1"/>
          </p:cNvSpPr>
          <p:nvPr/>
        </p:nvSpPr>
        <p:spPr bwMode="auto">
          <a:xfrm>
            <a:off x="520700" y="6237288"/>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16" name="Rectangle 271"/>
          <p:cNvSpPr>
            <a:spLocks noChangeArrowheads="1"/>
          </p:cNvSpPr>
          <p:nvPr/>
        </p:nvSpPr>
        <p:spPr bwMode="auto">
          <a:xfrm>
            <a:off x="2224088" y="62436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17" name="Rectangle 272"/>
          <p:cNvSpPr>
            <a:spLocks noChangeArrowheads="1"/>
          </p:cNvSpPr>
          <p:nvPr/>
        </p:nvSpPr>
        <p:spPr bwMode="auto">
          <a:xfrm>
            <a:off x="1306513" y="6245225"/>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18" name="Rectangle 273"/>
          <p:cNvSpPr>
            <a:spLocks noChangeArrowheads="1"/>
          </p:cNvSpPr>
          <p:nvPr/>
        </p:nvSpPr>
        <p:spPr bwMode="auto">
          <a:xfrm>
            <a:off x="2716213" y="6237288"/>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19" name="Rectangle 274"/>
          <p:cNvSpPr>
            <a:spLocks noChangeArrowheads="1"/>
          </p:cNvSpPr>
          <p:nvPr/>
        </p:nvSpPr>
        <p:spPr bwMode="auto">
          <a:xfrm>
            <a:off x="3182938" y="6248400"/>
            <a:ext cx="379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20" name="Rectangle 275"/>
          <p:cNvSpPr>
            <a:spLocks noChangeArrowheads="1"/>
          </p:cNvSpPr>
          <p:nvPr/>
        </p:nvSpPr>
        <p:spPr bwMode="auto">
          <a:xfrm>
            <a:off x="3676650" y="62531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21" name="Rectangle 276"/>
          <p:cNvSpPr>
            <a:spLocks noChangeArrowheads="1"/>
          </p:cNvSpPr>
          <p:nvPr/>
        </p:nvSpPr>
        <p:spPr bwMode="auto">
          <a:xfrm>
            <a:off x="1784350" y="6249988"/>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22" name="TextBox 277"/>
          <p:cNvSpPr txBox="1">
            <a:spLocks noChangeArrowheads="1"/>
          </p:cNvSpPr>
          <p:nvPr/>
        </p:nvSpPr>
        <p:spPr bwMode="auto">
          <a:xfrm>
            <a:off x="5737225" y="6521450"/>
            <a:ext cx="2554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23" name="Rectangle 278"/>
          <p:cNvSpPr>
            <a:spLocks noChangeArrowheads="1"/>
          </p:cNvSpPr>
          <p:nvPr/>
        </p:nvSpPr>
        <p:spPr bwMode="auto">
          <a:xfrm>
            <a:off x="5305425" y="624681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24" name="Rectangle 279"/>
          <p:cNvSpPr>
            <a:spLocks noChangeArrowheads="1"/>
          </p:cNvSpPr>
          <p:nvPr/>
        </p:nvSpPr>
        <p:spPr bwMode="auto">
          <a:xfrm>
            <a:off x="6918325" y="6243638"/>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25" name="Rectangle 280"/>
          <p:cNvSpPr>
            <a:spLocks noChangeArrowheads="1"/>
          </p:cNvSpPr>
          <p:nvPr/>
        </p:nvSpPr>
        <p:spPr bwMode="auto">
          <a:xfrm>
            <a:off x="6000750" y="6245225"/>
            <a:ext cx="271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26" name="Rectangle 281"/>
          <p:cNvSpPr>
            <a:spLocks noChangeArrowheads="1"/>
          </p:cNvSpPr>
          <p:nvPr/>
        </p:nvSpPr>
        <p:spPr bwMode="auto">
          <a:xfrm>
            <a:off x="7408863" y="6237288"/>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27" name="Rectangle 282"/>
          <p:cNvSpPr>
            <a:spLocks noChangeArrowheads="1"/>
          </p:cNvSpPr>
          <p:nvPr/>
        </p:nvSpPr>
        <p:spPr bwMode="auto">
          <a:xfrm>
            <a:off x="7877175" y="6248400"/>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28" name="Rectangle 283"/>
          <p:cNvSpPr>
            <a:spLocks noChangeArrowheads="1"/>
          </p:cNvSpPr>
          <p:nvPr/>
        </p:nvSpPr>
        <p:spPr bwMode="auto">
          <a:xfrm>
            <a:off x="8370888" y="62531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sp>
        <p:nvSpPr>
          <p:cNvPr id="2129" name="Rectangle 284"/>
          <p:cNvSpPr>
            <a:spLocks noChangeArrowheads="1"/>
          </p:cNvSpPr>
          <p:nvPr/>
        </p:nvSpPr>
        <p:spPr bwMode="auto">
          <a:xfrm>
            <a:off x="6478588" y="6249988"/>
            <a:ext cx="271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cxnSp>
        <p:nvCxnSpPr>
          <p:cNvPr id="286" name="Straight Connector 285"/>
          <p:cNvCxnSpPr/>
          <p:nvPr/>
        </p:nvCxnSpPr>
        <p:spPr>
          <a:xfrm flipH="1">
            <a:off x="400050" y="5635625"/>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1" name="Rectangle 286"/>
          <p:cNvSpPr>
            <a:spLocks noChangeArrowheads="1"/>
          </p:cNvSpPr>
          <p:nvPr/>
        </p:nvSpPr>
        <p:spPr bwMode="auto">
          <a:xfrm>
            <a:off x="161925" y="5516563"/>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0</a:t>
            </a:r>
          </a:p>
        </p:txBody>
      </p:sp>
      <p:sp>
        <p:nvSpPr>
          <p:cNvPr id="2132" name="Rectangle 287"/>
          <p:cNvSpPr>
            <a:spLocks noChangeArrowheads="1"/>
          </p:cNvSpPr>
          <p:nvPr/>
        </p:nvSpPr>
        <p:spPr bwMode="auto">
          <a:xfrm>
            <a:off x="3113088" y="4035425"/>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33" name="Rectangle 288"/>
          <p:cNvSpPr>
            <a:spLocks noChangeArrowheads="1"/>
          </p:cNvSpPr>
          <p:nvPr/>
        </p:nvSpPr>
        <p:spPr bwMode="auto">
          <a:xfrm>
            <a:off x="1120775" y="4043363"/>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34" name="Rectangle 290"/>
          <p:cNvSpPr>
            <a:spLocks noChangeArrowheads="1"/>
          </p:cNvSpPr>
          <p:nvPr/>
        </p:nvSpPr>
        <p:spPr bwMode="auto">
          <a:xfrm>
            <a:off x="7380288" y="3905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pic>
        <p:nvPicPr>
          <p:cNvPr id="2135" name="Picture 2"/>
          <p:cNvPicPr>
            <a:picLocks noChangeAspect="1" noChangeArrowheads="1"/>
          </p:cNvPicPr>
          <p:nvPr/>
        </p:nvPicPr>
        <p:blipFill>
          <a:blip r:embed="rId6">
            <a:extLst>
              <a:ext uri="{28A0092B-C50C-407E-A947-70E740481C1C}">
                <a14:useLocalDpi xmlns:a14="http://schemas.microsoft.com/office/drawing/2010/main" val="0"/>
              </a:ext>
            </a:extLst>
          </a:blip>
          <a:srcRect l="1044" r="-2"/>
          <a:stretch>
            <a:fillRect/>
          </a:stretch>
        </p:blipFill>
        <p:spPr bwMode="auto">
          <a:xfrm>
            <a:off x="4773613" y="909638"/>
            <a:ext cx="371951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6" name="TextBox 114"/>
          <p:cNvSpPr txBox="1">
            <a:spLocks noChangeArrowheads="1"/>
          </p:cNvSpPr>
          <p:nvPr/>
        </p:nvSpPr>
        <p:spPr bwMode="auto">
          <a:xfrm>
            <a:off x="4545013" y="-12700"/>
            <a:ext cx="221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600">
                <a:latin typeface="Arial" charset="0"/>
                <a:cs typeface="Arial" charset="0"/>
              </a:rPr>
              <a:t>B. Exhaled nitric oxide</a:t>
            </a:r>
          </a:p>
        </p:txBody>
      </p:sp>
      <p:sp>
        <p:nvSpPr>
          <p:cNvPr id="2137" name="Rectangle 115"/>
          <p:cNvSpPr>
            <a:spLocks noChangeArrowheads="1"/>
          </p:cNvSpPr>
          <p:nvPr/>
        </p:nvSpPr>
        <p:spPr bwMode="auto">
          <a:xfrm>
            <a:off x="5772150" y="404813"/>
            <a:ext cx="1728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cs typeface="Arial" charset="0"/>
              </a:rPr>
              <a:t>ANOVA  P=0</a:t>
            </a:r>
            <a:r>
              <a:rPr lang="en-GB" sz="1000">
                <a:latin typeface="Calibri" charset="0"/>
              </a:rPr>
              <a:t>.</a:t>
            </a:r>
            <a:r>
              <a:rPr lang="en-GB" sz="1000">
                <a:cs typeface="Arial" charset="0"/>
              </a:rPr>
              <a:t>005</a:t>
            </a:r>
          </a:p>
        </p:txBody>
      </p:sp>
      <p:sp>
        <p:nvSpPr>
          <p:cNvPr id="2138" name="Rectangle 116"/>
          <p:cNvSpPr>
            <a:spLocks noChangeArrowheads="1"/>
          </p:cNvSpPr>
          <p:nvPr/>
        </p:nvSpPr>
        <p:spPr bwMode="auto">
          <a:xfrm rot="-5400000">
            <a:off x="2982119" y="1754981"/>
            <a:ext cx="2708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eNO (ppb)</a:t>
            </a:r>
          </a:p>
        </p:txBody>
      </p:sp>
      <p:sp>
        <p:nvSpPr>
          <p:cNvPr id="2139" name="Rectangle 117"/>
          <p:cNvSpPr>
            <a:spLocks noChangeArrowheads="1"/>
          </p:cNvSpPr>
          <p:nvPr/>
        </p:nvSpPr>
        <p:spPr bwMode="auto">
          <a:xfrm>
            <a:off x="6330950" y="6223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
        <p:nvSpPr>
          <p:cNvPr id="2140" name="TextBox 118"/>
          <p:cNvSpPr txBox="1">
            <a:spLocks noChangeArrowheads="1"/>
          </p:cNvSpPr>
          <p:nvPr/>
        </p:nvSpPr>
        <p:spPr bwMode="auto">
          <a:xfrm>
            <a:off x="5183188" y="2994025"/>
            <a:ext cx="2554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Clinico-pathobiological cluster</a:t>
            </a:r>
          </a:p>
        </p:txBody>
      </p:sp>
      <p:sp>
        <p:nvSpPr>
          <p:cNvPr id="2141" name="Rectangle 119"/>
          <p:cNvSpPr>
            <a:spLocks noChangeArrowheads="1"/>
          </p:cNvSpPr>
          <p:nvPr/>
        </p:nvSpPr>
        <p:spPr bwMode="auto">
          <a:xfrm>
            <a:off x="4749800" y="2719388"/>
            <a:ext cx="703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Health</a:t>
            </a:r>
          </a:p>
        </p:txBody>
      </p:sp>
      <p:sp>
        <p:nvSpPr>
          <p:cNvPr id="2142" name="Rectangle 120"/>
          <p:cNvSpPr>
            <a:spLocks noChangeArrowheads="1"/>
          </p:cNvSpPr>
          <p:nvPr/>
        </p:nvSpPr>
        <p:spPr bwMode="auto">
          <a:xfrm>
            <a:off x="6407150" y="2714625"/>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3</a:t>
            </a:r>
          </a:p>
        </p:txBody>
      </p:sp>
      <p:sp>
        <p:nvSpPr>
          <p:cNvPr id="2143" name="Rectangle 121"/>
          <p:cNvSpPr>
            <a:spLocks noChangeArrowheads="1"/>
          </p:cNvSpPr>
          <p:nvPr/>
        </p:nvSpPr>
        <p:spPr bwMode="auto">
          <a:xfrm>
            <a:off x="5459413" y="2717800"/>
            <a:ext cx="273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a:t>
            </a:r>
          </a:p>
        </p:txBody>
      </p:sp>
      <p:sp>
        <p:nvSpPr>
          <p:cNvPr id="2144" name="Rectangle 122"/>
          <p:cNvSpPr>
            <a:spLocks noChangeArrowheads="1"/>
          </p:cNvSpPr>
          <p:nvPr/>
        </p:nvSpPr>
        <p:spPr bwMode="auto">
          <a:xfrm>
            <a:off x="6913563" y="2709863"/>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4</a:t>
            </a:r>
          </a:p>
        </p:txBody>
      </p:sp>
      <p:sp>
        <p:nvSpPr>
          <p:cNvPr id="2145" name="Rectangle 123"/>
          <p:cNvSpPr>
            <a:spLocks noChangeArrowheads="1"/>
          </p:cNvSpPr>
          <p:nvPr/>
        </p:nvSpPr>
        <p:spPr bwMode="auto">
          <a:xfrm>
            <a:off x="7396163" y="272097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a:t>
            </a:r>
          </a:p>
        </p:txBody>
      </p:sp>
      <p:sp>
        <p:nvSpPr>
          <p:cNvPr id="2146" name="Rectangle 124"/>
          <p:cNvSpPr>
            <a:spLocks noChangeArrowheads="1"/>
          </p:cNvSpPr>
          <p:nvPr/>
        </p:nvSpPr>
        <p:spPr bwMode="auto">
          <a:xfrm>
            <a:off x="7913688" y="2724150"/>
            <a:ext cx="377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6</a:t>
            </a:r>
          </a:p>
        </p:txBody>
      </p:sp>
      <p:cxnSp>
        <p:nvCxnSpPr>
          <p:cNvPr id="126" name="Straight Connector 125"/>
          <p:cNvCxnSpPr/>
          <p:nvPr/>
        </p:nvCxnSpPr>
        <p:spPr>
          <a:xfrm>
            <a:off x="4681538" y="857250"/>
            <a:ext cx="0" cy="1884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681538" y="2741613"/>
            <a:ext cx="3716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4632325" y="1849438"/>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4632325" y="2273300"/>
            <a:ext cx="49213"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632325" y="2673350"/>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2" name="Rectangle 137"/>
          <p:cNvSpPr>
            <a:spLocks noChangeArrowheads="1"/>
          </p:cNvSpPr>
          <p:nvPr/>
        </p:nvSpPr>
        <p:spPr bwMode="auto">
          <a:xfrm>
            <a:off x="4283075" y="1730375"/>
            <a:ext cx="498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100</a:t>
            </a:r>
          </a:p>
        </p:txBody>
      </p:sp>
      <p:sp>
        <p:nvSpPr>
          <p:cNvPr id="2153" name="Rectangle 139"/>
          <p:cNvSpPr>
            <a:spLocks noChangeArrowheads="1"/>
          </p:cNvSpPr>
          <p:nvPr/>
        </p:nvSpPr>
        <p:spPr bwMode="auto">
          <a:xfrm>
            <a:off x="4432300" y="2138363"/>
            <a:ext cx="377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50</a:t>
            </a:r>
          </a:p>
        </p:txBody>
      </p:sp>
      <p:sp>
        <p:nvSpPr>
          <p:cNvPr id="2154" name="Rectangle 140"/>
          <p:cNvSpPr>
            <a:spLocks noChangeArrowheads="1"/>
          </p:cNvSpPr>
          <p:nvPr/>
        </p:nvSpPr>
        <p:spPr bwMode="auto">
          <a:xfrm>
            <a:off x="4432300" y="2536825"/>
            <a:ext cx="377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0</a:t>
            </a:r>
          </a:p>
        </p:txBody>
      </p:sp>
      <p:cxnSp>
        <p:nvCxnSpPr>
          <p:cNvPr id="143" name="Straight Connector 142"/>
          <p:cNvCxnSpPr/>
          <p:nvPr/>
        </p:nvCxnSpPr>
        <p:spPr>
          <a:xfrm flipH="1" flipV="1">
            <a:off x="4622800" y="1028700"/>
            <a:ext cx="508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622800" y="1462088"/>
            <a:ext cx="5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7" name="Rectangle 145"/>
          <p:cNvSpPr>
            <a:spLocks noChangeArrowheads="1"/>
          </p:cNvSpPr>
          <p:nvPr/>
        </p:nvSpPr>
        <p:spPr bwMode="auto">
          <a:xfrm>
            <a:off x="4273550" y="909638"/>
            <a:ext cx="519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200</a:t>
            </a:r>
          </a:p>
        </p:txBody>
      </p:sp>
      <p:sp>
        <p:nvSpPr>
          <p:cNvPr id="2158" name="Rectangle 152"/>
          <p:cNvSpPr>
            <a:spLocks noChangeArrowheads="1"/>
          </p:cNvSpPr>
          <p:nvPr/>
        </p:nvSpPr>
        <p:spPr bwMode="auto">
          <a:xfrm>
            <a:off x="4254500" y="13335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000">
                <a:cs typeface="Arial" charset="0"/>
              </a:rPr>
              <a:t>150</a:t>
            </a:r>
          </a:p>
        </p:txBody>
      </p:sp>
      <p:sp>
        <p:nvSpPr>
          <p:cNvPr id="2159" name="Rectangle 153"/>
          <p:cNvSpPr>
            <a:spLocks noChangeArrowheads="1"/>
          </p:cNvSpPr>
          <p:nvPr/>
        </p:nvSpPr>
        <p:spPr bwMode="auto">
          <a:xfrm>
            <a:off x="5965825" y="2722563"/>
            <a:ext cx="273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000">
                <a:cs typeface="Arial" charset="0"/>
              </a:rPr>
              <a:t>2</a:t>
            </a:r>
          </a:p>
        </p:txBody>
      </p:sp>
      <p:sp>
        <p:nvSpPr>
          <p:cNvPr id="2160" name="Rectangle 154"/>
          <p:cNvSpPr>
            <a:spLocks noChangeArrowheads="1"/>
          </p:cNvSpPr>
          <p:nvPr/>
        </p:nvSpPr>
        <p:spPr bwMode="auto">
          <a:xfrm>
            <a:off x="5373688" y="622300"/>
            <a:ext cx="45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cs typeface="Arial" charset="0"/>
              </a:rPr>
              <a:t>*</a:t>
            </a:r>
          </a:p>
        </p:txBody>
      </p:sp>
    </p:spTree>
    <p:extLst>
      <p:ext uri="{BB962C8B-B14F-4D97-AF65-F5344CB8AC3E}">
        <p14:creationId xmlns:p14="http://schemas.microsoft.com/office/powerpoint/2010/main" val="1004917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241300" y="633413"/>
            <a:ext cx="8712200" cy="5603875"/>
            <a:chOff x="973731" y="345431"/>
            <a:chExt cx="7198671" cy="3923157"/>
          </a:xfrm>
        </p:grpSpPr>
        <p:sp>
          <p:nvSpPr>
            <p:cNvPr id="2051" name="TextBox 3"/>
            <p:cNvSpPr txBox="1">
              <a:spLocks noChangeArrowheads="1"/>
            </p:cNvSpPr>
            <p:nvPr/>
          </p:nvSpPr>
          <p:spPr bwMode="auto">
            <a:xfrm>
              <a:off x="2322275" y="345431"/>
              <a:ext cx="2531462"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107 </a:t>
              </a:r>
              <a:r>
                <a:rPr lang="en-GB" sz="1000">
                  <a:latin typeface="Arial" charset="0"/>
                  <a:cs typeface="Arial" charset="0"/>
                </a:rPr>
                <a:t>Consented and assessed for eligibility</a:t>
              </a:r>
            </a:p>
          </p:txBody>
        </p:sp>
        <p:sp>
          <p:nvSpPr>
            <p:cNvPr id="2052" name="TextBox 5"/>
            <p:cNvSpPr txBox="1">
              <a:spLocks noChangeArrowheads="1"/>
            </p:cNvSpPr>
            <p:nvPr/>
          </p:nvSpPr>
          <p:spPr bwMode="auto">
            <a:xfrm>
              <a:off x="4217473" y="692696"/>
              <a:ext cx="3954929" cy="8617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9 </a:t>
              </a:r>
              <a:r>
                <a:rPr lang="en-GB" sz="1000">
                  <a:latin typeface="Arial" charset="0"/>
                  <a:cs typeface="Arial" charset="0"/>
                </a:rPr>
                <a:t>Excluded:-</a:t>
              </a:r>
            </a:p>
            <a:p>
              <a:r>
                <a:rPr lang="en-GB" sz="1000" b="1">
                  <a:latin typeface="Arial" charset="0"/>
                  <a:cs typeface="Arial" charset="0"/>
                </a:rPr>
                <a:t>   8 </a:t>
              </a:r>
              <a:r>
                <a:rPr lang="en-GB" sz="1000">
                  <a:latin typeface="Arial" charset="0"/>
                  <a:cs typeface="Arial" charset="0"/>
                </a:rPr>
                <a:t>Did not meet inclusion criteria</a:t>
              </a:r>
            </a:p>
            <a:p>
              <a:r>
                <a:rPr lang="en-GB" sz="1000">
                  <a:latin typeface="Arial" charset="0"/>
                  <a:cs typeface="Arial" charset="0"/>
                </a:rPr>
                <a:t>      </a:t>
              </a:r>
              <a:r>
                <a:rPr lang="en-GB" sz="1000" b="1">
                  <a:latin typeface="Arial" charset="0"/>
                  <a:cs typeface="Arial" charset="0"/>
                </a:rPr>
                <a:t>5 </a:t>
              </a:r>
              <a:r>
                <a:rPr lang="en-GB" sz="1000">
                  <a:latin typeface="Arial" charset="0"/>
                  <a:cs typeface="Arial" charset="0"/>
                </a:rPr>
                <a:t>Negative methacholine challenge test (presumed asthmatics)</a:t>
              </a:r>
            </a:p>
            <a:p>
              <a:r>
                <a:rPr lang="en-GB" sz="1000" b="1">
                  <a:latin typeface="Arial" charset="0"/>
                  <a:cs typeface="Arial" charset="0"/>
                </a:rPr>
                <a:t>      3 </a:t>
              </a:r>
              <a:r>
                <a:rPr lang="en-GB" sz="1000">
                  <a:latin typeface="Arial" charset="0"/>
                  <a:cs typeface="Arial" charset="0"/>
                </a:rPr>
                <a:t>Positive skin prick testing (healthy controls)</a:t>
              </a:r>
            </a:p>
            <a:p>
              <a:r>
                <a:rPr lang="en-GB" sz="1000" b="1">
                  <a:latin typeface="Arial" charset="0"/>
                  <a:cs typeface="Arial" charset="0"/>
                </a:rPr>
                <a:t>   1 </a:t>
              </a:r>
              <a:r>
                <a:rPr lang="en-GB" sz="1000">
                  <a:latin typeface="Arial" charset="0"/>
                  <a:cs typeface="Arial" charset="0"/>
                </a:rPr>
                <a:t>Investigator judgement: on ciclosporin therapy</a:t>
              </a:r>
            </a:p>
          </p:txBody>
        </p:sp>
        <p:sp>
          <p:nvSpPr>
            <p:cNvPr id="2053" name="TextBox 6"/>
            <p:cNvSpPr txBox="1">
              <a:spLocks noChangeArrowheads="1"/>
            </p:cNvSpPr>
            <p:nvPr/>
          </p:nvSpPr>
          <p:spPr bwMode="auto">
            <a:xfrm>
              <a:off x="3169452" y="1556793"/>
              <a:ext cx="841897"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98 </a:t>
              </a:r>
              <a:r>
                <a:rPr lang="en-GB" sz="1000">
                  <a:latin typeface="Arial" charset="0"/>
                  <a:cs typeface="Arial" charset="0"/>
                </a:rPr>
                <a:t>Included</a:t>
              </a:r>
            </a:p>
          </p:txBody>
        </p:sp>
        <p:sp>
          <p:nvSpPr>
            <p:cNvPr id="2054" name="TextBox 7"/>
            <p:cNvSpPr txBox="1">
              <a:spLocks noChangeArrowheads="1"/>
            </p:cNvSpPr>
            <p:nvPr/>
          </p:nvSpPr>
          <p:spPr bwMode="auto">
            <a:xfrm>
              <a:off x="4217473" y="1832044"/>
              <a:ext cx="2090637"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2 </a:t>
              </a:r>
              <a:r>
                <a:rPr lang="en-GB" sz="1000">
                  <a:latin typeface="Arial" charset="0"/>
                  <a:cs typeface="Arial" charset="0"/>
                </a:rPr>
                <a:t>Discontinued: participant choice</a:t>
              </a:r>
            </a:p>
          </p:txBody>
        </p:sp>
        <p:sp>
          <p:nvSpPr>
            <p:cNvPr id="2055" name="TextBox 8"/>
            <p:cNvSpPr txBox="1">
              <a:spLocks noChangeArrowheads="1"/>
            </p:cNvSpPr>
            <p:nvPr/>
          </p:nvSpPr>
          <p:spPr bwMode="auto">
            <a:xfrm>
              <a:off x="2849140" y="2208411"/>
              <a:ext cx="1486800"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96 </a:t>
              </a:r>
              <a:r>
                <a:rPr lang="en-GB" sz="1000">
                  <a:latin typeface="Arial" charset="0"/>
                  <a:cs typeface="Arial" charset="0"/>
                </a:rPr>
                <a:t>Completed study</a:t>
              </a:r>
            </a:p>
          </p:txBody>
        </p:sp>
        <p:sp>
          <p:nvSpPr>
            <p:cNvPr id="2056" name="TextBox 11"/>
            <p:cNvSpPr txBox="1">
              <a:spLocks noChangeArrowheads="1"/>
            </p:cNvSpPr>
            <p:nvPr/>
          </p:nvSpPr>
          <p:spPr bwMode="auto">
            <a:xfrm>
              <a:off x="2842030" y="2636913"/>
              <a:ext cx="1502334"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96 </a:t>
              </a:r>
              <a:r>
                <a:rPr lang="en-GB" sz="1000">
                  <a:latin typeface="Arial" charset="0"/>
                  <a:cs typeface="Arial" charset="0"/>
                </a:rPr>
                <a:t>Clinical phenotyping</a:t>
              </a:r>
            </a:p>
          </p:txBody>
        </p:sp>
        <p:sp>
          <p:nvSpPr>
            <p:cNvPr id="2057" name="TextBox 13"/>
            <p:cNvSpPr txBox="1">
              <a:spLocks noChangeArrowheads="1"/>
            </p:cNvSpPr>
            <p:nvPr/>
          </p:nvSpPr>
          <p:spPr bwMode="auto">
            <a:xfrm>
              <a:off x="2841622" y="3068960"/>
              <a:ext cx="1486800"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84 </a:t>
              </a:r>
              <a:r>
                <a:rPr lang="en-GB" sz="1000">
                  <a:latin typeface="Arial" charset="0"/>
                  <a:cs typeface="Arial" charset="0"/>
                </a:rPr>
                <a:t>Sputum induction</a:t>
              </a:r>
            </a:p>
          </p:txBody>
        </p:sp>
        <p:sp>
          <p:nvSpPr>
            <p:cNvPr id="2058" name="TextBox 14"/>
            <p:cNvSpPr txBox="1">
              <a:spLocks noChangeArrowheads="1"/>
            </p:cNvSpPr>
            <p:nvPr/>
          </p:nvSpPr>
          <p:spPr bwMode="auto">
            <a:xfrm>
              <a:off x="2845937" y="3470811"/>
              <a:ext cx="1486800"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75 </a:t>
              </a:r>
              <a:r>
                <a:rPr lang="en-GB" sz="1000">
                  <a:latin typeface="Arial" charset="0"/>
                  <a:cs typeface="Arial" charset="0"/>
                </a:rPr>
                <a:t>Bronchoscopy    </a:t>
              </a:r>
            </a:p>
          </p:txBody>
        </p:sp>
        <p:sp>
          <p:nvSpPr>
            <p:cNvPr id="2059" name="TextBox 15"/>
            <p:cNvSpPr txBox="1">
              <a:spLocks noChangeArrowheads="1"/>
            </p:cNvSpPr>
            <p:nvPr/>
          </p:nvSpPr>
          <p:spPr bwMode="auto">
            <a:xfrm>
              <a:off x="973731" y="4022367"/>
              <a:ext cx="1212191"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24 </a:t>
              </a:r>
              <a:r>
                <a:rPr lang="en-GB" sz="1000">
                  <a:latin typeface="Arial" charset="0"/>
                  <a:cs typeface="Arial" charset="0"/>
                </a:rPr>
                <a:t>Healthy control</a:t>
              </a:r>
            </a:p>
          </p:txBody>
        </p:sp>
        <p:sp>
          <p:nvSpPr>
            <p:cNvPr id="2060" name="TextBox 16"/>
            <p:cNvSpPr txBox="1">
              <a:spLocks noChangeArrowheads="1"/>
            </p:cNvSpPr>
            <p:nvPr/>
          </p:nvSpPr>
          <p:spPr bwMode="auto">
            <a:xfrm>
              <a:off x="2318132" y="4016181"/>
              <a:ext cx="1050288"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15 </a:t>
              </a:r>
              <a:r>
                <a:rPr lang="en-GB" sz="1000">
                  <a:latin typeface="Arial" charset="0"/>
                  <a:cs typeface="Arial" charset="0"/>
                </a:rPr>
                <a:t>Mild asthma</a:t>
              </a:r>
            </a:p>
          </p:txBody>
        </p:sp>
        <p:sp>
          <p:nvSpPr>
            <p:cNvPr id="2061" name="TextBox 17"/>
            <p:cNvSpPr txBox="1">
              <a:spLocks noChangeArrowheads="1"/>
            </p:cNvSpPr>
            <p:nvPr/>
          </p:nvSpPr>
          <p:spPr bwMode="auto">
            <a:xfrm>
              <a:off x="3469501" y="4016181"/>
              <a:ext cx="1353256"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23 </a:t>
              </a:r>
              <a:r>
                <a:rPr lang="en-GB" sz="1000">
                  <a:latin typeface="Arial" charset="0"/>
                  <a:cs typeface="Arial" charset="0"/>
                </a:rPr>
                <a:t>Moderate asthma</a:t>
              </a:r>
            </a:p>
          </p:txBody>
        </p:sp>
        <p:sp>
          <p:nvSpPr>
            <p:cNvPr id="2062" name="TextBox 18"/>
            <p:cNvSpPr txBox="1">
              <a:spLocks noChangeArrowheads="1"/>
            </p:cNvSpPr>
            <p:nvPr/>
          </p:nvSpPr>
          <p:spPr bwMode="auto">
            <a:xfrm>
              <a:off x="4903320" y="4016181"/>
              <a:ext cx="1218603"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22</a:t>
              </a:r>
              <a:r>
                <a:rPr lang="en-GB" sz="1000">
                  <a:latin typeface="Arial" charset="0"/>
                  <a:cs typeface="Arial" charset="0"/>
                </a:rPr>
                <a:t> Severe asthma</a:t>
              </a:r>
            </a:p>
          </p:txBody>
        </p:sp>
        <p:cxnSp>
          <p:nvCxnSpPr>
            <p:cNvPr id="27" name="Elbow Connector 26"/>
            <p:cNvCxnSpPr>
              <a:stCxn id="2051" idx="2"/>
              <a:endCxn id="2053" idx="0"/>
            </p:cNvCxnSpPr>
            <p:nvPr/>
          </p:nvCxnSpPr>
          <p:spPr>
            <a:xfrm rot="16200000" flipH="1">
              <a:off x="3106947" y="1073182"/>
              <a:ext cx="964674" cy="262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051" idx="2"/>
              <a:endCxn id="2052" idx="1"/>
            </p:cNvCxnSpPr>
            <p:nvPr/>
          </p:nvCxnSpPr>
          <p:spPr>
            <a:xfrm rot="16200000" flipH="1">
              <a:off x="3637163" y="542965"/>
              <a:ext cx="531238" cy="6296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053" idx="2"/>
              <a:endCxn id="2055" idx="0"/>
            </p:cNvCxnSpPr>
            <p:nvPr/>
          </p:nvCxnSpPr>
          <p:spPr>
            <a:xfrm rot="16200000" flipH="1">
              <a:off x="3388981" y="2005171"/>
              <a:ext cx="404541" cy="131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053" idx="2"/>
              <a:endCxn id="2054" idx="1"/>
            </p:cNvCxnSpPr>
            <p:nvPr/>
          </p:nvCxnSpPr>
          <p:spPr>
            <a:xfrm rot="16200000" flipH="1">
              <a:off x="3828521" y="1565630"/>
              <a:ext cx="151147" cy="62699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055" idx="2"/>
              <a:endCxn id="2056" idx="0"/>
            </p:cNvCxnSpPr>
            <p:nvPr/>
          </p:nvCxnSpPr>
          <p:spPr>
            <a:xfrm rot="16200000" flipH="1">
              <a:off x="3501430" y="2545299"/>
              <a:ext cx="182266" cy="131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056" idx="2"/>
              <a:endCxn id="2057" idx="0"/>
            </p:cNvCxnSpPr>
            <p:nvPr/>
          </p:nvCxnSpPr>
          <p:spPr>
            <a:xfrm rot="5400000">
              <a:off x="3495928" y="2972122"/>
              <a:ext cx="186711" cy="787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2057" idx="2"/>
              <a:endCxn id="2058" idx="0"/>
            </p:cNvCxnSpPr>
            <p:nvPr/>
          </p:nvCxnSpPr>
          <p:spPr>
            <a:xfrm rot="16200000" flipH="1">
              <a:off x="3509519" y="3390856"/>
              <a:ext cx="155593" cy="393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058" idx="2"/>
              <a:endCxn id="2059" idx="0"/>
            </p:cNvCxnSpPr>
            <p:nvPr/>
          </p:nvCxnSpPr>
          <p:spPr>
            <a:xfrm rot="5400000">
              <a:off x="2432253" y="2864834"/>
              <a:ext cx="304517" cy="200954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058" idx="2"/>
              <a:endCxn id="2060" idx="0"/>
            </p:cNvCxnSpPr>
            <p:nvPr/>
          </p:nvCxnSpPr>
          <p:spPr>
            <a:xfrm rot="5400000">
              <a:off x="3066622" y="3493644"/>
              <a:ext cx="298960" cy="74636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058" idx="2"/>
              <a:endCxn id="2061" idx="0"/>
            </p:cNvCxnSpPr>
            <p:nvPr/>
          </p:nvCxnSpPr>
          <p:spPr>
            <a:xfrm rot="16200000" flipH="1">
              <a:off x="3718542" y="3588087"/>
              <a:ext cx="298960" cy="55747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2058" idx="2"/>
              <a:endCxn id="2062" idx="0"/>
            </p:cNvCxnSpPr>
            <p:nvPr/>
          </p:nvCxnSpPr>
          <p:spPr>
            <a:xfrm rot="16200000" flipH="1">
              <a:off x="4401288" y="2905341"/>
              <a:ext cx="298960" cy="1922969"/>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783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4"/>
          <p:cNvSpPr txBox="1">
            <a:spLocks noChangeArrowheads="1"/>
          </p:cNvSpPr>
          <p:nvPr/>
        </p:nvSpPr>
        <p:spPr bwMode="auto">
          <a:xfrm>
            <a:off x="2386013" y="658813"/>
            <a:ext cx="8286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800">
                <a:cs typeface="Arial" charset="0"/>
              </a:rPr>
              <a:t>Health</a:t>
            </a:r>
            <a:endParaRPr lang="en-US" sz="800">
              <a:cs typeface="Arial" charset="0"/>
            </a:endParaRPr>
          </a:p>
        </p:txBody>
      </p:sp>
      <p:sp>
        <p:nvSpPr>
          <p:cNvPr id="15362" name="Text Box 14"/>
          <p:cNvSpPr txBox="1">
            <a:spLocks noChangeArrowheads="1"/>
          </p:cNvSpPr>
          <p:nvPr/>
        </p:nvSpPr>
        <p:spPr bwMode="auto">
          <a:xfrm>
            <a:off x="2379663" y="771525"/>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800">
                <a:cs typeface="Arial" charset="0"/>
              </a:rPr>
              <a:t>Asthma</a:t>
            </a:r>
            <a:endParaRPr lang="en-US" sz="800">
              <a:cs typeface="Arial" charset="0"/>
            </a:endParaRPr>
          </a:p>
        </p:txBody>
      </p:sp>
      <p:graphicFrame>
        <p:nvGraphicFramePr>
          <p:cNvPr id="15363" name="Object 953"/>
          <p:cNvGraphicFramePr>
            <a:graphicFrameLocks noChangeAspect="1"/>
          </p:cNvGraphicFramePr>
          <p:nvPr/>
        </p:nvGraphicFramePr>
        <p:xfrm>
          <a:off x="160338" y="606425"/>
          <a:ext cx="2455862" cy="1481138"/>
        </p:xfrm>
        <a:graphic>
          <a:graphicData uri="http://schemas.openxmlformats.org/presentationml/2006/ole">
            <mc:AlternateContent xmlns:mc="http://schemas.openxmlformats.org/markup-compatibility/2006">
              <mc:Choice xmlns:v="urn:schemas-microsoft-com:vml" Requires="v">
                <p:oleObj spid="_x0000_s13322" name="Prism 5" r:id="rId4" imgW="3835400" imgH="2311400" progId="Prism5.Document">
                  <p:embed/>
                </p:oleObj>
              </mc:Choice>
              <mc:Fallback>
                <p:oleObj name="Prism 5" r:id="rId4" imgW="3835400" imgH="2311400" progId="Prism5.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8" y="606425"/>
                        <a:ext cx="2455862"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 Box 95"/>
          <p:cNvSpPr txBox="1">
            <a:spLocks noChangeArrowheads="1"/>
          </p:cNvSpPr>
          <p:nvPr/>
        </p:nvSpPr>
        <p:spPr bwMode="auto">
          <a:xfrm rot="-5400000">
            <a:off x="-507207" y="1275557"/>
            <a:ext cx="1287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800">
                <a:cs typeface="Arial" charset="0"/>
              </a:rPr>
              <a:t>Ratio of T</a:t>
            </a:r>
            <a:r>
              <a:rPr lang="en-GB" sz="800" baseline="-25000">
                <a:cs typeface="Arial" charset="0"/>
              </a:rPr>
              <a:t>H</a:t>
            </a:r>
            <a:r>
              <a:rPr lang="en-GB" sz="800">
                <a:cs typeface="Arial" charset="0"/>
              </a:rPr>
              <a:t>2 to T</a:t>
            </a:r>
            <a:r>
              <a:rPr lang="en-GB" sz="800" baseline="-25000">
                <a:cs typeface="Arial" charset="0"/>
              </a:rPr>
              <a:t>H</a:t>
            </a:r>
            <a:r>
              <a:rPr lang="en-GB" sz="800">
                <a:cs typeface="Arial" charset="0"/>
              </a:rPr>
              <a:t>1 cells</a:t>
            </a:r>
            <a:endParaRPr lang="el-GR" sz="800">
              <a:cs typeface="Arial" charset="0"/>
            </a:endParaRPr>
          </a:p>
        </p:txBody>
      </p:sp>
      <p:sp>
        <p:nvSpPr>
          <p:cNvPr id="15365" name="Text Box 96"/>
          <p:cNvSpPr txBox="1">
            <a:spLocks noChangeArrowheads="1"/>
          </p:cNvSpPr>
          <p:nvPr/>
        </p:nvSpPr>
        <p:spPr bwMode="auto">
          <a:xfrm>
            <a:off x="1654175" y="415925"/>
            <a:ext cx="658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P=0</a:t>
            </a:r>
            <a:r>
              <a:rPr lang="en-GB" sz="1000">
                <a:latin typeface="Calibri" charset="0"/>
              </a:rPr>
              <a:t>.</a:t>
            </a:r>
            <a:r>
              <a:rPr lang="en-GB" sz="1000">
                <a:cs typeface="Arial" charset="0"/>
              </a:rPr>
              <a:t>006</a:t>
            </a:r>
            <a:endParaRPr lang="en-US" sz="1000">
              <a:cs typeface="Arial" charset="0"/>
            </a:endParaRPr>
          </a:p>
        </p:txBody>
      </p:sp>
      <p:sp>
        <p:nvSpPr>
          <p:cNvPr id="15366" name="Text Box 14"/>
          <p:cNvSpPr txBox="1">
            <a:spLocks noChangeArrowheads="1"/>
          </p:cNvSpPr>
          <p:nvPr/>
        </p:nvSpPr>
        <p:spPr bwMode="auto">
          <a:xfrm>
            <a:off x="19050" y="273050"/>
            <a:ext cx="468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A . Th2 to Th1 Ratio</a:t>
            </a:r>
            <a:endParaRPr lang="en-US" sz="1200">
              <a:cs typeface="Arial" charset="0"/>
            </a:endParaRPr>
          </a:p>
        </p:txBody>
      </p:sp>
      <p:sp>
        <p:nvSpPr>
          <p:cNvPr id="15367" name="Text Box 96"/>
          <p:cNvSpPr txBox="1">
            <a:spLocks noChangeArrowheads="1"/>
          </p:cNvSpPr>
          <p:nvPr/>
        </p:nvSpPr>
        <p:spPr bwMode="auto">
          <a:xfrm>
            <a:off x="382588" y="2060575"/>
            <a:ext cx="554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PBMC</a:t>
            </a:r>
            <a:endParaRPr lang="en-US" sz="1000">
              <a:cs typeface="Arial" charset="0"/>
            </a:endParaRPr>
          </a:p>
        </p:txBody>
      </p:sp>
      <p:sp>
        <p:nvSpPr>
          <p:cNvPr id="15368" name="Text Box 96"/>
          <p:cNvSpPr txBox="1">
            <a:spLocks noChangeArrowheads="1"/>
          </p:cNvSpPr>
          <p:nvPr/>
        </p:nvSpPr>
        <p:spPr bwMode="auto">
          <a:xfrm>
            <a:off x="833438" y="2062163"/>
            <a:ext cx="623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Sputum</a:t>
            </a:r>
            <a:endParaRPr lang="en-US" sz="1000">
              <a:cs typeface="Arial" charset="0"/>
            </a:endParaRPr>
          </a:p>
        </p:txBody>
      </p:sp>
      <p:sp>
        <p:nvSpPr>
          <p:cNvPr id="15369" name="Text Box 96"/>
          <p:cNvSpPr txBox="1">
            <a:spLocks noChangeArrowheads="1"/>
          </p:cNvSpPr>
          <p:nvPr/>
        </p:nvSpPr>
        <p:spPr bwMode="auto">
          <a:xfrm>
            <a:off x="1301750" y="2062163"/>
            <a:ext cx="425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BAL</a:t>
            </a:r>
            <a:endParaRPr lang="en-US" sz="1000">
              <a:cs typeface="Arial" charset="0"/>
            </a:endParaRPr>
          </a:p>
        </p:txBody>
      </p:sp>
      <p:sp>
        <p:nvSpPr>
          <p:cNvPr id="15370" name="Text Box 96"/>
          <p:cNvSpPr txBox="1">
            <a:spLocks noChangeArrowheads="1"/>
          </p:cNvSpPr>
          <p:nvPr/>
        </p:nvSpPr>
        <p:spPr bwMode="auto">
          <a:xfrm>
            <a:off x="1714500" y="2062163"/>
            <a:ext cx="568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Biopsy</a:t>
            </a:r>
            <a:endParaRPr lang="en-US" sz="1000">
              <a:cs typeface="Arial" charset="0"/>
            </a:endParaRPr>
          </a:p>
        </p:txBody>
      </p:sp>
      <p:cxnSp>
        <p:nvCxnSpPr>
          <p:cNvPr id="65" name="Straight Connector 64"/>
          <p:cNvCxnSpPr/>
          <p:nvPr/>
        </p:nvCxnSpPr>
        <p:spPr>
          <a:xfrm>
            <a:off x="865188" y="1990725"/>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19213" y="1990725"/>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768475" y="1990725"/>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374" name="Text Box 95"/>
          <p:cNvSpPr txBox="1">
            <a:spLocks noChangeArrowheads="1"/>
          </p:cNvSpPr>
          <p:nvPr/>
        </p:nvSpPr>
        <p:spPr bwMode="auto">
          <a:xfrm rot="-5400000">
            <a:off x="2276475" y="1266825"/>
            <a:ext cx="1339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800">
                <a:cs typeface="Arial" charset="0"/>
              </a:rPr>
              <a:t>Ratio of T</a:t>
            </a:r>
            <a:r>
              <a:rPr lang="en-GB" sz="800" baseline="-25000">
                <a:cs typeface="Arial" charset="0"/>
              </a:rPr>
              <a:t>H</a:t>
            </a:r>
            <a:r>
              <a:rPr lang="en-GB" sz="800">
                <a:cs typeface="Arial" charset="0"/>
              </a:rPr>
              <a:t>2 to T</a:t>
            </a:r>
            <a:r>
              <a:rPr lang="en-GB" sz="800" baseline="-25000">
                <a:cs typeface="Arial" charset="0"/>
              </a:rPr>
              <a:t>H</a:t>
            </a:r>
            <a:r>
              <a:rPr lang="en-GB" sz="800">
                <a:cs typeface="Arial" charset="0"/>
              </a:rPr>
              <a:t>1 cells</a:t>
            </a:r>
            <a:endParaRPr lang="el-GR" sz="800">
              <a:cs typeface="Arial" charset="0"/>
            </a:endParaRPr>
          </a:p>
        </p:txBody>
      </p:sp>
      <p:sp>
        <p:nvSpPr>
          <p:cNvPr id="15375" name="Text Box 96"/>
          <p:cNvSpPr txBox="1">
            <a:spLocks noChangeArrowheads="1"/>
          </p:cNvSpPr>
          <p:nvPr/>
        </p:nvSpPr>
        <p:spPr bwMode="auto">
          <a:xfrm>
            <a:off x="3533775" y="503238"/>
            <a:ext cx="1141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ANOVA P=0</a:t>
            </a:r>
            <a:r>
              <a:rPr lang="en-GB" sz="1000">
                <a:latin typeface="Calibri" charset="0"/>
              </a:rPr>
              <a:t>.</a:t>
            </a:r>
            <a:r>
              <a:rPr lang="en-GB" sz="1000">
                <a:cs typeface="Arial" charset="0"/>
              </a:rPr>
              <a:t>049</a:t>
            </a:r>
            <a:endParaRPr lang="en-US" sz="1000">
              <a:cs typeface="Arial" charset="0"/>
            </a:endParaRPr>
          </a:p>
        </p:txBody>
      </p:sp>
      <p:sp>
        <p:nvSpPr>
          <p:cNvPr id="15376" name="Text Box 96"/>
          <p:cNvSpPr txBox="1">
            <a:spLocks noChangeArrowheads="1"/>
          </p:cNvSpPr>
          <p:nvPr/>
        </p:nvSpPr>
        <p:spPr bwMode="auto">
          <a:xfrm>
            <a:off x="5619750" y="492125"/>
            <a:ext cx="1071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ANOVA P=0</a:t>
            </a:r>
            <a:r>
              <a:rPr lang="en-GB" sz="1000">
                <a:latin typeface="Calibri" charset="0"/>
              </a:rPr>
              <a:t>.</a:t>
            </a:r>
            <a:r>
              <a:rPr lang="en-GB" sz="1000">
                <a:cs typeface="Arial" charset="0"/>
              </a:rPr>
              <a:t>01</a:t>
            </a:r>
            <a:endParaRPr lang="en-US" sz="1000">
              <a:cs typeface="Arial" charset="0"/>
            </a:endParaRPr>
          </a:p>
        </p:txBody>
      </p:sp>
      <p:sp>
        <p:nvSpPr>
          <p:cNvPr id="15377" name="Text Box 96"/>
          <p:cNvSpPr txBox="1">
            <a:spLocks noChangeArrowheads="1"/>
          </p:cNvSpPr>
          <p:nvPr/>
        </p:nvSpPr>
        <p:spPr bwMode="auto">
          <a:xfrm>
            <a:off x="7635875" y="501650"/>
            <a:ext cx="1141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ANOVA P=0</a:t>
            </a:r>
            <a:r>
              <a:rPr lang="en-GB" sz="1000">
                <a:latin typeface="Calibri" charset="0"/>
              </a:rPr>
              <a:t>.</a:t>
            </a:r>
            <a:r>
              <a:rPr lang="en-GB" sz="1000">
                <a:cs typeface="Arial" charset="0"/>
              </a:rPr>
              <a:t>009</a:t>
            </a:r>
            <a:endParaRPr lang="en-US" sz="1000">
              <a:cs typeface="Arial" charset="0"/>
            </a:endParaRPr>
          </a:p>
        </p:txBody>
      </p:sp>
      <p:graphicFrame>
        <p:nvGraphicFramePr>
          <p:cNvPr id="15378" name="Object 954"/>
          <p:cNvGraphicFramePr>
            <a:graphicFrameLocks noChangeAspect="1"/>
          </p:cNvGraphicFramePr>
          <p:nvPr/>
        </p:nvGraphicFramePr>
        <p:xfrm>
          <a:off x="3011488" y="708025"/>
          <a:ext cx="2020887" cy="1400175"/>
        </p:xfrm>
        <a:graphic>
          <a:graphicData uri="http://schemas.openxmlformats.org/presentationml/2006/ole">
            <mc:AlternateContent xmlns:mc="http://schemas.openxmlformats.org/markup-compatibility/2006">
              <mc:Choice xmlns:v="urn:schemas-microsoft-com:vml" Requires="v">
                <p:oleObj spid="_x0000_s13323" name="Prism 5" r:id="rId6" imgW="3276600" imgH="2273300" progId="">
                  <p:embed/>
                </p:oleObj>
              </mc:Choice>
              <mc:Fallback>
                <p:oleObj name="Prism 5" r:id="rId6" imgW="3276600" imgH="22733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1488" y="708025"/>
                        <a:ext cx="20208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9" name="Object 955"/>
          <p:cNvGraphicFramePr>
            <a:graphicFrameLocks noChangeAspect="1"/>
          </p:cNvGraphicFramePr>
          <p:nvPr/>
        </p:nvGraphicFramePr>
        <p:xfrm>
          <a:off x="5027613" y="712788"/>
          <a:ext cx="2019300" cy="1400175"/>
        </p:xfrm>
        <a:graphic>
          <a:graphicData uri="http://schemas.openxmlformats.org/presentationml/2006/ole">
            <mc:AlternateContent xmlns:mc="http://schemas.openxmlformats.org/markup-compatibility/2006">
              <mc:Choice xmlns:v="urn:schemas-microsoft-com:vml" Requires="v">
                <p:oleObj spid="_x0000_s13324" name="Prism 5" r:id="rId8" imgW="3276600" imgH="2273300" progId="">
                  <p:embed/>
                </p:oleObj>
              </mc:Choice>
              <mc:Fallback>
                <p:oleObj name="Prism 5" r:id="rId8" imgW="3276600" imgH="22733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7613" y="712788"/>
                        <a:ext cx="20193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0" name="Object 956"/>
          <p:cNvGraphicFramePr>
            <a:graphicFrameLocks noChangeAspect="1"/>
          </p:cNvGraphicFramePr>
          <p:nvPr/>
        </p:nvGraphicFramePr>
        <p:xfrm>
          <a:off x="7089775" y="728663"/>
          <a:ext cx="2020888" cy="1400175"/>
        </p:xfrm>
        <a:graphic>
          <a:graphicData uri="http://schemas.openxmlformats.org/presentationml/2006/ole">
            <mc:AlternateContent xmlns:mc="http://schemas.openxmlformats.org/markup-compatibility/2006">
              <mc:Choice xmlns:v="urn:schemas-microsoft-com:vml" Requires="v">
                <p:oleObj spid="_x0000_s13325" name="Prism 6" r:id="rId10" imgW="3276600" imgH="2273300" progId="">
                  <p:embed/>
                </p:oleObj>
              </mc:Choice>
              <mc:Fallback>
                <p:oleObj name="Prism 6" r:id="rId10" imgW="3276600" imgH="22733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9775" y="728663"/>
                        <a:ext cx="20208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1" name="Text Box 96"/>
          <p:cNvSpPr txBox="1">
            <a:spLocks noChangeArrowheads="1"/>
          </p:cNvSpPr>
          <p:nvPr/>
        </p:nvSpPr>
        <p:spPr bwMode="auto">
          <a:xfrm>
            <a:off x="3770313" y="260350"/>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Sputum</a:t>
            </a:r>
            <a:endParaRPr lang="en-US" sz="1000">
              <a:cs typeface="Arial" charset="0"/>
            </a:endParaRPr>
          </a:p>
        </p:txBody>
      </p:sp>
      <p:sp>
        <p:nvSpPr>
          <p:cNvPr id="15382" name="Text Box 96"/>
          <p:cNvSpPr txBox="1">
            <a:spLocks noChangeArrowheads="1"/>
          </p:cNvSpPr>
          <p:nvPr/>
        </p:nvSpPr>
        <p:spPr bwMode="auto">
          <a:xfrm>
            <a:off x="5975350" y="260350"/>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BAL</a:t>
            </a:r>
            <a:endParaRPr lang="en-US" sz="1000">
              <a:cs typeface="Arial" charset="0"/>
            </a:endParaRPr>
          </a:p>
        </p:txBody>
      </p:sp>
      <p:sp>
        <p:nvSpPr>
          <p:cNvPr id="15383" name="Text Box 96"/>
          <p:cNvSpPr txBox="1">
            <a:spLocks noChangeArrowheads="1"/>
          </p:cNvSpPr>
          <p:nvPr/>
        </p:nvSpPr>
        <p:spPr bwMode="auto">
          <a:xfrm>
            <a:off x="7953375" y="260350"/>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Biopsy</a:t>
            </a:r>
            <a:endParaRPr lang="en-US" sz="1000">
              <a:cs typeface="Arial" charset="0"/>
            </a:endParaRPr>
          </a:p>
        </p:txBody>
      </p:sp>
      <p:sp>
        <p:nvSpPr>
          <p:cNvPr id="15384" name="Text Box 14"/>
          <p:cNvSpPr txBox="1">
            <a:spLocks noChangeArrowheads="1"/>
          </p:cNvSpPr>
          <p:nvPr/>
        </p:nvSpPr>
        <p:spPr bwMode="auto">
          <a:xfrm>
            <a:off x="49213" y="2554288"/>
            <a:ext cx="2960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cs typeface="Arial" charset="0"/>
              </a:rPr>
              <a:t>B.</a:t>
            </a:r>
            <a:r>
              <a:rPr lang="en-GB" sz="1200" b="1">
                <a:cs typeface="Arial" charset="0"/>
              </a:rPr>
              <a:t> </a:t>
            </a:r>
            <a:r>
              <a:rPr lang="en-GB" sz="1200">
                <a:cs typeface="Arial" charset="0"/>
              </a:rPr>
              <a:t>Th1 cells</a:t>
            </a:r>
            <a:endParaRPr lang="en-US" sz="1200">
              <a:cs typeface="Arial" charset="0"/>
            </a:endParaRPr>
          </a:p>
        </p:txBody>
      </p:sp>
      <p:sp>
        <p:nvSpPr>
          <p:cNvPr id="15385" name="Text Box 96"/>
          <p:cNvSpPr txBox="1">
            <a:spLocks noChangeArrowheads="1"/>
          </p:cNvSpPr>
          <p:nvPr/>
        </p:nvSpPr>
        <p:spPr bwMode="auto">
          <a:xfrm>
            <a:off x="3779838" y="2720975"/>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Sputum</a:t>
            </a:r>
            <a:endParaRPr lang="en-US" sz="1000">
              <a:cs typeface="Arial" charset="0"/>
            </a:endParaRPr>
          </a:p>
        </p:txBody>
      </p:sp>
      <p:sp>
        <p:nvSpPr>
          <p:cNvPr id="15386" name="Text Box 96"/>
          <p:cNvSpPr txBox="1">
            <a:spLocks noChangeArrowheads="1"/>
          </p:cNvSpPr>
          <p:nvPr/>
        </p:nvSpPr>
        <p:spPr bwMode="auto">
          <a:xfrm>
            <a:off x="5984875" y="2720975"/>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BAL</a:t>
            </a:r>
            <a:endParaRPr lang="en-US" sz="1000">
              <a:cs typeface="Arial" charset="0"/>
            </a:endParaRPr>
          </a:p>
        </p:txBody>
      </p:sp>
      <p:sp>
        <p:nvSpPr>
          <p:cNvPr id="15387" name="Text Box 96"/>
          <p:cNvSpPr txBox="1">
            <a:spLocks noChangeArrowheads="1"/>
          </p:cNvSpPr>
          <p:nvPr/>
        </p:nvSpPr>
        <p:spPr bwMode="auto">
          <a:xfrm>
            <a:off x="7962900" y="2720975"/>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Biopsy</a:t>
            </a:r>
            <a:endParaRPr lang="en-US" sz="1000">
              <a:cs typeface="Arial" charset="0"/>
            </a:endParaRPr>
          </a:p>
        </p:txBody>
      </p:sp>
      <p:sp>
        <p:nvSpPr>
          <p:cNvPr id="15388" name="Text Box 96"/>
          <p:cNvSpPr txBox="1">
            <a:spLocks noChangeArrowheads="1"/>
          </p:cNvSpPr>
          <p:nvPr/>
        </p:nvSpPr>
        <p:spPr bwMode="auto">
          <a:xfrm>
            <a:off x="5191125" y="2024063"/>
            <a:ext cx="61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Healthy</a:t>
            </a:r>
            <a:endParaRPr lang="en-US" sz="1000">
              <a:cs typeface="Arial" charset="0"/>
            </a:endParaRPr>
          </a:p>
        </p:txBody>
      </p:sp>
      <p:sp>
        <p:nvSpPr>
          <p:cNvPr id="15389" name="Text Box 96"/>
          <p:cNvSpPr txBox="1">
            <a:spLocks noChangeArrowheads="1"/>
          </p:cNvSpPr>
          <p:nvPr/>
        </p:nvSpPr>
        <p:spPr bwMode="auto">
          <a:xfrm>
            <a:off x="5754688" y="202565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Mild</a:t>
            </a:r>
            <a:endParaRPr lang="en-US" sz="1000">
              <a:cs typeface="Arial" charset="0"/>
            </a:endParaRPr>
          </a:p>
        </p:txBody>
      </p:sp>
      <p:sp>
        <p:nvSpPr>
          <p:cNvPr id="15390" name="Text Box 96"/>
          <p:cNvSpPr txBox="1">
            <a:spLocks noChangeArrowheads="1"/>
          </p:cNvSpPr>
          <p:nvPr/>
        </p:nvSpPr>
        <p:spPr bwMode="auto">
          <a:xfrm>
            <a:off x="6145213" y="2025650"/>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Mod.</a:t>
            </a:r>
            <a:endParaRPr lang="en-US" sz="1000">
              <a:cs typeface="Arial" charset="0"/>
            </a:endParaRPr>
          </a:p>
        </p:txBody>
      </p:sp>
      <p:sp>
        <p:nvSpPr>
          <p:cNvPr id="15391" name="Text Box 96"/>
          <p:cNvSpPr txBox="1">
            <a:spLocks noChangeArrowheads="1"/>
          </p:cNvSpPr>
          <p:nvPr/>
        </p:nvSpPr>
        <p:spPr bwMode="auto">
          <a:xfrm>
            <a:off x="6500813" y="2025650"/>
            <a:ext cx="588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Severe</a:t>
            </a:r>
            <a:endParaRPr lang="en-US" sz="1000">
              <a:cs typeface="Arial" charset="0"/>
            </a:endParaRPr>
          </a:p>
        </p:txBody>
      </p:sp>
      <p:sp>
        <p:nvSpPr>
          <p:cNvPr id="15392" name="Text Box 96"/>
          <p:cNvSpPr txBox="1">
            <a:spLocks noChangeArrowheads="1"/>
          </p:cNvSpPr>
          <p:nvPr/>
        </p:nvSpPr>
        <p:spPr bwMode="auto">
          <a:xfrm>
            <a:off x="7235825" y="2028825"/>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Healthy</a:t>
            </a:r>
            <a:endParaRPr lang="en-US" sz="1000">
              <a:cs typeface="Arial" charset="0"/>
            </a:endParaRPr>
          </a:p>
        </p:txBody>
      </p:sp>
      <p:sp>
        <p:nvSpPr>
          <p:cNvPr id="15393" name="Text Box 96"/>
          <p:cNvSpPr txBox="1">
            <a:spLocks noChangeArrowheads="1"/>
          </p:cNvSpPr>
          <p:nvPr/>
        </p:nvSpPr>
        <p:spPr bwMode="auto">
          <a:xfrm>
            <a:off x="7799388" y="2030413"/>
            <a:ext cx="420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Mild</a:t>
            </a:r>
            <a:endParaRPr lang="en-US" sz="1000">
              <a:cs typeface="Arial" charset="0"/>
            </a:endParaRPr>
          </a:p>
        </p:txBody>
      </p:sp>
      <p:sp>
        <p:nvSpPr>
          <p:cNvPr id="15394" name="Text Box 96"/>
          <p:cNvSpPr txBox="1">
            <a:spLocks noChangeArrowheads="1"/>
          </p:cNvSpPr>
          <p:nvPr/>
        </p:nvSpPr>
        <p:spPr bwMode="auto">
          <a:xfrm>
            <a:off x="8189913" y="203041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Mod.</a:t>
            </a:r>
            <a:endParaRPr lang="en-US" sz="1000">
              <a:cs typeface="Arial" charset="0"/>
            </a:endParaRPr>
          </a:p>
        </p:txBody>
      </p:sp>
      <p:sp>
        <p:nvSpPr>
          <p:cNvPr id="15395" name="Text Box 96"/>
          <p:cNvSpPr txBox="1">
            <a:spLocks noChangeArrowheads="1"/>
          </p:cNvSpPr>
          <p:nvPr/>
        </p:nvSpPr>
        <p:spPr bwMode="auto">
          <a:xfrm>
            <a:off x="8547100" y="2030413"/>
            <a:ext cx="588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Severe</a:t>
            </a:r>
            <a:endParaRPr lang="en-US" sz="1000">
              <a:cs typeface="Arial" charset="0"/>
            </a:endParaRPr>
          </a:p>
        </p:txBody>
      </p:sp>
      <p:sp>
        <p:nvSpPr>
          <p:cNvPr id="15396" name="Text Box 96"/>
          <p:cNvSpPr txBox="1">
            <a:spLocks noChangeArrowheads="1"/>
          </p:cNvSpPr>
          <p:nvPr/>
        </p:nvSpPr>
        <p:spPr bwMode="auto">
          <a:xfrm>
            <a:off x="3181350" y="2028825"/>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Healthy</a:t>
            </a:r>
            <a:endParaRPr lang="en-US" sz="1000">
              <a:cs typeface="Arial" charset="0"/>
            </a:endParaRPr>
          </a:p>
        </p:txBody>
      </p:sp>
      <p:sp>
        <p:nvSpPr>
          <p:cNvPr id="15397" name="Text Box 96"/>
          <p:cNvSpPr txBox="1">
            <a:spLocks noChangeArrowheads="1"/>
          </p:cNvSpPr>
          <p:nvPr/>
        </p:nvSpPr>
        <p:spPr bwMode="auto">
          <a:xfrm>
            <a:off x="3744913" y="2030413"/>
            <a:ext cx="420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Mild</a:t>
            </a:r>
            <a:endParaRPr lang="en-US" sz="1000">
              <a:cs typeface="Arial" charset="0"/>
            </a:endParaRPr>
          </a:p>
        </p:txBody>
      </p:sp>
      <p:sp>
        <p:nvSpPr>
          <p:cNvPr id="15398" name="Text Box 96"/>
          <p:cNvSpPr txBox="1">
            <a:spLocks noChangeArrowheads="1"/>
          </p:cNvSpPr>
          <p:nvPr/>
        </p:nvSpPr>
        <p:spPr bwMode="auto">
          <a:xfrm>
            <a:off x="4135438" y="203041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Mod.</a:t>
            </a:r>
            <a:endParaRPr lang="en-US" sz="1000">
              <a:cs typeface="Arial" charset="0"/>
            </a:endParaRPr>
          </a:p>
        </p:txBody>
      </p:sp>
      <p:sp>
        <p:nvSpPr>
          <p:cNvPr id="15399" name="Text Box 96"/>
          <p:cNvSpPr txBox="1">
            <a:spLocks noChangeArrowheads="1"/>
          </p:cNvSpPr>
          <p:nvPr/>
        </p:nvSpPr>
        <p:spPr bwMode="auto">
          <a:xfrm>
            <a:off x="4492625" y="2030413"/>
            <a:ext cx="5873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Severe</a:t>
            </a:r>
            <a:endParaRPr lang="en-US" sz="1000">
              <a:cs typeface="Arial" charset="0"/>
            </a:endParaRPr>
          </a:p>
        </p:txBody>
      </p:sp>
      <p:graphicFrame>
        <p:nvGraphicFramePr>
          <p:cNvPr id="15400" name="Object 2"/>
          <p:cNvGraphicFramePr>
            <a:graphicFrameLocks noChangeAspect="1"/>
          </p:cNvGraphicFramePr>
          <p:nvPr/>
        </p:nvGraphicFramePr>
        <p:xfrm>
          <a:off x="5027613" y="712788"/>
          <a:ext cx="2019300" cy="1398587"/>
        </p:xfrm>
        <a:graphic>
          <a:graphicData uri="http://schemas.openxmlformats.org/presentationml/2006/ole">
            <mc:AlternateContent xmlns:mc="http://schemas.openxmlformats.org/markup-compatibility/2006">
              <mc:Choice xmlns:v="urn:schemas-microsoft-com:vml" Requires="v">
                <p:oleObj spid="_x0000_s13326" name="Prism 6" r:id="rId12" imgW="3276600" imgH="2273300" progId="Prism6.Document">
                  <p:embed/>
                </p:oleObj>
              </mc:Choice>
              <mc:Fallback>
                <p:oleObj name="Prism 6" r:id="rId12" imgW="3276600" imgH="2273300" progId="Prism6.Document">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7613" y="712788"/>
                        <a:ext cx="20193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1" name="Object 3"/>
          <p:cNvGraphicFramePr>
            <a:graphicFrameLocks noChangeAspect="1"/>
          </p:cNvGraphicFramePr>
          <p:nvPr/>
        </p:nvGraphicFramePr>
        <p:xfrm>
          <a:off x="3011488" y="708025"/>
          <a:ext cx="2020887" cy="1400175"/>
        </p:xfrm>
        <a:graphic>
          <a:graphicData uri="http://schemas.openxmlformats.org/presentationml/2006/ole">
            <mc:AlternateContent xmlns:mc="http://schemas.openxmlformats.org/markup-compatibility/2006">
              <mc:Choice xmlns:v="urn:schemas-microsoft-com:vml" Requires="v">
                <p:oleObj spid="_x0000_s13327" name="Prism 6" r:id="rId14" imgW="3276600" imgH="2273300" progId="Prism6.Document">
                  <p:embed/>
                </p:oleObj>
              </mc:Choice>
              <mc:Fallback>
                <p:oleObj name="Prism 6" r:id="rId14" imgW="3276600" imgH="2273300" progId="Prism6.Document">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1488" y="708025"/>
                        <a:ext cx="202088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2" name="Object 4"/>
          <p:cNvGraphicFramePr>
            <a:graphicFrameLocks noChangeAspect="1"/>
          </p:cNvGraphicFramePr>
          <p:nvPr/>
        </p:nvGraphicFramePr>
        <p:xfrm>
          <a:off x="7089775" y="728663"/>
          <a:ext cx="2020888" cy="1400175"/>
        </p:xfrm>
        <a:graphic>
          <a:graphicData uri="http://schemas.openxmlformats.org/presentationml/2006/ole">
            <mc:AlternateContent xmlns:mc="http://schemas.openxmlformats.org/markup-compatibility/2006">
              <mc:Choice xmlns:v="urn:schemas-microsoft-com:vml" Requires="v">
                <p:oleObj spid="_x0000_s13328" name="Prism 6" r:id="rId16" imgW="3276600" imgH="2273300" progId="Prism6.Document">
                  <p:embed/>
                </p:oleObj>
              </mc:Choice>
              <mc:Fallback>
                <p:oleObj name="Prism 6" r:id="rId16" imgW="3276600" imgH="2273300" progId="Prism6.Document">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9775" y="728663"/>
                        <a:ext cx="20208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3" name="Object 1"/>
          <p:cNvGraphicFramePr>
            <a:graphicFrameLocks noChangeAspect="1"/>
          </p:cNvGraphicFramePr>
          <p:nvPr/>
        </p:nvGraphicFramePr>
        <p:xfrm>
          <a:off x="250825" y="2928938"/>
          <a:ext cx="2211388" cy="1308100"/>
        </p:xfrm>
        <a:graphic>
          <a:graphicData uri="http://schemas.openxmlformats.org/presentationml/2006/ole">
            <mc:AlternateContent xmlns:mc="http://schemas.openxmlformats.org/markup-compatibility/2006">
              <mc:Choice xmlns:v="urn:schemas-microsoft-com:vml" Requires="v">
                <p:oleObj spid="_x0000_s13329" name="Prism 6" r:id="rId18" imgW="3835400" imgH="2273300" progId="Prism6.Document">
                  <p:embed/>
                </p:oleObj>
              </mc:Choice>
              <mc:Fallback>
                <p:oleObj name="Prism 6" r:id="rId18" imgW="3835400" imgH="2273300" progId="Prism6.Document">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825" y="2928938"/>
                        <a:ext cx="221138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4" name="Text Box 95"/>
          <p:cNvSpPr txBox="1">
            <a:spLocks noChangeArrowheads="1"/>
          </p:cNvSpPr>
          <p:nvPr/>
        </p:nvSpPr>
        <p:spPr bwMode="auto">
          <a:xfrm rot="-5400000">
            <a:off x="2193925" y="3417888"/>
            <a:ext cx="1350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800">
                <a:cs typeface="Arial" charset="0"/>
              </a:rPr>
              <a:t>T</a:t>
            </a:r>
            <a:r>
              <a:rPr lang="en-GB" sz="800" baseline="-25000">
                <a:cs typeface="Arial" charset="0"/>
              </a:rPr>
              <a:t>H</a:t>
            </a:r>
            <a:r>
              <a:rPr lang="en-GB" sz="800">
                <a:cs typeface="Arial" charset="0"/>
              </a:rPr>
              <a:t>1 cell frequencies</a:t>
            </a:r>
          </a:p>
          <a:p>
            <a:pPr algn="ctr" eaLnBrk="1" hangingPunct="1"/>
            <a:r>
              <a:rPr lang="en-GB" sz="800">
                <a:cs typeface="Arial" charset="0"/>
              </a:rPr>
              <a:t>(% CD4+ or CD8- T cells)</a:t>
            </a:r>
            <a:endParaRPr lang="el-GR" sz="800">
              <a:cs typeface="Arial" charset="0"/>
            </a:endParaRPr>
          </a:p>
        </p:txBody>
      </p:sp>
      <p:sp>
        <p:nvSpPr>
          <p:cNvPr id="15405" name="Text Box 96"/>
          <p:cNvSpPr txBox="1">
            <a:spLocks noChangeArrowheads="1"/>
          </p:cNvSpPr>
          <p:nvPr/>
        </p:nvSpPr>
        <p:spPr bwMode="auto">
          <a:xfrm>
            <a:off x="3779838" y="2720975"/>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Sputum</a:t>
            </a:r>
            <a:endParaRPr lang="en-US" sz="1000">
              <a:cs typeface="Arial" charset="0"/>
            </a:endParaRPr>
          </a:p>
        </p:txBody>
      </p:sp>
      <p:sp>
        <p:nvSpPr>
          <p:cNvPr id="15406" name="Text Box 96"/>
          <p:cNvSpPr txBox="1">
            <a:spLocks noChangeArrowheads="1"/>
          </p:cNvSpPr>
          <p:nvPr/>
        </p:nvSpPr>
        <p:spPr bwMode="auto">
          <a:xfrm>
            <a:off x="5984875" y="2720975"/>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BAL</a:t>
            </a:r>
            <a:endParaRPr lang="en-US" sz="1000">
              <a:cs typeface="Arial" charset="0"/>
            </a:endParaRPr>
          </a:p>
        </p:txBody>
      </p:sp>
      <p:sp>
        <p:nvSpPr>
          <p:cNvPr id="15407" name="Text Box 96"/>
          <p:cNvSpPr txBox="1">
            <a:spLocks noChangeArrowheads="1"/>
          </p:cNvSpPr>
          <p:nvPr/>
        </p:nvSpPr>
        <p:spPr bwMode="auto">
          <a:xfrm>
            <a:off x="7962900" y="2720975"/>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Biopsy</a:t>
            </a:r>
            <a:endParaRPr lang="en-US" sz="1000">
              <a:cs typeface="Arial" charset="0"/>
            </a:endParaRPr>
          </a:p>
        </p:txBody>
      </p:sp>
      <p:sp>
        <p:nvSpPr>
          <p:cNvPr id="15408" name="Text Box 96"/>
          <p:cNvSpPr txBox="1">
            <a:spLocks noChangeArrowheads="1"/>
          </p:cNvSpPr>
          <p:nvPr/>
        </p:nvSpPr>
        <p:spPr bwMode="auto">
          <a:xfrm>
            <a:off x="5186363" y="42576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Healthy</a:t>
            </a:r>
            <a:endParaRPr lang="en-US" sz="1000">
              <a:cs typeface="Arial" charset="0"/>
            </a:endParaRPr>
          </a:p>
        </p:txBody>
      </p:sp>
      <p:sp>
        <p:nvSpPr>
          <p:cNvPr id="15409" name="Text Box 96"/>
          <p:cNvSpPr txBox="1">
            <a:spLocks noChangeArrowheads="1"/>
          </p:cNvSpPr>
          <p:nvPr/>
        </p:nvSpPr>
        <p:spPr bwMode="auto">
          <a:xfrm>
            <a:off x="5749925" y="4257675"/>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Mild</a:t>
            </a:r>
            <a:endParaRPr lang="en-US" sz="1000">
              <a:cs typeface="Arial" charset="0"/>
            </a:endParaRPr>
          </a:p>
        </p:txBody>
      </p:sp>
      <p:sp>
        <p:nvSpPr>
          <p:cNvPr id="15410" name="Text Box 96"/>
          <p:cNvSpPr txBox="1">
            <a:spLocks noChangeArrowheads="1"/>
          </p:cNvSpPr>
          <p:nvPr/>
        </p:nvSpPr>
        <p:spPr bwMode="auto">
          <a:xfrm>
            <a:off x="6140450" y="42576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Mod.</a:t>
            </a:r>
            <a:endParaRPr lang="en-US" sz="1000">
              <a:cs typeface="Arial" charset="0"/>
            </a:endParaRPr>
          </a:p>
        </p:txBody>
      </p:sp>
      <p:sp>
        <p:nvSpPr>
          <p:cNvPr id="15411" name="Text Box 96"/>
          <p:cNvSpPr txBox="1">
            <a:spLocks noChangeArrowheads="1"/>
          </p:cNvSpPr>
          <p:nvPr/>
        </p:nvSpPr>
        <p:spPr bwMode="auto">
          <a:xfrm>
            <a:off x="6497638" y="4257675"/>
            <a:ext cx="587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Severe</a:t>
            </a:r>
            <a:endParaRPr lang="en-US" sz="1000">
              <a:cs typeface="Arial" charset="0"/>
            </a:endParaRPr>
          </a:p>
        </p:txBody>
      </p:sp>
      <p:sp>
        <p:nvSpPr>
          <p:cNvPr id="15412" name="Text Box 96"/>
          <p:cNvSpPr txBox="1">
            <a:spLocks noChangeArrowheads="1"/>
          </p:cNvSpPr>
          <p:nvPr/>
        </p:nvSpPr>
        <p:spPr bwMode="auto">
          <a:xfrm>
            <a:off x="7231063" y="4262438"/>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Healthy</a:t>
            </a:r>
            <a:endParaRPr lang="en-US" sz="1000">
              <a:cs typeface="Arial" charset="0"/>
            </a:endParaRPr>
          </a:p>
        </p:txBody>
      </p:sp>
      <p:sp>
        <p:nvSpPr>
          <p:cNvPr id="15413" name="Text Box 96"/>
          <p:cNvSpPr txBox="1">
            <a:spLocks noChangeArrowheads="1"/>
          </p:cNvSpPr>
          <p:nvPr/>
        </p:nvSpPr>
        <p:spPr bwMode="auto">
          <a:xfrm>
            <a:off x="7794625" y="4262438"/>
            <a:ext cx="420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Mild</a:t>
            </a:r>
            <a:endParaRPr lang="en-US" sz="1000">
              <a:cs typeface="Arial" charset="0"/>
            </a:endParaRPr>
          </a:p>
        </p:txBody>
      </p:sp>
      <p:sp>
        <p:nvSpPr>
          <p:cNvPr id="15414" name="Text Box 96"/>
          <p:cNvSpPr txBox="1">
            <a:spLocks noChangeArrowheads="1"/>
          </p:cNvSpPr>
          <p:nvPr/>
        </p:nvSpPr>
        <p:spPr bwMode="auto">
          <a:xfrm>
            <a:off x="8185150" y="4262438"/>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Mod.</a:t>
            </a:r>
            <a:endParaRPr lang="en-US" sz="1000">
              <a:cs typeface="Arial" charset="0"/>
            </a:endParaRPr>
          </a:p>
        </p:txBody>
      </p:sp>
      <p:sp>
        <p:nvSpPr>
          <p:cNvPr id="15415" name="Text Box 96"/>
          <p:cNvSpPr txBox="1">
            <a:spLocks noChangeArrowheads="1"/>
          </p:cNvSpPr>
          <p:nvPr/>
        </p:nvSpPr>
        <p:spPr bwMode="auto">
          <a:xfrm>
            <a:off x="8542338" y="4262438"/>
            <a:ext cx="588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Severe</a:t>
            </a:r>
            <a:endParaRPr lang="en-US" sz="1000">
              <a:cs typeface="Arial" charset="0"/>
            </a:endParaRPr>
          </a:p>
        </p:txBody>
      </p:sp>
      <p:sp>
        <p:nvSpPr>
          <p:cNvPr id="15416" name="Text Box 96"/>
          <p:cNvSpPr txBox="1">
            <a:spLocks noChangeArrowheads="1"/>
          </p:cNvSpPr>
          <p:nvPr/>
        </p:nvSpPr>
        <p:spPr bwMode="auto">
          <a:xfrm>
            <a:off x="3176588" y="4262438"/>
            <a:ext cx="617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Healthy</a:t>
            </a:r>
            <a:endParaRPr lang="en-US" sz="1000">
              <a:cs typeface="Arial" charset="0"/>
            </a:endParaRPr>
          </a:p>
        </p:txBody>
      </p:sp>
      <p:sp>
        <p:nvSpPr>
          <p:cNvPr id="15417" name="Text Box 96"/>
          <p:cNvSpPr txBox="1">
            <a:spLocks noChangeArrowheads="1"/>
          </p:cNvSpPr>
          <p:nvPr/>
        </p:nvSpPr>
        <p:spPr bwMode="auto">
          <a:xfrm>
            <a:off x="3740150" y="4262438"/>
            <a:ext cx="420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Mild</a:t>
            </a:r>
            <a:endParaRPr lang="en-US" sz="1000">
              <a:cs typeface="Arial" charset="0"/>
            </a:endParaRPr>
          </a:p>
        </p:txBody>
      </p:sp>
      <p:sp>
        <p:nvSpPr>
          <p:cNvPr id="15418" name="Text Box 96"/>
          <p:cNvSpPr txBox="1">
            <a:spLocks noChangeArrowheads="1"/>
          </p:cNvSpPr>
          <p:nvPr/>
        </p:nvSpPr>
        <p:spPr bwMode="auto">
          <a:xfrm>
            <a:off x="4130675" y="4262438"/>
            <a:ext cx="46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Mod.</a:t>
            </a:r>
            <a:endParaRPr lang="en-US" sz="1000">
              <a:cs typeface="Arial" charset="0"/>
            </a:endParaRPr>
          </a:p>
        </p:txBody>
      </p:sp>
      <p:sp>
        <p:nvSpPr>
          <p:cNvPr id="15419" name="Text Box 96"/>
          <p:cNvSpPr txBox="1">
            <a:spLocks noChangeArrowheads="1"/>
          </p:cNvSpPr>
          <p:nvPr/>
        </p:nvSpPr>
        <p:spPr bwMode="auto">
          <a:xfrm>
            <a:off x="4487863" y="4262438"/>
            <a:ext cx="588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000">
                <a:cs typeface="Arial" charset="0"/>
              </a:rPr>
              <a:t>Severe</a:t>
            </a:r>
            <a:endParaRPr lang="en-US" sz="1000">
              <a:cs typeface="Arial" charset="0"/>
            </a:endParaRPr>
          </a:p>
        </p:txBody>
      </p:sp>
      <p:graphicFrame>
        <p:nvGraphicFramePr>
          <p:cNvPr id="15420" name="Object 1"/>
          <p:cNvGraphicFramePr>
            <a:graphicFrameLocks noChangeAspect="1"/>
          </p:cNvGraphicFramePr>
          <p:nvPr/>
        </p:nvGraphicFramePr>
        <p:xfrm>
          <a:off x="2895600" y="2820988"/>
          <a:ext cx="6284913" cy="1555750"/>
        </p:xfrm>
        <a:graphic>
          <a:graphicData uri="http://schemas.openxmlformats.org/presentationml/2006/ole">
            <mc:AlternateContent xmlns:mc="http://schemas.openxmlformats.org/markup-compatibility/2006">
              <mc:Choice xmlns:v="urn:schemas-microsoft-com:vml" Requires="v">
                <p:oleObj spid="_x0000_s13330" name="Prism 6" r:id="rId20" imgW="8013700" imgH="1993900" progId="Prism6.Document">
                  <p:embed/>
                </p:oleObj>
              </mc:Choice>
              <mc:Fallback>
                <p:oleObj name="Prism 6" r:id="rId20" imgW="8013700" imgH="1993900" progId="Prism6.Document">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95600" y="2820988"/>
                        <a:ext cx="62849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21" name="Text Box 95"/>
          <p:cNvSpPr txBox="1">
            <a:spLocks noChangeArrowheads="1"/>
          </p:cNvSpPr>
          <p:nvPr/>
        </p:nvSpPr>
        <p:spPr bwMode="auto">
          <a:xfrm rot="-5400000">
            <a:off x="-520700" y="3378200"/>
            <a:ext cx="1350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800">
                <a:cs typeface="Arial" charset="0"/>
              </a:rPr>
              <a:t>T</a:t>
            </a:r>
            <a:r>
              <a:rPr lang="en-GB" sz="800" baseline="-25000">
                <a:cs typeface="Arial" charset="0"/>
              </a:rPr>
              <a:t>H</a:t>
            </a:r>
            <a:r>
              <a:rPr lang="en-GB" sz="800">
                <a:cs typeface="Arial" charset="0"/>
              </a:rPr>
              <a:t>1 cell frequencies</a:t>
            </a:r>
          </a:p>
          <a:p>
            <a:pPr algn="ctr" eaLnBrk="1" hangingPunct="1"/>
            <a:r>
              <a:rPr lang="en-GB" sz="800">
                <a:cs typeface="Arial" charset="0"/>
              </a:rPr>
              <a:t>(% CD4+ or CD8- T cells)</a:t>
            </a:r>
            <a:endParaRPr lang="el-GR" sz="800">
              <a:cs typeface="Arial" charset="0"/>
            </a:endParaRPr>
          </a:p>
        </p:txBody>
      </p:sp>
      <p:sp>
        <p:nvSpPr>
          <p:cNvPr id="15422" name="Text Box 14"/>
          <p:cNvSpPr txBox="1">
            <a:spLocks noChangeArrowheads="1"/>
          </p:cNvSpPr>
          <p:nvPr/>
        </p:nvSpPr>
        <p:spPr bwMode="auto">
          <a:xfrm>
            <a:off x="2220913" y="3016250"/>
            <a:ext cx="828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800">
                <a:cs typeface="Arial" charset="0"/>
              </a:rPr>
              <a:t>Health</a:t>
            </a:r>
            <a:endParaRPr lang="en-US" sz="800">
              <a:cs typeface="Arial" charset="0"/>
            </a:endParaRPr>
          </a:p>
        </p:txBody>
      </p:sp>
      <p:sp>
        <p:nvSpPr>
          <p:cNvPr id="15423" name="Text Box 14"/>
          <p:cNvSpPr txBox="1">
            <a:spLocks noChangeArrowheads="1"/>
          </p:cNvSpPr>
          <p:nvPr/>
        </p:nvSpPr>
        <p:spPr bwMode="auto">
          <a:xfrm>
            <a:off x="2214563" y="3128963"/>
            <a:ext cx="828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800">
                <a:cs typeface="Arial" charset="0"/>
              </a:rPr>
              <a:t>Asthma</a:t>
            </a:r>
            <a:endParaRPr lang="en-US" sz="800">
              <a:cs typeface="Arial" charset="0"/>
            </a:endParaRPr>
          </a:p>
        </p:txBody>
      </p:sp>
      <p:sp>
        <p:nvSpPr>
          <p:cNvPr id="15424" name="Text Box 96"/>
          <p:cNvSpPr txBox="1">
            <a:spLocks noChangeArrowheads="1"/>
          </p:cNvSpPr>
          <p:nvPr/>
        </p:nvSpPr>
        <p:spPr bwMode="auto">
          <a:xfrm>
            <a:off x="385763" y="4208463"/>
            <a:ext cx="554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PBMC</a:t>
            </a:r>
            <a:endParaRPr lang="en-US" sz="1000">
              <a:cs typeface="Arial" charset="0"/>
            </a:endParaRPr>
          </a:p>
        </p:txBody>
      </p:sp>
      <p:sp>
        <p:nvSpPr>
          <p:cNvPr id="15425" name="Text Box 96"/>
          <p:cNvSpPr txBox="1">
            <a:spLocks noChangeArrowheads="1"/>
          </p:cNvSpPr>
          <p:nvPr/>
        </p:nvSpPr>
        <p:spPr bwMode="auto">
          <a:xfrm>
            <a:off x="836613" y="4210050"/>
            <a:ext cx="623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Sputum</a:t>
            </a:r>
            <a:endParaRPr lang="en-US" sz="1000">
              <a:cs typeface="Arial" charset="0"/>
            </a:endParaRPr>
          </a:p>
        </p:txBody>
      </p:sp>
      <p:sp>
        <p:nvSpPr>
          <p:cNvPr id="15426" name="Text Box 96"/>
          <p:cNvSpPr txBox="1">
            <a:spLocks noChangeArrowheads="1"/>
          </p:cNvSpPr>
          <p:nvPr/>
        </p:nvSpPr>
        <p:spPr bwMode="auto">
          <a:xfrm>
            <a:off x="1304925" y="4210050"/>
            <a:ext cx="42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BAL</a:t>
            </a:r>
            <a:endParaRPr lang="en-US" sz="1000">
              <a:cs typeface="Arial" charset="0"/>
            </a:endParaRPr>
          </a:p>
        </p:txBody>
      </p:sp>
      <p:sp>
        <p:nvSpPr>
          <p:cNvPr id="15427" name="Text Box 96"/>
          <p:cNvSpPr txBox="1">
            <a:spLocks noChangeArrowheads="1"/>
          </p:cNvSpPr>
          <p:nvPr/>
        </p:nvSpPr>
        <p:spPr bwMode="auto">
          <a:xfrm>
            <a:off x="1717675" y="4210050"/>
            <a:ext cx="568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a:cs typeface="Arial" charset="0"/>
              </a:rPr>
              <a:t>Biopsy</a:t>
            </a:r>
            <a:endParaRPr lang="en-US" sz="1000">
              <a:cs typeface="Arial" charset="0"/>
            </a:endParaRPr>
          </a:p>
        </p:txBody>
      </p:sp>
      <p:cxnSp>
        <p:nvCxnSpPr>
          <p:cNvPr id="130" name="Straight Connector 129"/>
          <p:cNvCxnSpPr/>
          <p:nvPr/>
        </p:nvCxnSpPr>
        <p:spPr>
          <a:xfrm>
            <a:off x="868363" y="4138613"/>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22388" y="4138613"/>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771650" y="4138613"/>
            <a:ext cx="0" cy="698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11550" y="987425"/>
            <a:ext cx="3730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508625" y="981075"/>
            <a:ext cx="3730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96188" y="981075"/>
            <a:ext cx="373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596188" y="1042988"/>
            <a:ext cx="828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435" name="TextBox 73"/>
          <p:cNvSpPr txBox="1">
            <a:spLocks noChangeArrowheads="1"/>
          </p:cNvSpPr>
          <p:nvPr/>
        </p:nvSpPr>
        <p:spPr bwMode="auto">
          <a:xfrm>
            <a:off x="3565525" y="692150"/>
            <a:ext cx="27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cs typeface="Arial" charset="0"/>
              </a:rPr>
              <a:t>*</a:t>
            </a:r>
          </a:p>
        </p:txBody>
      </p:sp>
      <p:sp>
        <p:nvSpPr>
          <p:cNvPr id="15436" name="TextBox 73"/>
          <p:cNvSpPr txBox="1">
            <a:spLocks noChangeArrowheads="1"/>
          </p:cNvSpPr>
          <p:nvPr/>
        </p:nvSpPr>
        <p:spPr bwMode="auto">
          <a:xfrm>
            <a:off x="7993063" y="790575"/>
            <a:ext cx="27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cs typeface="Arial" charset="0"/>
              </a:rPr>
              <a:t>*</a:t>
            </a:r>
          </a:p>
        </p:txBody>
      </p:sp>
      <p:sp>
        <p:nvSpPr>
          <p:cNvPr id="15437" name="TextBox 73"/>
          <p:cNvSpPr txBox="1">
            <a:spLocks noChangeArrowheads="1"/>
          </p:cNvSpPr>
          <p:nvPr/>
        </p:nvSpPr>
        <p:spPr bwMode="auto">
          <a:xfrm>
            <a:off x="7610475" y="71755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cs typeface="Arial" charset="0"/>
              </a:rPr>
              <a:t>**</a:t>
            </a:r>
          </a:p>
        </p:txBody>
      </p:sp>
      <p:sp>
        <p:nvSpPr>
          <p:cNvPr id="15438" name="TextBox 73"/>
          <p:cNvSpPr txBox="1">
            <a:spLocks noChangeArrowheads="1"/>
          </p:cNvSpPr>
          <p:nvPr/>
        </p:nvSpPr>
        <p:spPr bwMode="auto">
          <a:xfrm>
            <a:off x="5508625" y="69215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cs typeface="Arial" charset="0"/>
              </a:rPr>
              <a:t>**</a:t>
            </a:r>
          </a:p>
        </p:txBody>
      </p:sp>
    </p:spTree>
    <p:extLst>
      <p:ext uri="{BB962C8B-B14F-4D97-AF65-F5344CB8AC3E}">
        <p14:creationId xmlns:p14="http://schemas.microsoft.com/office/powerpoint/2010/main" val="400506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77"/>
          <p:cNvSpPr>
            <a:spLocks noChangeShapeType="1"/>
          </p:cNvSpPr>
          <p:nvPr/>
        </p:nvSpPr>
        <p:spPr bwMode="auto">
          <a:xfrm flipH="1" flipV="1">
            <a:off x="1050925" y="2697163"/>
            <a:ext cx="0" cy="13144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graphicFrame>
        <p:nvGraphicFramePr>
          <p:cNvPr id="2051" name="Object 518"/>
          <p:cNvGraphicFramePr>
            <a:graphicFrameLocks noChangeAspect="1"/>
          </p:cNvGraphicFramePr>
          <p:nvPr/>
        </p:nvGraphicFramePr>
        <p:xfrm>
          <a:off x="822325" y="511175"/>
          <a:ext cx="7172325" cy="1709738"/>
        </p:xfrm>
        <a:graphic>
          <a:graphicData uri="http://schemas.openxmlformats.org/presentationml/2006/ole">
            <mc:AlternateContent xmlns:mc="http://schemas.openxmlformats.org/markup-compatibility/2006">
              <mc:Choice xmlns:v="urn:schemas-microsoft-com:vml" Requires="v">
                <p:oleObj spid="_x0000_s15365" name="Prism 6" r:id="rId4" imgW="5954844" imgH="1424049" progId="Prism6.Document">
                  <p:embed/>
                </p:oleObj>
              </mc:Choice>
              <mc:Fallback>
                <p:oleObj name="Prism 6" r:id="rId4" imgW="5954844" imgH="1424049"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11175"/>
                        <a:ext cx="71723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Text Box 14"/>
          <p:cNvSpPr txBox="1">
            <a:spLocks noChangeArrowheads="1"/>
          </p:cNvSpPr>
          <p:nvPr/>
        </p:nvSpPr>
        <p:spPr bwMode="auto">
          <a:xfrm>
            <a:off x="766763" y="260350"/>
            <a:ext cx="3881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A. BAL cytokines</a:t>
            </a:r>
            <a:endParaRPr lang="en-US" sz="1400">
              <a:latin typeface="Arial" charset="0"/>
              <a:cs typeface="Arial" charset="0"/>
            </a:endParaRPr>
          </a:p>
        </p:txBody>
      </p:sp>
      <p:sp>
        <p:nvSpPr>
          <p:cNvPr id="2053" name="Text Box 14"/>
          <p:cNvSpPr txBox="1">
            <a:spLocks noChangeArrowheads="1"/>
          </p:cNvSpPr>
          <p:nvPr/>
        </p:nvSpPr>
        <p:spPr bwMode="auto">
          <a:xfrm>
            <a:off x="766763" y="2209800"/>
            <a:ext cx="2865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400">
                <a:latin typeface="Arial" charset="0"/>
                <a:cs typeface="Arial" charset="0"/>
              </a:rPr>
              <a:t>B. Sputum Supernatant</a:t>
            </a:r>
            <a:endParaRPr lang="en-US" sz="1400">
              <a:latin typeface="Arial" charset="0"/>
              <a:cs typeface="Arial" charset="0"/>
            </a:endParaRPr>
          </a:p>
        </p:txBody>
      </p:sp>
      <p:sp>
        <p:nvSpPr>
          <p:cNvPr id="2054" name="Text Box 14"/>
          <p:cNvSpPr txBox="1">
            <a:spLocks noChangeArrowheads="1"/>
          </p:cNvSpPr>
          <p:nvPr/>
        </p:nvSpPr>
        <p:spPr bwMode="auto">
          <a:xfrm>
            <a:off x="755650" y="4325938"/>
            <a:ext cx="609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400">
                <a:latin typeface="Arial" charset="0"/>
                <a:cs typeface="Arial" charset="0"/>
              </a:rPr>
              <a:t>C. Clinical Correlates of BAL IL-17</a:t>
            </a:r>
          </a:p>
        </p:txBody>
      </p:sp>
      <p:sp>
        <p:nvSpPr>
          <p:cNvPr id="2055" name="Text Box 96"/>
          <p:cNvSpPr txBox="1">
            <a:spLocks noChangeArrowheads="1"/>
          </p:cNvSpPr>
          <p:nvPr/>
        </p:nvSpPr>
        <p:spPr bwMode="auto">
          <a:xfrm>
            <a:off x="1008063" y="514350"/>
            <a:ext cx="411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IL-5</a:t>
            </a:r>
            <a:endParaRPr lang="en-US" sz="1000" b="1">
              <a:latin typeface="Arial" charset="0"/>
              <a:cs typeface="Arial" charset="0"/>
            </a:endParaRPr>
          </a:p>
        </p:txBody>
      </p:sp>
      <p:sp>
        <p:nvSpPr>
          <p:cNvPr id="2056" name="Text Box 96"/>
          <p:cNvSpPr txBox="1">
            <a:spLocks noChangeArrowheads="1"/>
          </p:cNvSpPr>
          <p:nvPr/>
        </p:nvSpPr>
        <p:spPr bwMode="auto">
          <a:xfrm>
            <a:off x="5648325" y="512763"/>
            <a:ext cx="482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IL-17</a:t>
            </a:r>
            <a:endParaRPr lang="en-US" sz="1000" b="1">
              <a:latin typeface="Arial" charset="0"/>
              <a:cs typeface="Arial" charset="0"/>
            </a:endParaRPr>
          </a:p>
        </p:txBody>
      </p:sp>
      <p:sp>
        <p:nvSpPr>
          <p:cNvPr id="2057" name="Text Box 96"/>
          <p:cNvSpPr txBox="1">
            <a:spLocks noChangeArrowheads="1"/>
          </p:cNvSpPr>
          <p:nvPr/>
        </p:nvSpPr>
        <p:spPr bwMode="auto">
          <a:xfrm>
            <a:off x="3344863" y="514350"/>
            <a:ext cx="48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IL-13</a:t>
            </a:r>
            <a:endParaRPr lang="en-US" sz="1000" b="1">
              <a:latin typeface="Arial" charset="0"/>
              <a:cs typeface="Arial" charset="0"/>
            </a:endParaRPr>
          </a:p>
        </p:txBody>
      </p:sp>
      <p:sp>
        <p:nvSpPr>
          <p:cNvPr id="2058" name="Text Box 96"/>
          <p:cNvSpPr txBox="1">
            <a:spLocks noChangeArrowheads="1"/>
          </p:cNvSpPr>
          <p:nvPr/>
        </p:nvSpPr>
        <p:spPr bwMode="auto">
          <a:xfrm>
            <a:off x="1560513" y="500063"/>
            <a:ext cx="1212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P&lt;0</a:t>
            </a:r>
            <a:r>
              <a:rPr lang="en-GB" sz="1000"/>
              <a:t>.</a:t>
            </a:r>
            <a:r>
              <a:rPr lang="en-GB" sz="1000">
                <a:latin typeface="Arial" charset="0"/>
                <a:cs typeface="Arial" charset="0"/>
              </a:rPr>
              <a:t>0001</a:t>
            </a:r>
            <a:endParaRPr lang="en-US" sz="1000">
              <a:latin typeface="Arial" charset="0"/>
              <a:cs typeface="Arial" charset="0"/>
            </a:endParaRPr>
          </a:p>
        </p:txBody>
      </p:sp>
      <p:sp>
        <p:nvSpPr>
          <p:cNvPr id="2059" name="Text Box 96"/>
          <p:cNvSpPr txBox="1">
            <a:spLocks noChangeArrowheads="1"/>
          </p:cNvSpPr>
          <p:nvPr/>
        </p:nvSpPr>
        <p:spPr bwMode="auto">
          <a:xfrm>
            <a:off x="3997325" y="514350"/>
            <a:ext cx="1071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P=0</a:t>
            </a:r>
            <a:r>
              <a:rPr lang="en-GB" sz="1000"/>
              <a:t>.</a:t>
            </a:r>
            <a:r>
              <a:rPr lang="en-GB" sz="1000">
                <a:latin typeface="Arial" charset="0"/>
                <a:cs typeface="Arial" charset="0"/>
              </a:rPr>
              <a:t>02</a:t>
            </a:r>
            <a:endParaRPr lang="en-US" sz="1000">
              <a:latin typeface="Arial" charset="0"/>
              <a:cs typeface="Arial" charset="0"/>
            </a:endParaRPr>
          </a:p>
        </p:txBody>
      </p:sp>
      <p:sp>
        <p:nvSpPr>
          <p:cNvPr id="2060" name="Text Box 96"/>
          <p:cNvSpPr txBox="1">
            <a:spLocks noChangeArrowheads="1"/>
          </p:cNvSpPr>
          <p:nvPr/>
        </p:nvSpPr>
        <p:spPr bwMode="auto">
          <a:xfrm>
            <a:off x="6337300" y="514350"/>
            <a:ext cx="1071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ANOVA P=0</a:t>
            </a:r>
            <a:r>
              <a:rPr lang="en-GB" sz="1000"/>
              <a:t>.</a:t>
            </a:r>
            <a:r>
              <a:rPr lang="en-GB" sz="1000">
                <a:latin typeface="Arial" charset="0"/>
                <a:cs typeface="Arial" charset="0"/>
              </a:rPr>
              <a:t>04</a:t>
            </a:r>
            <a:endParaRPr lang="en-US" sz="1000">
              <a:latin typeface="Arial" charset="0"/>
              <a:cs typeface="Arial" charset="0"/>
            </a:endParaRPr>
          </a:p>
        </p:txBody>
      </p:sp>
      <p:sp>
        <p:nvSpPr>
          <p:cNvPr id="2061" name="Text Box 96"/>
          <p:cNvSpPr txBox="1">
            <a:spLocks noChangeArrowheads="1"/>
          </p:cNvSpPr>
          <p:nvPr/>
        </p:nvSpPr>
        <p:spPr bwMode="auto">
          <a:xfrm>
            <a:off x="7678738" y="178752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LOD</a:t>
            </a:r>
            <a:endParaRPr lang="en-US" sz="800">
              <a:latin typeface="Arial" charset="0"/>
              <a:cs typeface="Arial" charset="0"/>
            </a:endParaRPr>
          </a:p>
        </p:txBody>
      </p:sp>
      <p:graphicFrame>
        <p:nvGraphicFramePr>
          <p:cNvPr id="2062" name="Object 519"/>
          <p:cNvGraphicFramePr>
            <a:graphicFrameLocks noChangeAspect="1"/>
          </p:cNvGraphicFramePr>
          <p:nvPr/>
        </p:nvGraphicFramePr>
        <p:xfrm>
          <a:off x="893763" y="2484438"/>
          <a:ext cx="7177087" cy="1765300"/>
        </p:xfrm>
        <a:graphic>
          <a:graphicData uri="http://schemas.openxmlformats.org/presentationml/2006/ole">
            <mc:AlternateContent xmlns:mc="http://schemas.openxmlformats.org/markup-compatibility/2006">
              <mc:Choice xmlns:v="urn:schemas-microsoft-com:vml" Requires="v">
                <p:oleObj spid="_x0000_s15366" name="Prism 6" r:id="rId6" imgW="6310298" imgH="1561268" progId="Prism6.Document">
                  <p:embed/>
                </p:oleObj>
              </mc:Choice>
              <mc:Fallback>
                <p:oleObj name="Prism 6" r:id="rId6" imgW="6310298" imgH="1561268"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763" y="2484438"/>
                        <a:ext cx="717708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3" name="Text Box 96"/>
          <p:cNvSpPr txBox="1">
            <a:spLocks noChangeArrowheads="1"/>
          </p:cNvSpPr>
          <p:nvPr/>
        </p:nvSpPr>
        <p:spPr bwMode="auto">
          <a:xfrm>
            <a:off x="1781175" y="2533650"/>
            <a:ext cx="6619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P=0.005</a:t>
            </a:r>
            <a:endParaRPr lang="en-US" sz="1000">
              <a:latin typeface="Arial" charset="0"/>
              <a:cs typeface="Arial" charset="0"/>
            </a:endParaRPr>
          </a:p>
        </p:txBody>
      </p:sp>
      <p:sp>
        <p:nvSpPr>
          <p:cNvPr id="2064" name="Text Box 96"/>
          <p:cNvSpPr txBox="1">
            <a:spLocks noChangeArrowheads="1"/>
          </p:cNvSpPr>
          <p:nvPr/>
        </p:nvSpPr>
        <p:spPr bwMode="auto">
          <a:xfrm>
            <a:off x="879475" y="245427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IL-5</a:t>
            </a:r>
            <a:endParaRPr lang="en-US" sz="1000" b="1">
              <a:latin typeface="Arial" charset="0"/>
              <a:cs typeface="Arial" charset="0"/>
            </a:endParaRPr>
          </a:p>
        </p:txBody>
      </p:sp>
      <p:sp>
        <p:nvSpPr>
          <p:cNvPr id="2065" name="Text Box 96"/>
          <p:cNvSpPr txBox="1">
            <a:spLocks noChangeArrowheads="1"/>
          </p:cNvSpPr>
          <p:nvPr/>
        </p:nvSpPr>
        <p:spPr bwMode="auto">
          <a:xfrm>
            <a:off x="5837238" y="2454275"/>
            <a:ext cx="48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IL-17</a:t>
            </a:r>
            <a:endParaRPr lang="en-US" sz="1000" b="1">
              <a:latin typeface="Arial" charset="0"/>
              <a:cs typeface="Arial" charset="0"/>
            </a:endParaRPr>
          </a:p>
        </p:txBody>
      </p:sp>
      <p:sp>
        <p:nvSpPr>
          <p:cNvPr id="2066" name="Text Box 96"/>
          <p:cNvSpPr txBox="1">
            <a:spLocks noChangeArrowheads="1"/>
          </p:cNvSpPr>
          <p:nvPr/>
        </p:nvSpPr>
        <p:spPr bwMode="auto">
          <a:xfrm>
            <a:off x="3362325" y="2454275"/>
            <a:ext cx="482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IL-13</a:t>
            </a:r>
            <a:endParaRPr lang="en-US" sz="1000" b="1">
              <a:latin typeface="Arial" charset="0"/>
              <a:cs typeface="Arial" charset="0"/>
            </a:endParaRPr>
          </a:p>
        </p:txBody>
      </p:sp>
      <p:sp>
        <p:nvSpPr>
          <p:cNvPr id="2067" name="Text Box 96"/>
          <p:cNvSpPr txBox="1">
            <a:spLocks noChangeArrowheads="1"/>
          </p:cNvSpPr>
          <p:nvPr/>
        </p:nvSpPr>
        <p:spPr bwMode="auto">
          <a:xfrm>
            <a:off x="7721600" y="3827463"/>
            <a:ext cx="450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800">
                <a:latin typeface="Arial" charset="0"/>
                <a:cs typeface="Arial" charset="0"/>
              </a:rPr>
              <a:t>LOD</a:t>
            </a:r>
            <a:endParaRPr lang="en-US" sz="800">
              <a:latin typeface="Arial" charset="0"/>
              <a:cs typeface="Arial" charset="0"/>
            </a:endParaRPr>
          </a:p>
        </p:txBody>
      </p:sp>
      <p:sp>
        <p:nvSpPr>
          <p:cNvPr id="2068" name="Text Box 95"/>
          <p:cNvSpPr txBox="1">
            <a:spLocks noChangeArrowheads="1"/>
          </p:cNvSpPr>
          <p:nvPr/>
        </p:nvSpPr>
        <p:spPr bwMode="auto">
          <a:xfrm rot="-5400000">
            <a:off x="219869" y="3244056"/>
            <a:ext cx="1412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Concentration (pg/ml)</a:t>
            </a:r>
            <a:endParaRPr lang="el-GR" sz="1000">
              <a:latin typeface="Arial" charset="0"/>
              <a:cs typeface="Arial" charset="0"/>
            </a:endParaRPr>
          </a:p>
        </p:txBody>
      </p:sp>
      <p:sp>
        <p:nvSpPr>
          <p:cNvPr id="2069" name="Line 77"/>
          <p:cNvSpPr>
            <a:spLocks noChangeShapeType="1"/>
          </p:cNvSpPr>
          <p:nvPr/>
        </p:nvSpPr>
        <p:spPr bwMode="auto">
          <a:xfrm flipH="1" flipV="1">
            <a:off x="1044575" y="722313"/>
            <a:ext cx="0" cy="131603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sp>
        <p:nvSpPr>
          <p:cNvPr id="2070" name="Text Box 95"/>
          <p:cNvSpPr txBox="1">
            <a:spLocks noChangeArrowheads="1"/>
          </p:cNvSpPr>
          <p:nvPr/>
        </p:nvSpPr>
        <p:spPr bwMode="auto">
          <a:xfrm rot="-5400000">
            <a:off x="215900" y="1270001"/>
            <a:ext cx="1411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Concentration (pg/ml)</a:t>
            </a:r>
            <a:endParaRPr lang="el-GR" sz="1000">
              <a:latin typeface="Arial" charset="0"/>
              <a:cs typeface="Arial" charset="0"/>
            </a:endParaRPr>
          </a:p>
        </p:txBody>
      </p:sp>
      <p:sp>
        <p:nvSpPr>
          <p:cNvPr id="2071" name="Text Box 96"/>
          <p:cNvSpPr txBox="1">
            <a:spLocks noChangeArrowheads="1"/>
          </p:cNvSpPr>
          <p:nvPr/>
        </p:nvSpPr>
        <p:spPr bwMode="auto">
          <a:xfrm>
            <a:off x="1533525" y="4584700"/>
            <a:ext cx="1114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Allergic rhinitis</a:t>
            </a:r>
            <a:endParaRPr lang="en-US" sz="1000" b="1">
              <a:latin typeface="Arial" charset="0"/>
              <a:cs typeface="Arial" charset="0"/>
            </a:endParaRPr>
          </a:p>
        </p:txBody>
      </p:sp>
      <p:sp>
        <p:nvSpPr>
          <p:cNvPr id="2072" name="Text Box 96"/>
          <p:cNvSpPr txBox="1">
            <a:spLocks noChangeArrowheads="1"/>
          </p:cNvSpPr>
          <p:nvPr/>
        </p:nvSpPr>
        <p:spPr bwMode="auto">
          <a:xfrm>
            <a:off x="5383213" y="4583113"/>
            <a:ext cx="815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Serum IgE</a:t>
            </a:r>
            <a:endParaRPr lang="en-US" sz="1000" b="1">
              <a:latin typeface="Arial" charset="0"/>
              <a:cs typeface="Arial" charset="0"/>
            </a:endParaRPr>
          </a:p>
        </p:txBody>
      </p:sp>
      <p:sp>
        <p:nvSpPr>
          <p:cNvPr id="2073" name="Text Box 96"/>
          <p:cNvSpPr txBox="1">
            <a:spLocks noChangeArrowheads="1"/>
          </p:cNvSpPr>
          <p:nvPr/>
        </p:nvSpPr>
        <p:spPr bwMode="auto">
          <a:xfrm>
            <a:off x="3252788" y="4584700"/>
            <a:ext cx="1382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Airway eosinophilia</a:t>
            </a:r>
            <a:endParaRPr lang="en-US" sz="1000" b="1">
              <a:latin typeface="Arial" charset="0"/>
              <a:cs typeface="Arial" charset="0"/>
            </a:endParaRPr>
          </a:p>
        </p:txBody>
      </p:sp>
      <p:graphicFrame>
        <p:nvGraphicFramePr>
          <p:cNvPr id="2074" name="Object 520"/>
          <p:cNvGraphicFramePr>
            <a:graphicFrameLocks noChangeAspect="1"/>
          </p:cNvGraphicFramePr>
          <p:nvPr/>
        </p:nvGraphicFramePr>
        <p:xfrm>
          <a:off x="6735763" y="4951413"/>
          <a:ext cx="1760537" cy="1150937"/>
        </p:xfrm>
        <a:graphic>
          <a:graphicData uri="http://schemas.openxmlformats.org/presentationml/2006/ole">
            <mc:AlternateContent xmlns:mc="http://schemas.openxmlformats.org/markup-compatibility/2006">
              <mc:Choice xmlns:v="urn:schemas-microsoft-com:vml" Requires="v">
                <p:oleObj spid="_x0000_s15367" name="Prism 5" r:id="rId8" imgW="3410640" imgH="2243520" progId="">
                  <p:embed/>
                </p:oleObj>
              </mc:Choice>
              <mc:Fallback>
                <p:oleObj name="Prism 5" r:id="rId8" imgW="3410640" imgH="22435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5763" y="4951413"/>
                        <a:ext cx="17605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5" name="Text Box 96"/>
          <p:cNvSpPr txBox="1">
            <a:spLocks noChangeArrowheads="1"/>
          </p:cNvSpPr>
          <p:nvPr/>
        </p:nvSpPr>
        <p:spPr bwMode="auto">
          <a:xfrm>
            <a:off x="7351713" y="4805363"/>
            <a:ext cx="658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P&lt;0</a:t>
            </a:r>
            <a:r>
              <a:rPr lang="en-GB" sz="1000"/>
              <a:t>.</a:t>
            </a:r>
            <a:r>
              <a:rPr lang="en-GB" sz="1000">
                <a:latin typeface="Arial" charset="0"/>
                <a:cs typeface="Arial" charset="0"/>
              </a:rPr>
              <a:t>001</a:t>
            </a:r>
            <a:endParaRPr lang="en-US" sz="1000">
              <a:latin typeface="Arial" charset="0"/>
              <a:cs typeface="Arial" charset="0"/>
            </a:endParaRPr>
          </a:p>
        </p:txBody>
      </p:sp>
      <p:sp>
        <p:nvSpPr>
          <p:cNvPr id="2076" name="Text Box 96"/>
          <p:cNvSpPr txBox="1">
            <a:spLocks noChangeArrowheads="1"/>
          </p:cNvSpPr>
          <p:nvPr/>
        </p:nvSpPr>
        <p:spPr bwMode="auto">
          <a:xfrm>
            <a:off x="7085013" y="6094413"/>
            <a:ext cx="598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Normal</a:t>
            </a:r>
            <a:endParaRPr lang="en-US" sz="1000">
              <a:latin typeface="Arial" charset="0"/>
              <a:cs typeface="Arial" charset="0"/>
            </a:endParaRPr>
          </a:p>
        </p:txBody>
      </p:sp>
      <p:sp>
        <p:nvSpPr>
          <p:cNvPr id="2077" name="Text Box 96"/>
          <p:cNvSpPr txBox="1">
            <a:spLocks noChangeArrowheads="1"/>
          </p:cNvSpPr>
          <p:nvPr/>
        </p:nvSpPr>
        <p:spPr bwMode="auto">
          <a:xfrm>
            <a:off x="7751763" y="6094413"/>
            <a:ext cx="681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Elevated</a:t>
            </a:r>
            <a:endParaRPr lang="en-US" sz="1000">
              <a:latin typeface="Arial" charset="0"/>
              <a:cs typeface="Arial" charset="0"/>
            </a:endParaRPr>
          </a:p>
        </p:txBody>
      </p:sp>
      <p:sp>
        <p:nvSpPr>
          <p:cNvPr id="2078" name="Text Box 96"/>
          <p:cNvSpPr txBox="1">
            <a:spLocks noChangeArrowheads="1"/>
          </p:cNvSpPr>
          <p:nvPr/>
        </p:nvSpPr>
        <p:spPr bwMode="auto">
          <a:xfrm>
            <a:off x="7002463" y="6270625"/>
            <a:ext cx="16017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 epithelial cell counts</a:t>
            </a:r>
            <a:endParaRPr lang="en-US" sz="1000">
              <a:latin typeface="Arial" charset="0"/>
              <a:cs typeface="Arial" charset="0"/>
            </a:endParaRPr>
          </a:p>
        </p:txBody>
      </p:sp>
      <p:graphicFrame>
        <p:nvGraphicFramePr>
          <p:cNvPr id="2079" name="Object 521"/>
          <p:cNvGraphicFramePr>
            <a:graphicFrameLocks noChangeAspect="1"/>
          </p:cNvGraphicFramePr>
          <p:nvPr/>
        </p:nvGraphicFramePr>
        <p:xfrm>
          <a:off x="939800" y="4797425"/>
          <a:ext cx="6078538" cy="1504950"/>
        </p:xfrm>
        <a:graphic>
          <a:graphicData uri="http://schemas.openxmlformats.org/presentationml/2006/ole">
            <mc:AlternateContent xmlns:mc="http://schemas.openxmlformats.org/markup-compatibility/2006">
              <mc:Choice xmlns:v="urn:schemas-microsoft-com:vml" Requires="v">
                <p:oleObj spid="_x0000_s15368" name="Prism 6" r:id="rId10" imgW="8945880" imgH="2225040" progId="">
                  <p:embed/>
                </p:oleObj>
              </mc:Choice>
              <mc:Fallback>
                <p:oleObj name="Prism 6" r:id="rId10" imgW="8945880" imgH="22250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9800" y="4797425"/>
                        <a:ext cx="60785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80" name="Text Box 96"/>
          <p:cNvSpPr txBox="1">
            <a:spLocks noChangeArrowheads="1"/>
          </p:cNvSpPr>
          <p:nvPr/>
        </p:nvSpPr>
        <p:spPr bwMode="auto">
          <a:xfrm>
            <a:off x="1700213" y="6270625"/>
            <a:ext cx="1009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Allergic rhinitis</a:t>
            </a:r>
            <a:endParaRPr lang="en-US" sz="1000">
              <a:latin typeface="Arial" charset="0"/>
              <a:cs typeface="Arial" charset="0"/>
            </a:endParaRPr>
          </a:p>
        </p:txBody>
      </p:sp>
      <p:sp>
        <p:nvSpPr>
          <p:cNvPr id="2081" name="Text Box 96"/>
          <p:cNvSpPr txBox="1">
            <a:spLocks noChangeArrowheads="1"/>
          </p:cNvSpPr>
          <p:nvPr/>
        </p:nvSpPr>
        <p:spPr bwMode="auto">
          <a:xfrm>
            <a:off x="1533525" y="6021388"/>
            <a:ext cx="57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Absent</a:t>
            </a:r>
            <a:endParaRPr lang="en-US" sz="1000">
              <a:latin typeface="Arial" charset="0"/>
              <a:cs typeface="Arial" charset="0"/>
            </a:endParaRPr>
          </a:p>
        </p:txBody>
      </p:sp>
      <p:sp>
        <p:nvSpPr>
          <p:cNvPr id="2082" name="Text Box 96"/>
          <p:cNvSpPr txBox="1">
            <a:spLocks noChangeArrowheads="1"/>
          </p:cNvSpPr>
          <p:nvPr/>
        </p:nvSpPr>
        <p:spPr bwMode="auto">
          <a:xfrm>
            <a:off x="2228850" y="6021388"/>
            <a:ext cx="623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Present</a:t>
            </a:r>
            <a:endParaRPr lang="en-US" sz="1000">
              <a:latin typeface="Arial" charset="0"/>
              <a:cs typeface="Arial" charset="0"/>
            </a:endParaRPr>
          </a:p>
        </p:txBody>
      </p:sp>
      <p:sp>
        <p:nvSpPr>
          <p:cNvPr id="2083" name="Text Box 95"/>
          <p:cNvSpPr txBox="1">
            <a:spLocks noChangeArrowheads="1"/>
          </p:cNvSpPr>
          <p:nvPr/>
        </p:nvSpPr>
        <p:spPr bwMode="auto">
          <a:xfrm rot="-5400000">
            <a:off x="328612" y="5432426"/>
            <a:ext cx="1185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 IL-17 (pg/ml)</a:t>
            </a:r>
            <a:endParaRPr lang="el-GR" sz="1000">
              <a:latin typeface="Arial" charset="0"/>
              <a:cs typeface="Arial" charset="0"/>
            </a:endParaRPr>
          </a:p>
        </p:txBody>
      </p:sp>
      <p:sp>
        <p:nvSpPr>
          <p:cNvPr id="2084" name="Line 77"/>
          <p:cNvSpPr>
            <a:spLocks noChangeShapeType="1"/>
          </p:cNvSpPr>
          <p:nvPr/>
        </p:nvSpPr>
        <p:spPr bwMode="auto">
          <a:xfrm flipH="1" flipV="1">
            <a:off x="1023938" y="4886325"/>
            <a:ext cx="0" cy="11144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sp>
        <p:nvSpPr>
          <p:cNvPr id="2085" name="Text Box 96"/>
          <p:cNvSpPr txBox="1">
            <a:spLocks noChangeArrowheads="1"/>
          </p:cNvSpPr>
          <p:nvPr/>
        </p:nvSpPr>
        <p:spPr bwMode="auto">
          <a:xfrm>
            <a:off x="3227388" y="6281738"/>
            <a:ext cx="1616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BAL eosinophil count (%)</a:t>
            </a:r>
            <a:endParaRPr lang="en-US" sz="1000">
              <a:latin typeface="Arial" charset="0"/>
              <a:cs typeface="Arial" charset="0"/>
            </a:endParaRPr>
          </a:p>
        </p:txBody>
      </p:sp>
      <p:sp>
        <p:nvSpPr>
          <p:cNvPr id="2086" name="Text Box 96"/>
          <p:cNvSpPr txBox="1">
            <a:spLocks noChangeArrowheads="1"/>
          </p:cNvSpPr>
          <p:nvPr/>
        </p:nvSpPr>
        <p:spPr bwMode="auto">
          <a:xfrm>
            <a:off x="5137150" y="6281738"/>
            <a:ext cx="11795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Serum IgE (iu/ml)</a:t>
            </a:r>
            <a:endParaRPr lang="en-US" sz="1000">
              <a:latin typeface="Arial" charset="0"/>
              <a:cs typeface="Arial" charset="0"/>
            </a:endParaRPr>
          </a:p>
        </p:txBody>
      </p:sp>
      <p:sp>
        <p:nvSpPr>
          <p:cNvPr id="2087" name="Text Box 96"/>
          <p:cNvSpPr txBox="1">
            <a:spLocks noChangeArrowheads="1"/>
          </p:cNvSpPr>
          <p:nvPr/>
        </p:nvSpPr>
        <p:spPr bwMode="auto">
          <a:xfrm>
            <a:off x="1860550" y="4800600"/>
            <a:ext cx="588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a:latin typeface="Arial" charset="0"/>
                <a:cs typeface="Arial" charset="0"/>
              </a:rPr>
              <a:t>P=0</a:t>
            </a:r>
            <a:r>
              <a:rPr lang="en-GB" sz="1000"/>
              <a:t>.</a:t>
            </a:r>
            <a:r>
              <a:rPr lang="en-GB" sz="1000">
                <a:latin typeface="Arial" charset="0"/>
                <a:cs typeface="Arial" charset="0"/>
              </a:rPr>
              <a:t>02</a:t>
            </a:r>
            <a:endParaRPr lang="en-US" sz="1000">
              <a:latin typeface="Arial" charset="0"/>
              <a:cs typeface="Arial" charset="0"/>
            </a:endParaRPr>
          </a:p>
        </p:txBody>
      </p:sp>
      <p:sp>
        <p:nvSpPr>
          <p:cNvPr id="2088" name="Text Box 96"/>
          <p:cNvSpPr txBox="1">
            <a:spLocks noChangeArrowheads="1"/>
          </p:cNvSpPr>
          <p:nvPr/>
        </p:nvSpPr>
        <p:spPr bwMode="auto">
          <a:xfrm>
            <a:off x="3989388" y="4724400"/>
            <a:ext cx="59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=0.34</a:t>
            </a:r>
          </a:p>
          <a:p>
            <a:r>
              <a:rPr lang="en-GB" sz="1000">
                <a:latin typeface="Arial" charset="0"/>
                <a:cs typeface="Arial" charset="0"/>
              </a:rPr>
              <a:t>P=0</a:t>
            </a:r>
            <a:r>
              <a:rPr lang="en-GB" sz="1000"/>
              <a:t>.</a:t>
            </a:r>
            <a:r>
              <a:rPr lang="en-GB" sz="1000">
                <a:latin typeface="Arial" charset="0"/>
                <a:cs typeface="Arial" charset="0"/>
              </a:rPr>
              <a:t>04</a:t>
            </a:r>
            <a:endParaRPr lang="en-US" sz="1000">
              <a:latin typeface="Arial" charset="0"/>
              <a:cs typeface="Arial" charset="0"/>
            </a:endParaRPr>
          </a:p>
        </p:txBody>
      </p:sp>
      <p:sp>
        <p:nvSpPr>
          <p:cNvPr id="2089" name="Text Box 96"/>
          <p:cNvSpPr txBox="1">
            <a:spLocks noChangeArrowheads="1"/>
          </p:cNvSpPr>
          <p:nvPr/>
        </p:nvSpPr>
        <p:spPr bwMode="auto">
          <a:xfrm>
            <a:off x="5145088" y="4733925"/>
            <a:ext cx="658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=0</a:t>
            </a:r>
            <a:r>
              <a:rPr lang="en-GB" sz="1000"/>
              <a:t>.</a:t>
            </a:r>
            <a:r>
              <a:rPr lang="en-GB" sz="1000">
                <a:latin typeface="Arial" charset="0"/>
                <a:cs typeface="Arial" charset="0"/>
              </a:rPr>
              <a:t>42</a:t>
            </a:r>
          </a:p>
          <a:p>
            <a:r>
              <a:rPr lang="en-GB" sz="1000">
                <a:latin typeface="Arial" charset="0"/>
                <a:cs typeface="Arial" charset="0"/>
              </a:rPr>
              <a:t>P=0</a:t>
            </a:r>
            <a:r>
              <a:rPr lang="en-GB" sz="1000"/>
              <a:t>.</a:t>
            </a:r>
            <a:r>
              <a:rPr lang="en-GB" sz="1000">
                <a:latin typeface="Arial" charset="0"/>
                <a:cs typeface="Arial" charset="0"/>
              </a:rPr>
              <a:t>007</a:t>
            </a:r>
            <a:endParaRPr lang="en-US" sz="1000">
              <a:latin typeface="Arial" charset="0"/>
              <a:cs typeface="Arial" charset="0"/>
            </a:endParaRPr>
          </a:p>
        </p:txBody>
      </p:sp>
      <p:sp>
        <p:nvSpPr>
          <p:cNvPr id="2090" name="Text Box 96"/>
          <p:cNvSpPr txBox="1">
            <a:spLocks noChangeArrowheads="1"/>
          </p:cNvSpPr>
          <p:nvPr/>
        </p:nvSpPr>
        <p:spPr bwMode="auto">
          <a:xfrm>
            <a:off x="7062788" y="4589463"/>
            <a:ext cx="1357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b="1">
                <a:latin typeface="Arial" charset="0"/>
                <a:cs typeface="Arial" charset="0"/>
              </a:rPr>
              <a:t>Epithelial shedding</a:t>
            </a:r>
            <a:endParaRPr lang="en-US" sz="1000" b="1">
              <a:latin typeface="Arial" charset="0"/>
              <a:cs typeface="Arial" charset="0"/>
            </a:endParaRPr>
          </a:p>
        </p:txBody>
      </p:sp>
      <p:sp>
        <p:nvSpPr>
          <p:cNvPr id="2091" name="TextBox 74"/>
          <p:cNvSpPr txBox="1">
            <a:spLocks noChangeArrowheads="1"/>
          </p:cNvSpPr>
          <p:nvPr/>
        </p:nvSpPr>
        <p:spPr bwMode="auto">
          <a:xfrm>
            <a:off x="2681288" y="744538"/>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2000" b="1">
                <a:latin typeface="Arial" charset="0"/>
                <a:cs typeface="Arial" charset="0"/>
              </a:rPr>
              <a:t>*</a:t>
            </a:r>
          </a:p>
        </p:txBody>
      </p:sp>
      <p:sp>
        <p:nvSpPr>
          <p:cNvPr id="2092" name="TextBox 75"/>
          <p:cNvSpPr txBox="1">
            <a:spLocks noChangeArrowheads="1"/>
          </p:cNvSpPr>
          <p:nvPr/>
        </p:nvSpPr>
        <p:spPr bwMode="auto">
          <a:xfrm>
            <a:off x="4179888" y="752475"/>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2000" b="1">
                <a:latin typeface="Arial" charset="0"/>
                <a:cs typeface="Arial" charset="0"/>
              </a:rPr>
              <a:t>*</a:t>
            </a:r>
          </a:p>
        </p:txBody>
      </p:sp>
      <p:sp>
        <p:nvSpPr>
          <p:cNvPr id="2093" name="TextBox 76"/>
          <p:cNvSpPr txBox="1">
            <a:spLocks noChangeArrowheads="1"/>
          </p:cNvSpPr>
          <p:nvPr/>
        </p:nvSpPr>
        <p:spPr bwMode="auto">
          <a:xfrm>
            <a:off x="1798638" y="755650"/>
            <a:ext cx="479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2000" b="1">
                <a:latin typeface="Arial" charset="0"/>
                <a:cs typeface="Arial" charset="0"/>
              </a:rPr>
              <a:t>***</a:t>
            </a:r>
          </a:p>
        </p:txBody>
      </p:sp>
      <p:sp>
        <p:nvSpPr>
          <p:cNvPr id="2094" name="TextBox 77"/>
          <p:cNvSpPr txBox="1">
            <a:spLocks noChangeArrowheads="1"/>
          </p:cNvSpPr>
          <p:nvPr/>
        </p:nvSpPr>
        <p:spPr bwMode="auto">
          <a:xfrm>
            <a:off x="6527800" y="762000"/>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2000" b="1">
                <a:latin typeface="Arial" charset="0"/>
                <a:cs typeface="Arial" charset="0"/>
              </a:rPr>
              <a:t>*</a:t>
            </a:r>
          </a:p>
        </p:txBody>
      </p:sp>
      <p:sp>
        <p:nvSpPr>
          <p:cNvPr id="2095" name="TextBox 78"/>
          <p:cNvSpPr txBox="1">
            <a:spLocks noChangeArrowheads="1"/>
          </p:cNvSpPr>
          <p:nvPr/>
        </p:nvSpPr>
        <p:spPr bwMode="auto">
          <a:xfrm>
            <a:off x="2671763" y="275748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2000" b="1">
                <a:latin typeface="Arial" charset="0"/>
                <a:cs typeface="Arial" charset="0"/>
              </a:rPr>
              <a:t>**</a:t>
            </a:r>
          </a:p>
        </p:txBody>
      </p:sp>
      <p:sp>
        <p:nvSpPr>
          <p:cNvPr id="2096" name="Text Box 96"/>
          <p:cNvSpPr txBox="1">
            <a:spLocks noChangeArrowheads="1"/>
          </p:cNvSpPr>
          <p:nvPr/>
        </p:nvSpPr>
        <p:spPr bwMode="auto">
          <a:xfrm>
            <a:off x="1289050" y="1979613"/>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097" name="Text Box 96"/>
          <p:cNvSpPr txBox="1">
            <a:spLocks noChangeArrowheads="1"/>
          </p:cNvSpPr>
          <p:nvPr/>
        </p:nvSpPr>
        <p:spPr bwMode="auto">
          <a:xfrm>
            <a:off x="1785938" y="1979613"/>
            <a:ext cx="419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098" name="Text Box 96"/>
          <p:cNvSpPr txBox="1">
            <a:spLocks noChangeArrowheads="1"/>
          </p:cNvSpPr>
          <p:nvPr/>
        </p:nvSpPr>
        <p:spPr bwMode="auto">
          <a:xfrm>
            <a:off x="2176463" y="197961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099" name="Text Box 96"/>
          <p:cNvSpPr txBox="1">
            <a:spLocks noChangeArrowheads="1"/>
          </p:cNvSpPr>
          <p:nvPr/>
        </p:nvSpPr>
        <p:spPr bwMode="auto">
          <a:xfrm>
            <a:off x="2520950" y="1981200"/>
            <a:ext cx="588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00" name="Text Box 96"/>
          <p:cNvSpPr txBox="1">
            <a:spLocks noChangeArrowheads="1"/>
          </p:cNvSpPr>
          <p:nvPr/>
        </p:nvSpPr>
        <p:spPr bwMode="auto">
          <a:xfrm>
            <a:off x="3635375" y="1979613"/>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01" name="Text Box 96"/>
          <p:cNvSpPr txBox="1">
            <a:spLocks noChangeArrowheads="1"/>
          </p:cNvSpPr>
          <p:nvPr/>
        </p:nvSpPr>
        <p:spPr bwMode="auto">
          <a:xfrm>
            <a:off x="4132263" y="1979613"/>
            <a:ext cx="419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02" name="Text Box 96"/>
          <p:cNvSpPr txBox="1">
            <a:spLocks noChangeArrowheads="1"/>
          </p:cNvSpPr>
          <p:nvPr/>
        </p:nvSpPr>
        <p:spPr bwMode="auto">
          <a:xfrm>
            <a:off x="4521200" y="1979613"/>
            <a:ext cx="469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03" name="Text Box 96"/>
          <p:cNvSpPr txBox="1">
            <a:spLocks noChangeArrowheads="1"/>
          </p:cNvSpPr>
          <p:nvPr/>
        </p:nvSpPr>
        <p:spPr bwMode="auto">
          <a:xfrm>
            <a:off x="4867275" y="1981200"/>
            <a:ext cx="588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04" name="Text Box 96"/>
          <p:cNvSpPr txBox="1">
            <a:spLocks noChangeArrowheads="1"/>
          </p:cNvSpPr>
          <p:nvPr/>
        </p:nvSpPr>
        <p:spPr bwMode="auto">
          <a:xfrm>
            <a:off x="6011863" y="1984375"/>
            <a:ext cx="617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05" name="Text Box 96"/>
          <p:cNvSpPr txBox="1">
            <a:spLocks noChangeArrowheads="1"/>
          </p:cNvSpPr>
          <p:nvPr/>
        </p:nvSpPr>
        <p:spPr bwMode="auto">
          <a:xfrm>
            <a:off x="6507163" y="1984375"/>
            <a:ext cx="420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06" name="Text Box 96"/>
          <p:cNvSpPr txBox="1">
            <a:spLocks noChangeArrowheads="1"/>
          </p:cNvSpPr>
          <p:nvPr/>
        </p:nvSpPr>
        <p:spPr bwMode="auto">
          <a:xfrm>
            <a:off x="6897688" y="1984375"/>
            <a:ext cx="468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07" name="Text Box 96"/>
          <p:cNvSpPr txBox="1">
            <a:spLocks noChangeArrowheads="1"/>
          </p:cNvSpPr>
          <p:nvPr/>
        </p:nvSpPr>
        <p:spPr bwMode="auto">
          <a:xfrm>
            <a:off x="7243763" y="1985963"/>
            <a:ext cx="588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08" name="Text Box 96"/>
          <p:cNvSpPr txBox="1">
            <a:spLocks noChangeArrowheads="1"/>
          </p:cNvSpPr>
          <p:nvPr/>
        </p:nvSpPr>
        <p:spPr bwMode="auto">
          <a:xfrm>
            <a:off x="1293813" y="4035425"/>
            <a:ext cx="6175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09" name="Text Box 96"/>
          <p:cNvSpPr txBox="1">
            <a:spLocks noChangeArrowheads="1"/>
          </p:cNvSpPr>
          <p:nvPr/>
        </p:nvSpPr>
        <p:spPr bwMode="auto">
          <a:xfrm>
            <a:off x="1789113" y="4037013"/>
            <a:ext cx="420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10" name="Text Box 96"/>
          <p:cNvSpPr txBox="1">
            <a:spLocks noChangeArrowheads="1"/>
          </p:cNvSpPr>
          <p:nvPr/>
        </p:nvSpPr>
        <p:spPr bwMode="auto">
          <a:xfrm>
            <a:off x="2179638" y="4037013"/>
            <a:ext cx="468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11" name="Text Box 96"/>
          <p:cNvSpPr txBox="1">
            <a:spLocks noChangeArrowheads="1"/>
          </p:cNvSpPr>
          <p:nvPr/>
        </p:nvSpPr>
        <p:spPr bwMode="auto">
          <a:xfrm>
            <a:off x="2525713" y="4040188"/>
            <a:ext cx="5873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12" name="Text Box 96"/>
          <p:cNvSpPr txBox="1">
            <a:spLocks noChangeArrowheads="1"/>
          </p:cNvSpPr>
          <p:nvPr/>
        </p:nvSpPr>
        <p:spPr bwMode="auto">
          <a:xfrm>
            <a:off x="3635375" y="4014788"/>
            <a:ext cx="617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13" name="Text Box 96"/>
          <p:cNvSpPr txBox="1">
            <a:spLocks noChangeArrowheads="1"/>
          </p:cNvSpPr>
          <p:nvPr/>
        </p:nvSpPr>
        <p:spPr bwMode="auto">
          <a:xfrm>
            <a:off x="4132263" y="4022725"/>
            <a:ext cx="419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14" name="Text Box 96"/>
          <p:cNvSpPr txBox="1">
            <a:spLocks noChangeArrowheads="1"/>
          </p:cNvSpPr>
          <p:nvPr/>
        </p:nvSpPr>
        <p:spPr bwMode="auto">
          <a:xfrm>
            <a:off x="4521200" y="4022725"/>
            <a:ext cx="469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15" name="Text Box 96"/>
          <p:cNvSpPr txBox="1">
            <a:spLocks noChangeArrowheads="1"/>
          </p:cNvSpPr>
          <p:nvPr/>
        </p:nvSpPr>
        <p:spPr bwMode="auto">
          <a:xfrm>
            <a:off x="4867275" y="4014788"/>
            <a:ext cx="588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
        <p:nvSpPr>
          <p:cNvPr id="2116" name="Text Box 96"/>
          <p:cNvSpPr txBox="1">
            <a:spLocks noChangeArrowheads="1"/>
          </p:cNvSpPr>
          <p:nvPr/>
        </p:nvSpPr>
        <p:spPr bwMode="auto">
          <a:xfrm>
            <a:off x="6064250" y="4041775"/>
            <a:ext cx="617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Healthy</a:t>
            </a:r>
            <a:endParaRPr lang="en-US" sz="1000">
              <a:latin typeface="Arial" charset="0"/>
              <a:cs typeface="Arial" charset="0"/>
            </a:endParaRPr>
          </a:p>
        </p:txBody>
      </p:sp>
      <p:sp>
        <p:nvSpPr>
          <p:cNvPr id="2117" name="Text Box 96"/>
          <p:cNvSpPr txBox="1">
            <a:spLocks noChangeArrowheads="1"/>
          </p:cNvSpPr>
          <p:nvPr/>
        </p:nvSpPr>
        <p:spPr bwMode="auto">
          <a:xfrm>
            <a:off x="6559550" y="4041775"/>
            <a:ext cx="420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Mild</a:t>
            </a:r>
            <a:endParaRPr lang="en-US" sz="1000">
              <a:latin typeface="Arial" charset="0"/>
              <a:cs typeface="Arial" charset="0"/>
            </a:endParaRPr>
          </a:p>
        </p:txBody>
      </p:sp>
      <p:sp>
        <p:nvSpPr>
          <p:cNvPr id="2118" name="Text Box 96"/>
          <p:cNvSpPr txBox="1">
            <a:spLocks noChangeArrowheads="1"/>
          </p:cNvSpPr>
          <p:nvPr/>
        </p:nvSpPr>
        <p:spPr bwMode="auto">
          <a:xfrm>
            <a:off x="6950075" y="4041775"/>
            <a:ext cx="468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Mod.</a:t>
            </a:r>
            <a:endParaRPr lang="en-US" sz="1000">
              <a:latin typeface="Arial" charset="0"/>
              <a:cs typeface="Arial" charset="0"/>
            </a:endParaRPr>
          </a:p>
        </p:txBody>
      </p:sp>
      <p:sp>
        <p:nvSpPr>
          <p:cNvPr id="2119" name="Text Box 96"/>
          <p:cNvSpPr txBox="1">
            <a:spLocks noChangeArrowheads="1"/>
          </p:cNvSpPr>
          <p:nvPr/>
        </p:nvSpPr>
        <p:spPr bwMode="auto">
          <a:xfrm>
            <a:off x="7296150" y="4033838"/>
            <a:ext cx="588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Severe</a:t>
            </a:r>
            <a:endParaRPr lang="en-US" sz="1000">
              <a:latin typeface="Arial" charset="0"/>
              <a:cs typeface="Arial" charset="0"/>
            </a:endParaRPr>
          </a:p>
        </p:txBody>
      </p:sp>
    </p:spTree>
    <p:extLst>
      <p:ext uri="{BB962C8B-B14F-4D97-AF65-F5344CB8AC3E}">
        <p14:creationId xmlns:p14="http://schemas.microsoft.com/office/powerpoint/2010/main" val="19815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81013" y="1162050"/>
          <a:ext cx="8491537" cy="4497388"/>
        </p:xfrm>
        <a:graphic>
          <a:graphicData uri="http://schemas.openxmlformats.org/presentationml/2006/ole">
            <mc:AlternateContent xmlns:mc="http://schemas.openxmlformats.org/markup-compatibility/2006">
              <mc:Choice xmlns:v="urn:schemas-microsoft-com:vml" Requires="v">
                <p:oleObj spid="_x0000_s17411" name="Prism 6" r:id="rId4" imgW="9022480" imgH="4779964" progId="Prism6.Document">
                  <p:embed/>
                </p:oleObj>
              </mc:Choice>
              <mc:Fallback>
                <p:oleObj name="Prism 6" r:id="rId4" imgW="9022480" imgH="4779964" progId="Prism6.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3" y="1162050"/>
                        <a:ext cx="849153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14"/>
          <p:cNvSpPr txBox="1">
            <a:spLocks noChangeArrowheads="1"/>
          </p:cNvSpPr>
          <p:nvPr/>
        </p:nvSpPr>
        <p:spPr bwMode="auto">
          <a:xfrm>
            <a:off x="107950" y="768350"/>
            <a:ext cx="2781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A.  PBMC MAIT cells v ICS dose</a:t>
            </a:r>
            <a:endParaRPr lang="en-US" sz="1200">
              <a:latin typeface="Arial" charset="0"/>
              <a:cs typeface="Arial" charset="0"/>
            </a:endParaRPr>
          </a:p>
        </p:txBody>
      </p:sp>
      <p:sp>
        <p:nvSpPr>
          <p:cNvPr id="2052" name="Text Box 14"/>
          <p:cNvSpPr txBox="1">
            <a:spLocks noChangeArrowheads="1"/>
          </p:cNvSpPr>
          <p:nvPr/>
        </p:nvSpPr>
        <p:spPr bwMode="auto">
          <a:xfrm>
            <a:off x="560388" y="5445125"/>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MAIT cell frequencies</a:t>
            </a:r>
          </a:p>
          <a:p>
            <a:pPr algn="ctr"/>
            <a:r>
              <a:rPr lang="en-GB" sz="1000">
                <a:latin typeface="Arial" charset="0"/>
                <a:cs typeface="Arial" charset="0"/>
              </a:rPr>
              <a:t>(% CD3+ cells)</a:t>
            </a:r>
            <a:endParaRPr lang="en-US" sz="1000">
              <a:latin typeface="Arial" charset="0"/>
              <a:cs typeface="Arial" charset="0"/>
            </a:endParaRPr>
          </a:p>
        </p:txBody>
      </p:sp>
      <p:graphicFrame>
        <p:nvGraphicFramePr>
          <p:cNvPr id="2053" name="Object 1"/>
          <p:cNvGraphicFramePr>
            <a:graphicFrameLocks noChangeAspect="1"/>
          </p:cNvGraphicFramePr>
          <p:nvPr/>
        </p:nvGraphicFramePr>
        <p:xfrm>
          <a:off x="277813" y="1125538"/>
          <a:ext cx="5373687" cy="1666875"/>
        </p:xfrm>
        <a:graphic>
          <a:graphicData uri="http://schemas.openxmlformats.org/presentationml/2006/ole">
            <mc:AlternateContent xmlns:mc="http://schemas.openxmlformats.org/markup-compatibility/2006">
              <mc:Choice xmlns:v="urn:schemas-microsoft-com:vml" Requires="v">
                <p:oleObj spid="_x0000_s17412" name="Prism 6" r:id="rId6" imgW="5656292" imgH="1755031" progId="Prism6.Document">
                  <p:embed/>
                </p:oleObj>
              </mc:Choice>
              <mc:Fallback>
                <p:oleObj name="Prism 6" r:id="rId6" imgW="5656292" imgH="1755031" progId="Prism6.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3" y="1125538"/>
                        <a:ext cx="537368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Text Box 14"/>
          <p:cNvSpPr txBox="1">
            <a:spLocks noChangeArrowheads="1"/>
          </p:cNvSpPr>
          <p:nvPr/>
        </p:nvSpPr>
        <p:spPr bwMode="auto">
          <a:xfrm>
            <a:off x="3087688" y="765175"/>
            <a:ext cx="277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B.  Sputum MAIT cells v ICS dose</a:t>
            </a:r>
            <a:endParaRPr lang="en-US" sz="1200">
              <a:latin typeface="Arial" charset="0"/>
              <a:cs typeface="Arial" charset="0"/>
            </a:endParaRPr>
          </a:p>
        </p:txBody>
      </p:sp>
      <p:sp>
        <p:nvSpPr>
          <p:cNvPr id="2055" name="Text Box 14"/>
          <p:cNvSpPr txBox="1">
            <a:spLocks noChangeArrowheads="1"/>
          </p:cNvSpPr>
          <p:nvPr/>
        </p:nvSpPr>
        <p:spPr bwMode="auto">
          <a:xfrm>
            <a:off x="6183313" y="765175"/>
            <a:ext cx="2781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cs typeface="Arial" charset="0"/>
              </a:rPr>
              <a:t>C.  FEV1 v PBMC MAIT cells</a:t>
            </a:r>
            <a:endParaRPr lang="en-US" sz="1200">
              <a:latin typeface="Arial" charset="0"/>
              <a:cs typeface="Arial" charset="0"/>
            </a:endParaRPr>
          </a:p>
        </p:txBody>
      </p:sp>
      <p:sp>
        <p:nvSpPr>
          <p:cNvPr id="47" name="Text Box 14"/>
          <p:cNvSpPr txBox="1">
            <a:spLocks noChangeArrowheads="1"/>
          </p:cNvSpPr>
          <p:nvPr/>
        </p:nvSpPr>
        <p:spPr bwMode="auto">
          <a:xfrm>
            <a:off x="65088" y="3368675"/>
            <a:ext cx="278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Tx/>
              <a:buAutoNum type="alphaUcPeriod" startAt="4"/>
            </a:pPr>
            <a:r>
              <a:rPr lang="en-GB" sz="1200">
                <a:latin typeface="Arial" charset="0"/>
                <a:cs typeface="Arial" charset="0"/>
              </a:rPr>
              <a:t>Asthma control questionnaire</a:t>
            </a:r>
          </a:p>
          <a:p>
            <a:pPr>
              <a:buFont typeface="Arial" charset="0"/>
              <a:buNone/>
            </a:pPr>
            <a:r>
              <a:rPr lang="en-GB" sz="1200">
                <a:latin typeface="Arial" charset="0"/>
                <a:cs typeface="Arial" charset="0"/>
              </a:rPr>
              <a:t>     v PBMC MAIT cells</a:t>
            </a:r>
            <a:endParaRPr lang="en-US" sz="1200">
              <a:latin typeface="Arial" charset="0"/>
              <a:cs typeface="Arial" charset="0"/>
            </a:endParaRPr>
          </a:p>
        </p:txBody>
      </p:sp>
      <p:sp>
        <p:nvSpPr>
          <p:cNvPr id="2057" name="Text Box 14"/>
          <p:cNvSpPr txBox="1">
            <a:spLocks noChangeArrowheads="1"/>
          </p:cNvSpPr>
          <p:nvPr/>
        </p:nvSpPr>
        <p:spPr bwMode="auto">
          <a:xfrm>
            <a:off x="3089275" y="3363913"/>
            <a:ext cx="278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 typeface="Arial" charset="0"/>
              <a:buNone/>
            </a:pPr>
            <a:r>
              <a:rPr lang="en-GB" sz="1200">
                <a:latin typeface="Arial" charset="0"/>
                <a:cs typeface="Arial" charset="0"/>
              </a:rPr>
              <a:t>E.  GINA level of control</a:t>
            </a:r>
          </a:p>
          <a:p>
            <a:pPr>
              <a:buFont typeface="Arial" charset="0"/>
              <a:buNone/>
            </a:pPr>
            <a:r>
              <a:rPr lang="en-GB" sz="1200">
                <a:latin typeface="Arial" charset="0"/>
                <a:cs typeface="Arial" charset="0"/>
              </a:rPr>
              <a:t>     v PBMC MAIT cells</a:t>
            </a:r>
            <a:endParaRPr lang="en-US" sz="1200">
              <a:latin typeface="Arial" charset="0"/>
              <a:cs typeface="Arial" charset="0"/>
            </a:endParaRPr>
          </a:p>
        </p:txBody>
      </p:sp>
      <p:sp>
        <p:nvSpPr>
          <p:cNvPr id="2058" name="Text Box 14"/>
          <p:cNvSpPr txBox="1">
            <a:spLocks noChangeArrowheads="1"/>
          </p:cNvSpPr>
          <p:nvPr/>
        </p:nvSpPr>
        <p:spPr bwMode="auto">
          <a:xfrm>
            <a:off x="6184900" y="3363913"/>
            <a:ext cx="278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buFont typeface="Arial" charset="0"/>
              <a:buNone/>
            </a:pPr>
            <a:r>
              <a:rPr lang="en-GB" sz="1200">
                <a:latin typeface="Arial" charset="0"/>
                <a:cs typeface="Arial" charset="0"/>
              </a:rPr>
              <a:t>F.  Step on GINA treatment algorithm</a:t>
            </a:r>
          </a:p>
          <a:p>
            <a:pPr>
              <a:buFont typeface="Arial" charset="0"/>
              <a:buNone/>
            </a:pPr>
            <a:r>
              <a:rPr lang="en-GB" sz="1200">
                <a:latin typeface="Arial" charset="0"/>
                <a:cs typeface="Arial" charset="0"/>
              </a:rPr>
              <a:t>     v PBMC MAIT cells</a:t>
            </a:r>
            <a:endParaRPr lang="en-US" sz="1200">
              <a:latin typeface="Arial" charset="0"/>
              <a:cs typeface="Arial" charset="0"/>
            </a:endParaRPr>
          </a:p>
        </p:txBody>
      </p:sp>
      <p:sp>
        <p:nvSpPr>
          <p:cNvPr id="2059" name="Text Box 14"/>
          <p:cNvSpPr txBox="1">
            <a:spLocks noChangeArrowheads="1"/>
          </p:cNvSpPr>
          <p:nvPr/>
        </p:nvSpPr>
        <p:spPr bwMode="auto">
          <a:xfrm rot="-5400000">
            <a:off x="-803275" y="184308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MAIT cell frequencies</a:t>
            </a:r>
          </a:p>
          <a:p>
            <a:pPr algn="ctr"/>
            <a:r>
              <a:rPr lang="en-GB" sz="1000">
                <a:latin typeface="Arial" charset="0"/>
                <a:cs typeface="Arial" charset="0"/>
              </a:rPr>
              <a:t>(% CD3+ cells)</a:t>
            </a:r>
            <a:endParaRPr lang="en-US" sz="1000">
              <a:latin typeface="Arial" charset="0"/>
              <a:cs typeface="Arial" charset="0"/>
            </a:endParaRPr>
          </a:p>
        </p:txBody>
      </p:sp>
      <p:sp>
        <p:nvSpPr>
          <p:cNvPr id="2060" name="Text Box 14"/>
          <p:cNvSpPr txBox="1">
            <a:spLocks noChangeArrowheads="1"/>
          </p:cNvSpPr>
          <p:nvPr/>
        </p:nvSpPr>
        <p:spPr bwMode="auto">
          <a:xfrm rot="-5400000">
            <a:off x="5161756" y="1840707"/>
            <a:ext cx="2282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FEV1 (% predicted)</a:t>
            </a:r>
            <a:endParaRPr lang="en-US" sz="1000">
              <a:latin typeface="Arial" charset="0"/>
              <a:cs typeface="Arial" charset="0"/>
            </a:endParaRPr>
          </a:p>
        </p:txBody>
      </p:sp>
      <p:sp>
        <p:nvSpPr>
          <p:cNvPr id="2061" name="Text Box 14"/>
          <p:cNvSpPr txBox="1">
            <a:spLocks noChangeArrowheads="1"/>
          </p:cNvSpPr>
          <p:nvPr/>
        </p:nvSpPr>
        <p:spPr bwMode="auto">
          <a:xfrm>
            <a:off x="6610350" y="2590800"/>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MAIT cell frequencies</a:t>
            </a:r>
          </a:p>
          <a:p>
            <a:pPr algn="ctr"/>
            <a:r>
              <a:rPr lang="en-GB" sz="1000">
                <a:latin typeface="Arial" charset="0"/>
                <a:cs typeface="Arial" charset="0"/>
              </a:rPr>
              <a:t>(% CD3+ cells)</a:t>
            </a:r>
            <a:endParaRPr lang="en-US" sz="1000">
              <a:latin typeface="Arial" charset="0"/>
              <a:cs typeface="Arial" charset="0"/>
            </a:endParaRPr>
          </a:p>
        </p:txBody>
      </p:sp>
      <p:sp>
        <p:nvSpPr>
          <p:cNvPr id="2062" name="Text Box 96"/>
          <p:cNvSpPr txBox="1">
            <a:spLocks noChangeArrowheads="1"/>
          </p:cNvSpPr>
          <p:nvPr/>
        </p:nvSpPr>
        <p:spPr bwMode="auto">
          <a:xfrm>
            <a:off x="1965325" y="1228725"/>
            <a:ext cx="73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 -0.59</a:t>
            </a:r>
          </a:p>
          <a:p>
            <a:r>
              <a:rPr lang="en-GB" sz="1000">
                <a:latin typeface="Arial" charset="0"/>
                <a:cs typeface="Arial" charset="0"/>
              </a:rPr>
              <a:t>P&lt;0.0001</a:t>
            </a:r>
            <a:endParaRPr lang="en-US" sz="1000">
              <a:latin typeface="Arial" charset="0"/>
              <a:cs typeface="Arial" charset="0"/>
            </a:endParaRPr>
          </a:p>
        </p:txBody>
      </p:sp>
      <p:sp>
        <p:nvSpPr>
          <p:cNvPr id="2063" name="Text Box 96"/>
          <p:cNvSpPr txBox="1">
            <a:spLocks noChangeArrowheads="1"/>
          </p:cNvSpPr>
          <p:nvPr/>
        </p:nvSpPr>
        <p:spPr bwMode="auto">
          <a:xfrm>
            <a:off x="4940300" y="1228725"/>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 -0.42</a:t>
            </a:r>
          </a:p>
          <a:p>
            <a:r>
              <a:rPr lang="en-GB" sz="1000">
                <a:latin typeface="Arial" charset="0"/>
                <a:cs typeface="Arial" charset="0"/>
              </a:rPr>
              <a:t>P=0.004</a:t>
            </a:r>
            <a:endParaRPr lang="en-US" sz="1000">
              <a:latin typeface="Arial" charset="0"/>
              <a:cs typeface="Arial" charset="0"/>
            </a:endParaRPr>
          </a:p>
        </p:txBody>
      </p:sp>
      <p:sp>
        <p:nvSpPr>
          <p:cNvPr id="2064" name="Text Box 96"/>
          <p:cNvSpPr txBox="1">
            <a:spLocks noChangeArrowheads="1"/>
          </p:cNvSpPr>
          <p:nvPr/>
        </p:nvSpPr>
        <p:spPr bwMode="auto">
          <a:xfrm>
            <a:off x="8061325" y="1228725"/>
            <a:ext cx="66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 0.38</a:t>
            </a:r>
          </a:p>
          <a:p>
            <a:r>
              <a:rPr lang="en-GB" sz="1000">
                <a:latin typeface="Arial" charset="0"/>
                <a:cs typeface="Arial" charset="0"/>
              </a:rPr>
              <a:t>P=0.005</a:t>
            </a:r>
            <a:endParaRPr lang="en-US" sz="1000">
              <a:latin typeface="Arial" charset="0"/>
              <a:cs typeface="Arial" charset="0"/>
            </a:endParaRPr>
          </a:p>
        </p:txBody>
      </p:sp>
      <p:sp>
        <p:nvSpPr>
          <p:cNvPr id="2065" name="Text Box 96"/>
          <p:cNvSpPr txBox="1">
            <a:spLocks noChangeArrowheads="1"/>
          </p:cNvSpPr>
          <p:nvPr/>
        </p:nvSpPr>
        <p:spPr bwMode="auto">
          <a:xfrm>
            <a:off x="2124075" y="3676650"/>
            <a:ext cx="73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 -0.47</a:t>
            </a:r>
          </a:p>
          <a:p>
            <a:r>
              <a:rPr lang="en-GB" sz="1000">
                <a:latin typeface="Arial" charset="0"/>
                <a:cs typeface="Arial" charset="0"/>
              </a:rPr>
              <a:t>P=0.0003</a:t>
            </a:r>
            <a:endParaRPr lang="en-US" sz="1000">
              <a:latin typeface="Arial" charset="0"/>
              <a:cs typeface="Arial" charset="0"/>
            </a:endParaRPr>
          </a:p>
        </p:txBody>
      </p:sp>
      <p:sp>
        <p:nvSpPr>
          <p:cNvPr id="2066" name="Text Box 96"/>
          <p:cNvSpPr txBox="1">
            <a:spLocks noChangeArrowheads="1"/>
          </p:cNvSpPr>
          <p:nvPr/>
        </p:nvSpPr>
        <p:spPr bwMode="auto">
          <a:xfrm>
            <a:off x="8220075" y="3676650"/>
            <a:ext cx="73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 -0.59</a:t>
            </a:r>
          </a:p>
          <a:p>
            <a:r>
              <a:rPr lang="en-GB" sz="1000">
                <a:latin typeface="Arial" charset="0"/>
                <a:cs typeface="Arial" charset="0"/>
              </a:rPr>
              <a:t>P&lt;0.0001</a:t>
            </a:r>
            <a:endParaRPr lang="en-US" sz="1000">
              <a:latin typeface="Arial" charset="0"/>
              <a:cs typeface="Arial" charset="0"/>
            </a:endParaRPr>
          </a:p>
        </p:txBody>
      </p:sp>
      <p:sp>
        <p:nvSpPr>
          <p:cNvPr id="2067" name="Text Box 14"/>
          <p:cNvSpPr txBox="1">
            <a:spLocks noChangeArrowheads="1"/>
          </p:cNvSpPr>
          <p:nvPr/>
        </p:nvSpPr>
        <p:spPr bwMode="auto">
          <a:xfrm rot="-5400000">
            <a:off x="2190750" y="184943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MAIT cell frequencies</a:t>
            </a:r>
          </a:p>
          <a:p>
            <a:pPr algn="ctr"/>
            <a:r>
              <a:rPr lang="en-GB" sz="1000">
                <a:latin typeface="Arial" charset="0"/>
                <a:cs typeface="Arial" charset="0"/>
              </a:rPr>
              <a:t>(% CD3+ cells)</a:t>
            </a:r>
            <a:endParaRPr lang="en-US" sz="1000">
              <a:latin typeface="Arial" charset="0"/>
              <a:cs typeface="Arial" charset="0"/>
            </a:endParaRPr>
          </a:p>
        </p:txBody>
      </p:sp>
      <p:sp>
        <p:nvSpPr>
          <p:cNvPr id="2068" name="Text Box 14"/>
          <p:cNvSpPr txBox="1">
            <a:spLocks noChangeArrowheads="1"/>
          </p:cNvSpPr>
          <p:nvPr/>
        </p:nvSpPr>
        <p:spPr bwMode="auto">
          <a:xfrm>
            <a:off x="560388" y="2597150"/>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Daily dose of inhaled corticosteroids</a:t>
            </a:r>
          </a:p>
          <a:p>
            <a:pPr algn="ctr"/>
            <a:r>
              <a:rPr lang="en-GB" sz="1000">
                <a:latin typeface="Arial" charset="0"/>
                <a:cs typeface="Arial" charset="0"/>
              </a:rPr>
              <a:t>(mcg BDP equivalent)</a:t>
            </a:r>
            <a:endParaRPr lang="en-US" sz="1000">
              <a:latin typeface="Arial" charset="0"/>
              <a:cs typeface="Arial" charset="0"/>
            </a:endParaRPr>
          </a:p>
        </p:txBody>
      </p:sp>
      <p:sp>
        <p:nvSpPr>
          <p:cNvPr id="2069" name="Text Box 14"/>
          <p:cNvSpPr txBox="1">
            <a:spLocks noChangeArrowheads="1"/>
          </p:cNvSpPr>
          <p:nvPr/>
        </p:nvSpPr>
        <p:spPr bwMode="auto">
          <a:xfrm>
            <a:off x="3368675" y="2587625"/>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Daily dose of inhaled corticosteroids</a:t>
            </a:r>
          </a:p>
          <a:p>
            <a:pPr algn="ctr"/>
            <a:r>
              <a:rPr lang="en-GB" sz="1000">
                <a:latin typeface="Arial" charset="0"/>
                <a:cs typeface="Arial" charset="0"/>
              </a:rPr>
              <a:t>(mcg BDP equivalent)</a:t>
            </a:r>
            <a:endParaRPr lang="en-US" sz="1000">
              <a:latin typeface="Arial" charset="0"/>
              <a:cs typeface="Arial" charset="0"/>
            </a:endParaRPr>
          </a:p>
        </p:txBody>
      </p:sp>
      <p:sp>
        <p:nvSpPr>
          <p:cNvPr id="2070" name="Text Box 14"/>
          <p:cNvSpPr txBox="1">
            <a:spLocks noChangeArrowheads="1"/>
          </p:cNvSpPr>
          <p:nvPr/>
        </p:nvSpPr>
        <p:spPr bwMode="auto">
          <a:xfrm rot="-5400000">
            <a:off x="5137150" y="453548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Level of GINA treatment</a:t>
            </a:r>
          </a:p>
          <a:p>
            <a:pPr algn="ctr"/>
            <a:r>
              <a:rPr lang="en-GB" sz="1000">
                <a:latin typeface="Arial" charset="0"/>
                <a:cs typeface="Arial" charset="0"/>
              </a:rPr>
              <a:t>(step)</a:t>
            </a:r>
            <a:endParaRPr lang="en-US" sz="1000">
              <a:latin typeface="Arial" charset="0"/>
              <a:cs typeface="Arial" charset="0"/>
            </a:endParaRPr>
          </a:p>
        </p:txBody>
      </p:sp>
      <p:sp>
        <p:nvSpPr>
          <p:cNvPr id="2071" name="Text Box 14"/>
          <p:cNvSpPr txBox="1">
            <a:spLocks noChangeArrowheads="1"/>
          </p:cNvSpPr>
          <p:nvPr/>
        </p:nvSpPr>
        <p:spPr bwMode="auto">
          <a:xfrm rot="-5400000">
            <a:off x="1824831" y="4612482"/>
            <a:ext cx="2282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GINA level of control</a:t>
            </a:r>
            <a:endParaRPr lang="en-US" sz="1000">
              <a:latin typeface="Arial" charset="0"/>
              <a:cs typeface="Arial" charset="0"/>
            </a:endParaRPr>
          </a:p>
        </p:txBody>
      </p:sp>
      <p:sp>
        <p:nvSpPr>
          <p:cNvPr id="2072" name="Text Box 14"/>
          <p:cNvSpPr txBox="1">
            <a:spLocks noChangeArrowheads="1"/>
          </p:cNvSpPr>
          <p:nvPr/>
        </p:nvSpPr>
        <p:spPr bwMode="auto">
          <a:xfrm rot="-5400000">
            <a:off x="-617538" y="4608513"/>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Asthma control questionnaire</a:t>
            </a:r>
          </a:p>
          <a:p>
            <a:pPr algn="ctr"/>
            <a:r>
              <a:rPr lang="en-GB" sz="1000">
                <a:latin typeface="Arial" charset="0"/>
                <a:cs typeface="Arial" charset="0"/>
              </a:rPr>
              <a:t>(score out of 7)</a:t>
            </a:r>
            <a:endParaRPr lang="en-US" sz="1000">
              <a:latin typeface="Arial" charset="0"/>
              <a:cs typeface="Arial" charset="0"/>
            </a:endParaRPr>
          </a:p>
        </p:txBody>
      </p:sp>
      <p:sp>
        <p:nvSpPr>
          <p:cNvPr id="2073" name="Text Box 14"/>
          <p:cNvSpPr txBox="1">
            <a:spLocks noChangeArrowheads="1"/>
          </p:cNvSpPr>
          <p:nvPr/>
        </p:nvSpPr>
        <p:spPr bwMode="auto">
          <a:xfrm>
            <a:off x="2941638" y="406558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Uncontrolled</a:t>
            </a:r>
            <a:endParaRPr lang="en-US" sz="1000">
              <a:latin typeface="Arial" charset="0"/>
              <a:cs typeface="Arial" charset="0"/>
            </a:endParaRPr>
          </a:p>
        </p:txBody>
      </p:sp>
      <p:sp>
        <p:nvSpPr>
          <p:cNvPr id="2074" name="Text Box 14"/>
          <p:cNvSpPr txBox="1">
            <a:spLocks noChangeArrowheads="1"/>
          </p:cNvSpPr>
          <p:nvPr/>
        </p:nvSpPr>
        <p:spPr bwMode="auto">
          <a:xfrm>
            <a:off x="3000375" y="48387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Controlled</a:t>
            </a:r>
            <a:endParaRPr lang="en-US" sz="1000">
              <a:latin typeface="Arial" charset="0"/>
              <a:cs typeface="Arial" charset="0"/>
            </a:endParaRPr>
          </a:p>
        </p:txBody>
      </p:sp>
      <p:sp>
        <p:nvSpPr>
          <p:cNvPr id="2075" name="Text Box 14"/>
          <p:cNvSpPr txBox="1">
            <a:spLocks noChangeArrowheads="1"/>
          </p:cNvSpPr>
          <p:nvPr/>
        </p:nvSpPr>
        <p:spPr bwMode="auto">
          <a:xfrm>
            <a:off x="2927350" y="44069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Partly </a:t>
            </a:r>
          </a:p>
          <a:p>
            <a:pPr algn="ctr"/>
            <a:r>
              <a:rPr lang="en-GB" sz="1000">
                <a:latin typeface="Arial" charset="0"/>
                <a:cs typeface="Arial" charset="0"/>
              </a:rPr>
              <a:t>controlled</a:t>
            </a:r>
            <a:endParaRPr lang="en-US" sz="1000">
              <a:latin typeface="Arial" charset="0"/>
              <a:cs typeface="Arial" charset="0"/>
            </a:endParaRPr>
          </a:p>
        </p:txBody>
      </p:sp>
      <p:sp>
        <p:nvSpPr>
          <p:cNvPr id="2076" name="Text Box 14"/>
          <p:cNvSpPr txBox="1">
            <a:spLocks noChangeArrowheads="1"/>
          </p:cNvSpPr>
          <p:nvPr/>
        </p:nvSpPr>
        <p:spPr bwMode="auto">
          <a:xfrm>
            <a:off x="3584575" y="5445125"/>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MAIT cell frequencies</a:t>
            </a:r>
          </a:p>
          <a:p>
            <a:pPr algn="ctr"/>
            <a:r>
              <a:rPr lang="en-GB" sz="1000">
                <a:latin typeface="Arial" charset="0"/>
                <a:cs typeface="Arial" charset="0"/>
              </a:rPr>
              <a:t>(% CD3+ cells)</a:t>
            </a:r>
            <a:endParaRPr lang="en-US" sz="1000">
              <a:latin typeface="Arial" charset="0"/>
              <a:cs typeface="Arial" charset="0"/>
            </a:endParaRPr>
          </a:p>
        </p:txBody>
      </p:sp>
      <p:sp>
        <p:nvSpPr>
          <p:cNvPr id="2077" name="Text Box 14"/>
          <p:cNvSpPr txBox="1">
            <a:spLocks noChangeArrowheads="1"/>
          </p:cNvSpPr>
          <p:nvPr/>
        </p:nvSpPr>
        <p:spPr bwMode="auto">
          <a:xfrm>
            <a:off x="6610350" y="5445125"/>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1000">
                <a:latin typeface="Arial" charset="0"/>
                <a:cs typeface="Arial" charset="0"/>
              </a:rPr>
              <a:t>MAIT cell frequencies</a:t>
            </a:r>
          </a:p>
          <a:p>
            <a:pPr algn="ctr"/>
            <a:r>
              <a:rPr lang="en-GB" sz="1000">
                <a:latin typeface="Arial" charset="0"/>
                <a:cs typeface="Arial" charset="0"/>
              </a:rPr>
              <a:t>(% CD3+ cells)</a:t>
            </a:r>
            <a:endParaRPr lang="en-US" sz="1000">
              <a:latin typeface="Arial" charset="0"/>
              <a:cs typeface="Arial" charset="0"/>
            </a:endParaRPr>
          </a:p>
        </p:txBody>
      </p:sp>
      <p:sp>
        <p:nvSpPr>
          <p:cNvPr id="2078" name="Text Box 96"/>
          <p:cNvSpPr txBox="1">
            <a:spLocks noChangeArrowheads="1"/>
          </p:cNvSpPr>
          <p:nvPr/>
        </p:nvSpPr>
        <p:spPr bwMode="auto">
          <a:xfrm>
            <a:off x="5076825" y="3676650"/>
            <a:ext cx="73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GB" sz="1000" i="1">
                <a:latin typeface="Arial" charset="0"/>
                <a:cs typeface="Arial" charset="0"/>
              </a:rPr>
              <a:t>r</a:t>
            </a:r>
            <a:r>
              <a:rPr lang="en-GB" sz="1000" baseline="-25000">
                <a:latin typeface="Arial" charset="0"/>
                <a:cs typeface="Arial" charset="0"/>
              </a:rPr>
              <a:t>s</a:t>
            </a:r>
            <a:r>
              <a:rPr lang="en-GB" sz="1000">
                <a:latin typeface="Arial" charset="0"/>
                <a:cs typeface="Arial" charset="0"/>
              </a:rPr>
              <a:t>= -0.55</a:t>
            </a:r>
          </a:p>
          <a:p>
            <a:r>
              <a:rPr lang="en-GB" sz="1000">
                <a:latin typeface="Arial" charset="0"/>
                <a:cs typeface="Arial" charset="0"/>
              </a:rPr>
              <a:t>P&lt;0.0001</a:t>
            </a:r>
            <a:endParaRPr lang="en-US" sz="1000">
              <a:latin typeface="Arial" charset="0"/>
              <a:cs typeface="Arial" charset="0"/>
            </a:endParaRPr>
          </a:p>
        </p:txBody>
      </p:sp>
    </p:spTree>
    <p:extLst>
      <p:ext uri="{BB962C8B-B14F-4D97-AF65-F5344CB8AC3E}">
        <p14:creationId xmlns:p14="http://schemas.microsoft.com/office/powerpoint/2010/main" val="379835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1"/>
          <p:cNvPicPr>
            <a:picLocks noChangeAspect="1" noChangeArrowheads="1"/>
          </p:cNvPicPr>
          <p:nvPr/>
        </p:nvPicPr>
        <p:blipFill>
          <a:blip r:embed="rId3">
            <a:extLst>
              <a:ext uri="{28A0092B-C50C-407E-A947-70E740481C1C}">
                <a14:useLocalDpi xmlns:a14="http://schemas.microsoft.com/office/drawing/2010/main" val="0"/>
              </a:ext>
            </a:extLst>
          </a:blip>
          <a:srcRect l="1192" t="9100" r="9537" b="1122"/>
          <a:stretch>
            <a:fillRect/>
          </a:stretch>
        </p:blipFill>
        <p:spPr bwMode="auto">
          <a:xfrm>
            <a:off x="1049338" y="1712913"/>
            <a:ext cx="1144587"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1" name="Picture 72"/>
          <p:cNvPicPr>
            <a:picLocks noChangeAspect="1" noChangeArrowheads="1"/>
          </p:cNvPicPr>
          <p:nvPr/>
        </p:nvPicPr>
        <p:blipFill>
          <a:blip r:embed="rId4">
            <a:extLst>
              <a:ext uri="{28A0092B-C50C-407E-A947-70E740481C1C}">
                <a14:useLocalDpi xmlns:a14="http://schemas.microsoft.com/office/drawing/2010/main" val="0"/>
              </a:ext>
            </a:extLst>
          </a:blip>
          <a:srcRect l="1212" t="1099" r="23701" b="1099"/>
          <a:stretch>
            <a:fillRect/>
          </a:stretch>
        </p:blipFill>
        <p:spPr bwMode="auto">
          <a:xfrm>
            <a:off x="684213" y="3213100"/>
            <a:ext cx="1119187"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2" name="Picture 70"/>
          <p:cNvPicPr>
            <a:picLocks noChangeAspect="1" noChangeArrowheads="1"/>
          </p:cNvPicPr>
          <p:nvPr/>
        </p:nvPicPr>
        <p:blipFill>
          <a:blip r:embed="rId5">
            <a:extLst>
              <a:ext uri="{28A0092B-C50C-407E-A947-70E740481C1C}">
                <a14:useLocalDpi xmlns:a14="http://schemas.microsoft.com/office/drawing/2010/main" val="0"/>
              </a:ext>
            </a:extLst>
          </a:blip>
          <a:srcRect l="1192" t="6728" r="1192" b="1122"/>
          <a:stretch>
            <a:fillRect/>
          </a:stretch>
        </p:blipFill>
        <p:spPr bwMode="auto">
          <a:xfrm>
            <a:off x="684213" y="188913"/>
            <a:ext cx="15906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3" name="Picture 68"/>
          <p:cNvPicPr>
            <a:picLocks noChangeAspect="1" noChangeArrowheads="1"/>
          </p:cNvPicPr>
          <p:nvPr/>
        </p:nvPicPr>
        <p:blipFill>
          <a:blip r:embed="rId6">
            <a:extLst>
              <a:ext uri="{28A0092B-C50C-407E-A947-70E740481C1C}">
                <a14:useLocalDpi xmlns:a14="http://schemas.microsoft.com/office/drawing/2010/main" val="0"/>
              </a:ext>
            </a:extLst>
          </a:blip>
          <a:srcRect l="1135" t="1099" r="19287" b="1196"/>
          <a:stretch>
            <a:fillRect/>
          </a:stretch>
        </p:blipFill>
        <p:spPr bwMode="auto">
          <a:xfrm>
            <a:off x="7223125" y="3314700"/>
            <a:ext cx="1184275"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4" name="Picture 66"/>
          <p:cNvPicPr>
            <a:picLocks noChangeAspect="1" noChangeArrowheads="1"/>
          </p:cNvPicPr>
          <p:nvPr/>
        </p:nvPicPr>
        <p:blipFill>
          <a:blip r:embed="rId7">
            <a:extLst>
              <a:ext uri="{28A0092B-C50C-407E-A947-70E740481C1C}">
                <a14:useLocalDpi xmlns:a14="http://schemas.microsoft.com/office/drawing/2010/main" val="0"/>
              </a:ext>
            </a:extLst>
          </a:blip>
          <a:srcRect l="1152" t="6715" r="1152" b="1102"/>
          <a:stretch>
            <a:fillRect/>
          </a:stretch>
        </p:blipFill>
        <p:spPr bwMode="auto">
          <a:xfrm>
            <a:off x="7183438" y="188913"/>
            <a:ext cx="1616075"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5" name="Picture 64"/>
          <p:cNvPicPr>
            <a:picLocks noChangeAspect="1" noChangeArrowheads="1"/>
          </p:cNvPicPr>
          <p:nvPr/>
        </p:nvPicPr>
        <p:blipFill>
          <a:blip r:embed="rId8">
            <a:extLst>
              <a:ext uri="{28A0092B-C50C-407E-A947-70E740481C1C}">
                <a14:useLocalDpi xmlns:a14="http://schemas.microsoft.com/office/drawing/2010/main" val="0"/>
              </a:ext>
            </a:extLst>
          </a:blip>
          <a:srcRect l="1115" t="1146" r="22902" b="2431"/>
          <a:stretch>
            <a:fillRect/>
          </a:stretch>
        </p:blipFill>
        <p:spPr bwMode="auto">
          <a:xfrm>
            <a:off x="2828925" y="3284538"/>
            <a:ext cx="1130300"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6" name="Picture 61"/>
          <p:cNvPicPr>
            <a:picLocks noChangeAspect="1" noChangeArrowheads="1"/>
          </p:cNvPicPr>
          <p:nvPr/>
        </p:nvPicPr>
        <p:blipFill>
          <a:blip r:embed="rId9">
            <a:extLst>
              <a:ext uri="{28A0092B-C50C-407E-A947-70E740481C1C}">
                <a14:useLocalDpi xmlns:a14="http://schemas.microsoft.com/office/drawing/2010/main" val="0"/>
              </a:ext>
            </a:extLst>
          </a:blip>
          <a:srcRect l="1155" t="1105" r="1155" b="1105"/>
          <a:stretch>
            <a:fillRect/>
          </a:stretch>
        </p:blipFill>
        <p:spPr bwMode="auto">
          <a:xfrm>
            <a:off x="5084763" y="379413"/>
            <a:ext cx="1031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7" name="Picture 60"/>
          <p:cNvPicPr>
            <a:picLocks noChangeAspect="1" noChangeArrowheads="1"/>
          </p:cNvPicPr>
          <p:nvPr/>
        </p:nvPicPr>
        <p:blipFill>
          <a:blip r:embed="rId10">
            <a:extLst>
              <a:ext uri="{28A0092B-C50C-407E-A947-70E740481C1C}">
                <a14:useLocalDpi xmlns:a14="http://schemas.microsoft.com/office/drawing/2010/main" val="0"/>
              </a:ext>
            </a:extLst>
          </a:blip>
          <a:srcRect l="1149" t="6715" r="1149" b="1102"/>
          <a:stretch>
            <a:fillRect/>
          </a:stretch>
        </p:blipFill>
        <p:spPr bwMode="auto">
          <a:xfrm>
            <a:off x="5003800" y="188913"/>
            <a:ext cx="1622425"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8" name="Picture 54"/>
          <p:cNvPicPr>
            <a:picLocks noChangeAspect="1" noChangeArrowheads="1"/>
          </p:cNvPicPr>
          <p:nvPr/>
        </p:nvPicPr>
        <p:blipFill>
          <a:blip r:embed="rId11">
            <a:extLst>
              <a:ext uri="{28A0092B-C50C-407E-A947-70E740481C1C}">
                <a14:useLocalDpi xmlns:a14="http://schemas.microsoft.com/office/drawing/2010/main" val="0"/>
              </a:ext>
            </a:extLst>
          </a:blip>
          <a:srcRect l="1843" t="14886" r="1843" b="1160"/>
          <a:stretch>
            <a:fillRect/>
          </a:stretch>
        </p:blipFill>
        <p:spPr bwMode="auto">
          <a:xfrm>
            <a:off x="2792413" y="5308600"/>
            <a:ext cx="1101725"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9" name="Picture 51"/>
          <p:cNvPicPr>
            <a:picLocks noChangeAspect="1" noChangeArrowheads="1"/>
          </p:cNvPicPr>
          <p:nvPr/>
        </p:nvPicPr>
        <p:blipFill>
          <a:blip r:embed="rId12">
            <a:extLst>
              <a:ext uri="{28A0092B-C50C-407E-A947-70E740481C1C}">
                <a14:useLocalDpi xmlns:a14="http://schemas.microsoft.com/office/drawing/2010/main" val="0"/>
              </a:ext>
            </a:extLst>
          </a:blip>
          <a:srcRect l="1149" t="6708" r="1149" b="1099"/>
          <a:stretch>
            <a:fillRect/>
          </a:stretch>
        </p:blipFill>
        <p:spPr bwMode="auto">
          <a:xfrm>
            <a:off x="2809875" y="188913"/>
            <a:ext cx="16192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60" name="Picture 69"/>
          <p:cNvPicPr>
            <a:picLocks noChangeAspect="1" noChangeArrowheads="1"/>
          </p:cNvPicPr>
          <p:nvPr/>
        </p:nvPicPr>
        <p:blipFill>
          <a:blip r:embed="rId13">
            <a:extLst>
              <a:ext uri="{28A0092B-C50C-407E-A947-70E740481C1C}">
                <a14:useLocalDpi xmlns:a14="http://schemas.microsoft.com/office/drawing/2010/main" val="0"/>
              </a:ext>
            </a:extLst>
          </a:blip>
          <a:srcRect l="1718" t="1077" r="1718" b="1077"/>
          <a:stretch>
            <a:fillRect/>
          </a:stretch>
        </p:blipFill>
        <p:spPr bwMode="auto">
          <a:xfrm>
            <a:off x="7197725" y="5129213"/>
            <a:ext cx="1046163"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61" name="Picture 67"/>
          <p:cNvPicPr>
            <a:picLocks noChangeAspect="1" noChangeArrowheads="1"/>
          </p:cNvPicPr>
          <p:nvPr/>
        </p:nvPicPr>
        <p:blipFill>
          <a:blip r:embed="rId14">
            <a:extLst>
              <a:ext uri="{28A0092B-C50C-407E-A947-70E740481C1C}">
                <a14:useLocalDpi xmlns:a14="http://schemas.microsoft.com/office/drawing/2010/main" val="0"/>
              </a:ext>
            </a:extLst>
          </a:blip>
          <a:srcRect l="1537" t="8255" r="1537" b="938"/>
          <a:stretch>
            <a:fillRect/>
          </a:stretch>
        </p:blipFill>
        <p:spPr bwMode="auto">
          <a:xfrm>
            <a:off x="5068888" y="5208588"/>
            <a:ext cx="102235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62" name="Picture 46"/>
          <p:cNvPicPr>
            <a:picLocks noChangeAspect="1" noChangeArrowheads="1"/>
          </p:cNvPicPr>
          <p:nvPr/>
        </p:nvPicPr>
        <p:blipFill>
          <a:blip r:embed="rId15">
            <a:extLst>
              <a:ext uri="{28A0092B-C50C-407E-A947-70E740481C1C}">
                <a14:useLocalDpi xmlns:a14="http://schemas.microsoft.com/office/drawing/2010/main" val="0"/>
              </a:ext>
            </a:extLst>
          </a:blip>
          <a:srcRect l="5046" t="1099" r="25725" b="2545"/>
          <a:stretch>
            <a:fillRect/>
          </a:stretch>
        </p:blipFill>
        <p:spPr bwMode="auto">
          <a:xfrm>
            <a:off x="5084763" y="3414713"/>
            <a:ext cx="1031875"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63" name="Picture 66"/>
          <p:cNvPicPr>
            <a:picLocks noChangeAspect="1" noChangeArrowheads="1"/>
          </p:cNvPicPr>
          <p:nvPr/>
        </p:nvPicPr>
        <p:blipFill>
          <a:blip r:embed="rId16">
            <a:extLst>
              <a:ext uri="{28A0092B-C50C-407E-A947-70E740481C1C}">
                <a14:useLocalDpi xmlns:a14="http://schemas.microsoft.com/office/drawing/2010/main" val="0"/>
              </a:ext>
            </a:extLst>
          </a:blip>
          <a:srcRect l="1537" t="940" r="1537" b="940"/>
          <a:stretch>
            <a:fillRect/>
          </a:stretch>
        </p:blipFill>
        <p:spPr bwMode="auto">
          <a:xfrm>
            <a:off x="696913" y="5124450"/>
            <a:ext cx="102235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64" name="Text Box 11"/>
          <p:cNvSpPr txBox="1">
            <a:spLocks noChangeArrowheads="1"/>
          </p:cNvSpPr>
          <p:nvPr/>
        </p:nvSpPr>
        <p:spPr bwMode="auto">
          <a:xfrm>
            <a:off x="420688" y="-11113"/>
            <a:ext cx="5508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PBMC</a:t>
            </a:r>
          </a:p>
        </p:txBody>
      </p:sp>
      <p:sp>
        <p:nvSpPr>
          <p:cNvPr id="2065" name="Text Box 11"/>
          <p:cNvSpPr txBox="1">
            <a:spLocks noChangeArrowheads="1"/>
          </p:cNvSpPr>
          <p:nvPr/>
        </p:nvSpPr>
        <p:spPr bwMode="auto">
          <a:xfrm>
            <a:off x="1371600" y="5367338"/>
            <a:ext cx="482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T reg</a:t>
            </a:r>
          </a:p>
          <a:p>
            <a:pPr algn="ctr" eaLnBrk="0" hangingPunct="0"/>
            <a:r>
              <a:rPr lang="en-GB" sz="1000">
                <a:solidFill>
                  <a:srgbClr val="000000"/>
                </a:solidFill>
                <a:latin typeface="Arial" charset="0"/>
                <a:cs typeface="ＭＳ Ｐゴシック" charset="0"/>
              </a:rPr>
              <a:t>3.8%</a:t>
            </a:r>
          </a:p>
        </p:txBody>
      </p:sp>
      <p:sp>
        <p:nvSpPr>
          <p:cNvPr id="2066" name="Text Box 11"/>
          <p:cNvSpPr txBox="1">
            <a:spLocks noChangeArrowheads="1"/>
          </p:cNvSpPr>
          <p:nvPr/>
        </p:nvSpPr>
        <p:spPr bwMode="auto">
          <a:xfrm>
            <a:off x="820738" y="106363"/>
            <a:ext cx="5445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17</a:t>
            </a:r>
          </a:p>
          <a:p>
            <a:pPr eaLnBrk="0" hangingPunct="0"/>
            <a:r>
              <a:rPr lang="en-GB" sz="1000">
                <a:solidFill>
                  <a:srgbClr val="000000"/>
                </a:solidFill>
                <a:latin typeface="Arial" charset="0"/>
                <a:cs typeface="ＭＳ Ｐゴシック" charset="0"/>
              </a:rPr>
              <a:t>0.63%</a:t>
            </a:r>
          </a:p>
        </p:txBody>
      </p:sp>
      <p:sp>
        <p:nvSpPr>
          <p:cNvPr id="2067" name="Text Box 11"/>
          <p:cNvSpPr txBox="1">
            <a:spLocks noChangeArrowheads="1"/>
          </p:cNvSpPr>
          <p:nvPr/>
        </p:nvSpPr>
        <p:spPr bwMode="auto">
          <a:xfrm>
            <a:off x="2120900" y="846138"/>
            <a:ext cx="4397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a:t>
            </a:r>
          </a:p>
          <a:p>
            <a:pPr eaLnBrk="0" hangingPunct="0"/>
            <a:r>
              <a:rPr lang="en-GB" sz="1000">
                <a:solidFill>
                  <a:srgbClr val="000000"/>
                </a:solidFill>
                <a:latin typeface="Arial" charset="0"/>
                <a:cs typeface="ＭＳ Ｐゴシック" charset="0"/>
              </a:rPr>
              <a:t>20%</a:t>
            </a:r>
          </a:p>
        </p:txBody>
      </p:sp>
      <p:sp>
        <p:nvSpPr>
          <p:cNvPr id="2068" name="Text Box 51"/>
          <p:cNvSpPr txBox="1">
            <a:spLocks noChangeArrowheads="1"/>
          </p:cNvSpPr>
          <p:nvPr/>
        </p:nvSpPr>
        <p:spPr bwMode="auto">
          <a:xfrm rot="-5400000">
            <a:off x="51594" y="4344194"/>
            <a:ext cx="53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IL-13</a:t>
            </a:r>
            <a:endParaRPr lang="en-US" sz="1200">
              <a:latin typeface="Arial" charset="0"/>
            </a:endParaRPr>
          </a:p>
        </p:txBody>
      </p:sp>
      <p:sp>
        <p:nvSpPr>
          <p:cNvPr id="2069" name="Text Box 52"/>
          <p:cNvSpPr txBox="1">
            <a:spLocks noChangeArrowheads="1"/>
          </p:cNvSpPr>
          <p:nvPr/>
        </p:nvSpPr>
        <p:spPr bwMode="auto">
          <a:xfrm>
            <a:off x="474663" y="4576763"/>
            <a:ext cx="487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CD4</a:t>
            </a:r>
            <a:endParaRPr lang="en-US" sz="1200">
              <a:latin typeface="Arial" charset="0"/>
            </a:endParaRPr>
          </a:p>
        </p:txBody>
      </p:sp>
      <p:sp>
        <p:nvSpPr>
          <p:cNvPr id="2070" name="Line 77"/>
          <p:cNvSpPr>
            <a:spLocks noChangeShapeType="1"/>
          </p:cNvSpPr>
          <p:nvPr/>
        </p:nvSpPr>
        <p:spPr bwMode="auto">
          <a:xfrm flipV="1">
            <a:off x="428625" y="4249738"/>
            <a:ext cx="0" cy="3603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bIns="0">
            <a:spAutoFit/>
          </a:bodyPr>
          <a:lstStyle/>
          <a:p>
            <a:endParaRPr lang="en-US"/>
          </a:p>
        </p:txBody>
      </p:sp>
      <p:sp>
        <p:nvSpPr>
          <p:cNvPr id="2071" name="Line 79"/>
          <p:cNvSpPr>
            <a:spLocks noChangeShapeType="1"/>
          </p:cNvSpPr>
          <p:nvPr/>
        </p:nvSpPr>
        <p:spPr bwMode="auto">
          <a:xfrm rot="2700000" flipV="1">
            <a:off x="473075" y="4487863"/>
            <a:ext cx="217488" cy="2206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sp>
        <p:nvSpPr>
          <p:cNvPr id="2072" name="Text Box 55"/>
          <p:cNvSpPr txBox="1">
            <a:spLocks noChangeArrowheads="1"/>
          </p:cNvSpPr>
          <p:nvPr/>
        </p:nvSpPr>
        <p:spPr bwMode="auto">
          <a:xfrm rot="-5400000">
            <a:off x="140494" y="1350169"/>
            <a:ext cx="47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IL17</a:t>
            </a:r>
            <a:endParaRPr lang="en-US" sz="1200">
              <a:latin typeface="Arial" charset="0"/>
            </a:endParaRPr>
          </a:p>
        </p:txBody>
      </p:sp>
      <p:sp>
        <p:nvSpPr>
          <p:cNvPr id="2073" name="Text Box 56"/>
          <p:cNvSpPr txBox="1">
            <a:spLocks noChangeArrowheads="1"/>
          </p:cNvSpPr>
          <p:nvPr/>
        </p:nvSpPr>
        <p:spPr bwMode="auto">
          <a:xfrm>
            <a:off x="384175" y="1557338"/>
            <a:ext cx="506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IFN</a:t>
            </a:r>
            <a:r>
              <a:rPr lang="el-GR" sz="1200">
                <a:latin typeface="Arial" charset="0"/>
              </a:rPr>
              <a:t>γ</a:t>
            </a:r>
          </a:p>
        </p:txBody>
      </p:sp>
      <p:sp>
        <p:nvSpPr>
          <p:cNvPr id="2074" name="Line 77"/>
          <p:cNvSpPr>
            <a:spLocks noChangeShapeType="1"/>
          </p:cNvSpPr>
          <p:nvPr/>
        </p:nvSpPr>
        <p:spPr bwMode="auto">
          <a:xfrm flipV="1">
            <a:off x="490538" y="1230313"/>
            <a:ext cx="0" cy="3603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bIns="0">
            <a:spAutoFit/>
          </a:bodyPr>
          <a:lstStyle/>
          <a:p>
            <a:endParaRPr lang="en-US"/>
          </a:p>
        </p:txBody>
      </p:sp>
      <p:sp>
        <p:nvSpPr>
          <p:cNvPr id="2075" name="Line 79"/>
          <p:cNvSpPr>
            <a:spLocks noChangeShapeType="1"/>
          </p:cNvSpPr>
          <p:nvPr/>
        </p:nvSpPr>
        <p:spPr bwMode="auto">
          <a:xfrm rot="2700000" flipV="1">
            <a:off x="534988" y="1468438"/>
            <a:ext cx="217487" cy="22066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sp>
        <p:nvSpPr>
          <p:cNvPr id="2076" name="Text Box 59"/>
          <p:cNvSpPr txBox="1">
            <a:spLocks noChangeArrowheads="1"/>
          </p:cNvSpPr>
          <p:nvPr/>
        </p:nvSpPr>
        <p:spPr bwMode="auto">
          <a:xfrm rot="-5400000">
            <a:off x="68263" y="6329363"/>
            <a:ext cx="62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FoxP3</a:t>
            </a:r>
            <a:endParaRPr lang="en-US" sz="1200">
              <a:latin typeface="Arial" charset="0"/>
            </a:endParaRPr>
          </a:p>
        </p:txBody>
      </p:sp>
      <p:sp>
        <p:nvSpPr>
          <p:cNvPr id="2077" name="Text Box 60"/>
          <p:cNvSpPr txBox="1">
            <a:spLocks noChangeArrowheads="1"/>
          </p:cNvSpPr>
          <p:nvPr/>
        </p:nvSpPr>
        <p:spPr bwMode="auto">
          <a:xfrm>
            <a:off x="384175" y="6610350"/>
            <a:ext cx="487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CD4</a:t>
            </a:r>
            <a:endParaRPr lang="en-US" sz="1200">
              <a:latin typeface="Arial" charset="0"/>
            </a:endParaRPr>
          </a:p>
        </p:txBody>
      </p:sp>
      <p:sp>
        <p:nvSpPr>
          <p:cNvPr id="2078" name="Line 77"/>
          <p:cNvSpPr>
            <a:spLocks noChangeShapeType="1"/>
          </p:cNvSpPr>
          <p:nvPr/>
        </p:nvSpPr>
        <p:spPr bwMode="auto">
          <a:xfrm flipV="1">
            <a:off x="490538" y="6283325"/>
            <a:ext cx="0" cy="36036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bIns="0">
            <a:spAutoFit/>
          </a:bodyPr>
          <a:lstStyle/>
          <a:p>
            <a:endParaRPr lang="en-US"/>
          </a:p>
        </p:txBody>
      </p:sp>
      <p:sp>
        <p:nvSpPr>
          <p:cNvPr id="2079" name="Line 79"/>
          <p:cNvSpPr>
            <a:spLocks noChangeShapeType="1"/>
          </p:cNvSpPr>
          <p:nvPr/>
        </p:nvSpPr>
        <p:spPr bwMode="auto">
          <a:xfrm rot="2700000" flipV="1">
            <a:off x="534988" y="6521450"/>
            <a:ext cx="217487" cy="22066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sp>
        <p:nvSpPr>
          <p:cNvPr id="2080" name="Text Box 11"/>
          <p:cNvSpPr txBox="1">
            <a:spLocks noChangeArrowheads="1"/>
          </p:cNvSpPr>
          <p:nvPr/>
        </p:nvSpPr>
        <p:spPr bwMode="auto">
          <a:xfrm>
            <a:off x="2411413" y="-11113"/>
            <a:ext cx="619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Sputum</a:t>
            </a:r>
          </a:p>
        </p:txBody>
      </p:sp>
      <p:sp>
        <p:nvSpPr>
          <p:cNvPr id="2081" name="Text Box 11"/>
          <p:cNvSpPr txBox="1">
            <a:spLocks noChangeArrowheads="1"/>
          </p:cNvSpPr>
          <p:nvPr/>
        </p:nvSpPr>
        <p:spPr bwMode="auto">
          <a:xfrm>
            <a:off x="3657600" y="5367338"/>
            <a:ext cx="482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T reg</a:t>
            </a:r>
          </a:p>
          <a:p>
            <a:pPr algn="ctr" eaLnBrk="0" hangingPunct="0"/>
            <a:r>
              <a:rPr lang="en-GB" sz="1000">
                <a:solidFill>
                  <a:srgbClr val="000000"/>
                </a:solidFill>
                <a:latin typeface="Arial" charset="0"/>
                <a:cs typeface="ＭＳ Ｐゴシック" charset="0"/>
              </a:rPr>
              <a:t>4.5%</a:t>
            </a:r>
          </a:p>
        </p:txBody>
      </p:sp>
      <p:sp>
        <p:nvSpPr>
          <p:cNvPr id="2082" name="Text Box 11"/>
          <p:cNvSpPr txBox="1">
            <a:spLocks noChangeArrowheads="1"/>
          </p:cNvSpPr>
          <p:nvPr/>
        </p:nvSpPr>
        <p:spPr bwMode="auto">
          <a:xfrm>
            <a:off x="2952750" y="106363"/>
            <a:ext cx="466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17</a:t>
            </a:r>
          </a:p>
          <a:p>
            <a:pPr eaLnBrk="0" hangingPunct="0"/>
            <a:r>
              <a:rPr lang="en-GB" sz="1000">
                <a:solidFill>
                  <a:srgbClr val="000000"/>
                </a:solidFill>
                <a:latin typeface="Arial" charset="0"/>
                <a:cs typeface="ＭＳ Ｐゴシック" charset="0"/>
              </a:rPr>
              <a:t>10%</a:t>
            </a:r>
          </a:p>
        </p:txBody>
      </p:sp>
      <p:sp>
        <p:nvSpPr>
          <p:cNvPr id="2083" name="Text Box 11"/>
          <p:cNvSpPr txBox="1">
            <a:spLocks noChangeArrowheads="1"/>
          </p:cNvSpPr>
          <p:nvPr/>
        </p:nvSpPr>
        <p:spPr bwMode="auto">
          <a:xfrm>
            <a:off x="4121150" y="846138"/>
            <a:ext cx="4397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a:t>
            </a:r>
          </a:p>
          <a:p>
            <a:pPr eaLnBrk="0" hangingPunct="0"/>
            <a:r>
              <a:rPr lang="en-GB" sz="1000">
                <a:solidFill>
                  <a:srgbClr val="000000"/>
                </a:solidFill>
                <a:latin typeface="Arial" charset="0"/>
                <a:cs typeface="ＭＳ Ｐゴシック" charset="0"/>
              </a:rPr>
              <a:t>55%</a:t>
            </a:r>
          </a:p>
        </p:txBody>
      </p:sp>
      <p:sp>
        <p:nvSpPr>
          <p:cNvPr id="2084" name="Text Box 11"/>
          <p:cNvSpPr txBox="1">
            <a:spLocks noChangeArrowheads="1"/>
          </p:cNvSpPr>
          <p:nvPr/>
        </p:nvSpPr>
        <p:spPr bwMode="auto">
          <a:xfrm>
            <a:off x="4833938" y="-11113"/>
            <a:ext cx="425450"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BAL</a:t>
            </a:r>
          </a:p>
        </p:txBody>
      </p:sp>
      <p:sp>
        <p:nvSpPr>
          <p:cNvPr id="2085" name="Text Box 11"/>
          <p:cNvSpPr txBox="1">
            <a:spLocks noChangeArrowheads="1"/>
          </p:cNvSpPr>
          <p:nvPr/>
        </p:nvSpPr>
        <p:spPr bwMode="auto">
          <a:xfrm>
            <a:off x="5724525" y="5367338"/>
            <a:ext cx="4826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T reg</a:t>
            </a:r>
          </a:p>
          <a:p>
            <a:pPr algn="ctr" eaLnBrk="0" hangingPunct="0"/>
            <a:r>
              <a:rPr lang="en-GB" sz="1000">
                <a:solidFill>
                  <a:srgbClr val="000000"/>
                </a:solidFill>
                <a:latin typeface="Arial" charset="0"/>
                <a:cs typeface="ＭＳ Ｐゴシック" charset="0"/>
              </a:rPr>
              <a:t>8.2%</a:t>
            </a:r>
          </a:p>
        </p:txBody>
      </p:sp>
      <p:sp>
        <p:nvSpPr>
          <p:cNvPr id="2086" name="Text Box 11"/>
          <p:cNvSpPr txBox="1">
            <a:spLocks noChangeArrowheads="1"/>
          </p:cNvSpPr>
          <p:nvPr/>
        </p:nvSpPr>
        <p:spPr bwMode="auto">
          <a:xfrm>
            <a:off x="5154613" y="125413"/>
            <a:ext cx="4746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17</a:t>
            </a:r>
          </a:p>
          <a:p>
            <a:pPr algn="ctr" eaLnBrk="0" hangingPunct="0"/>
            <a:r>
              <a:rPr lang="en-GB" sz="1000">
                <a:solidFill>
                  <a:srgbClr val="000000"/>
                </a:solidFill>
                <a:latin typeface="Arial" charset="0"/>
                <a:cs typeface="ＭＳ Ｐゴシック" charset="0"/>
              </a:rPr>
              <a:t>6.9%</a:t>
            </a:r>
          </a:p>
        </p:txBody>
      </p:sp>
      <p:sp>
        <p:nvSpPr>
          <p:cNvPr id="2087" name="Text Box 11"/>
          <p:cNvSpPr txBox="1">
            <a:spLocks noChangeArrowheads="1"/>
          </p:cNvSpPr>
          <p:nvPr/>
        </p:nvSpPr>
        <p:spPr bwMode="auto">
          <a:xfrm>
            <a:off x="6308725" y="846138"/>
            <a:ext cx="4397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a:t>
            </a:r>
          </a:p>
          <a:p>
            <a:pPr eaLnBrk="0" hangingPunct="0"/>
            <a:r>
              <a:rPr lang="en-GB" sz="1000">
                <a:solidFill>
                  <a:srgbClr val="000000"/>
                </a:solidFill>
                <a:latin typeface="Arial" charset="0"/>
                <a:cs typeface="ＭＳ Ｐゴシック" charset="0"/>
              </a:rPr>
              <a:t>45%</a:t>
            </a:r>
          </a:p>
        </p:txBody>
      </p:sp>
      <p:sp>
        <p:nvSpPr>
          <p:cNvPr id="2088" name="Text Box 11"/>
          <p:cNvSpPr txBox="1">
            <a:spLocks noChangeArrowheads="1"/>
          </p:cNvSpPr>
          <p:nvPr/>
        </p:nvSpPr>
        <p:spPr bwMode="auto">
          <a:xfrm>
            <a:off x="6875463" y="-26988"/>
            <a:ext cx="5635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Biopsy</a:t>
            </a:r>
          </a:p>
        </p:txBody>
      </p:sp>
      <p:sp>
        <p:nvSpPr>
          <p:cNvPr id="2089" name="Text Box 11"/>
          <p:cNvSpPr txBox="1">
            <a:spLocks noChangeArrowheads="1"/>
          </p:cNvSpPr>
          <p:nvPr/>
        </p:nvSpPr>
        <p:spPr bwMode="auto">
          <a:xfrm>
            <a:off x="7329488" y="5137150"/>
            <a:ext cx="482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T reg</a:t>
            </a:r>
          </a:p>
          <a:p>
            <a:pPr algn="ctr" eaLnBrk="0" hangingPunct="0"/>
            <a:endParaRPr lang="en-GB" sz="1000">
              <a:solidFill>
                <a:srgbClr val="000000"/>
              </a:solidFill>
              <a:latin typeface="Arial" charset="0"/>
              <a:cs typeface="ＭＳ Ｐゴシック" charset="0"/>
            </a:endParaRPr>
          </a:p>
          <a:p>
            <a:pPr algn="ctr" eaLnBrk="0" hangingPunct="0"/>
            <a:r>
              <a:rPr lang="en-GB" sz="1000">
                <a:solidFill>
                  <a:srgbClr val="000000"/>
                </a:solidFill>
                <a:latin typeface="Arial" charset="0"/>
                <a:cs typeface="ＭＳ Ｐゴシック" charset="0"/>
              </a:rPr>
              <a:t>5.7%</a:t>
            </a:r>
          </a:p>
        </p:txBody>
      </p:sp>
      <p:sp>
        <p:nvSpPr>
          <p:cNvPr id="2090" name="Text Box 11"/>
          <p:cNvSpPr txBox="1">
            <a:spLocks noChangeArrowheads="1"/>
          </p:cNvSpPr>
          <p:nvPr/>
        </p:nvSpPr>
        <p:spPr bwMode="auto">
          <a:xfrm>
            <a:off x="7342188" y="115888"/>
            <a:ext cx="4746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17</a:t>
            </a:r>
          </a:p>
          <a:p>
            <a:pPr algn="ctr" eaLnBrk="0" hangingPunct="0"/>
            <a:r>
              <a:rPr lang="en-GB" sz="1000">
                <a:solidFill>
                  <a:srgbClr val="000000"/>
                </a:solidFill>
                <a:latin typeface="Arial" charset="0"/>
                <a:cs typeface="ＭＳ Ｐゴシック" charset="0"/>
              </a:rPr>
              <a:t>7.6%</a:t>
            </a:r>
          </a:p>
        </p:txBody>
      </p:sp>
      <p:sp>
        <p:nvSpPr>
          <p:cNvPr id="2091" name="Text Box 11"/>
          <p:cNvSpPr txBox="1">
            <a:spLocks noChangeArrowheads="1"/>
          </p:cNvSpPr>
          <p:nvPr/>
        </p:nvSpPr>
        <p:spPr bwMode="auto">
          <a:xfrm>
            <a:off x="8483600" y="830263"/>
            <a:ext cx="4397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1</a:t>
            </a:r>
          </a:p>
          <a:p>
            <a:pPr eaLnBrk="0" hangingPunct="0"/>
            <a:r>
              <a:rPr lang="en-GB" sz="1000">
                <a:solidFill>
                  <a:srgbClr val="000000"/>
                </a:solidFill>
                <a:latin typeface="Arial" charset="0"/>
                <a:cs typeface="ＭＳ Ｐゴシック" charset="0"/>
              </a:rPr>
              <a:t>34%</a:t>
            </a:r>
          </a:p>
        </p:txBody>
      </p:sp>
      <p:sp>
        <p:nvSpPr>
          <p:cNvPr id="2092" name="Text Box 59"/>
          <p:cNvSpPr txBox="1">
            <a:spLocks noChangeArrowheads="1"/>
          </p:cNvSpPr>
          <p:nvPr/>
        </p:nvSpPr>
        <p:spPr bwMode="auto">
          <a:xfrm rot="-5400000">
            <a:off x="6604000" y="6316663"/>
            <a:ext cx="623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FoxP3</a:t>
            </a:r>
            <a:endParaRPr lang="en-US" sz="1200">
              <a:latin typeface="Arial" charset="0"/>
            </a:endParaRPr>
          </a:p>
        </p:txBody>
      </p:sp>
      <p:sp>
        <p:nvSpPr>
          <p:cNvPr id="2093" name="Text Box 60"/>
          <p:cNvSpPr txBox="1">
            <a:spLocks noChangeArrowheads="1"/>
          </p:cNvSpPr>
          <p:nvPr/>
        </p:nvSpPr>
        <p:spPr bwMode="auto">
          <a:xfrm>
            <a:off x="6919913" y="6597650"/>
            <a:ext cx="487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r>
              <a:rPr lang="en-GB" sz="1200">
                <a:latin typeface="Arial" charset="0"/>
              </a:rPr>
              <a:t>CD8</a:t>
            </a:r>
            <a:endParaRPr lang="en-US" sz="1200">
              <a:latin typeface="Arial" charset="0"/>
            </a:endParaRPr>
          </a:p>
        </p:txBody>
      </p:sp>
      <p:sp>
        <p:nvSpPr>
          <p:cNvPr id="2094" name="Line 77"/>
          <p:cNvSpPr>
            <a:spLocks noChangeShapeType="1"/>
          </p:cNvSpPr>
          <p:nvPr/>
        </p:nvSpPr>
        <p:spPr bwMode="auto">
          <a:xfrm flipV="1">
            <a:off x="7026275" y="6270625"/>
            <a:ext cx="0" cy="36036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bIns="0">
            <a:spAutoFit/>
          </a:bodyPr>
          <a:lstStyle/>
          <a:p>
            <a:endParaRPr lang="en-US"/>
          </a:p>
        </p:txBody>
      </p:sp>
      <p:sp>
        <p:nvSpPr>
          <p:cNvPr id="2095" name="Line 79"/>
          <p:cNvSpPr>
            <a:spLocks noChangeShapeType="1"/>
          </p:cNvSpPr>
          <p:nvPr/>
        </p:nvSpPr>
        <p:spPr bwMode="auto">
          <a:xfrm rot="2700000" flipV="1">
            <a:off x="7070725" y="6508750"/>
            <a:ext cx="217488" cy="22066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bIns="0">
            <a:spAutoFit/>
          </a:bodyPr>
          <a:lstStyle/>
          <a:p>
            <a:endParaRPr lang="en-US"/>
          </a:p>
        </p:txBody>
      </p:sp>
      <p:sp>
        <p:nvSpPr>
          <p:cNvPr id="2096" name="Text Box 11"/>
          <p:cNvSpPr txBox="1">
            <a:spLocks noChangeArrowheads="1"/>
          </p:cNvSpPr>
          <p:nvPr/>
        </p:nvSpPr>
        <p:spPr bwMode="auto">
          <a:xfrm>
            <a:off x="330200" y="1833563"/>
            <a:ext cx="655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Controls</a:t>
            </a:r>
          </a:p>
        </p:txBody>
      </p:sp>
      <p:pic>
        <p:nvPicPr>
          <p:cNvPr id="2097" name="Picture 55"/>
          <p:cNvPicPr>
            <a:picLocks noChangeAspect="1" noChangeArrowheads="1"/>
          </p:cNvPicPr>
          <p:nvPr/>
        </p:nvPicPr>
        <p:blipFill>
          <a:blip r:embed="rId17">
            <a:extLst>
              <a:ext uri="{28A0092B-C50C-407E-A947-70E740481C1C}">
                <a14:useLocalDpi xmlns:a14="http://schemas.microsoft.com/office/drawing/2010/main" val="0"/>
              </a:ext>
            </a:extLst>
          </a:blip>
          <a:srcRect l="1149" t="8714" r="1149" b="1099"/>
          <a:stretch>
            <a:fillRect/>
          </a:stretch>
        </p:blipFill>
        <p:spPr bwMode="auto">
          <a:xfrm>
            <a:off x="3209925" y="1712913"/>
            <a:ext cx="1273175"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98" name="Picture 59"/>
          <p:cNvPicPr>
            <a:picLocks noChangeAspect="1" noChangeArrowheads="1"/>
          </p:cNvPicPr>
          <p:nvPr/>
        </p:nvPicPr>
        <p:blipFill>
          <a:blip r:embed="rId18">
            <a:extLst>
              <a:ext uri="{28A0092B-C50C-407E-A947-70E740481C1C}">
                <a14:useLocalDpi xmlns:a14="http://schemas.microsoft.com/office/drawing/2010/main" val="0"/>
              </a:ext>
            </a:extLst>
          </a:blip>
          <a:srcRect l="1532" t="9000" r="1149" b="1102"/>
          <a:stretch>
            <a:fillRect/>
          </a:stretch>
        </p:blipFill>
        <p:spPr bwMode="auto">
          <a:xfrm>
            <a:off x="5403850" y="1712913"/>
            <a:ext cx="1271588"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99" name="Picture 67"/>
          <p:cNvPicPr>
            <a:picLocks noChangeAspect="1" noChangeArrowheads="1"/>
          </p:cNvPicPr>
          <p:nvPr/>
        </p:nvPicPr>
        <p:blipFill>
          <a:blip r:embed="rId19">
            <a:extLst>
              <a:ext uri="{28A0092B-C50C-407E-A947-70E740481C1C}">
                <a14:useLocalDpi xmlns:a14="http://schemas.microsoft.com/office/drawing/2010/main" val="0"/>
              </a:ext>
            </a:extLst>
          </a:blip>
          <a:srcRect l="1152" t="10603" r="1152" b="1102"/>
          <a:stretch>
            <a:fillRect/>
          </a:stretch>
        </p:blipFill>
        <p:spPr bwMode="auto">
          <a:xfrm>
            <a:off x="7550150" y="1766888"/>
            <a:ext cx="12176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00" name="Picture 73"/>
          <p:cNvPicPr>
            <a:picLocks noChangeAspect="1" noChangeArrowheads="1"/>
          </p:cNvPicPr>
          <p:nvPr/>
        </p:nvPicPr>
        <p:blipFill>
          <a:blip r:embed="rId20">
            <a:extLst>
              <a:ext uri="{28A0092B-C50C-407E-A947-70E740481C1C}">
                <a14:useLocalDpi xmlns:a14="http://schemas.microsoft.com/office/drawing/2010/main" val="0"/>
              </a:ext>
            </a:extLst>
          </a:blip>
          <a:srcRect l="1212" t="11281" r="27499" b="5624"/>
          <a:stretch>
            <a:fillRect/>
          </a:stretch>
        </p:blipFill>
        <p:spPr bwMode="auto">
          <a:xfrm>
            <a:off x="1695450" y="3584575"/>
            <a:ext cx="788988"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01" name="Picture 57"/>
          <p:cNvPicPr>
            <a:picLocks noChangeAspect="1" noChangeArrowheads="1"/>
          </p:cNvPicPr>
          <p:nvPr/>
        </p:nvPicPr>
        <p:blipFill>
          <a:blip r:embed="rId21">
            <a:extLst>
              <a:ext uri="{28A0092B-C50C-407E-A947-70E740481C1C}">
                <a14:useLocalDpi xmlns:a14="http://schemas.microsoft.com/office/drawing/2010/main" val="0"/>
              </a:ext>
            </a:extLst>
          </a:blip>
          <a:srcRect l="1115" t="12402" r="23444" b="1146"/>
          <a:stretch>
            <a:fillRect/>
          </a:stretch>
        </p:blipFill>
        <p:spPr bwMode="auto">
          <a:xfrm>
            <a:off x="3883025" y="3717925"/>
            <a:ext cx="833438"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02" name="Picture 63"/>
          <p:cNvPicPr>
            <a:picLocks noChangeAspect="1" noChangeArrowheads="1"/>
          </p:cNvPicPr>
          <p:nvPr/>
        </p:nvPicPr>
        <p:blipFill>
          <a:blip r:embed="rId22">
            <a:extLst>
              <a:ext uri="{28A0092B-C50C-407E-A947-70E740481C1C}">
                <a14:useLocalDpi xmlns:a14="http://schemas.microsoft.com/office/drawing/2010/main" val="0"/>
              </a:ext>
            </a:extLst>
          </a:blip>
          <a:srcRect l="1219" t="11516" r="24490" b="1141"/>
          <a:stretch>
            <a:fillRect/>
          </a:stretch>
        </p:blipFill>
        <p:spPr bwMode="auto">
          <a:xfrm>
            <a:off x="6334125" y="3705225"/>
            <a:ext cx="822325"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03" name="Picture 69"/>
          <p:cNvPicPr>
            <a:picLocks noChangeAspect="1" noChangeArrowheads="1"/>
          </p:cNvPicPr>
          <p:nvPr/>
        </p:nvPicPr>
        <p:blipFill>
          <a:blip r:embed="rId23">
            <a:extLst>
              <a:ext uri="{28A0092B-C50C-407E-A947-70E740481C1C}">
                <a14:useLocalDpi xmlns:a14="http://schemas.microsoft.com/office/drawing/2010/main" val="0"/>
              </a:ext>
            </a:extLst>
          </a:blip>
          <a:srcRect l="1135" t="9772" r="20654" b="3969"/>
          <a:stretch>
            <a:fillRect/>
          </a:stretch>
        </p:blipFill>
        <p:spPr bwMode="auto">
          <a:xfrm>
            <a:off x="8205788" y="3668713"/>
            <a:ext cx="865187"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04" name="Text Box 11"/>
          <p:cNvSpPr txBox="1">
            <a:spLocks noChangeArrowheads="1"/>
          </p:cNvSpPr>
          <p:nvPr/>
        </p:nvSpPr>
        <p:spPr bwMode="auto">
          <a:xfrm>
            <a:off x="1187450" y="3395663"/>
            <a:ext cx="5461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2</a:t>
            </a:r>
          </a:p>
          <a:p>
            <a:pPr eaLnBrk="0" hangingPunct="0"/>
            <a:r>
              <a:rPr lang="en-GB" sz="1000">
                <a:solidFill>
                  <a:srgbClr val="000000"/>
                </a:solidFill>
                <a:latin typeface="Arial" charset="0"/>
                <a:cs typeface="ＭＳ Ｐゴシック" charset="0"/>
              </a:rPr>
              <a:t>0.35%</a:t>
            </a:r>
          </a:p>
        </p:txBody>
      </p:sp>
      <p:sp>
        <p:nvSpPr>
          <p:cNvPr id="2105" name="Text Box 11"/>
          <p:cNvSpPr txBox="1">
            <a:spLocks noChangeArrowheads="1"/>
          </p:cNvSpPr>
          <p:nvPr/>
        </p:nvSpPr>
        <p:spPr bwMode="auto">
          <a:xfrm>
            <a:off x="3232150" y="3376613"/>
            <a:ext cx="4746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2</a:t>
            </a:r>
          </a:p>
          <a:p>
            <a:pPr eaLnBrk="0" hangingPunct="0"/>
            <a:r>
              <a:rPr lang="en-GB" sz="1000">
                <a:solidFill>
                  <a:srgbClr val="000000"/>
                </a:solidFill>
                <a:latin typeface="Arial" charset="0"/>
                <a:cs typeface="ＭＳ Ｐゴシック" charset="0"/>
              </a:rPr>
              <a:t>3.3%</a:t>
            </a:r>
          </a:p>
        </p:txBody>
      </p:sp>
      <p:sp>
        <p:nvSpPr>
          <p:cNvPr id="2106" name="Text Box 11"/>
          <p:cNvSpPr txBox="1">
            <a:spLocks noChangeArrowheads="1"/>
          </p:cNvSpPr>
          <p:nvPr/>
        </p:nvSpPr>
        <p:spPr bwMode="auto">
          <a:xfrm>
            <a:off x="5508625" y="3444875"/>
            <a:ext cx="4746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2</a:t>
            </a:r>
          </a:p>
          <a:p>
            <a:pPr eaLnBrk="0" hangingPunct="0"/>
            <a:r>
              <a:rPr lang="en-GB" sz="1000">
                <a:solidFill>
                  <a:srgbClr val="000000"/>
                </a:solidFill>
                <a:latin typeface="Arial" charset="0"/>
                <a:cs typeface="ＭＳ Ｐゴシック" charset="0"/>
              </a:rPr>
              <a:t>0.3%</a:t>
            </a:r>
          </a:p>
        </p:txBody>
      </p:sp>
      <p:sp>
        <p:nvSpPr>
          <p:cNvPr id="2107" name="Text Box 11"/>
          <p:cNvSpPr txBox="1">
            <a:spLocks noChangeArrowheads="1"/>
          </p:cNvSpPr>
          <p:nvPr/>
        </p:nvSpPr>
        <p:spPr bwMode="auto">
          <a:xfrm>
            <a:off x="7599363" y="3362325"/>
            <a:ext cx="4746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eaLnBrk="0" hangingPunct="0"/>
            <a:r>
              <a:rPr lang="en-GB" sz="1000">
                <a:solidFill>
                  <a:srgbClr val="000000"/>
                </a:solidFill>
                <a:latin typeface="Arial" charset="0"/>
                <a:cs typeface="ＭＳ Ｐゴシック" charset="0"/>
              </a:rPr>
              <a:t>T</a:t>
            </a:r>
            <a:r>
              <a:rPr lang="en-GB" sz="1000" baseline="-25000">
                <a:solidFill>
                  <a:srgbClr val="000000"/>
                </a:solidFill>
                <a:latin typeface="Arial" charset="0"/>
                <a:cs typeface="ＭＳ Ｐゴシック" charset="0"/>
              </a:rPr>
              <a:t>H</a:t>
            </a:r>
            <a:r>
              <a:rPr lang="en-GB" sz="1000">
                <a:solidFill>
                  <a:srgbClr val="000000"/>
                </a:solidFill>
                <a:latin typeface="Arial" charset="0"/>
                <a:cs typeface="ＭＳ Ｐゴシック" charset="0"/>
              </a:rPr>
              <a:t>2</a:t>
            </a:r>
          </a:p>
          <a:p>
            <a:pPr eaLnBrk="0" hangingPunct="0"/>
            <a:r>
              <a:rPr lang="en-GB" sz="1000">
                <a:solidFill>
                  <a:srgbClr val="000000"/>
                </a:solidFill>
                <a:latin typeface="Arial" charset="0"/>
                <a:cs typeface="ＭＳ Ｐゴシック" charset="0"/>
              </a:rPr>
              <a:t>2.6%</a:t>
            </a:r>
          </a:p>
        </p:txBody>
      </p:sp>
      <p:sp>
        <p:nvSpPr>
          <p:cNvPr id="2108" name="Text Box 11"/>
          <p:cNvSpPr txBox="1">
            <a:spLocks noChangeArrowheads="1"/>
          </p:cNvSpPr>
          <p:nvPr/>
        </p:nvSpPr>
        <p:spPr bwMode="auto">
          <a:xfrm>
            <a:off x="2032000" y="3419475"/>
            <a:ext cx="385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Ctrl</a:t>
            </a:r>
          </a:p>
        </p:txBody>
      </p:sp>
      <p:sp>
        <p:nvSpPr>
          <p:cNvPr id="2109" name="Text Box 11"/>
          <p:cNvSpPr txBox="1">
            <a:spLocks noChangeArrowheads="1"/>
          </p:cNvSpPr>
          <p:nvPr/>
        </p:nvSpPr>
        <p:spPr bwMode="auto">
          <a:xfrm>
            <a:off x="4186238" y="3386138"/>
            <a:ext cx="385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Ctrl</a:t>
            </a:r>
          </a:p>
        </p:txBody>
      </p:sp>
      <p:sp>
        <p:nvSpPr>
          <p:cNvPr id="2110" name="Text Box 11"/>
          <p:cNvSpPr txBox="1">
            <a:spLocks noChangeArrowheads="1"/>
          </p:cNvSpPr>
          <p:nvPr/>
        </p:nvSpPr>
        <p:spPr bwMode="auto">
          <a:xfrm>
            <a:off x="6635750" y="3419475"/>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Ctrl</a:t>
            </a:r>
          </a:p>
        </p:txBody>
      </p:sp>
      <p:sp>
        <p:nvSpPr>
          <p:cNvPr id="2111" name="Text Box 11"/>
          <p:cNvSpPr txBox="1">
            <a:spLocks noChangeArrowheads="1"/>
          </p:cNvSpPr>
          <p:nvPr/>
        </p:nvSpPr>
        <p:spPr bwMode="auto">
          <a:xfrm>
            <a:off x="8599488" y="3386138"/>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lgn="ctr" eaLnBrk="0" hangingPunct="0"/>
            <a:r>
              <a:rPr lang="en-GB" sz="1000">
                <a:solidFill>
                  <a:srgbClr val="000000"/>
                </a:solidFill>
                <a:latin typeface="Arial" charset="0"/>
                <a:cs typeface="ＭＳ Ｐゴシック" charset="0"/>
              </a:rPr>
              <a:t>Ctrl</a:t>
            </a:r>
          </a:p>
        </p:txBody>
      </p:sp>
    </p:spTree>
    <p:extLst>
      <p:ext uri="{BB962C8B-B14F-4D97-AF65-F5344CB8AC3E}">
        <p14:creationId xmlns:p14="http://schemas.microsoft.com/office/powerpoint/2010/main" val="1636776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4031</Words>
  <Application>Microsoft Office PowerPoint</Application>
  <PresentationFormat>On-screen Show (4:3)</PresentationFormat>
  <Paragraphs>840</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Prism 6</vt:lpstr>
      <vt:lpstr>Prism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Melbourne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Hinks</dc:creator>
  <cp:lastModifiedBy>Lapage K.P.</cp:lastModifiedBy>
  <cp:revision>2</cp:revision>
  <dcterms:created xsi:type="dcterms:W3CDTF">2016-12-20T01:26:26Z</dcterms:created>
  <dcterms:modified xsi:type="dcterms:W3CDTF">2016-12-21T11:45:10Z</dcterms:modified>
</cp:coreProperties>
</file>